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ANx6xOzseXG4JLTCEMCvC7iV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B3299E-CEB4-4B74-8F57-0FCD7131A7CA}">
  <a:tblStyle styleId="{8FB3299E-CEB4-4B74-8F57-0FCD7131A7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MingLiu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2525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4282281" y="-894556"/>
            <a:ext cx="4351338" cy="9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2161381" y="-234156"/>
            <a:ext cx="581183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含標題的圖片">
  <p:cSld name="1_含標題的圖片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ngLiu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要新增影像的空白預留位置。按一下預留位置，然後選取您要新增的影像" id="86" name="Google Shape;86;p28"/>
          <p:cNvSpPr/>
          <p:nvPr>
            <p:ph idx="2" type="pic"/>
          </p:nvPr>
        </p:nvSpPr>
        <p:spPr>
          <a:xfrm>
            <a:off x="5678904" y="987425"/>
            <a:ext cx="567842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內容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1569700" y="1825625"/>
            <a:ext cx="4754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9"/>
          <p:cNvSpPr txBox="1"/>
          <p:nvPr>
            <p:ph idx="2" type="body"/>
          </p:nvPr>
        </p:nvSpPr>
        <p:spPr>
          <a:xfrm>
            <a:off x="6605325" y="1825625"/>
            <a:ext cx="4754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1241658" y="1709738"/>
            <a:ext cx="10105791" cy="2862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MingLiu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241658" y="4589463"/>
            <a:ext cx="1010579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2324100" y="274638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1562100" y="1489075"/>
            <a:ext cx="475488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b="0" sz="2400">
                <a:solidFill>
                  <a:srgbClr val="52525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1562100" y="2193925"/>
            <a:ext cx="475488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598920" y="1489075"/>
            <a:ext cx="475488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b="0" sz="2400">
                <a:solidFill>
                  <a:srgbClr val="52525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598920" y="2193925"/>
            <a:ext cx="475488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ngLiu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678905" y="987425"/>
            <a:ext cx="567648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ngLiu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要新增影像的空白預留位置。按一下預留位置，然後選取您要新增的影像" id="67" name="Google Shape;67;p25"/>
          <p:cNvSpPr/>
          <p:nvPr>
            <p:ph idx="2" type="pic"/>
          </p:nvPr>
        </p:nvSpPr>
        <p:spPr>
          <a:xfrm>
            <a:off x="5678904" y="987425"/>
            <a:ext cx="567842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MingLiu"/>
              <a:buNone/>
              <a:defRPr b="0" i="0" sz="4400" u="none" cap="none" strike="noStrike">
                <a:solidFill>
                  <a:srgbClr val="2E75B5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464">
          <p15:clr>
            <a:srgbClr val="F26B43"/>
          </p15:clr>
        </p15:guide>
        <p15:guide id="4" pos="7152">
          <p15:clr>
            <a:srgbClr val="F26B43"/>
          </p15:clr>
        </p15:guide>
        <p15:guide id="5" pos="984">
          <p15:clr>
            <a:srgbClr val="F26B43"/>
          </p15:clr>
        </p15:guide>
        <p15:guide id="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9-4-homework.sql" TargetMode="External"/><Relationship Id="rId4" Type="http://schemas.openxmlformats.org/officeDocument/2006/relationships/hyperlink" Target="http://adventureworkslt2017.ba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24000" y="2497394"/>
            <a:ext cx="9144000" cy="931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5400"/>
              <a:buFont typeface="DFKai-SB"/>
              <a:buNone/>
            </a:pPr>
            <a:r>
              <a:rPr b="1" lang="en-US" sz="5400">
                <a:latin typeface="DFKai-SB"/>
                <a:ea typeface="DFKai-SB"/>
                <a:cs typeface="DFKai-SB"/>
                <a:sym typeface="DFKai-SB"/>
              </a:rPr>
              <a:t>DBA 訓練營-資料庫實作專案</a:t>
            </a:r>
            <a:endParaRPr b="1" sz="5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作者：吳彥瑾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2324100" y="365126"/>
            <a:ext cx="3499651" cy="788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MingLiu"/>
              <a:buNone/>
            </a:pPr>
            <a:r>
              <a:rPr lang="en-US"/>
              <a:t>Chapter6-1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831796" y="1225118"/>
            <a:ext cx="5098956" cy="5033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'--Chapter6--'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13335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DECLARE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@dbname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VARCHAR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50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DECLARE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@statement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NVARCHAR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15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MAX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13335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DECLARE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db_cursor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CURSOR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LOCAL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FAST_FORWARD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FOR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name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master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sys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databases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WHERE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name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IN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'AdventureWorksLT2017'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AND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state_desc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'online'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OPEN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db_cursor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FETCH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NEXT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db_cursor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INTO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@dbname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WHILE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@@FETCH_STATUS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0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BEGIN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@statement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'use '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+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@dbname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+</a:t>
            </a: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';'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+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'SELECT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158" name="Google Shape;158;p10"/>
          <p:cNvSpPr txBox="1"/>
          <p:nvPr>
            <p:ph idx="2" type="body"/>
          </p:nvPr>
        </p:nvSpPr>
        <p:spPr>
          <a:xfrm>
            <a:off x="6261250" y="1225118"/>
            <a:ext cx="5492785" cy="544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ServerName=@@servername, dbname=db_name(db_id()),p.name as UserName, p.type_desc as TypeOfLogin, pp.name as PermissionLevel, pp.type_desc as TypeOfRole</a:t>
            </a:r>
            <a:endParaRPr sz="1500">
              <a:solidFill>
                <a:srgbClr val="FF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FROM sys.database_role_members roles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JOIN sys.database_principals p ON roles.member_principal_id = p.principal_id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JOIN sys.database_principals pp ON roles.role_principal_id = pp.principal_id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where p.name =''sqldev'''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EXEC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800000"/>
                </a:solidFill>
                <a:latin typeface="MingLiu"/>
                <a:ea typeface="MingLiu"/>
                <a:cs typeface="MingLiu"/>
                <a:sym typeface="MingLiu"/>
              </a:rPr>
              <a:t>sp_executesql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@statement</a:t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FETCH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NEXT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db_cursor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INTO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@dbname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END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CLOSE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db_cursor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DEALLOCATE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db_cursor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13335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注意：程式指令由左上至右下排序並執行。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523783" y="1169179"/>
            <a:ext cx="3027285" cy="369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Chapter6-1執行結果</a:t>
            </a:r>
            <a:endParaRPr/>
          </a:p>
        </p:txBody>
      </p:sp>
      <p:graphicFrame>
        <p:nvGraphicFramePr>
          <p:cNvPr id="164" name="Google Shape;164;p11"/>
          <p:cNvGraphicFramePr/>
          <p:nvPr/>
        </p:nvGraphicFramePr>
        <p:xfrm>
          <a:off x="523783" y="1695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479400"/>
                <a:gridCol w="1970850"/>
                <a:gridCol w="2450225"/>
                <a:gridCol w="1171850"/>
                <a:gridCol w="1393800"/>
                <a:gridCol w="1784400"/>
                <a:gridCol w="1988600"/>
              </a:tblGrid>
              <a:tr h="37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ServerName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dbname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TypeOfLogin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PermissionLevel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TypeOfRole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DESKTOP-7C6VLO9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AdventureWorksLT2017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sqldev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SQL_USER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db_executor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DATABASE_ROLE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1118836" y="737987"/>
            <a:ext cx="3834904" cy="824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MingLiu"/>
              <a:buNone/>
            </a:pPr>
            <a:r>
              <a:rPr lang="en-US"/>
              <a:t>Chapter6-2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5717137" y="737987"/>
            <a:ext cx="4754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db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name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db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is_encrypted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dm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encryption_state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dm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percent_complete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dm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key_algorithm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dm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key_length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5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sys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databases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LEFT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OUTER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sys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dm_database_encryption_keys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database_id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dm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database_id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WHERE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db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name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5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5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'AdventureWorksLT2017'</a:t>
            </a:r>
            <a:r>
              <a:rPr lang="en-US" sz="15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 sz="15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GO</a:t>
            </a:r>
            <a:endParaRPr sz="1500"/>
          </a:p>
        </p:txBody>
      </p:sp>
      <p:graphicFrame>
        <p:nvGraphicFramePr>
          <p:cNvPr id="171" name="Google Shape;171;p12"/>
          <p:cNvGraphicFramePr/>
          <p:nvPr/>
        </p:nvGraphicFramePr>
        <p:xfrm>
          <a:off x="390687" y="53783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518975"/>
                <a:gridCol w="2566000"/>
                <a:gridCol w="1480825"/>
                <a:gridCol w="1847450"/>
                <a:gridCol w="2024350"/>
                <a:gridCol w="1713175"/>
                <a:gridCol w="129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Is_encrypted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Encryption_state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Percent_complete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Key_algorithm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Key_length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AdventureWorksLT2017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p12"/>
          <p:cNvSpPr txBox="1"/>
          <p:nvPr/>
        </p:nvSpPr>
        <p:spPr>
          <a:xfrm>
            <a:off x="-261465" y="4853157"/>
            <a:ext cx="3526588" cy="369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Chapter6-2執行結果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1097728" y="444368"/>
            <a:ext cx="9029700" cy="977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MingLiu"/>
              <a:buNone/>
            </a:pPr>
            <a:r>
              <a:rPr lang="en-US"/>
              <a:t>Chapter7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1097728" y="1450844"/>
            <a:ext cx="6581456" cy="496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'--Chapter7--'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131445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name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FileName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size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*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1.0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/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128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FileSizeinMB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CASE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max_size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0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'Autogrowth is off.'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-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1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'Autogrowth is on.'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ELSE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'Log file will grow to a maximum size of 2 TB.'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END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AutogrowthStatus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growth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'GrowthValue'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'GrowthIncrement'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CASE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growth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0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'Size is fixed and will not grow.'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growth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&gt;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AND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is_percent_growth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'Growth value is in 8-KB pages.'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ELSE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'Growth value is a percentage.'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END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tempdb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sys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database_files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GO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14"/>
          <p:cNvGraphicFramePr/>
          <p:nvPr/>
        </p:nvGraphicFramePr>
        <p:xfrm>
          <a:off x="453615" y="2872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493050"/>
                <a:gridCol w="1323200"/>
                <a:gridCol w="1538350"/>
                <a:gridCol w="2183800"/>
                <a:gridCol w="2312900"/>
                <a:gridCol w="3433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FileName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FileSizeinMB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AutogrowthStatus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GrowthValue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GrowthIncrement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tempdev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8.000000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Autogrowth is on.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8192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Growth value is in 8-KB pages.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templog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8.000000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Autogrowth is on.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8192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Growth value is in 8-KB pages.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Google Shape;184;p14"/>
          <p:cNvSpPr txBox="1"/>
          <p:nvPr/>
        </p:nvSpPr>
        <p:spPr>
          <a:xfrm>
            <a:off x="0" y="2182992"/>
            <a:ext cx="4394447" cy="64633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Chapter7執行結果(有兩個資料)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idx="1" type="subTitle"/>
          </p:nvPr>
        </p:nvSpPr>
        <p:spPr>
          <a:xfrm>
            <a:off x="1524000" y="3107184"/>
            <a:ext cx="9144000" cy="59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以上的實作專業就到這邊,謝謝你的閱覽。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Chapter1:實作前的準備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562100" y="2019263"/>
            <a:ext cx="9791700" cy="365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1.請將第二章到第七章的單元實作都先執行過皆可進行現在的實作。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2.實作前請在先下載以下的檔案：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9-4-homework.sql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4"/>
              </a:rPr>
              <a:t>AdventureWorksLT2017.bak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3.開啟檔案後請先上傳上述的檔案並從Chapter2開始執行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4.最後將作業執行結果儲存為 homework.sql檔案或製作成PowerPoint檔案。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MingLiu"/>
              <a:buNone/>
            </a:pPr>
            <a:r>
              <a:rPr lang="en-US"/>
              <a:t>Chapter2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707989" y="1936156"/>
            <a:ext cx="5388011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'--Chapter2--’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USE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master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 sz="20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GO</a:t>
            </a:r>
            <a:endParaRPr sz="20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name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sys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20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configurations</a:t>
            </a:r>
            <a:endParaRPr sz="20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WHERE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name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in</a:t>
            </a:r>
            <a:endParaRPr sz="20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20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'max server memory (MB)'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'max degree of parallelism'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'cost threshold for parallelism'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);</a:t>
            </a:r>
            <a:endParaRPr sz="2000"/>
          </a:p>
        </p:txBody>
      </p:sp>
      <p:graphicFrame>
        <p:nvGraphicFramePr>
          <p:cNvPr id="110" name="Google Shape;110;p3"/>
          <p:cNvGraphicFramePr/>
          <p:nvPr/>
        </p:nvGraphicFramePr>
        <p:xfrm>
          <a:off x="6838950" y="2687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396100"/>
                <a:gridCol w="2941025"/>
                <a:gridCol w="991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threshold for parallelism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degree of parallelism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server memory (MB)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12288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MingLiu"/>
              <a:buNone/>
            </a:pPr>
            <a:r>
              <a:rPr lang="en-US"/>
              <a:t>Chapter3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203512" y="2075675"/>
            <a:ext cx="4741881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'--Chapter3--'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 sz="2000">
              <a:solidFill>
                <a:srgbClr val="0000FF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0000FF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name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physical_name </a:t>
            </a: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CurrentLocation</a:t>
            </a:r>
            <a:endParaRPr sz="20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sys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2000">
                <a:solidFill>
                  <a:srgbClr val="00FF00"/>
                </a:solidFill>
                <a:latin typeface="MingLiu"/>
                <a:ea typeface="MingLiu"/>
                <a:cs typeface="MingLiu"/>
                <a:sym typeface="MingLiu"/>
              </a:rPr>
              <a:t>master_files</a:t>
            </a:r>
            <a:endParaRPr sz="20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WHERE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DB_NAME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database_id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NOT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in</a:t>
            </a: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20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'master'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'msdb'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'model'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</a:t>
            </a:r>
            <a:endParaRPr sz="20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order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by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20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DB_NAME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20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database_id</a:t>
            </a:r>
            <a:r>
              <a:rPr lang="en-US" sz="20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);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5"/>
          <p:cNvGraphicFramePr/>
          <p:nvPr/>
        </p:nvGraphicFramePr>
        <p:xfrm>
          <a:off x="603504" y="2084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536750"/>
                <a:gridCol w="3066875"/>
                <a:gridCol w="7542925"/>
              </a:tblGrid>
              <a:tr h="26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AdventureWorksLT2012_Data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Server\MSSQL14.MSSQLSERVER\MSSQL\DATA\AdventureWorksLT2012.mdf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AdventureWorksLT2012_Log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Server\MSSQL14.MSSQLSERVER\MSSQL\DATA\AdventureWorksLT2012_log.ldf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DBAStaff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Server\MSSQL14.MSSQLSERVER\MSSQL\DATA\DBAStaff.mdf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DBAStaff_log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Server\MSSQL14.MSSQLSERVER\MSSQL\DATA\DBAStaff_log.ldf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tempdev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Server\MSSQL14.MSSQLSERVER\MSSQL\DATA\tempdb.mdf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templog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Server\MSSQL14.MSSQLSERVER\MSSQL\DATA\templog.ldf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" name="Google Shape;122;p5"/>
          <p:cNvSpPr txBox="1"/>
          <p:nvPr/>
        </p:nvSpPr>
        <p:spPr>
          <a:xfrm>
            <a:off x="603504" y="1539555"/>
            <a:ext cx="4945040" cy="369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Chapter3的執行結果(有六個資料)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61772" y="274637"/>
            <a:ext cx="2540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MingLiu"/>
              <a:buNone/>
            </a:pPr>
            <a:r>
              <a:rPr lang="en-US"/>
              <a:t>Chapter4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3176016" y="420624"/>
            <a:ext cx="8727948" cy="616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'--Chapter4--'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1524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DECLARE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@dbname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sysname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@days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int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SET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@dbname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NULL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8000"/>
                </a:solidFill>
                <a:latin typeface="MingLiu"/>
                <a:ea typeface="MingLiu"/>
                <a:cs typeface="MingLiu"/>
                <a:sym typeface="MingLiu"/>
              </a:rPr>
              <a:t>--substitute for whatever database name you want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SET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@days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-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30 </a:t>
            </a:r>
            <a:r>
              <a:rPr lang="en-US" sz="1200">
                <a:solidFill>
                  <a:srgbClr val="008000"/>
                </a:solidFill>
                <a:latin typeface="MingLiu"/>
                <a:ea typeface="MingLiu"/>
                <a:cs typeface="MingLiu"/>
                <a:sym typeface="MingLiu"/>
              </a:rPr>
              <a:t>--previous number of days, script will default to 30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destination_database_name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[Database]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user_name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[Restored By]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CASE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restore_type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'D'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'Database'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restore_type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'F'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'File'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restore_type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'G'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'Filegroup'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restore_type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'I'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'Differential'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restore_type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'L'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'Log'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restore_type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'V'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'Verifyonly'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restore_type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'R'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'Revert'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ELSE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restore_type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END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[Restore Type]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restore_date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[Restore Started]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bmf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physical_device_name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[Restored From]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rf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destination_phys_name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[Restored To]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msdb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dbo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restorehistory rsh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INNER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msdb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dbo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backupset bs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backup_set_id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bs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backup_set_id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INNER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msdb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dbo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restorefile rf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restore_history_id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rf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restore_history_id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INNER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msdb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dbo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backupmediafamily bmf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bmf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media_set_id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bs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media_set_id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WHERE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restore_date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&gt;=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DATEADD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dd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ISNULL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@days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-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30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),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GETDATE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())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8000"/>
                </a:solidFill>
                <a:latin typeface="MingLiu"/>
                <a:ea typeface="MingLiu"/>
                <a:cs typeface="MingLiu"/>
                <a:sym typeface="MingLiu"/>
              </a:rPr>
              <a:t>--want to search for previous days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AND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destination_database_name 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FF00FF"/>
                </a:solidFill>
                <a:latin typeface="MingLiu"/>
                <a:ea typeface="MingLiu"/>
                <a:cs typeface="MingLiu"/>
                <a:sym typeface="MingLiu"/>
              </a:rPr>
              <a:t>ISNULL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(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@dbname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destination_database_name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)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8000"/>
                </a:solidFill>
                <a:latin typeface="MingLiu"/>
                <a:ea typeface="MingLiu"/>
                <a:cs typeface="MingLiu"/>
                <a:sym typeface="MingLiu"/>
              </a:rPr>
              <a:t>--if no dbname, then return all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ORDER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BY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rsh</a:t>
            </a:r>
            <a:r>
              <a:rPr lang="en-US" sz="12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2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restore_history_id </a:t>
            </a: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DESC</a:t>
            </a:r>
            <a:endParaRPr sz="12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GO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7"/>
          <p:cNvGraphicFramePr/>
          <p:nvPr/>
        </p:nvGraphicFramePr>
        <p:xfrm>
          <a:off x="627344" y="580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768825"/>
                <a:gridCol w="2509250"/>
                <a:gridCol w="2524800"/>
                <a:gridCol w="1482650"/>
                <a:gridCol w="386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Restored By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Restore Type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Restore Started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AdventureWorksLT2017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DESKTOP-7C6VLO9\User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2022-04-16 18:42:00.033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AdventureWorksLT2017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DESKTOP-7C6VLO9\User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2022-04-16 18:42:00.033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DBAStaff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DESKTOP-7C6VLO9\User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2022-04-16 16:43:05.180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DBAStaff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DESKTOP-7C6VLO9\User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2022-04-16 16:43:05.180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4" name="Google Shape;134;p7"/>
          <p:cNvGraphicFramePr/>
          <p:nvPr/>
        </p:nvGraphicFramePr>
        <p:xfrm>
          <a:off x="627344" y="2719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544500"/>
                <a:gridCol w="5717225"/>
                <a:gridCol w="4891600"/>
              </a:tblGrid>
              <a:tr h="1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Restored From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C:\DESKTOP-7C6VLO9\Backup\AdventureWorksLT2017.bak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Server\MSSQL14.MSSQLSERVER\MSSQL\DATA\AdventureWorksLT2012.mdf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C:\DESKTOP-7C6VLO9\Backup\AdventureWorksLT2017.bak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Server\MSSQL14.MSSQLSERVER\MSSQL\DATA\AdventureWorksLT2012_log.ldf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C:\DESKTOP-7C6VLO9\Backup\DBAStaff_Full.bak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Server\MSSQL14.MSSQLSERVER\MSSQL\DATA\DBAStaff.mdf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C:\DESKTOP-7C6VLO9\Backup\DBAStaff_Full.bak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C:\Program Files\Microsoft SQL Server\MSSQL14.MSSQLSERVER\MSSQL\DATA\DBAStaff_log.ldf</a:t>
                      </a:r>
                      <a:endParaRPr b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5" name="Google Shape;135;p7"/>
          <p:cNvSpPr txBox="1"/>
          <p:nvPr/>
        </p:nvSpPr>
        <p:spPr>
          <a:xfrm>
            <a:off x="627344" y="65158"/>
            <a:ext cx="6421526" cy="369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Chapter4的執行結果(有四個資料)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2244201" y="176211"/>
            <a:ext cx="90297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MingLiu"/>
              <a:buNone/>
            </a:pPr>
            <a:r>
              <a:rPr lang="en-US"/>
              <a:t>Chapter5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1569700" y="1253331"/>
            <a:ext cx="4754880" cy="502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'--Chapter5--'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;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157162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[job_id]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[name]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[JobName]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[sDBP]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[name]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[JobOwner]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[sCAT]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[name]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[JobCategory]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[description]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[JobDescription]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CASE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[enabled]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1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'Yes'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0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'No'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END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[IsEnabled]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[date_created]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[JobCreatedOn]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[date_modified]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[JobLastModifiedOn]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[sSVR]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[name]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[OriginatingServerName]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[sJSTP]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[step_id]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[JobStartStepNo]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[sJSTP]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[step_name]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[JobStartStepName]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CASE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[sSCH]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[schedule_uid]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IS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NULL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'No'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ELSE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'Yes'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END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[IsScheduled]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[sSCH]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[schedule_uid]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[JobScheduleID]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[sSCH]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[name]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[JobScheduleName]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,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CASE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[delete_level]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0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'Never'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1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'On Success'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2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'On Failure'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WHEN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3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THEN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FF0000"/>
                </a:solidFill>
                <a:latin typeface="MingLiu"/>
                <a:ea typeface="MingLiu"/>
                <a:cs typeface="MingLiu"/>
                <a:sym typeface="MingLiu"/>
              </a:rPr>
              <a:t>'On Completion'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END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[JobDeletionCriterion]</a:t>
            </a:r>
            <a:endParaRPr/>
          </a:p>
        </p:txBody>
      </p:sp>
      <p:sp>
        <p:nvSpPr>
          <p:cNvPr id="142" name="Google Shape;142;p8"/>
          <p:cNvSpPr txBox="1"/>
          <p:nvPr>
            <p:ph idx="2" type="body"/>
          </p:nvPr>
        </p:nvSpPr>
        <p:spPr>
          <a:xfrm>
            <a:off x="6916044" y="1253331"/>
            <a:ext cx="4754880" cy="502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FROM</a:t>
            </a:r>
            <a:endParaRPr sz="1800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[msdb]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[dbo]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[sysjobs]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LEFT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[msdb]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[sys]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[servers]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[sSVR]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[originating_server_id]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[sSVR]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[server_id]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LEFT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[msdb]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[dbo]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[syscategories]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[sCAT]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[category_id]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[sCAT]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[category_id]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LEFT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[msdb]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[dbo]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[sysjobsteps]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[sJSTP]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[job_id]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[sJSTP]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[job_id]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AND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[start_step_id]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[sJSTP]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[step_id]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LEFT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[msdb]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[sys]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[database_principals]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[sDBP]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[owner_sid]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[sDBP]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LEFT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[msdb]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[dbo]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[sysjobschedules]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[sJOBSCH]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[job_id]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[sJOBSCH]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[job_id]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LEFT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JOIN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[msdb]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[dbo]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[sysschedules]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AS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[sSCH]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ON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[sJOBSCH]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[schedule_id] 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=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[sSCH]</a:t>
            </a:r>
            <a:r>
              <a:rPr lang="en-US" sz="1800">
                <a:solidFill>
                  <a:srgbClr val="808080"/>
                </a:solidFill>
                <a:latin typeface="MingLiu"/>
                <a:ea typeface="MingLiu"/>
                <a:cs typeface="MingLiu"/>
                <a:sym typeface="MingLiu"/>
              </a:rPr>
              <a:t>.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[schedule_id]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38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</a:t>
            </a:r>
            <a:r>
              <a:rPr lang="en-US" sz="1800">
                <a:solidFill>
                  <a:srgbClr val="0000FF"/>
                </a:solidFill>
                <a:latin typeface="MingLiu"/>
                <a:ea typeface="MingLiu"/>
                <a:cs typeface="MingLiu"/>
                <a:sym typeface="MingLiu"/>
              </a:rPr>
              <a:t>BY</a:t>
            </a:r>
            <a:r>
              <a:rPr lang="en-US" sz="1800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 [JobName]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3200">
                <a:latin typeface="DFKai-SB"/>
                <a:ea typeface="DFKai-SB"/>
                <a:cs typeface="DFKai-SB"/>
                <a:sym typeface="DFKai-SB"/>
              </a:rPr>
              <a:t>注意：程式指令由左上至右下排序並執行。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9"/>
          <p:cNvGraphicFramePr/>
          <p:nvPr/>
        </p:nvGraphicFramePr>
        <p:xfrm>
          <a:off x="204185" y="10957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417250"/>
                <a:gridCol w="4259500"/>
                <a:gridCol w="2443125"/>
                <a:gridCol w="1282050"/>
                <a:gridCol w="3289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JobID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JobName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JobOwner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JobCategory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F34C032F-CF4D-4262-A1EE-9ADBBC498C71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MP_Daily.Subplan_1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NULL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Database Maintenance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2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C531D10C-A729-425F-811F-0C071C606FED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syspolicy_purge_history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dbo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[Uncategorized (Local)]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8" name="Google Shape;148;p9"/>
          <p:cNvGraphicFramePr/>
          <p:nvPr/>
        </p:nvGraphicFramePr>
        <p:xfrm>
          <a:off x="204186" y="25623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362075"/>
                <a:gridCol w="2177475"/>
                <a:gridCol w="1234925"/>
                <a:gridCol w="2858250"/>
                <a:gridCol w="2838325"/>
                <a:gridCol w="2220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JobDsecription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IsEnabled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JobCreatedOn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JobLastModifiedOn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JobStartStepNo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沒有可用的描述。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Yes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2022-04-16 18:33:39.477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2022-04-16 18:33:39.757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DESKTOP-7C6VLO9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2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沒有可用的描述。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Yes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2022-04-16 16:00:58.110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2022-04-16 16:00:58.373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DESKTOP-7C6VLO9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Google Shape;149;p9"/>
          <p:cNvGraphicFramePr/>
          <p:nvPr/>
        </p:nvGraphicFramePr>
        <p:xfrm>
          <a:off x="204185" y="40289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409000"/>
                <a:gridCol w="3754425"/>
                <a:gridCol w="2323650"/>
                <a:gridCol w="5204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JobStartStepName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IsScheduled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JobScheduleID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Subplan_1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Yes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AD665DEA-628A-4C9B-B52B-19CE4F862676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2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Verify that automation is enabled.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Yes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ACA003B5-0C3F-4378-BD44-0CE47339CD17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0" name="Google Shape;150;p9"/>
          <p:cNvGraphicFramePr/>
          <p:nvPr/>
        </p:nvGraphicFramePr>
        <p:xfrm>
          <a:off x="204185" y="5495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{8FB3299E-CEB4-4B74-8F57-0FCD7131A7CA}</a:tableStyleId>
              </a:tblPr>
              <a:tblGrid>
                <a:gridCol w="399500"/>
                <a:gridCol w="3595650"/>
                <a:gridCol w="2876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JobScheduleName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JobDeletionCriterion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daily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Never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2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syspolicy_purge_history_schedule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Never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1" name="Google Shape;151;p9"/>
          <p:cNvSpPr txBox="1"/>
          <p:nvPr/>
        </p:nvSpPr>
        <p:spPr>
          <a:xfrm>
            <a:off x="204185" y="557087"/>
            <a:ext cx="6232126" cy="369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Chapter5的執行結果(有兩個資料)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穿越雲端設計範本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2022-04-15T12:41:00Z</dcterms:created>
  <dc:creator>Caesar Lonely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7.40629E7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