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82" r:id="rId5"/>
    <p:sldId id="283" r:id="rId6"/>
    <p:sldId id="285" r:id="rId7"/>
    <p:sldId id="287" r:id="rId8"/>
    <p:sldId id="288" r:id="rId9"/>
    <p:sldId id="289" r:id="rId10"/>
    <p:sldId id="291" r:id="rId11"/>
    <p:sldId id="292" r:id="rId12"/>
    <p:sldId id="261"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233876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36307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913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2993781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9195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191562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113320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305941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8582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39673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27118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315142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38094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291285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77567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565AC33-45E3-40E5-8A3F-E8F7A9E16A53}" type="datetimeFigureOut">
              <a:rPr lang="zh-TW" altLang="en-US" smtClean="0"/>
              <a:t>2024/7/21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117570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65AC33-45E3-40E5-8A3F-E8F7A9E16A53}" type="datetimeFigureOut">
              <a:rPr lang="zh-TW" altLang="en-US" smtClean="0"/>
              <a:t>2024/7/21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DEA184-E75B-4238-B80E-B5FDB7DA5F03}" type="slidenum">
              <a:rPr lang="zh-TW" altLang="en-US" smtClean="0"/>
              <a:t>‹#›</a:t>
            </a:fld>
            <a:endParaRPr lang="zh-TW" altLang="en-US"/>
          </a:p>
        </p:txBody>
      </p:sp>
    </p:spTree>
    <p:extLst>
      <p:ext uri="{BB962C8B-B14F-4D97-AF65-F5344CB8AC3E}">
        <p14:creationId xmlns:p14="http://schemas.microsoft.com/office/powerpoint/2010/main" val="2903480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C2D5ED-E7CE-DE53-3949-67B7DC5A002B}"/>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文字雲新聞與情分析</a:t>
            </a:r>
          </a:p>
        </p:txBody>
      </p:sp>
      <p:sp>
        <p:nvSpPr>
          <p:cNvPr id="3" name="副標題 2">
            <a:extLst>
              <a:ext uri="{FF2B5EF4-FFF2-40B4-BE49-F238E27FC236}">
                <a16:creationId xmlns:a16="http://schemas.microsoft.com/office/drawing/2014/main" id="{270E4E58-88A2-3605-B95C-26B1349E2322}"/>
              </a:ext>
            </a:extLst>
          </p:cNvPr>
          <p:cNvSpPr>
            <a:spLocks noGrp="1"/>
          </p:cNvSpPr>
          <p:nvPr>
            <p:ph type="subTitle" idx="1"/>
          </p:nvPr>
        </p:nvSpPr>
        <p:spPr/>
        <p:txBody>
          <a:bodyPr>
            <a:normAutofit/>
          </a:bodyPr>
          <a:lstStyle/>
          <a:p>
            <a:r>
              <a:rPr lang="zh-TW" altLang="en-US" sz="2000" dirty="0">
                <a:latin typeface="標楷體" panose="03000509000000000000" pitchFamily="65" charset="-120"/>
                <a:ea typeface="標楷體" panose="03000509000000000000" pitchFamily="65" charset="-120"/>
              </a:rPr>
              <a:t>作者　吳彥瑾</a:t>
            </a:r>
          </a:p>
        </p:txBody>
      </p:sp>
    </p:spTree>
    <p:extLst>
      <p:ext uri="{BB962C8B-B14F-4D97-AF65-F5344CB8AC3E}">
        <p14:creationId xmlns:p14="http://schemas.microsoft.com/office/powerpoint/2010/main" val="386071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71BA7F-65D6-898E-E715-3E1483697407}"/>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(3).</a:t>
            </a:r>
            <a:r>
              <a:rPr lang="en-US" altLang="zh-TW" dirty="0" err="1">
                <a:latin typeface="標楷體" panose="03000509000000000000" pitchFamily="65" charset="-120"/>
                <a:ea typeface="標楷體" panose="03000509000000000000" pitchFamily="65" charset="-120"/>
              </a:rPr>
              <a:t>SQLServer</a:t>
            </a:r>
            <a:r>
              <a:rPr lang="en-US" altLang="zh-TW" dirty="0">
                <a:latin typeface="標楷體" panose="03000509000000000000" pitchFamily="65" charset="-120"/>
                <a:ea typeface="標楷體" panose="03000509000000000000" pitchFamily="65" charset="-120"/>
              </a:rPr>
              <a:t> for R</a:t>
            </a:r>
            <a:r>
              <a:rPr lang="zh-TW" altLang="en-US" dirty="0">
                <a:latin typeface="標楷體" panose="03000509000000000000" pitchFamily="65" charset="-120"/>
                <a:ea typeface="標楷體" panose="03000509000000000000" pitchFamily="65" charset="-120"/>
              </a:rPr>
              <a:t>繪製文字雲</a:t>
            </a:r>
          </a:p>
        </p:txBody>
      </p:sp>
      <p:sp>
        <p:nvSpPr>
          <p:cNvPr id="3" name="內容版面配置區 2">
            <a:extLst>
              <a:ext uri="{FF2B5EF4-FFF2-40B4-BE49-F238E27FC236}">
                <a16:creationId xmlns:a16="http://schemas.microsoft.com/office/drawing/2014/main" id="{BACC5841-C7EC-3B1D-1164-490CCDD10BAD}"/>
              </a:ext>
            </a:extLst>
          </p:cNvPr>
          <p:cNvSpPr>
            <a:spLocks noGrp="1"/>
          </p:cNvSpPr>
          <p:nvPr>
            <p:ph sz="half" idx="1"/>
          </p:nvPr>
        </p:nvSpPr>
        <p:spPr/>
        <p:txBody>
          <a:bodyPr>
            <a:normAutofit/>
          </a:bodyPr>
          <a:lstStyle/>
          <a:p>
            <a:r>
              <a:rPr lang="zh-TW" altLang="en-US" sz="2000" dirty="0">
                <a:latin typeface="標楷體" panose="03000509000000000000" pitchFamily="65" charset="-120"/>
                <a:ea typeface="標楷體" panose="03000509000000000000" pitchFamily="65" charset="-120"/>
              </a:rPr>
              <a:t>在</a:t>
            </a:r>
            <a:r>
              <a:rPr lang="en-US" altLang="zh-TW" sz="2000" dirty="0" err="1">
                <a:latin typeface="標楷體" panose="03000509000000000000" pitchFamily="65" charset="-120"/>
                <a:ea typeface="標楷體" panose="03000509000000000000" pitchFamily="65" charset="-120"/>
              </a:rPr>
              <a:t>SQLServer</a:t>
            </a:r>
            <a:r>
              <a:rPr lang="zh-TW" altLang="en-US" sz="2000" dirty="0">
                <a:latin typeface="標楷體" panose="03000509000000000000" pitchFamily="65" charset="-120"/>
                <a:ea typeface="標楷體" panose="03000509000000000000" pitchFamily="65" charset="-120"/>
              </a:rPr>
              <a:t>軟體使用</a:t>
            </a:r>
            <a:r>
              <a:rPr lang="en-US" altLang="zh-TW" sz="2000" dirty="0">
                <a:latin typeface="標楷體" panose="03000509000000000000" pitchFamily="65" charset="-120"/>
                <a:ea typeface="標楷體" panose="03000509000000000000" pitchFamily="65" charset="-120"/>
              </a:rPr>
              <a:t>R</a:t>
            </a:r>
            <a:r>
              <a:rPr lang="zh-TW" altLang="en-US" sz="2000" dirty="0">
                <a:latin typeface="標楷體" panose="03000509000000000000" pitchFamily="65" charset="-120"/>
                <a:ea typeface="標楷體" panose="03000509000000000000" pitchFamily="65" charset="-120"/>
              </a:rPr>
              <a:t>語言繪製文字雲，執行後會自動另存為圖片。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要先設定「啟動外部程式碼」值，在整批執行。</a:t>
            </a:r>
            <a:r>
              <a:rPr lang="en-US" altLang="zh-TW" sz="2000" dirty="0">
                <a:latin typeface="標楷體" panose="03000509000000000000" pitchFamily="65" charset="-120"/>
                <a:ea typeface="標楷體" panose="03000509000000000000" pitchFamily="65" charset="-120"/>
              </a:rPr>
              <a:t>)</a:t>
            </a:r>
          </a:p>
          <a:p>
            <a:r>
              <a:rPr lang="zh-TW" altLang="en-US" sz="2000" dirty="0">
                <a:latin typeface="標楷體" panose="03000509000000000000" pitchFamily="65" charset="-120"/>
                <a:ea typeface="標楷體" panose="03000509000000000000" pitchFamily="65" charset="-120"/>
              </a:rPr>
              <a:t>註：用</a:t>
            </a:r>
            <a:r>
              <a:rPr lang="en-US" altLang="zh-TW" sz="2000" dirty="0">
                <a:latin typeface="標楷體" panose="03000509000000000000" pitchFamily="65" charset="-120"/>
                <a:ea typeface="標楷體" panose="03000509000000000000" pitchFamily="65" charset="-120"/>
              </a:rPr>
              <a:t>2019</a:t>
            </a:r>
            <a:r>
              <a:rPr lang="zh-TW" altLang="en-US" sz="2000" dirty="0">
                <a:latin typeface="標楷體" panose="03000509000000000000" pitchFamily="65" charset="-120"/>
                <a:ea typeface="標楷體" panose="03000509000000000000" pitchFamily="65" charset="-120"/>
              </a:rPr>
              <a:t>版本執行套件時只能在</a:t>
            </a:r>
            <a:r>
              <a:rPr lang="en-US" altLang="zh-TW" sz="2000" dirty="0">
                <a:latin typeface="標楷體" panose="03000509000000000000" pitchFamily="65" charset="-120"/>
                <a:ea typeface="標楷體" panose="03000509000000000000" pitchFamily="65" charset="-120"/>
              </a:rPr>
              <a:t>https://cran-archive.r-project.org/bin/windows/contrib/3.5/</a:t>
            </a:r>
            <a:r>
              <a:rPr lang="zh-TW" altLang="en-US" sz="2000" dirty="0">
                <a:latin typeface="標楷體" panose="03000509000000000000" pitchFamily="65" charset="-120"/>
                <a:ea typeface="標楷體" panose="03000509000000000000" pitchFamily="65" charset="-120"/>
              </a:rPr>
              <a:t>網站下載所需要的套面，放在</a:t>
            </a:r>
            <a:r>
              <a:rPr lang="en-US" altLang="zh-TW" sz="2000" dirty="0" err="1">
                <a:latin typeface="標楷體" panose="03000509000000000000" pitchFamily="65" charset="-120"/>
                <a:ea typeface="標楷體" panose="03000509000000000000" pitchFamily="65" charset="-120"/>
              </a:rPr>
              <a:t>SQLServer</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R_SERVER</a:t>
            </a:r>
            <a:r>
              <a:rPr lang="zh-TW" altLang="en-US" sz="2000" dirty="0">
                <a:latin typeface="標楷體" panose="03000509000000000000" pitchFamily="65" charset="-120"/>
                <a:ea typeface="標楷體" panose="03000509000000000000" pitchFamily="65" charset="-120"/>
              </a:rPr>
              <a:t>資料夾上面。</a:t>
            </a:r>
          </a:p>
          <a:p>
            <a:endParaRPr lang="zh-TW" altLang="en-US" dirty="0"/>
          </a:p>
        </p:txBody>
      </p:sp>
      <p:pic>
        <p:nvPicPr>
          <p:cNvPr id="6" name="內容版面配置區 5">
            <a:extLst>
              <a:ext uri="{FF2B5EF4-FFF2-40B4-BE49-F238E27FC236}">
                <a16:creationId xmlns:a16="http://schemas.microsoft.com/office/drawing/2014/main" id="{10E1BD11-9B48-0E20-ED76-F0FA9AAEF7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41131" y="2160588"/>
            <a:ext cx="3881437" cy="3881437"/>
          </a:xfrm>
        </p:spPr>
      </p:pic>
    </p:spTree>
    <p:extLst>
      <p:ext uri="{BB962C8B-B14F-4D97-AF65-F5344CB8AC3E}">
        <p14:creationId xmlns:p14="http://schemas.microsoft.com/office/powerpoint/2010/main" val="1309113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3E64CC-4C9F-D840-CA79-F7436FACD2B8}"/>
              </a:ext>
            </a:extLst>
          </p:cNvPr>
          <p:cNvSpPr>
            <a:spLocks noGrp="1"/>
          </p:cNvSpPr>
          <p:nvPr>
            <p:ph type="title"/>
          </p:nvPr>
        </p:nvSpPr>
        <p:spPr/>
        <p:txBody>
          <a:bodyPr/>
          <a:lstStyle/>
          <a:p>
            <a:r>
              <a:rPr lang="en-US" altLang="zh-TW" dirty="0"/>
              <a:t>(4).</a:t>
            </a:r>
            <a:r>
              <a:rPr lang="en-US" altLang="zh-TW" dirty="0" err="1"/>
              <a:t>SQLServer</a:t>
            </a:r>
            <a:r>
              <a:rPr lang="en-US" altLang="zh-TW" dirty="0"/>
              <a:t> for Python</a:t>
            </a:r>
            <a:r>
              <a:rPr lang="zh-TW" altLang="en-US" dirty="0"/>
              <a:t>繪製文字雲</a:t>
            </a:r>
          </a:p>
        </p:txBody>
      </p:sp>
      <p:sp>
        <p:nvSpPr>
          <p:cNvPr id="3" name="內容版面配置區 2">
            <a:extLst>
              <a:ext uri="{FF2B5EF4-FFF2-40B4-BE49-F238E27FC236}">
                <a16:creationId xmlns:a16="http://schemas.microsoft.com/office/drawing/2014/main" id="{D0247EA4-3F92-C196-34C8-56AC8C31FF07}"/>
              </a:ext>
            </a:extLst>
          </p:cNvPr>
          <p:cNvSpPr>
            <a:spLocks noGrp="1"/>
          </p:cNvSpPr>
          <p:nvPr>
            <p:ph sz="half" idx="1"/>
          </p:nvPr>
        </p:nvSpPr>
        <p:spPr/>
        <p:txBody>
          <a:bodyPr/>
          <a:lstStyle/>
          <a:p>
            <a:r>
              <a:rPr lang="zh-TW" altLang="en-US" sz="2000" dirty="0">
                <a:latin typeface="標楷體" panose="03000509000000000000" pitchFamily="65" charset="-120"/>
                <a:ea typeface="標楷體" panose="03000509000000000000" pitchFamily="65" charset="-120"/>
              </a:rPr>
              <a:t>在</a:t>
            </a:r>
            <a:r>
              <a:rPr lang="en-US" altLang="zh-TW" sz="2000" dirty="0" err="1">
                <a:latin typeface="標楷體" panose="03000509000000000000" pitchFamily="65" charset="-120"/>
                <a:ea typeface="標楷體" panose="03000509000000000000" pitchFamily="65" charset="-120"/>
              </a:rPr>
              <a:t>SQLServer</a:t>
            </a:r>
            <a:r>
              <a:rPr lang="zh-TW" altLang="en-US" sz="2000" dirty="0">
                <a:latin typeface="標楷體" panose="03000509000000000000" pitchFamily="65" charset="-120"/>
                <a:ea typeface="標楷體" panose="03000509000000000000" pitchFamily="65" charset="-120"/>
              </a:rPr>
              <a:t>軟體使用</a:t>
            </a:r>
            <a:r>
              <a:rPr lang="en-US" altLang="zh-TW" sz="2000" dirty="0">
                <a:latin typeface="標楷體" panose="03000509000000000000" pitchFamily="65" charset="-120"/>
                <a:ea typeface="標楷體" panose="03000509000000000000" pitchFamily="65" charset="-120"/>
              </a:rPr>
              <a:t>Python</a:t>
            </a:r>
            <a:r>
              <a:rPr lang="zh-TW" altLang="en-US" sz="2000" dirty="0">
                <a:latin typeface="標楷體" panose="03000509000000000000" pitchFamily="65" charset="-120"/>
                <a:ea typeface="標楷體" panose="03000509000000000000" pitchFamily="65" charset="-120"/>
              </a:rPr>
              <a:t>語言繪製文字雲，執行後會自動另存為圖片。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要先設定「啟動外部程式碼」值，在整批執行。</a:t>
            </a:r>
            <a:r>
              <a:rPr lang="en-US" altLang="zh-TW" sz="2000" dirty="0">
                <a:latin typeface="標楷體" panose="03000509000000000000" pitchFamily="65" charset="-120"/>
                <a:ea typeface="標楷體" panose="03000509000000000000" pitchFamily="65" charset="-120"/>
              </a:rPr>
              <a:t>)</a:t>
            </a:r>
          </a:p>
          <a:p>
            <a:r>
              <a:rPr lang="zh-TW" altLang="en-US" sz="2000" dirty="0">
                <a:latin typeface="標楷體" panose="03000509000000000000" pitchFamily="65" charset="-120"/>
                <a:ea typeface="標楷體" panose="03000509000000000000" pitchFamily="65" charset="-120"/>
              </a:rPr>
              <a:t>註：用</a:t>
            </a:r>
            <a:r>
              <a:rPr lang="en-US" altLang="zh-TW" sz="2000" dirty="0">
                <a:latin typeface="標楷體" panose="03000509000000000000" pitchFamily="65" charset="-120"/>
                <a:ea typeface="標楷體" panose="03000509000000000000" pitchFamily="65" charset="-120"/>
              </a:rPr>
              <a:t>2019</a:t>
            </a:r>
            <a:r>
              <a:rPr lang="zh-TW" altLang="en-US" sz="2000" dirty="0">
                <a:latin typeface="標楷體" panose="03000509000000000000" pitchFamily="65" charset="-120"/>
                <a:ea typeface="標楷體" panose="03000509000000000000" pitchFamily="65" charset="-120"/>
              </a:rPr>
              <a:t>版本時執行</a:t>
            </a:r>
            <a:r>
              <a:rPr lang="en-US" altLang="zh-TW" sz="2000" dirty="0">
                <a:latin typeface="標楷體" panose="03000509000000000000" pitchFamily="65" charset="-120"/>
                <a:ea typeface="標楷體" panose="03000509000000000000" pitchFamily="65" charset="-120"/>
              </a:rPr>
              <a:t>pip install pillow==9.4.0</a:t>
            </a:r>
            <a:r>
              <a:rPr lang="zh-TW" altLang="en-US" sz="2000" dirty="0">
                <a:latin typeface="標楷體" panose="03000509000000000000" pitchFamily="65" charset="-120"/>
                <a:ea typeface="標楷體" panose="03000509000000000000" pitchFamily="65" charset="-120"/>
              </a:rPr>
              <a:t>執行安裝套件。需要再</a:t>
            </a:r>
            <a:r>
              <a:rPr lang="en-US" altLang="zh-TW" sz="2000" dirty="0">
                <a:latin typeface="標楷體" panose="03000509000000000000" pitchFamily="65" charset="-120"/>
                <a:ea typeface="標楷體" panose="03000509000000000000" pitchFamily="65" charset="-120"/>
              </a:rPr>
              <a:t>SQLSERVER</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PYTHOM_SERVER</a:t>
            </a:r>
            <a:r>
              <a:rPr lang="zh-TW" altLang="en-US" sz="2000" dirty="0">
                <a:latin typeface="標楷體" panose="03000509000000000000" pitchFamily="65" charset="-120"/>
                <a:ea typeface="標楷體" panose="03000509000000000000" pitchFamily="65" charset="-120"/>
              </a:rPr>
              <a:t>上執行。</a:t>
            </a:r>
          </a:p>
          <a:p>
            <a:endParaRPr lang="zh-TW" altLang="en-US" dirty="0"/>
          </a:p>
        </p:txBody>
      </p:sp>
      <p:pic>
        <p:nvPicPr>
          <p:cNvPr id="6" name="內容版面配置區 5">
            <a:extLst>
              <a:ext uri="{FF2B5EF4-FFF2-40B4-BE49-F238E27FC236}">
                <a16:creationId xmlns:a16="http://schemas.microsoft.com/office/drawing/2014/main" id="{0145C6C0-4D3D-96E1-75AF-925550EA07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41131" y="2160588"/>
            <a:ext cx="3881437" cy="3881437"/>
          </a:xfrm>
        </p:spPr>
      </p:pic>
    </p:spTree>
    <p:extLst>
      <p:ext uri="{BB962C8B-B14F-4D97-AF65-F5344CB8AC3E}">
        <p14:creationId xmlns:p14="http://schemas.microsoft.com/office/powerpoint/2010/main" val="281912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287C8D-DB99-E2F4-3FEF-5AED225F5185}"/>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結論</a:t>
            </a:r>
          </a:p>
        </p:txBody>
      </p:sp>
      <p:sp>
        <p:nvSpPr>
          <p:cNvPr id="7" name="內容版面配置區 6">
            <a:extLst>
              <a:ext uri="{FF2B5EF4-FFF2-40B4-BE49-F238E27FC236}">
                <a16:creationId xmlns:a16="http://schemas.microsoft.com/office/drawing/2014/main" id="{77B0831C-0E30-0DFF-B2BD-C8F126A27362}"/>
              </a:ext>
            </a:extLst>
          </p:cNvPr>
          <p:cNvSpPr>
            <a:spLocks noGrp="1"/>
          </p:cNvSpPr>
          <p:nvPr>
            <p:ph idx="1"/>
          </p:nvPr>
        </p:nvSpPr>
        <p:spPr/>
        <p:txBody>
          <a:bodyPr>
            <a:normAutofit/>
          </a:bodyPr>
          <a:lstStyle/>
          <a:p>
            <a:pPr marL="0" indent="0">
              <a:buNone/>
            </a:pPr>
            <a:r>
              <a:rPr lang="en-US" altLang="zh-TW" sz="2000" dirty="0">
                <a:latin typeface="標楷體" panose="03000509000000000000" pitchFamily="65" charset="-120"/>
                <a:ea typeface="標楷體" panose="03000509000000000000" pitchFamily="65" charset="-120"/>
              </a:rPr>
              <a:t>SQL Server</a:t>
            </a:r>
            <a:r>
              <a:rPr lang="zh-TW" altLang="en-US" sz="2000" dirty="0">
                <a:latin typeface="標楷體" panose="03000509000000000000" pitchFamily="65" charset="-120"/>
                <a:ea typeface="標楷體" panose="03000509000000000000" pitchFamily="65" charset="-120"/>
              </a:rPr>
              <a:t>繪製好的文字雲圖目前只有單調的形狀，畢竟它也是結果已經很不錯了。</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通過這些步驟，我們可以使用</a:t>
            </a:r>
            <a:r>
              <a:rPr lang="en-US" altLang="zh-TW" sz="2000" dirty="0">
                <a:latin typeface="標楷體" panose="03000509000000000000" pitchFamily="65" charset="-120"/>
                <a:ea typeface="標楷體" panose="03000509000000000000" pitchFamily="65" charset="-120"/>
              </a:rPr>
              <a:t>Python</a:t>
            </a:r>
            <a:r>
              <a:rPr lang="zh-TW" altLang="en-US" sz="2000" dirty="0">
                <a:latin typeface="標楷體" panose="03000509000000000000" pitchFamily="65" charset="-120"/>
                <a:ea typeface="標楷體" panose="03000509000000000000" pitchFamily="65" charset="-120"/>
              </a:rPr>
              <a:t>和</a:t>
            </a:r>
            <a:r>
              <a:rPr lang="en-US" altLang="zh-TW" sz="2000" dirty="0">
                <a:latin typeface="標楷體" panose="03000509000000000000" pitchFamily="65" charset="-120"/>
                <a:ea typeface="標楷體" panose="03000509000000000000" pitchFamily="65" charset="-120"/>
              </a:rPr>
              <a:t>R</a:t>
            </a:r>
            <a:r>
              <a:rPr lang="zh-TW" altLang="en-US" sz="2000" dirty="0">
                <a:latin typeface="標楷體" panose="03000509000000000000" pitchFamily="65" charset="-120"/>
                <a:ea typeface="標楷體" panose="03000509000000000000" pitchFamily="65" charset="-120"/>
              </a:rPr>
              <a:t>從</a:t>
            </a:r>
            <a:r>
              <a:rPr lang="en-US" altLang="zh-TW" sz="2000" dirty="0">
                <a:latin typeface="標楷體" panose="03000509000000000000" pitchFamily="65" charset="-120"/>
                <a:ea typeface="標楷體" panose="03000509000000000000" pitchFamily="65" charset="-120"/>
              </a:rPr>
              <a:t>SQL Server</a:t>
            </a:r>
            <a:r>
              <a:rPr lang="zh-TW" altLang="en-US" sz="2000" dirty="0">
                <a:latin typeface="標楷體" panose="03000509000000000000" pitchFamily="65" charset="-120"/>
                <a:ea typeface="標楷體" panose="03000509000000000000" pitchFamily="65" charset="-120"/>
              </a:rPr>
              <a:t>中提取數據，然後生成文字雲並進行情感分析。這些工具和方法能夠幫助我們更好地理解和可視化大量文本數據中的信息。文字雲是可視化的詞頻統計表，常用於具體化和形象化政治演講的話題和內容。</a:t>
            </a:r>
          </a:p>
        </p:txBody>
      </p:sp>
    </p:spTree>
    <p:extLst>
      <p:ext uri="{BB962C8B-B14F-4D97-AF65-F5344CB8AC3E}">
        <p14:creationId xmlns:p14="http://schemas.microsoft.com/office/powerpoint/2010/main" val="116123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3D8D60-E3E8-130F-F7DA-03ECDF026DA7}"/>
              </a:ext>
            </a:extLst>
          </p:cNvPr>
          <p:cNvSpPr>
            <a:spLocks noGrp="1"/>
          </p:cNvSpPr>
          <p:nvPr>
            <p:ph type="title"/>
          </p:nvPr>
        </p:nvSpPr>
        <p:spPr>
          <a:xfrm>
            <a:off x="838200" y="2766218"/>
            <a:ext cx="10515600" cy="1325563"/>
          </a:xfrm>
        </p:spPr>
        <p:txBody>
          <a:bodyPr/>
          <a:lstStyle/>
          <a:p>
            <a:pPr algn="ctr"/>
            <a:r>
              <a:rPr lang="zh-TW" altLang="en-US" dirty="0">
                <a:latin typeface="Kunstler Script" panose="030304020206070D0D06" pitchFamily="66" charset="0"/>
                <a:ea typeface="標楷體" panose="03000509000000000000" pitchFamily="65" charset="-120"/>
              </a:rPr>
              <a:t>ＴＨＥ　ＥＮＤ</a:t>
            </a:r>
          </a:p>
        </p:txBody>
      </p:sp>
    </p:spTree>
    <p:extLst>
      <p:ext uri="{BB962C8B-B14F-4D97-AF65-F5344CB8AC3E}">
        <p14:creationId xmlns:p14="http://schemas.microsoft.com/office/powerpoint/2010/main" val="324020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C4D95C-2DA3-1F1C-93A9-5C908AFDA519}"/>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3BEF5B9A-B5AE-7F65-05D4-FEE05946BB15}"/>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專題說明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使用工具</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相關文章</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實作結果</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結論</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6502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1F046F-14AF-4EC0-A58D-EEF59516003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專題說明</a:t>
            </a:r>
          </a:p>
        </p:txBody>
      </p:sp>
      <p:sp>
        <p:nvSpPr>
          <p:cNvPr id="3" name="內容版面配置區 2">
            <a:extLst>
              <a:ext uri="{FF2B5EF4-FFF2-40B4-BE49-F238E27FC236}">
                <a16:creationId xmlns:a16="http://schemas.microsoft.com/office/drawing/2014/main" id="{7317C59C-6260-3440-4FAE-9049B8A6E04F}"/>
              </a:ext>
            </a:extLst>
          </p:cNvPr>
          <p:cNvSpPr>
            <a:spLocks noGrp="1"/>
          </p:cNvSpPr>
          <p:nvPr>
            <p:ph idx="1"/>
          </p:nvPr>
        </p:nvSpPr>
        <p:spPr/>
        <p:txBody>
          <a:bodyPr>
            <a:normAutofit/>
          </a:bodyPr>
          <a:lstStyle/>
          <a:p>
            <a:r>
              <a:rPr lang="zh-TW" altLang="en-US" sz="2000" cap="none" dirty="0">
                <a:latin typeface="標楷體" panose="03000509000000000000" pitchFamily="65" charset="-120"/>
                <a:ea typeface="標楷體" panose="03000509000000000000" pitchFamily="65" charset="-120"/>
              </a:rPr>
              <a:t>本專題要使用（</a:t>
            </a:r>
            <a:r>
              <a:rPr lang="en-US" altLang="zh-TW" sz="2000" cap="none" dirty="0">
                <a:latin typeface="標楷體" panose="03000509000000000000" pitchFamily="65" charset="-120"/>
                <a:ea typeface="標楷體" panose="03000509000000000000" pitchFamily="65" charset="-120"/>
              </a:rPr>
              <a:t>Word Cloud</a:t>
            </a:r>
            <a:r>
              <a:rPr lang="zh-TW" altLang="en-US" sz="2000" cap="none" dirty="0">
                <a:latin typeface="標楷體" panose="03000509000000000000" pitchFamily="65" charset="-120"/>
                <a:ea typeface="標楷體" panose="03000509000000000000" pitchFamily="65" charset="-120"/>
              </a:rPr>
              <a:t>）製作文字雲並進行新聞情感分析是一個非常有趣且實用的專題。以下是使用</a:t>
            </a:r>
            <a:r>
              <a:rPr lang="en-US" altLang="zh-TW" sz="2000" cap="none" dirty="0">
                <a:latin typeface="標楷體" panose="03000509000000000000" pitchFamily="65" charset="-120"/>
                <a:ea typeface="標楷體" panose="03000509000000000000" pitchFamily="65" charset="-120"/>
              </a:rPr>
              <a:t>Python</a:t>
            </a:r>
            <a:r>
              <a:rPr lang="zh-TW" altLang="en-US" sz="2000" cap="none" dirty="0">
                <a:latin typeface="標楷體" panose="03000509000000000000" pitchFamily="65" charset="-120"/>
                <a:ea typeface="標楷體" panose="03000509000000000000" pitchFamily="65" charset="-120"/>
              </a:rPr>
              <a:t>和</a:t>
            </a:r>
            <a:r>
              <a:rPr lang="en-US" altLang="zh-TW" sz="2000" cap="none" dirty="0">
                <a:latin typeface="標楷體" panose="03000509000000000000" pitchFamily="65" charset="-120"/>
                <a:ea typeface="標楷體" panose="03000509000000000000" pitchFamily="65" charset="-120"/>
              </a:rPr>
              <a:t>R</a:t>
            </a:r>
            <a:r>
              <a:rPr lang="zh-TW" altLang="en-US" sz="2000" cap="none" dirty="0">
                <a:latin typeface="標楷體" panose="03000509000000000000" pitchFamily="65" charset="-120"/>
                <a:ea typeface="標楷體" panose="03000509000000000000" pitchFamily="65" charset="-120"/>
              </a:rPr>
              <a:t>來連接</a:t>
            </a:r>
            <a:r>
              <a:rPr lang="en-US" altLang="zh-TW" sz="2000" cap="none" dirty="0">
                <a:latin typeface="標楷體" panose="03000509000000000000" pitchFamily="65" charset="-120"/>
                <a:ea typeface="標楷體" panose="03000509000000000000" pitchFamily="65" charset="-120"/>
              </a:rPr>
              <a:t>SQL Server</a:t>
            </a:r>
            <a:r>
              <a:rPr lang="zh-TW" altLang="en-US" sz="2000" cap="none" dirty="0">
                <a:latin typeface="標楷體" panose="03000509000000000000" pitchFamily="65" charset="-120"/>
                <a:ea typeface="標楷體" panose="03000509000000000000" pitchFamily="65" charset="-120"/>
              </a:rPr>
              <a:t>並製作文字雲的詳細步驟說明。</a:t>
            </a:r>
          </a:p>
        </p:txBody>
      </p:sp>
      <p:pic>
        <p:nvPicPr>
          <p:cNvPr id="4" name="圖片 3">
            <a:extLst>
              <a:ext uri="{FF2B5EF4-FFF2-40B4-BE49-F238E27FC236}">
                <a16:creationId xmlns:a16="http://schemas.microsoft.com/office/drawing/2014/main" id="{CBE92EF7-36A1-B520-1801-8768E9966043}"/>
              </a:ext>
            </a:extLst>
          </p:cNvPr>
          <p:cNvPicPr>
            <a:picLocks noChangeAspect="1"/>
          </p:cNvPicPr>
          <p:nvPr/>
        </p:nvPicPr>
        <p:blipFill>
          <a:blip r:embed="rId2"/>
          <a:stretch>
            <a:fillRect/>
          </a:stretch>
        </p:blipFill>
        <p:spPr>
          <a:xfrm>
            <a:off x="3395238" y="3429000"/>
            <a:ext cx="5401524" cy="2731245"/>
          </a:xfrm>
          <a:prstGeom prst="rect">
            <a:avLst/>
          </a:prstGeom>
        </p:spPr>
      </p:pic>
    </p:spTree>
    <p:extLst>
      <p:ext uri="{BB962C8B-B14F-4D97-AF65-F5344CB8AC3E}">
        <p14:creationId xmlns:p14="http://schemas.microsoft.com/office/powerpoint/2010/main" val="361144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AA5F9F-E75B-E030-75FF-BA53CAE13E14}"/>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使用工具</a:t>
            </a:r>
          </a:p>
        </p:txBody>
      </p:sp>
      <p:sp>
        <p:nvSpPr>
          <p:cNvPr id="3" name="內容版面配置區 2">
            <a:extLst>
              <a:ext uri="{FF2B5EF4-FFF2-40B4-BE49-F238E27FC236}">
                <a16:creationId xmlns:a16="http://schemas.microsoft.com/office/drawing/2014/main" id="{2367D9D2-5204-F716-3D2C-B5C9C79709A2}"/>
              </a:ext>
            </a:extLst>
          </p:cNvPr>
          <p:cNvSpPr>
            <a:spLocks noGrp="1"/>
          </p:cNvSpPr>
          <p:nvPr>
            <p:ph idx="1"/>
          </p:nvPr>
        </p:nvSpPr>
        <p:spPr>
          <a:xfrm>
            <a:off x="838200" y="1825625"/>
            <a:ext cx="10515600" cy="2392414"/>
          </a:xfrm>
        </p:spPr>
        <p:txBody>
          <a:bodyPr>
            <a:normAutofit lnSpcReduction="10000"/>
          </a:bodyPr>
          <a:lstStyle/>
          <a:p>
            <a:r>
              <a:rPr lang="en-US" altLang="zh-TW" sz="2000" dirty="0">
                <a:latin typeface="標楷體" panose="03000509000000000000" pitchFamily="65" charset="-120"/>
                <a:ea typeface="標楷體" panose="03000509000000000000" pitchFamily="65" charset="-120"/>
              </a:rPr>
              <a:t>Python</a:t>
            </a:r>
            <a:r>
              <a:rPr lang="zh-TW" altLang="en-US" sz="2000" dirty="0">
                <a:latin typeface="標楷體" panose="03000509000000000000" pitchFamily="65" charset="-120"/>
                <a:ea typeface="標楷體" panose="03000509000000000000" pitchFamily="65" charset="-120"/>
              </a:rPr>
              <a:t>：安裝</a:t>
            </a:r>
            <a:r>
              <a:rPr lang="en-US" altLang="zh-TW" sz="2000" dirty="0">
                <a:latin typeface="標楷體" panose="03000509000000000000" pitchFamily="65" charset="-120"/>
                <a:ea typeface="標楷體" panose="03000509000000000000" pitchFamily="65" charset="-120"/>
              </a:rPr>
              <a:t>Anaconda3.8</a:t>
            </a:r>
            <a:r>
              <a:rPr lang="zh-TW" altLang="en-US" sz="2000" dirty="0">
                <a:latin typeface="標楷體" panose="03000509000000000000" pitchFamily="65" charset="-120"/>
                <a:ea typeface="標楷體" panose="03000509000000000000" pitchFamily="65" charset="-120"/>
              </a:rPr>
              <a:t>（推薦）或直接安裝</a:t>
            </a:r>
            <a:r>
              <a:rPr lang="en-US" altLang="zh-TW" sz="2000" dirty="0">
                <a:latin typeface="標楷體" panose="03000509000000000000" pitchFamily="65" charset="-120"/>
                <a:ea typeface="標楷體" panose="03000509000000000000" pitchFamily="65" charset="-120"/>
              </a:rPr>
              <a:t>Python</a:t>
            </a:r>
            <a:r>
              <a:rPr lang="zh-TW" altLang="en-US" sz="2000" dirty="0">
                <a:latin typeface="標楷體" panose="03000509000000000000" pitchFamily="65" charset="-120"/>
                <a:ea typeface="標楷體" panose="03000509000000000000" pitchFamily="65" charset="-120"/>
              </a:rPr>
              <a:t>。</a:t>
            </a:r>
          </a:p>
          <a:p>
            <a:r>
              <a:rPr lang="en-US" altLang="zh-TW" sz="2000" dirty="0">
                <a:latin typeface="標楷體" panose="03000509000000000000" pitchFamily="65" charset="-120"/>
                <a:ea typeface="標楷體" panose="03000509000000000000" pitchFamily="65" charset="-120"/>
              </a:rPr>
              <a:t>R</a:t>
            </a:r>
            <a:r>
              <a:rPr lang="zh-TW" altLang="en-US" sz="2000" dirty="0">
                <a:latin typeface="標楷體" panose="03000509000000000000" pitchFamily="65" charset="-120"/>
                <a:ea typeface="標楷體" panose="03000509000000000000" pitchFamily="65" charset="-120"/>
              </a:rPr>
              <a:t>：安裝</a:t>
            </a:r>
            <a:r>
              <a:rPr lang="en-US" altLang="zh-TW" sz="2000" dirty="0">
                <a:latin typeface="標楷體" panose="03000509000000000000" pitchFamily="65" charset="-120"/>
                <a:ea typeface="標楷體" panose="03000509000000000000" pitchFamily="65" charset="-120"/>
              </a:rPr>
              <a:t>R4.3.2</a:t>
            </a:r>
            <a:r>
              <a:rPr lang="zh-TW" altLang="en-US" sz="2000" dirty="0">
                <a:latin typeface="標楷體" panose="03000509000000000000" pitchFamily="65" charset="-120"/>
                <a:ea typeface="標楷體" panose="03000509000000000000" pitchFamily="65" charset="-120"/>
              </a:rPr>
              <a:t>和</a:t>
            </a:r>
            <a:r>
              <a:rPr lang="en-US" altLang="zh-TW" sz="2000" dirty="0">
                <a:latin typeface="標楷體" panose="03000509000000000000" pitchFamily="65" charset="-120"/>
                <a:ea typeface="標楷體" panose="03000509000000000000" pitchFamily="65" charset="-120"/>
              </a:rPr>
              <a:t>RStudio</a:t>
            </a:r>
            <a:r>
              <a:rPr lang="zh-TW" altLang="en-US" sz="2000" dirty="0">
                <a:latin typeface="標楷體" panose="03000509000000000000" pitchFamily="65" charset="-120"/>
                <a:ea typeface="標楷體" panose="03000509000000000000" pitchFamily="65" charset="-120"/>
              </a:rPr>
              <a:t>。</a:t>
            </a:r>
          </a:p>
          <a:p>
            <a:r>
              <a:rPr lang="en-US" altLang="zh-TW" sz="2000" dirty="0">
                <a:latin typeface="標楷體" panose="03000509000000000000" pitchFamily="65" charset="-120"/>
                <a:ea typeface="標楷體" panose="03000509000000000000" pitchFamily="65" charset="-120"/>
              </a:rPr>
              <a:t>SQL Server</a:t>
            </a:r>
            <a:r>
              <a:rPr lang="zh-TW" altLang="en-US" sz="2000" dirty="0">
                <a:latin typeface="標楷體" panose="03000509000000000000" pitchFamily="65" charset="-120"/>
                <a:ea typeface="標楷體" panose="03000509000000000000" pitchFamily="65" charset="-120"/>
              </a:rPr>
              <a:t>：確保已經安裝並運行</a:t>
            </a:r>
            <a:r>
              <a:rPr lang="en-US" altLang="zh-TW" sz="2000" dirty="0">
                <a:latin typeface="標楷體" panose="03000509000000000000" pitchFamily="65" charset="-120"/>
                <a:ea typeface="標楷體" panose="03000509000000000000" pitchFamily="65" charset="-120"/>
              </a:rPr>
              <a:t>SQL Server2019</a:t>
            </a:r>
            <a:r>
              <a:rPr lang="zh-TW" altLang="en-US" sz="2000" dirty="0">
                <a:latin typeface="標楷體" panose="03000509000000000000" pitchFamily="65" charset="-120"/>
                <a:ea typeface="標楷體" panose="03000509000000000000" pitchFamily="65" charset="-120"/>
              </a:rPr>
              <a:t>，並且有權限訪問相關數據庫。</a:t>
            </a:r>
          </a:p>
          <a:p>
            <a:r>
              <a:rPr lang="zh-TW" altLang="en-US" sz="2000" dirty="0">
                <a:latin typeface="標楷體" panose="03000509000000000000" pitchFamily="65" charset="-120"/>
                <a:ea typeface="標楷體" panose="03000509000000000000" pitchFamily="65" charset="-120"/>
              </a:rPr>
              <a:t>將複製下來的新聞文字貼在記事本</a:t>
            </a:r>
            <a:r>
              <a:rPr lang="en-US" altLang="zh-TW" sz="2000" dirty="0">
                <a:latin typeface="標楷體" panose="03000509000000000000" pitchFamily="65" charset="-120"/>
                <a:ea typeface="標楷體" panose="03000509000000000000" pitchFamily="65" charset="-120"/>
              </a:rPr>
              <a:t>.txt</a:t>
            </a:r>
            <a:r>
              <a:rPr lang="zh-TW" altLang="en-US" sz="2000" dirty="0">
                <a:latin typeface="標楷體" panose="03000509000000000000" pitchFamily="65" charset="-120"/>
                <a:ea typeface="標楷體" panose="03000509000000000000" pitchFamily="65" charset="-120"/>
              </a:rPr>
              <a:t>上面然後存檔，存檔時編碼請選</a:t>
            </a:r>
            <a:r>
              <a:rPr lang="en-US" altLang="zh-TW" sz="2000" dirty="0">
                <a:latin typeface="標楷體" panose="03000509000000000000" pitchFamily="65" charset="-120"/>
                <a:ea typeface="標楷體" panose="03000509000000000000" pitchFamily="65" charset="-120"/>
              </a:rPr>
              <a:t>utf-8</a:t>
            </a:r>
            <a:r>
              <a:rPr lang="zh-TW" altLang="en-US" sz="2000" dirty="0">
                <a:latin typeface="標楷體" panose="03000509000000000000" pitchFamily="65" charset="-120"/>
                <a:ea typeface="標楷體" panose="03000509000000000000" pitchFamily="65" charset="-120"/>
              </a:rPr>
              <a:t>，這樣就不會出現亂碼。</a:t>
            </a:r>
          </a:p>
          <a:p>
            <a:r>
              <a:rPr lang="zh-TW" altLang="en-US" sz="2000" dirty="0">
                <a:latin typeface="標楷體" panose="03000509000000000000" pitchFamily="65" charset="-120"/>
                <a:ea typeface="標楷體" panose="03000509000000000000" pitchFamily="65" charset="-120"/>
              </a:rPr>
              <a:t>需要有</a:t>
            </a:r>
            <a:r>
              <a:rPr lang="en-US" altLang="zh-TW" sz="2000" dirty="0">
                <a:latin typeface="標楷體" panose="03000509000000000000" pitchFamily="65" charset="-120"/>
                <a:ea typeface="標楷體" panose="03000509000000000000" pitchFamily="65" charset="-120"/>
              </a:rPr>
              <a:t>dict.txt.big.txt</a:t>
            </a:r>
            <a:r>
              <a:rPr lang="zh-TW" altLang="en-US" sz="2000" dirty="0">
                <a:latin typeface="標楷體" panose="03000509000000000000" pitchFamily="65" charset="-120"/>
                <a:ea typeface="標楷體" panose="03000509000000000000" pitchFamily="65" charset="-120"/>
              </a:rPr>
              <a:t>、中文字型就能夠執行出成果。</a:t>
            </a:r>
          </a:p>
        </p:txBody>
      </p:sp>
      <p:pic>
        <p:nvPicPr>
          <p:cNvPr id="7" name="圖片 6">
            <a:extLst>
              <a:ext uri="{FF2B5EF4-FFF2-40B4-BE49-F238E27FC236}">
                <a16:creationId xmlns:a16="http://schemas.microsoft.com/office/drawing/2014/main" id="{FBD96BAA-CDB3-DE9C-04FC-3CA594EEF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825" y="4534064"/>
            <a:ext cx="6840001" cy="1800000"/>
          </a:xfrm>
          <a:prstGeom prst="rect">
            <a:avLst/>
          </a:prstGeom>
        </p:spPr>
      </p:pic>
    </p:spTree>
    <p:extLst>
      <p:ext uri="{BB962C8B-B14F-4D97-AF65-F5344CB8AC3E}">
        <p14:creationId xmlns:p14="http://schemas.microsoft.com/office/powerpoint/2010/main" val="41926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737C9F-B07A-CD50-07B0-13BEFAC873D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相關文章</a:t>
            </a:r>
          </a:p>
        </p:txBody>
      </p:sp>
      <p:sp>
        <p:nvSpPr>
          <p:cNvPr id="3" name="內容版面配置區 2">
            <a:extLst>
              <a:ext uri="{FF2B5EF4-FFF2-40B4-BE49-F238E27FC236}">
                <a16:creationId xmlns:a16="http://schemas.microsoft.com/office/drawing/2014/main" id="{04B97896-4124-0825-B51A-95F20CCD741E}"/>
              </a:ext>
            </a:extLst>
          </p:cNvPr>
          <p:cNvSpPr>
            <a:spLocks noGrp="1"/>
          </p:cNvSpPr>
          <p:nvPr>
            <p:ph idx="1"/>
          </p:nvPr>
        </p:nvSpPr>
        <p:spPr>
          <a:xfrm>
            <a:off x="838200" y="1719724"/>
            <a:ext cx="10515600" cy="4351338"/>
          </a:xfrm>
        </p:spPr>
        <p:txBody>
          <a:bodyPr>
            <a:normAutofit/>
          </a:bodyPr>
          <a:lstStyle/>
          <a:p>
            <a:r>
              <a:rPr lang="zh-TW" altLang="en-US" sz="2000" dirty="0">
                <a:latin typeface="標楷體" panose="03000509000000000000" pitchFamily="65" charset="-120"/>
                <a:ea typeface="標楷體" panose="03000509000000000000" pitchFamily="65" charset="-120"/>
              </a:rPr>
              <a:t>根據文字雲的作用</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而非樣式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，在應用中可以將其分成三大類。</a:t>
            </a:r>
          </a:p>
          <a:p>
            <a:r>
              <a:rPr lang="zh-TW" altLang="en-US" sz="2000" dirty="0">
                <a:latin typeface="標楷體" panose="03000509000000000000" pitchFamily="65" charset="-120"/>
                <a:ea typeface="標楷體" panose="03000509000000000000" pitchFamily="65" charset="-120"/>
              </a:rPr>
              <a:t>第一類文字雲：每一個條目都有自己獨立的文字雲，標籤字體越大，此條目中用戶使用過這個標籤的次數就越多，在頁面公開統計點擊且不要求精準數據的情況下十分適用。</a:t>
            </a:r>
          </a:p>
          <a:p>
            <a:r>
              <a:rPr lang="zh-TW" altLang="en-US" sz="2000" dirty="0">
                <a:latin typeface="標楷體" panose="03000509000000000000" pitchFamily="65" charset="-120"/>
                <a:ea typeface="標楷體" panose="03000509000000000000" pitchFamily="65" charset="-120"/>
              </a:rPr>
              <a:t>第二類文字雲：網站一般會有一個超大型文字雲，標籤字體越大，網站裡使用過這個標籤的條目數就越多。第二類文字雲可以顯示出標籤的熱門程度，在實際應用中更為常見。</a:t>
            </a:r>
          </a:p>
          <a:p>
            <a:r>
              <a:rPr lang="zh-TW" altLang="en-US" sz="2000" dirty="0">
                <a:latin typeface="標楷體" panose="03000509000000000000" pitchFamily="65" charset="-120"/>
                <a:ea typeface="標楷體" panose="03000509000000000000" pitchFamily="65" charset="-120"/>
              </a:rPr>
              <a:t>第三類文字雲：在此類中，標籤作為一個數據項目的工具，用於表示在整個集合中里各個項目的數據量的大小。</a:t>
            </a:r>
          </a:p>
        </p:txBody>
      </p:sp>
    </p:spTree>
    <p:extLst>
      <p:ext uri="{BB962C8B-B14F-4D97-AF65-F5344CB8AC3E}">
        <p14:creationId xmlns:p14="http://schemas.microsoft.com/office/powerpoint/2010/main" val="183512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4CD5C-4385-0B85-FC15-90004F7A4F9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實作</a:t>
            </a:r>
          </a:p>
        </p:txBody>
      </p:sp>
      <p:sp>
        <p:nvSpPr>
          <p:cNvPr id="3" name="內容版面配置區 2">
            <a:extLst>
              <a:ext uri="{FF2B5EF4-FFF2-40B4-BE49-F238E27FC236}">
                <a16:creationId xmlns:a16="http://schemas.microsoft.com/office/drawing/2014/main" id="{FD672DAF-5086-6F00-95B0-9EF18F9529D0}"/>
              </a:ext>
            </a:extLst>
          </p:cNvPr>
          <p:cNvSpPr>
            <a:spLocks noGrp="1"/>
          </p:cNvSpPr>
          <p:nvPr>
            <p:ph idx="1"/>
          </p:nvPr>
        </p:nvSpPr>
        <p:spPr>
          <a:xfrm>
            <a:off x="838200" y="1907948"/>
            <a:ext cx="10515600" cy="494788"/>
          </a:xfrm>
        </p:spPr>
        <p:txBody>
          <a:bodyPr/>
          <a:lstStyle/>
          <a:p>
            <a:r>
              <a:rPr lang="zh-TW" altLang="en-US" sz="2000" dirty="0">
                <a:latin typeface="標楷體" panose="03000509000000000000" pitchFamily="65" charset="-120"/>
                <a:ea typeface="標楷體" panose="03000509000000000000" pitchFamily="65" charset="-120"/>
              </a:rPr>
              <a:t>針對已經貼好的新聞文字及命名的</a:t>
            </a:r>
            <a:r>
              <a:rPr lang="en-US" altLang="zh-TW" sz="2000" dirty="0">
                <a:latin typeface="標楷體" panose="03000509000000000000" pitchFamily="65" charset="-120"/>
                <a:ea typeface="標楷體" panose="03000509000000000000" pitchFamily="65" charset="-120"/>
              </a:rPr>
              <a:t>.txt</a:t>
            </a:r>
            <a:r>
              <a:rPr lang="zh-TW" altLang="en-US" sz="2000" dirty="0">
                <a:latin typeface="標楷體" panose="03000509000000000000" pitchFamily="65" charset="-120"/>
                <a:ea typeface="標楷體" panose="03000509000000000000" pitchFamily="65" charset="-120"/>
              </a:rPr>
              <a:t>作執行。</a:t>
            </a:r>
            <a:endParaRPr lang="en-US" altLang="zh-TW" sz="2000" dirty="0">
              <a:latin typeface="標楷體" panose="03000509000000000000" pitchFamily="65" charset="-120"/>
              <a:ea typeface="標楷體" panose="03000509000000000000" pitchFamily="65" charset="-120"/>
            </a:endParaRPr>
          </a:p>
          <a:p>
            <a:endParaRPr lang="zh-TW" altLang="en-US" dirty="0"/>
          </a:p>
        </p:txBody>
      </p:sp>
      <p:pic>
        <p:nvPicPr>
          <p:cNvPr id="5" name="圖片 4">
            <a:extLst>
              <a:ext uri="{FF2B5EF4-FFF2-40B4-BE49-F238E27FC236}">
                <a16:creationId xmlns:a16="http://schemas.microsoft.com/office/drawing/2014/main" id="{7C671D40-A610-4057-C8C6-33310720BC46}"/>
              </a:ext>
            </a:extLst>
          </p:cNvPr>
          <p:cNvPicPr>
            <a:picLocks noChangeAspect="1"/>
          </p:cNvPicPr>
          <p:nvPr/>
        </p:nvPicPr>
        <p:blipFill>
          <a:blip r:embed="rId2"/>
          <a:stretch>
            <a:fillRect/>
          </a:stretch>
        </p:blipFill>
        <p:spPr>
          <a:xfrm>
            <a:off x="1596000" y="2765593"/>
            <a:ext cx="9000000" cy="1615124"/>
          </a:xfrm>
          <a:prstGeom prst="rect">
            <a:avLst/>
          </a:prstGeom>
        </p:spPr>
      </p:pic>
    </p:spTree>
    <p:extLst>
      <p:ext uri="{BB962C8B-B14F-4D97-AF65-F5344CB8AC3E}">
        <p14:creationId xmlns:p14="http://schemas.microsoft.com/office/powerpoint/2010/main" val="2025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72104-2B77-BE2F-E67C-6C028F38A6A7}"/>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使用</a:t>
            </a:r>
            <a:r>
              <a:rPr lang="en-US" altLang="zh-TW" dirty="0">
                <a:latin typeface="標楷體" panose="03000509000000000000" pitchFamily="65" charset="-120"/>
                <a:ea typeface="標楷體" panose="03000509000000000000" pitchFamily="65" charset="-120"/>
              </a:rPr>
              <a:t>R</a:t>
            </a:r>
            <a:r>
              <a:rPr lang="zh-TW" altLang="en-US" dirty="0">
                <a:latin typeface="標楷體" panose="03000509000000000000" pitchFamily="65" charset="-120"/>
                <a:ea typeface="標楷體" panose="03000509000000000000" pitchFamily="65" charset="-120"/>
              </a:rPr>
              <a:t>語言繪製文字雲</a:t>
            </a:r>
          </a:p>
        </p:txBody>
      </p:sp>
      <p:sp>
        <p:nvSpPr>
          <p:cNvPr id="3" name="內容版面配置區 2">
            <a:extLst>
              <a:ext uri="{FF2B5EF4-FFF2-40B4-BE49-F238E27FC236}">
                <a16:creationId xmlns:a16="http://schemas.microsoft.com/office/drawing/2014/main" id="{78B4AAE7-2741-94C0-BD98-7C7D86DECDD0}"/>
              </a:ext>
            </a:extLst>
          </p:cNvPr>
          <p:cNvSpPr>
            <a:spLocks noGrp="1"/>
          </p:cNvSpPr>
          <p:nvPr>
            <p:ph sz="half" idx="1"/>
          </p:nvPr>
        </p:nvSpPr>
        <p:spPr>
          <a:xfrm>
            <a:off x="1162664" y="2110157"/>
            <a:ext cx="5181600" cy="661936"/>
          </a:xfrm>
        </p:spPr>
        <p:txBody>
          <a:bodyPr>
            <a:normAutofit lnSpcReduction="10000"/>
          </a:bodyPr>
          <a:lstStyle/>
          <a:p>
            <a:r>
              <a:rPr lang="zh-TW" altLang="en-US" sz="2000" dirty="0">
                <a:latin typeface="標楷體" panose="03000509000000000000" pitchFamily="65" charset="-120"/>
                <a:ea typeface="標楷體" panose="03000509000000000000" pitchFamily="65" charset="-120"/>
              </a:rPr>
              <a:t>使用</a:t>
            </a:r>
            <a:r>
              <a:rPr lang="en-US" altLang="zh-TW" sz="2000" dirty="0">
                <a:latin typeface="標楷體" panose="03000509000000000000" pitchFamily="65" charset="-120"/>
                <a:ea typeface="標楷體" panose="03000509000000000000" pitchFamily="65" charset="-120"/>
              </a:rPr>
              <a:t>R Studio</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R</a:t>
            </a:r>
            <a:r>
              <a:rPr lang="zh-TW" altLang="en-US" sz="2000" dirty="0">
                <a:latin typeface="標楷體" panose="03000509000000000000" pitchFamily="65" charset="-120"/>
                <a:ea typeface="標楷體" panose="03000509000000000000" pitchFamily="65" charset="-120"/>
              </a:rPr>
              <a:t>軟體文字斷詞、分詞及繪製成文字雲圖，執行手動另存為圖片。</a:t>
            </a:r>
            <a:endParaRPr lang="zh-TW" altLang="en-US" dirty="0"/>
          </a:p>
          <a:p>
            <a:endParaRPr lang="zh-TW" altLang="en-US" dirty="0"/>
          </a:p>
        </p:txBody>
      </p:sp>
      <p:pic>
        <p:nvPicPr>
          <p:cNvPr id="9" name="內容版面配置區 8">
            <a:extLst>
              <a:ext uri="{FF2B5EF4-FFF2-40B4-BE49-F238E27FC236}">
                <a16:creationId xmlns:a16="http://schemas.microsoft.com/office/drawing/2014/main" id="{C4048AE5-DEC5-387C-0D30-8643A7D25773}"/>
              </a:ext>
            </a:extLst>
          </p:cNvPr>
          <p:cNvPicPr>
            <a:picLocks noGrp="1" noChangeAspect="1"/>
          </p:cNvPicPr>
          <p:nvPr>
            <p:ph sz="half" idx="2"/>
          </p:nvPr>
        </p:nvPicPr>
        <p:blipFill>
          <a:blip r:embed="rId2"/>
          <a:stretch>
            <a:fillRect/>
          </a:stretch>
        </p:blipFill>
        <p:spPr>
          <a:xfrm>
            <a:off x="7033800" y="1690688"/>
            <a:ext cx="4320000" cy="3552334"/>
          </a:xfrm>
          <a:prstGeom prst="rect">
            <a:avLst/>
          </a:prstGeom>
        </p:spPr>
      </p:pic>
    </p:spTree>
    <p:extLst>
      <p:ext uri="{BB962C8B-B14F-4D97-AF65-F5344CB8AC3E}">
        <p14:creationId xmlns:p14="http://schemas.microsoft.com/office/powerpoint/2010/main" val="222704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1FE7C-BFEE-A603-611F-35FAA0478AFC}"/>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問題解決</a:t>
            </a:r>
          </a:p>
        </p:txBody>
      </p:sp>
      <p:sp>
        <p:nvSpPr>
          <p:cNvPr id="3" name="內容版面配置區 2">
            <a:extLst>
              <a:ext uri="{FF2B5EF4-FFF2-40B4-BE49-F238E27FC236}">
                <a16:creationId xmlns:a16="http://schemas.microsoft.com/office/drawing/2014/main" id="{E551E7EE-5E9C-2FFA-53AF-FA7A89064D45}"/>
              </a:ext>
            </a:extLst>
          </p:cNvPr>
          <p:cNvSpPr>
            <a:spLocks noGrp="1"/>
          </p:cNvSpPr>
          <p:nvPr>
            <p:ph idx="1"/>
          </p:nvPr>
        </p:nvSpPr>
        <p:spPr/>
        <p:txBody>
          <a:bodyPr/>
          <a:lstStyle/>
          <a:p>
            <a:r>
              <a:rPr lang="zh-TW" altLang="en-US" sz="2000" dirty="0">
                <a:latin typeface="標楷體" panose="03000509000000000000" pitchFamily="65" charset="-120"/>
                <a:ea typeface="標楷體" panose="03000509000000000000" pitchFamily="65" charset="-120"/>
              </a:rPr>
              <a:t>從</a:t>
            </a:r>
            <a:r>
              <a:rPr lang="en-US" altLang="zh-TW" sz="2000" dirty="0">
                <a:latin typeface="標楷體" panose="03000509000000000000" pitchFamily="65" charset="-120"/>
                <a:ea typeface="標楷體" panose="03000509000000000000" pitchFamily="65" charset="-120"/>
              </a:rPr>
              <a:t>2023</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月底使用</a:t>
            </a:r>
            <a:r>
              <a:rPr lang="en-US" altLang="zh-TW" sz="2000" dirty="0" err="1">
                <a:latin typeface="標楷體" panose="03000509000000000000" pitchFamily="65" charset="-120"/>
                <a:ea typeface="標楷體" panose="03000509000000000000" pitchFamily="65" charset="-120"/>
              </a:rPr>
              <a:t>letterCloud</a:t>
            </a:r>
            <a:r>
              <a:rPr lang="zh-TW" altLang="en-US" sz="2000" dirty="0">
                <a:latin typeface="標楷體" panose="03000509000000000000" pitchFamily="65" charset="-120"/>
                <a:ea typeface="標楷體" panose="03000509000000000000" pitchFamily="65" charset="-120"/>
              </a:rPr>
              <a:t>函數無法將文字運行出造型。</a:t>
            </a:r>
          </a:p>
          <a:p>
            <a:r>
              <a:rPr lang="zh-TW" altLang="en-US" sz="2000" dirty="0">
                <a:latin typeface="標楷體" panose="03000509000000000000" pitchFamily="65" charset="-120"/>
                <a:ea typeface="標楷體" panose="03000509000000000000" pitchFamily="65" charset="-120"/>
              </a:rPr>
              <a:t>解決方式：在</a:t>
            </a:r>
            <a:r>
              <a:rPr lang="en-US" altLang="zh-TW" sz="2000" dirty="0">
                <a:latin typeface="標楷體" panose="03000509000000000000" pitchFamily="65" charset="-120"/>
                <a:ea typeface="標楷體" panose="03000509000000000000" pitchFamily="65" charset="-120"/>
              </a:rPr>
              <a:t>R</a:t>
            </a:r>
            <a:r>
              <a:rPr lang="zh-TW" altLang="en-US" sz="2000" dirty="0">
                <a:latin typeface="標楷體" panose="03000509000000000000" pitchFamily="65" charset="-120"/>
                <a:ea typeface="標楷體" panose="03000509000000000000" pitchFamily="65" charset="-120"/>
              </a:rPr>
              <a:t>或</a:t>
            </a:r>
            <a:r>
              <a:rPr lang="en-US" altLang="zh-TW" sz="2000" dirty="0" err="1">
                <a:latin typeface="標楷體" panose="03000509000000000000" pitchFamily="65" charset="-120"/>
                <a:ea typeface="標楷體" panose="03000509000000000000" pitchFamily="65" charset="-120"/>
              </a:rPr>
              <a:t>Rstudio</a:t>
            </a:r>
            <a:r>
              <a:rPr lang="zh-TW" altLang="en-US" sz="2000" dirty="0">
                <a:latin typeface="標楷體" panose="03000509000000000000" pitchFamily="65" charset="-120"/>
                <a:ea typeface="標楷體" panose="03000509000000000000" pitchFamily="65" charset="-120"/>
              </a:rPr>
              <a:t>軟體做處理</a:t>
            </a:r>
          </a:p>
          <a:p>
            <a:r>
              <a:rPr lang="en-US" altLang="zh-TW" sz="2000" dirty="0">
                <a:latin typeface="標楷體" panose="03000509000000000000" pitchFamily="65" charset="-120"/>
                <a:ea typeface="標楷體" panose="03000509000000000000" pitchFamily="65" charset="-120"/>
              </a:rPr>
              <a:t>options("repos" = c(CRAN="https://mirrors.tuna.tsinghua.edu.cn/CRAN/"))</a:t>
            </a:r>
          </a:p>
          <a:p>
            <a:r>
              <a:rPr lang="en-US" altLang="zh-TW" sz="2000" dirty="0" err="1">
                <a:latin typeface="標楷體" panose="03000509000000000000" pitchFamily="65" charset="-120"/>
                <a:ea typeface="標楷體" panose="03000509000000000000" pitchFamily="65" charset="-120"/>
              </a:rPr>
              <a:t>install.packages</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jsonlite</a:t>
            </a:r>
            <a:r>
              <a:rPr lang="en-US" altLang="zh-TW" sz="2000" dirty="0">
                <a:latin typeface="標楷體" panose="03000509000000000000" pitchFamily="65" charset="-120"/>
                <a:ea typeface="標楷體" panose="03000509000000000000" pitchFamily="65" charset="-120"/>
              </a:rPr>
              <a:t>")</a:t>
            </a:r>
          </a:p>
          <a:p>
            <a:r>
              <a:rPr lang="en-US" altLang="zh-TW" sz="2000" dirty="0">
                <a:latin typeface="標楷體" panose="03000509000000000000" pitchFamily="65" charset="-120"/>
                <a:ea typeface="標楷體" panose="03000509000000000000" pitchFamily="65" charset="-120"/>
              </a:rPr>
              <a:t>library('</a:t>
            </a:r>
            <a:r>
              <a:rPr lang="en-US" altLang="zh-TW" sz="2000" dirty="0" err="1">
                <a:latin typeface="標楷體" panose="03000509000000000000" pitchFamily="65" charset="-120"/>
                <a:ea typeface="標楷體" panose="03000509000000000000" pitchFamily="65" charset="-120"/>
              </a:rPr>
              <a:t>devtools</a:t>
            </a:r>
            <a:r>
              <a:rPr lang="en-US" altLang="zh-TW" sz="2000" dirty="0">
                <a:latin typeface="標楷體" panose="03000509000000000000" pitchFamily="65" charset="-120"/>
                <a:ea typeface="標楷體" panose="03000509000000000000" pitchFamily="65" charset="-120"/>
              </a:rPr>
              <a:t>')</a:t>
            </a:r>
          </a:p>
          <a:p>
            <a:r>
              <a:rPr lang="en-US" altLang="zh-TW" sz="2000" dirty="0" err="1">
                <a:latin typeface="標楷體" panose="03000509000000000000" pitchFamily="65" charset="-120"/>
                <a:ea typeface="標楷體" panose="03000509000000000000" pitchFamily="65" charset="-120"/>
              </a:rPr>
              <a:t>devtools</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install_github</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lchiffon</a:t>
            </a:r>
            <a:r>
              <a:rPr lang="en-US" altLang="zh-TW" sz="2000" dirty="0">
                <a:latin typeface="標楷體" panose="03000509000000000000" pitchFamily="65" charset="-120"/>
                <a:ea typeface="標楷體" panose="03000509000000000000" pitchFamily="65" charset="-120"/>
              </a:rPr>
              <a:t>/wordcloud2")</a:t>
            </a:r>
          </a:p>
          <a:p>
            <a:endParaRPr lang="zh-TW" altLang="en-US" dirty="0"/>
          </a:p>
        </p:txBody>
      </p:sp>
    </p:spTree>
    <p:extLst>
      <p:ext uri="{BB962C8B-B14F-4D97-AF65-F5344CB8AC3E}">
        <p14:creationId xmlns:p14="http://schemas.microsoft.com/office/powerpoint/2010/main" val="314912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5A5041-DD5A-29A7-3A46-AEBCF6C20FFD}"/>
              </a:ext>
            </a:extLst>
          </p:cNvPr>
          <p:cNvSpPr>
            <a:spLocks noGrp="1"/>
          </p:cNvSpPr>
          <p:nvPr>
            <p:ph type="title"/>
          </p:nvPr>
        </p:nvSpPr>
        <p:spPr>
          <a:xfrm>
            <a:off x="838200" y="365125"/>
            <a:ext cx="7037439" cy="1325563"/>
          </a:xfrm>
        </p:spPr>
        <p:txBody>
          <a:bodyPr/>
          <a:lstStyle/>
          <a:p>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使用</a:t>
            </a:r>
            <a:r>
              <a:rPr lang="en-US" altLang="zh-TW" dirty="0">
                <a:latin typeface="標楷體" panose="03000509000000000000" pitchFamily="65" charset="-120"/>
                <a:ea typeface="標楷體" panose="03000509000000000000" pitchFamily="65" charset="-120"/>
              </a:rPr>
              <a:t>Python</a:t>
            </a:r>
            <a:r>
              <a:rPr lang="zh-TW" altLang="en-US" dirty="0">
                <a:latin typeface="標楷體" panose="03000509000000000000" pitchFamily="65" charset="-120"/>
                <a:ea typeface="標楷體" panose="03000509000000000000" pitchFamily="65" charset="-120"/>
              </a:rPr>
              <a:t>繪製文字雲</a:t>
            </a:r>
          </a:p>
        </p:txBody>
      </p:sp>
      <p:sp>
        <p:nvSpPr>
          <p:cNvPr id="3" name="內容版面配置區 2">
            <a:extLst>
              <a:ext uri="{FF2B5EF4-FFF2-40B4-BE49-F238E27FC236}">
                <a16:creationId xmlns:a16="http://schemas.microsoft.com/office/drawing/2014/main" id="{7C652FEF-8E26-6989-5337-0BE42D9561D0}"/>
              </a:ext>
            </a:extLst>
          </p:cNvPr>
          <p:cNvSpPr>
            <a:spLocks noGrp="1"/>
          </p:cNvSpPr>
          <p:nvPr>
            <p:ph sz="half" idx="1"/>
          </p:nvPr>
        </p:nvSpPr>
        <p:spPr>
          <a:xfrm>
            <a:off x="838200" y="2133385"/>
            <a:ext cx="5181600" cy="2559562"/>
          </a:xfrm>
        </p:spPr>
        <p:txBody>
          <a:bodyPr>
            <a:normAutofit lnSpcReduction="10000"/>
          </a:bodyPr>
          <a:lstStyle/>
          <a:p>
            <a:r>
              <a:rPr lang="zh-TW" altLang="en-US" sz="2000" dirty="0">
                <a:latin typeface="標楷體" panose="03000509000000000000" pitchFamily="65" charset="-120"/>
                <a:ea typeface="標楷體" panose="03000509000000000000" pitchFamily="65" charset="-120"/>
              </a:rPr>
              <a:t>使用</a:t>
            </a:r>
            <a:r>
              <a:rPr lang="en-US" altLang="zh-TW" sz="2000" dirty="0" err="1">
                <a:latin typeface="標楷體" panose="03000509000000000000" pitchFamily="65" charset="-120"/>
                <a:ea typeface="標楷體" panose="03000509000000000000" pitchFamily="65" charset="-120"/>
              </a:rPr>
              <a:t>Jupyter</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Python</a:t>
            </a:r>
            <a:r>
              <a:rPr lang="zh-TW" altLang="en-US" sz="2000" dirty="0">
                <a:latin typeface="標楷體" panose="03000509000000000000" pitchFamily="65" charset="-120"/>
                <a:ea typeface="標楷體" panose="03000509000000000000" pitchFamily="65" charset="-120"/>
              </a:rPr>
              <a:t>軟體文字斷詞、分詞及繪製成文字雲圖，執行後會自動另存為圖片。</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註：背景一定要是純白色的才會配合黑字或黑圖演算法走，請不要用透明背景只有黑字或黑圖來執行出文字雲，這樣子會把整個文字圖給壟罩起來</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天上少有，地下難尋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p>
        </p:txBody>
      </p:sp>
      <p:pic>
        <p:nvPicPr>
          <p:cNvPr id="6" name="內容版面配置區 5">
            <a:extLst>
              <a:ext uri="{FF2B5EF4-FFF2-40B4-BE49-F238E27FC236}">
                <a16:creationId xmlns:a16="http://schemas.microsoft.com/office/drawing/2014/main" id="{92080FBB-649B-5013-C8D0-D1092E2F45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6110" y="365125"/>
            <a:ext cx="2880000" cy="2880000"/>
          </a:xfrm>
        </p:spPr>
      </p:pic>
      <p:pic>
        <p:nvPicPr>
          <p:cNvPr id="8" name="圖片 7">
            <a:extLst>
              <a:ext uri="{FF2B5EF4-FFF2-40B4-BE49-F238E27FC236}">
                <a16:creationId xmlns:a16="http://schemas.microsoft.com/office/drawing/2014/main" id="{A2E15F93-CC40-AB59-4BAA-A11A2452C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110" y="3733816"/>
            <a:ext cx="2880000" cy="2880000"/>
          </a:xfrm>
          <a:prstGeom prst="rect">
            <a:avLst/>
          </a:prstGeom>
        </p:spPr>
      </p:pic>
      <p:sp>
        <p:nvSpPr>
          <p:cNvPr id="9" name="箭號: 向右 8">
            <a:extLst>
              <a:ext uri="{FF2B5EF4-FFF2-40B4-BE49-F238E27FC236}">
                <a16:creationId xmlns:a16="http://schemas.microsoft.com/office/drawing/2014/main" id="{D75871AA-66AB-71AA-2B6E-CF0620A90F4D}"/>
              </a:ext>
            </a:extLst>
          </p:cNvPr>
          <p:cNvSpPr/>
          <p:nvPr/>
        </p:nvSpPr>
        <p:spPr>
          <a:xfrm rot="5400000">
            <a:off x="8246110" y="3143800"/>
            <a:ext cx="720000" cy="720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11937672"/>
      </p:ext>
    </p:extLst>
  </p:cSld>
  <p:clrMapOvr>
    <a:masterClrMapping/>
  </p:clrMapOvr>
</p:sld>
</file>

<file path=ppt/theme/theme1.xml><?xml version="1.0" encoding="utf-8"?>
<a:theme xmlns:a="http://schemas.openxmlformats.org/drawingml/2006/main" name="多面向">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780</Words>
  <Application>Microsoft Office PowerPoint</Application>
  <PresentationFormat>寬螢幕</PresentationFormat>
  <Paragraphs>45</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標楷體</vt:lpstr>
      <vt:lpstr>Arial</vt:lpstr>
      <vt:lpstr>Kunstler Script</vt:lpstr>
      <vt:lpstr>Trebuchet MS</vt:lpstr>
      <vt:lpstr>Wingdings 3</vt:lpstr>
      <vt:lpstr>多面向</vt:lpstr>
      <vt:lpstr>文字雲新聞與情分析</vt:lpstr>
      <vt:lpstr>目錄</vt:lpstr>
      <vt:lpstr>專題說明</vt:lpstr>
      <vt:lpstr>使用工具</vt:lpstr>
      <vt:lpstr>相關文章</vt:lpstr>
      <vt:lpstr>實作</vt:lpstr>
      <vt:lpstr>(1). 使用R語言繪製文字雲</vt:lpstr>
      <vt:lpstr>問題解決</vt:lpstr>
      <vt:lpstr>(2).使用Python繪製文字雲</vt:lpstr>
      <vt:lpstr>(3).SQLServer for R繪製文字雲</vt:lpstr>
      <vt:lpstr>(4).SQLServer for Python繪製文字雲</vt:lpstr>
      <vt:lpstr>結論</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Caesar Lonely</dc:creator>
  <cp:lastModifiedBy>Caesar Lonely</cp:lastModifiedBy>
  <cp:revision>16</cp:revision>
  <dcterms:created xsi:type="dcterms:W3CDTF">2024-07-20T03:21:40Z</dcterms:created>
  <dcterms:modified xsi:type="dcterms:W3CDTF">2024-07-21T06:58:07Z</dcterms:modified>
</cp:coreProperties>
</file>