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898" r:id="rId2"/>
    <p:sldId id="847" r:id="rId3"/>
    <p:sldId id="896" r:id="rId4"/>
    <p:sldId id="939" r:id="rId5"/>
    <p:sldId id="850" r:id="rId6"/>
    <p:sldId id="827" r:id="rId7"/>
    <p:sldId id="895" r:id="rId8"/>
    <p:sldId id="897" r:id="rId9"/>
    <p:sldId id="851" r:id="rId10"/>
    <p:sldId id="921" r:id="rId11"/>
    <p:sldId id="848" r:id="rId12"/>
    <p:sldId id="841" r:id="rId13"/>
    <p:sldId id="853" r:id="rId14"/>
    <p:sldId id="927" r:id="rId15"/>
    <p:sldId id="870" r:id="rId16"/>
    <p:sldId id="882" r:id="rId17"/>
    <p:sldId id="860" r:id="rId18"/>
    <p:sldId id="872" r:id="rId19"/>
    <p:sldId id="868" r:id="rId20"/>
    <p:sldId id="873" r:id="rId21"/>
    <p:sldId id="883" r:id="rId22"/>
    <p:sldId id="874" r:id="rId23"/>
    <p:sldId id="876" r:id="rId24"/>
    <p:sldId id="869" r:id="rId25"/>
    <p:sldId id="831" r:id="rId26"/>
    <p:sldId id="877" r:id="rId27"/>
    <p:sldId id="880" r:id="rId28"/>
    <p:sldId id="881" r:id="rId29"/>
    <p:sldId id="871" r:id="rId30"/>
    <p:sldId id="878" r:id="rId31"/>
    <p:sldId id="879" r:id="rId32"/>
    <p:sldId id="828" r:id="rId33"/>
    <p:sldId id="832" r:id="rId34"/>
    <p:sldId id="833" r:id="rId35"/>
    <p:sldId id="834" r:id="rId36"/>
    <p:sldId id="884" r:id="rId37"/>
    <p:sldId id="885" r:id="rId38"/>
    <p:sldId id="835" r:id="rId39"/>
    <p:sldId id="886" r:id="rId40"/>
    <p:sldId id="837" r:id="rId41"/>
    <p:sldId id="893" r:id="rId42"/>
    <p:sldId id="887" r:id="rId43"/>
    <p:sldId id="836" r:id="rId44"/>
    <p:sldId id="888" r:id="rId45"/>
    <p:sldId id="889" r:id="rId46"/>
    <p:sldId id="890" r:id="rId47"/>
    <p:sldId id="892"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49B28-DCD7-4E3E-921D-34C6AB3CC81D}" type="datetimeFigureOut">
              <a:rPr lang="zh-CN" altLang="en-US" smtClean="0"/>
              <a:t>2020/9/7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66B33-DC51-40F8-8200-F7E7D0A81CE9}" type="slidenum">
              <a:rPr lang="zh-CN" altLang="en-US" smtClean="0"/>
              <a:t>‹#›</a:t>
            </a:fld>
            <a:endParaRPr lang="zh-CN" altLang="en-US"/>
          </a:p>
        </p:txBody>
      </p:sp>
    </p:spTree>
    <p:extLst>
      <p:ext uri="{BB962C8B-B14F-4D97-AF65-F5344CB8AC3E}">
        <p14:creationId xmlns:p14="http://schemas.microsoft.com/office/powerpoint/2010/main" val="330813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81083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81817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7893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42567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906955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057859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28552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810835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715552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28777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19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99397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890455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51471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965678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618634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057801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560940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19276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613506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535170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648860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29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220162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993673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771782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236595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265248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66234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17839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581413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818596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023766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2684549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39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56645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011814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40</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619617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41</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063469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42</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155681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43</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584766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44</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196485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863338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583613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47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60429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5</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85017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6</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077223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7</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389896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8</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168377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marL="0" marR="0" lvl="0" indent="0" algn="r" defTabSz="457200" rtl="0" eaLnBrk="1" fontAlgn="base" latinLnBrk="0" hangingPunct="1">
              <a:lnSpc>
                <a:spcPct val="100000"/>
              </a:lnSpc>
              <a:spcBef>
                <a:spcPct val="0"/>
              </a:spcBef>
              <a:spcAft>
                <a:spcPct val="0"/>
              </a:spcAft>
              <a:buClrTx/>
              <a:buSzTx/>
              <a:buFont typeface="Arial" charset="0"/>
              <a:buNone/>
              <a:tabLst/>
              <a:defRPr/>
            </a:pPr>
            <a:fld id="{97D78B0D-C5B9-4CCF-AA9D-27E9940E5644}" type="slidenum">
              <a:rPr kumimoji="0" lang="zh-CN" altLang="en-US" sz="1800" b="0" i="0" u="none" strike="noStrike" kern="1200" cap="none" spc="0" normalizeH="0" baseline="0" noProof="0" smtClean="0">
                <a:ln>
                  <a:noFill/>
                </a:ln>
                <a:solidFill>
                  <a:srgbClr val="555555"/>
                </a:solidFill>
                <a:effectLst/>
                <a:uLnTx/>
                <a:uFillTx/>
                <a:latin typeface="Arial"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Arial" charset="0"/>
                <a:buNone/>
                <a:tabLst/>
                <a:defRPr/>
              </a:pPr>
              <a:t>9</a:t>
            </a:fld>
            <a:endParaRPr kumimoji="0" lang="zh-CN" altLang="en-US" sz="1300" b="0" i="0" u="none" strike="noStrike" kern="1200" cap="none" spc="0" normalizeH="0" baseline="0" noProof="0">
              <a:ln>
                <a:noFill/>
              </a:ln>
              <a:solidFill>
                <a:srgbClr val="555555"/>
              </a:solidFill>
              <a:effectLst/>
              <a:uLnTx/>
              <a:uFillTx/>
              <a:latin typeface="Arial" charset="0"/>
              <a:ea typeface="宋体" charset="-122"/>
              <a:cs typeface="+mn-cs"/>
            </a:endParaRPr>
          </a:p>
        </p:txBody>
      </p:sp>
    </p:spTree>
    <p:extLst>
      <p:ext uri="{BB962C8B-B14F-4D97-AF65-F5344CB8AC3E}">
        <p14:creationId xmlns:p14="http://schemas.microsoft.com/office/powerpoint/2010/main" val="419840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标题 5"/>
          <p:cNvSpPr>
            <a:spLocks noGrp="1"/>
          </p:cNvSpPr>
          <p:nvPr>
            <p:ph type="title"/>
          </p:nvPr>
        </p:nvSpPr>
        <p:spPr/>
        <p:txBody>
          <a:bodyPr/>
          <a:lstStyle>
            <a:lvl1pPr>
              <a:defRPr sz="4000">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6423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6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0433" y="228601"/>
            <a:ext cx="2717800"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1" y="228601"/>
            <a:ext cx="7954433" cy="58975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16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159026"/>
            <a:ext cx="10871200" cy="887896"/>
          </a:xfrm>
        </p:spPr>
        <p:txBody>
          <a:bodyPr/>
          <a:lstStyle/>
          <a:p>
            <a:r>
              <a:rPr lang="zh-CN" altLang="en-US" dirty="0"/>
              <a:t>单击此处编辑母版标题样式</a:t>
            </a:r>
          </a:p>
        </p:txBody>
      </p:sp>
      <p:sp>
        <p:nvSpPr>
          <p:cNvPr id="3" name="文本占位符 2"/>
          <p:cNvSpPr>
            <a:spLocks noGrp="1"/>
          </p:cNvSpPr>
          <p:nvPr>
            <p:ph type="body" sz="half" idx="1"/>
          </p:nvPr>
        </p:nvSpPr>
        <p:spPr>
          <a:xfrm>
            <a:off x="817033" y="1484244"/>
            <a:ext cx="53340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54233" y="1484244"/>
            <a:ext cx="53340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902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1922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26321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7033" y="1484244"/>
            <a:ext cx="5334000" cy="48105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354233" y="1484244"/>
            <a:ext cx="5334000" cy="48105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30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668545"/>
          </a:xfrm>
        </p:spPr>
        <p:txBody>
          <a:bodyPr/>
          <a:lstStyle/>
          <a:p>
            <a:r>
              <a:rPr lang="zh-CN" altLang="en-US"/>
              <a:t>单击此处编辑母版标题样式</a:t>
            </a:r>
          </a:p>
        </p:txBody>
      </p:sp>
      <p:sp>
        <p:nvSpPr>
          <p:cNvPr id="3" name="文本占位符 2"/>
          <p:cNvSpPr>
            <a:spLocks noGrp="1"/>
          </p:cNvSpPr>
          <p:nvPr>
            <p:ph type="body" idx="1"/>
          </p:nvPr>
        </p:nvSpPr>
        <p:spPr>
          <a:xfrm>
            <a:off x="840318" y="1469131"/>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293043"/>
            <a:ext cx="5158316"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469131"/>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293043"/>
            <a:ext cx="5183717"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12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0105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88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97005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Tw Cen MT" panose="020B0602020104020603" pitchFamily="34" charset="0"/>
            </a:endParaRP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154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Title Placeholder 21"/>
          <p:cNvSpPr>
            <a:spLocks noGrp="1" noChangeArrowheads="1"/>
          </p:cNvSpPr>
          <p:nvPr>
            <p:ph type="title" idx="4294967295"/>
          </p:nvPr>
        </p:nvSpPr>
        <p:spPr bwMode="auto">
          <a:xfrm>
            <a:off x="812800" y="228600"/>
            <a:ext cx="10871200" cy="712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sym typeface="Tw Cen MT"/>
              </a:rPr>
              <a:t>单击此处编辑母版标题样式</a:t>
            </a:r>
          </a:p>
        </p:txBody>
      </p:sp>
      <p:sp>
        <p:nvSpPr>
          <p:cNvPr id="1027" name="Text Placeholder 12"/>
          <p:cNvSpPr>
            <a:spLocks noGrp="1" noChangeArrowheads="1"/>
          </p:cNvSpPr>
          <p:nvPr>
            <p:ph type="body" idx="1"/>
          </p:nvPr>
        </p:nvSpPr>
        <p:spPr bwMode="auto">
          <a:xfrm>
            <a:off x="817033" y="1341439"/>
            <a:ext cx="108712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dirty="0">
                <a:sym typeface="Tw Cen MT"/>
              </a:rPr>
              <a:t>单击此处编辑母版文本样式</a:t>
            </a:r>
          </a:p>
          <a:p>
            <a:pPr lvl="1"/>
            <a:r>
              <a:rPr lang="zh-CN" altLang="zh-CN" dirty="0">
                <a:sym typeface="Tw Cen MT"/>
              </a:rPr>
              <a:t>二级</a:t>
            </a:r>
          </a:p>
          <a:p>
            <a:pPr lvl="2"/>
            <a:r>
              <a:rPr lang="zh-CN" altLang="zh-CN" dirty="0">
                <a:sym typeface="Tw Cen MT"/>
              </a:rPr>
              <a:t>三级</a:t>
            </a:r>
          </a:p>
          <a:p>
            <a:pPr lvl="3"/>
            <a:r>
              <a:rPr lang="zh-CN" altLang="zh-CN" dirty="0">
                <a:sym typeface="Tw Cen MT"/>
              </a:rPr>
              <a:t>四级</a:t>
            </a:r>
          </a:p>
          <a:p>
            <a:pPr lvl="4"/>
            <a:r>
              <a:rPr lang="zh-CN" altLang="zh-CN" dirty="0">
                <a:sym typeface="Tw Cen MT"/>
              </a:rPr>
              <a:t>五级</a:t>
            </a:r>
          </a:p>
        </p:txBody>
      </p:sp>
      <p:sp>
        <p:nvSpPr>
          <p:cNvPr id="1029" name="Rectangle 7"/>
          <p:cNvSpPr>
            <a:spLocks noChangeArrowheads="1"/>
          </p:cNvSpPr>
          <p:nvPr userDrawn="1"/>
        </p:nvSpPr>
        <p:spPr bwMode="auto">
          <a:xfrm>
            <a:off x="0" y="1027113"/>
            <a:ext cx="711200" cy="228600"/>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0" name="Rectangle 8"/>
          <p:cNvSpPr>
            <a:spLocks noChangeArrowheads="1"/>
          </p:cNvSpPr>
          <p:nvPr/>
        </p:nvSpPr>
        <p:spPr bwMode="auto">
          <a:xfrm>
            <a:off x="787400" y="1027113"/>
            <a:ext cx="11404600" cy="22860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3" name="Rectangle 10"/>
          <p:cNvSpPr>
            <a:spLocks noChangeArrowheads="1"/>
          </p:cNvSpPr>
          <p:nvPr/>
        </p:nvSpPr>
        <p:spPr bwMode="auto">
          <a:xfrm>
            <a:off x="1" y="6508750"/>
            <a:ext cx="3992033" cy="319088"/>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4" name="Rectangle 11"/>
          <p:cNvSpPr>
            <a:spLocks noChangeArrowheads="1"/>
          </p:cNvSpPr>
          <p:nvPr/>
        </p:nvSpPr>
        <p:spPr bwMode="auto">
          <a:xfrm>
            <a:off x="4089401" y="6508751"/>
            <a:ext cx="3949700" cy="320675"/>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计算机与信息安全学院</a:t>
            </a:r>
            <a:endParaRPr lang="zh-CN" altLang="zh-CN" sz="1600" dirty="0">
              <a:solidFill>
                <a:srgbClr val="FFFFFF"/>
              </a:solidFill>
              <a:sym typeface="Arial" panose="020B0604020202020204" pitchFamily="34" charset="0"/>
            </a:endParaRPr>
          </a:p>
        </p:txBody>
      </p:sp>
      <p:sp>
        <p:nvSpPr>
          <p:cNvPr id="1035" name="Subtitle 8"/>
          <p:cNvSpPr>
            <a:spLocks noChangeArrowheads="1"/>
          </p:cNvSpPr>
          <p:nvPr/>
        </p:nvSpPr>
        <p:spPr bwMode="auto">
          <a:xfrm>
            <a:off x="4091518" y="6508750"/>
            <a:ext cx="3949700"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600" dirty="0">
              <a:solidFill>
                <a:srgbClr val="555555"/>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6" name="Rectangle 11"/>
          <p:cNvSpPr>
            <a:spLocks noChangeArrowheads="1"/>
          </p:cNvSpPr>
          <p:nvPr/>
        </p:nvSpPr>
        <p:spPr bwMode="auto">
          <a:xfrm>
            <a:off x="8130118" y="6508751"/>
            <a:ext cx="4057649" cy="320675"/>
          </a:xfrm>
          <a:prstGeom prst="rect">
            <a:avLst/>
          </a:prstGeom>
          <a:solidFill>
            <a:srgbClr val="B29C93"/>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a:solidFill>
                <a:srgbClr val="FFFFFF"/>
              </a:solidFill>
              <a:sym typeface="Arial" panose="020B0604020202020204" pitchFamily="34" charset="0"/>
            </a:endParaRPr>
          </a:p>
        </p:txBody>
      </p:sp>
      <p:sp>
        <p:nvSpPr>
          <p:cNvPr id="1037" name="Subtitle 8"/>
          <p:cNvSpPr>
            <a:spLocks noChangeArrowheads="1"/>
          </p:cNvSpPr>
          <p:nvPr userDrawn="1"/>
        </p:nvSpPr>
        <p:spPr bwMode="auto">
          <a:xfrm>
            <a:off x="8132233" y="6508750"/>
            <a:ext cx="4057651"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软件工程</a:t>
            </a:r>
            <a:endParaRPr lang="en-US" altLang="zh-CN"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8" name="Subtitle 8"/>
          <p:cNvSpPr>
            <a:spLocks noChangeArrowheads="1"/>
          </p:cNvSpPr>
          <p:nvPr/>
        </p:nvSpPr>
        <p:spPr bwMode="auto">
          <a:xfrm>
            <a:off x="1" y="6508750"/>
            <a:ext cx="3992033"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桂林电子科技</a:t>
            </a:r>
            <a:r>
              <a:rPr lang="zh-CN" altLang="zh-CN"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大学</a:t>
            </a:r>
          </a:p>
          <a:p>
            <a:pPr algn="ctr" eaLnBrk="1" hangingPunct="1">
              <a:defRPr/>
            </a:pPr>
            <a:endPar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4" name="文本框 13"/>
          <p:cNvSpPr txBox="1"/>
          <p:nvPr userDrawn="1"/>
        </p:nvSpPr>
        <p:spPr>
          <a:xfrm>
            <a:off x="71717" y="968282"/>
            <a:ext cx="434734" cy="338554"/>
          </a:xfrm>
          <a:prstGeom prst="rect">
            <a:avLst/>
          </a:prstGeom>
          <a:noFill/>
        </p:spPr>
        <p:txBody>
          <a:bodyPr wrap="none" rtlCol="0">
            <a:spAutoFit/>
          </a:bodyPr>
          <a:lstStyle/>
          <a:p>
            <a:fld id="{AE5FC7BA-3490-42F5-AB11-D54952D85A48}" type="slidenum">
              <a:rPr lang="zh-CN" altLang="en-US" sz="1600" smtClean="0">
                <a:solidFill>
                  <a:schemeClr val="bg1"/>
                </a:solidFill>
              </a:rPr>
              <a:pPr/>
              <a:t>‹#›</a:t>
            </a:fld>
            <a:endParaRPr lang="zh-CN" altLang="en-US" sz="1600" dirty="0">
              <a:solidFill>
                <a:schemeClr val="bg1"/>
              </a:solidFill>
            </a:endParaRPr>
          </a:p>
        </p:txBody>
      </p:sp>
    </p:spTree>
    <p:extLst>
      <p:ext uri="{BB962C8B-B14F-4D97-AF65-F5344CB8AC3E}">
        <p14:creationId xmlns:p14="http://schemas.microsoft.com/office/powerpoint/2010/main" val="190510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4000" kern="1200">
          <a:solidFill>
            <a:schemeClr val="tx2"/>
          </a:solidFill>
          <a:latin typeface="华文新魏" panose="02010800040101010101" pitchFamily="2" charset="-122"/>
          <a:ea typeface="华文新魏" panose="02010800040101010101" pitchFamily="2" charset="-122"/>
          <a:cs typeface="+mj-cs"/>
          <a:sym typeface="Tw Cen MT"/>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9pPr>
    </p:titleStyle>
    <p:body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9%9B%86%E6%88%90%E6%B5%8B%E8%AF%95/192455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5" name="Subtitle 8"/>
          <p:cNvSpPr>
            <a:spLocks noChangeArrowheads="1"/>
          </p:cNvSpPr>
          <p:nvPr/>
        </p:nvSpPr>
        <p:spPr bwMode="auto">
          <a:xfrm>
            <a:off x="289499" y="1308878"/>
            <a:ext cx="11826301" cy="5038655"/>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en-US" altLang="zh-CN" sz="2800" dirty="0">
                <a:solidFill>
                  <a:srgbClr val="CC3300"/>
                </a:solidFill>
              </a:rPr>
              <a:t>Static testing refers to testing something that's not running ------ examining and reviewing it. </a:t>
            </a: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dirty="0"/>
              <a:t>不运行被测程序本身，仅通过分析或检查源程序的语法、结构、过程、接口等来检查程序的正确性。对需求规格说明书、软件设计说明书、源程序做结构分析、流程图分析、符号执行来找错。</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dirty="0"/>
              <a:t>主要采取方案</a:t>
            </a:r>
            <a:r>
              <a:rPr lang="en-US" altLang="zh-CN" sz="2400" dirty="0"/>
              <a:t>—</a:t>
            </a:r>
            <a:r>
              <a:rPr lang="zh-CN" altLang="en-US" sz="2400" dirty="0"/>
              <a:t>代码走查、技术评审、代码审查的方法对软件产品进行测试</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en-US" altLang="zh-CN" sz="2800" dirty="0"/>
              <a:t> </a:t>
            </a:r>
            <a:r>
              <a:rPr lang="en-US" altLang="zh-CN" sz="2800" dirty="0">
                <a:solidFill>
                  <a:srgbClr val="CC3300"/>
                </a:solidFill>
              </a:rPr>
              <a:t>Dynamic testing is what you would normally think of as testing ------ running and using the software. </a:t>
            </a: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dirty="0"/>
              <a:t>通过运行被测程序，检查运行结果与预期结果的差异，并分析运行效率、正确性和健壮性等性能。</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dirty="0"/>
              <a:t>由三部分组成：构造测试用例、执行程序、分析程序的输出结果</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n"/>
            </a:pP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5" name="副标题 2">
            <a:extLst>
              <a:ext uri="{FF2B5EF4-FFF2-40B4-BE49-F238E27FC236}">
                <a16:creationId xmlns:a16="http://schemas.microsoft.com/office/drawing/2014/main" id="{599F3E3A-A30B-4417-A950-74171BF52DA6}"/>
              </a:ext>
            </a:extLst>
          </p:cNvPr>
          <p:cNvSpPr>
            <a:spLocks noGrp="1" noChangeArrowheads="1"/>
          </p:cNvSpPr>
          <p:nvPr>
            <p:ph type="subTitle" idx="1"/>
          </p:nvPr>
        </p:nvSpPr>
        <p:spPr>
          <a:xfrm>
            <a:off x="76199" y="122237"/>
            <a:ext cx="7647373" cy="811213"/>
          </a:xfrm>
          <a:solidFill>
            <a:schemeClr val="accent1"/>
          </a:solidFill>
        </p:spPr>
        <p:txBody>
          <a:bodyPr anchor="ctr"/>
          <a:lstStyle/>
          <a:p>
            <a:pPr algn="l" eaLnBrk="1" hangingPunct="1"/>
            <a:r>
              <a:rPr lang="en-US" altLang="zh-CN" sz="3600" dirty="0">
                <a:solidFill>
                  <a:schemeClr val="bg1"/>
                </a:solidFill>
              </a:rPr>
              <a:t>Static testing &amp; Dynamic testing </a:t>
            </a:r>
            <a:endParaRPr lang="zh-CN" altLang="en-US" sz="3600" dirty="0">
              <a:solidFill>
                <a:schemeClr val="bg1"/>
              </a:solidFill>
              <a:latin typeface="Times New Roman" pitchFamily="18" charset="0"/>
              <a:sym typeface="Times New Roman" pitchFamily="18" charset="0"/>
            </a:endParaRPr>
          </a:p>
        </p:txBody>
      </p:sp>
    </p:spTree>
    <p:extLst>
      <p:ext uri="{BB962C8B-B14F-4D97-AF65-F5344CB8AC3E}">
        <p14:creationId xmlns:p14="http://schemas.microsoft.com/office/powerpoint/2010/main" val="405986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CEB0BB50-69E8-42FE-B8FE-B32D17AE4CB8}"/>
              </a:ext>
            </a:extLst>
          </p:cNvPr>
          <p:cNvSpPr>
            <a:spLocks noGrp="1" noChangeArrowheads="1"/>
          </p:cNvSpPr>
          <p:nvPr>
            <p:ph type="subTitle" idx="1"/>
          </p:nvPr>
        </p:nvSpPr>
        <p:spPr>
          <a:xfrm>
            <a:off x="76199" y="122237"/>
            <a:ext cx="9667875" cy="811213"/>
          </a:xfrm>
          <a:solidFill>
            <a:schemeClr val="accent1"/>
          </a:solidFill>
        </p:spPr>
        <p:txBody>
          <a:bodyPr anchor="ctr"/>
          <a:lstStyle/>
          <a:p>
            <a:pPr algn="l" eaLnBrk="1" hangingPunct="1"/>
            <a:r>
              <a:rPr lang="zh-CN" altLang="en-US" sz="2800" b="1" dirty="0">
                <a:solidFill>
                  <a:schemeClr val="bg1">
                    <a:lumMod val="10000"/>
                  </a:schemeClr>
                </a:solidFill>
              </a:rPr>
              <a:t>性能有关的测试</a:t>
            </a:r>
            <a:endParaRPr lang="zh-CN" altLang="en-US" sz="2800" dirty="0">
              <a:solidFill>
                <a:schemeClr val="bg1">
                  <a:lumMod val="10000"/>
                </a:schemeClr>
              </a:solidFill>
              <a:latin typeface="Times New Roman" pitchFamily="18" charset="0"/>
              <a:sym typeface="Times New Roman" pitchFamily="18" charset="0"/>
            </a:endParaRPr>
          </a:p>
        </p:txBody>
      </p:sp>
      <p:sp>
        <p:nvSpPr>
          <p:cNvPr id="10" name="矩形 9">
            <a:extLst>
              <a:ext uri="{FF2B5EF4-FFF2-40B4-BE49-F238E27FC236}">
                <a16:creationId xmlns:a16="http://schemas.microsoft.com/office/drawing/2014/main" id="{8572A391-FF55-455B-9315-FF803FDBC567}"/>
              </a:ext>
            </a:extLst>
          </p:cNvPr>
          <p:cNvSpPr/>
          <p:nvPr/>
        </p:nvSpPr>
        <p:spPr>
          <a:xfrm>
            <a:off x="285750" y="1778001"/>
            <a:ext cx="10660417"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zh-CN" altLang="en-US" sz="2800" dirty="0"/>
              <a:t>性能测试：</a:t>
            </a:r>
            <a:r>
              <a:rPr lang="zh-CN" altLang="en-US" sz="2800" b="1" dirty="0"/>
              <a:t>包括负载测试、压力测试、兼容性测试、可移植性测试、健壮性测试等类型</a:t>
            </a:r>
            <a:endParaRPr lang="zh-CN" altLang="en-US" sz="2800" dirty="0"/>
          </a:p>
        </p:txBody>
      </p:sp>
      <p:sp>
        <p:nvSpPr>
          <p:cNvPr id="7" name="矩形 6">
            <a:extLst>
              <a:ext uri="{FF2B5EF4-FFF2-40B4-BE49-F238E27FC236}">
                <a16:creationId xmlns:a16="http://schemas.microsoft.com/office/drawing/2014/main" id="{045A508E-7194-4828-A0D8-9C96506D0E57}"/>
              </a:ext>
            </a:extLst>
          </p:cNvPr>
          <p:cNvSpPr/>
          <p:nvPr/>
        </p:nvSpPr>
        <p:spPr>
          <a:xfrm>
            <a:off x="196973" y="2887709"/>
            <a:ext cx="10660417"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zh-CN" altLang="en-US" sz="2800" b="1" dirty="0"/>
              <a:t>负载测试：逐步增加系统负载，测试系统性能变化，最终确定满足系统性能指标的情况下，系统能承载的最大负载量</a:t>
            </a:r>
            <a:endParaRPr lang="zh-CN" altLang="en-US" sz="2800" dirty="0"/>
          </a:p>
        </p:txBody>
      </p:sp>
      <p:sp>
        <p:nvSpPr>
          <p:cNvPr id="8" name="矩形 7">
            <a:extLst>
              <a:ext uri="{FF2B5EF4-FFF2-40B4-BE49-F238E27FC236}">
                <a16:creationId xmlns:a16="http://schemas.microsoft.com/office/drawing/2014/main" id="{DB1FC5AB-51B6-465C-81C0-172FBA4DB288}"/>
              </a:ext>
            </a:extLst>
          </p:cNvPr>
          <p:cNvSpPr/>
          <p:nvPr/>
        </p:nvSpPr>
        <p:spPr>
          <a:xfrm>
            <a:off x="164979" y="4130583"/>
            <a:ext cx="10660417"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zh-CN" altLang="en-US" sz="2800" b="1" dirty="0"/>
              <a:t>压力测试：逐步增加系统压力，测试系统性能变化，使系统某些资源达到饱和或系统崩溃的边缘，确定系统能承受的最大压力</a:t>
            </a:r>
            <a:endParaRPr lang="zh-CN" altLang="en-US" sz="2800" dirty="0"/>
          </a:p>
        </p:txBody>
      </p:sp>
      <p:sp>
        <p:nvSpPr>
          <p:cNvPr id="9" name="矩形 8">
            <a:extLst>
              <a:ext uri="{FF2B5EF4-FFF2-40B4-BE49-F238E27FC236}">
                <a16:creationId xmlns:a16="http://schemas.microsoft.com/office/drawing/2014/main" id="{B7FC979A-3F53-4348-A184-321E481502EE}"/>
              </a:ext>
            </a:extLst>
          </p:cNvPr>
          <p:cNvSpPr/>
          <p:nvPr/>
        </p:nvSpPr>
        <p:spPr>
          <a:xfrm>
            <a:off x="129466" y="5417198"/>
            <a:ext cx="10660417"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zh-CN" altLang="en-US" sz="2800" b="1" dirty="0"/>
              <a:t>峰值测试：瞬间将系统压力加载到最大，测试软件系统在极限压力下的运行情况</a:t>
            </a:r>
            <a:endParaRPr lang="zh-CN" altLang="en-US" sz="2800" dirty="0"/>
          </a:p>
        </p:txBody>
      </p:sp>
    </p:spTree>
    <p:extLst>
      <p:ext uri="{BB962C8B-B14F-4D97-AF65-F5344CB8AC3E}">
        <p14:creationId xmlns:p14="http://schemas.microsoft.com/office/powerpoint/2010/main" val="13026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8" name="矩形 7">
            <a:extLst>
              <a:ext uri="{FF2B5EF4-FFF2-40B4-BE49-F238E27FC236}">
                <a16:creationId xmlns:a16="http://schemas.microsoft.com/office/drawing/2014/main" id="{69B63002-8149-4FA4-BEBD-C45E4351A8B2}"/>
              </a:ext>
            </a:extLst>
          </p:cNvPr>
          <p:cNvSpPr/>
          <p:nvPr/>
        </p:nvSpPr>
        <p:spPr>
          <a:xfrm>
            <a:off x="456136" y="1736229"/>
            <a:ext cx="11572875" cy="1692771"/>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Alpha testing 【</a:t>
            </a:r>
            <a:r>
              <a:rPr lang="el-GR" altLang="zh-CN" sz="3200" dirty="0">
                <a:solidFill>
                  <a:srgbClr val="393939"/>
                </a:solidFill>
                <a:latin typeface="verdana" panose="020B0604030504040204" pitchFamily="34" charset="0"/>
              </a:rPr>
              <a:t> </a:t>
            </a:r>
            <a:r>
              <a:rPr lang="el-GR" altLang="zh-CN" sz="3200" dirty="0">
                <a:solidFill>
                  <a:srgbClr val="393939"/>
                </a:solidFill>
                <a:latin typeface="verdana" panose="020B0604030504040204" pitchFamily="34" charset="0"/>
                <a:sym typeface="Symbol" panose="05050102010706020507" pitchFamily="18" charset="2"/>
              </a:rPr>
              <a:t></a:t>
            </a:r>
            <a:r>
              <a:rPr lang="zh-CN" altLang="en-US" sz="3200" dirty="0">
                <a:solidFill>
                  <a:srgbClr val="393939"/>
                </a:solidFill>
                <a:latin typeface="verdana" panose="020B0604030504040204" pitchFamily="34" charset="0"/>
              </a:rPr>
              <a:t>测试</a:t>
            </a:r>
            <a:r>
              <a:rPr lang="en-US" altLang="zh-CN" sz="3200" dirty="0">
                <a:solidFill>
                  <a:srgbClr val="393939"/>
                </a:solidFill>
                <a:latin typeface="verdana" panose="020B0604030504040204" pitchFamily="34" charset="0"/>
              </a:rPr>
              <a:t>】</a:t>
            </a:r>
          </a:p>
          <a:p>
            <a:r>
              <a:rPr lang="zh-CN" altLang="en-US" sz="2400" b="1" dirty="0"/>
              <a:t>由一个用户在</a:t>
            </a:r>
            <a:r>
              <a:rPr lang="zh-CN" altLang="en-US" sz="2400" b="1" dirty="0">
                <a:solidFill>
                  <a:srgbClr val="C00000"/>
                </a:solidFill>
              </a:rPr>
              <a:t>开发环境下进行</a:t>
            </a:r>
            <a:r>
              <a:rPr lang="zh-CN" altLang="en-US" sz="2400" b="1" dirty="0"/>
              <a:t>的测试，也可以是公司内部的用户在</a:t>
            </a:r>
            <a:r>
              <a:rPr lang="zh-CN" altLang="en-US" sz="2400" b="1" dirty="0">
                <a:solidFill>
                  <a:srgbClr val="C00000"/>
                </a:solidFill>
              </a:rPr>
              <a:t>模拟实际操作环境</a:t>
            </a:r>
            <a:r>
              <a:rPr lang="zh-CN" altLang="en-US" sz="2400" b="1" dirty="0"/>
              <a:t>下进行的受控测试。（开发者在旁边，在开发者受控的环境下进行）</a:t>
            </a:r>
            <a:endParaRPr lang="en-US" altLang="zh-CN" sz="2400" b="1" dirty="0"/>
          </a:p>
          <a:p>
            <a:r>
              <a:rPr lang="en-US" altLang="zh-CN" sz="2400" b="1" dirty="0"/>
              <a:t>Alpha</a:t>
            </a:r>
            <a:r>
              <a:rPr lang="zh-CN" altLang="en-US" sz="2400" b="1" dirty="0"/>
              <a:t>测试不能由程序员或测试员完成</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其他分类</a:t>
            </a:r>
          </a:p>
        </p:txBody>
      </p:sp>
      <p:sp>
        <p:nvSpPr>
          <p:cNvPr id="9" name="矩形 8">
            <a:extLst>
              <a:ext uri="{FF2B5EF4-FFF2-40B4-BE49-F238E27FC236}">
                <a16:creationId xmlns:a16="http://schemas.microsoft.com/office/drawing/2014/main" id="{2F97E834-18A2-4CDB-A8A9-6ADB854EFF88}"/>
              </a:ext>
            </a:extLst>
          </p:cNvPr>
          <p:cNvSpPr/>
          <p:nvPr/>
        </p:nvSpPr>
        <p:spPr>
          <a:xfrm>
            <a:off x="470423" y="3622046"/>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Beta testing【</a:t>
            </a:r>
            <a:r>
              <a:rPr lang="en-US" altLang="zh-CN" sz="3200" dirty="0">
                <a:solidFill>
                  <a:srgbClr val="393939"/>
                </a:solidFill>
                <a:latin typeface="verdana" panose="020B0604030504040204" pitchFamily="34" charset="0"/>
                <a:sym typeface="Symbol" panose="05050102010706020507" pitchFamily="18" charset="2"/>
              </a:rPr>
              <a:t></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是一项确定产品是否能够满足合同或用户所规定需求的测试。</a:t>
            </a:r>
            <a:endParaRPr lang="en-US" altLang="zh-CN" sz="2400" b="1" dirty="0"/>
          </a:p>
          <a:p>
            <a:r>
              <a:rPr lang="zh-CN" altLang="en-US" sz="2400" b="1" dirty="0">
                <a:solidFill>
                  <a:srgbClr val="0070C0"/>
                </a:solidFill>
              </a:rPr>
              <a:t>多个用户在一个或多个用户</a:t>
            </a:r>
            <a:r>
              <a:rPr lang="zh-CN" altLang="en-US" sz="2400" b="1" dirty="0"/>
              <a:t>的实际使用环境下进行的测试。开发者一般不在测试现场</a:t>
            </a:r>
          </a:p>
        </p:txBody>
      </p:sp>
    </p:spTree>
    <p:extLst>
      <p:ext uri="{BB962C8B-B14F-4D97-AF65-F5344CB8AC3E}">
        <p14:creationId xmlns:p14="http://schemas.microsoft.com/office/powerpoint/2010/main" val="2977962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2" name="矩形 1">
            <a:extLst>
              <a:ext uri="{FF2B5EF4-FFF2-40B4-BE49-F238E27FC236}">
                <a16:creationId xmlns:a16="http://schemas.microsoft.com/office/drawing/2014/main" id="{792C951C-CA08-425E-B5FE-436DC97F527B}"/>
              </a:ext>
            </a:extLst>
          </p:cNvPr>
          <p:cNvSpPr/>
          <p:nvPr/>
        </p:nvSpPr>
        <p:spPr>
          <a:xfrm>
            <a:off x="621437" y="1573538"/>
            <a:ext cx="11283518" cy="954107"/>
          </a:xfrm>
          <a:prstGeom prst="rect">
            <a:avLst/>
          </a:prstGeom>
        </p:spPr>
        <p:txBody>
          <a:bodyPr wrap="square">
            <a:spAutoFit/>
          </a:bodyPr>
          <a:lstStyle/>
          <a:p>
            <a:r>
              <a:rPr lang="zh-CN" altLang="en-US" sz="2800" b="1" dirty="0">
                <a:solidFill>
                  <a:srgbClr val="CC3300"/>
                </a:solidFill>
                <a:latin typeface="仿宋" panose="02010609060101010101" pitchFamily="49" charset="-122"/>
                <a:ea typeface="仿宋" panose="02010609060101010101" pitchFamily="49" charset="-122"/>
              </a:rPr>
              <a:t>从</a:t>
            </a:r>
            <a:r>
              <a:rPr lang="en-US" altLang="zh-CN" sz="2800" b="1" dirty="0">
                <a:solidFill>
                  <a:srgbClr val="CC3300"/>
                </a:solidFill>
                <a:latin typeface="仿宋" panose="02010609060101010101" pitchFamily="49" charset="-122"/>
                <a:ea typeface="仿宋" panose="02010609060101010101" pitchFamily="49" charset="-122"/>
              </a:rPr>
              <a:t>Pre-alpha</a:t>
            </a:r>
            <a:r>
              <a:rPr lang="zh-CN" altLang="en-US" sz="2800" b="1" dirty="0">
                <a:solidFill>
                  <a:srgbClr val="CC3300"/>
                </a:solidFill>
                <a:latin typeface="仿宋" panose="02010609060101010101" pitchFamily="49" charset="-122"/>
                <a:ea typeface="仿宋" panose="02010609060101010101" pitchFamily="49" charset="-122"/>
              </a:rPr>
              <a:t>（准预览版本）发展到</a:t>
            </a:r>
            <a:r>
              <a:rPr lang="en-US" altLang="zh-CN" sz="2800" b="1" dirty="0">
                <a:solidFill>
                  <a:srgbClr val="CC3300"/>
                </a:solidFill>
                <a:latin typeface="仿宋" panose="02010609060101010101" pitchFamily="49" charset="-122"/>
                <a:ea typeface="仿宋" panose="02010609060101010101" pitchFamily="49" charset="-122"/>
              </a:rPr>
              <a:t>Alpha</a:t>
            </a:r>
            <a:r>
              <a:rPr lang="zh-CN" altLang="en-US" sz="2800" b="1" dirty="0">
                <a:solidFill>
                  <a:srgbClr val="CC3300"/>
                </a:solidFill>
                <a:latin typeface="仿宋" panose="02010609060101010101" pitchFamily="49" charset="-122"/>
                <a:ea typeface="仿宋" panose="02010609060101010101" pitchFamily="49" charset="-122"/>
              </a:rPr>
              <a:t>（预览版本）、</a:t>
            </a:r>
            <a:r>
              <a:rPr lang="en-US" altLang="zh-CN" sz="2800" b="1" dirty="0">
                <a:solidFill>
                  <a:srgbClr val="CC3300"/>
                </a:solidFill>
                <a:latin typeface="仿宋" panose="02010609060101010101" pitchFamily="49" charset="-122"/>
                <a:ea typeface="仿宋" panose="02010609060101010101" pitchFamily="49" charset="-122"/>
              </a:rPr>
              <a:t>Beta</a:t>
            </a:r>
            <a:r>
              <a:rPr lang="zh-CN" altLang="en-US" sz="2800" b="1" dirty="0">
                <a:solidFill>
                  <a:srgbClr val="CC3300"/>
                </a:solidFill>
                <a:latin typeface="仿宋" panose="02010609060101010101" pitchFamily="49" charset="-122"/>
                <a:ea typeface="仿宋" panose="02010609060101010101" pitchFamily="49" charset="-122"/>
              </a:rPr>
              <a:t>（测试版本）、</a:t>
            </a:r>
            <a:r>
              <a:rPr lang="en-US" altLang="zh-CN" sz="2800" b="1" dirty="0">
                <a:solidFill>
                  <a:srgbClr val="CC3300"/>
                </a:solidFill>
                <a:latin typeface="仿宋" panose="02010609060101010101" pitchFamily="49" charset="-122"/>
                <a:ea typeface="仿宋" panose="02010609060101010101" pitchFamily="49" charset="-122"/>
              </a:rPr>
              <a:t>Released candidate </a:t>
            </a:r>
            <a:r>
              <a:rPr lang="zh-CN" altLang="en-US" sz="2800" b="1" dirty="0">
                <a:solidFill>
                  <a:srgbClr val="CC3300"/>
                </a:solidFill>
                <a:latin typeface="仿宋" panose="02010609060101010101" pitchFamily="49" charset="-122"/>
                <a:ea typeface="仿宋" panose="02010609060101010101" pitchFamily="49" charset="-122"/>
              </a:rPr>
              <a:t>（最终测试版本）至最后的</a:t>
            </a:r>
            <a:r>
              <a:rPr lang="en-US" altLang="zh-CN" sz="2800" b="1" dirty="0">
                <a:solidFill>
                  <a:srgbClr val="CC3300"/>
                </a:solidFill>
                <a:latin typeface="仿宋" panose="02010609060101010101" pitchFamily="49" charset="-122"/>
                <a:ea typeface="仿宋" panose="02010609060101010101" pitchFamily="49" charset="-122"/>
              </a:rPr>
              <a:t>Gold</a:t>
            </a:r>
            <a:r>
              <a:rPr lang="zh-CN" altLang="en-US" sz="2800" b="1" dirty="0">
                <a:solidFill>
                  <a:srgbClr val="CC3300"/>
                </a:solidFill>
                <a:latin typeface="仿宋" panose="02010609060101010101" pitchFamily="49" charset="-122"/>
                <a:ea typeface="仿宋" panose="02010609060101010101" pitchFamily="49" charset="-122"/>
              </a:rPr>
              <a:t>（完成版）</a:t>
            </a:r>
          </a:p>
        </p:txBody>
      </p:sp>
    </p:spTree>
    <p:extLst>
      <p:ext uri="{BB962C8B-B14F-4D97-AF65-F5344CB8AC3E}">
        <p14:creationId xmlns:p14="http://schemas.microsoft.com/office/powerpoint/2010/main" val="249070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其他分类</a:t>
            </a:r>
          </a:p>
        </p:txBody>
      </p:sp>
      <p:sp>
        <p:nvSpPr>
          <p:cNvPr id="11" name="矩形 10">
            <a:extLst>
              <a:ext uri="{FF2B5EF4-FFF2-40B4-BE49-F238E27FC236}">
                <a16:creationId xmlns:a16="http://schemas.microsoft.com/office/drawing/2014/main" id="{8EFD3388-2C50-409E-81AE-7CD0B2AEB43F}"/>
              </a:ext>
            </a:extLst>
          </p:cNvPr>
          <p:cNvSpPr/>
          <p:nvPr/>
        </p:nvSpPr>
        <p:spPr>
          <a:xfrm>
            <a:off x="408280" y="1510878"/>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Ad hoc testing【</a:t>
            </a:r>
            <a:r>
              <a:rPr lang="zh-CN" altLang="en-US" sz="3200" dirty="0">
                <a:solidFill>
                  <a:srgbClr val="393939"/>
                </a:solidFill>
                <a:latin typeface="verdana" panose="020B0604030504040204" pitchFamily="34" charset="0"/>
                <a:sym typeface="Symbol" panose="05050102010706020507" pitchFamily="18" charset="2"/>
              </a:rPr>
              <a:t>随机</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测试者根据经验对软件功能和性能抽查。</a:t>
            </a:r>
          </a:p>
        </p:txBody>
      </p:sp>
      <p:sp>
        <p:nvSpPr>
          <p:cNvPr id="8" name="矩形 7">
            <a:extLst>
              <a:ext uri="{FF2B5EF4-FFF2-40B4-BE49-F238E27FC236}">
                <a16:creationId xmlns:a16="http://schemas.microsoft.com/office/drawing/2014/main" id="{135CA48C-42BB-4ED9-8008-BF70C87F2964}"/>
              </a:ext>
            </a:extLst>
          </p:cNvPr>
          <p:cNvSpPr/>
          <p:nvPr/>
        </p:nvSpPr>
        <p:spPr>
          <a:xfrm>
            <a:off x="408280" y="2951946"/>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Regression testing 【</a:t>
            </a:r>
            <a:r>
              <a:rPr lang="el-GR" altLang="zh-CN" sz="3200" dirty="0">
                <a:solidFill>
                  <a:srgbClr val="393939"/>
                </a:solidFill>
                <a:latin typeface="verdana" panose="020B0604030504040204" pitchFamily="34" charset="0"/>
              </a:rPr>
              <a:t> </a:t>
            </a:r>
            <a:r>
              <a:rPr lang="zh-CN" altLang="en-US" sz="3200" dirty="0">
                <a:solidFill>
                  <a:srgbClr val="393939"/>
                </a:solidFill>
                <a:latin typeface="verdana" panose="020B0604030504040204" pitchFamily="34" charset="0"/>
              </a:rPr>
              <a:t>回归测试</a:t>
            </a:r>
            <a:r>
              <a:rPr lang="en-US" altLang="zh-CN" sz="3200" dirty="0">
                <a:solidFill>
                  <a:srgbClr val="393939"/>
                </a:solidFill>
                <a:latin typeface="verdana" panose="020B0604030504040204" pitchFamily="34" charset="0"/>
              </a:rPr>
              <a:t>】</a:t>
            </a:r>
          </a:p>
          <a:p>
            <a:r>
              <a:rPr lang="zh-CN" altLang="en-US" sz="2400" b="1" dirty="0"/>
              <a:t>开发人员修复</a:t>
            </a:r>
            <a:r>
              <a:rPr lang="en-US" altLang="zh-CN" sz="2400" b="1" dirty="0"/>
              <a:t>bug</a:t>
            </a:r>
            <a:r>
              <a:rPr lang="zh-CN" altLang="en-US" sz="2400" b="1" dirty="0"/>
              <a:t>后，测试人员对修改后的程序进行重新测试</a:t>
            </a:r>
          </a:p>
        </p:txBody>
      </p:sp>
    </p:spTree>
    <p:extLst>
      <p:ext uri="{BB962C8B-B14F-4D97-AF65-F5344CB8AC3E}">
        <p14:creationId xmlns:p14="http://schemas.microsoft.com/office/powerpoint/2010/main" val="27046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CEB0BB50-69E8-42FE-B8FE-B32D17AE4CB8}"/>
              </a:ext>
            </a:extLst>
          </p:cNvPr>
          <p:cNvSpPr>
            <a:spLocks noGrp="1" noChangeArrowheads="1"/>
          </p:cNvSpPr>
          <p:nvPr>
            <p:ph type="subTitle" idx="1"/>
          </p:nvPr>
        </p:nvSpPr>
        <p:spPr>
          <a:xfrm>
            <a:off x="76199" y="122237"/>
            <a:ext cx="9667875" cy="811213"/>
          </a:xfrm>
          <a:solidFill>
            <a:schemeClr val="accent1"/>
          </a:solidFill>
        </p:spPr>
        <p:txBody>
          <a:bodyPr anchor="ctr"/>
          <a:lstStyle/>
          <a:p>
            <a:pPr algn="l" eaLnBrk="1" hangingPunct="1"/>
            <a:r>
              <a:rPr lang="zh-CN" altLang="en-US" sz="2800" b="1" dirty="0">
                <a:solidFill>
                  <a:schemeClr val="bg1">
                    <a:lumMod val="10000"/>
                  </a:schemeClr>
                </a:solidFill>
              </a:rPr>
              <a:t>课堂讨论问题</a:t>
            </a:r>
            <a:endParaRPr lang="zh-CN" altLang="en-US" sz="2800" dirty="0">
              <a:solidFill>
                <a:schemeClr val="bg1">
                  <a:lumMod val="10000"/>
                </a:schemeClr>
              </a:solidFill>
              <a:latin typeface="Times New Roman" pitchFamily="18" charset="0"/>
              <a:sym typeface="Times New Roman" pitchFamily="18" charset="0"/>
            </a:endParaRPr>
          </a:p>
        </p:txBody>
      </p:sp>
      <p:sp>
        <p:nvSpPr>
          <p:cNvPr id="8" name="矩形 7">
            <a:extLst>
              <a:ext uri="{FF2B5EF4-FFF2-40B4-BE49-F238E27FC236}">
                <a16:creationId xmlns:a16="http://schemas.microsoft.com/office/drawing/2014/main" id="{03E771D6-68DD-4249-8CBF-799898CE2814}"/>
              </a:ext>
            </a:extLst>
          </p:cNvPr>
          <p:cNvSpPr/>
          <p:nvPr/>
        </p:nvSpPr>
        <p:spPr>
          <a:xfrm>
            <a:off x="278164" y="1617955"/>
            <a:ext cx="10660417" cy="1384995"/>
          </a:xfrm>
          <a:prstGeom prst="rect">
            <a:avLst/>
          </a:prstGeom>
        </p:spPr>
        <p:txBody>
          <a:bodyPr wrap="square">
            <a:spAutoFit/>
          </a:bodyPr>
          <a:lstStyle/>
          <a:p>
            <a:pPr marL="285750" indent="-285750">
              <a:buClr>
                <a:schemeClr val="accent2"/>
              </a:buClr>
              <a:buFont typeface="Wingdings" panose="05000000000000000000" pitchFamily="2" charset="2"/>
              <a:buChar char="n"/>
            </a:pPr>
            <a:r>
              <a:rPr lang="zh-CN" altLang="en-US" sz="2800" dirty="0"/>
              <a:t>输入三个整数，判定是否能构成三角形，若不能，输出不能构成三角形，若能，则根据三个数关系输出一般三角形，等腰三角形或等边三角形。面对这样的需求说明， 你认为应该如何测试？</a:t>
            </a:r>
          </a:p>
        </p:txBody>
      </p:sp>
    </p:spTree>
    <p:extLst>
      <p:ext uri="{BB962C8B-B14F-4D97-AF65-F5344CB8AC3E}">
        <p14:creationId xmlns:p14="http://schemas.microsoft.com/office/powerpoint/2010/main" val="80155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7647373"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Software Life Cycle</a:t>
            </a:r>
            <a:endParaRPr lang="zh-CN" altLang="en-US" sz="3600" dirty="0">
              <a:solidFill>
                <a:schemeClr val="bg1"/>
              </a:solidFill>
              <a:latin typeface="Times New Roman" pitchFamily="18" charset="0"/>
              <a:sym typeface="Times New Roman" pitchFamily="18" charset="0"/>
            </a:endParaRPr>
          </a:p>
        </p:txBody>
      </p:sp>
      <p:sp>
        <p:nvSpPr>
          <p:cNvPr id="16395" name="Subtitle 8"/>
          <p:cNvSpPr>
            <a:spLocks noChangeArrowheads="1"/>
          </p:cNvSpPr>
          <p:nvPr/>
        </p:nvSpPr>
        <p:spPr bwMode="auto">
          <a:xfrm>
            <a:off x="289499" y="1308880"/>
            <a:ext cx="9928699" cy="811214"/>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dirty="0"/>
              <a:t>指软件从开始研制到最终被废弃所经历的各个阶段</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pic>
        <p:nvPicPr>
          <p:cNvPr id="3" name="图片 2">
            <a:extLst>
              <a:ext uri="{FF2B5EF4-FFF2-40B4-BE49-F238E27FC236}">
                <a16:creationId xmlns:a16="http://schemas.microsoft.com/office/drawing/2014/main" id="{CA9BCDD8-E63F-4F66-9940-55462CD3F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47625"/>
            <a:ext cx="9258300" cy="6762750"/>
          </a:xfrm>
          <a:prstGeom prst="rect">
            <a:avLst/>
          </a:prstGeom>
        </p:spPr>
      </p:pic>
    </p:spTree>
    <p:extLst>
      <p:ext uri="{BB962C8B-B14F-4D97-AF65-F5344CB8AC3E}">
        <p14:creationId xmlns:p14="http://schemas.microsoft.com/office/powerpoint/2010/main" val="13325086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7647373"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软件开发模型</a:t>
            </a:r>
            <a:endParaRPr lang="zh-CN" altLang="en-US" sz="3600" dirty="0">
              <a:solidFill>
                <a:schemeClr val="bg1"/>
              </a:solidFill>
              <a:latin typeface="Times New Roman" pitchFamily="18" charset="0"/>
              <a:sym typeface="Times New Roman" pitchFamily="18" charset="0"/>
            </a:endParaRPr>
          </a:p>
        </p:txBody>
      </p:sp>
      <p:sp>
        <p:nvSpPr>
          <p:cNvPr id="16395" name="Subtitle 8"/>
          <p:cNvSpPr>
            <a:spLocks noChangeArrowheads="1"/>
          </p:cNvSpPr>
          <p:nvPr/>
        </p:nvSpPr>
        <p:spPr bwMode="auto">
          <a:xfrm>
            <a:off x="289499" y="1308879"/>
            <a:ext cx="11826301" cy="1234295"/>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dirty="0"/>
              <a:t>软件开发应遵循的步骤，能清晰直观的表达软件开发全过程及每个阶段要进行的活动和应完成的任务。</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23182612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200" y="122237"/>
            <a:ext cx="5448300" cy="811213"/>
          </a:xfrm>
          <a:solidFill>
            <a:schemeClr val="accent1"/>
          </a:solidFill>
        </p:spPr>
        <p:txBody>
          <a:bodyPr anchor="ctr"/>
          <a:lstStyle/>
          <a:p>
            <a:pPr eaLnBrk="1" hangingPunct="1"/>
            <a:r>
              <a:rPr lang="en-US" altLang="zh-CN" sz="3600" dirty="0">
                <a:solidFill>
                  <a:schemeClr val="bg1"/>
                </a:solidFill>
                <a:latin typeface="Times New Roman" pitchFamily="18" charset="0"/>
                <a:sym typeface="Times New Roman" pitchFamily="18" charset="0"/>
              </a:rPr>
              <a:t>Waterfall model---</a:t>
            </a:r>
            <a:r>
              <a:rPr lang="zh-CN" altLang="en-US" sz="3600" dirty="0">
                <a:solidFill>
                  <a:schemeClr val="bg1"/>
                </a:solidFill>
                <a:latin typeface="Times New Roman" pitchFamily="18" charset="0"/>
                <a:sym typeface="Times New Roman" pitchFamily="18" charset="0"/>
              </a:rPr>
              <a:t>瀑布模型</a:t>
            </a:r>
          </a:p>
        </p:txBody>
      </p:sp>
      <p:sp>
        <p:nvSpPr>
          <p:cNvPr id="16395" name="Subtitle 8"/>
          <p:cNvSpPr>
            <a:spLocks noChangeArrowheads="1"/>
          </p:cNvSpPr>
          <p:nvPr/>
        </p:nvSpPr>
        <p:spPr bwMode="auto">
          <a:xfrm>
            <a:off x="5521437" y="1698232"/>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软件需求完全确定的情况下采用</a:t>
            </a:r>
            <a:r>
              <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rPr>
              <a:t>,</a:t>
            </a: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适合需求稳定的产品开发</a:t>
            </a:r>
          </a:p>
        </p:txBody>
      </p:sp>
      <p:sp>
        <p:nvSpPr>
          <p:cNvPr id="13" name="Subtitle 8">
            <a:extLst>
              <a:ext uri="{FF2B5EF4-FFF2-40B4-BE49-F238E27FC236}">
                <a16:creationId xmlns:a16="http://schemas.microsoft.com/office/drawing/2014/main" id="{7E3DB3A1-E82B-445F-956B-7ABB398EDA31}"/>
              </a:ext>
            </a:extLst>
          </p:cNvPr>
          <p:cNvSpPr>
            <a:spLocks noChangeArrowheads="1"/>
          </p:cNvSpPr>
          <p:nvPr/>
        </p:nvSpPr>
        <p:spPr bwMode="auto">
          <a:xfrm>
            <a:off x="5509817" y="2652359"/>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每个阶段执行一次，是线性模型的典型代表</a:t>
            </a:r>
          </a:p>
        </p:txBody>
      </p:sp>
      <p:sp>
        <p:nvSpPr>
          <p:cNvPr id="14" name="Subtitle 8">
            <a:extLst>
              <a:ext uri="{FF2B5EF4-FFF2-40B4-BE49-F238E27FC236}">
                <a16:creationId xmlns:a16="http://schemas.microsoft.com/office/drawing/2014/main" id="{09962FC1-1FD3-4ADB-B4DF-F71C65A00F6C}"/>
              </a:ext>
            </a:extLst>
          </p:cNvPr>
          <p:cNvSpPr>
            <a:spLocks noChangeArrowheads="1"/>
          </p:cNvSpPr>
          <p:nvPr/>
        </p:nvSpPr>
        <p:spPr bwMode="auto">
          <a:xfrm>
            <a:off x="5527563" y="3429000"/>
            <a:ext cx="6492803" cy="2076450"/>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缺陷：“集成之日就是爆炸之日”</a:t>
            </a:r>
          </a:p>
        </p:txBody>
      </p:sp>
      <p:sp>
        <p:nvSpPr>
          <p:cNvPr id="15" name="Subtitle 8">
            <a:extLst>
              <a:ext uri="{FF2B5EF4-FFF2-40B4-BE49-F238E27FC236}">
                <a16:creationId xmlns:a16="http://schemas.microsoft.com/office/drawing/2014/main" id="{2F478749-15BB-4A2D-84C1-5AAAA14E4806}"/>
              </a:ext>
            </a:extLst>
          </p:cNvPr>
          <p:cNvSpPr>
            <a:spLocks noChangeArrowheads="1"/>
          </p:cNvSpPr>
          <p:nvPr/>
        </p:nvSpPr>
        <p:spPr bwMode="auto">
          <a:xfrm>
            <a:off x="5521437" y="927172"/>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rPr>
              <a:t>1970</a:t>
            </a: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年，</a:t>
            </a:r>
            <a:r>
              <a:rPr lang="en-US" altLang="zh-CN" sz="2400" b="1" dirty="0" err="1">
                <a:solidFill>
                  <a:schemeClr val="bg1">
                    <a:lumMod val="10000"/>
                  </a:schemeClr>
                </a:solidFill>
                <a:latin typeface="仿宋" panose="02010609060101010101" pitchFamily="49" charset="-122"/>
                <a:ea typeface="仿宋" panose="02010609060101010101" pitchFamily="49" charset="-122"/>
                <a:sym typeface="Tw Cen MT"/>
              </a:rPr>
              <a:t>W.W.Royce</a:t>
            </a: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提出</a:t>
            </a:r>
          </a:p>
        </p:txBody>
      </p:sp>
      <p:pic>
        <p:nvPicPr>
          <p:cNvPr id="16" name="图片 15">
            <a:extLst>
              <a:ext uri="{FF2B5EF4-FFF2-40B4-BE49-F238E27FC236}">
                <a16:creationId xmlns:a16="http://schemas.microsoft.com/office/drawing/2014/main" id="{CA377425-8552-43DD-B1AA-D008175FBD8C}"/>
              </a:ext>
            </a:extLst>
          </p:cNvPr>
          <p:cNvPicPr>
            <a:picLocks noChangeAspect="1"/>
          </p:cNvPicPr>
          <p:nvPr/>
        </p:nvPicPr>
        <p:blipFill>
          <a:blip r:embed="rId3"/>
          <a:stretch>
            <a:fillRect/>
          </a:stretch>
        </p:blipFill>
        <p:spPr>
          <a:xfrm>
            <a:off x="108423" y="1809750"/>
            <a:ext cx="5412693" cy="3086100"/>
          </a:xfrm>
          <a:prstGeom prst="rect">
            <a:avLst/>
          </a:prstGeom>
        </p:spPr>
      </p:pic>
    </p:spTree>
    <p:extLst>
      <p:ext uri="{BB962C8B-B14F-4D97-AF65-F5344CB8AC3E}">
        <p14:creationId xmlns:p14="http://schemas.microsoft.com/office/powerpoint/2010/main" val="329608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200" y="122237"/>
            <a:ext cx="5448300" cy="811213"/>
          </a:xfrm>
          <a:solidFill>
            <a:schemeClr val="accent1"/>
          </a:solidFill>
        </p:spPr>
        <p:txBody>
          <a:bodyPr anchor="ctr"/>
          <a:lstStyle/>
          <a:p>
            <a:pPr eaLnBrk="1" hangingPunct="1"/>
            <a:r>
              <a:rPr lang="en-US" altLang="zh-CN" sz="3600" dirty="0">
                <a:solidFill>
                  <a:schemeClr val="bg1"/>
                </a:solidFill>
                <a:latin typeface="Times New Roman" pitchFamily="18" charset="0"/>
                <a:sym typeface="Times New Roman" pitchFamily="18" charset="0"/>
              </a:rPr>
              <a:t>Waterfall model---</a:t>
            </a:r>
            <a:r>
              <a:rPr lang="zh-CN" altLang="en-US" sz="3600" dirty="0">
                <a:solidFill>
                  <a:schemeClr val="bg1"/>
                </a:solidFill>
                <a:latin typeface="Times New Roman" pitchFamily="18" charset="0"/>
                <a:sym typeface="Times New Roman" pitchFamily="18" charset="0"/>
              </a:rPr>
              <a:t>瀑布模型</a:t>
            </a:r>
          </a:p>
        </p:txBody>
      </p:sp>
      <p:sp>
        <p:nvSpPr>
          <p:cNvPr id="14" name="Subtitle 8">
            <a:extLst>
              <a:ext uri="{FF2B5EF4-FFF2-40B4-BE49-F238E27FC236}">
                <a16:creationId xmlns:a16="http://schemas.microsoft.com/office/drawing/2014/main" id="{09962FC1-1FD3-4ADB-B4DF-F71C65A00F6C}"/>
              </a:ext>
            </a:extLst>
          </p:cNvPr>
          <p:cNvSpPr>
            <a:spLocks noChangeArrowheads="1"/>
          </p:cNvSpPr>
          <p:nvPr/>
        </p:nvSpPr>
        <p:spPr bwMode="auto">
          <a:xfrm>
            <a:off x="171451" y="597057"/>
            <a:ext cx="11410766" cy="2076450"/>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rPr>
              <a:t>瀑布模型每个阶段有产出，对产出评审合格后开启下一阶段，是文档驱动的模型，遵守约束可使软件维护变得比较容易一些，从而显著降低软件预算</a:t>
            </a:r>
            <a:endPar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endParaRPr>
          </a:p>
        </p:txBody>
      </p:sp>
      <p:pic>
        <p:nvPicPr>
          <p:cNvPr id="2" name="图片 1">
            <a:extLst>
              <a:ext uri="{FF2B5EF4-FFF2-40B4-BE49-F238E27FC236}">
                <a16:creationId xmlns:a16="http://schemas.microsoft.com/office/drawing/2014/main" id="{22A1CD03-3FA6-4321-A457-81AC1C0B294E}"/>
              </a:ext>
            </a:extLst>
          </p:cNvPr>
          <p:cNvPicPr>
            <a:picLocks noChangeAspect="1"/>
          </p:cNvPicPr>
          <p:nvPr/>
        </p:nvPicPr>
        <p:blipFill>
          <a:blip r:embed="rId3"/>
          <a:stretch>
            <a:fillRect/>
          </a:stretch>
        </p:blipFill>
        <p:spPr>
          <a:xfrm>
            <a:off x="2543174" y="2194238"/>
            <a:ext cx="5348161" cy="4025587"/>
          </a:xfrm>
          <a:prstGeom prst="rect">
            <a:avLst/>
          </a:prstGeom>
        </p:spPr>
      </p:pic>
    </p:spTree>
    <p:extLst>
      <p:ext uri="{BB962C8B-B14F-4D97-AF65-F5344CB8AC3E}">
        <p14:creationId xmlns:p14="http://schemas.microsoft.com/office/powerpoint/2010/main" val="848787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200" y="122237"/>
            <a:ext cx="8144522" cy="811213"/>
          </a:xfrm>
          <a:solidFill>
            <a:schemeClr val="accent1"/>
          </a:solidFill>
        </p:spPr>
        <p:txBody>
          <a:bodyPr anchor="ctr"/>
          <a:lstStyle/>
          <a:p>
            <a:pPr eaLnBrk="1" hangingPunct="1"/>
            <a:r>
              <a:rPr lang="en-US" altLang="zh-CN" sz="3600" dirty="0">
                <a:solidFill>
                  <a:schemeClr val="bg1"/>
                </a:solidFill>
                <a:latin typeface="Times New Roman" pitchFamily="18" charset="0"/>
                <a:sym typeface="Times New Roman" pitchFamily="18" charset="0"/>
              </a:rPr>
              <a:t>Rapid prototype Model—</a:t>
            </a:r>
            <a:r>
              <a:rPr lang="zh-CN" altLang="en-US" sz="3600" dirty="0">
                <a:solidFill>
                  <a:schemeClr val="bg1"/>
                </a:solidFill>
                <a:latin typeface="Times New Roman" pitchFamily="18" charset="0"/>
                <a:sym typeface="Times New Roman" pitchFamily="18" charset="0"/>
              </a:rPr>
              <a:t>快速原型模型</a:t>
            </a:r>
          </a:p>
        </p:txBody>
      </p:sp>
      <p:sp>
        <p:nvSpPr>
          <p:cNvPr id="16395" name="Subtitle 8"/>
          <p:cNvSpPr>
            <a:spLocks noChangeArrowheads="1"/>
          </p:cNvSpPr>
          <p:nvPr/>
        </p:nvSpPr>
        <p:spPr bwMode="auto">
          <a:xfrm>
            <a:off x="3860402" y="1586859"/>
            <a:ext cx="7912497"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t>迅速建造一个可运行的软件原型 ，最终在确定的客户需求基础上开发客户满意的软件产品</a:t>
            </a:r>
            <a:endParaRPr lang="en-US" altLang="zh-CN" sz="2400" b="1" dirty="0"/>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t>增量模型的一种形式</a:t>
            </a:r>
            <a:endPar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3" name="Subtitle 8">
            <a:extLst>
              <a:ext uri="{FF2B5EF4-FFF2-40B4-BE49-F238E27FC236}">
                <a16:creationId xmlns:a16="http://schemas.microsoft.com/office/drawing/2014/main" id="{7E3DB3A1-E82B-445F-956B-7ABB398EDA31}"/>
              </a:ext>
            </a:extLst>
          </p:cNvPr>
          <p:cNvSpPr>
            <a:spLocks noChangeArrowheads="1"/>
          </p:cNvSpPr>
          <p:nvPr/>
        </p:nvSpPr>
        <p:spPr bwMode="auto">
          <a:xfrm>
            <a:off x="3860401" y="2621686"/>
            <a:ext cx="765532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适用于不能预先确定需求的软件项目，小型项目</a:t>
            </a:r>
          </a:p>
        </p:txBody>
      </p:sp>
      <p:sp>
        <p:nvSpPr>
          <p:cNvPr id="9" name="Subtitle 8">
            <a:extLst>
              <a:ext uri="{FF2B5EF4-FFF2-40B4-BE49-F238E27FC236}">
                <a16:creationId xmlns:a16="http://schemas.microsoft.com/office/drawing/2014/main" id="{0F8693FC-1D48-450B-B055-BF4CB737462B}"/>
              </a:ext>
            </a:extLst>
          </p:cNvPr>
          <p:cNvSpPr>
            <a:spLocks noChangeArrowheads="1"/>
          </p:cNvSpPr>
          <p:nvPr/>
        </p:nvSpPr>
        <p:spPr bwMode="auto">
          <a:xfrm>
            <a:off x="3860401" y="3700969"/>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准确设计出软件原型存在困难；</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不利于产品扩展</a:t>
            </a:r>
          </a:p>
        </p:txBody>
      </p:sp>
      <p:sp>
        <p:nvSpPr>
          <p:cNvPr id="8" name="矩形 7">
            <a:extLst>
              <a:ext uri="{FF2B5EF4-FFF2-40B4-BE49-F238E27FC236}">
                <a16:creationId xmlns:a16="http://schemas.microsoft.com/office/drawing/2014/main" id="{931999C7-506C-4FE0-B975-6A9D152C0CA2}"/>
              </a:ext>
            </a:extLst>
          </p:cNvPr>
          <p:cNvSpPr/>
          <p:nvPr/>
        </p:nvSpPr>
        <p:spPr bwMode="auto">
          <a:xfrm>
            <a:off x="754602" y="1500326"/>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需求分析</a:t>
            </a:r>
          </a:p>
        </p:txBody>
      </p:sp>
      <p:sp>
        <p:nvSpPr>
          <p:cNvPr id="15" name="矩形 14">
            <a:extLst>
              <a:ext uri="{FF2B5EF4-FFF2-40B4-BE49-F238E27FC236}">
                <a16:creationId xmlns:a16="http://schemas.microsoft.com/office/drawing/2014/main" id="{C4F89A8E-CEC9-4BB9-86A6-A9986CA47F98}"/>
              </a:ext>
            </a:extLst>
          </p:cNvPr>
          <p:cNvSpPr/>
          <p:nvPr/>
        </p:nvSpPr>
        <p:spPr bwMode="auto">
          <a:xfrm>
            <a:off x="754602" y="2450236"/>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构建原型</a:t>
            </a:r>
          </a:p>
        </p:txBody>
      </p:sp>
      <p:sp>
        <p:nvSpPr>
          <p:cNvPr id="16" name="矩形 15">
            <a:extLst>
              <a:ext uri="{FF2B5EF4-FFF2-40B4-BE49-F238E27FC236}">
                <a16:creationId xmlns:a16="http://schemas.microsoft.com/office/drawing/2014/main" id="{5C0D6B7A-7CAA-460B-BE09-14ECAECB2394}"/>
              </a:ext>
            </a:extLst>
          </p:cNvPr>
          <p:cNvSpPr/>
          <p:nvPr/>
        </p:nvSpPr>
        <p:spPr bwMode="auto">
          <a:xfrm>
            <a:off x="754601" y="3429000"/>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原型评价</a:t>
            </a:r>
          </a:p>
        </p:txBody>
      </p:sp>
      <p:sp>
        <p:nvSpPr>
          <p:cNvPr id="17" name="矩形 16">
            <a:extLst>
              <a:ext uri="{FF2B5EF4-FFF2-40B4-BE49-F238E27FC236}">
                <a16:creationId xmlns:a16="http://schemas.microsoft.com/office/drawing/2014/main" id="{D89B31B9-C651-420F-8695-5FC5B051AAE7}"/>
              </a:ext>
            </a:extLst>
          </p:cNvPr>
          <p:cNvSpPr/>
          <p:nvPr/>
        </p:nvSpPr>
        <p:spPr bwMode="auto">
          <a:xfrm>
            <a:off x="754600" y="4424224"/>
            <a:ext cx="1811045" cy="8112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确定最终需求</a:t>
            </a:r>
          </a:p>
        </p:txBody>
      </p:sp>
      <p:sp>
        <p:nvSpPr>
          <p:cNvPr id="18" name="矩形 17">
            <a:extLst>
              <a:ext uri="{FF2B5EF4-FFF2-40B4-BE49-F238E27FC236}">
                <a16:creationId xmlns:a16="http://schemas.microsoft.com/office/drawing/2014/main" id="{3CC753E4-69C0-4144-B429-444EE6C0E40A}"/>
              </a:ext>
            </a:extLst>
          </p:cNvPr>
          <p:cNvSpPr/>
          <p:nvPr/>
        </p:nvSpPr>
        <p:spPr bwMode="auto">
          <a:xfrm>
            <a:off x="754599" y="5686722"/>
            <a:ext cx="1811045" cy="68580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软件开发</a:t>
            </a:r>
          </a:p>
        </p:txBody>
      </p:sp>
      <p:cxnSp>
        <p:nvCxnSpPr>
          <p:cNvPr id="11" name="直接箭头连接符 10">
            <a:extLst>
              <a:ext uri="{FF2B5EF4-FFF2-40B4-BE49-F238E27FC236}">
                <a16:creationId xmlns:a16="http://schemas.microsoft.com/office/drawing/2014/main" id="{1A5A4D18-F581-4A06-8BBE-9BA5B27BA1B7}"/>
              </a:ext>
            </a:extLst>
          </p:cNvPr>
          <p:cNvCxnSpPr>
            <a:stCxn id="8" idx="2"/>
            <a:endCxn id="15" idx="0"/>
          </p:cNvCxnSpPr>
          <p:nvPr/>
        </p:nvCxnSpPr>
        <p:spPr bwMode="auto">
          <a:xfrm>
            <a:off x="1660125" y="2009775"/>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7EEED13A-13CA-44A6-93DD-1FF3FE1C21E6}"/>
              </a:ext>
            </a:extLst>
          </p:cNvPr>
          <p:cNvCxnSpPr/>
          <p:nvPr/>
        </p:nvCxnSpPr>
        <p:spPr bwMode="auto">
          <a:xfrm>
            <a:off x="1641075" y="2959685"/>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C610EC92-8A8C-4301-AB17-B21F7D1C1FDC}"/>
              </a:ext>
            </a:extLst>
          </p:cNvPr>
          <p:cNvCxnSpPr/>
          <p:nvPr/>
        </p:nvCxnSpPr>
        <p:spPr bwMode="auto">
          <a:xfrm>
            <a:off x="1622025" y="3938449"/>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F8C75F36-B5BD-4EF3-B6EE-A8863ED6D2BF}"/>
              </a:ext>
            </a:extLst>
          </p:cNvPr>
          <p:cNvCxnSpPr/>
          <p:nvPr/>
        </p:nvCxnSpPr>
        <p:spPr bwMode="auto">
          <a:xfrm>
            <a:off x="1615275" y="5246261"/>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EAAB96F1-ABF1-4C2D-AF9A-BC6EDF918B62}"/>
              </a:ext>
            </a:extLst>
          </p:cNvPr>
          <p:cNvCxnSpPr>
            <a:stCxn id="16" idx="3"/>
          </p:cNvCxnSpPr>
          <p:nvPr/>
        </p:nvCxnSpPr>
        <p:spPr bwMode="auto">
          <a:xfrm flipV="1">
            <a:off x="2565646" y="3667125"/>
            <a:ext cx="758579" cy="16600"/>
          </a:xfrm>
          <a:prstGeom prst="line">
            <a:avLst/>
          </a:prstGeom>
          <a:ln>
            <a:solidFill>
              <a:schemeClr val="dk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8FEA7B44-BA2D-40E6-BA1D-9E9E3E59E766}"/>
              </a:ext>
            </a:extLst>
          </p:cNvPr>
          <p:cNvCxnSpPr/>
          <p:nvPr/>
        </p:nvCxnSpPr>
        <p:spPr bwMode="auto">
          <a:xfrm flipV="1">
            <a:off x="2565644" y="1756998"/>
            <a:ext cx="758579" cy="16600"/>
          </a:xfrm>
          <a:prstGeom prst="line">
            <a:avLst/>
          </a:prstGeom>
          <a:ln>
            <a:solidFill>
              <a:schemeClr val="dk1"/>
            </a:solidFill>
            <a:prstDash val="dash"/>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2B93A380-114E-4B2D-9E46-CCBA3A38DF29}"/>
              </a:ext>
            </a:extLst>
          </p:cNvPr>
          <p:cNvCxnSpPr/>
          <p:nvPr/>
        </p:nvCxnSpPr>
        <p:spPr bwMode="auto">
          <a:xfrm>
            <a:off x="3324223" y="1773598"/>
            <a:ext cx="0" cy="1910057"/>
          </a:xfrm>
          <a:prstGeom prst="line">
            <a:avLst/>
          </a:prstGeom>
          <a:ln>
            <a:solidFill>
              <a:schemeClr val="dk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83553D3A-FCC1-4FEF-B10D-3F6ED8AECF64}"/>
              </a:ext>
            </a:extLst>
          </p:cNvPr>
          <p:cNvSpPr txBox="1"/>
          <p:nvPr/>
        </p:nvSpPr>
        <p:spPr>
          <a:xfrm>
            <a:off x="2708526" y="2397196"/>
            <a:ext cx="743594" cy="646331"/>
          </a:xfrm>
          <a:prstGeom prst="rect">
            <a:avLst/>
          </a:prstGeom>
          <a:noFill/>
        </p:spPr>
        <p:txBody>
          <a:bodyPr wrap="square" rtlCol="0">
            <a:spAutoFit/>
          </a:bodyPr>
          <a:lstStyle/>
          <a:p>
            <a:r>
              <a:rPr lang="zh-CN" altLang="en-US" dirty="0"/>
              <a:t>细化需求</a:t>
            </a:r>
          </a:p>
        </p:txBody>
      </p:sp>
    </p:spTree>
    <p:extLst>
      <p:ext uri="{BB962C8B-B14F-4D97-AF65-F5344CB8AC3E}">
        <p14:creationId xmlns:p14="http://schemas.microsoft.com/office/powerpoint/2010/main" val="273713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3" name="矩形 2">
            <a:extLst>
              <a:ext uri="{FF2B5EF4-FFF2-40B4-BE49-F238E27FC236}">
                <a16:creationId xmlns:a16="http://schemas.microsoft.com/office/drawing/2014/main" id="{6AB20413-4A1F-4BCF-BC5B-411D443C4474}"/>
              </a:ext>
            </a:extLst>
          </p:cNvPr>
          <p:cNvSpPr/>
          <p:nvPr/>
        </p:nvSpPr>
        <p:spPr>
          <a:xfrm>
            <a:off x="376237" y="1332439"/>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b="0" i="0" u="none" strike="noStrike" dirty="0">
                <a:solidFill>
                  <a:srgbClr val="393939"/>
                </a:solidFill>
                <a:effectLst/>
                <a:latin typeface="verdana" panose="020B0604030504040204" pitchFamily="34" charset="0"/>
              </a:rPr>
              <a:t>Unit testing【</a:t>
            </a:r>
            <a:r>
              <a:rPr lang="zh-CN" altLang="en-US" sz="3200" b="0" i="0" u="none" strike="noStrike" dirty="0">
                <a:solidFill>
                  <a:srgbClr val="393939"/>
                </a:solidFill>
                <a:effectLst/>
                <a:latin typeface="verdana" panose="020B0604030504040204" pitchFamily="34" charset="0"/>
              </a:rPr>
              <a:t>单元测试</a:t>
            </a:r>
            <a:r>
              <a:rPr lang="en-US" altLang="zh-CN" sz="3200" b="0" i="0" u="none" strike="noStrike" dirty="0">
                <a:solidFill>
                  <a:srgbClr val="393939"/>
                </a:solidFill>
                <a:effectLst/>
                <a:latin typeface="verdana" panose="020B0604030504040204" pitchFamily="34" charset="0"/>
              </a:rPr>
              <a:t>】</a:t>
            </a:r>
          </a:p>
          <a:p>
            <a:r>
              <a:rPr lang="zh-CN" altLang="en-US" sz="2400" b="1" dirty="0"/>
              <a:t>指一段代码的基本测试。通常是一个</a:t>
            </a:r>
            <a:r>
              <a:rPr lang="zh-CN" altLang="en-US" sz="2400" b="1" dirty="0">
                <a:solidFill>
                  <a:srgbClr val="CC3300"/>
                </a:solidFill>
              </a:rPr>
              <a:t>函数</a:t>
            </a:r>
            <a:r>
              <a:rPr lang="zh-CN" altLang="en-US" sz="2400" b="1" dirty="0"/>
              <a:t>或</a:t>
            </a:r>
            <a:r>
              <a:rPr lang="zh-CN" altLang="en-US" sz="2400" b="1" dirty="0">
                <a:solidFill>
                  <a:srgbClr val="CC3300"/>
                </a:solidFill>
              </a:rPr>
              <a:t>子程序</a:t>
            </a:r>
            <a:r>
              <a:rPr lang="zh-CN" altLang="en-US" sz="2400" b="1" dirty="0"/>
              <a:t>，一般由</a:t>
            </a:r>
            <a:r>
              <a:rPr lang="zh-CN" altLang="en-US" sz="2400" b="1" dirty="0">
                <a:solidFill>
                  <a:srgbClr val="0070C0"/>
                </a:solidFill>
              </a:rPr>
              <a:t>开发者</a:t>
            </a:r>
            <a:r>
              <a:rPr lang="zh-CN" altLang="en-US" sz="2400" b="1" dirty="0"/>
              <a:t>执行自测</a:t>
            </a:r>
          </a:p>
        </p:txBody>
      </p:sp>
      <p:sp>
        <p:nvSpPr>
          <p:cNvPr id="8" name="矩形 7">
            <a:extLst>
              <a:ext uri="{FF2B5EF4-FFF2-40B4-BE49-F238E27FC236}">
                <a16:creationId xmlns:a16="http://schemas.microsoft.com/office/drawing/2014/main" id="{69B63002-8149-4FA4-BEBD-C45E4351A8B2}"/>
              </a:ext>
            </a:extLst>
          </p:cNvPr>
          <p:cNvSpPr/>
          <p:nvPr/>
        </p:nvSpPr>
        <p:spPr>
          <a:xfrm>
            <a:off x="376236" y="2482280"/>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Integration testing【</a:t>
            </a:r>
            <a:r>
              <a:rPr lang="zh-CN" altLang="en-US" sz="3200" dirty="0">
                <a:solidFill>
                  <a:srgbClr val="393939"/>
                </a:solidFill>
                <a:latin typeface="verdana" panose="020B0604030504040204" pitchFamily="34" charset="0"/>
              </a:rPr>
              <a:t>集成测试</a:t>
            </a:r>
            <a:r>
              <a:rPr lang="en-US" altLang="zh-CN" sz="3200" dirty="0">
                <a:solidFill>
                  <a:srgbClr val="393939"/>
                </a:solidFill>
                <a:latin typeface="verdana" panose="020B0604030504040204" pitchFamily="34" charset="0"/>
              </a:rPr>
              <a:t>】</a:t>
            </a:r>
          </a:p>
          <a:p>
            <a:r>
              <a:rPr lang="zh-CN" altLang="en-US" sz="2400" b="1" dirty="0"/>
              <a:t>被测试系统的所有组件都集成在一起，找出被测试系统</a:t>
            </a:r>
            <a:r>
              <a:rPr lang="zh-CN" altLang="en-US" sz="2400" b="1" dirty="0">
                <a:solidFill>
                  <a:srgbClr val="C00000"/>
                </a:solidFill>
              </a:rPr>
              <a:t>组件之间关系和接口</a:t>
            </a:r>
            <a:r>
              <a:rPr lang="zh-CN" altLang="en-US" sz="2400" b="1" dirty="0"/>
              <a:t>用于验证软件是否满足设计需求，一般由</a:t>
            </a:r>
            <a:r>
              <a:rPr lang="zh-CN" altLang="en-US" sz="2400" b="1" dirty="0">
                <a:solidFill>
                  <a:srgbClr val="0070C0"/>
                </a:solidFill>
              </a:rPr>
              <a:t>开发者</a:t>
            </a:r>
            <a:r>
              <a:rPr lang="zh-CN" altLang="en-US" sz="2400" b="1" dirty="0"/>
              <a:t>执行</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按测试阶段分类</a:t>
            </a:r>
          </a:p>
        </p:txBody>
      </p:sp>
      <p:sp>
        <p:nvSpPr>
          <p:cNvPr id="12" name="矩形 11">
            <a:extLst>
              <a:ext uri="{FF2B5EF4-FFF2-40B4-BE49-F238E27FC236}">
                <a16:creationId xmlns:a16="http://schemas.microsoft.com/office/drawing/2014/main" id="{E05C6A67-FAA8-4AF4-90E5-FBF796DA65A6}"/>
              </a:ext>
            </a:extLst>
          </p:cNvPr>
          <p:cNvSpPr/>
          <p:nvPr/>
        </p:nvSpPr>
        <p:spPr>
          <a:xfrm>
            <a:off x="309562" y="4041306"/>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smoke testing【</a:t>
            </a:r>
            <a:r>
              <a:rPr lang="zh-CN" altLang="en-US" sz="3200" dirty="0">
                <a:solidFill>
                  <a:srgbClr val="393939"/>
                </a:solidFill>
                <a:latin typeface="verdana" panose="020B0604030504040204" pitchFamily="34" charset="0"/>
                <a:sym typeface="Symbol" panose="05050102010706020507" pitchFamily="18" charset="2"/>
              </a:rPr>
              <a:t>冒烟</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每个新编译的需要正式测试的软件版本都需要进行，目的是确保软件基本功能正常，可进行后续正式测试。</a:t>
            </a:r>
          </a:p>
        </p:txBody>
      </p:sp>
    </p:spTree>
    <p:extLst>
      <p:ext uri="{BB962C8B-B14F-4D97-AF65-F5344CB8AC3E}">
        <p14:creationId xmlns:p14="http://schemas.microsoft.com/office/powerpoint/2010/main" val="17825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0810874" cy="811213"/>
          </a:xfrm>
          <a:solidFill>
            <a:schemeClr val="accent1"/>
          </a:solidFill>
        </p:spPr>
        <p:txBody>
          <a:bodyPr anchor="ctr"/>
          <a:lstStyle/>
          <a:p>
            <a:pPr algn="l" eaLnBrk="1" hangingPunct="1"/>
            <a:r>
              <a:rPr lang="zh-CN" altLang="en-US" sz="3600" dirty="0">
                <a:solidFill>
                  <a:schemeClr val="bg1"/>
                </a:solidFill>
                <a:latin typeface="Times New Roman" pitchFamily="18" charset="0"/>
                <a:sym typeface="Times New Roman" pitchFamily="18" charset="0"/>
              </a:rPr>
              <a:t>渐进式模型</a:t>
            </a:r>
          </a:p>
        </p:txBody>
      </p:sp>
      <p:sp>
        <p:nvSpPr>
          <p:cNvPr id="16395" name="Subtitle 8"/>
          <p:cNvSpPr>
            <a:spLocks noChangeArrowheads="1"/>
          </p:cNvSpPr>
          <p:nvPr/>
        </p:nvSpPr>
        <p:spPr bwMode="auto">
          <a:xfrm>
            <a:off x="4041377" y="1376071"/>
            <a:ext cx="7912497"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dirty="0"/>
              <a:t>把软件产品作为一系列的增量构件来设计、编码、集成和测试</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3" name="Subtitle 8">
            <a:extLst>
              <a:ext uri="{FF2B5EF4-FFF2-40B4-BE49-F238E27FC236}">
                <a16:creationId xmlns:a16="http://schemas.microsoft.com/office/drawing/2014/main" id="{7E3DB3A1-E82B-445F-956B-7ABB398EDA31}"/>
              </a:ext>
            </a:extLst>
          </p:cNvPr>
          <p:cNvSpPr>
            <a:spLocks noChangeArrowheads="1"/>
          </p:cNvSpPr>
          <p:nvPr/>
        </p:nvSpPr>
        <p:spPr bwMode="auto">
          <a:xfrm>
            <a:off x="4050901" y="2450236"/>
            <a:ext cx="801727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dirty="0"/>
              <a:t>第一个增量构件往往实现软件的基本需求，提供最核心的功能</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8" name="矩形 7">
            <a:extLst>
              <a:ext uri="{FF2B5EF4-FFF2-40B4-BE49-F238E27FC236}">
                <a16:creationId xmlns:a16="http://schemas.microsoft.com/office/drawing/2014/main" id="{931999C7-506C-4FE0-B975-6A9D152C0CA2}"/>
              </a:ext>
            </a:extLst>
          </p:cNvPr>
          <p:cNvSpPr/>
          <p:nvPr/>
        </p:nvSpPr>
        <p:spPr bwMode="auto">
          <a:xfrm>
            <a:off x="164052" y="1452701"/>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需求分析</a:t>
            </a:r>
          </a:p>
        </p:txBody>
      </p:sp>
      <p:sp>
        <p:nvSpPr>
          <p:cNvPr id="15" name="矩形 14">
            <a:extLst>
              <a:ext uri="{FF2B5EF4-FFF2-40B4-BE49-F238E27FC236}">
                <a16:creationId xmlns:a16="http://schemas.microsoft.com/office/drawing/2014/main" id="{C4F89A8E-CEC9-4BB9-86A6-A9986CA47F98}"/>
              </a:ext>
            </a:extLst>
          </p:cNvPr>
          <p:cNvSpPr/>
          <p:nvPr/>
        </p:nvSpPr>
        <p:spPr bwMode="auto">
          <a:xfrm>
            <a:off x="164052" y="1964461"/>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验证</a:t>
            </a:r>
          </a:p>
        </p:txBody>
      </p:sp>
      <p:cxnSp>
        <p:nvCxnSpPr>
          <p:cNvPr id="20" name="直接箭头连接符 19">
            <a:extLst>
              <a:ext uri="{FF2B5EF4-FFF2-40B4-BE49-F238E27FC236}">
                <a16:creationId xmlns:a16="http://schemas.microsoft.com/office/drawing/2014/main" id="{7EEED13A-13CA-44A6-93DD-1FF3FE1C21E6}"/>
              </a:ext>
            </a:extLst>
          </p:cNvPr>
          <p:cNvCxnSpPr/>
          <p:nvPr/>
        </p:nvCxnSpPr>
        <p:spPr bwMode="auto">
          <a:xfrm>
            <a:off x="1412475" y="2504932"/>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C610EC92-8A8C-4301-AB17-B21F7D1C1FDC}"/>
              </a:ext>
            </a:extLst>
          </p:cNvPr>
          <p:cNvCxnSpPr/>
          <p:nvPr/>
        </p:nvCxnSpPr>
        <p:spPr bwMode="auto">
          <a:xfrm>
            <a:off x="2098275" y="3962123"/>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a:extLst>
              <a:ext uri="{FF2B5EF4-FFF2-40B4-BE49-F238E27FC236}">
                <a16:creationId xmlns:a16="http://schemas.microsoft.com/office/drawing/2014/main" id="{6AE11099-8CAE-4591-8441-33DA420985BD}"/>
              </a:ext>
            </a:extLst>
          </p:cNvPr>
          <p:cNvSpPr/>
          <p:nvPr/>
        </p:nvSpPr>
        <p:spPr bwMode="auto">
          <a:xfrm>
            <a:off x="920643" y="2940914"/>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规格说明</a:t>
            </a:r>
          </a:p>
        </p:txBody>
      </p:sp>
      <p:sp>
        <p:nvSpPr>
          <p:cNvPr id="24" name="矩形 23">
            <a:extLst>
              <a:ext uri="{FF2B5EF4-FFF2-40B4-BE49-F238E27FC236}">
                <a16:creationId xmlns:a16="http://schemas.microsoft.com/office/drawing/2014/main" id="{FB23A601-9537-406D-8319-C6107E7C26F5}"/>
              </a:ext>
            </a:extLst>
          </p:cNvPr>
          <p:cNvSpPr/>
          <p:nvPr/>
        </p:nvSpPr>
        <p:spPr bwMode="auto">
          <a:xfrm>
            <a:off x="920643" y="3452674"/>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验证</a:t>
            </a:r>
          </a:p>
        </p:txBody>
      </p:sp>
      <p:sp>
        <p:nvSpPr>
          <p:cNvPr id="28" name="矩形 27">
            <a:extLst>
              <a:ext uri="{FF2B5EF4-FFF2-40B4-BE49-F238E27FC236}">
                <a16:creationId xmlns:a16="http://schemas.microsoft.com/office/drawing/2014/main" id="{6E726445-98D9-45D0-B622-CE43C1596D70}"/>
              </a:ext>
            </a:extLst>
          </p:cNvPr>
          <p:cNvSpPr/>
          <p:nvPr/>
        </p:nvSpPr>
        <p:spPr bwMode="auto">
          <a:xfrm>
            <a:off x="1192752" y="4384090"/>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概要设计</a:t>
            </a:r>
          </a:p>
        </p:txBody>
      </p:sp>
      <p:sp>
        <p:nvSpPr>
          <p:cNvPr id="29" name="矩形 28">
            <a:extLst>
              <a:ext uri="{FF2B5EF4-FFF2-40B4-BE49-F238E27FC236}">
                <a16:creationId xmlns:a16="http://schemas.microsoft.com/office/drawing/2014/main" id="{729816AC-87E2-4345-8D65-0CDC4D34AA37}"/>
              </a:ext>
            </a:extLst>
          </p:cNvPr>
          <p:cNvSpPr/>
          <p:nvPr/>
        </p:nvSpPr>
        <p:spPr bwMode="auto">
          <a:xfrm>
            <a:off x="1192752" y="4895850"/>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验证</a:t>
            </a:r>
          </a:p>
        </p:txBody>
      </p:sp>
      <p:sp>
        <p:nvSpPr>
          <p:cNvPr id="30" name="矩形 29">
            <a:extLst>
              <a:ext uri="{FF2B5EF4-FFF2-40B4-BE49-F238E27FC236}">
                <a16:creationId xmlns:a16="http://schemas.microsoft.com/office/drawing/2014/main" id="{C53FE884-47A7-4183-92DF-D43605DE4E40}"/>
              </a:ext>
            </a:extLst>
          </p:cNvPr>
          <p:cNvSpPr/>
          <p:nvPr/>
        </p:nvSpPr>
        <p:spPr bwMode="auto">
          <a:xfrm>
            <a:off x="3670591" y="4594086"/>
            <a:ext cx="4263729" cy="8112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0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针对每个构件，完成详细设计、编码、和集成，经测试后交给用户</a:t>
            </a:r>
          </a:p>
        </p:txBody>
      </p:sp>
      <p:cxnSp>
        <p:nvCxnSpPr>
          <p:cNvPr id="4" name="直接箭头连接符 3">
            <a:extLst>
              <a:ext uri="{FF2B5EF4-FFF2-40B4-BE49-F238E27FC236}">
                <a16:creationId xmlns:a16="http://schemas.microsoft.com/office/drawing/2014/main" id="{8B6B85FE-3253-4A9B-95C8-D3A55A81977B}"/>
              </a:ext>
            </a:extLst>
          </p:cNvPr>
          <p:cNvCxnSpPr/>
          <p:nvPr/>
        </p:nvCxnSpPr>
        <p:spPr bwMode="auto">
          <a:xfrm>
            <a:off x="3003797" y="5096015"/>
            <a:ext cx="66679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a:extLst>
              <a:ext uri="{FF2B5EF4-FFF2-40B4-BE49-F238E27FC236}">
                <a16:creationId xmlns:a16="http://schemas.microsoft.com/office/drawing/2014/main" id="{6A67E0DB-833A-4A42-9C68-DEE676E0CCC7}"/>
              </a:ext>
            </a:extLst>
          </p:cNvPr>
          <p:cNvSpPr/>
          <p:nvPr/>
        </p:nvSpPr>
        <p:spPr bwMode="auto">
          <a:xfrm>
            <a:off x="4783677" y="5865087"/>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b="1" dirty="0">
                <a:solidFill>
                  <a:srgbClr val="C00000"/>
                </a:solidFill>
                <a:latin typeface="Arial" panose="020B0604020202020204" pitchFamily="34" charset="0"/>
                <a:ea typeface="宋体" panose="02010600030101010101" pitchFamily="2" charset="-122"/>
              </a:rPr>
              <a:t>维护</a:t>
            </a:r>
            <a:endPar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0E59F76E-F3FF-4D2B-B090-397105D6BFEA}"/>
              </a:ext>
            </a:extLst>
          </p:cNvPr>
          <p:cNvCxnSpPr/>
          <p:nvPr/>
        </p:nvCxnSpPr>
        <p:spPr bwMode="auto">
          <a:xfrm>
            <a:off x="5711024" y="5405299"/>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5E793E38-99B5-4485-AAF7-EE8E44C37023}"/>
              </a:ext>
            </a:extLst>
          </p:cNvPr>
          <p:cNvCxnSpPr>
            <a:stCxn id="31" idx="3"/>
          </p:cNvCxnSpPr>
          <p:nvPr/>
        </p:nvCxnSpPr>
        <p:spPr bwMode="auto">
          <a:xfrm flipV="1">
            <a:off x="6594722" y="6119811"/>
            <a:ext cx="1853953" cy="1"/>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a:extLst>
              <a:ext uri="{FF2B5EF4-FFF2-40B4-BE49-F238E27FC236}">
                <a16:creationId xmlns:a16="http://schemas.microsoft.com/office/drawing/2014/main" id="{7873C169-530A-4878-8F99-30C010F66E91}"/>
              </a:ext>
            </a:extLst>
          </p:cNvPr>
          <p:cNvCxnSpPr/>
          <p:nvPr/>
        </p:nvCxnSpPr>
        <p:spPr bwMode="auto">
          <a:xfrm flipV="1">
            <a:off x="7934320" y="4974210"/>
            <a:ext cx="514355" cy="1"/>
          </a:xfrm>
          <a:prstGeom prst="line">
            <a:avLst/>
          </a:prstGeom>
          <a:ln>
            <a:prstDash val="dash"/>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386" name="直接连接符 16385">
            <a:extLst>
              <a:ext uri="{FF2B5EF4-FFF2-40B4-BE49-F238E27FC236}">
                <a16:creationId xmlns:a16="http://schemas.microsoft.com/office/drawing/2014/main" id="{C1B2436C-40E0-48A3-BB1B-A9A824549193}"/>
              </a:ext>
            </a:extLst>
          </p:cNvPr>
          <p:cNvCxnSpPr/>
          <p:nvPr/>
        </p:nvCxnSpPr>
        <p:spPr bwMode="auto">
          <a:xfrm>
            <a:off x="8448675" y="4974210"/>
            <a:ext cx="0" cy="1145601"/>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8" name="任意多边形: 形状 16387">
            <a:extLst>
              <a:ext uri="{FF2B5EF4-FFF2-40B4-BE49-F238E27FC236}">
                <a16:creationId xmlns:a16="http://schemas.microsoft.com/office/drawing/2014/main" id="{CEF1F07C-FB93-49CE-B260-8A6E1D992909}"/>
              </a:ext>
            </a:extLst>
          </p:cNvPr>
          <p:cNvSpPr/>
          <p:nvPr/>
        </p:nvSpPr>
        <p:spPr bwMode="auto">
          <a:xfrm>
            <a:off x="6553200" y="5396051"/>
            <a:ext cx="1011769" cy="309528"/>
          </a:xfrm>
          <a:custGeom>
            <a:avLst/>
            <a:gdLst>
              <a:gd name="connsiteX0" fmla="*/ 0 w 1104900"/>
              <a:gd name="connsiteY0" fmla="*/ 28575 h 343004"/>
              <a:gd name="connsiteX1" fmla="*/ 476250 w 1104900"/>
              <a:gd name="connsiteY1" fmla="*/ 342900 h 343004"/>
              <a:gd name="connsiteX2" fmla="*/ 1104900 w 1104900"/>
              <a:gd name="connsiteY2" fmla="*/ 0 h 343004"/>
              <a:gd name="connsiteX3" fmla="*/ 1104900 w 1104900"/>
              <a:gd name="connsiteY3" fmla="*/ 0 h 343004"/>
              <a:gd name="connsiteX4" fmla="*/ 1057275 w 1104900"/>
              <a:gd name="connsiteY4" fmla="*/ 28575 h 34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900" h="343004">
                <a:moveTo>
                  <a:pt x="0" y="28575"/>
                </a:moveTo>
                <a:cubicBezTo>
                  <a:pt x="146050" y="188118"/>
                  <a:pt x="292100" y="347662"/>
                  <a:pt x="476250" y="342900"/>
                </a:cubicBezTo>
                <a:cubicBezTo>
                  <a:pt x="660400" y="338138"/>
                  <a:pt x="1104900" y="0"/>
                  <a:pt x="1104900" y="0"/>
                </a:cubicBezTo>
                <a:lnTo>
                  <a:pt x="1104900" y="0"/>
                </a:lnTo>
                <a:lnTo>
                  <a:pt x="1057275" y="28575"/>
                </a:lnTo>
              </a:path>
            </a:pathLst>
          </a:custGeom>
          <a:noFill/>
          <a:ln w="9525" cap="flat" cmpd="sng" algn="ctr">
            <a:solidFill>
              <a:schemeClr val="tx1"/>
            </a:solidFill>
            <a:prstDash val="solid"/>
            <a:round/>
            <a:headEnd type="arrow" w="lg"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2" name="Subtitle 8">
            <a:extLst>
              <a:ext uri="{FF2B5EF4-FFF2-40B4-BE49-F238E27FC236}">
                <a16:creationId xmlns:a16="http://schemas.microsoft.com/office/drawing/2014/main" id="{2B3B936B-23BC-42BE-9B46-EB7D58BC5702}"/>
              </a:ext>
            </a:extLst>
          </p:cNvPr>
          <p:cNvSpPr>
            <a:spLocks noChangeArrowheads="1"/>
          </p:cNvSpPr>
          <p:nvPr/>
        </p:nvSpPr>
        <p:spPr bwMode="auto">
          <a:xfrm>
            <a:off x="4041377" y="3600454"/>
            <a:ext cx="765532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适用于能模块化的软件系统</a:t>
            </a:r>
          </a:p>
        </p:txBody>
      </p:sp>
    </p:spTree>
    <p:extLst>
      <p:ext uri="{BB962C8B-B14F-4D97-AF65-F5344CB8AC3E}">
        <p14:creationId xmlns:p14="http://schemas.microsoft.com/office/powerpoint/2010/main" val="38169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0810874"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Iterative Model</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迭代模型</a:t>
            </a:r>
          </a:p>
        </p:txBody>
      </p:sp>
      <p:sp>
        <p:nvSpPr>
          <p:cNvPr id="6" name="Subtitle 8">
            <a:extLst>
              <a:ext uri="{FF2B5EF4-FFF2-40B4-BE49-F238E27FC236}">
                <a16:creationId xmlns:a16="http://schemas.microsoft.com/office/drawing/2014/main" id="{194DF79C-CC19-470D-94C0-80F15FB9E438}"/>
              </a:ext>
            </a:extLst>
          </p:cNvPr>
          <p:cNvSpPr>
            <a:spLocks noChangeArrowheads="1"/>
          </p:cNvSpPr>
          <p:nvPr/>
        </p:nvSpPr>
        <p:spPr bwMode="auto">
          <a:xfrm>
            <a:off x="193277" y="1347496"/>
            <a:ext cx="11827273" cy="2081504"/>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将一个完整的软件拆分成不同组件，然后逐个组件开发测试，每完成一个组件就展现给客户，让客户确认组件功能和性能是否达到需求，确定无误后将组件集成进系统。</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每次迭代有需求分析</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-&gt;</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软件设计</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-&gt;</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编码</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-&gt;</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测试</a:t>
            </a:r>
          </a:p>
        </p:txBody>
      </p:sp>
    </p:spTree>
    <p:extLst>
      <p:ext uri="{BB962C8B-B14F-4D97-AF65-F5344CB8AC3E}">
        <p14:creationId xmlns:p14="http://schemas.microsoft.com/office/powerpoint/2010/main" val="63960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0810874"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Incremental Model</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增量模型</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渐增模型</a:t>
            </a:r>
          </a:p>
        </p:txBody>
      </p:sp>
      <p:pic>
        <p:nvPicPr>
          <p:cNvPr id="2" name="图片 1">
            <a:extLst>
              <a:ext uri="{FF2B5EF4-FFF2-40B4-BE49-F238E27FC236}">
                <a16:creationId xmlns:a16="http://schemas.microsoft.com/office/drawing/2014/main" id="{FBB6DF35-5228-489E-B0DB-72771542B24D}"/>
              </a:ext>
            </a:extLst>
          </p:cNvPr>
          <p:cNvPicPr>
            <a:picLocks noChangeAspect="1"/>
          </p:cNvPicPr>
          <p:nvPr/>
        </p:nvPicPr>
        <p:blipFill>
          <a:blip r:embed="rId3"/>
          <a:stretch>
            <a:fillRect/>
          </a:stretch>
        </p:blipFill>
        <p:spPr>
          <a:xfrm>
            <a:off x="1506609" y="1611096"/>
            <a:ext cx="8344097" cy="3913404"/>
          </a:xfrm>
          <a:prstGeom prst="rect">
            <a:avLst/>
          </a:prstGeom>
        </p:spPr>
      </p:pic>
    </p:spTree>
    <p:extLst>
      <p:ext uri="{BB962C8B-B14F-4D97-AF65-F5344CB8AC3E}">
        <p14:creationId xmlns:p14="http://schemas.microsoft.com/office/powerpoint/2010/main" val="114270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0810874"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Incremental Model</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增量模型</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渐增模型</a:t>
            </a:r>
          </a:p>
        </p:txBody>
      </p:sp>
      <p:pic>
        <p:nvPicPr>
          <p:cNvPr id="16389" name="图片 16388">
            <a:extLst>
              <a:ext uri="{FF2B5EF4-FFF2-40B4-BE49-F238E27FC236}">
                <a16:creationId xmlns:a16="http://schemas.microsoft.com/office/drawing/2014/main" id="{11B5BB15-806D-4382-834B-CC312396A137}"/>
              </a:ext>
            </a:extLst>
          </p:cNvPr>
          <p:cNvPicPr>
            <a:picLocks noChangeAspect="1"/>
          </p:cNvPicPr>
          <p:nvPr/>
        </p:nvPicPr>
        <p:blipFill>
          <a:blip r:embed="rId3"/>
          <a:stretch>
            <a:fillRect/>
          </a:stretch>
        </p:blipFill>
        <p:spPr>
          <a:xfrm>
            <a:off x="1525397" y="1881048"/>
            <a:ext cx="7912477" cy="2907421"/>
          </a:xfrm>
          <a:prstGeom prst="rect">
            <a:avLst/>
          </a:prstGeom>
        </p:spPr>
      </p:pic>
    </p:spTree>
    <p:extLst>
      <p:ext uri="{BB962C8B-B14F-4D97-AF65-F5344CB8AC3E}">
        <p14:creationId xmlns:p14="http://schemas.microsoft.com/office/powerpoint/2010/main" val="46421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200" y="122237"/>
            <a:ext cx="5448300" cy="811213"/>
          </a:xfrm>
          <a:solidFill>
            <a:schemeClr val="accent1"/>
          </a:solidFill>
        </p:spPr>
        <p:txBody>
          <a:bodyPr anchor="ctr"/>
          <a:lstStyle/>
          <a:p>
            <a:pPr eaLnBrk="1" hangingPunct="1"/>
            <a:r>
              <a:rPr lang="en-US" altLang="zh-CN" sz="3600" dirty="0">
                <a:solidFill>
                  <a:schemeClr val="bg1"/>
                </a:solidFill>
                <a:latin typeface="Times New Roman" pitchFamily="18" charset="0"/>
                <a:sym typeface="Times New Roman" pitchFamily="18" charset="0"/>
              </a:rPr>
              <a:t>spiral model—</a:t>
            </a:r>
            <a:r>
              <a:rPr lang="zh-CN" altLang="en-US" sz="3600" dirty="0">
                <a:solidFill>
                  <a:schemeClr val="bg1"/>
                </a:solidFill>
                <a:latin typeface="Times New Roman" pitchFamily="18" charset="0"/>
                <a:sym typeface="Times New Roman" pitchFamily="18" charset="0"/>
              </a:rPr>
              <a:t>螺旋模型</a:t>
            </a:r>
          </a:p>
        </p:txBody>
      </p:sp>
      <p:sp>
        <p:nvSpPr>
          <p:cNvPr id="16395" name="Subtitle 8"/>
          <p:cNvSpPr>
            <a:spLocks noChangeArrowheads="1"/>
          </p:cNvSpPr>
          <p:nvPr/>
        </p:nvSpPr>
        <p:spPr bwMode="auto">
          <a:xfrm>
            <a:off x="5492051" y="1321375"/>
            <a:ext cx="6492803" cy="1326575"/>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b="1" dirty="0">
                <a:solidFill>
                  <a:srgbClr val="C00000"/>
                </a:solidFill>
              </a:rPr>
              <a:t>在每个项目阶段使用瀑布模型法。该模型的每一个周期都包括需求定义、风险分析、工程实现和评审</a:t>
            </a:r>
            <a:r>
              <a:rPr lang="en-US" altLang="zh-CN" b="1" dirty="0">
                <a:solidFill>
                  <a:srgbClr val="C00000"/>
                </a:solidFill>
              </a:rPr>
              <a:t>4</a:t>
            </a:r>
            <a:r>
              <a:rPr lang="zh-CN" altLang="en-US" b="1" dirty="0">
                <a:solidFill>
                  <a:srgbClr val="C00000"/>
                </a:solidFill>
              </a:rPr>
              <a:t>个阶段，由这</a:t>
            </a:r>
            <a:r>
              <a:rPr lang="en-US" altLang="zh-CN" b="1" dirty="0">
                <a:solidFill>
                  <a:srgbClr val="C00000"/>
                </a:solidFill>
              </a:rPr>
              <a:t>4</a:t>
            </a:r>
            <a:r>
              <a:rPr lang="zh-CN" altLang="en-US" b="1" dirty="0">
                <a:solidFill>
                  <a:srgbClr val="C00000"/>
                </a:solidFill>
              </a:rPr>
              <a:t>个阶段进行迭代。软件开发过程每迭代一次，软件开发又前进一个层次</a:t>
            </a:r>
            <a:endParaRPr lang="zh-CN" altLang="en-US" sz="2400" b="1" dirty="0">
              <a:solidFill>
                <a:srgbClr val="C00000"/>
              </a:solidFill>
              <a:latin typeface="仿宋" panose="02010609060101010101" pitchFamily="49" charset="-122"/>
              <a:ea typeface="仿宋" panose="02010609060101010101" pitchFamily="49" charset="-122"/>
              <a:sym typeface="Tw Cen MT"/>
            </a:endParaRPr>
          </a:p>
        </p:txBody>
      </p:sp>
      <p:sp>
        <p:nvSpPr>
          <p:cNvPr id="13" name="Subtitle 8">
            <a:extLst>
              <a:ext uri="{FF2B5EF4-FFF2-40B4-BE49-F238E27FC236}">
                <a16:creationId xmlns:a16="http://schemas.microsoft.com/office/drawing/2014/main" id="{7E3DB3A1-E82B-445F-956B-7ABB398EDA31}"/>
              </a:ext>
            </a:extLst>
          </p:cNvPr>
          <p:cNvSpPr>
            <a:spLocks noChangeArrowheads="1"/>
          </p:cNvSpPr>
          <p:nvPr/>
        </p:nvSpPr>
        <p:spPr bwMode="auto">
          <a:xfrm>
            <a:off x="5524500" y="2368940"/>
            <a:ext cx="6667500"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000" b="1" dirty="0">
                <a:solidFill>
                  <a:schemeClr val="bg1">
                    <a:lumMod val="10000"/>
                  </a:schemeClr>
                </a:solidFill>
                <a:latin typeface="仿宋" panose="02010609060101010101" pitchFamily="49" charset="-122"/>
                <a:ea typeface="仿宋" panose="02010609060101010101" pitchFamily="49" charset="-122"/>
                <a:sym typeface="Tw Cen MT"/>
              </a:rPr>
              <a:t>是渐进式模型的典型代表，</a:t>
            </a:r>
            <a:r>
              <a:rPr lang="en-US" altLang="zh-CN" sz="2000" b="1" dirty="0">
                <a:solidFill>
                  <a:schemeClr val="bg1">
                    <a:lumMod val="10000"/>
                  </a:schemeClr>
                </a:solidFill>
                <a:latin typeface="仿宋" panose="02010609060101010101" pitchFamily="49" charset="-122"/>
                <a:ea typeface="仿宋" panose="02010609060101010101" pitchFamily="49" charset="-122"/>
                <a:sym typeface="Tw Cen MT"/>
              </a:rPr>
              <a:t>1988</a:t>
            </a:r>
            <a:r>
              <a:rPr lang="zh-CN" altLang="en-US" sz="2000" b="1" dirty="0">
                <a:solidFill>
                  <a:schemeClr val="bg1">
                    <a:lumMod val="10000"/>
                  </a:schemeClr>
                </a:solidFill>
                <a:latin typeface="仿宋" panose="02010609060101010101" pitchFamily="49" charset="-122"/>
                <a:ea typeface="仿宋" panose="02010609060101010101" pitchFamily="49" charset="-122"/>
                <a:sym typeface="Tw Cen MT"/>
              </a:rPr>
              <a:t>年，</a:t>
            </a:r>
            <a:r>
              <a:rPr lang="en-US" altLang="zh-CN" sz="2000" b="1" dirty="0">
                <a:solidFill>
                  <a:schemeClr val="bg1">
                    <a:lumMod val="10000"/>
                  </a:schemeClr>
                </a:solidFill>
                <a:latin typeface="仿宋" panose="02010609060101010101" pitchFamily="49" charset="-122"/>
                <a:ea typeface="仿宋" panose="02010609060101010101" pitchFamily="49" charset="-122"/>
                <a:sym typeface="Tw Cen MT"/>
              </a:rPr>
              <a:t> Barry Boehm</a:t>
            </a:r>
            <a:endParaRPr lang="zh-CN" altLang="en-US" sz="20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4" name="Subtitle 8">
            <a:extLst>
              <a:ext uri="{FF2B5EF4-FFF2-40B4-BE49-F238E27FC236}">
                <a16:creationId xmlns:a16="http://schemas.microsoft.com/office/drawing/2014/main" id="{09962FC1-1FD3-4ADB-B4DF-F71C65A00F6C}"/>
              </a:ext>
            </a:extLst>
          </p:cNvPr>
          <p:cNvSpPr>
            <a:spLocks noChangeArrowheads="1"/>
          </p:cNvSpPr>
          <p:nvPr/>
        </p:nvSpPr>
        <p:spPr bwMode="auto">
          <a:xfrm>
            <a:off x="5527563" y="3429000"/>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在瀑布模型的每个阶段之前引入严格的需求分析和风险管理</a:t>
            </a:r>
          </a:p>
        </p:txBody>
      </p:sp>
      <p:sp>
        <p:nvSpPr>
          <p:cNvPr id="9" name="Subtitle 8">
            <a:extLst>
              <a:ext uri="{FF2B5EF4-FFF2-40B4-BE49-F238E27FC236}">
                <a16:creationId xmlns:a16="http://schemas.microsoft.com/office/drawing/2014/main" id="{0F8693FC-1D48-450B-B055-BF4CB737462B}"/>
              </a:ext>
            </a:extLst>
          </p:cNvPr>
          <p:cNvSpPr>
            <a:spLocks noChangeArrowheads="1"/>
          </p:cNvSpPr>
          <p:nvPr/>
        </p:nvSpPr>
        <p:spPr bwMode="auto">
          <a:xfrm>
            <a:off x="5542256" y="4557861"/>
            <a:ext cx="6492803" cy="112886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测试随着开发的迭代而迭代</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回归测试非常重要</a:t>
            </a:r>
          </a:p>
        </p:txBody>
      </p:sp>
      <p:pic>
        <p:nvPicPr>
          <p:cNvPr id="4" name="图片 3">
            <a:extLst>
              <a:ext uri="{FF2B5EF4-FFF2-40B4-BE49-F238E27FC236}">
                <a16:creationId xmlns:a16="http://schemas.microsoft.com/office/drawing/2014/main" id="{0E675F4D-1351-4535-94BB-7DB9C6637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46" y="1442341"/>
            <a:ext cx="5117329" cy="4397885"/>
          </a:xfrm>
          <a:prstGeom prst="rect">
            <a:avLst/>
          </a:prstGeom>
        </p:spPr>
      </p:pic>
    </p:spTree>
    <p:extLst>
      <p:ext uri="{BB962C8B-B14F-4D97-AF65-F5344CB8AC3E}">
        <p14:creationId xmlns:p14="http://schemas.microsoft.com/office/powerpoint/2010/main" val="3197759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pic>
        <p:nvPicPr>
          <p:cNvPr id="2" name="图片 1">
            <a:extLst>
              <a:ext uri="{FF2B5EF4-FFF2-40B4-BE49-F238E27FC236}">
                <a16:creationId xmlns:a16="http://schemas.microsoft.com/office/drawing/2014/main" id="{F51FD883-2D72-46C6-91F3-FAC379B75CF0}"/>
              </a:ext>
            </a:extLst>
          </p:cNvPr>
          <p:cNvPicPr>
            <a:picLocks noChangeAspect="1"/>
          </p:cNvPicPr>
          <p:nvPr/>
        </p:nvPicPr>
        <p:blipFill>
          <a:blip r:embed="rId3"/>
          <a:stretch>
            <a:fillRect/>
          </a:stretch>
        </p:blipFill>
        <p:spPr>
          <a:xfrm>
            <a:off x="2359982" y="2188722"/>
            <a:ext cx="7224386" cy="2842506"/>
          </a:xfrm>
          <a:prstGeom prst="rect">
            <a:avLst/>
          </a:prstGeom>
        </p:spPr>
      </p:pic>
      <p:sp>
        <p:nvSpPr>
          <p:cNvPr id="6" name="副标题 2">
            <a:extLst>
              <a:ext uri="{FF2B5EF4-FFF2-40B4-BE49-F238E27FC236}">
                <a16:creationId xmlns:a16="http://schemas.microsoft.com/office/drawing/2014/main" id="{B887D362-F0F0-434C-A3F7-0F2F56165D38}"/>
              </a:ext>
            </a:extLst>
          </p:cNvPr>
          <p:cNvSpPr>
            <a:spLocks noGrp="1" noChangeArrowheads="1"/>
          </p:cNvSpPr>
          <p:nvPr>
            <p:ph type="subTitle" idx="1"/>
          </p:nvPr>
        </p:nvSpPr>
        <p:spPr>
          <a:xfrm>
            <a:off x="76200" y="122237"/>
            <a:ext cx="5448300" cy="811213"/>
          </a:xfrm>
          <a:solidFill>
            <a:schemeClr val="accent1"/>
          </a:solidFill>
        </p:spPr>
        <p:txBody>
          <a:bodyPr anchor="ctr"/>
          <a:lstStyle/>
          <a:p>
            <a:pPr eaLnBrk="1" hangingPunct="1"/>
            <a:r>
              <a:rPr lang="zh-CN" altLang="en-US" sz="3600" dirty="0">
                <a:solidFill>
                  <a:schemeClr val="bg1"/>
                </a:solidFill>
                <a:latin typeface="Times New Roman" pitchFamily="18" charset="0"/>
                <a:sym typeface="Times New Roman" pitchFamily="18" charset="0"/>
              </a:rPr>
              <a:t>增量模型与螺旋模型</a:t>
            </a:r>
          </a:p>
        </p:txBody>
      </p:sp>
      <p:pic>
        <p:nvPicPr>
          <p:cNvPr id="3" name="图片 2">
            <a:extLst>
              <a:ext uri="{FF2B5EF4-FFF2-40B4-BE49-F238E27FC236}">
                <a16:creationId xmlns:a16="http://schemas.microsoft.com/office/drawing/2014/main" id="{A3C7227F-2CEF-4EE2-9B4F-4203619D4C04}"/>
              </a:ext>
            </a:extLst>
          </p:cNvPr>
          <p:cNvPicPr>
            <a:picLocks noChangeAspect="1"/>
          </p:cNvPicPr>
          <p:nvPr/>
        </p:nvPicPr>
        <p:blipFill>
          <a:blip r:embed="rId4"/>
          <a:stretch>
            <a:fillRect/>
          </a:stretch>
        </p:blipFill>
        <p:spPr>
          <a:xfrm>
            <a:off x="2338061" y="2188722"/>
            <a:ext cx="7437765" cy="2918713"/>
          </a:xfrm>
          <a:prstGeom prst="rect">
            <a:avLst/>
          </a:prstGeom>
        </p:spPr>
      </p:pic>
      <p:pic>
        <p:nvPicPr>
          <p:cNvPr id="4" name="图片 3">
            <a:extLst>
              <a:ext uri="{FF2B5EF4-FFF2-40B4-BE49-F238E27FC236}">
                <a16:creationId xmlns:a16="http://schemas.microsoft.com/office/drawing/2014/main" id="{448F7B44-0AAF-4707-8EA6-0495A07E25D8}"/>
              </a:ext>
            </a:extLst>
          </p:cNvPr>
          <p:cNvPicPr>
            <a:picLocks noChangeAspect="1"/>
          </p:cNvPicPr>
          <p:nvPr/>
        </p:nvPicPr>
        <p:blipFill>
          <a:blip r:embed="rId5"/>
          <a:stretch>
            <a:fillRect/>
          </a:stretch>
        </p:blipFill>
        <p:spPr>
          <a:xfrm>
            <a:off x="2292338" y="2188722"/>
            <a:ext cx="7483488" cy="2941575"/>
          </a:xfrm>
          <a:prstGeom prst="rect">
            <a:avLst/>
          </a:prstGeom>
        </p:spPr>
      </p:pic>
    </p:spTree>
    <p:extLst>
      <p:ext uri="{BB962C8B-B14F-4D97-AF65-F5344CB8AC3E}">
        <p14:creationId xmlns:p14="http://schemas.microsoft.com/office/powerpoint/2010/main" val="78628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Transformational Model</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变换模型</a:t>
            </a:r>
          </a:p>
        </p:txBody>
      </p:sp>
      <p:sp>
        <p:nvSpPr>
          <p:cNvPr id="16395" name="Subtitle 8"/>
          <p:cNvSpPr>
            <a:spLocks noChangeArrowheads="1"/>
          </p:cNvSpPr>
          <p:nvPr/>
        </p:nvSpPr>
        <p:spPr bwMode="auto">
          <a:xfrm>
            <a:off x="3590927" y="1603658"/>
            <a:ext cx="8286748" cy="1939642"/>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t> </a:t>
            </a:r>
            <a:r>
              <a:rPr lang="zh-CN" altLang="en-US" sz="2400" dirty="0"/>
              <a:t>基于形式化规格说明语言及程序变换的软件开发模型。</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dirty="0"/>
              <a:t>省略编码和测试阶段，主要精力放在需求分析和建模。</a:t>
            </a:r>
            <a:endParaRPr lang="en-US" altLang="zh-CN" sz="2400" dirty="0"/>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dirty="0"/>
              <a:t>采用形式化的软件开发方法，对形式化的软件规格说明进行一系列自动或半自动的程序变换</a:t>
            </a:r>
            <a:r>
              <a:rPr lang="en-US" altLang="zh-CN" sz="2400" dirty="0"/>
              <a:t>,</a:t>
            </a:r>
            <a:r>
              <a:rPr lang="zh-CN" altLang="en-US" sz="2400" dirty="0"/>
              <a:t>最后映射成计算机系统能够接受的程序系统。</a:t>
            </a:r>
            <a:endPar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8" name="矩形 7">
            <a:extLst>
              <a:ext uri="{FF2B5EF4-FFF2-40B4-BE49-F238E27FC236}">
                <a16:creationId xmlns:a16="http://schemas.microsoft.com/office/drawing/2014/main" id="{6E7C1B2B-FFD2-4A85-AAC2-2C95589BDFED}"/>
              </a:ext>
            </a:extLst>
          </p:cNvPr>
          <p:cNvSpPr/>
          <p:nvPr/>
        </p:nvSpPr>
        <p:spPr bwMode="auto">
          <a:xfrm>
            <a:off x="754602" y="1500326"/>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需求分析</a:t>
            </a:r>
          </a:p>
        </p:txBody>
      </p:sp>
      <p:sp>
        <p:nvSpPr>
          <p:cNvPr id="9" name="矩形 8">
            <a:extLst>
              <a:ext uri="{FF2B5EF4-FFF2-40B4-BE49-F238E27FC236}">
                <a16:creationId xmlns:a16="http://schemas.microsoft.com/office/drawing/2014/main" id="{0F6CBBB7-B658-498F-B74F-EFBAA0D2D225}"/>
              </a:ext>
            </a:extLst>
          </p:cNvPr>
          <p:cNvSpPr/>
          <p:nvPr/>
        </p:nvSpPr>
        <p:spPr bwMode="auto">
          <a:xfrm>
            <a:off x="754602" y="2450236"/>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sz="2400" b="1" dirty="0">
                <a:solidFill>
                  <a:srgbClr val="C00000"/>
                </a:solidFill>
                <a:latin typeface="Arial" panose="020B0604020202020204" pitchFamily="34" charset="0"/>
                <a:ea typeface="宋体" panose="02010600030101010101" pitchFamily="2" charset="-122"/>
              </a:rPr>
              <a:t>模型化设计</a:t>
            </a:r>
            <a:endPar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p:txBody>
      </p:sp>
      <p:sp>
        <p:nvSpPr>
          <p:cNvPr id="10" name="矩形 9">
            <a:extLst>
              <a:ext uri="{FF2B5EF4-FFF2-40B4-BE49-F238E27FC236}">
                <a16:creationId xmlns:a16="http://schemas.microsoft.com/office/drawing/2014/main" id="{39946218-DC74-441B-8081-683D5257CA1D}"/>
              </a:ext>
            </a:extLst>
          </p:cNvPr>
          <p:cNvSpPr/>
          <p:nvPr/>
        </p:nvSpPr>
        <p:spPr bwMode="auto">
          <a:xfrm>
            <a:off x="754601" y="3429000"/>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软件原型</a:t>
            </a:r>
          </a:p>
        </p:txBody>
      </p:sp>
      <p:sp>
        <p:nvSpPr>
          <p:cNvPr id="11" name="矩形 10">
            <a:extLst>
              <a:ext uri="{FF2B5EF4-FFF2-40B4-BE49-F238E27FC236}">
                <a16:creationId xmlns:a16="http://schemas.microsoft.com/office/drawing/2014/main" id="{9475B832-2404-41B8-AEBA-DD59E0C9188A}"/>
              </a:ext>
            </a:extLst>
          </p:cNvPr>
          <p:cNvSpPr/>
          <p:nvPr/>
        </p:nvSpPr>
        <p:spPr bwMode="auto">
          <a:xfrm>
            <a:off x="754600" y="4424225"/>
            <a:ext cx="1811045" cy="50944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原型审查</a:t>
            </a:r>
          </a:p>
        </p:txBody>
      </p:sp>
      <p:sp>
        <p:nvSpPr>
          <p:cNvPr id="12" name="矩形 11">
            <a:extLst>
              <a:ext uri="{FF2B5EF4-FFF2-40B4-BE49-F238E27FC236}">
                <a16:creationId xmlns:a16="http://schemas.microsoft.com/office/drawing/2014/main" id="{959B3729-5FB4-45FB-8982-C68E9F0CDFF6}"/>
              </a:ext>
            </a:extLst>
          </p:cNvPr>
          <p:cNvSpPr/>
          <p:nvPr/>
        </p:nvSpPr>
        <p:spPr bwMode="auto">
          <a:xfrm>
            <a:off x="754602" y="5374135"/>
            <a:ext cx="1811045" cy="5997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代码影射</a:t>
            </a:r>
          </a:p>
        </p:txBody>
      </p:sp>
      <p:cxnSp>
        <p:nvCxnSpPr>
          <p:cNvPr id="13" name="直接箭头连接符 12">
            <a:extLst>
              <a:ext uri="{FF2B5EF4-FFF2-40B4-BE49-F238E27FC236}">
                <a16:creationId xmlns:a16="http://schemas.microsoft.com/office/drawing/2014/main" id="{496D01B5-DC61-4711-8B21-2BF4C29BB99C}"/>
              </a:ext>
            </a:extLst>
          </p:cNvPr>
          <p:cNvCxnSpPr>
            <a:stCxn id="8" idx="2"/>
            <a:endCxn id="9" idx="0"/>
          </p:cNvCxnSpPr>
          <p:nvPr/>
        </p:nvCxnSpPr>
        <p:spPr bwMode="auto">
          <a:xfrm>
            <a:off x="1660125" y="2009775"/>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04321D73-3964-449E-9BE9-82B25137B234}"/>
              </a:ext>
            </a:extLst>
          </p:cNvPr>
          <p:cNvCxnSpPr/>
          <p:nvPr/>
        </p:nvCxnSpPr>
        <p:spPr bwMode="auto">
          <a:xfrm>
            <a:off x="1641075" y="2959685"/>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899D7951-011B-42F8-BEAB-208CCD4FA673}"/>
              </a:ext>
            </a:extLst>
          </p:cNvPr>
          <p:cNvCxnSpPr/>
          <p:nvPr/>
        </p:nvCxnSpPr>
        <p:spPr bwMode="auto">
          <a:xfrm>
            <a:off x="1622025" y="3938449"/>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617C9B18-E05E-4534-A8F0-3719E5E049E2}"/>
              </a:ext>
            </a:extLst>
          </p:cNvPr>
          <p:cNvCxnSpPr/>
          <p:nvPr/>
        </p:nvCxnSpPr>
        <p:spPr bwMode="auto">
          <a:xfrm>
            <a:off x="1615278" y="4933674"/>
            <a:ext cx="0" cy="44046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任意多边形: 形状 23">
            <a:extLst>
              <a:ext uri="{FF2B5EF4-FFF2-40B4-BE49-F238E27FC236}">
                <a16:creationId xmlns:a16="http://schemas.microsoft.com/office/drawing/2014/main" id="{314C597B-58DD-4A3B-83C1-932912C8A977}"/>
              </a:ext>
            </a:extLst>
          </p:cNvPr>
          <p:cNvSpPr/>
          <p:nvPr/>
        </p:nvSpPr>
        <p:spPr bwMode="auto">
          <a:xfrm>
            <a:off x="279157" y="1733550"/>
            <a:ext cx="1361918" cy="3545534"/>
          </a:xfrm>
          <a:custGeom>
            <a:avLst/>
            <a:gdLst>
              <a:gd name="connsiteX0" fmla="*/ 1311518 w 1311518"/>
              <a:gd name="connsiteY0" fmla="*/ 3219450 h 3526484"/>
              <a:gd name="connsiteX1" fmla="*/ 139943 w 1311518"/>
              <a:gd name="connsiteY1" fmla="*/ 3286125 h 3526484"/>
              <a:gd name="connsiteX2" fmla="*/ 54218 w 1311518"/>
              <a:gd name="connsiteY2" fmla="*/ 571500 h 3526484"/>
              <a:gd name="connsiteX3" fmla="*/ 435218 w 1311518"/>
              <a:gd name="connsiteY3" fmla="*/ 0 h 3526484"/>
            </a:gdLst>
            <a:ahLst/>
            <a:cxnLst>
              <a:cxn ang="0">
                <a:pos x="connsiteX0" y="connsiteY0"/>
              </a:cxn>
              <a:cxn ang="0">
                <a:pos x="connsiteX1" y="connsiteY1"/>
              </a:cxn>
              <a:cxn ang="0">
                <a:pos x="connsiteX2" y="connsiteY2"/>
              </a:cxn>
              <a:cxn ang="0">
                <a:pos x="connsiteX3" y="connsiteY3"/>
              </a:cxn>
            </a:cxnLst>
            <a:rect l="l" t="t" r="r" b="b"/>
            <a:pathLst>
              <a:path w="1311518" h="3526484">
                <a:moveTo>
                  <a:pt x="1311518" y="3219450"/>
                </a:moveTo>
                <a:cubicBezTo>
                  <a:pt x="830505" y="3473450"/>
                  <a:pt x="349493" y="3727450"/>
                  <a:pt x="139943" y="3286125"/>
                </a:cubicBezTo>
                <a:cubicBezTo>
                  <a:pt x="-69607" y="2844800"/>
                  <a:pt x="5006" y="1119187"/>
                  <a:pt x="54218" y="571500"/>
                </a:cubicBezTo>
                <a:cubicBezTo>
                  <a:pt x="103430" y="23813"/>
                  <a:pt x="269324" y="11906"/>
                  <a:pt x="435218" y="0"/>
                </a:cubicBezTo>
              </a:path>
            </a:pathLst>
          </a:custGeom>
          <a:noFill/>
          <a:ln w="9525" cap="flat" cmpd="sng" algn="ctr">
            <a:solidFill>
              <a:schemeClr val="tx1"/>
            </a:solidFill>
            <a:prstDash val="dash"/>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Subtitle 8">
            <a:extLst>
              <a:ext uri="{FF2B5EF4-FFF2-40B4-BE49-F238E27FC236}">
                <a16:creationId xmlns:a16="http://schemas.microsoft.com/office/drawing/2014/main" id="{FD222EF3-35A7-489B-89EB-14EC3E4FF751}"/>
              </a:ext>
            </a:extLst>
          </p:cNvPr>
          <p:cNvSpPr>
            <a:spLocks noChangeArrowheads="1"/>
          </p:cNvSpPr>
          <p:nvPr/>
        </p:nvSpPr>
        <p:spPr bwMode="auto">
          <a:xfrm>
            <a:off x="2743202" y="4158679"/>
            <a:ext cx="8286748" cy="1081225"/>
          </a:xfrm>
          <a:prstGeom prst="rect">
            <a:avLst/>
          </a:prstGeom>
          <a:no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原型审查包括原型界面、系统主要功能、性能等方面</a:t>
            </a:r>
          </a:p>
        </p:txBody>
      </p:sp>
    </p:spTree>
    <p:extLst>
      <p:ext uri="{BB962C8B-B14F-4D97-AF65-F5344CB8AC3E}">
        <p14:creationId xmlns:p14="http://schemas.microsoft.com/office/powerpoint/2010/main" val="3990196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Agile Model</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敏捷模型</a:t>
            </a:r>
          </a:p>
        </p:txBody>
      </p:sp>
      <p:sp>
        <p:nvSpPr>
          <p:cNvPr id="16395" name="Subtitle 8"/>
          <p:cNvSpPr>
            <a:spLocks noChangeArrowheads="1"/>
          </p:cNvSpPr>
          <p:nvPr/>
        </p:nvSpPr>
        <p:spPr bwMode="auto">
          <a:xfrm>
            <a:off x="403843" y="1455425"/>
            <a:ext cx="11264281" cy="1716944"/>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t>以用户需求进化为核心，采用迭代、循序渐进的方法进行软件开发 </a:t>
            </a:r>
            <a:r>
              <a:rPr lang="zh-CN" altLang="en-US" sz="2400" dirty="0">
                <a:solidFill>
                  <a:srgbClr val="CC3300"/>
                </a:solidFill>
              </a:rPr>
              <a:t>适用于小型项目的开发</a:t>
            </a:r>
            <a:endParaRPr lang="en-US" altLang="zh-CN" sz="2400" dirty="0">
              <a:solidFill>
                <a:srgbClr val="CC3300"/>
              </a:solidFill>
            </a:endParaRPr>
          </a:p>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软件项目在构建初期被拆分成多个相互联系又独立运行的子项目，然后迭代完成各个子项目。</a:t>
            </a:r>
          </a:p>
        </p:txBody>
      </p:sp>
      <p:sp>
        <p:nvSpPr>
          <p:cNvPr id="17" name="Subtitle 8">
            <a:extLst>
              <a:ext uri="{FF2B5EF4-FFF2-40B4-BE49-F238E27FC236}">
                <a16:creationId xmlns:a16="http://schemas.microsoft.com/office/drawing/2014/main" id="{907D937E-5CB1-42E6-8F5B-3319BB4C24A3}"/>
              </a:ext>
            </a:extLst>
          </p:cNvPr>
          <p:cNvSpPr>
            <a:spLocks noChangeArrowheads="1"/>
          </p:cNvSpPr>
          <p:nvPr/>
        </p:nvSpPr>
        <p:spPr bwMode="auto">
          <a:xfrm>
            <a:off x="403843" y="3571331"/>
            <a:ext cx="11591926" cy="3177497"/>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rPr>
              <a:t>个体和交互重于过程和工具</a:t>
            </a:r>
            <a:endParaRPr lang="en-US" altLang="zh-CN" sz="2800" b="1" dirty="0">
              <a:solidFill>
                <a:schemeClr val="bg1">
                  <a:lumMod val="10000"/>
                </a:schemeClr>
              </a:solidFill>
              <a:latin typeface="仿宋" panose="02010609060101010101" pitchFamily="49" charset="-122"/>
              <a:ea typeface="仿宋" panose="02010609060101010101" pitchFamily="49" charset="-122"/>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可用软件重于完备文档</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客户协作重于合同谈判</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响应变化重于遵循计划</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n"/>
            </a:pP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u"/>
            </a:pPr>
            <a:r>
              <a:rPr lang="zh-CN" altLang="en-US" sz="2800" b="1" dirty="0">
                <a:solidFill>
                  <a:srgbClr val="CC3300"/>
                </a:solidFill>
                <a:latin typeface="仿宋" panose="02010609060101010101" pitchFamily="49" charset="-122"/>
                <a:ea typeface="仿宋" panose="02010609060101010101" pitchFamily="49" charset="-122"/>
                <a:sym typeface="Tw Cen MT"/>
              </a:rPr>
              <a:t>更注重人与人之间的交流沟通。</a:t>
            </a:r>
            <a:endParaRPr lang="en-US" altLang="zh-CN" sz="2800" b="1" dirty="0">
              <a:solidFill>
                <a:srgbClr val="CC3300"/>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u"/>
            </a:pPr>
            <a:endParaRPr lang="zh-CN" altLang="en-US" sz="2800" b="1" dirty="0">
              <a:solidFill>
                <a:srgbClr val="CC3300"/>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2440212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sym typeface="Times New Roman" pitchFamily="18" charset="0"/>
              </a:rPr>
              <a:t>敏捷模型的两种开发方法</a:t>
            </a:r>
          </a:p>
        </p:txBody>
      </p:sp>
      <p:sp>
        <p:nvSpPr>
          <p:cNvPr id="17" name="Subtitle 8">
            <a:extLst>
              <a:ext uri="{FF2B5EF4-FFF2-40B4-BE49-F238E27FC236}">
                <a16:creationId xmlns:a16="http://schemas.microsoft.com/office/drawing/2014/main" id="{907D937E-5CB1-42E6-8F5B-3319BB4C24A3}"/>
              </a:ext>
            </a:extLst>
          </p:cNvPr>
          <p:cNvSpPr>
            <a:spLocks noChangeArrowheads="1"/>
          </p:cNvSpPr>
          <p:nvPr/>
        </p:nvSpPr>
        <p:spPr bwMode="auto">
          <a:xfrm>
            <a:off x="403844" y="1349407"/>
            <a:ext cx="11591926" cy="4350058"/>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en-US" altLang="zh-CN" sz="2800" b="1" dirty="0">
                <a:solidFill>
                  <a:schemeClr val="bg1">
                    <a:lumMod val="10000"/>
                  </a:schemeClr>
                </a:solidFill>
                <a:latin typeface="仿宋" panose="02010609060101010101" pitchFamily="49" charset="-122"/>
                <a:ea typeface="仿宋" panose="02010609060101010101" pitchFamily="49" charset="-122"/>
              </a:rPr>
              <a:t>Scrum</a:t>
            </a:r>
            <a:r>
              <a:rPr lang="zh-CN" altLang="en-US" sz="2800" b="1" dirty="0">
                <a:solidFill>
                  <a:schemeClr val="bg1">
                    <a:lumMod val="10000"/>
                  </a:schemeClr>
                </a:solidFill>
                <a:latin typeface="仿宋" panose="02010609060101010101" pitchFamily="49" charset="-122"/>
                <a:ea typeface="仿宋" panose="02010609060101010101" pitchFamily="49" charset="-122"/>
              </a:rPr>
              <a:t>、</a:t>
            </a:r>
            <a:r>
              <a:rPr lang="en-US" altLang="zh-CN" sz="2800" b="1" dirty="0">
                <a:solidFill>
                  <a:schemeClr val="bg1">
                    <a:lumMod val="10000"/>
                  </a:schemeClr>
                </a:solidFill>
                <a:latin typeface="仿宋" panose="02010609060101010101" pitchFamily="49" charset="-122"/>
                <a:ea typeface="仿宋" panose="02010609060101010101" pitchFamily="49" charset="-122"/>
              </a:rPr>
              <a:t>Kanban</a:t>
            </a:r>
          </a:p>
          <a:p>
            <a:pPr marL="457200" indent="-457200" defTabSz="457200" fontAlgn="base">
              <a:spcBef>
                <a:spcPts val="700"/>
              </a:spcBef>
              <a:spcAft>
                <a:spcPct val="0"/>
              </a:spcAft>
              <a:buClr>
                <a:srgbClr val="DD8047"/>
              </a:buClr>
              <a:buSzPct val="60000"/>
              <a:buFont typeface="Wingdings" panose="05000000000000000000" pitchFamily="2" charset="2"/>
              <a:buChar char="p"/>
            </a:pPr>
            <a:endParaRPr lang="en-US" altLang="zh-CN" sz="2800" b="1"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t>敏捷方法强调适应性而非预见性。需求起了变化后，团队适应性</a:t>
            </a:r>
            <a:endParaRPr lang="en-US" altLang="zh-CN" sz="2800" b="1" dirty="0"/>
          </a:p>
          <a:p>
            <a:endParaRPr lang="en-US" altLang="zh-CN" dirty="0"/>
          </a:p>
          <a:p>
            <a:pPr marL="285750" indent="-285750">
              <a:buFont typeface="Wingdings" panose="05000000000000000000" pitchFamily="2" charset="2"/>
              <a:buChar char="Ø"/>
            </a:pPr>
            <a:r>
              <a:rPr lang="zh-CN" altLang="en-US" sz="2800" dirty="0">
                <a:solidFill>
                  <a:schemeClr val="bg1">
                    <a:lumMod val="10000"/>
                  </a:schemeClr>
                </a:solidFill>
              </a:rPr>
              <a:t>相比迭代式开发两者都强调在较短的开发周期提交软件，敏捷方法的周期可能更短，并且更加强调队伍中的高度协作。</a:t>
            </a:r>
            <a:endParaRPr lang="en-US" altLang="zh-CN" sz="2800" dirty="0">
              <a:solidFill>
                <a:schemeClr val="bg1">
                  <a:lumMod val="10000"/>
                </a:schemeClr>
              </a:solidFill>
            </a:endParaRPr>
          </a:p>
          <a:p>
            <a:pPr marL="285750" indent="-285750">
              <a:buFont typeface="Wingdings" panose="05000000000000000000" pitchFamily="2" charset="2"/>
              <a:buChar char="Ø"/>
            </a:pPr>
            <a:endParaRPr lang="zh-CN" altLang="en-US" sz="2800" dirty="0">
              <a:solidFill>
                <a:schemeClr val="bg1">
                  <a:lumMod val="10000"/>
                </a:schemeClr>
              </a:solidFill>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endParaRPr lang="en-US" altLang="zh-CN" sz="2800" b="1" dirty="0"/>
          </a:p>
          <a:p>
            <a:pPr marL="457200" indent="-457200" defTabSz="457200" fontAlgn="base">
              <a:spcBef>
                <a:spcPts val="700"/>
              </a:spcBef>
              <a:spcAft>
                <a:spcPct val="0"/>
              </a:spcAft>
              <a:buClr>
                <a:srgbClr val="DD8047"/>
              </a:buClr>
              <a:buSzPct val="60000"/>
              <a:buFont typeface="Wingdings" panose="05000000000000000000" pitchFamily="2" charset="2"/>
              <a:buChar char="p"/>
            </a:pP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96723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Rational Unified Process</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统一软件开发过程</a:t>
            </a:r>
          </a:p>
        </p:txBody>
      </p:sp>
      <p:sp>
        <p:nvSpPr>
          <p:cNvPr id="16395" name="Subtitle 8"/>
          <p:cNvSpPr>
            <a:spLocks noChangeArrowheads="1"/>
          </p:cNvSpPr>
          <p:nvPr/>
        </p:nvSpPr>
        <p:spPr bwMode="auto">
          <a:xfrm>
            <a:off x="342901" y="1384583"/>
            <a:ext cx="11591926" cy="1787242"/>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t> </a:t>
            </a:r>
            <a:r>
              <a:rPr lang="en-US" altLang="zh-CN" sz="2800" dirty="0"/>
              <a:t>Rational</a:t>
            </a:r>
            <a:r>
              <a:rPr lang="zh-CN" altLang="en-US" sz="2800" dirty="0"/>
              <a:t>软件公司（</a:t>
            </a:r>
            <a:r>
              <a:rPr lang="en-US" altLang="zh-CN" sz="2800" dirty="0"/>
              <a:t>Rational</a:t>
            </a:r>
            <a:r>
              <a:rPr lang="zh-CN" altLang="en-US" sz="2800" dirty="0"/>
              <a:t>公司被</a:t>
            </a:r>
            <a:r>
              <a:rPr lang="en-US" altLang="zh-CN" sz="2800" dirty="0"/>
              <a:t>IBM</a:t>
            </a:r>
            <a:r>
              <a:rPr lang="zh-CN" altLang="en-US" sz="2800" dirty="0"/>
              <a:t>并购）创造的软件工程方法。</a:t>
            </a:r>
            <a:r>
              <a:rPr lang="en-US" altLang="zh-CN" sz="2800" dirty="0"/>
              <a:t>RUP</a:t>
            </a:r>
            <a:r>
              <a:rPr lang="zh-CN" altLang="en-US" sz="2800" dirty="0"/>
              <a:t>描述了如何有效地利用商业的可靠的方法开发和部署软件，是一种重量级过程（也被称作厚方法学），因此特别适用于大型软件团队开发大型项目</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23" name="Subtitle 8">
            <a:extLst>
              <a:ext uri="{FF2B5EF4-FFF2-40B4-BE49-F238E27FC236}">
                <a16:creationId xmlns:a16="http://schemas.microsoft.com/office/drawing/2014/main" id="{F127F1F4-2D6E-416D-B15F-83181971B500}"/>
              </a:ext>
            </a:extLst>
          </p:cNvPr>
          <p:cNvSpPr>
            <a:spLocks noChangeArrowheads="1"/>
          </p:cNvSpPr>
          <p:nvPr/>
        </p:nvSpPr>
        <p:spPr bwMode="auto">
          <a:xfrm>
            <a:off x="300037" y="3171825"/>
            <a:ext cx="11591926" cy="2552700"/>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t> </a:t>
            </a:r>
            <a:r>
              <a:rPr lang="en-US" altLang="zh-CN" sz="2800" dirty="0"/>
              <a:t>RUP</a:t>
            </a:r>
            <a:r>
              <a:rPr lang="zh-CN" altLang="en-US" sz="2800" dirty="0"/>
              <a:t>最重要的有三大特点：</a:t>
            </a:r>
            <a:endParaRPr lang="en-US" altLang="zh-CN" sz="2800"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en-US" altLang="zh-CN" sz="2800" dirty="0"/>
              <a:t>1</a:t>
            </a:r>
            <a:r>
              <a:rPr lang="zh-CN" altLang="en-US" sz="2800" dirty="0"/>
              <a:t>）软件开发是一个迭代过程</a:t>
            </a:r>
            <a:endParaRPr lang="en-US" altLang="zh-CN" sz="2800"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en-US" altLang="zh-CN" sz="2800" dirty="0"/>
              <a:t>2</a:t>
            </a:r>
            <a:r>
              <a:rPr lang="zh-CN" altLang="en-US" sz="2800" dirty="0"/>
              <a:t>）软件开发是由</a:t>
            </a:r>
            <a:r>
              <a:rPr lang="en-US" altLang="zh-CN" sz="2800" dirty="0"/>
              <a:t>Use Case</a:t>
            </a:r>
            <a:r>
              <a:rPr lang="zh-CN" altLang="en-US" sz="2800" dirty="0"/>
              <a:t>驱动的</a:t>
            </a:r>
            <a:endParaRPr lang="en-US" altLang="zh-CN" sz="2800" dirty="0"/>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en-US" altLang="zh-CN" sz="2800" dirty="0"/>
              <a:t>3</a:t>
            </a:r>
            <a:r>
              <a:rPr lang="zh-CN" altLang="en-US" sz="2800" dirty="0"/>
              <a:t>）软件开发是以架构设计（</a:t>
            </a:r>
            <a:r>
              <a:rPr lang="en-US" altLang="zh-CN" sz="2800" dirty="0"/>
              <a:t>Architectural Design</a:t>
            </a:r>
            <a:r>
              <a:rPr lang="zh-CN" altLang="en-US" sz="2800" dirty="0"/>
              <a:t>）为中心的。</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352443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按测试阶段分类</a:t>
            </a:r>
          </a:p>
        </p:txBody>
      </p:sp>
      <p:sp>
        <p:nvSpPr>
          <p:cNvPr id="8" name="矩形 7">
            <a:extLst>
              <a:ext uri="{FF2B5EF4-FFF2-40B4-BE49-F238E27FC236}">
                <a16:creationId xmlns:a16="http://schemas.microsoft.com/office/drawing/2014/main" id="{CC924721-50A0-4131-8A91-4A90C243FD96}"/>
              </a:ext>
            </a:extLst>
          </p:cNvPr>
          <p:cNvSpPr/>
          <p:nvPr/>
        </p:nvSpPr>
        <p:spPr>
          <a:xfrm>
            <a:off x="371708" y="3756561"/>
            <a:ext cx="11572875" cy="1692771"/>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Acceptance testing【</a:t>
            </a:r>
            <a:r>
              <a:rPr lang="zh-CN" altLang="en-US" sz="3200" b="0" i="0" u="none" strike="noStrike" dirty="0">
                <a:solidFill>
                  <a:srgbClr val="393939"/>
                </a:solidFill>
                <a:effectLst/>
                <a:latin typeface="verdana" panose="020B0604030504040204" pitchFamily="34" charset="0"/>
              </a:rPr>
              <a:t>验收测试</a:t>
            </a:r>
            <a:r>
              <a:rPr lang="en-US" altLang="zh-CN" sz="3200" b="0" i="0" u="none" strike="noStrike" dirty="0">
                <a:solidFill>
                  <a:srgbClr val="393939"/>
                </a:solidFill>
                <a:effectLst/>
                <a:latin typeface="verdana" panose="020B0604030504040204" pitchFamily="34" charset="0"/>
              </a:rPr>
              <a:t>】</a:t>
            </a:r>
          </a:p>
          <a:p>
            <a:r>
              <a:rPr lang="zh-CN" altLang="en-US" sz="2400" b="1" dirty="0"/>
              <a:t>是一项确定产品是否能够满足合同或用户所规定需求的测试。</a:t>
            </a:r>
            <a:endParaRPr lang="en-US" altLang="zh-CN" sz="2400" b="1" dirty="0"/>
          </a:p>
          <a:p>
            <a:r>
              <a:rPr lang="zh-CN" altLang="en-US" sz="2400" b="1" dirty="0">
                <a:solidFill>
                  <a:srgbClr val="0070C0"/>
                </a:solidFill>
              </a:rPr>
              <a:t>相关的用户和／或独立测试人员</a:t>
            </a:r>
            <a:r>
              <a:rPr lang="zh-CN" altLang="en-US" sz="2400" b="1" dirty="0"/>
              <a:t>根据测试计划和结果对系统进行测试和接收。</a:t>
            </a:r>
            <a:endParaRPr lang="en-US" altLang="zh-CN" sz="2400" b="1" dirty="0"/>
          </a:p>
          <a:p>
            <a:r>
              <a:rPr lang="zh-CN" altLang="en-US" sz="2400" b="1" dirty="0"/>
              <a:t>以发现未实现的需求为目的。</a:t>
            </a:r>
          </a:p>
        </p:txBody>
      </p:sp>
      <p:sp>
        <p:nvSpPr>
          <p:cNvPr id="9" name="矩形 8">
            <a:extLst>
              <a:ext uri="{FF2B5EF4-FFF2-40B4-BE49-F238E27FC236}">
                <a16:creationId xmlns:a16="http://schemas.microsoft.com/office/drawing/2014/main" id="{F8FB23FF-F8F7-4FEE-872D-563C3520E1AE}"/>
              </a:ext>
            </a:extLst>
          </p:cNvPr>
          <p:cNvSpPr/>
          <p:nvPr/>
        </p:nvSpPr>
        <p:spPr>
          <a:xfrm>
            <a:off x="371708" y="1957390"/>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System testing【</a:t>
            </a:r>
            <a:r>
              <a:rPr lang="zh-CN" altLang="en-US" sz="3200" dirty="0">
                <a:solidFill>
                  <a:srgbClr val="393939"/>
                </a:solidFill>
                <a:latin typeface="verdana" panose="020B0604030504040204" pitchFamily="34" charset="0"/>
              </a:rPr>
              <a:t>系统测试</a:t>
            </a:r>
            <a:r>
              <a:rPr lang="en-US" altLang="zh-CN" sz="3200" dirty="0">
                <a:solidFill>
                  <a:srgbClr val="393939"/>
                </a:solidFill>
                <a:latin typeface="verdana" panose="020B0604030504040204" pitchFamily="34" charset="0"/>
              </a:rPr>
              <a:t>】</a:t>
            </a:r>
          </a:p>
          <a:p>
            <a:r>
              <a:rPr lang="zh-CN" altLang="en-US" sz="2400" b="1" dirty="0"/>
              <a:t>将经过测试的软件在实际环境中运行，并与系统其他成分（数据库、硬件和操作人员等）组合在一起进行测试。</a:t>
            </a:r>
          </a:p>
        </p:txBody>
      </p:sp>
    </p:spTree>
    <p:extLst>
      <p:ext uri="{BB962C8B-B14F-4D97-AF65-F5344CB8AC3E}">
        <p14:creationId xmlns:p14="http://schemas.microsoft.com/office/powerpoint/2010/main" val="139306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Rational Unified Process</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统一软件开发过程</a:t>
            </a:r>
          </a:p>
        </p:txBody>
      </p:sp>
      <p:sp>
        <p:nvSpPr>
          <p:cNvPr id="16395" name="Subtitle 8"/>
          <p:cNvSpPr>
            <a:spLocks noChangeArrowheads="1"/>
          </p:cNvSpPr>
          <p:nvPr/>
        </p:nvSpPr>
        <p:spPr bwMode="auto">
          <a:xfrm>
            <a:off x="300037" y="1155983"/>
            <a:ext cx="11591926" cy="1787242"/>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en-US" altLang="zh-CN" sz="2800" dirty="0"/>
              <a:t>RUP</a:t>
            </a:r>
            <a:r>
              <a:rPr lang="zh-CN" altLang="en-US" sz="2800" dirty="0"/>
              <a:t>强调软件开发是一个迭代模型</a:t>
            </a:r>
            <a:r>
              <a:rPr lang="en-US" altLang="zh-CN" sz="2800" dirty="0"/>
              <a:t>(Iterative Model)</a:t>
            </a:r>
            <a:r>
              <a:rPr lang="zh-CN" altLang="en-US" sz="2800" dirty="0"/>
              <a:t>，它定义了四个阶段</a:t>
            </a:r>
            <a:r>
              <a:rPr lang="en-US" altLang="zh-CN" sz="2800" dirty="0"/>
              <a:t>(Phase)</a:t>
            </a:r>
            <a:r>
              <a:rPr lang="zh-CN" altLang="en-US" sz="2800" dirty="0"/>
              <a:t>：初始</a:t>
            </a:r>
            <a:r>
              <a:rPr lang="en-US" altLang="zh-CN" sz="2800" dirty="0"/>
              <a:t>(Inception)</a:t>
            </a:r>
            <a:r>
              <a:rPr lang="zh-CN" altLang="en-US" sz="2800" dirty="0"/>
              <a:t>、细化</a:t>
            </a:r>
            <a:r>
              <a:rPr lang="en-US" altLang="zh-CN" sz="2800" dirty="0"/>
              <a:t>(Elaboration)</a:t>
            </a:r>
            <a:r>
              <a:rPr lang="zh-CN" altLang="en-US" sz="2800" dirty="0"/>
              <a:t>、构造</a:t>
            </a:r>
            <a:r>
              <a:rPr lang="en-US" altLang="zh-CN" sz="2800" dirty="0"/>
              <a:t>(Construction)</a:t>
            </a:r>
            <a:r>
              <a:rPr lang="zh-CN" altLang="en-US" sz="2800" dirty="0"/>
              <a:t>、交付</a:t>
            </a:r>
            <a:r>
              <a:rPr lang="en-US" altLang="zh-CN" sz="2800" dirty="0"/>
              <a:t>(Transition)</a:t>
            </a:r>
            <a:r>
              <a:rPr lang="zh-CN" altLang="en-US" sz="2800" dirty="0"/>
              <a:t>。</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6" name="Subtitle 8">
            <a:extLst>
              <a:ext uri="{FF2B5EF4-FFF2-40B4-BE49-F238E27FC236}">
                <a16:creationId xmlns:a16="http://schemas.microsoft.com/office/drawing/2014/main" id="{F542BCA0-ADC4-4098-BE1A-FEB30DD12422}"/>
              </a:ext>
            </a:extLst>
          </p:cNvPr>
          <p:cNvSpPr>
            <a:spLocks noChangeArrowheads="1"/>
          </p:cNvSpPr>
          <p:nvPr/>
        </p:nvSpPr>
        <p:spPr bwMode="auto">
          <a:xfrm>
            <a:off x="300037" y="2579971"/>
            <a:ext cx="11591926" cy="1787242"/>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dirty="0"/>
              <a:t>用例是</a:t>
            </a:r>
            <a:r>
              <a:rPr lang="en-US" altLang="zh-CN" sz="2800" dirty="0"/>
              <a:t>RUP</a:t>
            </a:r>
            <a:r>
              <a:rPr lang="zh-CN" altLang="en-US" sz="2800" dirty="0"/>
              <a:t>方法论中一个非常重要的概念。一个用例就是系统的一个功能。一个复杂的庞大系统被分割、定义成一个个小的单元（用例）。然后以每个小的单元为对象进行开发。</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8" name="Subtitle 8">
            <a:extLst>
              <a:ext uri="{FF2B5EF4-FFF2-40B4-BE49-F238E27FC236}">
                <a16:creationId xmlns:a16="http://schemas.microsoft.com/office/drawing/2014/main" id="{BFEC3DB0-25FF-4A82-8758-C884239CFF48}"/>
              </a:ext>
            </a:extLst>
          </p:cNvPr>
          <p:cNvSpPr>
            <a:spLocks noChangeArrowheads="1"/>
          </p:cNvSpPr>
          <p:nvPr/>
        </p:nvSpPr>
        <p:spPr bwMode="auto">
          <a:xfrm>
            <a:off x="300037" y="4367213"/>
            <a:ext cx="11591926" cy="2043111"/>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dirty="0"/>
              <a:t>构架设计</a:t>
            </a:r>
            <a:r>
              <a:rPr lang="en-US" altLang="zh-CN" sz="2800" dirty="0"/>
              <a:t>(</a:t>
            </a:r>
            <a:r>
              <a:rPr lang="en-US" altLang="zh-CN" sz="2800" dirty="0" err="1"/>
              <a:t>ArchitecturalDesign</a:t>
            </a:r>
            <a:r>
              <a:rPr lang="en-US" altLang="zh-CN" sz="2800" dirty="0"/>
              <a:t>)</a:t>
            </a:r>
            <a:r>
              <a:rPr lang="zh-CN" altLang="en-US" sz="2800" dirty="0"/>
              <a:t>是系统设计的一个重要组成部分。在构架设计过程中，设计师</a:t>
            </a:r>
            <a:r>
              <a:rPr lang="en-US" altLang="zh-CN" sz="2800" dirty="0"/>
              <a:t>(Architect)</a:t>
            </a:r>
            <a:r>
              <a:rPr lang="zh-CN" altLang="en-US" sz="2800" dirty="0"/>
              <a:t>必须完成对技术和运行平台的选取，整个项目的基础框架</a:t>
            </a:r>
            <a:r>
              <a:rPr lang="en-US" altLang="zh-CN" sz="2800" dirty="0"/>
              <a:t>( Framework)</a:t>
            </a:r>
            <a:r>
              <a:rPr lang="zh-CN" altLang="en-US" sz="2800" dirty="0"/>
              <a:t>的设计，完成对公共组件的设计，如审计</a:t>
            </a:r>
            <a:r>
              <a:rPr lang="en-US" altLang="zh-CN" sz="2800" dirty="0"/>
              <a:t>( Auditing)</a:t>
            </a:r>
            <a:r>
              <a:rPr lang="zh-CN" altLang="en-US" sz="2800" dirty="0"/>
              <a:t>系统、日志</a:t>
            </a:r>
            <a:r>
              <a:rPr lang="en-US" altLang="zh-CN" sz="2800" dirty="0"/>
              <a:t>(</a:t>
            </a:r>
            <a:r>
              <a:rPr lang="en-US" altLang="zh-CN" sz="2800" dirty="0" err="1"/>
              <a:t>Iog</a:t>
            </a:r>
            <a:r>
              <a:rPr lang="en-US" altLang="zh-CN" sz="2800" dirty="0"/>
              <a:t>)</a:t>
            </a:r>
            <a:r>
              <a:rPr lang="zh-CN" altLang="en-US" sz="2800" dirty="0"/>
              <a:t>系统、错误处理</a:t>
            </a:r>
            <a:r>
              <a:rPr lang="en-US" altLang="zh-CN" sz="2800" dirty="0"/>
              <a:t>(Exception Handling)</a:t>
            </a:r>
            <a:r>
              <a:rPr lang="zh-CN" altLang="en-US" sz="2800" dirty="0"/>
              <a:t>系统、安全</a:t>
            </a:r>
            <a:r>
              <a:rPr lang="en-US" altLang="zh-CN" sz="2800" dirty="0"/>
              <a:t>(Security)</a:t>
            </a:r>
            <a:r>
              <a:rPr lang="zh-CN" altLang="en-US" sz="2800" dirty="0"/>
              <a:t>系统等。</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83529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Rational Unified Process</a:t>
            </a:r>
            <a:r>
              <a:rPr lang="en-US" altLang="zh-CN" sz="3600" dirty="0">
                <a:solidFill>
                  <a:schemeClr val="bg1"/>
                </a:solidFill>
                <a:latin typeface="Times New Roman" pitchFamily="18" charset="0"/>
                <a:sym typeface="Times New Roman" pitchFamily="18" charset="0"/>
              </a:rPr>
              <a:t>—</a:t>
            </a:r>
            <a:r>
              <a:rPr lang="zh-CN" altLang="en-US" sz="3600" dirty="0">
                <a:solidFill>
                  <a:schemeClr val="bg1"/>
                </a:solidFill>
                <a:latin typeface="Times New Roman" pitchFamily="18" charset="0"/>
                <a:sym typeface="Times New Roman" pitchFamily="18" charset="0"/>
              </a:rPr>
              <a:t>统一软件开发过程</a:t>
            </a:r>
          </a:p>
        </p:txBody>
      </p:sp>
      <p:sp>
        <p:nvSpPr>
          <p:cNvPr id="16395" name="Subtitle 8"/>
          <p:cNvSpPr>
            <a:spLocks noChangeArrowheads="1"/>
          </p:cNvSpPr>
          <p:nvPr/>
        </p:nvSpPr>
        <p:spPr bwMode="auto">
          <a:xfrm>
            <a:off x="300037" y="1400599"/>
            <a:ext cx="11591926" cy="1339567"/>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t> </a:t>
            </a:r>
            <a:r>
              <a:rPr lang="en-US" altLang="zh-CN" sz="2800" dirty="0"/>
              <a:t>RUP</a:t>
            </a:r>
            <a:r>
              <a:rPr lang="zh-CN" altLang="en-US" sz="2800" dirty="0"/>
              <a:t>强调自动和快速的持续测试，把测试分为单元测试、集成测试、系统测试和验收测试</a:t>
            </a:r>
            <a:endPar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2" name="矩形 1">
            <a:extLst>
              <a:ext uri="{FF2B5EF4-FFF2-40B4-BE49-F238E27FC236}">
                <a16:creationId xmlns:a16="http://schemas.microsoft.com/office/drawing/2014/main" id="{B6C5FE4A-791B-4100-BA23-127DEBC8C187}"/>
              </a:ext>
            </a:extLst>
          </p:cNvPr>
          <p:cNvSpPr/>
          <p:nvPr/>
        </p:nvSpPr>
        <p:spPr>
          <a:xfrm>
            <a:off x="638176" y="2740166"/>
            <a:ext cx="11125200" cy="1384995"/>
          </a:xfrm>
          <a:prstGeom prst="rect">
            <a:avLst/>
          </a:prstGeom>
        </p:spPr>
        <p:txBody>
          <a:bodyPr wrap="square">
            <a:spAutoFit/>
          </a:bodyPr>
          <a:lstStyle/>
          <a:p>
            <a:pPr marL="457200" indent="-457200">
              <a:buFont typeface="Wingdings" panose="05000000000000000000" pitchFamily="2" charset="2"/>
              <a:buChar char="p"/>
            </a:pPr>
            <a:r>
              <a:rPr lang="zh-CN" altLang="en-US" sz="2800" dirty="0">
                <a:solidFill>
                  <a:srgbClr val="C00000"/>
                </a:solidFill>
                <a:latin typeface="&amp;quot"/>
              </a:rPr>
              <a:t>可靠性：完整性测试；结构性测试</a:t>
            </a:r>
          </a:p>
          <a:p>
            <a:pPr marL="457200" indent="-457200">
              <a:buFont typeface="Wingdings" panose="05000000000000000000" pitchFamily="2" charset="2"/>
              <a:buChar char="p"/>
            </a:pPr>
            <a:r>
              <a:rPr lang="zh-CN" altLang="en-US" sz="2800" dirty="0">
                <a:solidFill>
                  <a:srgbClr val="C00000"/>
                </a:solidFill>
                <a:latin typeface="&amp;quot"/>
              </a:rPr>
              <a:t>功能：配置测试；功能测试；安装测试；安全测试；容量测试</a:t>
            </a:r>
          </a:p>
          <a:p>
            <a:pPr marL="457200" indent="-457200">
              <a:buFont typeface="Wingdings" panose="05000000000000000000" pitchFamily="2" charset="2"/>
              <a:buChar char="p"/>
            </a:pPr>
            <a:r>
              <a:rPr lang="zh-CN" altLang="en-US" sz="2800" dirty="0">
                <a:solidFill>
                  <a:srgbClr val="C00000"/>
                </a:solidFill>
                <a:latin typeface="&amp;quot"/>
              </a:rPr>
              <a:t>性能：基准测试；竞争测试；负载测试；性能曲线测试；强度测试</a:t>
            </a:r>
            <a:endParaRPr lang="zh-CN" altLang="en-US" sz="2800" b="0" i="0" u="none" strike="noStrike" dirty="0">
              <a:solidFill>
                <a:srgbClr val="C00000"/>
              </a:solidFill>
              <a:effectLst/>
              <a:latin typeface="&amp;quot"/>
            </a:endParaRPr>
          </a:p>
        </p:txBody>
      </p:sp>
      <p:sp>
        <p:nvSpPr>
          <p:cNvPr id="6" name="矩形 5">
            <a:extLst>
              <a:ext uri="{FF2B5EF4-FFF2-40B4-BE49-F238E27FC236}">
                <a16:creationId xmlns:a16="http://schemas.microsoft.com/office/drawing/2014/main" id="{0DE14418-E7E9-4D6A-87AF-7DF5A803CF80}"/>
              </a:ext>
            </a:extLst>
          </p:cNvPr>
          <p:cNvSpPr/>
          <p:nvPr/>
        </p:nvSpPr>
        <p:spPr>
          <a:xfrm>
            <a:off x="638176" y="4549460"/>
            <a:ext cx="11125200" cy="1815882"/>
          </a:xfrm>
          <a:prstGeom prst="rect">
            <a:avLst/>
          </a:prstGeom>
        </p:spPr>
        <p:txBody>
          <a:bodyPr wrap="square">
            <a:spAutoFit/>
          </a:bodyPr>
          <a:lstStyle/>
          <a:p>
            <a:pPr marL="457200" indent="-457200">
              <a:buFont typeface="Wingdings" panose="05000000000000000000" pitchFamily="2" charset="2"/>
              <a:buChar char="ü"/>
            </a:pPr>
            <a:r>
              <a:rPr lang="en-US" altLang="zh-CN" sz="2800" dirty="0">
                <a:solidFill>
                  <a:schemeClr val="tx1">
                    <a:lumMod val="50000"/>
                  </a:schemeClr>
                </a:solidFill>
                <a:latin typeface="&amp;quot"/>
              </a:rPr>
              <a:t>Rational Quality Manager ----</a:t>
            </a:r>
            <a:r>
              <a:rPr lang="zh-CN" altLang="en-US" sz="2800" dirty="0">
                <a:solidFill>
                  <a:schemeClr val="tx1">
                    <a:lumMod val="50000"/>
                  </a:schemeClr>
                </a:solidFill>
                <a:latin typeface="&amp;quot"/>
              </a:rPr>
              <a:t>测试管理工具</a:t>
            </a:r>
            <a:endParaRPr lang="en-US" altLang="zh-CN" sz="2800" dirty="0">
              <a:solidFill>
                <a:schemeClr val="tx1">
                  <a:lumMod val="50000"/>
                </a:schemeClr>
              </a:solidFill>
              <a:latin typeface="&amp;quot"/>
            </a:endParaRPr>
          </a:p>
          <a:p>
            <a:pPr marL="457200" indent="-457200">
              <a:buFont typeface="Wingdings" panose="05000000000000000000" pitchFamily="2" charset="2"/>
              <a:buChar char="ü"/>
            </a:pPr>
            <a:r>
              <a:rPr lang="en-US" altLang="zh-CN" sz="2800" dirty="0">
                <a:solidFill>
                  <a:schemeClr val="tx1">
                    <a:lumMod val="50000"/>
                  </a:schemeClr>
                </a:solidFill>
                <a:latin typeface="&amp;quot"/>
              </a:rPr>
              <a:t>Rational Functional Tester-----</a:t>
            </a:r>
            <a:r>
              <a:rPr lang="zh-CN" altLang="en-US" sz="2800" dirty="0">
                <a:solidFill>
                  <a:schemeClr val="tx1">
                    <a:lumMod val="50000"/>
                  </a:schemeClr>
                </a:solidFill>
                <a:latin typeface="&amp;quot"/>
              </a:rPr>
              <a:t>自动化测试工具</a:t>
            </a:r>
            <a:endParaRPr lang="en-US" altLang="zh-CN" sz="2800" dirty="0">
              <a:solidFill>
                <a:schemeClr val="tx1">
                  <a:lumMod val="50000"/>
                </a:schemeClr>
              </a:solidFill>
              <a:latin typeface="&amp;quot"/>
            </a:endParaRPr>
          </a:p>
          <a:p>
            <a:pPr marL="457200" indent="-457200">
              <a:buFont typeface="Wingdings" panose="05000000000000000000" pitchFamily="2" charset="2"/>
              <a:buChar char="ü"/>
            </a:pPr>
            <a:r>
              <a:rPr lang="en-US" altLang="zh-CN" sz="2800" dirty="0">
                <a:solidFill>
                  <a:schemeClr val="tx1">
                    <a:lumMod val="50000"/>
                  </a:schemeClr>
                </a:solidFill>
                <a:latin typeface="&amp;quot"/>
              </a:rPr>
              <a:t>Rational Performance Tester-------</a:t>
            </a:r>
            <a:r>
              <a:rPr lang="zh-CN" altLang="en-US" sz="2800" dirty="0">
                <a:solidFill>
                  <a:schemeClr val="tx1">
                    <a:lumMod val="50000"/>
                  </a:schemeClr>
                </a:solidFill>
                <a:latin typeface="&amp;quot"/>
              </a:rPr>
              <a:t>性能测试工具</a:t>
            </a:r>
            <a:endParaRPr lang="en-US" altLang="zh-CN" sz="2800" dirty="0">
              <a:solidFill>
                <a:schemeClr val="tx1">
                  <a:lumMod val="50000"/>
                </a:schemeClr>
              </a:solidFill>
              <a:latin typeface="&amp;quot"/>
            </a:endParaRPr>
          </a:p>
          <a:p>
            <a:pPr marL="457200" indent="-457200">
              <a:buFont typeface="Wingdings" panose="05000000000000000000" pitchFamily="2" charset="2"/>
              <a:buChar char="ü"/>
            </a:pPr>
            <a:r>
              <a:rPr lang="en-US" altLang="zh-CN" sz="2800" dirty="0">
                <a:solidFill>
                  <a:schemeClr val="tx1">
                    <a:lumMod val="50000"/>
                  </a:schemeClr>
                </a:solidFill>
                <a:latin typeface="&amp;quot"/>
              </a:rPr>
              <a:t>Rational </a:t>
            </a:r>
            <a:r>
              <a:rPr lang="en-US" altLang="zh-CN" sz="2800" dirty="0" err="1">
                <a:solidFill>
                  <a:schemeClr val="tx1">
                    <a:lumMod val="50000"/>
                  </a:schemeClr>
                </a:solidFill>
                <a:latin typeface="&amp;quot"/>
              </a:rPr>
              <a:t>AppScan</a:t>
            </a:r>
            <a:r>
              <a:rPr lang="en-US" altLang="zh-CN" sz="2800" dirty="0">
                <a:solidFill>
                  <a:schemeClr val="tx1">
                    <a:lumMod val="50000"/>
                  </a:schemeClr>
                </a:solidFill>
                <a:latin typeface="&amp;quot"/>
              </a:rPr>
              <a:t> -------</a:t>
            </a:r>
            <a:r>
              <a:rPr lang="zh-CN" altLang="en-US" sz="2800" dirty="0">
                <a:solidFill>
                  <a:schemeClr val="tx1">
                    <a:lumMod val="50000"/>
                  </a:schemeClr>
                </a:solidFill>
                <a:latin typeface="&amp;quot"/>
              </a:rPr>
              <a:t>安全测试工具</a:t>
            </a:r>
            <a:endParaRPr lang="zh-CN" altLang="en-US" sz="2800" b="0" i="0" u="none" strike="noStrike" dirty="0">
              <a:solidFill>
                <a:schemeClr val="tx1">
                  <a:lumMod val="50000"/>
                </a:schemeClr>
              </a:solidFill>
              <a:effectLst/>
              <a:latin typeface="&amp;quot"/>
            </a:endParaRPr>
          </a:p>
        </p:txBody>
      </p:sp>
    </p:spTree>
    <p:extLst>
      <p:ext uri="{BB962C8B-B14F-4D97-AF65-F5344CB8AC3E}">
        <p14:creationId xmlns:p14="http://schemas.microsoft.com/office/powerpoint/2010/main" val="10989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482599" y="1499192"/>
            <a:ext cx="10525712" cy="811213"/>
          </a:xfrm>
          <a:prstGeom prst="rect">
            <a:avLst/>
          </a:prstGeom>
          <a:noFill/>
          <a:ln w="9525">
            <a:noFill/>
            <a:miter lim="800000"/>
            <a:headEnd/>
            <a:tailEnd/>
          </a:ln>
        </p:spPr>
        <p:txBody>
          <a:bodyPr anchor="ctr"/>
          <a:lstStyle/>
          <a:p>
            <a:pPr marL="342900" indent="-342900" defTabSz="457200" fontAlgn="base">
              <a:spcBef>
                <a:spcPts val="700"/>
              </a:spcBef>
              <a:spcAft>
                <a:spcPct val="0"/>
              </a:spcAft>
              <a:buClr>
                <a:srgbClr val="DD8047"/>
              </a:buClr>
              <a:buSzPct val="60000"/>
              <a:buFont typeface="Wingdings" panose="05000000000000000000" pitchFamily="2" charset="2"/>
              <a:buChar char="n"/>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软件质量：软件产品满足基本需求及隐式需求的程度。</a:t>
            </a:r>
            <a:endParaRPr lang="zh-CN"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6" name="副标题 2">
            <a:extLst>
              <a:ext uri="{FF2B5EF4-FFF2-40B4-BE49-F238E27FC236}">
                <a16:creationId xmlns:a16="http://schemas.microsoft.com/office/drawing/2014/main" id="{209A0EAF-437F-4EDC-BD0F-9D217FE50F90}"/>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Software quality —</a:t>
            </a:r>
            <a:r>
              <a:rPr lang="zh-CN" altLang="en-US" sz="3600" dirty="0">
                <a:solidFill>
                  <a:schemeClr val="bg1"/>
                </a:solidFill>
                <a:latin typeface="Times New Roman" pitchFamily="18" charset="0"/>
              </a:rPr>
              <a:t>软件质量</a:t>
            </a:r>
            <a:endParaRPr lang="zh-CN" altLang="en-US" sz="3600" dirty="0">
              <a:solidFill>
                <a:schemeClr val="bg1"/>
              </a:solidFill>
              <a:latin typeface="Times New Roman" pitchFamily="18" charset="0"/>
              <a:sym typeface="Times New Roman" pitchFamily="18" charset="0"/>
            </a:endParaRPr>
          </a:p>
        </p:txBody>
      </p:sp>
      <p:sp>
        <p:nvSpPr>
          <p:cNvPr id="7" name="Subtitle 8">
            <a:extLst>
              <a:ext uri="{FF2B5EF4-FFF2-40B4-BE49-F238E27FC236}">
                <a16:creationId xmlns:a16="http://schemas.microsoft.com/office/drawing/2014/main" id="{8010B3A2-D038-41D3-B99C-CD32CA0575EB}"/>
              </a:ext>
            </a:extLst>
          </p:cNvPr>
          <p:cNvSpPr>
            <a:spLocks noChangeArrowheads="1"/>
          </p:cNvSpPr>
          <p:nvPr/>
        </p:nvSpPr>
        <p:spPr bwMode="auto">
          <a:xfrm>
            <a:off x="677908" y="2268227"/>
            <a:ext cx="10525712" cy="2587858"/>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符合开发者明确定义的目标，且能可靠运行</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满足用户需求，解决用户的实际问题</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满足用户隐式需求（界面美观，易操作等），提升用户满意度</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rgbClr val="FF0000"/>
                </a:solidFill>
                <a:latin typeface="仿宋" panose="02010609060101010101" pitchFamily="49" charset="-122"/>
                <a:ea typeface="仿宋" panose="02010609060101010101" pitchFamily="49" charset="-122"/>
                <a:sym typeface="Tw Cen MT"/>
              </a:rPr>
              <a:t>易于维护和升级</a:t>
            </a:r>
            <a:endParaRPr lang="zh-CN" altLang="zh-CN" sz="2800" b="1" dirty="0">
              <a:solidFill>
                <a:srgbClr val="FF0000"/>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64674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1689311" y="5222081"/>
            <a:ext cx="5964838" cy="685800"/>
          </a:xfrm>
          <a:prstGeom prst="rect">
            <a:avLst/>
          </a:prstGeom>
          <a:solidFill>
            <a:schemeClr val="accent2">
              <a:lumMod val="60000"/>
              <a:lumOff val="40000"/>
            </a:schemeClr>
          </a:solid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b="1" dirty="0">
                <a:solidFill>
                  <a:schemeClr val="bg1"/>
                </a:solidFill>
              </a:rPr>
              <a:t>功能性：满足用户明确的和隐含的需求功能</a:t>
            </a:r>
            <a:endParaRPr lang="zh-CN" altLang="zh-CN" sz="2000" b="1" dirty="0">
              <a:solidFill>
                <a:schemeClr val="bg1"/>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pic>
        <p:nvPicPr>
          <p:cNvPr id="2" name="图片 1">
            <a:extLst>
              <a:ext uri="{FF2B5EF4-FFF2-40B4-BE49-F238E27FC236}">
                <a16:creationId xmlns:a16="http://schemas.microsoft.com/office/drawing/2014/main" id="{0357A855-0F00-4922-A0F0-773FE38519AA}"/>
              </a:ext>
            </a:extLst>
          </p:cNvPr>
          <p:cNvPicPr>
            <a:picLocks noChangeAspect="1"/>
          </p:cNvPicPr>
          <p:nvPr/>
        </p:nvPicPr>
        <p:blipFill>
          <a:blip r:embed="rId3"/>
          <a:stretch>
            <a:fillRect/>
          </a:stretch>
        </p:blipFill>
        <p:spPr>
          <a:xfrm>
            <a:off x="1747555" y="1318164"/>
            <a:ext cx="7901574" cy="3761836"/>
          </a:xfrm>
          <a:prstGeom prst="rect">
            <a:avLst/>
          </a:prstGeom>
        </p:spPr>
      </p:pic>
      <p:sp>
        <p:nvSpPr>
          <p:cNvPr id="6" name="副标题 2">
            <a:extLst>
              <a:ext uri="{FF2B5EF4-FFF2-40B4-BE49-F238E27FC236}">
                <a16:creationId xmlns:a16="http://schemas.microsoft.com/office/drawing/2014/main" id="{10F0F898-86F3-4D2F-A438-8F38BE9E5AD4}"/>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软件质量模型</a:t>
            </a:r>
            <a:endParaRPr lang="zh-CN" altLang="en-US" sz="3600" dirty="0">
              <a:solidFill>
                <a:schemeClr val="bg1"/>
              </a:solidFill>
              <a:latin typeface="Times New Roman" pitchFamily="18" charset="0"/>
              <a:sym typeface="Times New Roman" pitchFamily="18" charset="0"/>
            </a:endParaRPr>
          </a:p>
        </p:txBody>
      </p:sp>
      <p:sp>
        <p:nvSpPr>
          <p:cNvPr id="7" name="Subtitle 8">
            <a:extLst>
              <a:ext uri="{FF2B5EF4-FFF2-40B4-BE49-F238E27FC236}">
                <a16:creationId xmlns:a16="http://schemas.microsoft.com/office/drawing/2014/main" id="{7642F0CA-7171-4706-9EFC-20545875A57D}"/>
              </a:ext>
            </a:extLst>
          </p:cNvPr>
          <p:cNvSpPr>
            <a:spLocks noChangeArrowheads="1"/>
          </p:cNvSpPr>
          <p:nvPr/>
        </p:nvSpPr>
        <p:spPr bwMode="auto">
          <a:xfrm>
            <a:off x="1684266" y="5210475"/>
            <a:ext cx="7959818" cy="685800"/>
          </a:xfrm>
          <a:prstGeom prst="rect">
            <a:avLst/>
          </a:prstGeom>
          <a:solidFill>
            <a:schemeClr val="accent2">
              <a:lumMod val="60000"/>
              <a:lumOff val="40000"/>
            </a:schemeClr>
          </a:solid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b="1" dirty="0">
                <a:solidFill>
                  <a:schemeClr val="bg1"/>
                </a:solidFill>
              </a:rPr>
              <a:t>可靠性指标：平均无故障时间（</a:t>
            </a:r>
            <a:r>
              <a:rPr lang="en-US" altLang="zh-CN" b="1" dirty="0">
                <a:solidFill>
                  <a:schemeClr val="bg1"/>
                </a:solidFill>
              </a:rPr>
              <a:t>MTTF</a:t>
            </a:r>
            <a:r>
              <a:rPr lang="zh-CN" altLang="en-US" b="1" dirty="0">
                <a:solidFill>
                  <a:schemeClr val="bg1"/>
                </a:solidFill>
              </a:rPr>
              <a:t>），平均恢复时间（</a:t>
            </a:r>
            <a:r>
              <a:rPr lang="en-US" altLang="zh-CN" b="1" dirty="0">
                <a:solidFill>
                  <a:schemeClr val="bg1"/>
                </a:solidFill>
              </a:rPr>
              <a:t>MTTR</a:t>
            </a:r>
            <a:r>
              <a:rPr lang="zh-CN" altLang="en-US" b="1" dirty="0">
                <a:solidFill>
                  <a:schemeClr val="bg1"/>
                </a:solidFill>
              </a:rPr>
              <a:t>），平均失效间隔时间（</a:t>
            </a:r>
            <a:r>
              <a:rPr lang="en-US" altLang="zh-CN" b="1" dirty="0">
                <a:solidFill>
                  <a:schemeClr val="bg1"/>
                </a:solidFill>
              </a:rPr>
              <a:t>MTBR</a:t>
            </a:r>
            <a:r>
              <a:rPr lang="zh-CN" altLang="en-US" b="1" dirty="0">
                <a:solidFill>
                  <a:schemeClr val="bg1"/>
                </a:solidFill>
              </a:rPr>
              <a:t>）</a:t>
            </a:r>
            <a:endParaRPr lang="zh-CN" altLang="zh-CN" sz="2000" b="1" dirty="0">
              <a:solidFill>
                <a:schemeClr val="bg1"/>
              </a:solidFill>
              <a:latin typeface="Tw Cen MT"/>
              <a:ea typeface="宋体" charset="-122"/>
              <a:sym typeface="Tw Cen MT"/>
            </a:endParaRPr>
          </a:p>
        </p:txBody>
      </p:sp>
      <p:sp>
        <p:nvSpPr>
          <p:cNvPr id="8" name="Subtitle 8">
            <a:extLst>
              <a:ext uri="{FF2B5EF4-FFF2-40B4-BE49-F238E27FC236}">
                <a16:creationId xmlns:a16="http://schemas.microsoft.com/office/drawing/2014/main" id="{4DCDC379-EFD4-46F6-A506-2AA22A2E11CD}"/>
              </a:ext>
            </a:extLst>
          </p:cNvPr>
          <p:cNvSpPr>
            <a:spLocks noChangeArrowheads="1"/>
          </p:cNvSpPr>
          <p:nvPr/>
        </p:nvSpPr>
        <p:spPr bwMode="auto">
          <a:xfrm>
            <a:off x="1684266" y="5216278"/>
            <a:ext cx="7959817" cy="685800"/>
          </a:xfrm>
          <a:prstGeom prst="rect">
            <a:avLst/>
          </a:prstGeom>
          <a:solidFill>
            <a:schemeClr val="accent2">
              <a:lumMod val="60000"/>
              <a:lumOff val="4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b="1" dirty="0">
                <a:solidFill>
                  <a:schemeClr val="bg1"/>
                </a:solidFill>
              </a:rPr>
              <a:t>易用性：在指定的条件下，软件产品被使用、理解和学习的能力</a:t>
            </a:r>
            <a:endParaRPr lang="zh-CN" altLang="zh-CN" sz="2000" b="1" dirty="0">
              <a:solidFill>
                <a:schemeClr val="bg1"/>
              </a:solidFill>
              <a:latin typeface="Tw Cen MT"/>
              <a:ea typeface="宋体" charset="-122"/>
              <a:sym typeface="Tw Cen MT"/>
            </a:endParaRPr>
          </a:p>
        </p:txBody>
      </p:sp>
      <p:sp>
        <p:nvSpPr>
          <p:cNvPr id="9" name="Subtitle 8">
            <a:extLst>
              <a:ext uri="{FF2B5EF4-FFF2-40B4-BE49-F238E27FC236}">
                <a16:creationId xmlns:a16="http://schemas.microsoft.com/office/drawing/2014/main" id="{87363049-A9C1-4A53-A26A-93DCD8D27537}"/>
              </a:ext>
            </a:extLst>
          </p:cNvPr>
          <p:cNvSpPr>
            <a:spLocks noChangeArrowheads="1"/>
          </p:cNvSpPr>
          <p:nvPr/>
        </p:nvSpPr>
        <p:spPr bwMode="auto">
          <a:xfrm>
            <a:off x="1684264" y="5222081"/>
            <a:ext cx="7959817" cy="685800"/>
          </a:xfrm>
          <a:prstGeom prst="rect">
            <a:avLst/>
          </a:prstGeom>
          <a:solidFill>
            <a:schemeClr val="accent2">
              <a:lumMod val="60000"/>
              <a:lumOff val="4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b="1" dirty="0">
                <a:solidFill>
                  <a:schemeClr val="bg1"/>
                </a:solidFill>
              </a:rPr>
              <a:t>效率：在规定条件下，相对于所有资源的数量，软件可提供适当性能的能力。</a:t>
            </a:r>
            <a:endParaRPr lang="zh-CN" altLang="zh-CN" sz="2000" b="1" dirty="0">
              <a:solidFill>
                <a:schemeClr val="bg1"/>
              </a:solidFill>
              <a:latin typeface="Tw Cen MT"/>
              <a:ea typeface="宋体" charset="-122"/>
              <a:sym typeface="Tw Cen MT"/>
            </a:endParaRPr>
          </a:p>
        </p:txBody>
      </p:sp>
      <p:sp>
        <p:nvSpPr>
          <p:cNvPr id="10" name="Subtitle 8">
            <a:extLst>
              <a:ext uri="{FF2B5EF4-FFF2-40B4-BE49-F238E27FC236}">
                <a16:creationId xmlns:a16="http://schemas.microsoft.com/office/drawing/2014/main" id="{3ABA026F-F139-499E-A489-BD016C891E93}"/>
              </a:ext>
            </a:extLst>
          </p:cNvPr>
          <p:cNvSpPr>
            <a:spLocks noChangeArrowheads="1"/>
          </p:cNvSpPr>
          <p:nvPr/>
        </p:nvSpPr>
        <p:spPr bwMode="auto">
          <a:xfrm>
            <a:off x="1684254" y="5216278"/>
            <a:ext cx="7959816" cy="685800"/>
          </a:xfrm>
          <a:prstGeom prst="rect">
            <a:avLst/>
          </a:prstGeom>
          <a:solidFill>
            <a:schemeClr val="accent2">
              <a:lumMod val="60000"/>
              <a:lumOff val="4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b="1" dirty="0">
                <a:solidFill>
                  <a:schemeClr val="bg1"/>
                </a:solidFill>
              </a:rPr>
              <a:t>可移植性：从一种环境移到另一种环境中能力</a:t>
            </a:r>
            <a:endParaRPr lang="zh-CN" altLang="zh-CN" sz="2000" b="1" dirty="0">
              <a:solidFill>
                <a:schemeClr val="bg1"/>
              </a:solidFill>
              <a:latin typeface="Tw Cen MT"/>
              <a:ea typeface="宋体" charset="-122"/>
              <a:sym typeface="Tw Cen MT"/>
            </a:endParaRPr>
          </a:p>
        </p:txBody>
      </p:sp>
      <p:sp>
        <p:nvSpPr>
          <p:cNvPr id="11" name="Subtitle 8">
            <a:extLst>
              <a:ext uri="{FF2B5EF4-FFF2-40B4-BE49-F238E27FC236}">
                <a16:creationId xmlns:a16="http://schemas.microsoft.com/office/drawing/2014/main" id="{613DD7C4-392A-4345-9EB0-5F328EBB5245}"/>
              </a:ext>
            </a:extLst>
          </p:cNvPr>
          <p:cNvSpPr>
            <a:spLocks noChangeArrowheads="1"/>
          </p:cNvSpPr>
          <p:nvPr/>
        </p:nvSpPr>
        <p:spPr bwMode="auto">
          <a:xfrm>
            <a:off x="1684261" y="5196936"/>
            <a:ext cx="7959816" cy="685800"/>
          </a:xfrm>
          <a:prstGeom prst="rect">
            <a:avLst/>
          </a:prstGeom>
          <a:solidFill>
            <a:schemeClr val="accent2">
              <a:lumMod val="60000"/>
              <a:lumOff val="4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b="1" dirty="0">
                <a:solidFill>
                  <a:schemeClr val="bg1"/>
                </a:solidFill>
              </a:rPr>
              <a:t>可维护性：软件产品被修改的能力，含修正、优化和功能规格变更</a:t>
            </a:r>
            <a:endParaRPr lang="zh-CN" altLang="zh-CN" sz="2000" b="1" dirty="0">
              <a:solidFill>
                <a:schemeClr val="bg1"/>
              </a:solidFill>
              <a:latin typeface="Tw Cen MT"/>
              <a:ea typeface="宋体" charset="-122"/>
              <a:sym typeface="Tw Cen MT"/>
            </a:endParaRPr>
          </a:p>
        </p:txBody>
      </p:sp>
    </p:spTree>
    <p:extLst>
      <p:ext uri="{BB962C8B-B14F-4D97-AF65-F5344CB8AC3E}">
        <p14:creationId xmlns:p14="http://schemas.microsoft.com/office/powerpoint/2010/main" val="319546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39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0"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366712" y="1435100"/>
            <a:ext cx="11825287" cy="1841499"/>
          </a:xfrm>
          <a:prstGeom prst="rect">
            <a:avLst/>
          </a:prstGeom>
          <a:no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软件（程序或文档）中存在的影响软件正常运行的问题。</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从产品内部看：缺陷是产品开发或维护过程中存在的错误；</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产品外部看，缺陷是系统运行过程中某种功能的失效或违背。</a:t>
            </a:r>
          </a:p>
        </p:txBody>
      </p:sp>
      <p:sp>
        <p:nvSpPr>
          <p:cNvPr id="5" name="副标题 2">
            <a:extLst>
              <a:ext uri="{FF2B5EF4-FFF2-40B4-BE49-F238E27FC236}">
                <a16:creationId xmlns:a16="http://schemas.microsoft.com/office/drawing/2014/main" id="{B2B7047C-E583-421E-B3A3-74E2CD0A3107}"/>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Software defect —</a:t>
            </a:r>
            <a:r>
              <a:rPr lang="zh-CN" altLang="en-US" sz="3600" dirty="0">
                <a:solidFill>
                  <a:schemeClr val="bg1"/>
                </a:solidFill>
                <a:latin typeface="Times New Roman" pitchFamily="18" charset="0"/>
              </a:rPr>
              <a:t>软件缺陷</a:t>
            </a:r>
            <a:endParaRPr lang="zh-CN" altLang="en-US" sz="3600" dirty="0">
              <a:solidFill>
                <a:schemeClr val="bg1"/>
              </a:solidFill>
              <a:latin typeface="Times New Roman" pitchFamily="18" charset="0"/>
              <a:sym typeface="Times New Roman" pitchFamily="18" charset="0"/>
            </a:endParaRPr>
          </a:p>
        </p:txBody>
      </p:sp>
      <p:sp>
        <p:nvSpPr>
          <p:cNvPr id="6" name="Subtitle 8">
            <a:extLst>
              <a:ext uri="{FF2B5EF4-FFF2-40B4-BE49-F238E27FC236}">
                <a16:creationId xmlns:a16="http://schemas.microsoft.com/office/drawing/2014/main" id="{A3462D86-D430-49B6-915F-26924C5E3857}"/>
              </a:ext>
            </a:extLst>
          </p:cNvPr>
          <p:cNvSpPr>
            <a:spLocks noChangeArrowheads="1"/>
          </p:cNvSpPr>
          <p:nvPr/>
        </p:nvSpPr>
        <p:spPr bwMode="auto">
          <a:xfrm>
            <a:off x="366711" y="3429000"/>
            <a:ext cx="11825287" cy="1841499"/>
          </a:xfrm>
          <a:prstGeom prst="rect">
            <a:avLst/>
          </a:prstGeom>
          <a:no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软件缺陷的属性</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缺陷标识、缺陷类型、缺陷严重程度、缺陷优先级、缺陷状态、缺陷起源、缺陷来源、缺陷原因、缺陷产生可能性。</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56675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pic>
        <p:nvPicPr>
          <p:cNvPr id="2" name="图片 1">
            <a:extLst>
              <a:ext uri="{FF2B5EF4-FFF2-40B4-BE49-F238E27FC236}">
                <a16:creationId xmlns:a16="http://schemas.microsoft.com/office/drawing/2014/main" id="{044F8347-79CE-4272-A870-FFF837CAADB0}"/>
              </a:ext>
            </a:extLst>
          </p:cNvPr>
          <p:cNvPicPr>
            <a:picLocks noChangeAspect="1"/>
          </p:cNvPicPr>
          <p:nvPr/>
        </p:nvPicPr>
        <p:blipFill>
          <a:blip r:embed="rId3"/>
          <a:stretch>
            <a:fillRect/>
          </a:stretch>
        </p:blipFill>
        <p:spPr>
          <a:xfrm>
            <a:off x="2933426" y="1363812"/>
            <a:ext cx="6325148" cy="3863675"/>
          </a:xfrm>
          <a:prstGeom prst="rect">
            <a:avLst/>
          </a:prstGeom>
        </p:spPr>
      </p:pic>
      <p:pic>
        <p:nvPicPr>
          <p:cNvPr id="3" name="图片 2">
            <a:extLst>
              <a:ext uri="{FF2B5EF4-FFF2-40B4-BE49-F238E27FC236}">
                <a16:creationId xmlns:a16="http://schemas.microsoft.com/office/drawing/2014/main" id="{0ACDEA19-4940-4BB1-8C97-3FB08F750D4A}"/>
              </a:ext>
            </a:extLst>
          </p:cNvPr>
          <p:cNvPicPr>
            <a:picLocks noChangeAspect="1"/>
          </p:cNvPicPr>
          <p:nvPr/>
        </p:nvPicPr>
        <p:blipFill>
          <a:blip r:embed="rId4"/>
          <a:stretch>
            <a:fillRect/>
          </a:stretch>
        </p:blipFill>
        <p:spPr>
          <a:xfrm>
            <a:off x="2914376" y="5213262"/>
            <a:ext cx="6370872" cy="990686"/>
          </a:xfrm>
          <a:prstGeom prst="rect">
            <a:avLst/>
          </a:prstGeom>
        </p:spPr>
      </p:pic>
    </p:spTree>
    <p:extLst>
      <p:ext uri="{BB962C8B-B14F-4D97-AF65-F5344CB8AC3E}">
        <p14:creationId xmlns:p14="http://schemas.microsoft.com/office/powerpoint/2010/main" val="2387951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5" name="副标题 2">
            <a:extLst>
              <a:ext uri="{FF2B5EF4-FFF2-40B4-BE49-F238E27FC236}">
                <a16:creationId xmlns:a16="http://schemas.microsoft.com/office/drawing/2014/main" id="{B2B7047C-E583-421E-B3A3-74E2CD0A3107}"/>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en-US" altLang="zh-CN" sz="3600" dirty="0">
                <a:solidFill>
                  <a:schemeClr val="bg1"/>
                </a:solidFill>
                <a:latin typeface="Times New Roman" pitchFamily="18" charset="0"/>
              </a:rPr>
              <a:t>Software defect —</a:t>
            </a:r>
            <a:r>
              <a:rPr lang="zh-CN" altLang="en-US" sz="3600" dirty="0">
                <a:solidFill>
                  <a:schemeClr val="bg1"/>
                </a:solidFill>
                <a:latin typeface="Times New Roman" pitchFamily="18" charset="0"/>
              </a:rPr>
              <a:t>软件缺陷</a:t>
            </a:r>
            <a:endParaRPr lang="zh-CN" altLang="en-US" sz="3600" dirty="0">
              <a:solidFill>
                <a:schemeClr val="bg1"/>
              </a:solidFill>
              <a:latin typeface="Times New Roman" pitchFamily="18" charset="0"/>
              <a:sym typeface="Times New Roman" pitchFamily="18" charset="0"/>
            </a:endParaRPr>
          </a:p>
        </p:txBody>
      </p:sp>
      <p:graphicFrame>
        <p:nvGraphicFramePr>
          <p:cNvPr id="2" name="表格 2">
            <a:extLst>
              <a:ext uri="{FF2B5EF4-FFF2-40B4-BE49-F238E27FC236}">
                <a16:creationId xmlns:a16="http://schemas.microsoft.com/office/drawing/2014/main" id="{E5FFE16B-1996-4BF6-AA89-3D2D12DA7BCE}"/>
              </a:ext>
            </a:extLst>
          </p:cNvPr>
          <p:cNvGraphicFramePr>
            <a:graphicFrameLocks noGrp="1"/>
          </p:cNvGraphicFramePr>
          <p:nvPr>
            <p:extLst>
              <p:ext uri="{D42A27DB-BD31-4B8C-83A1-F6EECF244321}">
                <p14:modId xmlns:p14="http://schemas.microsoft.com/office/powerpoint/2010/main" val="20568600"/>
              </p:ext>
            </p:extLst>
          </p:nvPr>
        </p:nvGraphicFramePr>
        <p:xfrm>
          <a:off x="2031999" y="1691216"/>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383982335"/>
                    </a:ext>
                  </a:extLst>
                </a:gridCol>
                <a:gridCol w="1354667">
                  <a:extLst>
                    <a:ext uri="{9D8B030D-6E8A-4147-A177-3AD203B41FA5}">
                      <a16:colId xmlns:a16="http://schemas.microsoft.com/office/drawing/2014/main" val="2534500844"/>
                    </a:ext>
                  </a:extLst>
                </a:gridCol>
                <a:gridCol w="1354667">
                  <a:extLst>
                    <a:ext uri="{9D8B030D-6E8A-4147-A177-3AD203B41FA5}">
                      <a16:colId xmlns:a16="http://schemas.microsoft.com/office/drawing/2014/main" val="995474449"/>
                    </a:ext>
                  </a:extLst>
                </a:gridCol>
                <a:gridCol w="1354667">
                  <a:extLst>
                    <a:ext uri="{9D8B030D-6E8A-4147-A177-3AD203B41FA5}">
                      <a16:colId xmlns:a16="http://schemas.microsoft.com/office/drawing/2014/main" val="2471306786"/>
                    </a:ext>
                  </a:extLst>
                </a:gridCol>
                <a:gridCol w="1354667">
                  <a:extLst>
                    <a:ext uri="{9D8B030D-6E8A-4147-A177-3AD203B41FA5}">
                      <a16:colId xmlns:a16="http://schemas.microsoft.com/office/drawing/2014/main" val="242568212"/>
                    </a:ext>
                  </a:extLst>
                </a:gridCol>
                <a:gridCol w="1354667">
                  <a:extLst>
                    <a:ext uri="{9D8B030D-6E8A-4147-A177-3AD203B41FA5}">
                      <a16:colId xmlns:a16="http://schemas.microsoft.com/office/drawing/2014/main" val="743680059"/>
                    </a:ext>
                  </a:extLst>
                </a:gridCol>
              </a:tblGrid>
              <a:tr h="370840">
                <a:tc>
                  <a:txBody>
                    <a:bodyPr/>
                    <a:lstStyle/>
                    <a:p>
                      <a:pPr algn="ctr"/>
                      <a:r>
                        <a:rPr lang="zh-CN" altLang="en-US" dirty="0"/>
                        <a:t>划分标准</a:t>
                      </a:r>
                    </a:p>
                  </a:txBody>
                  <a:tcPr/>
                </a:tc>
                <a:tc gridSpan="5">
                  <a:txBody>
                    <a:bodyPr/>
                    <a:lstStyle/>
                    <a:p>
                      <a:pPr algn="ctr"/>
                      <a:r>
                        <a:rPr lang="zh-CN" altLang="en-US" dirty="0"/>
                        <a:t>缺陷类型</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016223"/>
                  </a:ext>
                </a:extLst>
              </a:tr>
              <a:tr h="370840">
                <a:tc>
                  <a:txBody>
                    <a:bodyPr/>
                    <a:lstStyle/>
                    <a:p>
                      <a:pPr algn="ctr"/>
                      <a:r>
                        <a:rPr lang="zh-CN" altLang="en-US" dirty="0"/>
                        <a:t>测试种类</a:t>
                      </a:r>
                    </a:p>
                  </a:txBody>
                  <a:tcPr/>
                </a:tc>
                <a:tc>
                  <a:txBody>
                    <a:bodyPr/>
                    <a:lstStyle/>
                    <a:p>
                      <a:pPr algn="ctr"/>
                      <a:r>
                        <a:rPr lang="zh-CN" altLang="en-US" dirty="0"/>
                        <a:t>界面类</a:t>
                      </a:r>
                    </a:p>
                  </a:txBody>
                  <a:tcPr/>
                </a:tc>
                <a:tc>
                  <a:txBody>
                    <a:bodyPr/>
                    <a:lstStyle/>
                    <a:p>
                      <a:pPr algn="ctr"/>
                      <a:r>
                        <a:rPr lang="zh-CN" altLang="en-US" dirty="0"/>
                        <a:t>功能类</a:t>
                      </a:r>
                    </a:p>
                  </a:txBody>
                  <a:tcPr/>
                </a:tc>
                <a:tc>
                  <a:txBody>
                    <a:bodyPr/>
                    <a:lstStyle/>
                    <a:p>
                      <a:pPr algn="ctr"/>
                      <a:r>
                        <a:rPr lang="zh-CN" altLang="en-US" dirty="0"/>
                        <a:t>性能类</a:t>
                      </a:r>
                    </a:p>
                  </a:txBody>
                  <a:tcPr/>
                </a:tc>
                <a:tc>
                  <a:txBody>
                    <a:bodyPr/>
                    <a:lstStyle/>
                    <a:p>
                      <a:pPr algn="ctr"/>
                      <a:r>
                        <a:rPr lang="zh-CN" altLang="en-US" dirty="0"/>
                        <a:t>安全性类</a:t>
                      </a:r>
                    </a:p>
                  </a:txBody>
                  <a:tcPr/>
                </a:tc>
                <a:tc>
                  <a:txBody>
                    <a:bodyPr/>
                    <a:lstStyle/>
                    <a:p>
                      <a:pPr algn="ctr"/>
                      <a:r>
                        <a:rPr lang="zh-CN" altLang="en-US" dirty="0"/>
                        <a:t>兼容性类</a:t>
                      </a:r>
                    </a:p>
                  </a:txBody>
                  <a:tcPr/>
                </a:tc>
                <a:extLst>
                  <a:ext uri="{0D108BD9-81ED-4DB2-BD59-A6C34878D82A}">
                    <a16:rowId xmlns:a16="http://schemas.microsoft.com/office/drawing/2014/main" val="2953619503"/>
                  </a:ext>
                </a:extLst>
              </a:tr>
            </a:tbl>
          </a:graphicData>
        </a:graphic>
      </p:graphicFrame>
      <p:graphicFrame>
        <p:nvGraphicFramePr>
          <p:cNvPr id="4" name="表格 6">
            <a:extLst>
              <a:ext uri="{FF2B5EF4-FFF2-40B4-BE49-F238E27FC236}">
                <a16:creationId xmlns:a16="http://schemas.microsoft.com/office/drawing/2014/main" id="{06079AE0-E747-4E4C-BC76-0E2B35481342}"/>
              </a:ext>
            </a:extLst>
          </p:cNvPr>
          <p:cNvGraphicFramePr>
            <a:graphicFrameLocks noGrp="1"/>
          </p:cNvGraphicFramePr>
          <p:nvPr>
            <p:extLst>
              <p:ext uri="{D42A27DB-BD31-4B8C-83A1-F6EECF244321}">
                <p14:modId xmlns:p14="http://schemas.microsoft.com/office/powerpoint/2010/main" val="761891574"/>
              </p:ext>
            </p:extLst>
          </p:nvPr>
        </p:nvGraphicFramePr>
        <p:xfrm>
          <a:off x="2031999" y="2432896"/>
          <a:ext cx="8128001" cy="741680"/>
        </p:xfrm>
        <a:graphic>
          <a:graphicData uri="http://schemas.openxmlformats.org/drawingml/2006/table">
            <a:tbl>
              <a:tblPr firstRow="1" bandRow="1">
                <a:tableStyleId>{5C22544A-7EE6-4342-B048-85BDC9FD1C3A}</a:tableStyleId>
              </a:tblPr>
              <a:tblGrid>
                <a:gridCol w="1358901">
                  <a:extLst>
                    <a:ext uri="{9D8B030D-6E8A-4147-A177-3AD203B41FA5}">
                      <a16:colId xmlns:a16="http://schemas.microsoft.com/office/drawing/2014/main" val="666758737"/>
                    </a:ext>
                  </a:extLst>
                </a:gridCol>
                <a:gridCol w="1619250">
                  <a:extLst>
                    <a:ext uri="{9D8B030D-6E8A-4147-A177-3AD203B41FA5}">
                      <a16:colId xmlns:a16="http://schemas.microsoft.com/office/drawing/2014/main" val="1153746295"/>
                    </a:ext>
                  </a:extLst>
                </a:gridCol>
                <a:gridCol w="1781175">
                  <a:extLst>
                    <a:ext uri="{9D8B030D-6E8A-4147-A177-3AD203B41FA5}">
                      <a16:colId xmlns:a16="http://schemas.microsoft.com/office/drawing/2014/main" val="2412307721"/>
                    </a:ext>
                  </a:extLst>
                </a:gridCol>
                <a:gridCol w="1336675">
                  <a:extLst>
                    <a:ext uri="{9D8B030D-6E8A-4147-A177-3AD203B41FA5}">
                      <a16:colId xmlns:a16="http://schemas.microsoft.com/office/drawing/2014/main" val="2208243342"/>
                    </a:ext>
                  </a:extLst>
                </a:gridCol>
                <a:gridCol w="2032000">
                  <a:extLst>
                    <a:ext uri="{9D8B030D-6E8A-4147-A177-3AD203B41FA5}">
                      <a16:colId xmlns:a16="http://schemas.microsoft.com/office/drawing/2014/main" val="2447743687"/>
                    </a:ext>
                  </a:extLst>
                </a:gridCol>
              </a:tblGrid>
              <a:tr h="370840">
                <a:tc>
                  <a:txBody>
                    <a:bodyPr/>
                    <a:lstStyle/>
                    <a:p>
                      <a:pPr algn="ctr"/>
                      <a:r>
                        <a:rPr lang="zh-CN" altLang="en-US" dirty="0"/>
                        <a:t>严重程度</a:t>
                      </a:r>
                    </a:p>
                  </a:txBody>
                  <a:tcPr/>
                </a:tc>
                <a:tc>
                  <a:txBody>
                    <a:bodyPr/>
                    <a:lstStyle/>
                    <a:p>
                      <a:pPr algn="ctr"/>
                      <a:r>
                        <a:rPr lang="zh-CN" altLang="en-US" dirty="0"/>
                        <a:t>严重</a:t>
                      </a:r>
                    </a:p>
                  </a:txBody>
                  <a:tcPr/>
                </a:tc>
                <a:tc>
                  <a:txBody>
                    <a:bodyPr/>
                    <a:lstStyle/>
                    <a:p>
                      <a:pPr algn="ctr"/>
                      <a:r>
                        <a:rPr lang="zh-CN" altLang="en-US" dirty="0"/>
                        <a:t>一般</a:t>
                      </a:r>
                    </a:p>
                  </a:txBody>
                  <a:tcPr/>
                </a:tc>
                <a:tc>
                  <a:txBody>
                    <a:bodyPr/>
                    <a:lstStyle/>
                    <a:p>
                      <a:pPr algn="ctr"/>
                      <a:r>
                        <a:rPr lang="zh-CN" altLang="en-US" dirty="0"/>
                        <a:t>次要</a:t>
                      </a:r>
                    </a:p>
                  </a:txBody>
                  <a:tcPr/>
                </a:tc>
                <a:tc>
                  <a:txBody>
                    <a:bodyPr/>
                    <a:lstStyle/>
                    <a:p>
                      <a:pPr algn="ctr"/>
                      <a:r>
                        <a:rPr lang="zh-CN" altLang="en-US" dirty="0"/>
                        <a:t>建议</a:t>
                      </a:r>
                    </a:p>
                  </a:txBody>
                  <a:tcPr/>
                </a:tc>
                <a:extLst>
                  <a:ext uri="{0D108BD9-81ED-4DB2-BD59-A6C34878D82A}">
                    <a16:rowId xmlns:a16="http://schemas.microsoft.com/office/drawing/2014/main" val="787082989"/>
                  </a:ext>
                </a:extLst>
              </a:tr>
              <a:tr h="370840">
                <a:tc>
                  <a:txBody>
                    <a:bodyPr/>
                    <a:lstStyle/>
                    <a:p>
                      <a:pPr algn="ctr"/>
                      <a:r>
                        <a:rPr lang="zh-CN" altLang="en-US" dirty="0"/>
                        <a:t>优先级</a:t>
                      </a:r>
                    </a:p>
                  </a:txBody>
                  <a:tcPr/>
                </a:tc>
                <a:tc>
                  <a:txBody>
                    <a:bodyPr/>
                    <a:lstStyle/>
                    <a:p>
                      <a:pPr algn="ctr"/>
                      <a:r>
                        <a:rPr lang="zh-CN" altLang="en-US" dirty="0"/>
                        <a:t>立即解决</a:t>
                      </a:r>
                    </a:p>
                  </a:txBody>
                  <a:tcPr/>
                </a:tc>
                <a:tc>
                  <a:txBody>
                    <a:bodyPr/>
                    <a:lstStyle/>
                    <a:p>
                      <a:pPr algn="ctr"/>
                      <a:r>
                        <a:rPr lang="zh-CN" altLang="en-US" dirty="0"/>
                        <a:t>高优先级</a:t>
                      </a:r>
                    </a:p>
                  </a:txBody>
                  <a:tcPr/>
                </a:tc>
                <a:tc>
                  <a:txBody>
                    <a:bodyPr/>
                    <a:lstStyle/>
                    <a:p>
                      <a:pPr algn="ctr"/>
                      <a:r>
                        <a:rPr lang="zh-CN" altLang="en-US" dirty="0"/>
                        <a:t>正常排队</a:t>
                      </a:r>
                    </a:p>
                  </a:txBody>
                  <a:tcPr/>
                </a:tc>
                <a:tc>
                  <a:txBody>
                    <a:bodyPr/>
                    <a:lstStyle/>
                    <a:p>
                      <a:pPr algn="ctr"/>
                      <a:r>
                        <a:rPr lang="zh-CN" altLang="en-US" dirty="0"/>
                        <a:t>低优先级</a:t>
                      </a:r>
                    </a:p>
                  </a:txBody>
                  <a:tcPr/>
                </a:tc>
                <a:extLst>
                  <a:ext uri="{0D108BD9-81ED-4DB2-BD59-A6C34878D82A}">
                    <a16:rowId xmlns:a16="http://schemas.microsoft.com/office/drawing/2014/main" val="1826405320"/>
                  </a:ext>
                </a:extLst>
              </a:tr>
            </a:tbl>
          </a:graphicData>
        </a:graphic>
      </p:graphicFrame>
      <p:graphicFrame>
        <p:nvGraphicFramePr>
          <p:cNvPr id="8" name="表格 8">
            <a:extLst>
              <a:ext uri="{FF2B5EF4-FFF2-40B4-BE49-F238E27FC236}">
                <a16:creationId xmlns:a16="http://schemas.microsoft.com/office/drawing/2014/main" id="{B6E35F54-2396-4EB6-BB08-CD65DAFF6D77}"/>
              </a:ext>
            </a:extLst>
          </p:cNvPr>
          <p:cNvGraphicFramePr>
            <a:graphicFrameLocks noGrp="1"/>
          </p:cNvGraphicFramePr>
          <p:nvPr>
            <p:extLst>
              <p:ext uri="{D42A27DB-BD31-4B8C-83A1-F6EECF244321}">
                <p14:modId xmlns:p14="http://schemas.microsoft.com/office/powerpoint/2010/main" val="3759828902"/>
              </p:ext>
            </p:extLst>
          </p:nvPr>
        </p:nvGraphicFramePr>
        <p:xfrm>
          <a:off x="2031998" y="3190662"/>
          <a:ext cx="8128002" cy="3708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173331"/>
                    </a:ext>
                  </a:extLst>
                </a:gridCol>
                <a:gridCol w="1354667">
                  <a:extLst>
                    <a:ext uri="{9D8B030D-6E8A-4147-A177-3AD203B41FA5}">
                      <a16:colId xmlns:a16="http://schemas.microsoft.com/office/drawing/2014/main" val="702671006"/>
                    </a:ext>
                  </a:extLst>
                </a:gridCol>
                <a:gridCol w="1354667">
                  <a:extLst>
                    <a:ext uri="{9D8B030D-6E8A-4147-A177-3AD203B41FA5}">
                      <a16:colId xmlns:a16="http://schemas.microsoft.com/office/drawing/2014/main" val="4089296763"/>
                    </a:ext>
                  </a:extLst>
                </a:gridCol>
                <a:gridCol w="1354667">
                  <a:extLst>
                    <a:ext uri="{9D8B030D-6E8A-4147-A177-3AD203B41FA5}">
                      <a16:colId xmlns:a16="http://schemas.microsoft.com/office/drawing/2014/main" val="3936587193"/>
                    </a:ext>
                  </a:extLst>
                </a:gridCol>
                <a:gridCol w="1354667">
                  <a:extLst>
                    <a:ext uri="{9D8B030D-6E8A-4147-A177-3AD203B41FA5}">
                      <a16:colId xmlns:a16="http://schemas.microsoft.com/office/drawing/2014/main" val="4163436721"/>
                    </a:ext>
                  </a:extLst>
                </a:gridCol>
                <a:gridCol w="1354667">
                  <a:extLst>
                    <a:ext uri="{9D8B030D-6E8A-4147-A177-3AD203B41FA5}">
                      <a16:colId xmlns:a16="http://schemas.microsoft.com/office/drawing/2014/main" val="3156547849"/>
                    </a:ext>
                  </a:extLst>
                </a:gridCol>
              </a:tblGrid>
              <a:tr h="370840">
                <a:tc>
                  <a:txBody>
                    <a:bodyPr/>
                    <a:lstStyle/>
                    <a:p>
                      <a:pPr algn="ctr"/>
                      <a:r>
                        <a:rPr lang="zh-CN" altLang="en-US" dirty="0"/>
                        <a:t>发生阶段</a:t>
                      </a:r>
                    </a:p>
                  </a:txBody>
                  <a:tcPr/>
                </a:tc>
                <a:tc>
                  <a:txBody>
                    <a:bodyPr/>
                    <a:lstStyle/>
                    <a:p>
                      <a:pPr algn="ctr"/>
                      <a:r>
                        <a:rPr lang="zh-CN" altLang="en-US" dirty="0"/>
                        <a:t>需求阶段</a:t>
                      </a:r>
                    </a:p>
                  </a:txBody>
                  <a:tcPr/>
                </a:tc>
                <a:tc>
                  <a:txBody>
                    <a:bodyPr/>
                    <a:lstStyle/>
                    <a:p>
                      <a:pPr algn="ctr"/>
                      <a:r>
                        <a:rPr lang="zh-CN" altLang="en-US" dirty="0"/>
                        <a:t>构架阶段</a:t>
                      </a:r>
                    </a:p>
                  </a:txBody>
                  <a:tcPr/>
                </a:tc>
                <a:tc>
                  <a:txBody>
                    <a:bodyPr/>
                    <a:lstStyle/>
                    <a:p>
                      <a:pPr algn="ctr"/>
                      <a:r>
                        <a:rPr lang="zh-CN" altLang="en-US" dirty="0"/>
                        <a:t>设计阶段</a:t>
                      </a:r>
                    </a:p>
                  </a:txBody>
                  <a:tcPr/>
                </a:tc>
                <a:tc>
                  <a:txBody>
                    <a:bodyPr/>
                    <a:lstStyle/>
                    <a:p>
                      <a:pPr algn="ctr"/>
                      <a:r>
                        <a:rPr lang="zh-CN" altLang="en-US" dirty="0"/>
                        <a:t>编码阶段</a:t>
                      </a:r>
                    </a:p>
                  </a:txBody>
                  <a:tcPr/>
                </a:tc>
                <a:tc>
                  <a:txBody>
                    <a:bodyPr/>
                    <a:lstStyle/>
                    <a:p>
                      <a:pPr algn="ctr"/>
                      <a:r>
                        <a:rPr lang="zh-CN" altLang="en-US" dirty="0"/>
                        <a:t>测试阶段</a:t>
                      </a:r>
                    </a:p>
                  </a:txBody>
                  <a:tcPr/>
                </a:tc>
                <a:extLst>
                  <a:ext uri="{0D108BD9-81ED-4DB2-BD59-A6C34878D82A}">
                    <a16:rowId xmlns:a16="http://schemas.microsoft.com/office/drawing/2014/main" val="4286880451"/>
                  </a:ext>
                </a:extLst>
              </a:tr>
            </a:tbl>
          </a:graphicData>
        </a:graphic>
      </p:graphicFrame>
      <p:sp>
        <p:nvSpPr>
          <p:cNvPr id="13" name="Subtitle 8">
            <a:extLst>
              <a:ext uri="{FF2B5EF4-FFF2-40B4-BE49-F238E27FC236}">
                <a16:creationId xmlns:a16="http://schemas.microsoft.com/office/drawing/2014/main" id="{0B1E8421-D716-4DB0-93BD-F138053778A8}"/>
              </a:ext>
            </a:extLst>
          </p:cNvPr>
          <p:cNvSpPr>
            <a:spLocks noChangeArrowheads="1"/>
          </p:cNvSpPr>
          <p:nvPr/>
        </p:nvSpPr>
        <p:spPr bwMode="auto">
          <a:xfrm>
            <a:off x="183355" y="3999019"/>
            <a:ext cx="11825287" cy="1841499"/>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界面类：界面风格不统一，屏幕上信息不能用，屏幕有错误信息，界面功能布局和操作不合常规等</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4" name="Subtitle 8">
            <a:extLst>
              <a:ext uri="{FF2B5EF4-FFF2-40B4-BE49-F238E27FC236}">
                <a16:creationId xmlns:a16="http://schemas.microsoft.com/office/drawing/2014/main" id="{49A3D9DD-5672-4F14-8C65-4E6BC1226316}"/>
              </a:ext>
            </a:extLst>
          </p:cNvPr>
          <p:cNvSpPr>
            <a:spLocks noChangeArrowheads="1"/>
          </p:cNvSpPr>
          <p:nvPr/>
        </p:nvSpPr>
        <p:spPr bwMode="auto">
          <a:xfrm>
            <a:off x="183354" y="3999019"/>
            <a:ext cx="11825287" cy="1841499"/>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功能类：功能错误，功能缺失，功能超越，设计二义性，算法错误等</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5" name="Subtitle 8">
            <a:extLst>
              <a:ext uri="{FF2B5EF4-FFF2-40B4-BE49-F238E27FC236}">
                <a16:creationId xmlns:a16="http://schemas.microsoft.com/office/drawing/2014/main" id="{D309C1D3-9ACC-4180-97A6-15E3F3CFD964}"/>
              </a:ext>
            </a:extLst>
          </p:cNvPr>
          <p:cNvSpPr>
            <a:spLocks noChangeArrowheads="1"/>
          </p:cNvSpPr>
          <p:nvPr/>
        </p:nvSpPr>
        <p:spPr bwMode="auto">
          <a:xfrm>
            <a:off x="183354" y="3999018"/>
            <a:ext cx="11825287" cy="1841499"/>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性能类：不满足系统可测量的属性值，如执行时间、事务处理速率等</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217774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5" name="副标题 2">
            <a:extLst>
              <a:ext uri="{FF2B5EF4-FFF2-40B4-BE49-F238E27FC236}">
                <a16:creationId xmlns:a16="http://schemas.microsoft.com/office/drawing/2014/main" id="{B2B7047C-E583-421E-B3A3-74E2CD0A3107}"/>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缺陷的严重程度</a:t>
            </a:r>
            <a:endParaRPr lang="zh-CN" altLang="en-US" sz="3600" dirty="0">
              <a:solidFill>
                <a:schemeClr val="bg1"/>
              </a:solidFill>
              <a:latin typeface="Times New Roman" pitchFamily="18" charset="0"/>
              <a:sym typeface="Times New Roman" pitchFamily="18" charset="0"/>
            </a:endParaRPr>
          </a:p>
        </p:txBody>
      </p:sp>
      <p:sp>
        <p:nvSpPr>
          <p:cNvPr id="14" name="Subtitle 8">
            <a:extLst>
              <a:ext uri="{FF2B5EF4-FFF2-40B4-BE49-F238E27FC236}">
                <a16:creationId xmlns:a16="http://schemas.microsoft.com/office/drawing/2014/main" id="{49A3D9DD-5672-4F14-8C65-4E6BC1226316}"/>
              </a:ext>
            </a:extLst>
          </p:cNvPr>
          <p:cNvSpPr>
            <a:spLocks noChangeArrowheads="1"/>
          </p:cNvSpPr>
          <p:nvPr/>
        </p:nvSpPr>
        <p:spPr bwMode="auto">
          <a:xfrm>
            <a:off x="183353" y="1408009"/>
            <a:ext cx="11825287" cy="1182792"/>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致命（</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fatal</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）：系统任何一个主要功能完全丧失，用户数据受到破坏，系统崩溃、悬挂、死机或者危及人身安全</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1" name="Subtitle 8">
            <a:extLst>
              <a:ext uri="{FF2B5EF4-FFF2-40B4-BE49-F238E27FC236}">
                <a16:creationId xmlns:a16="http://schemas.microsoft.com/office/drawing/2014/main" id="{1653F4F5-F184-403A-B4E7-0DDC53B003E6}"/>
              </a:ext>
            </a:extLst>
          </p:cNvPr>
          <p:cNvSpPr>
            <a:spLocks noChangeArrowheads="1"/>
          </p:cNvSpPr>
          <p:nvPr/>
        </p:nvSpPr>
        <p:spPr bwMode="auto">
          <a:xfrm>
            <a:off x="183353" y="2665309"/>
            <a:ext cx="11825287" cy="1182792"/>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严重（</a:t>
            </a:r>
            <a:r>
              <a:rPr lang="en-US" altLang="zh-CN" sz="2800" b="1" dirty="0" err="1">
                <a:solidFill>
                  <a:schemeClr val="bg1">
                    <a:lumMod val="10000"/>
                  </a:schemeClr>
                </a:solidFill>
                <a:latin typeface="仿宋" panose="02010609060101010101" pitchFamily="49" charset="-122"/>
                <a:ea typeface="仿宋" panose="02010609060101010101" pitchFamily="49" charset="-122"/>
                <a:sym typeface="Tw Cen MT"/>
              </a:rPr>
              <a:t>Ceritical</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）：系统的主要功能部分丧失，数据不能保存，系统的次要功能完全丧失，系统所提供的功能或服务受到明显的影响； </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2" name="Subtitle 8">
            <a:extLst>
              <a:ext uri="{FF2B5EF4-FFF2-40B4-BE49-F238E27FC236}">
                <a16:creationId xmlns:a16="http://schemas.microsoft.com/office/drawing/2014/main" id="{2594AABE-702F-4E83-B8F9-F0330BD96D80}"/>
              </a:ext>
            </a:extLst>
          </p:cNvPr>
          <p:cNvSpPr>
            <a:spLocks noChangeArrowheads="1"/>
          </p:cNvSpPr>
          <p:nvPr/>
        </p:nvSpPr>
        <p:spPr bwMode="auto">
          <a:xfrm>
            <a:off x="183353" y="3951185"/>
            <a:ext cx="11825287" cy="1182792"/>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一般（</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Major</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）：系统的次要功能没有完全实现，但不影响用户的正常使用。例如：提示信息不太准确或用户界面差、操作时间长等一些问题</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
        <p:nvSpPr>
          <p:cNvPr id="16" name="Subtitle 8">
            <a:extLst>
              <a:ext uri="{FF2B5EF4-FFF2-40B4-BE49-F238E27FC236}">
                <a16:creationId xmlns:a16="http://schemas.microsoft.com/office/drawing/2014/main" id="{C1CC3829-6D8C-4841-A088-31F34AABE94D}"/>
              </a:ext>
            </a:extLst>
          </p:cNvPr>
          <p:cNvSpPr>
            <a:spLocks noChangeArrowheads="1"/>
          </p:cNvSpPr>
          <p:nvPr/>
        </p:nvSpPr>
        <p:spPr bwMode="auto">
          <a:xfrm>
            <a:off x="183353" y="5198963"/>
            <a:ext cx="11825287" cy="1182792"/>
          </a:xfrm>
          <a:prstGeom prst="rect">
            <a:avLst/>
          </a:prstGeom>
          <a:solidFill>
            <a:schemeClr val="accent2">
              <a:lumMod val="20000"/>
              <a:lumOff val="80000"/>
            </a:schemeClr>
          </a:solidFill>
          <a:ln w="9525">
            <a:noFill/>
            <a:miter lim="800000"/>
            <a:headEnd/>
            <a:tailEnd/>
          </a:ln>
        </p:spPr>
        <p:txBody>
          <a:bodyPr anchor="ctr"/>
          <a:lstStyle/>
          <a:p>
            <a:pPr defTabSz="457200" fontAlgn="base">
              <a:spcBef>
                <a:spcPts val="700"/>
              </a:spcBef>
              <a:spcAft>
                <a:spcPct val="0"/>
              </a:spcAft>
              <a:buClr>
                <a:srgbClr val="DD8047"/>
              </a:buClr>
              <a:buSzPct val="60000"/>
            </a:pP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较小（</a:t>
            </a:r>
            <a:r>
              <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rPr>
              <a:t>Minor</a:t>
            </a:r>
            <a:r>
              <a:rPr lang="zh-CN" altLang="en-US" sz="2800" b="1" dirty="0">
                <a:solidFill>
                  <a:schemeClr val="bg1">
                    <a:lumMod val="10000"/>
                  </a:schemeClr>
                </a:solidFill>
                <a:latin typeface="仿宋" panose="02010609060101010101" pitchFamily="49" charset="-122"/>
                <a:ea typeface="仿宋" panose="02010609060101010101" pitchFamily="49" charset="-122"/>
                <a:sym typeface="Tw Cen MT"/>
              </a:rPr>
              <a:t>） ：使操作者不方便或遇到麻烦，但它不影响功能过的操作和执行，如个别不影响产品理解的错别字、文字排列不整齐等一些小问题</a:t>
            </a:r>
            <a:endParaRPr lang="en-US" altLang="zh-CN" sz="28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10583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2"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1C690010-AB91-4B16-9026-AE2B20E62CA6}"/>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软件缺陷处理流程</a:t>
            </a:r>
            <a:endParaRPr lang="zh-CN" altLang="en-US" sz="3600" dirty="0">
              <a:solidFill>
                <a:schemeClr val="bg1"/>
              </a:solidFill>
              <a:latin typeface="Times New Roman" pitchFamily="18" charset="0"/>
              <a:sym typeface="Times New Roman" pitchFamily="18" charset="0"/>
            </a:endParaRPr>
          </a:p>
        </p:txBody>
      </p:sp>
      <p:pic>
        <p:nvPicPr>
          <p:cNvPr id="2" name="图片 1">
            <a:extLst>
              <a:ext uri="{FF2B5EF4-FFF2-40B4-BE49-F238E27FC236}">
                <a16:creationId xmlns:a16="http://schemas.microsoft.com/office/drawing/2014/main" id="{9E323F7F-33C1-47FE-837C-79EC07B6E4FA}"/>
              </a:ext>
            </a:extLst>
          </p:cNvPr>
          <p:cNvPicPr>
            <a:picLocks noChangeAspect="1"/>
          </p:cNvPicPr>
          <p:nvPr/>
        </p:nvPicPr>
        <p:blipFill>
          <a:blip r:embed="rId3"/>
          <a:stretch>
            <a:fillRect/>
          </a:stretch>
        </p:blipFill>
        <p:spPr>
          <a:xfrm>
            <a:off x="76199" y="1400175"/>
            <a:ext cx="4940084" cy="4991100"/>
          </a:xfrm>
          <a:prstGeom prst="rect">
            <a:avLst/>
          </a:prstGeom>
        </p:spPr>
      </p:pic>
      <p:sp>
        <p:nvSpPr>
          <p:cNvPr id="7" name="Subtitle 8">
            <a:extLst>
              <a:ext uri="{FF2B5EF4-FFF2-40B4-BE49-F238E27FC236}">
                <a16:creationId xmlns:a16="http://schemas.microsoft.com/office/drawing/2014/main" id="{6258A2D7-FE1B-43D2-955D-9D0BC5398F3E}"/>
              </a:ext>
            </a:extLst>
          </p:cNvPr>
          <p:cNvSpPr>
            <a:spLocks noChangeArrowheads="1"/>
          </p:cNvSpPr>
          <p:nvPr/>
        </p:nvSpPr>
        <p:spPr bwMode="auto">
          <a:xfrm>
            <a:off x="5276853" y="1400175"/>
            <a:ext cx="6838948" cy="4295775"/>
          </a:xfrm>
          <a:prstGeom prst="rect">
            <a:avLst/>
          </a:prstGeom>
          <a:noFill/>
          <a:ln w="9525">
            <a:noFill/>
            <a:miter lim="800000"/>
            <a:headEnd/>
            <a:tailEnd/>
          </a:ln>
        </p:spPr>
        <p:txBody>
          <a:bodyPr anchor="ctr"/>
          <a:lstStyle/>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提交：测试人员发现缺陷后提交测试组长</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分配：测试组长将缺陷移交给开发人员</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确认：开发人员与团队甚至测试人员确认是否是缺陷</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拒绝</a:t>
            </a:r>
            <a:r>
              <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rPr>
              <a:t>/</a:t>
            </a: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延期：不是缺陷则拒绝；是缺陷根据严重程度或优先级选择立即处理或延期处理</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处理：开发人员修改缺陷</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复测：测试人员进行复测，检验缺陷是否修改</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a:p>
            <a:pPr marL="457200" indent="-457200" defTabSz="457200" fontAlgn="base">
              <a:spcBef>
                <a:spcPts val="700"/>
              </a:spcBef>
              <a:spcAft>
                <a:spcPct val="0"/>
              </a:spcAft>
              <a:buClr>
                <a:srgbClr val="DD8047"/>
              </a:buClr>
              <a:buSzPct val="60000"/>
              <a:buFont typeface="Wingdings" panose="05000000000000000000" pitchFamily="2" charset="2"/>
              <a:buChar char="p"/>
            </a:pPr>
            <a:r>
              <a:rPr lang="zh-CN" altLang="en-US" sz="2400" b="1" dirty="0">
                <a:solidFill>
                  <a:schemeClr val="bg1">
                    <a:lumMod val="10000"/>
                  </a:schemeClr>
                </a:solidFill>
                <a:latin typeface="仿宋" panose="02010609060101010101" pitchFamily="49" charset="-122"/>
                <a:ea typeface="仿宋" panose="02010609060101010101" pitchFamily="49" charset="-122"/>
                <a:sym typeface="Tw Cen MT"/>
              </a:rPr>
              <a:t>关闭：复测后，若缺陷已正确修改，则关闭</a:t>
            </a:r>
            <a:endParaRPr lang="en-US" altLang="zh-CN" sz="2400" b="1" dirty="0">
              <a:solidFill>
                <a:schemeClr val="bg1">
                  <a:lumMod val="10000"/>
                </a:schemeClr>
              </a:solidFill>
              <a:latin typeface="仿宋" panose="02010609060101010101" pitchFamily="49" charset="-122"/>
              <a:ea typeface="仿宋" panose="02010609060101010101" pitchFamily="49" charset="-122"/>
              <a:sym typeface="Tw Cen MT"/>
            </a:endParaRPr>
          </a:p>
        </p:txBody>
      </p:sp>
    </p:spTree>
    <p:extLst>
      <p:ext uri="{BB962C8B-B14F-4D97-AF65-F5344CB8AC3E}">
        <p14:creationId xmlns:p14="http://schemas.microsoft.com/office/powerpoint/2010/main" val="400921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AD1A6825-821F-4B09-BA11-CAFCEFD63FF3}"/>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软件缺陷报告</a:t>
            </a:r>
            <a:endParaRPr lang="zh-CN" altLang="en-US" sz="3600" dirty="0">
              <a:solidFill>
                <a:schemeClr val="bg1"/>
              </a:solidFill>
              <a:latin typeface="Times New Roman" pitchFamily="18" charset="0"/>
              <a:sym typeface="Times New Roman" pitchFamily="18" charset="0"/>
            </a:endParaRPr>
          </a:p>
        </p:txBody>
      </p:sp>
      <p:sp>
        <p:nvSpPr>
          <p:cNvPr id="3" name="矩形 2">
            <a:extLst>
              <a:ext uri="{FF2B5EF4-FFF2-40B4-BE49-F238E27FC236}">
                <a16:creationId xmlns:a16="http://schemas.microsoft.com/office/drawing/2014/main" id="{ABB6E51C-5325-4FA1-9A42-108771B7572B}"/>
              </a:ext>
            </a:extLst>
          </p:cNvPr>
          <p:cNvSpPr/>
          <p:nvPr/>
        </p:nvSpPr>
        <p:spPr>
          <a:xfrm>
            <a:off x="76199" y="1431221"/>
            <a:ext cx="11882439" cy="4708981"/>
          </a:xfrm>
          <a:prstGeom prst="rect">
            <a:avLst/>
          </a:prstGeom>
        </p:spPr>
        <p:txBody>
          <a:bodyPr wrap="square">
            <a:spAutoFit/>
          </a:bodyPr>
          <a:lstStyle/>
          <a:p>
            <a:r>
              <a:rPr lang="zh-CN" altLang="en-US" sz="2000" dirty="0"/>
              <a:t>包含以下部分：</a:t>
            </a:r>
            <a:endParaRPr lang="en-US" altLang="zh-CN" sz="2000" dirty="0"/>
          </a:p>
          <a:p>
            <a:r>
              <a:rPr lang="zh-CN" altLang="en-US" sz="2000" dirty="0"/>
              <a:t>1</a:t>
            </a:r>
            <a:r>
              <a:rPr lang="en-US" altLang="zh-CN" sz="2000" dirty="0"/>
              <a:t>.</a:t>
            </a:r>
            <a:r>
              <a:rPr lang="zh-CN" altLang="en-US" sz="2000" dirty="0"/>
              <a:t>缺陷标题：“在什么情况下发生了什么问题”（1）对问题的描述清晰具体并体现问题出现的场景（2）尽可能描述问题本质，而不是停留在表面（3）标题不要太长</a:t>
            </a:r>
            <a:endParaRPr lang="en-US" altLang="zh-CN" sz="2000" dirty="0"/>
          </a:p>
          <a:p>
            <a:r>
              <a:rPr lang="zh-CN" altLang="en-US" sz="2000" dirty="0"/>
              <a:t>2</a:t>
            </a:r>
            <a:r>
              <a:rPr lang="en-US" altLang="zh-CN" sz="2000" dirty="0"/>
              <a:t>.</a:t>
            </a:r>
            <a:r>
              <a:rPr lang="zh-CN" altLang="en-US" sz="2000" dirty="0"/>
              <a:t>缺陷描述是缺陷标题的细化，清晰准确的描述缺陷，使开发者可以聚焦缺陷的本质</a:t>
            </a:r>
            <a:endParaRPr lang="en-US" altLang="zh-CN" sz="2000" dirty="0"/>
          </a:p>
          <a:p>
            <a:r>
              <a:rPr lang="zh-CN" altLang="en-US" sz="2000" dirty="0"/>
              <a:t>3</a:t>
            </a:r>
            <a:r>
              <a:rPr lang="en-US" altLang="zh-CN" sz="2000" dirty="0"/>
              <a:t>.</a:t>
            </a:r>
            <a:r>
              <a:rPr lang="zh-CN" altLang="en-US" sz="2000" dirty="0"/>
              <a:t>缺陷影响是缺陷引起的问题对用户或业务的影响范围和严重程度</a:t>
            </a:r>
            <a:endParaRPr lang="en-US" altLang="zh-CN" sz="2000" dirty="0"/>
          </a:p>
          <a:p>
            <a:r>
              <a:rPr lang="zh-CN" altLang="en-US" sz="2000" dirty="0"/>
              <a:t>4</a:t>
            </a:r>
            <a:r>
              <a:rPr lang="en-US" altLang="zh-CN" sz="2000" dirty="0"/>
              <a:t>.</a:t>
            </a:r>
            <a:r>
              <a:rPr lang="zh-CN" altLang="en-US" sz="2000" dirty="0"/>
              <a:t>环境配置描述测试环境的配置细节，方便重现</a:t>
            </a:r>
            <a:endParaRPr lang="en-US" altLang="zh-CN" sz="2000" dirty="0"/>
          </a:p>
          <a:p>
            <a:r>
              <a:rPr lang="zh-CN" altLang="en-US" sz="2000" dirty="0"/>
              <a:t>5</a:t>
            </a:r>
            <a:r>
              <a:rPr lang="en-US" altLang="zh-CN" sz="2000" dirty="0"/>
              <a:t>.</a:t>
            </a:r>
            <a:r>
              <a:rPr lang="zh-CN" altLang="en-US" sz="2000" dirty="0"/>
              <a:t>前置条件是测试步骤开始前的系统状态</a:t>
            </a:r>
            <a:endParaRPr lang="en-US" altLang="zh-CN" sz="2000" dirty="0"/>
          </a:p>
          <a:p>
            <a:r>
              <a:rPr lang="zh-CN" altLang="en-US" sz="2000" dirty="0"/>
              <a:t>6</a:t>
            </a:r>
            <a:r>
              <a:rPr lang="en-US" altLang="zh-CN" sz="2000" dirty="0"/>
              <a:t>.</a:t>
            </a:r>
            <a:r>
              <a:rPr lang="zh-CN" altLang="en-US" sz="2000" dirty="0"/>
              <a:t>缺陷重现步骤从用户角度出发，每个步骤可操作且连贯</a:t>
            </a:r>
            <a:endParaRPr lang="en-US" altLang="zh-CN" sz="2000" dirty="0"/>
          </a:p>
          <a:p>
            <a:r>
              <a:rPr lang="zh-CN" altLang="en-US" sz="2000" dirty="0"/>
              <a:t>7</a:t>
            </a:r>
            <a:r>
              <a:rPr lang="en-US" altLang="zh-CN" sz="2000" dirty="0"/>
              <a:t>.</a:t>
            </a:r>
            <a:r>
              <a:rPr lang="zh-CN" altLang="en-US" sz="2000" dirty="0"/>
              <a:t>期望结果和实际结果期望结果来自于对需求的理解，需要说明该发生什么，而不是不应该发生什么实际结果来自于测试执行的结果，需要说明发生了什么，而不是没有发生什么</a:t>
            </a:r>
            <a:endParaRPr lang="en-US" altLang="zh-CN" sz="2000" dirty="0"/>
          </a:p>
          <a:p>
            <a:r>
              <a:rPr lang="zh-CN" altLang="en-US" sz="2000" dirty="0"/>
              <a:t>8</a:t>
            </a:r>
            <a:r>
              <a:rPr lang="en-US" altLang="zh-CN" sz="2000" dirty="0"/>
              <a:t>.</a:t>
            </a:r>
            <a:r>
              <a:rPr lang="zh-CN" altLang="en-US" sz="2000" dirty="0"/>
              <a:t>优先级和严重程度优先级是缺陷必须被修复的紧急程度严重程度是因缺陷而引起的故障对软件的影响程度</a:t>
            </a:r>
            <a:endParaRPr lang="en-US" altLang="zh-CN" sz="2000" dirty="0"/>
          </a:p>
          <a:p>
            <a:r>
              <a:rPr lang="zh-CN" altLang="en-US" sz="2000" dirty="0"/>
              <a:t>9</a:t>
            </a:r>
            <a:r>
              <a:rPr lang="en-US" altLang="zh-CN" sz="2000" dirty="0"/>
              <a:t>.</a:t>
            </a:r>
            <a:r>
              <a:rPr lang="zh-CN" altLang="en-US" sz="2000" dirty="0"/>
              <a:t>变通方案是提供一种可以暂时绕开当前缺陷而不影响产品功能的方式</a:t>
            </a:r>
            <a:endParaRPr lang="en-US" altLang="zh-CN" sz="2000" dirty="0"/>
          </a:p>
          <a:p>
            <a:r>
              <a:rPr lang="zh-CN" altLang="en-US" sz="2000" dirty="0"/>
              <a:t>10</a:t>
            </a:r>
            <a:r>
              <a:rPr lang="en-US" altLang="zh-CN" sz="2000" dirty="0"/>
              <a:t>.</a:t>
            </a:r>
            <a:r>
              <a:rPr lang="zh-CN" altLang="en-US" sz="2000" dirty="0"/>
              <a:t>根原因分析发现问题的同时，定位问题的根本原因</a:t>
            </a:r>
            <a:endParaRPr lang="en-US" altLang="zh-CN" sz="2000" dirty="0"/>
          </a:p>
          <a:p>
            <a:r>
              <a:rPr lang="zh-CN" altLang="en-US" sz="2000" dirty="0"/>
              <a:t>11</a:t>
            </a:r>
            <a:r>
              <a:rPr lang="en-US" altLang="zh-CN" sz="2000" dirty="0"/>
              <a:t>.</a:t>
            </a:r>
            <a:r>
              <a:rPr lang="zh-CN" altLang="en-US" sz="2000" dirty="0"/>
              <a:t>附件界面截图、测试用例日志、服务器端日志、GUI测试的执行视频等</a:t>
            </a:r>
          </a:p>
        </p:txBody>
      </p:sp>
    </p:spTree>
    <p:extLst>
      <p:ext uri="{BB962C8B-B14F-4D97-AF65-F5344CB8AC3E}">
        <p14:creationId xmlns:p14="http://schemas.microsoft.com/office/powerpoint/2010/main" val="262702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7" name="副标题 2">
            <a:extLst>
              <a:ext uri="{FF2B5EF4-FFF2-40B4-BE49-F238E27FC236}">
                <a16:creationId xmlns:a16="http://schemas.microsoft.com/office/drawing/2014/main" id="{E6DEEBDF-BBF6-461D-BBAC-7376C1EC937C}"/>
              </a:ext>
            </a:extLst>
          </p:cNvPr>
          <p:cNvSpPr>
            <a:spLocks noGrp="1" noChangeArrowheads="1"/>
          </p:cNvSpPr>
          <p:nvPr>
            <p:ph type="subTitle" idx="1"/>
          </p:nvPr>
        </p:nvSpPr>
        <p:spPr>
          <a:xfrm>
            <a:off x="76199" y="122237"/>
            <a:ext cx="7647373" cy="811213"/>
          </a:xfrm>
          <a:solidFill>
            <a:schemeClr val="accent1"/>
          </a:solidFill>
        </p:spPr>
        <p:txBody>
          <a:bodyPr anchor="ctr"/>
          <a:lstStyle/>
          <a:p>
            <a:pPr algn="l" eaLnBrk="1" hangingPunct="1"/>
            <a:r>
              <a:rPr lang="en-US" altLang="zh-CN" sz="3600">
                <a:solidFill>
                  <a:schemeClr val="bg1"/>
                </a:solidFill>
                <a:latin typeface="Times New Roman" pitchFamily="18" charset="0"/>
              </a:rPr>
              <a:t>Black- box testing &amp; white-box testing</a:t>
            </a:r>
            <a:endParaRPr lang="zh-CN" altLang="en-US" sz="3600" dirty="0">
              <a:solidFill>
                <a:schemeClr val="bg1"/>
              </a:solidFill>
              <a:latin typeface="Times New Roman" pitchFamily="18" charset="0"/>
              <a:sym typeface="Times New Roman" pitchFamily="18" charset="0"/>
            </a:endParaRPr>
          </a:p>
        </p:txBody>
      </p:sp>
      <p:pic>
        <p:nvPicPr>
          <p:cNvPr id="2" name="图片 1">
            <a:extLst>
              <a:ext uri="{FF2B5EF4-FFF2-40B4-BE49-F238E27FC236}">
                <a16:creationId xmlns:a16="http://schemas.microsoft.com/office/drawing/2014/main" id="{2A31EA51-A6A9-4FE9-87C2-FCB178A66E3C}"/>
              </a:ext>
            </a:extLst>
          </p:cNvPr>
          <p:cNvPicPr>
            <a:picLocks noChangeAspect="1"/>
          </p:cNvPicPr>
          <p:nvPr/>
        </p:nvPicPr>
        <p:blipFill>
          <a:blip r:embed="rId3"/>
          <a:stretch>
            <a:fillRect/>
          </a:stretch>
        </p:blipFill>
        <p:spPr>
          <a:xfrm>
            <a:off x="2236135" y="1506432"/>
            <a:ext cx="7719729" cy="4884843"/>
          </a:xfrm>
          <a:prstGeom prst="rect">
            <a:avLst/>
          </a:prstGeom>
        </p:spPr>
      </p:pic>
    </p:spTree>
    <p:extLst>
      <p:ext uri="{BB962C8B-B14F-4D97-AF65-F5344CB8AC3E}">
        <p14:creationId xmlns:p14="http://schemas.microsoft.com/office/powerpoint/2010/main" val="301026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矩形 4">
            <a:extLst>
              <a:ext uri="{FF2B5EF4-FFF2-40B4-BE49-F238E27FC236}">
                <a16:creationId xmlns:a16="http://schemas.microsoft.com/office/drawing/2014/main" id="{A4523DF0-DA37-4734-84ED-8F272D36D71A}"/>
              </a:ext>
            </a:extLst>
          </p:cNvPr>
          <p:cNvSpPr/>
          <p:nvPr/>
        </p:nvSpPr>
        <p:spPr>
          <a:xfrm>
            <a:off x="366713" y="1509606"/>
            <a:ext cx="11698040" cy="3672672"/>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2800" b="0" i="0" u="none" strike="noStrike" dirty="0">
                <a:solidFill>
                  <a:srgbClr val="C00000"/>
                </a:solidFill>
                <a:effectLst/>
                <a:latin typeface="PingFang SC"/>
              </a:rPr>
              <a:t>分析测试需求</a:t>
            </a:r>
            <a:endParaRPr lang="en-US" altLang="zh-CN" sz="2800" b="0" i="0" u="none" strike="noStrike" dirty="0">
              <a:solidFill>
                <a:srgbClr val="C00000"/>
              </a:solidFill>
              <a:effectLst/>
              <a:latin typeface="PingFang SC"/>
            </a:endParaRPr>
          </a:p>
          <a:p>
            <a:pPr marL="285750" indent="-285750">
              <a:lnSpc>
                <a:spcPct val="150000"/>
              </a:lnSpc>
              <a:buFont typeface="Wingdings" panose="05000000000000000000" pitchFamily="2" charset="2"/>
              <a:buChar char="p"/>
            </a:pPr>
            <a:r>
              <a:rPr lang="zh-CN" altLang="en-US" sz="2800" dirty="0">
                <a:solidFill>
                  <a:srgbClr val="C00000"/>
                </a:solidFill>
                <a:latin typeface="PingFang SC"/>
              </a:rPr>
              <a:t>决定怎么测</a:t>
            </a:r>
            <a:r>
              <a:rPr lang="en-US" altLang="zh-CN" sz="2800" dirty="0">
                <a:solidFill>
                  <a:srgbClr val="C00000"/>
                </a:solidFill>
                <a:latin typeface="PingFang SC"/>
              </a:rPr>
              <a:t>(How)</a:t>
            </a:r>
            <a:r>
              <a:rPr lang="zh-CN" altLang="en-US" sz="2800" dirty="0">
                <a:solidFill>
                  <a:srgbClr val="C00000"/>
                </a:solidFill>
                <a:latin typeface="PingFang SC"/>
              </a:rPr>
              <a:t>（制定测试计划）</a:t>
            </a:r>
            <a:r>
              <a:rPr lang="zh-CN" altLang="en-US" b="0" i="0" u="none" strike="noStrike" dirty="0">
                <a:solidFill>
                  <a:srgbClr val="333333"/>
                </a:solidFill>
                <a:effectLst/>
                <a:latin typeface="PingFang SC"/>
              </a:rPr>
              <a:t>：测试范围（</a:t>
            </a:r>
            <a:r>
              <a:rPr lang="en-US" altLang="zh-CN" b="0" i="0" u="none" strike="noStrike" dirty="0">
                <a:solidFill>
                  <a:srgbClr val="333333"/>
                </a:solidFill>
                <a:effectLst/>
                <a:latin typeface="PingFang SC"/>
              </a:rPr>
              <a:t>what</a:t>
            </a:r>
            <a:r>
              <a:rPr lang="zh-CN" altLang="en-US" b="0" i="0" u="none" strike="noStrike" dirty="0">
                <a:solidFill>
                  <a:srgbClr val="333333"/>
                </a:solidFill>
                <a:effectLst/>
                <a:latin typeface="PingFang SC"/>
              </a:rPr>
              <a:t>）、测试时间</a:t>
            </a:r>
            <a:r>
              <a:rPr lang="en-US" altLang="zh-CN" b="0" i="0" u="none" strike="noStrike" dirty="0">
                <a:solidFill>
                  <a:srgbClr val="333333"/>
                </a:solidFill>
                <a:effectLst/>
                <a:latin typeface="PingFang SC"/>
              </a:rPr>
              <a:t>(When)</a:t>
            </a:r>
            <a:r>
              <a:rPr lang="zh-CN" altLang="en-US" b="0" i="0" u="none" strike="noStrike" dirty="0">
                <a:solidFill>
                  <a:srgbClr val="333333"/>
                </a:solidFill>
                <a:effectLst/>
                <a:latin typeface="PingFang SC"/>
              </a:rPr>
              <a:t>，需要多少人</a:t>
            </a:r>
            <a:r>
              <a:rPr lang="en-US" altLang="zh-CN" b="0" i="0" u="none" strike="noStrike" dirty="0">
                <a:solidFill>
                  <a:srgbClr val="333333"/>
                </a:solidFill>
                <a:effectLst/>
                <a:latin typeface="PingFang SC"/>
              </a:rPr>
              <a:t>(Who)</a:t>
            </a:r>
            <a:r>
              <a:rPr lang="zh-CN" altLang="en-US" b="0" i="0" u="none" strike="noStrike" dirty="0">
                <a:solidFill>
                  <a:srgbClr val="333333"/>
                </a:solidFill>
                <a:effectLst/>
                <a:latin typeface="PingFang SC"/>
              </a:rPr>
              <a:t>，测试的环境是什么</a:t>
            </a:r>
            <a:r>
              <a:rPr lang="en-US" altLang="zh-CN" b="0" i="0" u="none" strike="noStrike" dirty="0">
                <a:solidFill>
                  <a:srgbClr val="333333"/>
                </a:solidFill>
                <a:effectLst/>
                <a:latin typeface="PingFang SC"/>
              </a:rPr>
              <a:t>(Where)</a:t>
            </a:r>
            <a:r>
              <a:rPr lang="zh-CN" altLang="en-US" b="0" i="0" u="none" strike="noStrike" dirty="0">
                <a:solidFill>
                  <a:srgbClr val="333333"/>
                </a:solidFill>
                <a:effectLst/>
                <a:latin typeface="PingFang SC"/>
              </a:rPr>
              <a:t>，测试中需要的技能、工具以及相应的背景知识，测试中可能遇到的风险等</a:t>
            </a:r>
            <a:endParaRPr lang="en-US" altLang="zh-CN" b="0" i="0" u="none" strike="noStrike" dirty="0">
              <a:solidFill>
                <a:srgbClr val="333333"/>
              </a:solidFill>
              <a:effectLst/>
              <a:latin typeface="PingFang SC"/>
            </a:endParaRPr>
          </a:p>
          <a:p>
            <a:pPr marL="285750" indent="-285750">
              <a:lnSpc>
                <a:spcPct val="150000"/>
              </a:lnSpc>
              <a:buFont typeface="Wingdings" panose="05000000000000000000" pitchFamily="2" charset="2"/>
              <a:buChar char="p"/>
            </a:pPr>
            <a:r>
              <a:rPr lang="zh-CN" altLang="en-US" sz="2800" dirty="0">
                <a:solidFill>
                  <a:srgbClr val="C00000"/>
                </a:solidFill>
                <a:latin typeface="PingFang SC"/>
              </a:rPr>
              <a:t>设计测试用例（</a:t>
            </a:r>
            <a:r>
              <a:rPr lang="en-US" altLang="zh-CN" sz="2800" dirty="0">
                <a:solidFill>
                  <a:srgbClr val="C00000"/>
                </a:solidFill>
                <a:latin typeface="PingFang SC"/>
              </a:rPr>
              <a:t>test case)</a:t>
            </a:r>
          </a:p>
          <a:p>
            <a:pPr marL="285750" indent="-285750">
              <a:lnSpc>
                <a:spcPct val="150000"/>
              </a:lnSpc>
              <a:buFont typeface="Wingdings" panose="05000000000000000000" pitchFamily="2" charset="2"/>
              <a:buChar char="p"/>
            </a:pPr>
            <a:r>
              <a:rPr lang="zh-CN" altLang="en-US" sz="2800" dirty="0">
                <a:solidFill>
                  <a:srgbClr val="C00000"/>
                </a:solidFill>
                <a:latin typeface="PingFang SC"/>
              </a:rPr>
              <a:t>执行测试（测试监控，测试检测）</a:t>
            </a:r>
            <a:endParaRPr lang="en-US" altLang="zh-CN" sz="2800" dirty="0">
              <a:solidFill>
                <a:srgbClr val="C00000"/>
              </a:solidFill>
              <a:latin typeface="PingFang SC"/>
            </a:endParaRPr>
          </a:p>
          <a:p>
            <a:pPr marL="285750" indent="-285750">
              <a:lnSpc>
                <a:spcPct val="150000"/>
              </a:lnSpc>
              <a:buFont typeface="Wingdings" panose="05000000000000000000" pitchFamily="2" charset="2"/>
              <a:buChar char="p"/>
            </a:pPr>
            <a:r>
              <a:rPr lang="zh-CN" altLang="en-US" sz="2800" dirty="0">
                <a:solidFill>
                  <a:srgbClr val="C00000"/>
                </a:solidFill>
                <a:latin typeface="PingFang SC"/>
              </a:rPr>
              <a:t>编写测试报告</a:t>
            </a:r>
          </a:p>
        </p:txBody>
      </p:sp>
      <p:sp>
        <p:nvSpPr>
          <p:cNvPr id="6" name="副标题 2">
            <a:extLst>
              <a:ext uri="{FF2B5EF4-FFF2-40B4-BE49-F238E27FC236}">
                <a16:creationId xmlns:a16="http://schemas.microsoft.com/office/drawing/2014/main" id="{17056C99-912E-44F4-B610-ABBAE444BCD9}"/>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软件测试的流程</a:t>
            </a:r>
            <a:endParaRPr lang="zh-CN" altLang="en-US" sz="3600" dirty="0">
              <a:solidFill>
                <a:schemeClr val="bg1"/>
              </a:solidFill>
              <a:latin typeface="Times New Roman" pitchFamily="18" charset="0"/>
              <a:sym typeface="Times New Roman" pitchFamily="18" charset="0"/>
            </a:endParaRPr>
          </a:p>
        </p:txBody>
      </p:sp>
    </p:spTree>
    <p:extLst>
      <p:ext uri="{BB962C8B-B14F-4D97-AF65-F5344CB8AC3E}">
        <p14:creationId xmlns:p14="http://schemas.microsoft.com/office/powerpoint/2010/main" val="1210513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6" name="副标题 2">
            <a:extLst>
              <a:ext uri="{FF2B5EF4-FFF2-40B4-BE49-F238E27FC236}">
                <a16:creationId xmlns:a16="http://schemas.microsoft.com/office/drawing/2014/main" id="{17056C99-912E-44F4-B610-ABBAE444BCD9}"/>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软件测试的流程</a:t>
            </a:r>
            <a:endParaRPr lang="zh-CN" altLang="en-US" sz="3600" dirty="0">
              <a:solidFill>
                <a:schemeClr val="bg1"/>
              </a:solidFill>
              <a:latin typeface="Times New Roman" pitchFamily="18" charset="0"/>
              <a:sym typeface="Times New Roman" pitchFamily="18" charset="0"/>
            </a:endParaRPr>
          </a:p>
        </p:txBody>
      </p:sp>
      <p:pic>
        <p:nvPicPr>
          <p:cNvPr id="2" name="图片 1">
            <a:extLst>
              <a:ext uri="{FF2B5EF4-FFF2-40B4-BE49-F238E27FC236}">
                <a16:creationId xmlns:a16="http://schemas.microsoft.com/office/drawing/2014/main" id="{73383921-98AE-4A5A-9FB1-3FCE8616F0EF}"/>
              </a:ext>
            </a:extLst>
          </p:cNvPr>
          <p:cNvPicPr>
            <a:picLocks noChangeAspect="1"/>
          </p:cNvPicPr>
          <p:nvPr/>
        </p:nvPicPr>
        <p:blipFill>
          <a:blip r:embed="rId3"/>
          <a:stretch>
            <a:fillRect/>
          </a:stretch>
        </p:blipFill>
        <p:spPr>
          <a:xfrm>
            <a:off x="1270102" y="2028056"/>
            <a:ext cx="9651795" cy="3618200"/>
          </a:xfrm>
          <a:prstGeom prst="rect">
            <a:avLst/>
          </a:prstGeom>
        </p:spPr>
      </p:pic>
    </p:spTree>
    <p:extLst>
      <p:ext uri="{BB962C8B-B14F-4D97-AF65-F5344CB8AC3E}">
        <p14:creationId xmlns:p14="http://schemas.microsoft.com/office/powerpoint/2010/main" val="354746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AD1A6825-821F-4B09-BA11-CAFCEFD63FF3}"/>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软件缺陷报告</a:t>
            </a:r>
            <a:endParaRPr lang="zh-CN" altLang="en-US" sz="3600" dirty="0">
              <a:solidFill>
                <a:schemeClr val="bg1"/>
              </a:solidFill>
              <a:latin typeface="Times New Roman" pitchFamily="18" charset="0"/>
              <a:sym typeface="Times New Roman" pitchFamily="18" charset="0"/>
            </a:endParaRPr>
          </a:p>
        </p:txBody>
      </p:sp>
      <p:pic>
        <p:nvPicPr>
          <p:cNvPr id="3" name="图片 2">
            <a:extLst>
              <a:ext uri="{FF2B5EF4-FFF2-40B4-BE49-F238E27FC236}">
                <a16:creationId xmlns:a16="http://schemas.microsoft.com/office/drawing/2014/main" id="{8E5E174B-A7C0-455F-8058-6E754DBC5C83}"/>
              </a:ext>
            </a:extLst>
          </p:cNvPr>
          <p:cNvPicPr>
            <a:picLocks noChangeAspect="1"/>
          </p:cNvPicPr>
          <p:nvPr/>
        </p:nvPicPr>
        <p:blipFill>
          <a:blip r:embed="rId3"/>
          <a:stretch>
            <a:fillRect/>
          </a:stretch>
        </p:blipFill>
        <p:spPr>
          <a:xfrm>
            <a:off x="2476217" y="1112839"/>
            <a:ext cx="6515665" cy="5448772"/>
          </a:xfrm>
          <a:prstGeom prst="rect">
            <a:avLst/>
          </a:prstGeom>
        </p:spPr>
      </p:pic>
    </p:spTree>
    <p:extLst>
      <p:ext uri="{BB962C8B-B14F-4D97-AF65-F5344CB8AC3E}">
        <p14:creationId xmlns:p14="http://schemas.microsoft.com/office/powerpoint/2010/main" val="1178694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AD1A6825-821F-4B09-BA11-CAFCEFD63FF3}"/>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软件缺陷报告</a:t>
            </a:r>
            <a:endParaRPr lang="zh-CN" altLang="en-US" sz="3600" dirty="0">
              <a:solidFill>
                <a:schemeClr val="bg1"/>
              </a:solidFill>
              <a:latin typeface="Times New Roman" pitchFamily="18" charset="0"/>
              <a:sym typeface="Times New Roman" pitchFamily="18" charset="0"/>
            </a:endParaRPr>
          </a:p>
        </p:txBody>
      </p:sp>
      <p:pic>
        <p:nvPicPr>
          <p:cNvPr id="2" name="图片 1">
            <a:extLst>
              <a:ext uri="{FF2B5EF4-FFF2-40B4-BE49-F238E27FC236}">
                <a16:creationId xmlns:a16="http://schemas.microsoft.com/office/drawing/2014/main" id="{5CA9EC2B-B2DE-479C-96F3-DC2CA4E52071}"/>
              </a:ext>
            </a:extLst>
          </p:cNvPr>
          <p:cNvPicPr>
            <a:picLocks noChangeAspect="1"/>
          </p:cNvPicPr>
          <p:nvPr/>
        </p:nvPicPr>
        <p:blipFill>
          <a:blip r:embed="rId3"/>
          <a:stretch>
            <a:fillRect/>
          </a:stretch>
        </p:blipFill>
        <p:spPr>
          <a:xfrm>
            <a:off x="2771523" y="1447616"/>
            <a:ext cx="6730565" cy="4915084"/>
          </a:xfrm>
          <a:prstGeom prst="rect">
            <a:avLst/>
          </a:prstGeom>
        </p:spPr>
      </p:pic>
    </p:spTree>
    <p:extLst>
      <p:ext uri="{BB962C8B-B14F-4D97-AF65-F5344CB8AC3E}">
        <p14:creationId xmlns:p14="http://schemas.microsoft.com/office/powerpoint/2010/main" val="3180237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5" name="副标题 2">
            <a:extLst>
              <a:ext uri="{FF2B5EF4-FFF2-40B4-BE49-F238E27FC236}">
                <a16:creationId xmlns:a16="http://schemas.microsoft.com/office/drawing/2014/main" id="{AD1A6825-821F-4B09-BA11-CAFCEFD63FF3}"/>
              </a:ext>
            </a:extLst>
          </p:cNvPr>
          <p:cNvSpPr>
            <a:spLocks noGrp="1" noChangeArrowheads="1"/>
          </p:cNvSpPr>
          <p:nvPr>
            <p:ph type="subTitle" idx="1"/>
          </p:nvPr>
        </p:nvSpPr>
        <p:spPr>
          <a:xfrm>
            <a:off x="76199" y="122237"/>
            <a:ext cx="11591926" cy="811213"/>
          </a:xfrm>
          <a:solidFill>
            <a:schemeClr val="accent1"/>
          </a:solidFill>
        </p:spPr>
        <p:txBody>
          <a:bodyPr anchor="ctr"/>
          <a:lstStyle/>
          <a:p>
            <a:pPr algn="l" eaLnBrk="1" hangingPunct="1"/>
            <a:r>
              <a:rPr lang="zh-CN" altLang="en-US" sz="3600" dirty="0">
                <a:solidFill>
                  <a:schemeClr val="bg1"/>
                </a:solidFill>
                <a:latin typeface="Times New Roman" pitchFamily="18" charset="0"/>
              </a:rPr>
              <a:t>常见的软件测试模型</a:t>
            </a:r>
            <a:r>
              <a:rPr lang="en-US" altLang="zh-CN" sz="3600" dirty="0">
                <a:solidFill>
                  <a:schemeClr val="bg1"/>
                </a:solidFill>
                <a:latin typeface="Times New Roman" pitchFamily="18" charset="0"/>
              </a:rPr>
              <a:t>——V</a:t>
            </a:r>
            <a:r>
              <a:rPr lang="zh-CN" altLang="en-US" sz="3600" dirty="0">
                <a:solidFill>
                  <a:schemeClr val="bg1"/>
                </a:solidFill>
                <a:latin typeface="Times New Roman" pitchFamily="18" charset="0"/>
              </a:rPr>
              <a:t>模型</a:t>
            </a:r>
            <a:endParaRPr lang="zh-CN" altLang="en-US" sz="3600" dirty="0">
              <a:solidFill>
                <a:schemeClr val="bg1"/>
              </a:solidFill>
              <a:latin typeface="Times New Roman" pitchFamily="18" charset="0"/>
              <a:sym typeface="Times New Roman" pitchFamily="18" charset="0"/>
            </a:endParaRPr>
          </a:p>
        </p:txBody>
      </p:sp>
      <p:pic>
        <p:nvPicPr>
          <p:cNvPr id="2" name="图片 1">
            <a:extLst>
              <a:ext uri="{FF2B5EF4-FFF2-40B4-BE49-F238E27FC236}">
                <a16:creationId xmlns:a16="http://schemas.microsoft.com/office/drawing/2014/main" id="{D5BA75F8-6E1E-43BD-BCDC-59ED3645B891}"/>
              </a:ext>
            </a:extLst>
          </p:cNvPr>
          <p:cNvPicPr>
            <a:picLocks noChangeAspect="1"/>
          </p:cNvPicPr>
          <p:nvPr/>
        </p:nvPicPr>
        <p:blipFill>
          <a:blip r:embed="rId3"/>
          <a:stretch>
            <a:fillRect/>
          </a:stretch>
        </p:blipFill>
        <p:spPr>
          <a:xfrm>
            <a:off x="3467677" y="1429984"/>
            <a:ext cx="4808969" cy="2283635"/>
          </a:xfrm>
          <a:prstGeom prst="rect">
            <a:avLst/>
          </a:prstGeom>
        </p:spPr>
      </p:pic>
      <p:sp>
        <p:nvSpPr>
          <p:cNvPr id="4" name="矩形 3">
            <a:extLst>
              <a:ext uri="{FF2B5EF4-FFF2-40B4-BE49-F238E27FC236}">
                <a16:creationId xmlns:a16="http://schemas.microsoft.com/office/drawing/2014/main" id="{8E53E65B-A14D-485C-8CDB-959EAD52E6E9}"/>
              </a:ext>
            </a:extLst>
          </p:cNvPr>
          <p:cNvSpPr/>
          <p:nvPr/>
        </p:nvSpPr>
        <p:spPr>
          <a:xfrm>
            <a:off x="366713" y="3713619"/>
            <a:ext cx="11715796" cy="1569660"/>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C3300"/>
                </a:solidFill>
                <a:latin typeface="Arial" panose="020B0604020202020204" pitchFamily="34" charset="0"/>
              </a:rPr>
              <a:t>优点</a:t>
            </a:r>
            <a:r>
              <a:rPr lang="zh-CN" altLang="en-US" sz="2400" dirty="0">
                <a:solidFill>
                  <a:srgbClr val="494949"/>
                </a:solidFill>
                <a:latin typeface="Arial" panose="020B0604020202020204" pitchFamily="34" charset="0"/>
              </a:rPr>
              <a:t>：将测试分成目标明确的阶段完成，包含了底层测试（单元测试）和高层测试（系统测试）</a:t>
            </a:r>
            <a:endParaRPr lang="en-US" altLang="zh-CN" sz="2400" dirty="0">
              <a:solidFill>
                <a:srgbClr val="494949"/>
              </a:solidFill>
              <a:latin typeface="Arial" panose="020B0604020202020204" pitchFamily="34" charset="0"/>
            </a:endParaRPr>
          </a:p>
          <a:p>
            <a:pPr marL="342900" indent="-342900">
              <a:buFont typeface="Wingdings" panose="05000000000000000000" pitchFamily="2" charset="2"/>
              <a:buChar char="p"/>
            </a:pPr>
            <a:endParaRPr lang="en-US" altLang="zh-CN" sz="2400" b="1" dirty="0">
              <a:solidFill>
                <a:srgbClr val="494949"/>
              </a:solidFill>
              <a:latin typeface="Arial" panose="020B0604020202020204" pitchFamily="34" charset="0"/>
            </a:endParaRPr>
          </a:p>
          <a:p>
            <a:pPr marL="342900" indent="-342900">
              <a:buFont typeface="Wingdings" panose="05000000000000000000" pitchFamily="2" charset="2"/>
              <a:buChar char="p"/>
            </a:pPr>
            <a:r>
              <a:rPr lang="zh-CN" altLang="en-US" sz="2400" b="1" dirty="0">
                <a:solidFill>
                  <a:srgbClr val="CC3300"/>
                </a:solidFill>
                <a:latin typeface="Arial" panose="020B0604020202020204" pitchFamily="34" charset="0"/>
              </a:rPr>
              <a:t>缺点</a:t>
            </a:r>
            <a:r>
              <a:rPr lang="zh-CN" altLang="en-US" sz="2400" dirty="0">
                <a:solidFill>
                  <a:srgbClr val="494949"/>
                </a:solidFill>
                <a:latin typeface="Arial" panose="020B0604020202020204" pitchFamily="34" charset="0"/>
              </a:rPr>
              <a:t>：编码后才开始测试，不能发现需求分析等早期错误</a:t>
            </a:r>
            <a:endParaRPr lang="zh-CN" altLang="en-US" sz="2400" b="1" i="0" u="none" strike="noStrike" dirty="0">
              <a:solidFill>
                <a:srgbClr val="CC3300"/>
              </a:solidFill>
              <a:effectLst/>
              <a:latin typeface="Arial" panose="020B0604020202020204" pitchFamily="34" charset="0"/>
            </a:endParaRPr>
          </a:p>
        </p:txBody>
      </p:sp>
    </p:spTree>
    <p:extLst>
      <p:ext uri="{BB962C8B-B14F-4D97-AF65-F5344CB8AC3E}">
        <p14:creationId xmlns:p14="http://schemas.microsoft.com/office/powerpoint/2010/main" val="2126820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pic>
        <p:nvPicPr>
          <p:cNvPr id="2" name="图片 1">
            <a:extLst>
              <a:ext uri="{FF2B5EF4-FFF2-40B4-BE49-F238E27FC236}">
                <a16:creationId xmlns:a16="http://schemas.microsoft.com/office/drawing/2014/main" id="{918C1E79-2A91-4B82-A1A1-6BE3BC90E4C4}"/>
              </a:ext>
            </a:extLst>
          </p:cNvPr>
          <p:cNvPicPr>
            <a:picLocks noChangeAspect="1"/>
          </p:cNvPicPr>
          <p:nvPr/>
        </p:nvPicPr>
        <p:blipFill>
          <a:blip r:embed="rId3"/>
          <a:stretch>
            <a:fillRect/>
          </a:stretch>
        </p:blipFill>
        <p:spPr>
          <a:xfrm>
            <a:off x="2350230" y="1392861"/>
            <a:ext cx="6765349" cy="3085949"/>
          </a:xfrm>
          <a:prstGeom prst="rect">
            <a:avLst/>
          </a:prstGeom>
        </p:spPr>
      </p:pic>
      <p:sp>
        <p:nvSpPr>
          <p:cNvPr id="7" name="副标题 2">
            <a:extLst>
              <a:ext uri="{FF2B5EF4-FFF2-40B4-BE49-F238E27FC236}">
                <a16:creationId xmlns:a16="http://schemas.microsoft.com/office/drawing/2014/main" id="{CF716E42-325E-4F4A-AC33-1A531EFBCC02}"/>
              </a:ext>
            </a:extLst>
          </p:cNvPr>
          <p:cNvSpPr txBox="1">
            <a:spLocks noChangeArrowheads="1"/>
          </p:cNvSpPr>
          <p:nvPr/>
        </p:nvSpPr>
        <p:spPr bwMode="auto">
          <a:xfrm>
            <a:off x="68801" y="122237"/>
            <a:ext cx="11591926"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3600" dirty="0">
                <a:solidFill>
                  <a:schemeClr val="bg1"/>
                </a:solidFill>
                <a:latin typeface="Times New Roman" pitchFamily="18" charset="0"/>
              </a:rPr>
              <a:t>常见的软件测试模型</a:t>
            </a:r>
            <a:r>
              <a:rPr lang="en-US" altLang="zh-CN" sz="3600" dirty="0">
                <a:solidFill>
                  <a:schemeClr val="bg1"/>
                </a:solidFill>
                <a:latin typeface="Times New Roman" pitchFamily="18" charset="0"/>
              </a:rPr>
              <a:t>——W</a:t>
            </a:r>
            <a:r>
              <a:rPr lang="zh-CN" altLang="en-US" sz="3600" dirty="0">
                <a:solidFill>
                  <a:schemeClr val="bg1"/>
                </a:solidFill>
                <a:latin typeface="Times New Roman" pitchFamily="18" charset="0"/>
              </a:rPr>
              <a:t>模型</a:t>
            </a:r>
            <a:r>
              <a:rPr lang="en-US" altLang="zh-CN" sz="3600" dirty="0">
                <a:solidFill>
                  <a:schemeClr val="bg1"/>
                </a:solidFill>
                <a:latin typeface="Times New Roman" pitchFamily="18" charset="0"/>
              </a:rPr>
              <a:t>/</a:t>
            </a:r>
            <a:r>
              <a:rPr lang="zh-CN" altLang="en-US" sz="3600" dirty="0">
                <a:solidFill>
                  <a:schemeClr val="bg1"/>
                </a:solidFill>
                <a:latin typeface="Times New Roman" pitchFamily="18" charset="0"/>
              </a:rPr>
              <a:t>双</a:t>
            </a:r>
            <a:r>
              <a:rPr lang="en-US" altLang="zh-CN" sz="3600" dirty="0">
                <a:solidFill>
                  <a:schemeClr val="bg1"/>
                </a:solidFill>
                <a:latin typeface="Times New Roman" pitchFamily="18" charset="0"/>
              </a:rPr>
              <a:t>V</a:t>
            </a:r>
            <a:r>
              <a:rPr lang="zh-CN" altLang="en-US" sz="3600" dirty="0">
                <a:solidFill>
                  <a:schemeClr val="bg1"/>
                </a:solidFill>
                <a:latin typeface="Times New Roman" pitchFamily="18" charset="0"/>
              </a:rPr>
              <a:t>模型</a:t>
            </a:r>
            <a:endParaRPr lang="zh-CN" altLang="en-US" sz="3600" dirty="0">
              <a:solidFill>
                <a:schemeClr val="bg1"/>
              </a:solidFill>
              <a:latin typeface="Times New Roman" pitchFamily="18" charset="0"/>
              <a:sym typeface="Times New Roman" pitchFamily="18" charset="0"/>
            </a:endParaRPr>
          </a:p>
        </p:txBody>
      </p:sp>
      <p:sp>
        <p:nvSpPr>
          <p:cNvPr id="4" name="副标题 3">
            <a:extLst>
              <a:ext uri="{FF2B5EF4-FFF2-40B4-BE49-F238E27FC236}">
                <a16:creationId xmlns:a16="http://schemas.microsoft.com/office/drawing/2014/main" id="{46FB2920-8104-44BE-8471-B1B45AA833FC}"/>
              </a:ext>
            </a:extLst>
          </p:cNvPr>
          <p:cNvSpPr>
            <a:spLocks noGrp="1"/>
          </p:cNvSpPr>
          <p:nvPr>
            <p:ph type="subTitle" idx="1"/>
          </p:nvPr>
        </p:nvSpPr>
        <p:spPr>
          <a:xfrm>
            <a:off x="1368413" y="3996531"/>
            <a:ext cx="9144000" cy="1655762"/>
          </a:xfrm>
        </p:spPr>
        <p:txBody>
          <a:bodyPr/>
          <a:lstStyle/>
          <a:p>
            <a:endParaRPr lang="zh-CN" altLang="en-US" dirty="0"/>
          </a:p>
        </p:txBody>
      </p:sp>
      <p:sp>
        <p:nvSpPr>
          <p:cNvPr id="6" name="矩形 5">
            <a:extLst>
              <a:ext uri="{FF2B5EF4-FFF2-40B4-BE49-F238E27FC236}">
                <a16:creationId xmlns:a16="http://schemas.microsoft.com/office/drawing/2014/main" id="{8BC868F2-CA00-4DFD-B5E0-68197AC71886}"/>
              </a:ext>
            </a:extLst>
          </p:cNvPr>
          <p:cNvSpPr/>
          <p:nvPr/>
        </p:nvSpPr>
        <p:spPr>
          <a:xfrm>
            <a:off x="488736" y="4452283"/>
            <a:ext cx="11057366"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dirty="0">
                <a:solidFill>
                  <a:srgbClr val="CC3300"/>
                </a:solidFill>
                <a:latin typeface="Arial" panose="020B0604020202020204" pitchFamily="34" charset="0"/>
              </a:rPr>
              <a:t>优点：</a:t>
            </a:r>
            <a:endParaRPr lang="zh-CN" altLang="en-US" sz="2400" dirty="0">
              <a:solidFill>
                <a:srgbClr val="CC3300"/>
              </a:solidFill>
              <a:latin typeface="Arial" panose="020B0604020202020204" pitchFamily="34" charset="0"/>
            </a:endParaRPr>
          </a:p>
          <a:p>
            <a:r>
              <a:rPr lang="zh-CN" altLang="en-US" sz="2400" dirty="0">
                <a:solidFill>
                  <a:srgbClr val="494949"/>
                </a:solidFill>
                <a:latin typeface="Arial" panose="020B0604020202020204" pitchFamily="34" charset="0"/>
              </a:rPr>
              <a:t>强调测试伴随整个软件生命周期。有利于尽早全面发现问题</a:t>
            </a:r>
            <a:endParaRPr lang="en-US" altLang="zh-CN" sz="2400" dirty="0">
              <a:solidFill>
                <a:srgbClr val="494949"/>
              </a:solidFill>
              <a:latin typeface="Arial" panose="020B0604020202020204" pitchFamily="34" charset="0"/>
            </a:endParaRPr>
          </a:p>
          <a:p>
            <a:pPr marL="285750" indent="-285750">
              <a:buFont typeface="Wingdings" panose="05000000000000000000" pitchFamily="2" charset="2"/>
              <a:buChar char="p"/>
            </a:pPr>
            <a:r>
              <a:rPr lang="zh-CN" altLang="en-US" sz="2400" b="1" dirty="0">
                <a:solidFill>
                  <a:srgbClr val="CC3300"/>
                </a:solidFill>
                <a:latin typeface="Arial" panose="020B0604020202020204" pitchFamily="34" charset="0"/>
              </a:rPr>
              <a:t>缺点：</a:t>
            </a:r>
            <a:endParaRPr lang="zh-CN" altLang="en-US" sz="2400" dirty="0">
              <a:solidFill>
                <a:srgbClr val="CC3300"/>
              </a:solidFill>
              <a:latin typeface="Arial" panose="020B0604020202020204" pitchFamily="34" charset="0"/>
            </a:endParaRPr>
          </a:p>
          <a:p>
            <a:r>
              <a:rPr lang="zh-CN" altLang="en-US" sz="2400" dirty="0">
                <a:solidFill>
                  <a:srgbClr val="494949"/>
                </a:solidFill>
                <a:latin typeface="Arial" panose="020B0604020202020204" pitchFamily="34" charset="0"/>
              </a:rPr>
              <a:t>开发和测试依然是线性的关系，需求的变更和调整依然不方便；</a:t>
            </a:r>
            <a:br>
              <a:rPr lang="zh-CN" altLang="en-US" sz="2400" dirty="0">
                <a:solidFill>
                  <a:srgbClr val="494949"/>
                </a:solidFill>
                <a:latin typeface="Arial" panose="020B0604020202020204" pitchFamily="34" charset="0"/>
              </a:rPr>
            </a:br>
            <a:r>
              <a:rPr lang="zh-CN" altLang="en-US" sz="2400" dirty="0">
                <a:solidFill>
                  <a:srgbClr val="494949"/>
                </a:solidFill>
                <a:latin typeface="Arial" panose="020B0604020202020204" pitchFamily="34" charset="0"/>
              </a:rPr>
              <a:t>如果没有文档，根本无法执行</a:t>
            </a:r>
            <a:r>
              <a:rPr lang="en-US" altLang="zh-CN" sz="2400" dirty="0">
                <a:solidFill>
                  <a:srgbClr val="494949"/>
                </a:solidFill>
                <a:latin typeface="Arial" panose="020B0604020202020204" pitchFamily="34" charset="0"/>
              </a:rPr>
              <a:t>w</a:t>
            </a:r>
            <a:r>
              <a:rPr lang="zh-CN" altLang="en-US" sz="2400" dirty="0">
                <a:solidFill>
                  <a:srgbClr val="494949"/>
                </a:solidFill>
                <a:latin typeface="Arial" panose="020B0604020202020204" pitchFamily="34" charset="0"/>
              </a:rPr>
              <a:t>模型；对于项目组成员的技术要求更高</a:t>
            </a:r>
            <a:r>
              <a:rPr lang="zh-CN" altLang="en-US" dirty="0">
                <a:solidFill>
                  <a:srgbClr val="494949"/>
                </a:solidFill>
                <a:latin typeface="Arial" panose="020B0604020202020204" pitchFamily="34" charset="0"/>
              </a:rPr>
              <a:t>！</a:t>
            </a:r>
            <a:endParaRPr lang="zh-CN" altLang="en-US" b="0" i="0" u="none" strike="noStrike" dirty="0">
              <a:solidFill>
                <a:srgbClr val="494949"/>
              </a:solidFill>
              <a:effectLst/>
              <a:latin typeface="Arial" panose="020B0604020202020204" pitchFamily="34" charset="0"/>
            </a:endParaRPr>
          </a:p>
        </p:txBody>
      </p:sp>
    </p:spTree>
    <p:extLst>
      <p:ext uri="{BB962C8B-B14F-4D97-AF65-F5344CB8AC3E}">
        <p14:creationId xmlns:p14="http://schemas.microsoft.com/office/powerpoint/2010/main" val="20438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副标题 2">
            <a:extLst>
              <a:ext uri="{FF2B5EF4-FFF2-40B4-BE49-F238E27FC236}">
                <a16:creationId xmlns:a16="http://schemas.microsoft.com/office/drawing/2014/main" id="{2D16BFFC-A510-4008-BEEA-1F5D37EBDBA4}"/>
              </a:ext>
            </a:extLst>
          </p:cNvPr>
          <p:cNvSpPr>
            <a:spLocks noGrp="1"/>
          </p:cNvSpPr>
          <p:nvPr>
            <p:ph type="subTitle" idx="1"/>
          </p:nvPr>
        </p:nvSpPr>
        <p:spPr>
          <a:xfrm>
            <a:off x="559293" y="3344586"/>
            <a:ext cx="11101434" cy="1655762"/>
          </a:xfrm>
        </p:spPr>
        <p:txBody>
          <a:bodyPr/>
          <a:lstStyle/>
          <a:p>
            <a:pPr marL="342900" indent="-342900" algn="l">
              <a:buFont typeface="Wingdings" panose="05000000000000000000" pitchFamily="2" charset="2"/>
              <a:buChar char="p"/>
            </a:pPr>
            <a:r>
              <a:rPr lang="zh-CN" altLang="en-US" dirty="0"/>
              <a:t>测试活动独立，与其他工作流程是并发执行，只要某个工作流程条件成熟就可以开始测试。</a:t>
            </a:r>
            <a:endParaRPr lang="en-US" altLang="zh-CN" dirty="0"/>
          </a:p>
          <a:p>
            <a:pPr marL="342900" indent="-342900" algn="l">
              <a:buFont typeface="Wingdings" panose="05000000000000000000" pitchFamily="2" charset="2"/>
              <a:buChar char="p"/>
            </a:pPr>
            <a:r>
              <a:rPr lang="zh-CN" altLang="en-US" dirty="0"/>
              <a:t>测试级别不存在严格的次序关系</a:t>
            </a:r>
          </a:p>
        </p:txBody>
      </p:sp>
      <p:sp>
        <p:nvSpPr>
          <p:cNvPr id="8" name="副标题 2">
            <a:extLst>
              <a:ext uri="{FF2B5EF4-FFF2-40B4-BE49-F238E27FC236}">
                <a16:creationId xmlns:a16="http://schemas.microsoft.com/office/drawing/2014/main" id="{4E99019F-D3BC-4113-A96F-0B8B46C81606}"/>
              </a:ext>
            </a:extLst>
          </p:cNvPr>
          <p:cNvSpPr txBox="1">
            <a:spLocks noChangeArrowheads="1"/>
          </p:cNvSpPr>
          <p:nvPr/>
        </p:nvSpPr>
        <p:spPr bwMode="auto">
          <a:xfrm>
            <a:off x="68801" y="122237"/>
            <a:ext cx="11591926"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3600" dirty="0">
                <a:solidFill>
                  <a:schemeClr val="bg1"/>
                </a:solidFill>
                <a:latin typeface="Times New Roman" pitchFamily="18" charset="0"/>
              </a:rPr>
              <a:t>常见的软件测试模型</a:t>
            </a:r>
            <a:r>
              <a:rPr lang="en-US" altLang="zh-CN" sz="3600" dirty="0">
                <a:solidFill>
                  <a:schemeClr val="bg1"/>
                </a:solidFill>
                <a:latin typeface="Times New Roman" pitchFamily="18" charset="0"/>
              </a:rPr>
              <a:t>——H</a:t>
            </a:r>
            <a:r>
              <a:rPr lang="zh-CN" altLang="en-US" sz="3600" dirty="0">
                <a:solidFill>
                  <a:schemeClr val="bg1"/>
                </a:solidFill>
                <a:latin typeface="Times New Roman" pitchFamily="18" charset="0"/>
              </a:rPr>
              <a:t>模型</a:t>
            </a:r>
            <a:endParaRPr lang="zh-CN" altLang="en-US" sz="3600" dirty="0">
              <a:solidFill>
                <a:schemeClr val="bg1"/>
              </a:solidFill>
              <a:latin typeface="Times New Roman" pitchFamily="18" charset="0"/>
              <a:sym typeface="Times New Roman" pitchFamily="18" charset="0"/>
            </a:endParaRPr>
          </a:p>
        </p:txBody>
      </p:sp>
      <p:pic>
        <p:nvPicPr>
          <p:cNvPr id="4" name="图片 3">
            <a:extLst>
              <a:ext uri="{FF2B5EF4-FFF2-40B4-BE49-F238E27FC236}">
                <a16:creationId xmlns:a16="http://schemas.microsoft.com/office/drawing/2014/main" id="{A18524F2-8501-406D-9F16-4FA50B06E44F}"/>
              </a:ext>
            </a:extLst>
          </p:cNvPr>
          <p:cNvPicPr>
            <a:picLocks noChangeAspect="1"/>
          </p:cNvPicPr>
          <p:nvPr/>
        </p:nvPicPr>
        <p:blipFill>
          <a:blip r:embed="rId3"/>
          <a:stretch>
            <a:fillRect/>
          </a:stretch>
        </p:blipFill>
        <p:spPr>
          <a:xfrm>
            <a:off x="3933772" y="1778001"/>
            <a:ext cx="3861984" cy="1222421"/>
          </a:xfrm>
          <a:prstGeom prst="rect">
            <a:avLst/>
          </a:prstGeom>
        </p:spPr>
      </p:pic>
      <p:sp>
        <p:nvSpPr>
          <p:cNvPr id="10" name="副标题 2">
            <a:extLst>
              <a:ext uri="{FF2B5EF4-FFF2-40B4-BE49-F238E27FC236}">
                <a16:creationId xmlns:a16="http://schemas.microsoft.com/office/drawing/2014/main" id="{5FD7B50D-BECB-45EC-ADE8-012F936CAA8C}"/>
              </a:ext>
            </a:extLst>
          </p:cNvPr>
          <p:cNvSpPr txBox="1">
            <a:spLocks/>
          </p:cNvSpPr>
          <p:nvPr/>
        </p:nvSpPr>
        <p:spPr bwMode="auto">
          <a:xfrm>
            <a:off x="639192" y="5255580"/>
            <a:ext cx="11101434" cy="12184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n"/>
            </a:pPr>
            <a:r>
              <a:rPr lang="zh-CN" altLang="en-US" dirty="0">
                <a:solidFill>
                  <a:srgbClr val="CC3300"/>
                </a:solidFill>
              </a:rPr>
              <a:t>实际测试工作中，结合</a:t>
            </a:r>
            <a:r>
              <a:rPr lang="en-US" altLang="zh-CN" dirty="0">
                <a:solidFill>
                  <a:srgbClr val="CC3300"/>
                </a:solidFill>
              </a:rPr>
              <a:t>W</a:t>
            </a:r>
            <a:r>
              <a:rPr lang="zh-CN" altLang="en-US" dirty="0">
                <a:solidFill>
                  <a:srgbClr val="CC3300"/>
                </a:solidFill>
              </a:rPr>
              <a:t>模型和</a:t>
            </a:r>
            <a:r>
              <a:rPr lang="en-US" altLang="zh-CN" dirty="0">
                <a:solidFill>
                  <a:srgbClr val="CC3300"/>
                </a:solidFill>
              </a:rPr>
              <a:t>H</a:t>
            </a:r>
            <a:r>
              <a:rPr lang="zh-CN" altLang="en-US" dirty="0">
                <a:solidFill>
                  <a:srgbClr val="CC3300"/>
                </a:solidFill>
              </a:rPr>
              <a:t>模型进行工作，测试内容以</a:t>
            </a:r>
            <a:r>
              <a:rPr lang="en-US" altLang="zh-CN" dirty="0">
                <a:solidFill>
                  <a:srgbClr val="CC3300"/>
                </a:solidFill>
              </a:rPr>
              <a:t>W</a:t>
            </a:r>
            <a:r>
              <a:rPr lang="zh-CN" altLang="en-US" dirty="0">
                <a:solidFill>
                  <a:srgbClr val="CC3300"/>
                </a:solidFill>
              </a:rPr>
              <a:t>模型为准，测试周期、测试计划和进度以</a:t>
            </a:r>
            <a:r>
              <a:rPr lang="en-US" altLang="zh-CN" dirty="0">
                <a:solidFill>
                  <a:srgbClr val="CC3300"/>
                </a:solidFill>
              </a:rPr>
              <a:t>H</a:t>
            </a:r>
            <a:r>
              <a:rPr lang="zh-CN" altLang="en-US" dirty="0">
                <a:solidFill>
                  <a:srgbClr val="CC3300"/>
                </a:solidFill>
              </a:rPr>
              <a:t>模型为指导</a:t>
            </a:r>
          </a:p>
        </p:txBody>
      </p:sp>
    </p:spTree>
    <p:extLst>
      <p:ext uri="{BB962C8B-B14F-4D97-AF65-F5344CB8AC3E}">
        <p14:creationId xmlns:p14="http://schemas.microsoft.com/office/powerpoint/2010/main" val="306458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副标题 2">
            <a:extLst>
              <a:ext uri="{FF2B5EF4-FFF2-40B4-BE49-F238E27FC236}">
                <a16:creationId xmlns:a16="http://schemas.microsoft.com/office/drawing/2014/main" id="{2D16BFFC-A510-4008-BEEA-1F5D37EBDBA4}"/>
              </a:ext>
            </a:extLst>
          </p:cNvPr>
          <p:cNvSpPr>
            <a:spLocks noGrp="1"/>
          </p:cNvSpPr>
          <p:nvPr>
            <p:ph type="subTitle" idx="1"/>
          </p:nvPr>
        </p:nvSpPr>
        <p:spPr>
          <a:xfrm>
            <a:off x="559293" y="4252119"/>
            <a:ext cx="11101434" cy="1655762"/>
          </a:xfrm>
        </p:spPr>
        <p:txBody>
          <a:bodyPr/>
          <a:lstStyle/>
          <a:p>
            <a:pPr marL="342900" indent="-342900" algn="l">
              <a:buFont typeface="Wingdings" panose="05000000000000000000" pitchFamily="2" charset="2"/>
              <a:buChar char="p"/>
            </a:pPr>
            <a:r>
              <a:rPr lang="zh-CN" altLang="en-US" dirty="0"/>
              <a:t>左边描述的是针对单独程序片段进行的相互分离的编码和测试，多个程序片段进行频繁的交接。</a:t>
            </a:r>
            <a:endParaRPr lang="en-US" altLang="zh-CN" dirty="0"/>
          </a:p>
          <a:p>
            <a:pPr marL="342900" indent="-342900" algn="l">
              <a:buFont typeface="Wingdings" panose="05000000000000000000" pitchFamily="2" charset="2"/>
              <a:buChar char="p"/>
            </a:pPr>
            <a:r>
              <a:rPr lang="zh-CN" altLang="en-US" dirty="0"/>
              <a:t>右上部分将多个片段集成为一个可执行的程序再测试。通过集成测试的产品可以进行更大规模的集成，也可以封装提交给客户。</a:t>
            </a:r>
          </a:p>
        </p:txBody>
      </p:sp>
      <p:sp>
        <p:nvSpPr>
          <p:cNvPr id="8" name="副标题 2">
            <a:extLst>
              <a:ext uri="{FF2B5EF4-FFF2-40B4-BE49-F238E27FC236}">
                <a16:creationId xmlns:a16="http://schemas.microsoft.com/office/drawing/2014/main" id="{4E99019F-D3BC-4113-A96F-0B8B46C81606}"/>
              </a:ext>
            </a:extLst>
          </p:cNvPr>
          <p:cNvSpPr txBox="1">
            <a:spLocks noChangeArrowheads="1"/>
          </p:cNvSpPr>
          <p:nvPr/>
        </p:nvSpPr>
        <p:spPr bwMode="auto">
          <a:xfrm>
            <a:off x="68801" y="122237"/>
            <a:ext cx="11591926"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3600" dirty="0">
                <a:solidFill>
                  <a:schemeClr val="bg1"/>
                </a:solidFill>
                <a:latin typeface="Times New Roman" pitchFamily="18" charset="0"/>
              </a:rPr>
              <a:t>常见的软件测试模型</a:t>
            </a:r>
            <a:r>
              <a:rPr lang="en-US" altLang="zh-CN" sz="3600" dirty="0">
                <a:solidFill>
                  <a:schemeClr val="bg1"/>
                </a:solidFill>
                <a:latin typeface="Times New Roman" pitchFamily="18" charset="0"/>
              </a:rPr>
              <a:t>——X</a:t>
            </a:r>
            <a:r>
              <a:rPr lang="zh-CN" altLang="en-US" sz="3600" dirty="0">
                <a:solidFill>
                  <a:schemeClr val="bg1"/>
                </a:solidFill>
                <a:latin typeface="Times New Roman" pitchFamily="18" charset="0"/>
              </a:rPr>
              <a:t>模型</a:t>
            </a:r>
            <a:endParaRPr lang="zh-CN" altLang="en-US" sz="3600" dirty="0">
              <a:solidFill>
                <a:schemeClr val="bg1"/>
              </a:solidFill>
              <a:latin typeface="Times New Roman" pitchFamily="18" charset="0"/>
              <a:sym typeface="Times New Roman" pitchFamily="18" charset="0"/>
            </a:endParaRPr>
          </a:p>
        </p:txBody>
      </p:sp>
      <p:pic>
        <p:nvPicPr>
          <p:cNvPr id="7" name="图片 6">
            <a:extLst>
              <a:ext uri="{FF2B5EF4-FFF2-40B4-BE49-F238E27FC236}">
                <a16:creationId xmlns:a16="http://schemas.microsoft.com/office/drawing/2014/main" id="{B0082D96-C0DA-4111-9387-26599C73863D}"/>
              </a:ext>
            </a:extLst>
          </p:cNvPr>
          <p:cNvPicPr>
            <a:picLocks noChangeAspect="1"/>
          </p:cNvPicPr>
          <p:nvPr/>
        </p:nvPicPr>
        <p:blipFill>
          <a:blip r:embed="rId3"/>
          <a:stretch>
            <a:fillRect/>
          </a:stretch>
        </p:blipFill>
        <p:spPr>
          <a:xfrm>
            <a:off x="3826823" y="1326798"/>
            <a:ext cx="3726503" cy="2712955"/>
          </a:xfrm>
          <a:prstGeom prst="rect">
            <a:avLst/>
          </a:prstGeom>
        </p:spPr>
      </p:pic>
    </p:spTree>
    <p:extLst>
      <p:ext uri="{BB962C8B-B14F-4D97-AF65-F5344CB8AC3E}">
        <p14:creationId xmlns:p14="http://schemas.microsoft.com/office/powerpoint/2010/main" val="339891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矩形 2">
            <a:extLst>
              <a:ext uri="{FF2B5EF4-FFF2-40B4-BE49-F238E27FC236}">
                <a16:creationId xmlns:a16="http://schemas.microsoft.com/office/drawing/2014/main" id="{6AB20413-4A1F-4BCF-BC5B-411D443C4474}"/>
              </a:ext>
            </a:extLst>
          </p:cNvPr>
          <p:cNvSpPr/>
          <p:nvPr/>
        </p:nvSpPr>
        <p:spPr>
          <a:xfrm>
            <a:off x="390524" y="1778001"/>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White box testing【</a:t>
            </a:r>
            <a:r>
              <a:rPr lang="zh-CN" altLang="en-US" sz="3200" dirty="0">
                <a:solidFill>
                  <a:srgbClr val="393939"/>
                </a:solidFill>
                <a:latin typeface="verdana" panose="020B0604030504040204" pitchFamily="34" charset="0"/>
                <a:sym typeface="Symbol" panose="05050102010706020507" pitchFamily="18" charset="2"/>
              </a:rPr>
              <a:t>白盒</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根据软件内部工作原理分析进行的测试，通过阅读代码或单步调试等。</a:t>
            </a:r>
          </a:p>
        </p:txBody>
      </p:sp>
      <p:sp>
        <p:nvSpPr>
          <p:cNvPr id="8" name="矩形 7">
            <a:extLst>
              <a:ext uri="{FF2B5EF4-FFF2-40B4-BE49-F238E27FC236}">
                <a16:creationId xmlns:a16="http://schemas.microsoft.com/office/drawing/2014/main" id="{69B63002-8149-4FA4-BEBD-C45E4351A8B2}"/>
              </a:ext>
            </a:extLst>
          </p:cNvPr>
          <p:cNvSpPr/>
          <p:nvPr/>
        </p:nvSpPr>
        <p:spPr>
          <a:xfrm>
            <a:off x="390523" y="3041084"/>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Black box testing 【</a:t>
            </a:r>
            <a:r>
              <a:rPr lang="el-GR" altLang="zh-CN" sz="3200" dirty="0">
                <a:solidFill>
                  <a:srgbClr val="393939"/>
                </a:solidFill>
                <a:latin typeface="verdana" panose="020B0604030504040204" pitchFamily="34" charset="0"/>
              </a:rPr>
              <a:t> </a:t>
            </a:r>
            <a:r>
              <a:rPr lang="zh-CN" altLang="en-US" sz="3200" dirty="0">
                <a:solidFill>
                  <a:srgbClr val="393939"/>
                </a:solidFill>
                <a:latin typeface="verdana" panose="020B0604030504040204" pitchFamily="34" charset="0"/>
              </a:rPr>
              <a:t>黑盒测试</a:t>
            </a:r>
            <a:r>
              <a:rPr lang="en-US" altLang="zh-CN" sz="3200" dirty="0">
                <a:solidFill>
                  <a:srgbClr val="393939"/>
                </a:solidFill>
                <a:latin typeface="verdana" panose="020B0604030504040204" pitchFamily="34" charset="0"/>
              </a:rPr>
              <a:t>】</a:t>
            </a:r>
          </a:p>
          <a:p>
            <a:r>
              <a:rPr lang="zh-CN" altLang="en-US" sz="2400" b="1" dirty="0"/>
              <a:t>根据软件规格对软件进行各种输入和观察输出结果来发现软件缺陷的测试</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按测试技术分类</a:t>
            </a:r>
          </a:p>
        </p:txBody>
      </p:sp>
      <p:sp>
        <p:nvSpPr>
          <p:cNvPr id="9" name="矩形 8">
            <a:extLst>
              <a:ext uri="{FF2B5EF4-FFF2-40B4-BE49-F238E27FC236}">
                <a16:creationId xmlns:a16="http://schemas.microsoft.com/office/drawing/2014/main" id="{1B9AFB1C-AA22-4898-BBCC-393E4C2CBD13}"/>
              </a:ext>
            </a:extLst>
          </p:cNvPr>
          <p:cNvSpPr/>
          <p:nvPr/>
        </p:nvSpPr>
        <p:spPr>
          <a:xfrm>
            <a:off x="390523" y="4464034"/>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Grey box testing 【</a:t>
            </a:r>
            <a:r>
              <a:rPr lang="el-GR" altLang="zh-CN" sz="3200" dirty="0">
                <a:solidFill>
                  <a:srgbClr val="393939"/>
                </a:solidFill>
                <a:latin typeface="verdana" panose="020B0604030504040204" pitchFamily="34" charset="0"/>
              </a:rPr>
              <a:t> </a:t>
            </a:r>
            <a:r>
              <a:rPr lang="zh-CN" altLang="en-US" sz="3200" dirty="0">
                <a:solidFill>
                  <a:srgbClr val="393939"/>
                </a:solidFill>
                <a:latin typeface="verdana" panose="020B0604030504040204" pitchFamily="34" charset="0"/>
              </a:rPr>
              <a:t>灰盒测试</a:t>
            </a:r>
            <a:r>
              <a:rPr lang="en-US" altLang="zh-CN" sz="3200" dirty="0">
                <a:solidFill>
                  <a:srgbClr val="393939"/>
                </a:solidFill>
                <a:latin typeface="verdana" panose="020B0604030504040204" pitchFamily="34" charset="0"/>
              </a:rPr>
              <a:t>】</a:t>
            </a:r>
          </a:p>
          <a:p>
            <a:r>
              <a:rPr lang="zh-CN" altLang="en-US" sz="2400" b="1" dirty="0"/>
              <a:t>多用于</a:t>
            </a:r>
            <a:r>
              <a:rPr lang="zh-CN" altLang="en-US" sz="2400" b="1" dirty="0">
                <a:hlinkClick r:id="rId3">
                  <a:extLst>
                    <a:ext uri="{A12FA001-AC4F-418D-AE19-62706E023703}">
                      <ahyp:hlinkClr xmlns:ahyp="http://schemas.microsoft.com/office/drawing/2018/hyperlinkcolor" val="tx"/>
                    </a:ext>
                  </a:extLst>
                </a:hlinkClick>
              </a:rPr>
              <a:t>集成测试</a:t>
            </a:r>
            <a:r>
              <a:rPr lang="zh-CN" altLang="en-US" sz="2400" b="1" dirty="0"/>
              <a:t>阶段，不仅关注输出、输入的正确性，同时也关注程序内部的情况</a:t>
            </a:r>
          </a:p>
        </p:txBody>
      </p:sp>
    </p:spTree>
    <p:extLst>
      <p:ext uri="{BB962C8B-B14F-4D97-AF65-F5344CB8AC3E}">
        <p14:creationId xmlns:p14="http://schemas.microsoft.com/office/powerpoint/2010/main" val="12166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1"/>
          <p:cNvSpPr>
            <a:spLocks noChangeArrowheads="1"/>
          </p:cNvSpPr>
          <p:nvPr/>
        </p:nvSpPr>
        <p:spPr bwMode="auto">
          <a:xfrm>
            <a:off x="404043" y="1644420"/>
            <a:ext cx="10884376" cy="3353707"/>
          </a:xfrm>
          <a:prstGeom prst="rect">
            <a:avLst/>
          </a:prstGeom>
          <a:noFill/>
          <a:ln w="9525">
            <a:noFill/>
            <a:miter lim="800000"/>
            <a:headEnd/>
            <a:tailEnd/>
          </a:ln>
        </p:spPr>
        <p:txBody>
          <a:bodyPr anchor="ctr"/>
          <a:lstStyle/>
          <a:p>
            <a:pPr marL="457200" indent="-457200" defTabSz="457200" fontAlgn="base">
              <a:lnSpc>
                <a:spcPct val="150000"/>
              </a:lnSpc>
              <a:spcBef>
                <a:spcPct val="0"/>
              </a:spcBef>
              <a:spcAft>
                <a:spcPct val="0"/>
              </a:spcAft>
              <a:buFont typeface="Wingdings" panose="05000000000000000000" pitchFamily="2" charset="2"/>
              <a:buChar char="n"/>
            </a:pPr>
            <a:r>
              <a:rPr lang="zh-CN" altLang="en-US" sz="2800" dirty="0"/>
              <a:t>望闻问切</a:t>
            </a:r>
            <a:endParaRPr lang="en-US" altLang="zh-CN" sz="2800" dirty="0"/>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望：观察软件的行为是否正常</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闻：检查输出的结果是否正确</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问：输入各种信息，结合望、闻来观察软件的响应</a:t>
            </a:r>
            <a:endParaRPr lang="en-US" altLang="zh-CN" sz="2800" dirty="0">
              <a:sym typeface="Arial" charset="0"/>
            </a:endParaRPr>
          </a:p>
          <a:p>
            <a:pPr marL="457200" indent="-457200" defTabSz="457200" fontAlgn="base">
              <a:lnSpc>
                <a:spcPct val="150000"/>
              </a:lnSpc>
              <a:spcBef>
                <a:spcPct val="0"/>
              </a:spcBef>
              <a:spcAft>
                <a:spcPct val="0"/>
              </a:spcAft>
              <a:buFont typeface="Wingdings" panose="05000000000000000000" pitchFamily="2" charset="2"/>
              <a:buChar char="p"/>
            </a:pPr>
            <a:r>
              <a:rPr lang="zh-CN" altLang="en-US" sz="2800" dirty="0">
                <a:sym typeface="Arial" charset="0"/>
              </a:rPr>
              <a:t>切：给软件把脉，敲击软件的某些关节</a:t>
            </a:r>
            <a:endParaRPr lang="zh-CN" altLang="zh-CN" sz="2800" dirty="0">
              <a:sym typeface="Arial" charset="0"/>
            </a:endParaRPr>
          </a:p>
        </p:txBody>
      </p:sp>
      <p:sp>
        <p:nvSpPr>
          <p:cNvPr id="16392" name="副标题 2"/>
          <p:cNvSpPr>
            <a:spLocks noGrp="1" noChangeArrowheads="1"/>
          </p:cNvSpPr>
          <p:nvPr>
            <p:ph type="subTitle" idx="1"/>
          </p:nvPr>
        </p:nvSpPr>
        <p:spPr>
          <a:xfrm>
            <a:off x="115272" y="122237"/>
            <a:ext cx="9144000" cy="807405"/>
          </a:xfrm>
          <a:solidFill>
            <a:schemeClr val="accent1"/>
          </a:solidFill>
        </p:spPr>
        <p:txBody>
          <a:bodyPr anchor="ctr"/>
          <a:lstStyle/>
          <a:p>
            <a:pPr algn="l" eaLnBrk="1" hangingPunct="1"/>
            <a:r>
              <a:rPr lang="zh-CN" altLang="en-US" sz="3600" b="1" dirty="0">
                <a:solidFill>
                  <a:schemeClr val="bg1"/>
                </a:solidFill>
                <a:latin typeface="Times New Roman" pitchFamily="18" charset="0"/>
                <a:sym typeface="Times New Roman" pitchFamily="18" charset="0"/>
              </a:rPr>
              <a:t>黑盒测试</a:t>
            </a: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Tree>
    <p:extLst>
      <p:ext uri="{BB962C8B-B14F-4D97-AF65-F5344CB8AC3E}">
        <p14:creationId xmlns:p14="http://schemas.microsoft.com/office/powerpoint/2010/main" val="266243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矩形 2">
            <a:extLst>
              <a:ext uri="{FF2B5EF4-FFF2-40B4-BE49-F238E27FC236}">
                <a16:creationId xmlns:a16="http://schemas.microsoft.com/office/drawing/2014/main" id="{6AB20413-4A1F-4BCF-BC5B-411D443C4474}"/>
              </a:ext>
            </a:extLst>
          </p:cNvPr>
          <p:cNvSpPr/>
          <p:nvPr/>
        </p:nvSpPr>
        <p:spPr>
          <a:xfrm>
            <a:off x="390524" y="1778001"/>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manual testing【</a:t>
            </a:r>
            <a:r>
              <a:rPr lang="zh-CN" altLang="en-US" sz="3200" dirty="0">
                <a:solidFill>
                  <a:srgbClr val="393939"/>
                </a:solidFill>
                <a:latin typeface="verdana" panose="020B0604030504040204" pitchFamily="34" charset="0"/>
                <a:sym typeface="Symbol" panose="05050102010706020507" pitchFamily="18" charset="2"/>
              </a:rPr>
              <a:t>手工</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测试人员一条条的执行代码完成测试工作。</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按自动化程度分类</a:t>
            </a:r>
          </a:p>
        </p:txBody>
      </p:sp>
      <p:sp>
        <p:nvSpPr>
          <p:cNvPr id="11" name="矩形 10">
            <a:extLst>
              <a:ext uri="{FF2B5EF4-FFF2-40B4-BE49-F238E27FC236}">
                <a16:creationId xmlns:a16="http://schemas.microsoft.com/office/drawing/2014/main" id="{8EFD3388-2C50-409E-81AE-7CD0B2AEB43F}"/>
              </a:ext>
            </a:extLst>
          </p:cNvPr>
          <p:cNvSpPr/>
          <p:nvPr/>
        </p:nvSpPr>
        <p:spPr>
          <a:xfrm>
            <a:off x="408280" y="3302027"/>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Automated testing【</a:t>
            </a:r>
            <a:r>
              <a:rPr lang="zh-CN" altLang="en-US" sz="3200" dirty="0">
                <a:solidFill>
                  <a:srgbClr val="393939"/>
                </a:solidFill>
                <a:latin typeface="verdana" panose="020B0604030504040204" pitchFamily="34" charset="0"/>
                <a:sym typeface="Symbol" panose="05050102010706020507" pitchFamily="18" charset="2"/>
              </a:rPr>
              <a:t>自动化</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借助脚本、自动化测试工具等完成测试工作。</a:t>
            </a:r>
            <a:r>
              <a:rPr lang="en-US" altLang="zh-CN" sz="2400" b="1" dirty="0"/>
              <a:t>JUnit</a:t>
            </a:r>
            <a:r>
              <a:rPr lang="zh-CN" altLang="en-US" sz="2400" b="1" dirty="0"/>
              <a:t>，</a:t>
            </a:r>
            <a:r>
              <a:rPr lang="en-US" altLang="zh-CN" sz="2400" b="1" dirty="0" err="1"/>
              <a:t>Jmeter</a:t>
            </a:r>
            <a:r>
              <a:rPr lang="en-US" altLang="zh-CN" sz="2400" b="1" dirty="0"/>
              <a:t>…..</a:t>
            </a:r>
            <a:endParaRPr lang="zh-CN" altLang="en-US" sz="2400" b="1" dirty="0"/>
          </a:p>
        </p:txBody>
      </p:sp>
    </p:spTree>
    <p:extLst>
      <p:ext uri="{BB962C8B-B14F-4D97-AF65-F5344CB8AC3E}">
        <p14:creationId xmlns:p14="http://schemas.microsoft.com/office/powerpoint/2010/main" val="148033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矩形 2">
            <a:extLst>
              <a:ext uri="{FF2B5EF4-FFF2-40B4-BE49-F238E27FC236}">
                <a16:creationId xmlns:a16="http://schemas.microsoft.com/office/drawing/2014/main" id="{6AB20413-4A1F-4BCF-BC5B-411D443C4474}"/>
              </a:ext>
            </a:extLst>
          </p:cNvPr>
          <p:cNvSpPr/>
          <p:nvPr/>
        </p:nvSpPr>
        <p:spPr>
          <a:xfrm>
            <a:off x="408279" y="1300947"/>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UI testing【</a:t>
            </a:r>
            <a:r>
              <a:rPr lang="zh-CN" altLang="en-US" sz="3200" dirty="0">
                <a:solidFill>
                  <a:srgbClr val="393939"/>
                </a:solidFill>
                <a:latin typeface="verdana" panose="020B0604030504040204" pitchFamily="34" charset="0"/>
                <a:sym typeface="Symbol" panose="05050102010706020507" pitchFamily="18" charset="2"/>
              </a:rPr>
              <a:t>界面</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a:t>
            </a:r>
          </a:p>
          <a:p>
            <a:r>
              <a:rPr lang="zh-CN" altLang="en-US" sz="2400" b="1" dirty="0"/>
              <a:t>验证软件界面是否符合客户需求，如界面布局是否美观，按钮是否齐全等。</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按测试类型分类</a:t>
            </a:r>
          </a:p>
        </p:txBody>
      </p:sp>
      <p:sp>
        <p:nvSpPr>
          <p:cNvPr id="11" name="矩形 10">
            <a:extLst>
              <a:ext uri="{FF2B5EF4-FFF2-40B4-BE49-F238E27FC236}">
                <a16:creationId xmlns:a16="http://schemas.microsoft.com/office/drawing/2014/main" id="{8EFD3388-2C50-409E-81AE-7CD0B2AEB43F}"/>
              </a:ext>
            </a:extLst>
          </p:cNvPr>
          <p:cNvSpPr/>
          <p:nvPr/>
        </p:nvSpPr>
        <p:spPr>
          <a:xfrm>
            <a:off x="408279" y="2474893"/>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Safety testing【</a:t>
            </a:r>
            <a:r>
              <a:rPr lang="zh-CN" altLang="en-US" sz="3200" dirty="0">
                <a:solidFill>
                  <a:srgbClr val="393939"/>
                </a:solidFill>
                <a:latin typeface="verdana" panose="020B0604030504040204" pitchFamily="34" charset="0"/>
              </a:rPr>
              <a:t>安全性测试</a:t>
            </a:r>
            <a:r>
              <a:rPr lang="en-US" altLang="zh-CN" sz="3200" b="0" i="0" u="none" strike="noStrike" dirty="0">
                <a:solidFill>
                  <a:srgbClr val="393939"/>
                </a:solidFill>
                <a:effectLst/>
                <a:latin typeface="verdana" panose="020B0604030504040204" pitchFamily="34" charset="0"/>
              </a:rPr>
              <a:t>】</a:t>
            </a:r>
          </a:p>
          <a:p>
            <a:r>
              <a:rPr lang="zh-CN" altLang="en-US" sz="2400" b="1" dirty="0"/>
              <a:t>测试软件在没有授权的用户攻击或恶意破坏时如何处理，能否保障软件、数据安全</a:t>
            </a:r>
          </a:p>
        </p:txBody>
      </p:sp>
      <p:sp>
        <p:nvSpPr>
          <p:cNvPr id="8" name="矩形 7">
            <a:extLst>
              <a:ext uri="{FF2B5EF4-FFF2-40B4-BE49-F238E27FC236}">
                <a16:creationId xmlns:a16="http://schemas.microsoft.com/office/drawing/2014/main" id="{35B15C72-DDCE-4230-8958-30539619C07C}"/>
              </a:ext>
            </a:extLst>
          </p:cNvPr>
          <p:cNvSpPr/>
          <p:nvPr/>
        </p:nvSpPr>
        <p:spPr>
          <a:xfrm>
            <a:off x="408278" y="3648840"/>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Document testing【</a:t>
            </a:r>
            <a:r>
              <a:rPr lang="zh-CN" altLang="en-US" sz="3200" dirty="0">
                <a:solidFill>
                  <a:srgbClr val="393939"/>
                </a:solidFill>
                <a:latin typeface="verdana" panose="020B0604030504040204" pitchFamily="34" charset="0"/>
              </a:rPr>
              <a:t>文档测试</a:t>
            </a:r>
            <a:r>
              <a:rPr lang="en-US" altLang="zh-CN" sz="3200" b="0" i="0" u="none" strike="noStrike" dirty="0">
                <a:solidFill>
                  <a:srgbClr val="393939"/>
                </a:solidFill>
                <a:effectLst/>
                <a:latin typeface="verdana" panose="020B0604030504040204" pitchFamily="34" charset="0"/>
              </a:rPr>
              <a:t>】</a:t>
            </a:r>
          </a:p>
          <a:p>
            <a:r>
              <a:rPr lang="zh-CN" altLang="en-US" sz="2400" b="1" dirty="0"/>
              <a:t>以需求分析、软件设计、用户手册、安装手册为主，验证文档说明与软件之间是否存在差异</a:t>
            </a:r>
          </a:p>
        </p:txBody>
      </p:sp>
    </p:spTree>
    <p:extLst>
      <p:ext uri="{BB962C8B-B14F-4D97-AF65-F5344CB8AC3E}">
        <p14:creationId xmlns:p14="http://schemas.microsoft.com/office/powerpoint/2010/main" val="7345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Subtitle 8"/>
          <p:cNvSpPr>
            <a:spLocks noChangeArrowheads="1"/>
          </p:cNvSpPr>
          <p:nvPr/>
        </p:nvSpPr>
        <p:spPr bwMode="auto">
          <a:xfrm>
            <a:off x="7623176" y="6048375"/>
            <a:ext cx="304482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r>
              <a:rPr lang="zh-CN" altLang="en-US" sz="2000" dirty="0">
                <a:solidFill>
                  <a:srgbClr val="F9F9F9"/>
                </a:solidFill>
                <a:latin typeface="Tw Cen MT"/>
                <a:ea typeface="宋体" charset="-122"/>
                <a:sym typeface="Tw Cen MT"/>
              </a:rPr>
              <a:t>软件工程</a:t>
            </a:r>
            <a:endParaRPr lang="zh-CN" altLang="zh-CN" sz="2000" dirty="0">
              <a:solidFill>
                <a:srgbClr val="F9F9F9"/>
              </a:solidFill>
              <a:latin typeface="Tw Cen MT"/>
              <a:ea typeface="宋体" charset="-122"/>
              <a:sym typeface="Tw Cen MT"/>
            </a:endParaRPr>
          </a:p>
        </p:txBody>
      </p:sp>
      <p:sp>
        <p:nvSpPr>
          <p:cNvPr id="16393" name="Rectangle 4"/>
          <p:cNvSpPr>
            <a:spLocks noChangeArrowheads="1"/>
          </p:cNvSpPr>
          <p:nvPr/>
        </p:nvSpPr>
        <p:spPr bwMode="auto">
          <a:xfrm>
            <a:off x="1847850" y="301626"/>
            <a:ext cx="8339138" cy="1476375"/>
          </a:xfrm>
          <a:prstGeom prst="rect">
            <a:avLst/>
          </a:prstGeom>
          <a:noFill/>
          <a:ln w="9525">
            <a:noFill/>
            <a:miter lim="800000"/>
            <a:headEnd/>
            <a:tailEnd/>
          </a:ln>
        </p:spPr>
        <p:txBody>
          <a:bodyPr anchor="ctr"/>
          <a:lstStyle/>
          <a:p>
            <a:pPr algn="ctr" defTabSz="457200" eaLnBrk="0" fontAlgn="base" hangingPunct="0">
              <a:spcBef>
                <a:spcPct val="0"/>
              </a:spcBef>
              <a:spcAft>
                <a:spcPct val="0"/>
              </a:spcAft>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5" name="Subtitle 8"/>
          <p:cNvSpPr>
            <a:spLocks noChangeArrowheads="1"/>
          </p:cNvSpPr>
          <p:nvPr/>
        </p:nvSpPr>
        <p:spPr bwMode="auto">
          <a:xfrm>
            <a:off x="4591051" y="6049963"/>
            <a:ext cx="2962275" cy="685800"/>
          </a:xfrm>
          <a:prstGeom prst="rect">
            <a:avLst/>
          </a:prstGeom>
          <a:noFill/>
          <a:ln w="9525">
            <a:noFill/>
            <a:miter lim="800000"/>
            <a:headEnd/>
            <a:tailEnd/>
          </a:ln>
        </p:spPr>
        <p:txBody>
          <a:bodyPr anchor="ctr"/>
          <a:lstStyle/>
          <a:p>
            <a:pPr algn="ctr" defTabSz="457200" fontAlgn="base">
              <a:spcBef>
                <a:spcPts val="700"/>
              </a:spcBef>
              <a:spcAft>
                <a:spcPct val="0"/>
              </a:spcAft>
              <a:buClr>
                <a:srgbClr val="DD8047"/>
              </a:buClr>
              <a:buSzPct val="60000"/>
            </a:pPr>
            <a:endParaRPr lang="zh-CN" altLang="en-US" sz="2000">
              <a:solidFill>
                <a:srgbClr val="F9F9F9"/>
              </a:solidFill>
              <a:latin typeface="Tw Cen MT"/>
              <a:ea typeface="宋体" charset="-122"/>
              <a:sym typeface="Tw Cen MT"/>
            </a:endParaRPr>
          </a:p>
        </p:txBody>
      </p:sp>
      <p:sp>
        <p:nvSpPr>
          <p:cNvPr id="3" name="矩形 2">
            <a:extLst>
              <a:ext uri="{FF2B5EF4-FFF2-40B4-BE49-F238E27FC236}">
                <a16:creationId xmlns:a16="http://schemas.microsoft.com/office/drawing/2014/main" id="{6AB20413-4A1F-4BCF-BC5B-411D443C4474}"/>
              </a:ext>
            </a:extLst>
          </p:cNvPr>
          <p:cNvSpPr/>
          <p:nvPr/>
        </p:nvSpPr>
        <p:spPr>
          <a:xfrm>
            <a:off x="390524" y="1778001"/>
            <a:ext cx="11572875" cy="954107"/>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Functional testing【</a:t>
            </a:r>
            <a:r>
              <a:rPr lang="zh-CN" altLang="en-US" sz="3200" dirty="0">
                <a:solidFill>
                  <a:srgbClr val="393939"/>
                </a:solidFill>
                <a:latin typeface="verdana" panose="020B0604030504040204" pitchFamily="34" charset="0"/>
                <a:sym typeface="Symbol" panose="05050102010706020507" pitchFamily="18" charset="2"/>
              </a:rPr>
              <a:t>功能</a:t>
            </a:r>
            <a:r>
              <a:rPr lang="zh-CN" altLang="en-US" sz="3200" b="0" i="0" u="none" strike="noStrike" dirty="0">
                <a:solidFill>
                  <a:srgbClr val="393939"/>
                </a:solidFill>
                <a:effectLst/>
                <a:latin typeface="verdana" panose="020B0604030504040204" pitchFamily="34" charset="0"/>
              </a:rPr>
              <a:t>测试</a:t>
            </a:r>
            <a:r>
              <a:rPr lang="en-US" altLang="zh-CN" sz="3200" b="0" i="0" u="none" strike="noStrike" dirty="0">
                <a:solidFill>
                  <a:srgbClr val="393939"/>
                </a:solidFill>
                <a:effectLst/>
                <a:latin typeface="verdana" panose="020B0604030504040204" pitchFamily="34" charset="0"/>
              </a:rPr>
              <a:t>】behavioral testing</a:t>
            </a:r>
          </a:p>
          <a:p>
            <a:r>
              <a:rPr lang="zh-CN" altLang="en-US" sz="2400" b="1" dirty="0"/>
              <a:t>测试软件功能是否满足客户需求，包括准确性、易用性、适合性、可操作性等。</a:t>
            </a:r>
          </a:p>
        </p:txBody>
      </p:sp>
      <p:sp>
        <p:nvSpPr>
          <p:cNvPr id="10" name="副标题 2">
            <a:extLst>
              <a:ext uri="{FF2B5EF4-FFF2-40B4-BE49-F238E27FC236}">
                <a16:creationId xmlns:a16="http://schemas.microsoft.com/office/drawing/2014/main" id="{6EEB6649-6E09-4C8D-A596-801A1035F24D}"/>
              </a:ext>
            </a:extLst>
          </p:cNvPr>
          <p:cNvSpPr txBox="1">
            <a:spLocks noChangeArrowheads="1"/>
          </p:cNvSpPr>
          <p:nvPr/>
        </p:nvSpPr>
        <p:spPr bwMode="auto">
          <a:xfrm>
            <a:off x="71439" y="122237"/>
            <a:ext cx="9667875" cy="811213"/>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lvl1pPr marL="0" indent="0" algn="ctr" defTabSz="0" rtl="0" eaLnBrk="0" fontAlgn="base" hangingPunct="0">
              <a:lnSpc>
                <a:spcPts val="3000"/>
              </a:lnSpc>
              <a:spcBef>
                <a:spcPts val="700"/>
              </a:spcBef>
              <a:spcAft>
                <a:spcPct val="0"/>
              </a:spcAft>
              <a:buClr>
                <a:schemeClr val="accent2"/>
              </a:buClr>
              <a:buSzPct val="60000"/>
              <a:buFont typeface="Wingdings" pitchFamily="2" charset="2"/>
              <a:buNone/>
              <a:defRPr sz="2400" kern="1200">
                <a:solidFill>
                  <a:schemeClr val="tx1"/>
                </a:solidFill>
                <a:latin typeface="华文中宋" panose="02010600040101010101" pitchFamily="2" charset="-122"/>
                <a:ea typeface="华文中宋" panose="02010600040101010101" pitchFamily="2" charset="-122"/>
                <a:cs typeface="+mn-cs"/>
                <a:sym typeface="Tw Cen MT"/>
              </a:defRPr>
            </a:lvl1pPr>
            <a:lvl2pPr marL="457200" indent="0" algn="ctr" defTabSz="0" rtl="0" eaLnBrk="0" fontAlgn="base" hangingPunct="0">
              <a:lnSpc>
                <a:spcPts val="3000"/>
              </a:lnSpc>
              <a:spcBef>
                <a:spcPts val="550"/>
              </a:spcBef>
              <a:spcAft>
                <a:spcPct val="0"/>
              </a:spcAft>
              <a:buClr>
                <a:schemeClr val="accent1"/>
              </a:buClr>
              <a:buSzPct val="70000"/>
              <a:buFont typeface="Wingdings 2" pitchFamily="18" charset="2"/>
              <a:buNone/>
              <a:defRPr sz="20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0" algn="ctr" defTabSz="0" rtl="0" eaLnBrk="0" fontAlgn="base" hangingPunct="0">
              <a:lnSpc>
                <a:spcPts val="3000"/>
              </a:lnSpc>
              <a:spcBef>
                <a:spcPts val="500"/>
              </a:spcBef>
              <a:spcAft>
                <a:spcPct val="0"/>
              </a:spcAft>
              <a:buClr>
                <a:schemeClr val="accent2"/>
              </a:buClr>
              <a:buSzPct val="75000"/>
              <a:buFont typeface="Wingdings" pitchFamily="2" charset="2"/>
              <a:buNone/>
              <a:defRPr sz="18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0" algn="ctr" defTabSz="0" rtl="0" eaLnBrk="0" fontAlgn="base" hangingPunct="0">
              <a:lnSpc>
                <a:spcPts val="3000"/>
              </a:lnSpc>
              <a:spcBef>
                <a:spcPts val="400"/>
              </a:spcBef>
              <a:spcAft>
                <a:spcPct val="0"/>
              </a:spcAft>
              <a:buClr>
                <a:srgbClr val="A5AB81"/>
              </a:buClr>
              <a:buSzPct val="7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0" algn="ctr" defTabSz="0" rtl="0" eaLnBrk="0" fontAlgn="base" hangingPunct="0">
              <a:lnSpc>
                <a:spcPts val="3000"/>
              </a:lnSpc>
              <a:spcBef>
                <a:spcPts val="400"/>
              </a:spcBef>
              <a:spcAft>
                <a:spcPct val="0"/>
              </a:spcAft>
              <a:buClr>
                <a:srgbClr val="D8B25C"/>
              </a:buClr>
              <a:buSzPct val="65000"/>
              <a:buFont typeface="Wingdings" pitchFamily="2" charset="2"/>
              <a:buNone/>
              <a:defRPr sz="1600" kern="1200">
                <a:solidFill>
                  <a:schemeClr val="tx1"/>
                </a:solidFill>
                <a:latin typeface="华文中宋" panose="02010600040101010101" pitchFamily="2" charset="-122"/>
                <a:ea typeface="华文中宋" panose="02010600040101010101" pitchFamily="2" charset="-122"/>
                <a:cs typeface="+mn-cs"/>
                <a:sym typeface="Tw Cen MT"/>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r>
              <a:rPr lang="zh-CN" altLang="en-US" sz="2800" dirty="0">
                <a:solidFill>
                  <a:schemeClr val="bg1">
                    <a:lumMod val="10000"/>
                  </a:schemeClr>
                </a:solidFill>
                <a:latin typeface="Times New Roman" pitchFamily="18" charset="0"/>
                <a:sym typeface="Times New Roman" pitchFamily="18" charset="0"/>
              </a:rPr>
              <a:t>常见测试类型</a:t>
            </a:r>
            <a:r>
              <a:rPr lang="en-US" altLang="zh-CN" sz="2800" dirty="0">
                <a:solidFill>
                  <a:schemeClr val="bg1">
                    <a:lumMod val="10000"/>
                  </a:schemeClr>
                </a:solidFill>
                <a:latin typeface="Times New Roman" pitchFamily="18" charset="0"/>
                <a:sym typeface="Times New Roman" pitchFamily="18" charset="0"/>
              </a:rPr>
              <a:t>——</a:t>
            </a:r>
            <a:r>
              <a:rPr lang="zh-CN" altLang="en-US" sz="2800" dirty="0">
                <a:solidFill>
                  <a:schemeClr val="bg1">
                    <a:lumMod val="10000"/>
                  </a:schemeClr>
                </a:solidFill>
                <a:latin typeface="Times New Roman" pitchFamily="18" charset="0"/>
                <a:sym typeface="Times New Roman" pitchFamily="18" charset="0"/>
              </a:rPr>
              <a:t>按测试类型分类</a:t>
            </a:r>
          </a:p>
        </p:txBody>
      </p:sp>
      <p:sp>
        <p:nvSpPr>
          <p:cNvPr id="9" name="矩形 8">
            <a:extLst>
              <a:ext uri="{FF2B5EF4-FFF2-40B4-BE49-F238E27FC236}">
                <a16:creationId xmlns:a16="http://schemas.microsoft.com/office/drawing/2014/main" id="{1B9AFB1C-AA22-4898-BBCC-393E4C2CBD13}"/>
              </a:ext>
            </a:extLst>
          </p:cNvPr>
          <p:cNvSpPr/>
          <p:nvPr/>
        </p:nvSpPr>
        <p:spPr>
          <a:xfrm>
            <a:off x="390523" y="3429000"/>
            <a:ext cx="11572875" cy="1323439"/>
          </a:xfrm>
          <a:prstGeom prst="rect">
            <a:avLst/>
          </a:prstGeom>
        </p:spPr>
        <p:txBody>
          <a:bodyPr wrap="square">
            <a:spAutoFit/>
          </a:bodyPr>
          <a:lstStyle/>
          <a:p>
            <a:pPr marL="285750" indent="-285750">
              <a:buClr>
                <a:schemeClr val="accent2"/>
              </a:buClr>
              <a:buFont typeface="Wingdings" panose="05000000000000000000" pitchFamily="2" charset="2"/>
              <a:buChar char="n"/>
            </a:pPr>
            <a:r>
              <a:rPr lang="en-US" altLang="zh-CN" sz="3200" dirty="0">
                <a:solidFill>
                  <a:srgbClr val="393939"/>
                </a:solidFill>
                <a:latin typeface="verdana" panose="020B0604030504040204" pitchFamily="34" charset="0"/>
              </a:rPr>
              <a:t>Performance testing 【</a:t>
            </a:r>
            <a:r>
              <a:rPr lang="el-GR" altLang="zh-CN" sz="3200" dirty="0">
                <a:solidFill>
                  <a:srgbClr val="393939"/>
                </a:solidFill>
                <a:latin typeface="verdana" panose="020B0604030504040204" pitchFamily="34" charset="0"/>
              </a:rPr>
              <a:t> </a:t>
            </a:r>
            <a:r>
              <a:rPr lang="zh-CN" altLang="en-US" sz="3200" dirty="0">
                <a:solidFill>
                  <a:srgbClr val="393939"/>
                </a:solidFill>
                <a:latin typeface="verdana" panose="020B0604030504040204" pitchFamily="34" charset="0"/>
              </a:rPr>
              <a:t>性能测试</a:t>
            </a:r>
            <a:r>
              <a:rPr lang="en-US" altLang="zh-CN" sz="3200" dirty="0">
                <a:solidFill>
                  <a:srgbClr val="393939"/>
                </a:solidFill>
                <a:latin typeface="verdana" panose="020B0604030504040204" pitchFamily="34" charset="0"/>
              </a:rPr>
              <a:t>】</a:t>
            </a:r>
          </a:p>
          <a:p>
            <a:r>
              <a:rPr lang="zh-CN" altLang="en-US" sz="2400" b="1" dirty="0"/>
              <a:t>评价一个产品或组件与性能需求是否符合的测试。包括负载测试、压力测试、兼容性测试、可移植性测试、健壮性测试等类型</a:t>
            </a:r>
          </a:p>
        </p:txBody>
      </p:sp>
    </p:spTree>
    <p:extLst>
      <p:ext uri="{BB962C8B-B14F-4D97-AF65-F5344CB8AC3E}">
        <p14:creationId xmlns:p14="http://schemas.microsoft.com/office/powerpoint/2010/main" val="233833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2_ayzhou.thmx.">
  <a:themeElements>
    <a:clrScheme name="">
      <a:dk1>
        <a:srgbClr val="555555"/>
      </a:dk1>
      <a:lt1>
        <a:srgbClr val="F9F9F9"/>
      </a:lt1>
      <a:dk2>
        <a:srgbClr val="775F55"/>
      </a:dk2>
      <a:lt2>
        <a:srgbClr val="EBDDC3"/>
      </a:lt2>
      <a:accent1>
        <a:srgbClr val="94B6D2"/>
      </a:accent1>
      <a:accent2>
        <a:srgbClr val="DD8047"/>
      </a:accent2>
      <a:accent3>
        <a:srgbClr val="FBFBFB"/>
      </a:accent3>
      <a:accent4>
        <a:srgbClr val="474747"/>
      </a:accent4>
      <a:accent5>
        <a:srgbClr val="C8D7E5"/>
      </a:accent5>
      <a:accent6>
        <a:srgbClr val="C8733F"/>
      </a:accent6>
      <a:hlink>
        <a:srgbClr val="F7B615"/>
      </a:hlink>
      <a:folHlink>
        <a:srgbClr val="704404"/>
      </a:folHlink>
    </a:clrScheme>
    <a:fontScheme name="ayzhou.thmx.">
      <a:majorFont>
        <a:latin typeface="Tw Cen MT"/>
        <a:ea typeface="华文仿宋"/>
        <a:cs typeface=""/>
      </a:majorFont>
      <a:minorFont>
        <a:latin typeface="Tw Cen MT"/>
        <a:ea typeface="华文仿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3342</Words>
  <Application>Microsoft Office PowerPoint</Application>
  <PresentationFormat>宽屏</PresentationFormat>
  <Paragraphs>353</Paragraphs>
  <Slides>47</Slides>
  <Notes>47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&amp;quot</vt:lpstr>
      <vt:lpstr>PingFang SC</vt:lpstr>
      <vt:lpstr>等线</vt:lpstr>
      <vt:lpstr>仿宋</vt:lpstr>
      <vt:lpstr>华文新魏</vt:lpstr>
      <vt:lpstr>华文中宋</vt:lpstr>
      <vt:lpstr>Arial</vt:lpstr>
      <vt:lpstr>Times New Roman</vt:lpstr>
      <vt:lpstr>Tw Cen MT</vt:lpstr>
      <vt:lpstr>verdana</vt:lpstr>
      <vt:lpstr>Wingdings</vt:lpstr>
      <vt:lpstr>Wingdings 2</vt:lpstr>
      <vt:lpstr>2_ayzhou.thmx.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112103880@qq.com</dc:creator>
  <cp:lastModifiedBy>112103880@qq.com</cp:lastModifiedBy>
  <cp:revision>267</cp:revision>
  <dcterms:created xsi:type="dcterms:W3CDTF">2020-01-19T02:08:39Z</dcterms:created>
  <dcterms:modified xsi:type="dcterms:W3CDTF">2020-09-07T06:24:33Z</dcterms:modified>
</cp:coreProperties>
</file>