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826" r:id="rId2"/>
    <p:sldId id="827" r:id="rId3"/>
    <p:sldId id="828" r:id="rId4"/>
    <p:sldId id="829" r:id="rId5"/>
    <p:sldId id="830" r:id="rId6"/>
    <p:sldId id="831" r:id="rId7"/>
    <p:sldId id="832" r:id="rId8"/>
    <p:sldId id="83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9B28-DCD7-4E3E-921D-34C6AB3CC81D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66B33-DC51-40F8-8200-F7E7D0A81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3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39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2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01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42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94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64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58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sz="2000" kern="1200" dirty="0">
              <a:solidFill>
                <a:srgbClr val="F9F9F9"/>
              </a:solidFill>
              <a:latin typeface="Tw Cen MT"/>
              <a:ea typeface="宋体" charset="-122"/>
              <a:cs typeface="+mn-cs"/>
              <a:sym typeface="Tw Cen M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97D78B0D-C5B9-4CCF-AA9D-27E9940E564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46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2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1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0433" y="228601"/>
            <a:ext cx="2717800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1" y="228601"/>
            <a:ext cx="7954433" cy="5897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1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59026"/>
            <a:ext cx="10871200" cy="8878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7033" y="1484244"/>
            <a:ext cx="5334000" cy="48370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4233" y="1484244"/>
            <a:ext cx="5334000" cy="48370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90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922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321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033" y="1484244"/>
            <a:ext cx="5334000" cy="481053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4233" y="1484244"/>
            <a:ext cx="5334000" cy="48105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30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6685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469131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293043"/>
            <a:ext cx="5158316" cy="3961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69131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93043"/>
            <a:ext cx="5183717" cy="3961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12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105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8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00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Tw Cen MT" panose="020B0602020104020603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5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12800" y="228600"/>
            <a:ext cx="108712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Tw Cen MT"/>
              </a:rPr>
              <a:t>单击此处编辑母版标题样式</a:t>
            </a:r>
          </a:p>
        </p:txBody>
      </p:sp>
      <p:sp>
        <p:nvSpPr>
          <p:cNvPr id="1027" name="Text Placeholder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033" y="1341439"/>
            <a:ext cx="108712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Tw Cen MT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Tw Cen MT"/>
              </a:rPr>
              <a:t>二级</a:t>
            </a:r>
          </a:p>
          <a:p>
            <a:pPr lvl="2"/>
            <a:r>
              <a:rPr lang="zh-CN" altLang="zh-CN" dirty="0">
                <a:sym typeface="Tw Cen MT"/>
              </a:rPr>
              <a:t>三级</a:t>
            </a:r>
          </a:p>
          <a:p>
            <a:pPr lvl="3"/>
            <a:r>
              <a:rPr lang="zh-CN" altLang="zh-CN" dirty="0">
                <a:sym typeface="Tw Cen MT"/>
              </a:rPr>
              <a:t>四级</a:t>
            </a:r>
          </a:p>
          <a:p>
            <a:pPr lvl="4"/>
            <a:r>
              <a:rPr lang="zh-CN" altLang="zh-CN" dirty="0">
                <a:sym typeface="Tw Cen MT"/>
              </a:rPr>
              <a:t>五级</a:t>
            </a: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027113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787400" y="1027113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1" y="6508750"/>
            <a:ext cx="3992033" cy="319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4089401" y="6508751"/>
            <a:ext cx="3949700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rgbClr val="FFFFFF"/>
                </a:solidFill>
                <a:latin typeface="Tw Cen MT" panose="020B0602020104020603" pitchFamily="34" charset="0"/>
                <a:ea typeface="华文仿宋" panose="02010600040101010101" pitchFamily="2" charset="-122"/>
                <a:sym typeface="华文仿宋" panose="02010600040101010101" pitchFamily="2" charset="-122"/>
              </a:rPr>
              <a:t>计算机与信息安全学院</a:t>
            </a:r>
            <a:endParaRPr lang="zh-CN" altLang="zh-CN" sz="16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35" name="Subtitle 8"/>
          <p:cNvSpPr>
            <a:spLocks noChangeArrowheads="1"/>
          </p:cNvSpPr>
          <p:nvPr/>
        </p:nvSpPr>
        <p:spPr bwMode="auto">
          <a:xfrm>
            <a:off x="4091518" y="6508750"/>
            <a:ext cx="3949700" cy="292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600" dirty="0">
              <a:solidFill>
                <a:srgbClr val="555555"/>
              </a:solidFill>
              <a:latin typeface="Tw Cen MT" panose="020B0602020104020603" pitchFamily="34" charset="0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8130118" y="6508751"/>
            <a:ext cx="4057649" cy="320675"/>
          </a:xfrm>
          <a:prstGeom prst="rect">
            <a:avLst/>
          </a:prstGeom>
          <a:solidFill>
            <a:srgbClr val="B29C93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37" name="Subtitle 8"/>
          <p:cNvSpPr>
            <a:spLocks noChangeArrowheads="1"/>
          </p:cNvSpPr>
          <p:nvPr userDrawn="1"/>
        </p:nvSpPr>
        <p:spPr bwMode="auto">
          <a:xfrm>
            <a:off x="8132233" y="6508750"/>
            <a:ext cx="4057651" cy="292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rgbClr val="FFFFFF"/>
                </a:solidFill>
                <a:latin typeface="Tw Cen MT" panose="020B0602020104020603" pitchFamily="34" charset="0"/>
                <a:ea typeface="华文仿宋" panose="02010600040101010101" pitchFamily="2" charset="-122"/>
                <a:sym typeface="华文仿宋" panose="02010600040101010101" pitchFamily="2" charset="-122"/>
              </a:rPr>
              <a:t>软件工程</a:t>
            </a:r>
            <a:endParaRPr lang="en-US" altLang="zh-CN" sz="1600" dirty="0">
              <a:solidFill>
                <a:srgbClr val="FFFFFF"/>
              </a:solidFill>
              <a:latin typeface="Tw Cen MT" panose="020B0602020104020603" pitchFamily="34" charset="0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1038" name="Subtitle 8"/>
          <p:cNvSpPr>
            <a:spLocks noChangeArrowheads="1"/>
          </p:cNvSpPr>
          <p:nvPr/>
        </p:nvSpPr>
        <p:spPr bwMode="auto">
          <a:xfrm>
            <a:off x="1" y="6508750"/>
            <a:ext cx="3992033" cy="292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rgbClr val="F9F9F9"/>
                </a:solidFill>
                <a:latin typeface="Tw Cen MT" panose="020B0602020104020603" pitchFamily="34" charset="0"/>
                <a:ea typeface="华文仿宋" panose="02010600040101010101" pitchFamily="2" charset="-122"/>
                <a:sym typeface="华文仿宋" panose="02010600040101010101" pitchFamily="2" charset="-122"/>
              </a:rPr>
              <a:t>桂林电子科技</a:t>
            </a:r>
            <a:r>
              <a:rPr lang="zh-CN" altLang="zh-CN" sz="1600" dirty="0">
                <a:solidFill>
                  <a:srgbClr val="F9F9F9"/>
                </a:solidFill>
                <a:latin typeface="Tw Cen MT" panose="020B0602020104020603" pitchFamily="34" charset="0"/>
                <a:ea typeface="华文仿宋" panose="02010600040101010101" pitchFamily="2" charset="-122"/>
                <a:sym typeface="华文仿宋" panose="02010600040101010101" pitchFamily="2" charset="-122"/>
              </a:rPr>
              <a:t>大学</a:t>
            </a:r>
          </a:p>
          <a:p>
            <a:pPr algn="ctr" eaLnBrk="1" hangingPunct="1">
              <a:defRPr/>
            </a:pPr>
            <a:endParaRPr lang="zh-CN" altLang="en-US" sz="1600" dirty="0">
              <a:solidFill>
                <a:srgbClr val="FFFFFF"/>
              </a:solidFill>
              <a:latin typeface="Tw Cen MT" panose="020B0602020104020603" pitchFamily="34" charset="0"/>
              <a:ea typeface="华文仿宋" panose="02010600040101010101" pitchFamily="2" charset="-122"/>
              <a:sym typeface="华文仿宋" panose="02010600040101010101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1717" y="968282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E5FC7BA-3490-42F5-AB11-D54952D85A48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  <a:sym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  <a:sym typeface="Tw Cen MT" panose="020B0602020104020603" pitchFamily="34" charset="0"/>
        </a:defRPr>
      </a:lvl9pPr>
    </p:titleStyle>
    <p:bodyStyle>
      <a:lvl1pPr marL="319088" indent="-319088" algn="l" defTabSz="0" rtl="0" eaLnBrk="0" fontAlgn="base" hangingPunct="0">
        <a:lnSpc>
          <a:spcPts val="3000"/>
        </a:lnSpc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  <a:sym typeface="Tw Cen MT"/>
        </a:defRPr>
      </a:lvl1pPr>
      <a:lvl2pPr marL="639763" indent="-271463" algn="l" defTabSz="0" rtl="0" eaLnBrk="0" fontAlgn="base" hangingPunct="0">
        <a:lnSpc>
          <a:spcPts val="3000"/>
        </a:lnSpc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  <a:sym typeface="Tw Cen MT"/>
        </a:defRPr>
      </a:lvl2pPr>
      <a:lvl3pPr marL="914400" indent="-228600" algn="l" defTabSz="0" rtl="0" eaLnBrk="0" fontAlgn="base" hangingPunct="0">
        <a:lnSpc>
          <a:spcPts val="3000"/>
        </a:lnSpc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  <a:sym typeface="Tw Cen MT"/>
        </a:defRPr>
      </a:lvl3pPr>
      <a:lvl4pPr marL="1371600" indent="-228600" algn="l" defTabSz="0" rtl="0" eaLnBrk="0" fontAlgn="base" hangingPunct="0">
        <a:lnSpc>
          <a:spcPts val="3000"/>
        </a:lnSpc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  <a:sym typeface="Tw Cen MT"/>
        </a:defRPr>
      </a:lvl4pPr>
      <a:lvl5pPr marL="1828800" indent="-228600" algn="l" defTabSz="0" rtl="0" eaLnBrk="0" fontAlgn="base" hangingPunct="0">
        <a:lnSpc>
          <a:spcPts val="3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  <a:sym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testing.com/zhuanti/LoadRunne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1524000" y="5970588"/>
            <a:ext cx="9144000" cy="887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>
            <a:off x="1524001" y="6048375"/>
            <a:ext cx="2994025" cy="7127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auto">
          <a:xfrm>
            <a:off x="4591051" y="6048376"/>
            <a:ext cx="2962275" cy="714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9F9F9"/>
                </a:solidFill>
                <a:latin typeface="Tw Cen MT"/>
                <a:ea typeface="宋体" charset="-122"/>
                <a:sym typeface="Tw Cen MT"/>
              </a:rPr>
              <a:t>计算机与信息安全学院</a:t>
            </a:r>
            <a:endParaRPr lang="zh-CN" altLang="zh-CN" sz="2000" dirty="0">
              <a:solidFill>
                <a:srgbClr val="F9F9F9"/>
              </a:solidFill>
              <a:latin typeface="Tw Cen MT"/>
              <a:ea typeface="宋体" charset="-122"/>
              <a:sym typeface="Arial" charset="0"/>
            </a:endParaRPr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7621589" y="6048376"/>
            <a:ext cx="3043237" cy="714375"/>
          </a:xfrm>
          <a:prstGeom prst="rect">
            <a:avLst/>
          </a:prstGeom>
          <a:solidFill>
            <a:srgbClr val="B29C9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6390" name="Subtitle 8"/>
          <p:cNvSpPr>
            <a:spLocks noChangeArrowheads="1"/>
          </p:cNvSpPr>
          <p:nvPr/>
        </p:nvSpPr>
        <p:spPr bwMode="auto">
          <a:xfrm>
            <a:off x="7623176" y="6048375"/>
            <a:ext cx="3044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r>
              <a:rPr lang="zh-CN" altLang="en-US" sz="2000" dirty="0">
                <a:solidFill>
                  <a:srgbClr val="F9F9F9"/>
                </a:solidFill>
                <a:latin typeface="Tw Cen MT"/>
                <a:ea typeface="宋体" charset="-122"/>
                <a:sym typeface="Tw Cen MT"/>
              </a:rPr>
              <a:t>软件工程</a:t>
            </a:r>
            <a:endParaRPr lang="zh-CN" altLang="zh-CN" sz="2000" dirty="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500188" y="1876977"/>
            <a:ext cx="9144000" cy="1997317"/>
          </a:xfrm>
          <a:solidFill>
            <a:schemeClr val="accent1"/>
          </a:solidFill>
        </p:spPr>
        <p:txBody>
          <a:bodyPr anchor="ctr"/>
          <a:lstStyle/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Performance testing</a:t>
            </a:r>
            <a:endParaRPr lang="zh-CN" altLang="en-US" sz="4400" b="1" dirty="0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  <p:sp>
        <p:nvSpPr>
          <p:cNvPr id="16397" name="Subtitle 8"/>
          <p:cNvSpPr>
            <a:spLocks noChangeArrowheads="1"/>
          </p:cNvSpPr>
          <p:nvPr/>
        </p:nvSpPr>
        <p:spPr bwMode="auto">
          <a:xfrm>
            <a:off x="1524001" y="6061075"/>
            <a:ext cx="2994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r>
              <a:rPr lang="zh-CN" altLang="en-US" sz="2000" dirty="0">
                <a:solidFill>
                  <a:srgbClr val="FFFFFF"/>
                </a:solidFill>
                <a:latin typeface="Tw Cen MT"/>
                <a:ea typeface="宋体" charset="-122"/>
                <a:sym typeface="Tw Cen MT"/>
              </a:rPr>
              <a:t>桂林电子科技</a:t>
            </a:r>
            <a:r>
              <a:rPr lang="zh-CN" altLang="en-US" sz="2000" dirty="0">
                <a:solidFill>
                  <a:srgbClr val="F9F9F9"/>
                </a:solidFill>
                <a:latin typeface="Tw Cen MT"/>
                <a:ea typeface="宋体" charset="-122"/>
                <a:sym typeface="Tw Cen MT"/>
              </a:rPr>
              <a:t>大学</a:t>
            </a:r>
            <a:endParaRPr lang="zh-CN" altLang="zh-CN" sz="2000" dirty="0">
              <a:solidFill>
                <a:srgbClr val="FFFFFF"/>
              </a:solidFill>
              <a:latin typeface="Tw Cen MT"/>
              <a:ea typeface="宋体" charset="-122"/>
              <a:sym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989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430676" y="1821975"/>
            <a:ext cx="10884376" cy="271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/>
              <a:t>性能测试是从软件的响应速度、稳定性、兼容性和可移植性等方面</a:t>
            </a:r>
            <a:r>
              <a:rPr lang="zh-CN" altLang="en-US" sz="2800" dirty="0">
                <a:solidFill>
                  <a:srgbClr val="CC3300"/>
                </a:solidFill>
              </a:rPr>
              <a:t>检测软件是否满足用户需求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/>
              <a:t>通过自动化的测试工具模拟多种正常、峰值以及异常负载条件来对系统的各项性能指标进行测试</a:t>
            </a:r>
            <a:endParaRPr lang="en-US" altLang="zh-CN" sz="2800" dirty="0"/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ym typeface="Arial" charset="0"/>
              </a:rPr>
              <a:t>性能测试可</a:t>
            </a:r>
            <a:r>
              <a:rPr lang="zh-CN" altLang="en-US" sz="2800" dirty="0">
                <a:solidFill>
                  <a:srgbClr val="CC3300"/>
                </a:solidFill>
                <a:sym typeface="Arial" charset="0"/>
              </a:rPr>
              <a:t>发现系统中可能存在的性能瓶颈及缺陷，优化系统性能</a:t>
            </a:r>
            <a:r>
              <a:rPr lang="zh-CN" altLang="en-US" sz="2800" dirty="0">
                <a:sym typeface="Arial" charset="0"/>
              </a:rPr>
              <a:t>。</a:t>
            </a:r>
            <a:endParaRPr lang="zh-CN" altLang="zh-CN" sz="2800" dirty="0">
              <a:sym typeface="Arial" charset="0"/>
            </a:endParaRPr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15272" y="122237"/>
            <a:ext cx="9144000" cy="807405"/>
          </a:xfrm>
          <a:solidFill>
            <a:schemeClr val="accent1"/>
          </a:solidFill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性能测试</a:t>
            </a: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9305AE-400E-4729-8357-2F24D214BFD0}"/>
              </a:ext>
            </a:extLst>
          </p:cNvPr>
          <p:cNvSpPr/>
          <p:nvPr/>
        </p:nvSpPr>
        <p:spPr>
          <a:xfrm>
            <a:off x="686140" y="5325253"/>
            <a:ext cx="110501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并发性能测试工具有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</a:rPr>
              <a:t>QALoad</a:t>
            </a:r>
            <a:r>
              <a:rPr lang="zh-CN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</a:rPr>
              <a:t>LoadRunner</a:t>
            </a:r>
            <a:r>
              <a:rPr lang="zh-CN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</a:rPr>
              <a:t>JMeter</a:t>
            </a:r>
            <a:r>
              <a:rPr lang="zh-CN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</a:rPr>
              <a:t>Benchmark Factory</a:t>
            </a:r>
            <a:r>
              <a:rPr lang="zh-CN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</a:rPr>
              <a:t>Webstress</a:t>
            </a:r>
            <a:r>
              <a:rPr lang="zh-CN" altLang="en-US" sz="2800" dirty="0">
                <a:solidFill>
                  <a:srgbClr val="002060"/>
                </a:solidFill>
                <a:latin typeface="arial" panose="020B0604020202020204" pitchFamily="34" charset="0"/>
              </a:rPr>
              <a:t>等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439554" y="1271560"/>
            <a:ext cx="10884376" cy="178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CC3300"/>
                </a:solidFill>
              </a:rPr>
              <a:t>Response time</a:t>
            </a:r>
            <a:r>
              <a:rPr lang="zh-CN" altLang="en-US" sz="2800" dirty="0">
                <a:solidFill>
                  <a:srgbClr val="CC3300"/>
                </a:solidFill>
              </a:rPr>
              <a:t>：</a:t>
            </a:r>
            <a:r>
              <a:rPr lang="zh-CN" altLang="en-US" sz="2800" dirty="0"/>
              <a:t>响应时间，指系统对用户请求做出响应需要的时间。</a:t>
            </a:r>
            <a:endParaRPr lang="en-US" altLang="zh-CN" sz="2800" dirty="0"/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/>
              <a:t>正常响应时间是否达到要求</a:t>
            </a:r>
            <a:endParaRPr lang="en-US" altLang="zh-CN" sz="2800" dirty="0"/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/>
              <a:t>在一定压力下，系统响应时间的变化</a:t>
            </a:r>
            <a:endParaRPr lang="en-US" altLang="zh-CN" sz="2800" dirty="0"/>
          </a:p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2800" dirty="0">
              <a:sym typeface="Arial" charset="0"/>
            </a:endParaRPr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15272" y="122237"/>
            <a:ext cx="9144000" cy="807405"/>
          </a:xfrm>
          <a:solidFill>
            <a:schemeClr val="accent1"/>
          </a:solidFill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性能测试的指标</a:t>
            </a: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C13BBF4-2DA2-4676-95B6-8F5128EFD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54" y="2520998"/>
            <a:ext cx="10884376" cy="83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CC3300"/>
                </a:solidFill>
              </a:rPr>
              <a:t>throughput</a:t>
            </a:r>
            <a:r>
              <a:rPr lang="zh-CN" altLang="en-US" sz="2800" dirty="0">
                <a:solidFill>
                  <a:srgbClr val="CC3300"/>
                </a:solidFill>
              </a:rPr>
              <a:t>：</a:t>
            </a:r>
            <a:r>
              <a:rPr lang="zh-CN" altLang="en-US" sz="2800" dirty="0"/>
              <a:t>吞吐量，单位时间内系统能完成的工作量。</a:t>
            </a:r>
            <a:endParaRPr lang="en-US" altLang="zh-CN" sz="2800" dirty="0">
              <a:sym typeface="Arial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28A6C9D-D5B5-4413-8EA1-ACD6ACD9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54" y="3131240"/>
            <a:ext cx="10884376" cy="83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并发用户数：</a:t>
            </a:r>
            <a:r>
              <a:rPr lang="zh-CN" altLang="en-US" sz="2800" dirty="0"/>
              <a:t>同一时间请求和访问的用户数量。</a:t>
            </a:r>
            <a:endParaRPr lang="en-US" altLang="zh-CN" sz="2800" dirty="0">
              <a:sym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C38E73-9547-4D15-8D85-FAE55737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54" y="3854592"/>
            <a:ext cx="11287848" cy="83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CC3300"/>
                </a:solidFill>
              </a:rPr>
              <a:t>TPS</a:t>
            </a:r>
            <a:r>
              <a:rPr lang="zh-CN" altLang="en-US" sz="2800" dirty="0">
                <a:solidFill>
                  <a:srgbClr val="CC3300"/>
                </a:solidFill>
              </a:rPr>
              <a:t>（</a:t>
            </a:r>
            <a:r>
              <a:rPr lang="en-US" altLang="zh-CN" sz="2800" dirty="0">
                <a:solidFill>
                  <a:srgbClr val="CC3300"/>
                </a:solidFill>
              </a:rPr>
              <a:t>transaction per second)</a:t>
            </a:r>
            <a:r>
              <a:rPr lang="zh-CN" altLang="en-US" sz="2800" dirty="0">
                <a:solidFill>
                  <a:srgbClr val="CC3300"/>
                </a:solidFill>
              </a:rPr>
              <a:t>：</a:t>
            </a:r>
            <a:r>
              <a:rPr lang="zh-CN" altLang="en-US" sz="2800" dirty="0"/>
              <a:t>系统每秒钟能处理的事务和交易的数量。</a:t>
            </a:r>
            <a:endParaRPr lang="en-US" altLang="zh-CN" sz="2800" dirty="0">
              <a:sym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BC0640-9F48-4CDA-85BE-C23ADA69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64" y="4491859"/>
            <a:ext cx="11287848" cy="83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CC3300"/>
                </a:solidFill>
              </a:rPr>
              <a:t>Hits</a:t>
            </a:r>
            <a:r>
              <a:rPr lang="zh-CN" altLang="en-US" sz="2800" dirty="0">
                <a:solidFill>
                  <a:srgbClr val="CC3300"/>
                </a:solidFill>
              </a:rPr>
              <a:t> </a:t>
            </a:r>
            <a:r>
              <a:rPr lang="en-US" altLang="zh-CN" sz="2800" dirty="0">
                <a:solidFill>
                  <a:srgbClr val="CC3300"/>
                </a:solidFill>
              </a:rPr>
              <a:t>per second</a:t>
            </a:r>
            <a:r>
              <a:rPr lang="zh-CN" altLang="en-US" sz="2800" dirty="0">
                <a:solidFill>
                  <a:srgbClr val="CC3300"/>
                </a:solidFill>
              </a:rPr>
              <a:t>：</a:t>
            </a:r>
            <a:r>
              <a:rPr lang="zh-CN" altLang="en-US" sz="2800" dirty="0"/>
              <a:t>用户每秒向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服务器提交的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请求数。</a:t>
            </a:r>
            <a:endParaRPr lang="en-US" altLang="zh-CN" sz="2800" dirty="0">
              <a:sym typeface="Arial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410FE3-7878-4835-ACA7-2BB87C47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54" y="5270911"/>
            <a:ext cx="11287848" cy="83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资源利用率：</a:t>
            </a:r>
            <a:r>
              <a:rPr lang="zh-CN" altLang="en-US" sz="2800" dirty="0"/>
              <a:t>软件对系统资源的使用情况，包括</a:t>
            </a:r>
            <a:r>
              <a:rPr lang="en-US" altLang="zh-CN" sz="2800" dirty="0"/>
              <a:t>CPU</a:t>
            </a:r>
            <a:r>
              <a:rPr lang="zh-CN" altLang="en-US" sz="2800" dirty="0"/>
              <a:t>、内存、磁盘等。</a:t>
            </a:r>
            <a:endParaRPr lang="en-US" altLang="zh-CN" sz="2800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421797" y="1165028"/>
            <a:ext cx="11465401" cy="9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负载测试：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逐步增加系统负载，测试系统性能的变化，并最终确定在满足性能指标的情况下，系统能承受的最大负载量。</a:t>
            </a:r>
            <a:endParaRPr lang="zh-CN" altLang="zh-CN" sz="2800" dirty="0">
              <a:solidFill>
                <a:schemeClr val="bg1">
                  <a:lumMod val="10000"/>
                </a:schemeClr>
              </a:solidFill>
              <a:sym typeface="Arial" charset="0"/>
            </a:endParaRPr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15272" y="122237"/>
            <a:ext cx="9144000" cy="807405"/>
          </a:xfrm>
          <a:solidFill>
            <a:schemeClr val="accent1"/>
          </a:solidFill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性能测试的种类</a:t>
            </a: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F7EE6F6-1CD9-48DE-A12D-C21F1867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0" y="2239225"/>
            <a:ext cx="11465402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压力测试：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也叫强度测试，逐步给系统增加压力，测试系统的性能变化，使系统某些资源达到饱和活系统崩溃的边缘，从而确定系统能承受的最大压力。</a:t>
            </a:r>
            <a:r>
              <a:rPr lang="zh-CN" altLang="en-US" sz="2800" dirty="0">
                <a:solidFill>
                  <a:srgbClr val="C00000"/>
                </a:solidFill>
              </a:rPr>
              <a:t>系统性能达到极限状态，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可揭露高负载条件下才会出现的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</a:rPr>
              <a:t>bug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，如内存泄漏</a:t>
            </a:r>
            <a:endParaRPr lang="zh-CN" altLang="zh-CN" sz="2800" dirty="0">
              <a:solidFill>
                <a:srgbClr val="C00000"/>
              </a:solidFill>
              <a:sym typeface="Arial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8894D32-F65B-4D2D-9156-C9450E80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88" y="3697550"/>
            <a:ext cx="11465402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C3300"/>
                </a:solidFill>
              </a:rPr>
              <a:t>峰值测试：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一种压力测试，瞬间将系统压力加载到最大，测试软件系统在极限压力下的运行情况。</a:t>
            </a:r>
            <a:endParaRPr lang="zh-CN" altLang="zh-CN" sz="2800" dirty="0">
              <a:solidFill>
                <a:srgbClr val="C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421797" y="1165028"/>
            <a:ext cx="11465401" cy="9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并发测试：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通过模拟用户并发访问，测试多用户并发访问时是否存在死锁或其他性能问题。</a:t>
            </a:r>
            <a:endParaRPr lang="zh-CN" altLang="zh-CN" sz="2800" dirty="0">
              <a:solidFill>
                <a:schemeClr val="bg1">
                  <a:lumMod val="10000"/>
                </a:schemeClr>
              </a:solidFill>
              <a:sym typeface="Arial" charset="0"/>
            </a:endParaRPr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15272" y="122237"/>
            <a:ext cx="9144000" cy="807405"/>
          </a:xfrm>
          <a:solidFill>
            <a:schemeClr val="accent1"/>
          </a:solidFill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性能测试的种类</a:t>
            </a: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F7EE6F6-1CD9-48DE-A12D-C21F1867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0" y="2239225"/>
            <a:ext cx="11465402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配置测试：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调整软件系统的软硬件环境（含操作系统、数据库管理系统、更改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</a:rPr>
              <a:t>CPU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、内存配置等），测试各种环境对系统性能的影响，从而找到系统各项资源的最优分配原则。</a:t>
            </a:r>
            <a:endParaRPr lang="zh-CN" altLang="zh-CN" sz="2800" dirty="0">
              <a:solidFill>
                <a:srgbClr val="C00000"/>
              </a:solidFill>
              <a:sym typeface="Arial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CBC7551-3B71-4E5D-8866-2B0DD466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0" y="3579749"/>
            <a:ext cx="11465402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可靠性测试：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给系统加载一定的业务压力，使其持续运行一段较长时间，测试软件系统能否稳定运行，可检测出内存泄漏等问题。</a:t>
            </a:r>
            <a:endParaRPr lang="zh-CN" altLang="zh-CN" sz="2800" dirty="0">
              <a:solidFill>
                <a:srgbClr val="C00000"/>
              </a:solidFill>
              <a:sym typeface="Arial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EB44752-DAE2-4013-99E4-A14B1AFE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7" y="4895008"/>
            <a:ext cx="11465402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容量测试：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在一定的软硬件及网络环境下，测试系统能支撑的最大用户数、存储量等。通常与数据库、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</a:rPr>
              <a:t>CPU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、内存、磁盘等有关</a:t>
            </a:r>
            <a:endParaRPr lang="zh-CN" altLang="zh-CN" sz="2800" dirty="0">
              <a:solidFill>
                <a:srgbClr val="C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7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421797" y="1165028"/>
            <a:ext cx="11465401" cy="9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分析性能测试需求：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。</a:t>
            </a:r>
            <a:endParaRPr lang="zh-CN" altLang="zh-CN" sz="2800" dirty="0">
              <a:solidFill>
                <a:schemeClr val="bg1">
                  <a:lumMod val="10000"/>
                </a:schemeClr>
              </a:solidFill>
              <a:sym typeface="Arial" charset="0"/>
            </a:endParaRPr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15272" y="122237"/>
            <a:ext cx="9144000" cy="807405"/>
          </a:xfrm>
          <a:solidFill>
            <a:schemeClr val="accent1"/>
          </a:solidFill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性能测试的流程</a:t>
            </a: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F7EE6F6-1CD9-48DE-A12D-C21F1867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0" y="2239225"/>
            <a:ext cx="11465402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C3300"/>
                </a:solidFill>
              </a:rPr>
              <a:t>压力测试：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也叫强度测试，逐步给系统增加压力，测试系统的性能变化，使系统某些资源达到饱和活系统崩溃的边缘，从而确定系统能承受的最大压力。</a:t>
            </a:r>
            <a:r>
              <a:rPr lang="zh-CN" altLang="en-US" sz="2800" dirty="0">
                <a:solidFill>
                  <a:srgbClr val="C00000"/>
                </a:solidFill>
              </a:rPr>
              <a:t>系统性能达到极限状态，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可揭露高负载条件下才会出现的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</a:rPr>
              <a:t>bug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，如内存泄漏</a:t>
            </a:r>
            <a:endParaRPr lang="zh-CN" altLang="zh-CN" sz="2800" dirty="0">
              <a:solidFill>
                <a:srgbClr val="C00000"/>
              </a:solidFill>
              <a:sym typeface="Arial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8894D32-F65B-4D2D-9156-C9450E80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88" y="3697550"/>
            <a:ext cx="11465402" cy="159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C3300"/>
                </a:solidFill>
              </a:rPr>
              <a:t>峰值测试：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一种压力测试，瞬间将系统压力加载到最大，测试软件系统在极限压力下的运行情况。</a:t>
            </a:r>
            <a:endParaRPr lang="zh-CN" altLang="zh-CN" sz="2800" dirty="0">
              <a:solidFill>
                <a:srgbClr val="C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430676" y="1455938"/>
            <a:ext cx="10884376" cy="45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</a:rPr>
              <a:t>性能测试从小做起</a:t>
            </a:r>
            <a:r>
              <a:rPr lang="zh-CN" altLang="en-US" sz="2800" dirty="0"/>
              <a:t>。性能测试应从单元测试开始。从每一行代码的效率到每个方法（函数）的执行效率、存储效率都应考虑。</a:t>
            </a:r>
            <a:endParaRPr lang="en-US" altLang="zh-CN" sz="2800" dirty="0"/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/>
              <a:t>单元阶段的性能测试：</a:t>
            </a:r>
            <a:endParaRPr lang="en-US" altLang="zh-CN" sz="2800" dirty="0"/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/>
              <a:t>代码效率评估</a:t>
            </a:r>
            <a:endParaRPr lang="en-US" altLang="zh-CN" sz="2800" dirty="0"/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/>
              <a:t>应用单元性能测试工具：</a:t>
            </a:r>
            <a:r>
              <a:rPr lang="en-US" altLang="zh-CN" sz="2800" dirty="0" err="1"/>
              <a:t>AQtime,Xunit,Ntime</a:t>
            </a:r>
            <a:endParaRPr lang="en-US" altLang="zh-CN" sz="2800" dirty="0"/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/>
              <a:t>数据库性能（与数据库结构、</a:t>
            </a:r>
            <a:r>
              <a:rPr lang="en-US" altLang="zh-CN" sz="2800" dirty="0"/>
              <a:t>SQL</a:t>
            </a:r>
            <a:r>
              <a:rPr lang="zh-CN" altLang="en-US" sz="2800" dirty="0"/>
              <a:t>语句有关）：使用</a:t>
            </a:r>
            <a:r>
              <a:rPr lang="en-US" altLang="zh-CN" sz="2800" dirty="0" err="1"/>
              <a:t>sql</a:t>
            </a:r>
            <a:r>
              <a:rPr lang="en-US" altLang="zh-CN" sz="2800" dirty="0"/>
              <a:t> server</a:t>
            </a:r>
            <a:r>
              <a:rPr lang="zh-CN" altLang="en-US" sz="2800" dirty="0"/>
              <a:t>自带的事件探查器、</a:t>
            </a:r>
            <a:r>
              <a:rPr lang="en-US" altLang="zh-CN" sz="2800" dirty="0"/>
              <a:t>LECCO  </a:t>
            </a:r>
            <a:r>
              <a:rPr lang="en-US" altLang="zh-CN" sz="2800" dirty="0" err="1"/>
              <a:t>SQLExpert</a:t>
            </a:r>
            <a:r>
              <a:rPr lang="zh-CN" altLang="en-US" sz="2800" dirty="0"/>
              <a:t>等</a:t>
            </a:r>
            <a:endParaRPr lang="en-US" altLang="zh-CN" sz="2800" dirty="0"/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15272" y="122237"/>
            <a:ext cx="9144000" cy="807405"/>
          </a:xfrm>
          <a:solidFill>
            <a:schemeClr val="accent1"/>
          </a:solidFill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性能测试</a:t>
            </a: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656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430676" y="1455938"/>
            <a:ext cx="11358870" cy="45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</a:rPr>
              <a:t>LoadRunner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测试自带的测试项目（航班订票管理系统</a:t>
            </a:r>
            <a:r>
              <a:rPr lang="en-US" altLang="zh-CN" sz="2800" dirty="0" err="1">
                <a:solidFill>
                  <a:schemeClr val="bg1">
                    <a:lumMod val="10000"/>
                  </a:schemeClr>
                </a:solidFill>
              </a:rPr>
              <a:t>WebTours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）进行负载测试</a:t>
            </a:r>
            <a:endParaRPr lang="en-US" altLang="zh-CN" sz="28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学习资料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hlinkClick r:id="rId3"/>
              </a:rPr>
              <a:t>http://www.51testing.com/zhuanti/LoadRunner.html</a:t>
            </a:r>
            <a:endParaRPr lang="en-US" altLang="zh-CN" sz="2800" dirty="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CN" sz="2800" dirty="0" err="1">
                <a:solidFill>
                  <a:schemeClr val="bg1">
                    <a:lumMod val="10000"/>
                  </a:schemeClr>
                </a:solidFill>
              </a:rPr>
              <a:t>Jmeter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</a:rPr>
              <a:t>完成实验内容</a:t>
            </a:r>
            <a:endParaRPr lang="en-US" altLang="zh-CN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392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15272" y="122237"/>
            <a:ext cx="9144000" cy="807405"/>
          </a:xfrm>
          <a:solidFill>
            <a:schemeClr val="accent1"/>
          </a:solidFill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性能测试实例</a:t>
            </a:r>
          </a:p>
        </p:txBody>
      </p:sp>
      <p:sp>
        <p:nvSpPr>
          <p:cNvPr id="16395" name="Subtitle 8"/>
          <p:cNvSpPr>
            <a:spLocks noChangeArrowheads="1"/>
          </p:cNvSpPr>
          <p:nvPr/>
        </p:nvSpPr>
        <p:spPr bwMode="auto">
          <a:xfrm>
            <a:off x="4591051" y="6049963"/>
            <a:ext cx="2962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</a:pPr>
            <a:endParaRPr lang="zh-CN" altLang="en-US" sz="2000">
              <a:solidFill>
                <a:srgbClr val="F9F9F9"/>
              </a:solidFill>
              <a:latin typeface="Tw Cen MT"/>
              <a:ea typeface="宋体" charset="-122"/>
              <a:sym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1217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ayzhou.thmx.">
  <a:themeElements>
    <a:clrScheme name="">
      <a:dk1>
        <a:srgbClr val="555555"/>
      </a:dk1>
      <a:lt1>
        <a:srgbClr val="F9F9F9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BFBFB"/>
      </a:accent3>
      <a:accent4>
        <a:srgbClr val="474747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ayzhou.thmx.">
      <a:majorFont>
        <a:latin typeface="Tw Cen MT"/>
        <a:ea typeface="华文仿宋"/>
        <a:cs typeface=""/>
      </a:majorFont>
      <a:minorFont>
        <a:latin typeface="Tw Cen MT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686</Words>
  <Application>Microsoft Office PowerPoint</Application>
  <PresentationFormat>宽屏</PresentationFormat>
  <Paragraphs>49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华文新魏</vt:lpstr>
      <vt:lpstr>华文中宋</vt:lpstr>
      <vt:lpstr>Arial</vt:lpstr>
      <vt:lpstr>Arial</vt:lpstr>
      <vt:lpstr>Times New Roman</vt:lpstr>
      <vt:lpstr>Tw Cen MT</vt:lpstr>
      <vt:lpstr>Wingdings</vt:lpstr>
      <vt:lpstr>Wingdings 2</vt:lpstr>
      <vt:lpstr>2_ayzhou.thmx.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112103880@qq.com</dc:creator>
  <cp:lastModifiedBy>112103880@qq.com</cp:lastModifiedBy>
  <cp:revision>208</cp:revision>
  <dcterms:created xsi:type="dcterms:W3CDTF">2020-01-19T02:08:39Z</dcterms:created>
  <dcterms:modified xsi:type="dcterms:W3CDTF">2020-02-09T10:09:58Z</dcterms:modified>
</cp:coreProperties>
</file>