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826" r:id="rId2"/>
    <p:sldId id="829" r:id="rId3"/>
    <p:sldId id="830" r:id="rId4"/>
    <p:sldId id="827" r:id="rId5"/>
    <p:sldId id="831" r:id="rId6"/>
    <p:sldId id="828" r:id="rId7"/>
    <p:sldId id="832" r:id="rId8"/>
    <p:sldId id="845" r:id="rId9"/>
    <p:sldId id="833" r:id="rId10"/>
    <p:sldId id="834" r:id="rId11"/>
    <p:sldId id="836" r:id="rId12"/>
    <p:sldId id="838" r:id="rId13"/>
    <p:sldId id="837" r:id="rId14"/>
    <p:sldId id="839" r:id="rId15"/>
    <p:sldId id="840" r:id="rId16"/>
    <p:sldId id="841" r:id="rId17"/>
    <p:sldId id="842" r:id="rId18"/>
    <p:sldId id="843" r:id="rId19"/>
    <p:sldId id="844" r:id="rId20"/>
    <p:sldId id="846" r:id="rId21"/>
    <p:sldId id="847" r:id="rId22"/>
    <p:sldId id="848" r:id="rId23"/>
    <p:sldId id="849" r:id="rId24"/>
    <p:sldId id="850" r:id="rId25"/>
    <p:sldId id="851" r:id="rId26"/>
    <p:sldId id="852" r:id="rId27"/>
    <p:sldId id="853" r:id="rId28"/>
    <p:sldId id="854" r:id="rId29"/>
    <p:sldId id="855" r:id="rId30"/>
    <p:sldId id="856" r:id="rId31"/>
    <p:sldId id="857" r:id="rId32"/>
    <p:sldId id="858" r:id="rId33"/>
    <p:sldId id="85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49B28-DCD7-4E3E-921D-34C6AB3CC81D}" type="datetimeFigureOut">
              <a:rPr lang="zh-CN" altLang="en-US" smtClean="0"/>
              <a:t>2020/3/30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D66B33-DC51-40F8-8200-F7E7D0A81CE9}" type="slidenum">
              <a:rPr lang="zh-CN" altLang="en-US" smtClean="0"/>
              <a:t>‹#›</a:t>
            </a:fld>
            <a:endParaRPr lang="zh-CN" altLang="en-US"/>
          </a:p>
        </p:txBody>
      </p:sp>
    </p:spTree>
    <p:extLst>
      <p:ext uri="{BB962C8B-B14F-4D97-AF65-F5344CB8AC3E}">
        <p14:creationId xmlns:p14="http://schemas.microsoft.com/office/powerpoint/2010/main" val="3308131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077398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10</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074713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11</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301151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12</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4141451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13</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66917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14</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131490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15</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4118446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16</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260718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17</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788911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18</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190579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19</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695297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720176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20</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659919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21</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074608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22</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517016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23</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396546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24</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247274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25</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564679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26</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058885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27</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435159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28</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783408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29</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644533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3</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9759258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30</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880487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31</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9967605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32</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898300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33</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992168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4</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4077223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5</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11091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6</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60720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7</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798332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8</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714368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9</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04397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华文中宋" panose="02010600040101010101" pitchFamily="2" charset="-122"/>
                <a:ea typeface="华文中宋" panose="0201060004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6" name="标题 5"/>
          <p:cNvSpPr>
            <a:spLocks noGrp="1"/>
          </p:cNvSpPr>
          <p:nvPr>
            <p:ph type="title"/>
          </p:nvPr>
        </p:nvSpPr>
        <p:spPr/>
        <p:txBody>
          <a:bodyPr/>
          <a:lstStyle>
            <a:lvl1pPr>
              <a:defRPr sz="4000">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6423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16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70433" y="228601"/>
            <a:ext cx="2717800" cy="58975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2801" y="228601"/>
            <a:ext cx="7954433" cy="58975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8168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159026"/>
            <a:ext cx="10871200" cy="887896"/>
          </a:xfrm>
        </p:spPr>
        <p:txBody>
          <a:bodyPr/>
          <a:lstStyle/>
          <a:p>
            <a:r>
              <a:rPr lang="zh-CN" altLang="en-US" dirty="0"/>
              <a:t>单击此处编辑母版标题样式</a:t>
            </a:r>
          </a:p>
        </p:txBody>
      </p:sp>
      <p:sp>
        <p:nvSpPr>
          <p:cNvPr id="3" name="文本占位符 2"/>
          <p:cNvSpPr>
            <a:spLocks noGrp="1"/>
          </p:cNvSpPr>
          <p:nvPr>
            <p:ph type="body" sz="half" idx="1"/>
          </p:nvPr>
        </p:nvSpPr>
        <p:spPr>
          <a:xfrm>
            <a:off x="817033" y="1484244"/>
            <a:ext cx="5334000" cy="483704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354233" y="1484244"/>
            <a:ext cx="5334000" cy="483704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8902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91922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263217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7033" y="1484244"/>
            <a:ext cx="5334000" cy="481053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354233" y="1484244"/>
            <a:ext cx="5334000" cy="48105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4307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668545"/>
          </a:xfrm>
        </p:spPr>
        <p:txBody>
          <a:bodyPr/>
          <a:lstStyle/>
          <a:p>
            <a:r>
              <a:rPr lang="zh-CN" altLang="en-US"/>
              <a:t>单击此处编辑母版标题样式</a:t>
            </a:r>
          </a:p>
        </p:txBody>
      </p:sp>
      <p:sp>
        <p:nvSpPr>
          <p:cNvPr id="3" name="文本占位符 2"/>
          <p:cNvSpPr>
            <a:spLocks noGrp="1"/>
          </p:cNvSpPr>
          <p:nvPr>
            <p:ph type="body" idx="1"/>
          </p:nvPr>
        </p:nvSpPr>
        <p:spPr>
          <a:xfrm>
            <a:off x="840318" y="1469131"/>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293043"/>
            <a:ext cx="5158316" cy="396198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469131"/>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293043"/>
            <a:ext cx="5183717" cy="396198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512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0105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38880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97005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Tw Cen MT" panose="020B0602020104020603" pitchFamily="34" charset="0"/>
            </a:endParaRP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91546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Title Placeholder 21"/>
          <p:cNvSpPr>
            <a:spLocks noGrp="1" noChangeArrowheads="1"/>
          </p:cNvSpPr>
          <p:nvPr>
            <p:ph type="title" idx="4294967295"/>
          </p:nvPr>
        </p:nvSpPr>
        <p:spPr bwMode="auto">
          <a:xfrm>
            <a:off x="812800" y="228600"/>
            <a:ext cx="10871200" cy="712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dirty="0">
                <a:sym typeface="Tw Cen MT"/>
              </a:rPr>
              <a:t>单击此处编辑母版标题样式</a:t>
            </a:r>
          </a:p>
        </p:txBody>
      </p:sp>
      <p:sp>
        <p:nvSpPr>
          <p:cNvPr id="1027" name="Text Placeholder 12"/>
          <p:cNvSpPr>
            <a:spLocks noGrp="1" noChangeArrowheads="1"/>
          </p:cNvSpPr>
          <p:nvPr>
            <p:ph type="body" idx="1"/>
          </p:nvPr>
        </p:nvSpPr>
        <p:spPr bwMode="auto">
          <a:xfrm>
            <a:off x="817033" y="1341439"/>
            <a:ext cx="10871200" cy="4784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dirty="0">
                <a:sym typeface="Tw Cen MT"/>
              </a:rPr>
              <a:t>单击此处编辑母版文本样式</a:t>
            </a:r>
          </a:p>
          <a:p>
            <a:pPr lvl="1"/>
            <a:r>
              <a:rPr lang="zh-CN" altLang="zh-CN" dirty="0">
                <a:sym typeface="Tw Cen MT"/>
              </a:rPr>
              <a:t>二级</a:t>
            </a:r>
          </a:p>
          <a:p>
            <a:pPr lvl="2"/>
            <a:r>
              <a:rPr lang="zh-CN" altLang="zh-CN" dirty="0">
                <a:sym typeface="Tw Cen MT"/>
              </a:rPr>
              <a:t>三级</a:t>
            </a:r>
          </a:p>
          <a:p>
            <a:pPr lvl="3"/>
            <a:r>
              <a:rPr lang="zh-CN" altLang="zh-CN" dirty="0">
                <a:sym typeface="Tw Cen MT"/>
              </a:rPr>
              <a:t>四级</a:t>
            </a:r>
          </a:p>
          <a:p>
            <a:pPr lvl="4"/>
            <a:r>
              <a:rPr lang="zh-CN" altLang="zh-CN" dirty="0">
                <a:sym typeface="Tw Cen MT"/>
              </a:rPr>
              <a:t>五级</a:t>
            </a:r>
          </a:p>
        </p:txBody>
      </p:sp>
      <p:sp>
        <p:nvSpPr>
          <p:cNvPr id="1029" name="Rectangle 7"/>
          <p:cNvSpPr>
            <a:spLocks noChangeArrowheads="1"/>
          </p:cNvSpPr>
          <p:nvPr userDrawn="1"/>
        </p:nvSpPr>
        <p:spPr bwMode="auto">
          <a:xfrm>
            <a:off x="0" y="1027113"/>
            <a:ext cx="711200" cy="228600"/>
          </a:xfrm>
          <a:prstGeom prst="rect">
            <a:avLst/>
          </a:prstGeom>
          <a:solidFill>
            <a:schemeClr val="accent2"/>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a:solidFill>
                <a:srgbClr val="FFFFFF"/>
              </a:solidFill>
              <a:sym typeface="Arial" panose="020B0604020202020204" pitchFamily="34" charset="0"/>
            </a:endParaRPr>
          </a:p>
        </p:txBody>
      </p:sp>
      <p:sp>
        <p:nvSpPr>
          <p:cNvPr id="1030" name="Rectangle 8"/>
          <p:cNvSpPr>
            <a:spLocks noChangeArrowheads="1"/>
          </p:cNvSpPr>
          <p:nvPr/>
        </p:nvSpPr>
        <p:spPr bwMode="auto">
          <a:xfrm>
            <a:off x="787400" y="1027113"/>
            <a:ext cx="11404600" cy="228600"/>
          </a:xfrm>
          <a:prstGeom prst="rect">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a:solidFill>
                <a:srgbClr val="FFFFFF"/>
              </a:solidFill>
              <a:sym typeface="Arial" panose="020B0604020202020204" pitchFamily="34" charset="0"/>
            </a:endParaRPr>
          </a:p>
        </p:txBody>
      </p:sp>
      <p:sp>
        <p:nvSpPr>
          <p:cNvPr id="1033" name="Rectangle 10"/>
          <p:cNvSpPr>
            <a:spLocks noChangeArrowheads="1"/>
          </p:cNvSpPr>
          <p:nvPr/>
        </p:nvSpPr>
        <p:spPr bwMode="auto">
          <a:xfrm>
            <a:off x="1" y="6508750"/>
            <a:ext cx="3992033" cy="319088"/>
          </a:xfrm>
          <a:prstGeom prst="rect">
            <a:avLst/>
          </a:prstGeom>
          <a:solidFill>
            <a:schemeClr val="accent2"/>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a:solidFill>
                <a:srgbClr val="FFFFFF"/>
              </a:solidFill>
              <a:sym typeface="Arial" panose="020B0604020202020204" pitchFamily="34" charset="0"/>
            </a:endParaRPr>
          </a:p>
        </p:txBody>
      </p:sp>
      <p:sp>
        <p:nvSpPr>
          <p:cNvPr id="1034" name="Rectangle 11"/>
          <p:cNvSpPr>
            <a:spLocks noChangeArrowheads="1"/>
          </p:cNvSpPr>
          <p:nvPr/>
        </p:nvSpPr>
        <p:spPr bwMode="auto">
          <a:xfrm>
            <a:off x="4089401" y="6508751"/>
            <a:ext cx="3949700" cy="320675"/>
          </a:xfrm>
          <a:prstGeom prst="rect">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dirty="0">
                <a:solidFill>
                  <a:srgbClr val="FFFFFF"/>
                </a:solidFill>
                <a:latin typeface="Tw Cen MT" panose="020B0602020104020603" pitchFamily="34" charset="0"/>
                <a:ea typeface="华文仿宋" panose="02010600040101010101" pitchFamily="2" charset="-122"/>
                <a:sym typeface="华文仿宋" panose="02010600040101010101" pitchFamily="2" charset="-122"/>
              </a:rPr>
              <a:t>计算机与信息安全学院</a:t>
            </a:r>
            <a:endParaRPr lang="zh-CN" altLang="zh-CN" sz="1600" dirty="0">
              <a:solidFill>
                <a:srgbClr val="FFFFFF"/>
              </a:solidFill>
              <a:sym typeface="Arial" panose="020B0604020202020204" pitchFamily="34" charset="0"/>
            </a:endParaRPr>
          </a:p>
        </p:txBody>
      </p:sp>
      <p:sp>
        <p:nvSpPr>
          <p:cNvPr id="1035" name="Subtitle 8"/>
          <p:cNvSpPr>
            <a:spLocks noChangeArrowheads="1"/>
          </p:cNvSpPr>
          <p:nvPr/>
        </p:nvSpPr>
        <p:spPr bwMode="auto">
          <a:xfrm>
            <a:off x="4091518" y="6508750"/>
            <a:ext cx="3949700" cy="292100"/>
          </a:xfrm>
          <a:prstGeom prst="rect">
            <a:avLst/>
          </a:prstGeom>
          <a:no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600" dirty="0">
              <a:solidFill>
                <a:srgbClr val="555555"/>
              </a:solidFill>
              <a:latin typeface="Tw Cen MT" panose="020B0602020104020603" pitchFamily="34" charset="0"/>
              <a:ea typeface="华文仿宋" panose="02010600040101010101" pitchFamily="2" charset="-122"/>
              <a:sym typeface="华文仿宋" panose="02010600040101010101" pitchFamily="2" charset="-122"/>
            </a:endParaRPr>
          </a:p>
        </p:txBody>
      </p:sp>
      <p:sp>
        <p:nvSpPr>
          <p:cNvPr id="1036" name="Rectangle 11"/>
          <p:cNvSpPr>
            <a:spLocks noChangeArrowheads="1"/>
          </p:cNvSpPr>
          <p:nvPr/>
        </p:nvSpPr>
        <p:spPr bwMode="auto">
          <a:xfrm>
            <a:off x="8130118" y="6508751"/>
            <a:ext cx="4057649" cy="320675"/>
          </a:xfrm>
          <a:prstGeom prst="rect">
            <a:avLst/>
          </a:prstGeom>
          <a:solidFill>
            <a:srgbClr val="B29C93"/>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a:solidFill>
                <a:srgbClr val="FFFFFF"/>
              </a:solidFill>
              <a:sym typeface="Arial" panose="020B0604020202020204" pitchFamily="34" charset="0"/>
            </a:endParaRPr>
          </a:p>
        </p:txBody>
      </p:sp>
      <p:sp>
        <p:nvSpPr>
          <p:cNvPr id="1037" name="Subtitle 8"/>
          <p:cNvSpPr>
            <a:spLocks noChangeArrowheads="1"/>
          </p:cNvSpPr>
          <p:nvPr userDrawn="1"/>
        </p:nvSpPr>
        <p:spPr bwMode="auto">
          <a:xfrm>
            <a:off x="8132233" y="6508750"/>
            <a:ext cx="4057651" cy="292100"/>
          </a:xfrm>
          <a:prstGeom prst="rect">
            <a:avLst/>
          </a:prstGeom>
          <a:no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dirty="0">
                <a:solidFill>
                  <a:srgbClr val="FFFFFF"/>
                </a:solidFill>
                <a:latin typeface="Tw Cen MT" panose="020B0602020104020603" pitchFamily="34" charset="0"/>
                <a:ea typeface="华文仿宋" panose="02010600040101010101" pitchFamily="2" charset="-122"/>
                <a:sym typeface="华文仿宋" panose="02010600040101010101" pitchFamily="2" charset="-122"/>
              </a:rPr>
              <a:t>软件工程</a:t>
            </a:r>
            <a:endParaRPr lang="en-US" altLang="zh-CN" sz="1600" dirty="0">
              <a:solidFill>
                <a:srgbClr val="FFFFFF"/>
              </a:solidFill>
              <a:latin typeface="Tw Cen MT" panose="020B0602020104020603" pitchFamily="34" charset="0"/>
              <a:ea typeface="华文仿宋" panose="02010600040101010101" pitchFamily="2" charset="-122"/>
              <a:sym typeface="华文仿宋" panose="02010600040101010101" pitchFamily="2" charset="-122"/>
            </a:endParaRPr>
          </a:p>
        </p:txBody>
      </p:sp>
      <p:sp>
        <p:nvSpPr>
          <p:cNvPr id="1038" name="Subtitle 8"/>
          <p:cNvSpPr>
            <a:spLocks noChangeArrowheads="1"/>
          </p:cNvSpPr>
          <p:nvPr/>
        </p:nvSpPr>
        <p:spPr bwMode="auto">
          <a:xfrm>
            <a:off x="1" y="6508750"/>
            <a:ext cx="3992033" cy="292100"/>
          </a:xfrm>
          <a:prstGeom prst="rect">
            <a:avLst/>
          </a:prstGeom>
          <a:no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dirty="0">
                <a:solidFill>
                  <a:srgbClr val="F9F9F9"/>
                </a:solidFill>
                <a:latin typeface="Tw Cen MT" panose="020B0602020104020603" pitchFamily="34" charset="0"/>
                <a:ea typeface="华文仿宋" panose="02010600040101010101" pitchFamily="2" charset="-122"/>
                <a:sym typeface="华文仿宋" panose="02010600040101010101" pitchFamily="2" charset="-122"/>
              </a:rPr>
              <a:t>桂林电子科技</a:t>
            </a:r>
            <a:r>
              <a:rPr lang="zh-CN" altLang="zh-CN" sz="1600" dirty="0">
                <a:solidFill>
                  <a:srgbClr val="F9F9F9"/>
                </a:solidFill>
                <a:latin typeface="Tw Cen MT" panose="020B0602020104020603" pitchFamily="34" charset="0"/>
                <a:ea typeface="华文仿宋" panose="02010600040101010101" pitchFamily="2" charset="-122"/>
                <a:sym typeface="华文仿宋" panose="02010600040101010101" pitchFamily="2" charset="-122"/>
              </a:rPr>
              <a:t>大学</a:t>
            </a:r>
          </a:p>
          <a:p>
            <a:pPr algn="ctr" eaLnBrk="1" hangingPunct="1">
              <a:defRPr/>
            </a:pPr>
            <a:endParaRPr lang="zh-CN" altLang="en-US" sz="1600" dirty="0">
              <a:solidFill>
                <a:srgbClr val="FFFFFF"/>
              </a:solidFill>
              <a:latin typeface="Tw Cen MT" panose="020B0602020104020603" pitchFamily="34" charset="0"/>
              <a:ea typeface="华文仿宋" panose="02010600040101010101" pitchFamily="2" charset="-122"/>
              <a:sym typeface="华文仿宋" panose="02010600040101010101" pitchFamily="2" charset="-122"/>
            </a:endParaRPr>
          </a:p>
        </p:txBody>
      </p:sp>
      <p:sp>
        <p:nvSpPr>
          <p:cNvPr id="14" name="文本框 13"/>
          <p:cNvSpPr txBox="1"/>
          <p:nvPr userDrawn="1"/>
        </p:nvSpPr>
        <p:spPr>
          <a:xfrm>
            <a:off x="71717" y="968282"/>
            <a:ext cx="434734" cy="338554"/>
          </a:xfrm>
          <a:prstGeom prst="rect">
            <a:avLst/>
          </a:prstGeom>
          <a:noFill/>
        </p:spPr>
        <p:txBody>
          <a:bodyPr wrap="none" rtlCol="0">
            <a:spAutoFit/>
          </a:bodyPr>
          <a:lstStyle/>
          <a:p>
            <a:fld id="{AE5FC7BA-3490-42F5-AB11-D54952D85A48}" type="slidenum">
              <a:rPr lang="zh-CN" altLang="en-US" sz="1600" smtClean="0">
                <a:solidFill>
                  <a:schemeClr val="bg1"/>
                </a:solidFill>
              </a:rPr>
              <a:pPr/>
              <a:t>‹#›</a:t>
            </a:fld>
            <a:endParaRPr lang="zh-CN" altLang="en-US" sz="1600" dirty="0">
              <a:solidFill>
                <a:schemeClr val="bg1"/>
              </a:solidFill>
            </a:endParaRPr>
          </a:p>
        </p:txBody>
      </p:sp>
    </p:spTree>
    <p:extLst>
      <p:ext uri="{BB962C8B-B14F-4D97-AF65-F5344CB8AC3E}">
        <p14:creationId xmlns:p14="http://schemas.microsoft.com/office/powerpoint/2010/main" val="1905105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0" fontAlgn="base" hangingPunct="0">
        <a:spcBef>
          <a:spcPct val="0"/>
        </a:spcBef>
        <a:spcAft>
          <a:spcPct val="0"/>
        </a:spcAft>
        <a:defRPr sz="4000" kern="1200">
          <a:solidFill>
            <a:schemeClr val="tx2"/>
          </a:solidFill>
          <a:latin typeface="华文新魏" panose="02010800040101010101" pitchFamily="2" charset="-122"/>
          <a:ea typeface="华文新魏" panose="02010800040101010101" pitchFamily="2" charset="-122"/>
          <a:cs typeface="+mj-cs"/>
          <a:sym typeface="Tw Cen MT"/>
        </a:defRPr>
      </a:lvl1pPr>
      <a:lvl2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a:defRPr>
      </a:lvl2pPr>
      <a:lvl3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a:defRPr>
      </a:lvl3pPr>
      <a:lvl4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a:defRPr>
      </a:lvl4pPr>
      <a:lvl5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a:defRPr>
      </a:lvl5pPr>
      <a:lvl6pPr marL="4572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panose="020B0602020104020603" pitchFamily="34" charset="0"/>
        </a:defRPr>
      </a:lvl9pPr>
    </p:titleStyle>
    <p:bodyStyle>
      <a:lvl1pPr marL="319088" indent="-319088" algn="l" defTabSz="0" rtl="0" eaLnBrk="0" fontAlgn="base" hangingPunct="0">
        <a:lnSpc>
          <a:spcPts val="3000"/>
        </a:lnSpc>
        <a:spcBef>
          <a:spcPts val="700"/>
        </a:spcBef>
        <a:spcAft>
          <a:spcPct val="0"/>
        </a:spcAft>
        <a:buClr>
          <a:schemeClr val="accent2"/>
        </a:buClr>
        <a:buSzPct val="60000"/>
        <a:buFont typeface="Wingdings" pitchFamily="2" charset="2"/>
        <a:buChar char=""/>
        <a:defRPr sz="2800" kern="1200">
          <a:solidFill>
            <a:schemeClr val="tx1"/>
          </a:solidFill>
          <a:latin typeface="华文中宋" panose="02010600040101010101" pitchFamily="2" charset="-122"/>
          <a:ea typeface="华文中宋" panose="02010600040101010101" pitchFamily="2" charset="-122"/>
          <a:cs typeface="+mn-cs"/>
          <a:sym typeface="Tw Cen MT"/>
        </a:defRPr>
      </a:lvl1pPr>
      <a:lvl2pPr marL="639763" indent="-271463" algn="l" defTabSz="0" rtl="0" eaLnBrk="0" fontAlgn="base" hangingPunct="0">
        <a:lnSpc>
          <a:spcPts val="3000"/>
        </a:lnSpc>
        <a:spcBef>
          <a:spcPts val="550"/>
        </a:spcBef>
        <a:spcAft>
          <a:spcPct val="0"/>
        </a:spcAft>
        <a:buClr>
          <a:schemeClr val="accent1"/>
        </a:buClr>
        <a:buSzPct val="70000"/>
        <a:buFont typeface="Wingdings 2" pitchFamily="18" charset="2"/>
        <a:buChar char=""/>
        <a:defRPr sz="24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228600" algn="l" defTabSz="0" rtl="0" eaLnBrk="0" fontAlgn="base" hangingPunct="0">
        <a:lnSpc>
          <a:spcPts val="3000"/>
        </a:lnSpc>
        <a:spcBef>
          <a:spcPts val="500"/>
        </a:spcBef>
        <a:spcAft>
          <a:spcPct val="0"/>
        </a:spcAft>
        <a:buClr>
          <a:schemeClr val="accent2"/>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228600" algn="l" defTabSz="0" rtl="0" eaLnBrk="0" fontAlgn="base" hangingPunct="0">
        <a:lnSpc>
          <a:spcPts val="3000"/>
        </a:lnSpc>
        <a:spcBef>
          <a:spcPts val="400"/>
        </a:spcBef>
        <a:spcAft>
          <a:spcPct val="0"/>
        </a:spcAft>
        <a:buClr>
          <a:srgbClr val="A5AB81"/>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228600" algn="l" defTabSz="0" rtl="0" eaLnBrk="0" fontAlgn="base" hangingPunct="0">
        <a:lnSpc>
          <a:spcPts val="3000"/>
        </a:lnSpc>
        <a:spcBef>
          <a:spcPts val="400"/>
        </a:spcBef>
        <a:spcAft>
          <a:spcPct val="0"/>
        </a:spcAft>
        <a:buClr>
          <a:srgbClr val="D8B25C"/>
        </a:buClr>
        <a:buSzPct val="6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ChangeArrowheads="1"/>
          </p:cNvSpPr>
          <p:nvPr/>
        </p:nvSpPr>
        <p:spPr bwMode="auto">
          <a:xfrm>
            <a:off x="1524000" y="5970588"/>
            <a:ext cx="9144000" cy="887412"/>
          </a:xfrm>
          <a:prstGeom prst="rect">
            <a:avLst/>
          </a:prstGeom>
          <a:solidFill>
            <a:srgbClr val="FFFFFF"/>
          </a:solidFill>
          <a:ln w="9525">
            <a:noFill/>
            <a:miter lim="800000"/>
            <a:headEnd/>
            <a:tailEnd/>
          </a:ln>
        </p:spPr>
        <p:txBody>
          <a:bodyPr anchor="ctr"/>
          <a:lstStyle/>
          <a:p>
            <a:pPr defTabSz="457200" fontAlgn="base">
              <a:spcBef>
                <a:spcPct val="0"/>
              </a:spcBef>
              <a:spcAft>
                <a:spcPct val="0"/>
              </a:spcAft>
            </a:pPr>
            <a:endParaRPr lang="zh-CN" altLang="zh-CN">
              <a:solidFill>
                <a:srgbClr val="FFFFFF"/>
              </a:solidFill>
              <a:latin typeface="Arial" charset="0"/>
              <a:ea typeface="宋体" charset="-122"/>
              <a:sym typeface="Arial" charset="0"/>
            </a:endParaRPr>
          </a:p>
        </p:txBody>
      </p:sp>
      <p:sp>
        <p:nvSpPr>
          <p:cNvPr id="16387" name="Rectangle 10"/>
          <p:cNvSpPr>
            <a:spLocks noChangeArrowheads="1"/>
          </p:cNvSpPr>
          <p:nvPr/>
        </p:nvSpPr>
        <p:spPr bwMode="auto">
          <a:xfrm>
            <a:off x="1524001" y="6048375"/>
            <a:ext cx="2994025" cy="712788"/>
          </a:xfrm>
          <a:prstGeom prst="rect">
            <a:avLst/>
          </a:prstGeom>
          <a:solidFill>
            <a:schemeClr val="accent2"/>
          </a:solidFill>
          <a:ln w="9525">
            <a:noFill/>
            <a:miter lim="800000"/>
            <a:headEnd/>
            <a:tailEnd/>
          </a:ln>
        </p:spPr>
        <p:txBody>
          <a:bodyPr anchor="ctr"/>
          <a:lstStyle/>
          <a:p>
            <a:pPr defTabSz="457200" fontAlgn="base">
              <a:spcBef>
                <a:spcPct val="0"/>
              </a:spcBef>
              <a:spcAft>
                <a:spcPct val="0"/>
              </a:spcAft>
            </a:pPr>
            <a:endParaRPr lang="zh-CN" altLang="zh-CN">
              <a:solidFill>
                <a:srgbClr val="FFFFFF"/>
              </a:solidFill>
              <a:latin typeface="Arial" charset="0"/>
              <a:ea typeface="宋体" charset="-122"/>
              <a:sym typeface="Arial" charset="0"/>
            </a:endParaRPr>
          </a:p>
        </p:txBody>
      </p:sp>
      <p:sp>
        <p:nvSpPr>
          <p:cNvPr id="16388" name="Rectangle 11"/>
          <p:cNvSpPr>
            <a:spLocks noChangeArrowheads="1"/>
          </p:cNvSpPr>
          <p:nvPr/>
        </p:nvSpPr>
        <p:spPr bwMode="auto">
          <a:xfrm>
            <a:off x="4591051" y="6048376"/>
            <a:ext cx="2962275" cy="714375"/>
          </a:xfrm>
          <a:prstGeom prst="rect">
            <a:avLst/>
          </a:prstGeom>
          <a:solidFill>
            <a:schemeClr val="accent1"/>
          </a:solidFill>
          <a:ln w="9525">
            <a:noFill/>
            <a:miter lim="800000"/>
            <a:headEnd/>
            <a:tailEnd/>
          </a:ln>
        </p:spPr>
        <p:txBody>
          <a:bodyPr anchor="ctr"/>
          <a:lstStyle/>
          <a:p>
            <a:pPr algn="ctr" defTabSz="457200" fontAlgn="base">
              <a:spcBef>
                <a:spcPct val="0"/>
              </a:spcBef>
              <a:spcAft>
                <a:spcPct val="0"/>
              </a:spcAft>
            </a:pPr>
            <a:r>
              <a:rPr lang="zh-CN" altLang="en-US" sz="2000" dirty="0">
                <a:solidFill>
                  <a:srgbClr val="F9F9F9"/>
                </a:solidFill>
                <a:latin typeface="Tw Cen MT"/>
                <a:ea typeface="宋体" charset="-122"/>
                <a:sym typeface="Tw Cen MT"/>
              </a:rPr>
              <a:t>计算机与信息安全学院</a:t>
            </a:r>
            <a:endParaRPr lang="zh-CN" altLang="zh-CN" sz="2000" dirty="0">
              <a:solidFill>
                <a:srgbClr val="F9F9F9"/>
              </a:solidFill>
              <a:latin typeface="Tw Cen MT"/>
              <a:ea typeface="宋体" charset="-122"/>
              <a:sym typeface="Arial" charset="0"/>
            </a:endParaRPr>
          </a:p>
        </p:txBody>
      </p:sp>
      <p:sp>
        <p:nvSpPr>
          <p:cNvPr id="16389" name="Rectangle 11"/>
          <p:cNvSpPr>
            <a:spLocks noChangeArrowheads="1"/>
          </p:cNvSpPr>
          <p:nvPr/>
        </p:nvSpPr>
        <p:spPr bwMode="auto">
          <a:xfrm>
            <a:off x="7621589" y="6048376"/>
            <a:ext cx="3043237" cy="714375"/>
          </a:xfrm>
          <a:prstGeom prst="rect">
            <a:avLst/>
          </a:prstGeom>
          <a:solidFill>
            <a:srgbClr val="B29C93"/>
          </a:solidFill>
          <a:ln w="9525">
            <a:noFill/>
            <a:miter lim="800000"/>
            <a:headEnd/>
            <a:tailEnd/>
          </a:ln>
        </p:spPr>
        <p:txBody>
          <a:bodyPr anchor="ctr"/>
          <a:lstStyle/>
          <a:p>
            <a:pPr defTabSz="457200" fontAlgn="base">
              <a:spcBef>
                <a:spcPct val="0"/>
              </a:spcBef>
              <a:spcAft>
                <a:spcPct val="0"/>
              </a:spcAft>
            </a:pPr>
            <a:endParaRPr lang="zh-CN" altLang="zh-CN">
              <a:solidFill>
                <a:srgbClr val="FFFFFF"/>
              </a:solidFill>
              <a:latin typeface="Arial" charset="0"/>
              <a:ea typeface="宋体" charset="-122"/>
              <a:sym typeface="Arial" charset="0"/>
            </a:endParaRPr>
          </a:p>
        </p:txBody>
      </p:sp>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2" name="副标题 2"/>
          <p:cNvSpPr>
            <a:spLocks noGrp="1" noChangeArrowheads="1"/>
          </p:cNvSpPr>
          <p:nvPr>
            <p:ph type="subTitle" idx="1"/>
          </p:nvPr>
        </p:nvSpPr>
        <p:spPr>
          <a:xfrm>
            <a:off x="1500188" y="1876977"/>
            <a:ext cx="9144000" cy="1997317"/>
          </a:xfrm>
          <a:solidFill>
            <a:schemeClr val="accent1"/>
          </a:solidFill>
        </p:spPr>
        <p:txBody>
          <a:bodyPr anchor="ctr"/>
          <a:lstStyle/>
          <a:p>
            <a:pPr eaLnBrk="1" hangingPunct="1"/>
            <a:r>
              <a:rPr lang="zh-CN" altLang="en-US" sz="4400" b="1" dirty="0">
                <a:solidFill>
                  <a:schemeClr val="bg1"/>
                </a:solidFill>
                <a:latin typeface="Times New Roman" pitchFamily="18" charset="0"/>
                <a:sym typeface="Times New Roman" pitchFamily="18" charset="0"/>
              </a:rPr>
              <a:t>其他一些实用软件测试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16397" name="Subtitle 8"/>
          <p:cNvSpPr>
            <a:spLocks noChangeArrowheads="1"/>
          </p:cNvSpPr>
          <p:nvPr/>
        </p:nvSpPr>
        <p:spPr bwMode="auto">
          <a:xfrm>
            <a:off x="1524001" y="6061075"/>
            <a:ext cx="29940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FFFFF"/>
                </a:solidFill>
                <a:latin typeface="Tw Cen MT"/>
                <a:ea typeface="宋体" charset="-122"/>
                <a:sym typeface="Tw Cen MT"/>
              </a:rPr>
              <a:t>桂林电子科技</a:t>
            </a:r>
            <a:r>
              <a:rPr lang="zh-CN" altLang="en-US" sz="2000" dirty="0">
                <a:solidFill>
                  <a:srgbClr val="F9F9F9"/>
                </a:solidFill>
                <a:latin typeface="Tw Cen MT"/>
                <a:ea typeface="宋体" charset="-122"/>
                <a:sym typeface="Tw Cen MT"/>
              </a:rPr>
              <a:t>大学</a:t>
            </a:r>
            <a:endParaRPr lang="zh-CN" altLang="zh-CN" sz="2000" dirty="0">
              <a:solidFill>
                <a:srgbClr val="FFFFFF"/>
              </a:solidFill>
              <a:latin typeface="Tw Cen MT"/>
              <a:ea typeface="宋体" charset="-122"/>
              <a:sym typeface="Tw Cen MT"/>
            </a:endParaRPr>
          </a:p>
        </p:txBody>
      </p:sp>
    </p:spTree>
    <p:extLst>
      <p:ext uri="{BB962C8B-B14F-4D97-AF65-F5344CB8AC3E}">
        <p14:creationId xmlns:p14="http://schemas.microsoft.com/office/powerpoint/2010/main" val="29989121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移动</a:t>
            </a:r>
            <a:r>
              <a:rPr lang="en-US" altLang="zh-CN" sz="3600" b="1" dirty="0">
                <a:solidFill>
                  <a:schemeClr val="bg1"/>
                </a:solidFill>
                <a:latin typeface="Times New Roman" pitchFamily="18" charset="0"/>
                <a:sym typeface="Times New Roman" pitchFamily="18" charset="0"/>
              </a:rPr>
              <a:t>App</a:t>
            </a:r>
            <a:r>
              <a:rPr lang="zh-CN" altLang="en-US" sz="3600" b="1" dirty="0">
                <a:solidFill>
                  <a:schemeClr val="bg1"/>
                </a:solidFill>
                <a:latin typeface="Times New Roman" pitchFamily="18" charset="0"/>
                <a:sym typeface="Times New Roman" pitchFamily="18" charset="0"/>
              </a:rPr>
              <a:t>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77410" y="1251751"/>
            <a:ext cx="10884376" cy="4687416"/>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n"/>
            </a:pPr>
            <a:r>
              <a:rPr lang="zh-CN" altLang="en-US" sz="2800" b="1" dirty="0">
                <a:solidFill>
                  <a:schemeClr val="bg1">
                    <a:lumMod val="10000"/>
                  </a:schemeClr>
                </a:solidFill>
                <a:latin typeface="Times New Roman" pitchFamily="18" charset="0"/>
                <a:sym typeface="Times New Roman" pitchFamily="18" charset="0"/>
              </a:rPr>
              <a:t>移动</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测试特点：</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页面布局不同：屏幕小，显示信息有限，屏幕可以旋转</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使用场合不同：网络信号不稳定，使用场合不固定，平台电量不足情况等</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输入方法不同：键盘、鼠标、触屏、电容笔、语音等</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手机操作依赖拇指，交互过程不能过于复杂</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操作方法不同：大多是触屏，点击误差，不支持鼠标悬停等</a:t>
            </a:r>
            <a:endParaRPr lang="en-US" altLang="zh-CN" sz="2800" b="1" dirty="0">
              <a:solidFill>
                <a:schemeClr val="bg1">
                  <a:lumMod val="10000"/>
                </a:schemeClr>
              </a:solidFill>
              <a:latin typeface="Times New Roman" pitchFamily="18" charset="0"/>
              <a:sym typeface="Times New Roman" pitchFamily="18" charset="0"/>
            </a:endParaRPr>
          </a:p>
        </p:txBody>
      </p:sp>
    </p:spTree>
    <p:extLst>
      <p:ext uri="{BB962C8B-B14F-4D97-AF65-F5344CB8AC3E}">
        <p14:creationId xmlns:p14="http://schemas.microsoft.com/office/powerpoint/2010/main" val="1395510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移动</a:t>
            </a:r>
            <a:r>
              <a:rPr lang="en-US" altLang="zh-CN" sz="3600" b="1" dirty="0">
                <a:solidFill>
                  <a:schemeClr val="bg1"/>
                </a:solidFill>
                <a:latin typeface="Times New Roman" pitchFamily="18" charset="0"/>
                <a:sym typeface="Times New Roman" pitchFamily="18" charset="0"/>
              </a:rPr>
              <a:t>App</a:t>
            </a:r>
            <a:r>
              <a:rPr lang="zh-CN" altLang="en-US" sz="3600" b="1" dirty="0">
                <a:solidFill>
                  <a:schemeClr val="bg1"/>
                </a:solidFill>
                <a:latin typeface="Times New Roman" pitchFamily="18" charset="0"/>
                <a:sym typeface="Times New Roman" pitchFamily="18" charset="0"/>
              </a:rPr>
              <a:t>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77410" y="1251751"/>
            <a:ext cx="10884376" cy="4687416"/>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n"/>
            </a:pPr>
            <a:r>
              <a:rPr lang="zh-CN" altLang="en-US" sz="2800" b="1" dirty="0">
                <a:solidFill>
                  <a:schemeClr val="bg1">
                    <a:lumMod val="10000"/>
                  </a:schemeClr>
                </a:solidFill>
                <a:latin typeface="Times New Roman" pitchFamily="18" charset="0"/>
                <a:sym typeface="Times New Roman" pitchFamily="18" charset="0"/>
              </a:rPr>
              <a:t>移动</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测试要点：</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en-US" altLang="zh-CN" sz="2800" b="1" dirty="0">
                <a:solidFill>
                  <a:schemeClr val="bg1">
                    <a:lumMod val="10000"/>
                  </a:schemeClr>
                </a:solidFill>
                <a:latin typeface="Times New Roman" pitchFamily="18" charset="0"/>
                <a:sym typeface="Times New Roman" pitchFamily="18" charset="0"/>
              </a:rPr>
              <a:t>UI</a:t>
            </a:r>
            <a:r>
              <a:rPr lang="zh-CN" altLang="en-US" sz="2800" b="1" dirty="0">
                <a:solidFill>
                  <a:schemeClr val="bg1">
                    <a:lumMod val="10000"/>
                  </a:schemeClr>
                </a:solidFill>
                <a:latin typeface="Times New Roman" pitchFamily="18" charset="0"/>
                <a:sym typeface="Times New Roman" pitchFamily="18" charset="0"/>
              </a:rPr>
              <a:t>测试：测试</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界面（窗口，菜单，对话框）布局，风格是否满足客户要求，页面是否美观，操作是否友好</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界面布局：合理且友好，符合用户习惯</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列表型界面有滚动条</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功能入口明显容易找到</a:t>
            </a:r>
            <a:endParaRPr lang="en-US" altLang="zh-CN" sz="2800" b="1" dirty="0">
              <a:solidFill>
                <a:schemeClr val="bg1">
                  <a:lumMod val="10000"/>
                </a:schemeClr>
              </a:solidFill>
              <a:latin typeface="Times New Roman" pitchFamily="18" charset="0"/>
              <a:sym typeface="Times New Roman" pitchFamily="18" charset="0"/>
            </a:endParaRPr>
          </a:p>
        </p:txBody>
      </p:sp>
    </p:spTree>
    <p:extLst>
      <p:ext uri="{BB962C8B-B14F-4D97-AF65-F5344CB8AC3E}">
        <p14:creationId xmlns:p14="http://schemas.microsoft.com/office/powerpoint/2010/main" val="31699279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移动</a:t>
            </a:r>
            <a:r>
              <a:rPr lang="en-US" altLang="zh-CN" sz="3600" b="1" dirty="0">
                <a:solidFill>
                  <a:schemeClr val="bg1"/>
                </a:solidFill>
                <a:latin typeface="Times New Roman" pitchFamily="18" charset="0"/>
                <a:sym typeface="Times New Roman" pitchFamily="18" charset="0"/>
              </a:rPr>
              <a:t>App</a:t>
            </a:r>
            <a:r>
              <a:rPr lang="zh-CN" altLang="en-US" sz="3600" b="1" dirty="0">
                <a:solidFill>
                  <a:schemeClr val="bg1"/>
                </a:solidFill>
                <a:latin typeface="Times New Roman" pitchFamily="18" charset="0"/>
                <a:sym typeface="Times New Roman" pitchFamily="18" charset="0"/>
              </a:rPr>
              <a:t>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77410" y="1251751"/>
            <a:ext cx="10884376" cy="4687416"/>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功能测试：根据软件需求说明验证</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的功能是否得到完整、正确的实现</a:t>
            </a:r>
            <a:endParaRPr lang="en-US" altLang="zh-CN" sz="2800" b="1" dirty="0">
              <a:solidFill>
                <a:schemeClr val="bg1">
                  <a:lumMod val="10000"/>
                </a:schemeClr>
              </a:solidFill>
              <a:latin typeface="Times New Roman" pitchFamily="18" charset="0"/>
              <a:sym typeface="Times New Roman" pitchFamily="18" charset="0"/>
            </a:endParaRPr>
          </a:p>
          <a:p>
            <a:pPr defTabSz="457200" fontAlgn="base">
              <a:lnSpc>
                <a:spcPct val="150000"/>
              </a:lnSpc>
              <a:spcBef>
                <a:spcPct val="0"/>
              </a:spcBef>
              <a:spcAft>
                <a:spcPct val="0"/>
              </a:spcAft>
            </a:pPr>
            <a:r>
              <a:rPr lang="zh-CN" altLang="en-US" sz="2800" b="1" dirty="0">
                <a:solidFill>
                  <a:schemeClr val="bg1">
                    <a:lumMod val="10000"/>
                  </a:schemeClr>
                </a:solidFill>
                <a:latin typeface="Times New Roman" pitchFamily="18" charset="0"/>
                <a:sym typeface="Times New Roman" pitchFamily="18" charset="0"/>
              </a:rPr>
              <a:t>     包括注册、登录、运行、切换、推送、更新测试</a:t>
            </a:r>
            <a:endParaRPr lang="en-US" altLang="zh-CN" sz="2800" b="1" dirty="0">
              <a:solidFill>
                <a:schemeClr val="bg1">
                  <a:lumMod val="10000"/>
                </a:schemeClr>
              </a:solidFill>
              <a:latin typeface="Times New Roman" pitchFamily="18" charset="0"/>
              <a:sym typeface="Times New Roman" pitchFamily="18" charset="0"/>
            </a:endParaRPr>
          </a:p>
        </p:txBody>
      </p:sp>
    </p:spTree>
    <p:extLst>
      <p:ext uri="{BB962C8B-B14F-4D97-AF65-F5344CB8AC3E}">
        <p14:creationId xmlns:p14="http://schemas.microsoft.com/office/powerpoint/2010/main" val="85701291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移动</a:t>
            </a:r>
            <a:r>
              <a:rPr lang="en-US" altLang="zh-CN" sz="3600" b="1" dirty="0">
                <a:solidFill>
                  <a:schemeClr val="bg1"/>
                </a:solidFill>
                <a:latin typeface="Times New Roman" pitchFamily="18" charset="0"/>
                <a:sym typeface="Times New Roman" pitchFamily="18" charset="0"/>
              </a:rPr>
              <a:t>App</a:t>
            </a:r>
            <a:r>
              <a:rPr lang="zh-CN" altLang="en-US" sz="3600" b="1" dirty="0">
                <a:solidFill>
                  <a:schemeClr val="bg1"/>
                </a:solidFill>
                <a:latin typeface="Times New Roman" pitchFamily="18" charset="0"/>
                <a:sym typeface="Times New Roman" pitchFamily="18" charset="0"/>
              </a:rPr>
              <a:t>专项测试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77410" y="1251751"/>
            <a:ext cx="10884376" cy="4687416"/>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切换测试：后台切换、删除进程：多个程序运行切换时，确保切换回来的页面保持；后台直接删除进程后，再次打开</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是否满足概要设计描述；自动或手动锁屏后，</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响应能否达到概要设计要求，打开后</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是否还保持原来的页面，且可以使用，锁屏一定时间后是否自动退出程序等</a:t>
            </a:r>
            <a:endParaRPr lang="en-US" altLang="zh-CN" sz="2800" b="1" dirty="0">
              <a:solidFill>
                <a:schemeClr val="bg1">
                  <a:lumMod val="10000"/>
                </a:schemeClr>
              </a:solidFill>
              <a:latin typeface="Times New Roman" pitchFamily="18" charset="0"/>
              <a:sym typeface="Times New Roman" pitchFamily="18" charset="0"/>
            </a:endParaRPr>
          </a:p>
        </p:txBody>
      </p:sp>
    </p:spTree>
    <p:extLst>
      <p:ext uri="{BB962C8B-B14F-4D97-AF65-F5344CB8AC3E}">
        <p14:creationId xmlns:p14="http://schemas.microsoft.com/office/powerpoint/2010/main" val="9768009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移动</a:t>
            </a:r>
            <a:r>
              <a:rPr lang="en-US" altLang="zh-CN" sz="3600" b="1" dirty="0">
                <a:solidFill>
                  <a:schemeClr val="bg1"/>
                </a:solidFill>
                <a:latin typeface="Times New Roman" pitchFamily="18" charset="0"/>
                <a:sym typeface="Times New Roman" pitchFamily="18" charset="0"/>
              </a:rPr>
              <a:t>App</a:t>
            </a:r>
            <a:r>
              <a:rPr lang="zh-CN" altLang="en-US" sz="3600" b="1" dirty="0">
                <a:solidFill>
                  <a:schemeClr val="bg1"/>
                </a:solidFill>
                <a:latin typeface="Times New Roman" pitchFamily="18" charset="0"/>
                <a:sym typeface="Times New Roman" pitchFamily="18" charset="0"/>
              </a:rPr>
              <a:t>专项测试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77409" y="1251750"/>
            <a:ext cx="11598567" cy="5211193"/>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安装测试：</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400" b="1" dirty="0">
                <a:solidFill>
                  <a:schemeClr val="bg1">
                    <a:lumMod val="10000"/>
                  </a:schemeClr>
                </a:solidFill>
                <a:latin typeface="Times New Roman" pitchFamily="18" charset="0"/>
                <a:sym typeface="Times New Roman" pitchFamily="18" charset="0"/>
              </a:rPr>
              <a:t>对于不同渠道的安装方式都要测试（应用商店，二维码扫码安装等）</a:t>
            </a:r>
            <a:endParaRPr lang="en-US" altLang="zh-CN" sz="24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400" b="1" dirty="0">
                <a:solidFill>
                  <a:schemeClr val="bg1">
                    <a:lumMod val="10000"/>
                  </a:schemeClr>
                </a:solidFill>
                <a:latin typeface="Times New Roman" pitchFamily="18" charset="0"/>
                <a:sym typeface="Times New Roman" pitchFamily="18" charset="0"/>
              </a:rPr>
              <a:t>再次安装时，弹出已安装或更新提示</a:t>
            </a:r>
            <a:endParaRPr lang="en-US" altLang="zh-CN" sz="24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400" b="1" dirty="0">
                <a:solidFill>
                  <a:schemeClr val="bg1">
                    <a:lumMod val="10000"/>
                  </a:schemeClr>
                </a:solidFill>
                <a:latin typeface="Times New Roman" pitchFamily="18" charset="0"/>
                <a:sym typeface="Times New Roman" pitchFamily="18" charset="0"/>
              </a:rPr>
              <a:t>测试不同品牌型号系列的平台的兼容性</a:t>
            </a:r>
            <a:endParaRPr lang="en-US" altLang="zh-CN" sz="24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400" b="1" dirty="0">
                <a:solidFill>
                  <a:schemeClr val="bg1">
                    <a:lumMod val="10000"/>
                  </a:schemeClr>
                </a:solidFill>
                <a:latin typeface="Times New Roman" pitchFamily="18" charset="0"/>
                <a:sym typeface="Times New Roman" pitchFamily="18" charset="0"/>
              </a:rPr>
              <a:t>安装过程中取消安装的处理是否与概要设计描述一致</a:t>
            </a:r>
            <a:endParaRPr lang="en-US" altLang="zh-CN" sz="24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400" b="1" dirty="0">
                <a:solidFill>
                  <a:schemeClr val="bg1">
                    <a:lumMod val="10000"/>
                  </a:schemeClr>
                </a:solidFill>
                <a:latin typeface="Times New Roman" pitchFamily="18" charset="0"/>
                <a:sym typeface="Times New Roman" pitchFamily="18" charset="0"/>
              </a:rPr>
              <a:t>安装过程出现死机、重启、关机等意外情况时的处理是否与概要设计一致</a:t>
            </a:r>
            <a:endParaRPr lang="en-US" altLang="zh-CN" sz="24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400" b="1" dirty="0">
                <a:solidFill>
                  <a:schemeClr val="bg1">
                    <a:lumMod val="10000"/>
                  </a:schemeClr>
                </a:solidFill>
                <a:latin typeface="Times New Roman" pitchFamily="18" charset="0"/>
                <a:sym typeface="Times New Roman" pitchFamily="18" charset="0"/>
              </a:rPr>
              <a:t>安装过程移动设备空间不足时的提示</a:t>
            </a:r>
            <a:endParaRPr lang="en-US" altLang="zh-CN" sz="24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400" b="1" dirty="0">
                <a:solidFill>
                  <a:schemeClr val="bg1">
                    <a:lumMod val="10000"/>
                  </a:schemeClr>
                </a:solidFill>
                <a:latin typeface="Times New Roman" pitchFamily="18" charset="0"/>
                <a:sym typeface="Times New Roman" pitchFamily="18" charset="0"/>
              </a:rPr>
              <a:t>安装过程也要进行</a:t>
            </a:r>
            <a:r>
              <a:rPr lang="en-US" altLang="zh-CN" sz="2400" b="1" dirty="0">
                <a:solidFill>
                  <a:schemeClr val="bg1">
                    <a:lumMod val="10000"/>
                  </a:schemeClr>
                </a:solidFill>
                <a:latin typeface="Times New Roman" pitchFamily="18" charset="0"/>
                <a:sym typeface="Times New Roman" pitchFamily="18" charset="0"/>
              </a:rPr>
              <a:t>UI</a:t>
            </a:r>
            <a:r>
              <a:rPr lang="zh-CN" altLang="en-US" sz="2400" b="1" dirty="0">
                <a:solidFill>
                  <a:schemeClr val="bg1">
                    <a:lumMod val="10000"/>
                  </a:schemeClr>
                </a:solidFill>
                <a:latin typeface="Times New Roman" pitchFamily="18" charset="0"/>
                <a:sym typeface="Times New Roman" pitchFamily="18" charset="0"/>
              </a:rPr>
              <a:t>设计，如安装进度条显示</a:t>
            </a:r>
            <a:endParaRPr lang="en-US" altLang="zh-CN" sz="24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400" b="1" dirty="0">
                <a:solidFill>
                  <a:schemeClr val="bg1">
                    <a:lumMod val="10000"/>
                  </a:schemeClr>
                </a:solidFill>
                <a:latin typeface="Times New Roman" pitchFamily="18" charset="0"/>
                <a:sym typeface="Times New Roman" pitchFamily="18" charset="0"/>
              </a:rPr>
              <a:t>安装完成要测试是否正常运行</a:t>
            </a:r>
            <a:endParaRPr lang="en-US" altLang="zh-CN" sz="24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endParaRPr lang="en-US" altLang="zh-CN" sz="2800" b="1" dirty="0">
              <a:solidFill>
                <a:schemeClr val="bg1">
                  <a:lumMod val="10000"/>
                </a:schemeClr>
              </a:solidFill>
              <a:latin typeface="Times New Roman" pitchFamily="18" charset="0"/>
              <a:sym typeface="Times New Roman" pitchFamily="18" charset="0"/>
            </a:endParaRPr>
          </a:p>
        </p:txBody>
      </p:sp>
    </p:spTree>
    <p:extLst>
      <p:ext uri="{BB962C8B-B14F-4D97-AF65-F5344CB8AC3E}">
        <p14:creationId xmlns:p14="http://schemas.microsoft.com/office/powerpoint/2010/main" val="15538495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移动</a:t>
            </a:r>
            <a:r>
              <a:rPr lang="en-US" altLang="zh-CN" sz="3600" b="1" dirty="0">
                <a:solidFill>
                  <a:schemeClr val="bg1"/>
                </a:solidFill>
                <a:latin typeface="Times New Roman" pitchFamily="18" charset="0"/>
                <a:sym typeface="Times New Roman" pitchFamily="18" charset="0"/>
              </a:rPr>
              <a:t>App</a:t>
            </a:r>
            <a:r>
              <a:rPr lang="zh-CN" altLang="en-US" sz="3600" b="1" dirty="0">
                <a:solidFill>
                  <a:schemeClr val="bg1"/>
                </a:solidFill>
                <a:latin typeface="Times New Roman" pitchFamily="18" charset="0"/>
                <a:sym typeface="Times New Roman" pitchFamily="18" charset="0"/>
              </a:rPr>
              <a:t>专项测试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77410" y="1251751"/>
            <a:ext cx="10884376" cy="4687416"/>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卸载测试：</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800" b="1" dirty="0">
                <a:solidFill>
                  <a:schemeClr val="bg1">
                    <a:lumMod val="10000"/>
                  </a:schemeClr>
                </a:solidFill>
                <a:latin typeface="Times New Roman" pitchFamily="18" charset="0"/>
                <a:sym typeface="Times New Roman" pitchFamily="18" charset="0"/>
              </a:rPr>
              <a:t>卸载时有提示</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800" b="1" dirty="0">
                <a:solidFill>
                  <a:schemeClr val="bg1">
                    <a:lumMod val="10000"/>
                  </a:schemeClr>
                </a:solidFill>
                <a:latin typeface="Times New Roman" pitchFamily="18" charset="0"/>
                <a:sym typeface="Times New Roman" pitchFamily="18" charset="0"/>
              </a:rPr>
              <a:t>卸载过程是否支持取消卸载，保证与概要设计描述一致</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800" b="1" dirty="0">
                <a:solidFill>
                  <a:schemeClr val="bg1">
                    <a:lumMod val="10000"/>
                  </a:schemeClr>
                </a:solidFill>
                <a:latin typeface="Times New Roman" pitchFamily="18" charset="0"/>
                <a:sym typeface="Times New Roman" pitchFamily="18" charset="0"/>
              </a:rPr>
              <a:t>卸载过程出现死机、重启、关机等意外情况时，处理措施，再次启动后，卸载是继续还是回滚？</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800" b="1" dirty="0">
                <a:solidFill>
                  <a:schemeClr val="bg1">
                    <a:lumMod val="10000"/>
                  </a:schemeClr>
                </a:solidFill>
                <a:latin typeface="Times New Roman" pitchFamily="18" charset="0"/>
                <a:sym typeface="Times New Roman" pitchFamily="18" charset="0"/>
              </a:rPr>
              <a:t>卸载过程</a:t>
            </a:r>
            <a:r>
              <a:rPr lang="en-US" altLang="zh-CN" sz="2800" b="1" dirty="0">
                <a:solidFill>
                  <a:schemeClr val="bg1">
                    <a:lumMod val="10000"/>
                  </a:schemeClr>
                </a:solidFill>
                <a:latin typeface="Times New Roman" pitchFamily="18" charset="0"/>
                <a:sym typeface="Times New Roman" pitchFamily="18" charset="0"/>
              </a:rPr>
              <a:t>UI</a:t>
            </a:r>
            <a:r>
              <a:rPr lang="zh-CN" altLang="en-US" sz="2800" b="1" dirty="0">
                <a:solidFill>
                  <a:schemeClr val="bg1">
                    <a:lumMod val="10000"/>
                  </a:schemeClr>
                </a:solidFill>
                <a:latin typeface="Times New Roman" pitchFamily="18" charset="0"/>
                <a:sym typeface="Times New Roman" pitchFamily="18" charset="0"/>
              </a:rPr>
              <a:t>测试，进度条提示</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800" b="1" dirty="0">
                <a:solidFill>
                  <a:schemeClr val="bg1">
                    <a:lumMod val="10000"/>
                  </a:schemeClr>
                </a:solidFill>
                <a:latin typeface="Times New Roman" pitchFamily="18" charset="0"/>
                <a:sym typeface="Times New Roman" pitchFamily="18" charset="0"/>
              </a:rPr>
              <a:t>卸载完成后，相应数据文件是否删除，是否由用户选择</a:t>
            </a:r>
            <a:endParaRPr lang="en-US" altLang="zh-CN" sz="2800" b="1" dirty="0">
              <a:solidFill>
                <a:schemeClr val="bg1">
                  <a:lumMod val="10000"/>
                </a:schemeClr>
              </a:solidFill>
              <a:latin typeface="Times New Roman" pitchFamily="18" charset="0"/>
              <a:sym typeface="Times New Roman" pitchFamily="18" charset="0"/>
            </a:endParaRPr>
          </a:p>
        </p:txBody>
      </p:sp>
    </p:spTree>
    <p:extLst>
      <p:ext uri="{BB962C8B-B14F-4D97-AF65-F5344CB8AC3E}">
        <p14:creationId xmlns:p14="http://schemas.microsoft.com/office/powerpoint/2010/main" val="40571733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移动</a:t>
            </a:r>
            <a:r>
              <a:rPr lang="en-US" altLang="zh-CN" sz="3600" b="1" dirty="0">
                <a:solidFill>
                  <a:schemeClr val="bg1"/>
                </a:solidFill>
                <a:latin typeface="Times New Roman" pitchFamily="18" charset="0"/>
                <a:sym typeface="Times New Roman" pitchFamily="18" charset="0"/>
              </a:rPr>
              <a:t>App</a:t>
            </a:r>
            <a:r>
              <a:rPr lang="zh-CN" altLang="en-US" sz="3600" b="1" dirty="0">
                <a:solidFill>
                  <a:schemeClr val="bg1"/>
                </a:solidFill>
                <a:latin typeface="Times New Roman" pitchFamily="18" charset="0"/>
                <a:sym typeface="Times New Roman" pitchFamily="18" charset="0"/>
              </a:rPr>
              <a:t>专项测试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77410" y="1251751"/>
            <a:ext cx="10884376" cy="4687416"/>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升级测试：</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800" b="1" dirty="0">
                <a:solidFill>
                  <a:schemeClr val="bg1">
                    <a:lumMod val="10000"/>
                  </a:schemeClr>
                </a:solidFill>
                <a:latin typeface="Times New Roman" pitchFamily="18" charset="0"/>
                <a:sym typeface="Times New Roman" pitchFamily="18" charset="0"/>
              </a:rPr>
              <a:t>如有新版本，打开软件时应有提示</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800" b="1" dirty="0">
                <a:solidFill>
                  <a:schemeClr val="bg1">
                    <a:lumMod val="10000"/>
                  </a:schemeClr>
                </a:solidFill>
                <a:latin typeface="Times New Roman" pitchFamily="18" charset="0"/>
                <a:sym typeface="Times New Roman" pitchFamily="18" charset="0"/>
              </a:rPr>
              <a:t>升级包下载中断时要有处理措施</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800" b="1" dirty="0">
                <a:solidFill>
                  <a:schemeClr val="bg1">
                    <a:lumMod val="10000"/>
                  </a:schemeClr>
                </a:solidFill>
                <a:latin typeface="Times New Roman" pitchFamily="18" charset="0"/>
                <a:sym typeface="Times New Roman" pitchFamily="18" charset="0"/>
              </a:rPr>
              <a:t>不同升级安装渠道也要一一测试</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800" b="1" dirty="0">
                <a:solidFill>
                  <a:schemeClr val="bg1">
                    <a:lumMod val="10000"/>
                  </a:schemeClr>
                </a:solidFill>
                <a:latin typeface="Times New Roman" pitchFamily="18" charset="0"/>
                <a:sym typeface="Times New Roman" pitchFamily="18" charset="0"/>
              </a:rPr>
              <a:t>不同操作系统版本对软件升级是否正常</a:t>
            </a:r>
            <a:endParaRPr lang="en-US" altLang="zh-CN" sz="2800" b="1" dirty="0">
              <a:solidFill>
                <a:schemeClr val="bg1">
                  <a:lumMod val="10000"/>
                </a:schemeClr>
              </a:solidFill>
              <a:latin typeface="Times New Roman" pitchFamily="18" charset="0"/>
              <a:sym typeface="Times New Roman" pitchFamily="18" charset="0"/>
            </a:endParaRPr>
          </a:p>
        </p:txBody>
      </p:sp>
    </p:spTree>
    <p:extLst>
      <p:ext uri="{BB962C8B-B14F-4D97-AF65-F5344CB8AC3E}">
        <p14:creationId xmlns:p14="http://schemas.microsoft.com/office/powerpoint/2010/main" val="239002105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移动</a:t>
            </a:r>
            <a:r>
              <a:rPr lang="en-US" altLang="zh-CN" sz="3600" b="1" dirty="0">
                <a:solidFill>
                  <a:schemeClr val="bg1"/>
                </a:solidFill>
                <a:latin typeface="Times New Roman" pitchFamily="18" charset="0"/>
                <a:sym typeface="Times New Roman" pitchFamily="18" charset="0"/>
              </a:rPr>
              <a:t>App</a:t>
            </a:r>
            <a:r>
              <a:rPr lang="zh-CN" altLang="en-US" sz="3600" b="1" dirty="0">
                <a:solidFill>
                  <a:schemeClr val="bg1"/>
                </a:solidFill>
                <a:latin typeface="Times New Roman" pitchFamily="18" charset="0"/>
                <a:sym typeface="Times New Roman" pitchFamily="18" charset="0"/>
              </a:rPr>
              <a:t>专项测试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77410" y="1251751"/>
            <a:ext cx="10884376" cy="1704513"/>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交互性测试：</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800" b="1" dirty="0">
                <a:solidFill>
                  <a:schemeClr val="bg1">
                    <a:lumMod val="10000"/>
                  </a:schemeClr>
                </a:solidFill>
                <a:latin typeface="Times New Roman" pitchFamily="18" charset="0"/>
                <a:sym typeface="Times New Roman" pitchFamily="18" charset="0"/>
              </a:rPr>
              <a:t>使用</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时，拨打接听电话、启动蓝牙、电筒等，</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的处理措施，保证</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不会产生功能错误</a:t>
            </a:r>
            <a:endParaRPr lang="en-US" altLang="zh-CN" sz="2800" b="1" dirty="0">
              <a:solidFill>
                <a:schemeClr val="bg1">
                  <a:lumMod val="10000"/>
                </a:schemeClr>
              </a:solidFill>
              <a:latin typeface="Times New Roman" pitchFamily="18" charset="0"/>
              <a:sym typeface="Times New Roman" pitchFamily="18" charset="0"/>
            </a:endParaRPr>
          </a:p>
        </p:txBody>
      </p:sp>
      <p:sp>
        <p:nvSpPr>
          <p:cNvPr id="6" name="Rectangle 11">
            <a:extLst>
              <a:ext uri="{FF2B5EF4-FFF2-40B4-BE49-F238E27FC236}">
                <a16:creationId xmlns:a16="http://schemas.microsoft.com/office/drawing/2014/main" id="{87EB6CD3-2B3E-44F4-A9D4-BF0ACC37338A}"/>
              </a:ext>
            </a:extLst>
          </p:cNvPr>
          <p:cNvSpPr>
            <a:spLocks noChangeArrowheads="1"/>
          </p:cNvSpPr>
          <p:nvPr/>
        </p:nvSpPr>
        <p:spPr bwMode="auto">
          <a:xfrm>
            <a:off x="377410" y="3171084"/>
            <a:ext cx="10884376" cy="1704513"/>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弱网测试：</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Arial" panose="020B0604020202020204" pitchFamily="34" charset="0"/>
              <a:buChar char="•"/>
            </a:pPr>
            <a:r>
              <a:rPr lang="zh-CN" altLang="en-US" sz="2800" b="1" dirty="0">
                <a:solidFill>
                  <a:schemeClr val="bg1">
                    <a:lumMod val="10000"/>
                  </a:schemeClr>
                </a:solidFill>
                <a:latin typeface="Times New Roman" pitchFamily="18" charset="0"/>
                <a:sym typeface="Times New Roman" pitchFamily="18" charset="0"/>
              </a:rPr>
              <a:t>正常使用</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时，遇到网络信号切换或网络信号变弱时，</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响应或功能会不会出错</a:t>
            </a:r>
            <a:endParaRPr lang="en-US" altLang="zh-CN" sz="2800" b="1" dirty="0">
              <a:solidFill>
                <a:schemeClr val="bg1">
                  <a:lumMod val="10000"/>
                </a:schemeClr>
              </a:solidFill>
              <a:latin typeface="Times New Roman" pitchFamily="18" charset="0"/>
              <a:sym typeface="Times New Roman" pitchFamily="18" charset="0"/>
            </a:endParaRPr>
          </a:p>
        </p:txBody>
      </p:sp>
      <p:sp>
        <p:nvSpPr>
          <p:cNvPr id="7" name="Rectangle 11">
            <a:extLst>
              <a:ext uri="{FF2B5EF4-FFF2-40B4-BE49-F238E27FC236}">
                <a16:creationId xmlns:a16="http://schemas.microsoft.com/office/drawing/2014/main" id="{5E867307-7D11-400D-A360-FC5FA80CC5B7}"/>
              </a:ext>
            </a:extLst>
          </p:cNvPr>
          <p:cNvSpPr>
            <a:spLocks noChangeArrowheads="1"/>
          </p:cNvSpPr>
          <p:nvPr/>
        </p:nvSpPr>
        <p:spPr bwMode="auto">
          <a:xfrm>
            <a:off x="377410" y="4711649"/>
            <a:ext cx="10884376" cy="1704513"/>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耗电量测试：</a:t>
            </a:r>
            <a:endParaRPr lang="en-US" altLang="zh-CN" sz="2800" b="1" dirty="0">
              <a:solidFill>
                <a:schemeClr val="bg1">
                  <a:lumMod val="10000"/>
                </a:schemeClr>
              </a:solidFill>
              <a:latin typeface="Times New Roman" pitchFamily="18" charset="0"/>
              <a:sym typeface="Times New Roman" pitchFamily="18" charset="0"/>
            </a:endParaRPr>
          </a:p>
        </p:txBody>
      </p:sp>
    </p:spTree>
    <p:extLst>
      <p:ext uri="{BB962C8B-B14F-4D97-AF65-F5344CB8AC3E}">
        <p14:creationId xmlns:p14="http://schemas.microsoft.com/office/powerpoint/2010/main" val="40536941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移动</a:t>
            </a:r>
            <a:r>
              <a:rPr lang="en-US" altLang="zh-CN" sz="3600" b="1" dirty="0">
                <a:solidFill>
                  <a:schemeClr val="bg1"/>
                </a:solidFill>
                <a:latin typeface="Times New Roman" pitchFamily="18" charset="0"/>
                <a:sym typeface="Times New Roman" pitchFamily="18" charset="0"/>
              </a:rPr>
              <a:t>App</a:t>
            </a:r>
            <a:r>
              <a:rPr lang="zh-CN" altLang="en-US" sz="3600" b="1" dirty="0">
                <a:solidFill>
                  <a:schemeClr val="bg1"/>
                </a:solidFill>
                <a:latin typeface="Times New Roman" pitchFamily="18" charset="0"/>
                <a:sym typeface="Times New Roman" pitchFamily="18" charset="0"/>
              </a:rPr>
              <a:t>专项测试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68532" y="1509204"/>
            <a:ext cx="10884376" cy="4900474"/>
          </a:xfrm>
          <a:prstGeom prst="rect">
            <a:avLst/>
          </a:prstGeom>
          <a:noFill/>
          <a:ln w="9525">
            <a:noFill/>
            <a:miter lim="800000"/>
            <a:headEnd/>
            <a:tailEnd/>
          </a:ln>
        </p:spPr>
        <p:txBody>
          <a:bodyPr anchor="ctr"/>
          <a:lstStyle/>
          <a:p>
            <a:pPr marL="514350" indent="-514350" defTabSz="457200" fontAlgn="base">
              <a:lnSpc>
                <a:spcPct val="150000"/>
              </a:lnSpc>
              <a:spcBef>
                <a:spcPct val="0"/>
              </a:spcBef>
              <a:spcAft>
                <a:spcPct val="0"/>
              </a:spcAft>
              <a:buFont typeface="Wingdings" panose="05000000000000000000" pitchFamily="2" charset="2"/>
              <a:buChar char="n"/>
            </a:pPr>
            <a:r>
              <a:rPr lang="zh-CN" altLang="en-US" sz="2800" b="1" dirty="0">
                <a:solidFill>
                  <a:schemeClr val="bg1">
                    <a:lumMod val="10000"/>
                  </a:schemeClr>
                </a:solidFill>
                <a:latin typeface="Times New Roman" pitchFamily="18" charset="0"/>
                <a:sym typeface="Times New Roman" pitchFamily="18" charset="0"/>
              </a:rPr>
              <a:t>性能测试：</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边界测试：在电量不足、存储空间不足、网络不稳定时，测试</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是否正确响应，正常运行</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压力测试：不断增加负载，数据吞吐量等以确定</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的服务瓶颈</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响应能力测试：在一定条件下，</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能否可以正确响应，响应时间是否符合需求</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耗能测试：测试</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运行时对移动设备资源的占用情况，内存、</a:t>
            </a:r>
            <a:r>
              <a:rPr lang="en-US" altLang="zh-CN" sz="2800" b="1" dirty="0">
                <a:solidFill>
                  <a:schemeClr val="bg1">
                    <a:lumMod val="10000"/>
                  </a:schemeClr>
                </a:solidFill>
                <a:latin typeface="Times New Roman" pitchFamily="18" charset="0"/>
                <a:sym typeface="Times New Roman" pitchFamily="18" charset="0"/>
              </a:rPr>
              <a:t>CPU</a:t>
            </a:r>
            <a:r>
              <a:rPr lang="zh-CN" altLang="en-US" sz="2800" b="1" dirty="0">
                <a:solidFill>
                  <a:schemeClr val="bg1">
                    <a:lumMod val="10000"/>
                  </a:schemeClr>
                </a:solidFill>
                <a:latin typeface="Times New Roman" pitchFamily="18" charset="0"/>
                <a:sym typeface="Times New Roman" pitchFamily="18" charset="0"/>
              </a:rPr>
              <a:t>消耗、长期运行时的耗电量、耗流量等</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endParaRPr lang="en-US" altLang="zh-CN" sz="2800" b="1" dirty="0">
              <a:solidFill>
                <a:schemeClr val="bg1">
                  <a:lumMod val="10000"/>
                </a:schemeClr>
              </a:solidFill>
              <a:latin typeface="Times New Roman" pitchFamily="18" charset="0"/>
              <a:sym typeface="Times New Roman" pitchFamily="18" charset="0"/>
            </a:endParaRPr>
          </a:p>
        </p:txBody>
      </p:sp>
    </p:spTree>
    <p:extLst>
      <p:ext uri="{BB962C8B-B14F-4D97-AF65-F5344CB8AC3E}">
        <p14:creationId xmlns:p14="http://schemas.microsoft.com/office/powerpoint/2010/main" val="11398226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移动</a:t>
            </a:r>
            <a:r>
              <a:rPr lang="en-US" altLang="zh-CN" sz="3600" b="1" dirty="0">
                <a:solidFill>
                  <a:schemeClr val="bg1"/>
                </a:solidFill>
                <a:latin typeface="Times New Roman" pitchFamily="18" charset="0"/>
                <a:sym typeface="Times New Roman" pitchFamily="18" charset="0"/>
              </a:rPr>
              <a:t>App</a:t>
            </a:r>
            <a:r>
              <a:rPr lang="zh-CN" altLang="en-US" sz="3600" b="1" dirty="0">
                <a:solidFill>
                  <a:schemeClr val="bg1"/>
                </a:solidFill>
                <a:latin typeface="Times New Roman" pitchFamily="18" charset="0"/>
                <a:sym typeface="Times New Roman" pitchFamily="18" charset="0"/>
              </a:rPr>
              <a:t>测试工具</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68532" y="1376039"/>
            <a:ext cx="10884376" cy="5033639"/>
          </a:xfrm>
          <a:prstGeom prst="rect">
            <a:avLst/>
          </a:prstGeom>
          <a:noFill/>
          <a:ln w="9525">
            <a:noFill/>
            <a:miter lim="800000"/>
            <a:headEnd/>
            <a:tailEnd/>
          </a:ln>
        </p:spPr>
        <p:txBody>
          <a:bodyPr anchor="ctr"/>
          <a:lstStyle/>
          <a:p>
            <a:pPr marL="514350" indent="-514350" defTabSz="457200" fontAlgn="base">
              <a:lnSpc>
                <a:spcPct val="150000"/>
              </a:lnSpc>
              <a:spcBef>
                <a:spcPct val="0"/>
              </a:spcBef>
              <a:spcAft>
                <a:spcPct val="0"/>
              </a:spcAft>
              <a:buFont typeface="Wingdings" panose="05000000000000000000" pitchFamily="2" charset="2"/>
              <a:buChar char="n"/>
            </a:pPr>
            <a:r>
              <a:rPr lang="en-US" altLang="zh-CN" sz="2800" b="1" dirty="0">
                <a:solidFill>
                  <a:schemeClr val="bg1">
                    <a:lumMod val="10000"/>
                  </a:schemeClr>
                </a:solidFill>
                <a:latin typeface="Times New Roman" pitchFamily="18" charset="0"/>
                <a:sym typeface="Times New Roman" pitchFamily="18" charset="0"/>
              </a:rPr>
              <a:t>Appium</a:t>
            </a:r>
            <a:r>
              <a:rPr lang="zh-CN" altLang="en-US" sz="2800" b="1" dirty="0">
                <a:solidFill>
                  <a:schemeClr val="bg1">
                    <a:lumMod val="10000"/>
                  </a:schemeClr>
                </a:solidFill>
                <a:latin typeface="Times New Roman" pitchFamily="18" charset="0"/>
                <a:sym typeface="Times New Roman" pitchFamily="18" charset="0"/>
              </a:rPr>
              <a:t>：开源自动化测试框架，支持</a:t>
            </a:r>
            <a:r>
              <a:rPr lang="en-US" altLang="zh-CN" sz="2800" b="1" dirty="0">
                <a:solidFill>
                  <a:schemeClr val="bg1">
                    <a:lumMod val="10000"/>
                  </a:schemeClr>
                </a:solidFill>
                <a:latin typeface="Times New Roman" pitchFamily="18" charset="0"/>
                <a:sym typeface="Times New Roman" pitchFamily="18" charset="0"/>
              </a:rPr>
              <a:t>IOS</a:t>
            </a:r>
            <a:r>
              <a:rPr lang="zh-CN" altLang="en-US" sz="2800" b="1" dirty="0">
                <a:solidFill>
                  <a:schemeClr val="bg1">
                    <a:lumMod val="10000"/>
                  </a:schemeClr>
                </a:solidFill>
                <a:latin typeface="Times New Roman" pitchFamily="18" charset="0"/>
                <a:sym typeface="Times New Roman" pitchFamily="18" charset="0"/>
              </a:rPr>
              <a:t>平台和</a:t>
            </a:r>
            <a:r>
              <a:rPr lang="en-US" altLang="zh-CN" sz="2800" b="1" dirty="0">
                <a:solidFill>
                  <a:schemeClr val="bg1">
                    <a:lumMod val="10000"/>
                  </a:schemeClr>
                </a:solidFill>
                <a:latin typeface="Times New Roman" pitchFamily="18" charset="0"/>
                <a:sym typeface="Times New Roman" pitchFamily="18" charset="0"/>
              </a:rPr>
              <a:t>Android</a:t>
            </a:r>
            <a:r>
              <a:rPr lang="zh-CN" altLang="en-US" sz="2800" b="1" dirty="0">
                <a:solidFill>
                  <a:schemeClr val="bg1">
                    <a:lumMod val="10000"/>
                  </a:schemeClr>
                </a:solidFill>
                <a:latin typeface="Times New Roman" pitchFamily="18" charset="0"/>
                <a:sym typeface="Times New Roman" pitchFamily="18" charset="0"/>
              </a:rPr>
              <a:t>平台的原生应用、</a:t>
            </a:r>
            <a:r>
              <a:rPr lang="en-US" altLang="zh-CN" sz="2800" b="1" dirty="0">
                <a:solidFill>
                  <a:schemeClr val="bg1">
                    <a:lumMod val="10000"/>
                  </a:schemeClr>
                </a:solidFill>
                <a:latin typeface="Times New Roman" pitchFamily="18" charset="0"/>
                <a:sym typeface="Times New Roman" pitchFamily="18" charset="0"/>
              </a:rPr>
              <a:t>Web</a:t>
            </a:r>
            <a:r>
              <a:rPr lang="zh-CN" altLang="en-US" sz="2800" b="1" dirty="0">
                <a:solidFill>
                  <a:schemeClr val="bg1">
                    <a:lumMod val="10000"/>
                  </a:schemeClr>
                </a:solidFill>
                <a:latin typeface="Times New Roman" pitchFamily="18" charset="0"/>
                <a:sym typeface="Times New Roman" pitchFamily="18" charset="0"/>
              </a:rPr>
              <a:t>应用和混合应用</a:t>
            </a:r>
            <a:endParaRPr lang="en-US" altLang="zh-CN" sz="2800" b="1" dirty="0">
              <a:solidFill>
                <a:schemeClr val="bg1">
                  <a:lumMod val="10000"/>
                </a:schemeClr>
              </a:solidFill>
              <a:latin typeface="Times New Roman" pitchFamily="18" charset="0"/>
              <a:sym typeface="Times New Roman" pitchFamily="18" charset="0"/>
            </a:endParaRPr>
          </a:p>
          <a:p>
            <a:pPr marL="514350" indent="-514350" defTabSz="457200" fontAlgn="base">
              <a:lnSpc>
                <a:spcPct val="150000"/>
              </a:lnSpc>
              <a:spcBef>
                <a:spcPct val="0"/>
              </a:spcBef>
              <a:spcAft>
                <a:spcPct val="0"/>
              </a:spcAft>
              <a:buFont typeface="Wingdings" panose="05000000000000000000" pitchFamily="2" charset="2"/>
              <a:buChar char="n"/>
            </a:pPr>
            <a:r>
              <a:rPr lang="en-US" altLang="zh-CN" sz="2800" b="1" dirty="0">
                <a:solidFill>
                  <a:schemeClr val="bg1">
                    <a:lumMod val="10000"/>
                  </a:schemeClr>
                </a:solidFill>
                <a:latin typeface="Times New Roman" pitchFamily="18" charset="0"/>
                <a:sym typeface="Times New Roman" pitchFamily="18" charset="0"/>
              </a:rPr>
              <a:t>UI Automator</a:t>
            </a:r>
            <a:r>
              <a:rPr lang="zh-CN" altLang="en-US" sz="2800" b="1" dirty="0">
                <a:solidFill>
                  <a:schemeClr val="bg1">
                    <a:lumMod val="10000"/>
                  </a:schemeClr>
                </a:solidFill>
                <a:latin typeface="Times New Roman" pitchFamily="18" charset="0"/>
                <a:sym typeface="Times New Roman" pitchFamily="18" charset="0"/>
              </a:rPr>
              <a:t>：可做</a:t>
            </a:r>
            <a:r>
              <a:rPr lang="en-US" altLang="zh-CN" sz="2800" b="1" dirty="0">
                <a:solidFill>
                  <a:schemeClr val="bg1">
                    <a:lumMod val="10000"/>
                  </a:schemeClr>
                </a:solidFill>
                <a:latin typeface="Times New Roman" pitchFamily="18" charset="0"/>
                <a:sym typeface="Times New Roman" pitchFamily="18" charset="0"/>
              </a:rPr>
              <a:t>UI</a:t>
            </a:r>
            <a:r>
              <a:rPr lang="zh-CN" altLang="en-US" sz="2800" b="1" dirty="0">
                <a:solidFill>
                  <a:schemeClr val="bg1">
                    <a:lumMod val="10000"/>
                  </a:schemeClr>
                </a:solidFill>
                <a:latin typeface="Times New Roman" pitchFamily="18" charset="0"/>
                <a:sym typeface="Times New Roman" pitchFamily="18" charset="0"/>
              </a:rPr>
              <a:t>测试或功能测试</a:t>
            </a:r>
            <a:endParaRPr lang="en-US" altLang="zh-CN" sz="2800" b="1" dirty="0">
              <a:solidFill>
                <a:schemeClr val="bg1">
                  <a:lumMod val="10000"/>
                </a:schemeClr>
              </a:solidFill>
              <a:latin typeface="Times New Roman" pitchFamily="18" charset="0"/>
              <a:sym typeface="Times New Roman" pitchFamily="18" charset="0"/>
            </a:endParaRPr>
          </a:p>
          <a:p>
            <a:pPr marL="514350" indent="-514350" defTabSz="457200" fontAlgn="base">
              <a:lnSpc>
                <a:spcPct val="150000"/>
              </a:lnSpc>
              <a:spcBef>
                <a:spcPct val="0"/>
              </a:spcBef>
              <a:spcAft>
                <a:spcPct val="0"/>
              </a:spcAft>
              <a:buFont typeface="Wingdings" panose="05000000000000000000" pitchFamily="2" charset="2"/>
              <a:buChar char="n"/>
            </a:pPr>
            <a:r>
              <a:rPr lang="en-US" altLang="zh-CN" sz="2800" b="1" dirty="0">
                <a:solidFill>
                  <a:schemeClr val="bg1">
                    <a:lumMod val="10000"/>
                  </a:schemeClr>
                </a:solidFill>
                <a:latin typeface="Times New Roman" pitchFamily="18" charset="0"/>
                <a:sym typeface="Times New Roman" pitchFamily="18" charset="0"/>
              </a:rPr>
              <a:t>Monkey</a:t>
            </a:r>
            <a:r>
              <a:rPr lang="zh-CN" altLang="en-US" sz="2800" b="1" dirty="0">
                <a:solidFill>
                  <a:schemeClr val="bg1">
                    <a:lumMod val="10000"/>
                  </a:schemeClr>
                </a:solidFill>
                <a:latin typeface="Times New Roman" pitchFamily="18" charset="0"/>
                <a:sym typeface="Times New Roman" pitchFamily="18" charset="0"/>
              </a:rPr>
              <a:t>：自动化测试，运行在模拟器或真实设备。可生成用户事件随机流，常用于压力测试</a:t>
            </a:r>
            <a:endParaRPr lang="en-US" altLang="zh-CN" sz="2800" b="1" dirty="0">
              <a:solidFill>
                <a:schemeClr val="bg1">
                  <a:lumMod val="10000"/>
                </a:schemeClr>
              </a:solidFill>
              <a:latin typeface="Times New Roman" pitchFamily="18" charset="0"/>
              <a:sym typeface="Times New Roman" pitchFamily="18" charset="0"/>
            </a:endParaRPr>
          </a:p>
          <a:p>
            <a:pPr marL="514350" indent="-514350" defTabSz="457200" fontAlgn="base">
              <a:lnSpc>
                <a:spcPct val="150000"/>
              </a:lnSpc>
              <a:spcBef>
                <a:spcPct val="0"/>
              </a:spcBef>
              <a:spcAft>
                <a:spcPct val="0"/>
              </a:spcAft>
              <a:buFont typeface="Wingdings" panose="05000000000000000000" pitchFamily="2" charset="2"/>
              <a:buChar char="n"/>
            </a:pPr>
            <a:endParaRPr lang="en-US" altLang="zh-CN" sz="2800" b="1" dirty="0">
              <a:solidFill>
                <a:schemeClr val="bg1">
                  <a:lumMod val="10000"/>
                </a:schemeClr>
              </a:solidFill>
              <a:latin typeface="Times New Roman" pitchFamily="18" charset="0"/>
              <a:sym typeface="Times New Roman" pitchFamily="18" charset="0"/>
            </a:endParaRPr>
          </a:p>
        </p:txBody>
      </p:sp>
      <p:sp>
        <p:nvSpPr>
          <p:cNvPr id="2" name="矩形 1">
            <a:extLst>
              <a:ext uri="{FF2B5EF4-FFF2-40B4-BE49-F238E27FC236}">
                <a16:creationId xmlns:a16="http://schemas.microsoft.com/office/drawing/2014/main" id="{51F663E8-9745-4224-B598-0CEBD082FE21}"/>
              </a:ext>
            </a:extLst>
          </p:cNvPr>
          <p:cNvSpPr/>
          <p:nvPr/>
        </p:nvSpPr>
        <p:spPr>
          <a:xfrm>
            <a:off x="5772834" y="3244334"/>
            <a:ext cx="646331" cy="369332"/>
          </a:xfrm>
          <a:prstGeom prst="rect">
            <a:avLst/>
          </a:prstGeom>
        </p:spPr>
        <p:txBody>
          <a:bodyPr wrap="none">
            <a:spAutoFit/>
          </a:bodyPr>
          <a:lstStyle/>
          <a:p>
            <a:r>
              <a:rPr lang="zh-CN" altLang="en-US" b="1" dirty="0">
                <a:solidFill>
                  <a:schemeClr val="bg1"/>
                </a:solidFill>
                <a:latin typeface="Times New Roman" pitchFamily="18" charset="0"/>
                <a:sym typeface="Times New Roman" pitchFamily="18" charset="0"/>
              </a:rPr>
              <a:t>专项</a:t>
            </a:r>
            <a:endParaRPr lang="zh-CN" altLang="en-US" dirty="0"/>
          </a:p>
        </p:txBody>
      </p:sp>
    </p:spTree>
    <p:extLst>
      <p:ext uri="{BB962C8B-B14F-4D97-AF65-F5344CB8AC3E}">
        <p14:creationId xmlns:p14="http://schemas.microsoft.com/office/powerpoint/2010/main" val="31272605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11"/>
          <p:cNvSpPr>
            <a:spLocks noChangeArrowheads="1"/>
          </p:cNvSpPr>
          <p:nvPr/>
        </p:nvSpPr>
        <p:spPr bwMode="auto">
          <a:xfrm>
            <a:off x="377409" y="1138393"/>
            <a:ext cx="11696221" cy="4756380"/>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n"/>
            </a:pPr>
            <a:r>
              <a:rPr lang="zh-CN" altLang="en-US" sz="2800" dirty="0"/>
              <a:t>对产品进行检验以验证产品符合安全需求定义和产品质量标准的过程。</a:t>
            </a:r>
            <a:endParaRPr lang="en-US" altLang="zh-CN" sz="2800" dirty="0"/>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dirty="0">
                <a:sym typeface="Arial" charset="0"/>
              </a:rPr>
              <a:t>以发现安全隐患为目标</a:t>
            </a:r>
            <a:endParaRPr lang="en-US" altLang="zh-CN" sz="2800" dirty="0">
              <a:sym typeface="Arial"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dirty="0">
                <a:sym typeface="Arial" charset="0"/>
              </a:rPr>
              <a:t>假设导致问题的数据是攻击者处心积虑构造的，需要考虑所有可能的攻击途径</a:t>
            </a:r>
            <a:endParaRPr lang="en-US" altLang="zh-CN" sz="2800" dirty="0">
              <a:sym typeface="Arial"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dirty="0">
                <a:sym typeface="Arial" charset="0"/>
              </a:rPr>
              <a:t>不仅包括系统的功能，还有系统机制，外部环境，应用和数据自身安全风险</a:t>
            </a:r>
            <a:endParaRPr lang="en-US" altLang="zh-CN" sz="2800" dirty="0">
              <a:sym typeface="Arial" charset="0"/>
            </a:endParaRPr>
          </a:p>
          <a:p>
            <a:pPr marL="457200" indent="-457200" defTabSz="457200" fontAlgn="base">
              <a:lnSpc>
                <a:spcPct val="150000"/>
              </a:lnSpc>
              <a:spcBef>
                <a:spcPct val="0"/>
              </a:spcBef>
              <a:spcAft>
                <a:spcPct val="0"/>
              </a:spcAft>
              <a:buFont typeface="Wingdings" panose="05000000000000000000" pitchFamily="2" charset="2"/>
              <a:buChar char="p"/>
            </a:pPr>
            <a:endParaRPr lang="en-US" altLang="zh-CN" sz="2800" dirty="0">
              <a:sym typeface="Arial" charset="0"/>
            </a:endParaRPr>
          </a:p>
        </p:txBody>
      </p:sp>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安全性测试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Tree>
    <p:extLst>
      <p:ext uri="{BB962C8B-B14F-4D97-AF65-F5344CB8AC3E}">
        <p14:creationId xmlns:p14="http://schemas.microsoft.com/office/powerpoint/2010/main" val="31955794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游戏软件测试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30646" y="1096846"/>
            <a:ext cx="10884376" cy="5033639"/>
          </a:xfrm>
          <a:prstGeom prst="rect">
            <a:avLst/>
          </a:prstGeom>
          <a:noFill/>
          <a:ln w="9525">
            <a:noFill/>
            <a:miter lim="800000"/>
            <a:headEnd/>
            <a:tailEnd/>
          </a:ln>
        </p:spPr>
        <p:txBody>
          <a:bodyPr anchor="ctr"/>
          <a:lstStyle/>
          <a:p>
            <a:pPr marL="514350" indent="-514350" defTabSz="457200" fontAlgn="base">
              <a:lnSpc>
                <a:spcPct val="150000"/>
              </a:lnSpc>
              <a:spcBef>
                <a:spcPct val="0"/>
              </a:spcBef>
              <a:spcAft>
                <a:spcPct val="0"/>
              </a:spcAft>
              <a:buFont typeface="Wingdings" panose="05000000000000000000" pitchFamily="2" charset="2"/>
              <a:buChar char="n"/>
            </a:pPr>
            <a:r>
              <a:rPr lang="zh-CN" altLang="en-US" sz="2800" b="1" dirty="0">
                <a:solidFill>
                  <a:schemeClr val="bg1">
                    <a:lumMod val="10000"/>
                  </a:schemeClr>
                </a:solidFill>
                <a:latin typeface="Times New Roman" pitchFamily="18" charset="0"/>
                <a:sym typeface="Times New Roman" pitchFamily="18" charset="0"/>
              </a:rPr>
              <a:t>游戏软件系统特点</a:t>
            </a:r>
            <a:endParaRPr lang="en-US" altLang="zh-CN" sz="2800" b="1" dirty="0">
              <a:solidFill>
                <a:schemeClr val="bg1">
                  <a:lumMod val="10000"/>
                </a:schemeClr>
              </a:solidFill>
              <a:latin typeface="Times New Roman" pitchFamily="18" charset="0"/>
              <a:sym typeface="Times New Roman" pitchFamily="18" charset="0"/>
            </a:endParaRPr>
          </a:p>
          <a:p>
            <a:pPr marL="514350" indent="-51435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界面美观，能吸引玩家，可玩性强</a:t>
            </a:r>
            <a:endParaRPr lang="en-US" altLang="zh-CN" sz="2800" b="1" dirty="0">
              <a:solidFill>
                <a:schemeClr val="bg1">
                  <a:lumMod val="10000"/>
                </a:schemeClr>
              </a:solidFill>
              <a:latin typeface="Times New Roman" pitchFamily="18" charset="0"/>
              <a:sym typeface="Times New Roman" pitchFamily="18" charset="0"/>
            </a:endParaRPr>
          </a:p>
          <a:p>
            <a:pPr marL="514350" indent="-51435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故事情节要完整有趣，提供多条路径供玩家选择</a:t>
            </a:r>
            <a:endParaRPr lang="en-US" altLang="zh-CN" sz="2800" b="1" dirty="0">
              <a:solidFill>
                <a:schemeClr val="bg1">
                  <a:lumMod val="10000"/>
                </a:schemeClr>
              </a:solidFill>
              <a:latin typeface="Times New Roman" pitchFamily="18" charset="0"/>
              <a:sym typeface="Times New Roman" pitchFamily="18" charset="0"/>
            </a:endParaRPr>
          </a:p>
          <a:p>
            <a:pPr marL="514350" indent="-51435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对硬件要求，尤其是显卡的要求比较高</a:t>
            </a:r>
            <a:endParaRPr lang="en-US" altLang="zh-CN" sz="2800" b="1" dirty="0">
              <a:solidFill>
                <a:schemeClr val="bg1">
                  <a:lumMod val="10000"/>
                </a:schemeClr>
              </a:solidFill>
              <a:latin typeface="Times New Roman" pitchFamily="18" charset="0"/>
              <a:sym typeface="Times New Roman" pitchFamily="18" charset="0"/>
            </a:endParaRPr>
          </a:p>
          <a:p>
            <a:pPr marL="514350" indent="-51435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不同玩家水平不一，对游戏难易程度的理解不一致</a:t>
            </a:r>
            <a:endParaRPr lang="en-US" altLang="zh-CN" sz="2800" b="1" dirty="0">
              <a:solidFill>
                <a:schemeClr val="bg1">
                  <a:lumMod val="10000"/>
                </a:schemeClr>
              </a:solidFill>
              <a:latin typeface="Times New Roman" pitchFamily="18" charset="0"/>
              <a:sym typeface="Times New Roman" pitchFamily="18" charset="0"/>
            </a:endParaRPr>
          </a:p>
          <a:p>
            <a:pPr marL="514350" indent="-51435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网络游戏的后台服务器，存储玩家的关键信息</a:t>
            </a:r>
            <a:endParaRPr lang="en-US" altLang="zh-CN" sz="2800" b="1" dirty="0">
              <a:solidFill>
                <a:schemeClr val="bg1">
                  <a:lumMod val="10000"/>
                </a:schemeClr>
              </a:solidFill>
              <a:latin typeface="Times New Roman" pitchFamily="18" charset="0"/>
              <a:sym typeface="Times New Roman" pitchFamily="18" charset="0"/>
            </a:endParaRPr>
          </a:p>
        </p:txBody>
      </p:sp>
      <p:sp>
        <p:nvSpPr>
          <p:cNvPr id="2" name="矩形 1">
            <a:extLst>
              <a:ext uri="{FF2B5EF4-FFF2-40B4-BE49-F238E27FC236}">
                <a16:creationId xmlns:a16="http://schemas.microsoft.com/office/drawing/2014/main" id="{51F663E8-9745-4224-B598-0CEBD082FE21}"/>
              </a:ext>
            </a:extLst>
          </p:cNvPr>
          <p:cNvSpPr/>
          <p:nvPr/>
        </p:nvSpPr>
        <p:spPr>
          <a:xfrm>
            <a:off x="5772834" y="3244334"/>
            <a:ext cx="646331" cy="369332"/>
          </a:xfrm>
          <a:prstGeom prst="rect">
            <a:avLst/>
          </a:prstGeom>
        </p:spPr>
        <p:txBody>
          <a:bodyPr wrap="none">
            <a:spAutoFit/>
          </a:bodyPr>
          <a:lstStyle/>
          <a:p>
            <a:r>
              <a:rPr lang="zh-CN" altLang="en-US" b="1" dirty="0">
                <a:solidFill>
                  <a:schemeClr val="bg1"/>
                </a:solidFill>
                <a:latin typeface="Times New Roman" pitchFamily="18" charset="0"/>
                <a:sym typeface="Times New Roman" pitchFamily="18" charset="0"/>
              </a:rPr>
              <a:t>专项</a:t>
            </a:r>
            <a:endParaRPr lang="zh-CN" altLang="en-US" dirty="0"/>
          </a:p>
        </p:txBody>
      </p:sp>
    </p:spTree>
    <p:extLst>
      <p:ext uri="{BB962C8B-B14F-4D97-AF65-F5344CB8AC3E}">
        <p14:creationId xmlns:p14="http://schemas.microsoft.com/office/powerpoint/2010/main" val="3207132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游戏软件测试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30646" y="929642"/>
            <a:ext cx="10884376" cy="4372706"/>
          </a:xfrm>
          <a:prstGeom prst="rect">
            <a:avLst/>
          </a:prstGeom>
          <a:noFill/>
          <a:ln w="9525">
            <a:noFill/>
            <a:miter lim="800000"/>
            <a:headEnd/>
            <a:tailEnd/>
          </a:ln>
        </p:spPr>
        <p:txBody>
          <a:bodyPr anchor="ctr"/>
          <a:lstStyle/>
          <a:p>
            <a:pPr defTabSz="457200" fontAlgn="base">
              <a:lnSpc>
                <a:spcPct val="150000"/>
              </a:lnSpc>
              <a:spcBef>
                <a:spcPct val="0"/>
              </a:spcBef>
              <a:spcAft>
                <a:spcPct val="0"/>
              </a:spcAft>
            </a:pPr>
            <a:endParaRPr lang="en-US" altLang="zh-CN" sz="2800" b="1" dirty="0">
              <a:solidFill>
                <a:schemeClr val="bg1">
                  <a:lumMod val="10000"/>
                </a:schemeClr>
              </a:solidFill>
              <a:latin typeface="Times New Roman" pitchFamily="18" charset="0"/>
              <a:sym typeface="Times New Roman" pitchFamily="18" charset="0"/>
            </a:endParaRPr>
          </a:p>
          <a:p>
            <a:pPr marL="514350" indent="-51435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游戏可玩性测试：站在普通玩家的角度测试</a:t>
            </a:r>
            <a:endParaRPr lang="en-US" altLang="zh-CN" sz="2800" b="1" dirty="0">
              <a:solidFill>
                <a:schemeClr val="bg1">
                  <a:lumMod val="10000"/>
                </a:schemeClr>
              </a:solidFill>
              <a:latin typeface="Times New Roman" pitchFamily="18" charset="0"/>
              <a:sym typeface="Times New Roman" pitchFamily="18" charset="0"/>
            </a:endParaRPr>
          </a:p>
          <a:p>
            <a:pPr marL="514350" indent="-51435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界面美观程度，人物造型是否特性鲜明，可爱</a:t>
            </a:r>
            <a:endParaRPr lang="en-US" altLang="zh-CN" sz="2800" b="1" dirty="0">
              <a:solidFill>
                <a:schemeClr val="bg1">
                  <a:lumMod val="10000"/>
                </a:schemeClr>
              </a:solidFill>
              <a:latin typeface="Times New Roman" pitchFamily="18" charset="0"/>
              <a:sym typeface="Times New Roman" pitchFamily="18" charset="0"/>
            </a:endParaRPr>
          </a:p>
          <a:p>
            <a:pPr marL="514350" indent="-51435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故事情节的完整性，有趣性</a:t>
            </a:r>
            <a:endParaRPr lang="en-US" altLang="zh-CN" sz="2800" b="1" dirty="0">
              <a:solidFill>
                <a:schemeClr val="bg1">
                  <a:lumMod val="10000"/>
                </a:schemeClr>
              </a:solidFill>
              <a:latin typeface="Times New Roman" pitchFamily="18" charset="0"/>
              <a:sym typeface="Times New Roman" pitchFamily="18" charset="0"/>
            </a:endParaRPr>
          </a:p>
          <a:p>
            <a:pPr marL="514350" indent="-51435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游戏涉及的文化氛围和风格</a:t>
            </a:r>
            <a:endParaRPr lang="en-US" altLang="zh-CN" sz="2800" b="1" dirty="0">
              <a:solidFill>
                <a:schemeClr val="bg1">
                  <a:lumMod val="10000"/>
                </a:schemeClr>
              </a:solidFill>
              <a:latin typeface="Times New Roman" pitchFamily="18" charset="0"/>
              <a:sym typeface="Times New Roman" pitchFamily="18" charset="0"/>
            </a:endParaRPr>
          </a:p>
          <a:p>
            <a:pPr marL="514350" indent="-51435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竞争平衡测试：网络游戏中检查各种可能的不公平竞争手段的出现</a:t>
            </a:r>
            <a:endParaRPr lang="en-US" altLang="zh-CN" sz="2800" b="1" dirty="0">
              <a:solidFill>
                <a:schemeClr val="bg1">
                  <a:lumMod val="10000"/>
                </a:schemeClr>
              </a:solidFill>
              <a:latin typeface="Times New Roman" pitchFamily="18" charset="0"/>
              <a:sym typeface="Times New Roman" pitchFamily="18" charset="0"/>
            </a:endParaRPr>
          </a:p>
        </p:txBody>
      </p:sp>
      <p:sp>
        <p:nvSpPr>
          <p:cNvPr id="2" name="矩形 1">
            <a:extLst>
              <a:ext uri="{FF2B5EF4-FFF2-40B4-BE49-F238E27FC236}">
                <a16:creationId xmlns:a16="http://schemas.microsoft.com/office/drawing/2014/main" id="{51F663E8-9745-4224-B598-0CEBD082FE21}"/>
              </a:ext>
            </a:extLst>
          </p:cNvPr>
          <p:cNvSpPr/>
          <p:nvPr/>
        </p:nvSpPr>
        <p:spPr>
          <a:xfrm>
            <a:off x="5772834" y="3244334"/>
            <a:ext cx="646331" cy="369332"/>
          </a:xfrm>
          <a:prstGeom prst="rect">
            <a:avLst/>
          </a:prstGeom>
        </p:spPr>
        <p:txBody>
          <a:bodyPr wrap="none">
            <a:spAutoFit/>
          </a:bodyPr>
          <a:lstStyle/>
          <a:p>
            <a:r>
              <a:rPr lang="zh-CN" altLang="en-US" b="1" dirty="0">
                <a:solidFill>
                  <a:schemeClr val="bg1"/>
                </a:solidFill>
                <a:latin typeface="Times New Roman" pitchFamily="18" charset="0"/>
                <a:sym typeface="Times New Roman" pitchFamily="18" charset="0"/>
              </a:rPr>
              <a:t>专项</a:t>
            </a:r>
            <a:endParaRPr lang="zh-CN" altLang="en-US" dirty="0"/>
          </a:p>
        </p:txBody>
      </p:sp>
    </p:spTree>
    <p:extLst>
      <p:ext uri="{BB962C8B-B14F-4D97-AF65-F5344CB8AC3E}">
        <p14:creationId xmlns:p14="http://schemas.microsoft.com/office/powerpoint/2010/main" val="27519922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游戏软件测试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30646" y="1096847"/>
            <a:ext cx="10884376" cy="4114346"/>
          </a:xfrm>
          <a:prstGeom prst="rect">
            <a:avLst/>
          </a:prstGeom>
          <a:noFill/>
          <a:ln w="9525">
            <a:noFill/>
            <a:miter lim="800000"/>
            <a:headEnd/>
            <a:tailEnd/>
          </a:ln>
        </p:spPr>
        <p:txBody>
          <a:bodyPr anchor="ctr"/>
          <a:lstStyle/>
          <a:p>
            <a:pPr defTabSz="457200" fontAlgn="base">
              <a:lnSpc>
                <a:spcPct val="150000"/>
              </a:lnSpc>
              <a:spcBef>
                <a:spcPct val="0"/>
              </a:spcBef>
              <a:spcAft>
                <a:spcPct val="0"/>
              </a:spcAft>
            </a:pPr>
            <a:endParaRPr lang="en-US" altLang="zh-CN" sz="2800" b="1" dirty="0">
              <a:solidFill>
                <a:schemeClr val="bg1">
                  <a:lumMod val="10000"/>
                </a:schemeClr>
              </a:solidFill>
              <a:latin typeface="Times New Roman" pitchFamily="18" charset="0"/>
              <a:sym typeface="Times New Roman" pitchFamily="18" charset="0"/>
            </a:endParaRPr>
          </a:p>
          <a:p>
            <a:pPr marL="514350" indent="-51435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游戏的环境测试：游戏软件应尽可能支持大部分主流操作系统、平台、硬件，测试游戏的环境兼容性</a:t>
            </a:r>
            <a:endParaRPr lang="en-US" altLang="zh-CN" sz="2800" b="1" dirty="0">
              <a:solidFill>
                <a:schemeClr val="bg1">
                  <a:lumMod val="10000"/>
                </a:schemeClr>
              </a:solidFill>
              <a:latin typeface="Times New Roman" pitchFamily="18" charset="0"/>
              <a:sym typeface="Times New Roman" pitchFamily="18" charset="0"/>
            </a:endParaRPr>
          </a:p>
          <a:p>
            <a:pPr marL="514350" indent="-51435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网络游戏的安全性测试：测试游戏系统能否正确保存玩家的账户、装备、经验等信息，不受窃取和篡改。</a:t>
            </a:r>
            <a:endParaRPr lang="en-US" altLang="zh-CN" sz="2800" b="1" dirty="0">
              <a:solidFill>
                <a:schemeClr val="bg1">
                  <a:lumMod val="10000"/>
                </a:schemeClr>
              </a:solidFill>
              <a:latin typeface="Times New Roman" pitchFamily="18" charset="0"/>
              <a:sym typeface="Times New Roman" pitchFamily="18" charset="0"/>
            </a:endParaRPr>
          </a:p>
          <a:p>
            <a:pPr marL="514350" indent="-51435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扮演黑客角度，对后台服务器系统进行攻击，验证游戏系统的安全性</a:t>
            </a:r>
            <a:endParaRPr lang="en-US" altLang="zh-CN" sz="2800" b="1" dirty="0">
              <a:solidFill>
                <a:schemeClr val="bg1">
                  <a:lumMod val="10000"/>
                </a:schemeClr>
              </a:solidFill>
              <a:latin typeface="Times New Roman" pitchFamily="18" charset="0"/>
              <a:sym typeface="Times New Roman" pitchFamily="18" charset="0"/>
            </a:endParaRPr>
          </a:p>
        </p:txBody>
      </p:sp>
      <p:sp>
        <p:nvSpPr>
          <p:cNvPr id="2" name="矩形 1">
            <a:extLst>
              <a:ext uri="{FF2B5EF4-FFF2-40B4-BE49-F238E27FC236}">
                <a16:creationId xmlns:a16="http://schemas.microsoft.com/office/drawing/2014/main" id="{51F663E8-9745-4224-B598-0CEBD082FE21}"/>
              </a:ext>
            </a:extLst>
          </p:cNvPr>
          <p:cNvSpPr/>
          <p:nvPr/>
        </p:nvSpPr>
        <p:spPr>
          <a:xfrm>
            <a:off x="5772834" y="3244334"/>
            <a:ext cx="646331" cy="369332"/>
          </a:xfrm>
          <a:prstGeom prst="rect">
            <a:avLst/>
          </a:prstGeom>
        </p:spPr>
        <p:txBody>
          <a:bodyPr wrap="none">
            <a:spAutoFit/>
          </a:bodyPr>
          <a:lstStyle/>
          <a:p>
            <a:r>
              <a:rPr lang="zh-CN" altLang="en-US" b="1" dirty="0">
                <a:solidFill>
                  <a:schemeClr val="bg1"/>
                </a:solidFill>
                <a:latin typeface="Times New Roman" pitchFamily="18" charset="0"/>
                <a:sym typeface="Times New Roman" pitchFamily="18" charset="0"/>
              </a:rPr>
              <a:t>专项</a:t>
            </a:r>
            <a:endParaRPr lang="zh-CN" altLang="en-US" dirty="0"/>
          </a:p>
        </p:txBody>
      </p:sp>
    </p:spTree>
    <p:extLst>
      <p:ext uri="{BB962C8B-B14F-4D97-AF65-F5344CB8AC3E}">
        <p14:creationId xmlns:p14="http://schemas.microsoft.com/office/powerpoint/2010/main" val="226439048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游戏软件测试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30646" y="1096847"/>
            <a:ext cx="10884376" cy="4425064"/>
          </a:xfrm>
          <a:prstGeom prst="rect">
            <a:avLst/>
          </a:prstGeom>
          <a:noFill/>
          <a:ln w="9525">
            <a:noFill/>
            <a:miter lim="800000"/>
            <a:headEnd/>
            <a:tailEnd/>
          </a:ln>
        </p:spPr>
        <p:txBody>
          <a:bodyPr anchor="ctr"/>
          <a:lstStyle/>
          <a:p>
            <a:pPr defTabSz="457200" fontAlgn="base">
              <a:lnSpc>
                <a:spcPct val="150000"/>
              </a:lnSpc>
              <a:spcBef>
                <a:spcPct val="0"/>
              </a:spcBef>
              <a:spcAft>
                <a:spcPct val="0"/>
              </a:spcAft>
            </a:pPr>
            <a:endParaRPr lang="en-US" altLang="zh-CN" sz="2800" b="1" dirty="0">
              <a:solidFill>
                <a:schemeClr val="bg1">
                  <a:lumMod val="10000"/>
                </a:schemeClr>
              </a:solidFill>
              <a:latin typeface="Times New Roman" pitchFamily="18" charset="0"/>
              <a:sym typeface="Times New Roman" pitchFamily="18" charset="0"/>
            </a:endParaRPr>
          </a:p>
          <a:p>
            <a:pPr marL="514350" indent="-51435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游戏的性能测试：模拟游戏目标要支持的同时在线用户数对游戏进行性能测试</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根据玩家人群特征，估计在线峰值时间时网络流量、在线人数多时的游戏性能</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endParaRPr lang="en-US" altLang="zh-CN" sz="2800" b="1" dirty="0">
              <a:solidFill>
                <a:schemeClr val="bg1">
                  <a:lumMod val="10000"/>
                </a:schemeClr>
              </a:solidFill>
              <a:latin typeface="Times New Roman" pitchFamily="18" charset="0"/>
              <a:sym typeface="Times New Roman" pitchFamily="18" charset="0"/>
            </a:endParaRPr>
          </a:p>
        </p:txBody>
      </p:sp>
      <p:sp>
        <p:nvSpPr>
          <p:cNvPr id="2" name="矩形 1">
            <a:extLst>
              <a:ext uri="{FF2B5EF4-FFF2-40B4-BE49-F238E27FC236}">
                <a16:creationId xmlns:a16="http://schemas.microsoft.com/office/drawing/2014/main" id="{51F663E8-9745-4224-B598-0CEBD082FE21}"/>
              </a:ext>
            </a:extLst>
          </p:cNvPr>
          <p:cNvSpPr/>
          <p:nvPr/>
        </p:nvSpPr>
        <p:spPr>
          <a:xfrm>
            <a:off x="5772834" y="3244334"/>
            <a:ext cx="646331" cy="369332"/>
          </a:xfrm>
          <a:prstGeom prst="rect">
            <a:avLst/>
          </a:prstGeom>
        </p:spPr>
        <p:txBody>
          <a:bodyPr wrap="none">
            <a:spAutoFit/>
          </a:bodyPr>
          <a:lstStyle/>
          <a:p>
            <a:r>
              <a:rPr lang="zh-CN" altLang="en-US" b="1" dirty="0">
                <a:solidFill>
                  <a:schemeClr val="bg1"/>
                </a:solidFill>
                <a:latin typeface="Times New Roman" pitchFamily="18" charset="0"/>
                <a:sym typeface="Times New Roman" pitchFamily="18" charset="0"/>
              </a:rPr>
              <a:t>专项</a:t>
            </a:r>
            <a:endParaRPr lang="zh-CN" altLang="en-US" dirty="0"/>
          </a:p>
        </p:txBody>
      </p:sp>
    </p:spTree>
    <p:extLst>
      <p:ext uri="{BB962C8B-B14F-4D97-AF65-F5344CB8AC3E}">
        <p14:creationId xmlns:p14="http://schemas.microsoft.com/office/powerpoint/2010/main" val="10266371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游戏软件测试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30646" y="1096847"/>
            <a:ext cx="10884376" cy="4425064"/>
          </a:xfrm>
          <a:prstGeom prst="rect">
            <a:avLst/>
          </a:prstGeom>
          <a:noFill/>
          <a:ln w="9525">
            <a:noFill/>
            <a:miter lim="800000"/>
            <a:headEnd/>
            <a:tailEnd/>
          </a:ln>
        </p:spPr>
        <p:txBody>
          <a:bodyPr anchor="ctr"/>
          <a:lstStyle/>
          <a:p>
            <a:pPr defTabSz="457200" fontAlgn="base">
              <a:lnSpc>
                <a:spcPct val="150000"/>
              </a:lnSpc>
              <a:spcBef>
                <a:spcPct val="0"/>
              </a:spcBef>
              <a:spcAft>
                <a:spcPct val="0"/>
              </a:spcAft>
            </a:pP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界面交互及用户体验测试：使用用户模型对界面交互进行测试</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制定界面设计规范</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理解用户目标</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对界面原型进行测试</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防止界面的审美疲劳</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endParaRPr lang="en-US" altLang="zh-CN" sz="2800" b="1" dirty="0">
              <a:solidFill>
                <a:schemeClr val="bg1">
                  <a:lumMod val="10000"/>
                </a:schemeClr>
              </a:solidFill>
              <a:latin typeface="Times New Roman" pitchFamily="18" charset="0"/>
              <a:sym typeface="Times New Roman" pitchFamily="18" charset="0"/>
            </a:endParaRPr>
          </a:p>
        </p:txBody>
      </p:sp>
      <p:sp>
        <p:nvSpPr>
          <p:cNvPr id="2" name="矩形 1">
            <a:extLst>
              <a:ext uri="{FF2B5EF4-FFF2-40B4-BE49-F238E27FC236}">
                <a16:creationId xmlns:a16="http://schemas.microsoft.com/office/drawing/2014/main" id="{51F663E8-9745-4224-B598-0CEBD082FE21}"/>
              </a:ext>
            </a:extLst>
          </p:cNvPr>
          <p:cNvSpPr/>
          <p:nvPr/>
        </p:nvSpPr>
        <p:spPr>
          <a:xfrm>
            <a:off x="5772834" y="3244334"/>
            <a:ext cx="646331" cy="369332"/>
          </a:xfrm>
          <a:prstGeom prst="rect">
            <a:avLst/>
          </a:prstGeom>
        </p:spPr>
        <p:txBody>
          <a:bodyPr wrap="none">
            <a:spAutoFit/>
          </a:bodyPr>
          <a:lstStyle/>
          <a:p>
            <a:r>
              <a:rPr lang="zh-CN" altLang="en-US" b="1" dirty="0">
                <a:solidFill>
                  <a:schemeClr val="bg1"/>
                </a:solidFill>
                <a:latin typeface="Times New Roman" pitchFamily="18" charset="0"/>
                <a:sym typeface="Times New Roman" pitchFamily="18" charset="0"/>
              </a:rPr>
              <a:t>专项</a:t>
            </a:r>
            <a:endParaRPr lang="zh-CN" altLang="en-US" dirty="0"/>
          </a:p>
        </p:txBody>
      </p:sp>
    </p:spTree>
    <p:extLst>
      <p:ext uri="{BB962C8B-B14F-4D97-AF65-F5344CB8AC3E}">
        <p14:creationId xmlns:p14="http://schemas.microsoft.com/office/powerpoint/2010/main" val="40602193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数据库测试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197481" y="1478587"/>
            <a:ext cx="10884376" cy="4425064"/>
          </a:xfrm>
          <a:prstGeom prst="rect">
            <a:avLst/>
          </a:prstGeom>
          <a:noFill/>
          <a:ln w="9525">
            <a:noFill/>
            <a:miter lim="800000"/>
            <a:headEnd/>
            <a:tailEnd/>
          </a:ln>
        </p:spPr>
        <p:txBody>
          <a:bodyPr anchor="ctr"/>
          <a:lstStyle/>
          <a:p>
            <a:pPr defTabSz="457200" fontAlgn="base">
              <a:lnSpc>
                <a:spcPct val="150000"/>
              </a:lnSpc>
              <a:spcBef>
                <a:spcPct val="0"/>
              </a:spcBef>
              <a:spcAft>
                <a:spcPct val="0"/>
              </a:spcAft>
            </a:pP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n"/>
            </a:pPr>
            <a:r>
              <a:rPr lang="zh-CN" altLang="en-US" sz="2800" b="1" dirty="0">
                <a:solidFill>
                  <a:schemeClr val="bg1">
                    <a:lumMod val="10000"/>
                  </a:schemeClr>
                </a:solidFill>
                <a:latin typeface="Times New Roman" pitchFamily="18" charset="0"/>
                <a:sym typeface="Times New Roman" pitchFamily="18" charset="0"/>
              </a:rPr>
              <a:t>数据库设计的测试</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需要测试人员了解逻辑设计文档和数据库设计方面的知识</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n"/>
            </a:pPr>
            <a:r>
              <a:rPr lang="en-US" altLang="zh-CN" sz="2800" b="1" dirty="0">
                <a:solidFill>
                  <a:schemeClr val="bg1">
                    <a:lumMod val="10000"/>
                  </a:schemeClr>
                </a:solidFill>
                <a:latin typeface="Times New Roman" pitchFamily="18" charset="0"/>
                <a:sym typeface="Times New Roman" pitchFamily="18" charset="0"/>
              </a:rPr>
              <a:t>SQL</a:t>
            </a:r>
            <a:r>
              <a:rPr lang="zh-CN" altLang="en-US" sz="2800" b="1" dirty="0">
                <a:solidFill>
                  <a:schemeClr val="bg1">
                    <a:lumMod val="10000"/>
                  </a:schemeClr>
                </a:solidFill>
                <a:latin typeface="Times New Roman" pitchFamily="18" charset="0"/>
                <a:sym typeface="Times New Roman" pitchFamily="18" charset="0"/>
              </a:rPr>
              <a:t>代码规范性测试</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r>
              <a:rPr lang="en-US" altLang="zh-CN" sz="2800" b="1" dirty="0">
                <a:solidFill>
                  <a:schemeClr val="bg1">
                    <a:lumMod val="10000"/>
                  </a:schemeClr>
                </a:solidFill>
                <a:latin typeface="Times New Roman" pitchFamily="18" charset="0"/>
                <a:sym typeface="Times New Roman" pitchFamily="18" charset="0"/>
              </a:rPr>
              <a:t>SQL</a:t>
            </a:r>
            <a:r>
              <a:rPr lang="zh-CN" altLang="en-US" sz="2800" b="1" dirty="0">
                <a:solidFill>
                  <a:schemeClr val="bg1">
                    <a:lumMod val="10000"/>
                  </a:schemeClr>
                </a:solidFill>
                <a:latin typeface="Times New Roman" pitchFamily="18" charset="0"/>
                <a:sym typeface="Times New Roman" pitchFamily="18" charset="0"/>
              </a:rPr>
              <a:t>语句，存储过程，函数，视图等语句的编写是否规范可能对查询性能、可维护性等产生一定的影响</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n"/>
            </a:pPr>
            <a:r>
              <a:rPr lang="en-US" altLang="zh-CN" sz="2800" b="1" dirty="0">
                <a:solidFill>
                  <a:schemeClr val="bg1">
                    <a:lumMod val="10000"/>
                  </a:schemeClr>
                </a:solidFill>
                <a:latin typeface="Times New Roman" pitchFamily="18" charset="0"/>
                <a:sym typeface="Times New Roman" pitchFamily="18" charset="0"/>
              </a:rPr>
              <a:t>SQL</a:t>
            </a:r>
            <a:r>
              <a:rPr lang="zh-CN" altLang="en-US" sz="2800" b="1" dirty="0">
                <a:solidFill>
                  <a:schemeClr val="bg1">
                    <a:lumMod val="10000"/>
                  </a:schemeClr>
                </a:solidFill>
                <a:latin typeface="Times New Roman" pitchFamily="18" charset="0"/>
                <a:sym typeface="Times New Roman" pitchFamily="18" charset="0"/>
              </a:rPr>
              <a:t>语句效率测试：通过查询分析器的分析统计功能</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n"/>
            </a:pPr>
            <a:r>
              <a:rPr lang="en-US" altLang="zh-CN" sz="2800" b="1" dirty="0">
                <a:solidFill>
                  <a:schemeClr val="bg1">
                    <a:lumMod val="10000"/>
                  </a:schemeClr>
                </a:solidFill>
                <a:latin typeface="Times New Roman" pitchFamily="18" charset="0"/>
                <a:sym typeface="Times New Roman" pitchFamily="18" charset="0"/>
              </a:rPr>
              <a:t>SQL</a:t>
            </a:r>
            <a:r>
              <a:rPr lang="zh-CN" altLang="en-US" sz="2800" b="1" dirty="0">
                <a:solidFill>
                  <a:schemeClr val="bg1">
                    <a:lumMod val="10000"/>
                  </a:schemeClr>
                </a:solidFill>
                <a:latin typeface="Times New Roman" pitchFamily="18" charset="0"/>
                <a:sym typeface="Times New Roman" pitchFamily="18" charset="0"/>
              </a:rPr>
              <a:t>数据库兼容性测试</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n"/>
            </a:pP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endParaRPr lang="en-US" altLang="zh-CN" sz="2800" b="1" dirty="0">
              <a:solidFill>
                <a:schemeClr val="bg1">
                  <a:lumMod val="10000"/>
                </a:schemeClr>
              </a:solidFill>
              <a:latin typeface="Times New Roman" pitchFamily="18" charset="0"/>
              <a:sym typeface="Times New Roman" pitchFamily="18" charset="0"/>
            </a:endParaRPr>
          </a:p>
        </p:txBody>
      </p:sp>
      <p:sp>
        <p:nvSpPr>
          <p:cNvPr id="2" name="矩形 1">
            <a:extLst>
              <a:ext uri="{FF2B5EF4-FFF2-40B4-BE49-F238E27FC236}">
                <a16:creationId xmlns:a16="http://schemas.microsoft.com/office/drawing/2014/main" id="{51F663E8-9745-4224-B598-0CEBD082FE21}"/>
              </a:ext>
            </a:extLst>
          </p:cNvPr>
          <p:cNvSpPr/>
          <p:nvPr/>
        </p:nvSpPr>
        <p:spPr>
          <a:xfrm>
            <a:off x="5772834" y="3244334"/>
            <a:ext cx="646331" cy="369332"/>
          </a:xfrm>
          <a:prstGeom prst="rect">
            <a:avLst/>
          </a:prstGeom>
        </p:spPr>
        <p:txBody>
          <a:bodyPr wrap="none">
            <a:spAutoFit/>
          </a:bodyPr>
          <a:lstStyle/>
          <a:p>
            <a:r>
              <a:rPr lang="zh-CN" altLang="en-US" b="1" dirty="0">
                <a:solidFill>
                  <a:schemeClr val="bg1"/>
                </a:solidFill>
                <a:latin typeface="Times New Roman" pitchFamily="18" charset="0"/>
                <a:sym typeface="Times New Roman" pitchFamily="18" charset="0"/>
              </a:rPr>
              <a:t>专项</a:t>
            </a:r>
            <a:endParaRPr lang="zh-CN" altLang="en-US" dirty="0"/>
          </a:p>
        </p:txBody>
      </p:sp>
    </p:spTree>
    <p:extLst>
      <p:ext uri="{BB962C8B-B14F-4D97-AF65-F5344CB8AC3E}">
        <p14:creationId xmlns:p14="http://schemas.microsoft.com/office/powerpoint/2010/main" val="16316102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内存泄漏测试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30646" y="1096847"/>
            <a:ext cx="10884376" cy="4425064"/>
          </a:xfrm>
          <a:prstGeom prst="rect">
            <a:avLst/>
          </a:prstGeom>
          <a:noFill/>
          <a:ln w="9525">
            <a:noFill/>
            <a:miter lim="800000"/>
            <a:headEnd/>
            <a:tailEnd/>
          </a:ln>
        </p:spPr>
        <p:txBody>
          <a:bodyPr anchor="ctr"/>
          <a:lstStyle/>
          <a:p>
            <a:pPr defTabSz="457200" fontAlgn="base">
              <a:lnSpc>
                <a:spcPct val="150000"/>
              </a:lnSpc>
              <a:spcBef>
                <a:spcPct val="0"/>
              </a:spcBef>
              <a:spcAft>
                <a:spcPct val="0"/>
              </a:spcAft>
            </a:pP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造成内存泄漏的原因</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分配完内存之后忘了回收</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程序有问题，造成没办法回收</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某些</a:t>
            </a:r>
            <a:r>
              <a:rPr lang="en-US" altLang="zh-CN" sz="2800" b="1" dirty="0">
                <a:solidFill>
                  <a:schemeClr val="bg1">
                    <a:lumMod val="10000"/>
                  </a:schemeClr>
                </a:solidFill>
                <a:latin typeface="Times New Roman" pitchFamily="18" charset="0"/>
                <a:sym typeface="Times New Roman" pitchFamily="18" charset="0"/>
              </a:rPr>
              <a:t>API</a:t>
            </a:r>
            <a:r>
              <a:rPr lang="zh-CN" altLang="en-US" sz="2800" b="1" dirty="0">
                <a:solidFill>
                  <a:schemeClr val="bg1">
                    <a:lumMod val="10000"/>
                  </a:schemeClr>
                </a:solidFill>
                <a:latin typeface="Times New Roman" pitchFamily="18" charset="0"/>
                <a:sym typeface="Times New Roman" pitchFamily="18" charset="0"/>
              </a:rPr>
              <a:t>函数使用不当造成内存泄漏</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没有及时释放</a:t>
            </a:r>
            <a:endParaRPr lang="en-US" altLang="zh-CN" sz="2800" b="1" dirty="0">
              <a:solidFill>
                <a:schemeClr val="bg1">
                  <a:lumMod val="10000"/>
                </a:schemeClr>
              </a:solidFill>
              <a:latin typeface="Times New Roman" pitchFamily="18" charset="0"/>
              <a:sym typeface="Times New Roman" pitchFamily="18" charset="0"/>
            </a:endParaRPr>
          </a:p>
        </p:txBody>
      </p:sp>
      <p:sp>
        <p:nvSpPr>
          <p:cNvPr id="2" name="矩形 1">
            <a:extLst>
              <a:ext uri="{FF2B5EF4-FFF2-40B4-BE49-F238E27FC236}">
                <a16:creationId xmlns:a16="http://schemas.microsoft.com/office/drawing/2014/main" id="{51F663E8-9745-4224-B598-0CEBD082FE21}"/>
              </a:ext>
            </a:extLst>
          </p:cNvPr>
          <p:cNvSpPr/>
          <p:nvPr/>
        </p:nvSpPr>
        <p:spPr>
          <a:xfrm>
            <a:off x="5772834" y="3244334"/>
            <a:ext cx="646331" cy="369332"/>
          </a:xfrm>
          <a:prstGeom prst="rect">
            <a:avLst/>
          </a:prstGeom>
        </p:spPr>
        <p:txBody>
          <a:bodyPr wrap="none">
            <a:spAutoFit/>
          </a:bodyPr>
          <a:lstStyle/>
          <a:p>
            <a:r>
              <a:rPr lang="zh-CN" altLang="en-US" b="1" dirty="0">
                <a:solidFill>
                  <a:schemeClr val="bg1"/>
                </a:solidFill>
                <a:latin typeface="Times New Roman" pitchFamily="18" charset="0"/>
                <a:sym typeface="Times New Roman" pitchFamily="18" charset="0"/>
              </a:rPr>
              <a:t>专项</a:t>
            </a:r>
            <a:endParaRPr lang="zh-CN" altLang="en-US" dirty="0"/>
          </a:p>
        </p:txBody>
      </p:sp>
    </p:spTree>
    <p:extLst>
      <p:ext uri="{BB962C8B-B14F-4D97-AF65-F5344CB8AC3E}">
        <p14:creationId xmlns:p14="http://schemas.microsoft.com/office/powerpoint/2010/main" val="1086353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内存泄漏测试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30646" y="1096847"/>
            <a:ext cx="10884376" cy="1708497"/>
          </a:xfrm>
          <a:prstGeom prst="rect">
            <a:avLst/>
          </a:prstGeom>
          <a:noFill/>
          <a:ln w="9525">
            <a:noFill/>
            <a:miter lim="800000"/>
            <a:headEnd/>
            <a:tailEnd/>
          </a:ln>
        </p:spPr>
        <p:txBody>
          <a:bodyPr anchor="ctr"/>
          <a:lstStyle/>
          <a:p>
            <a:pPr defTabSz="457200" fontAlgn="base">
              <a:lnSpc>
                <a:spcPct val="150000"/>
              </a:lnSpc>
              <a:spcBef>
                <a:spcPct val="0"/>
              </a:spcBef>
              <a:spcAft>
                <a:spcPct val="0"/>
              </a:spcAft>
            </a:pP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如何检测内存泄漏</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使用专门工具进行内存问题的检测</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ü"/>
            </a:pPr>
            <a:r>
              <a:rPr lang="zh-CN" altLang="en-US" sz="2800" b="1" dirty="0">
                <a:solidFill>
                  <a:schemeClr val="bg1">
                    <a:lumMod val="10000"/>
                  </a:schemeClr>
                </a:solidFill>
                <a:latin typeface="Times New Roman" pitchFamily="18" charset="0"/>
                <a:sym typeface="Times New Roman" pitchFamily="18" charset="0"/>
              </a:rPr>
              <a:t>利用</a:t>
            </a:r>
            <a:r>
              <a:rPr lang="en-US" altLang="zh-CN" sz="2800" b="1" dirty="0">
                <a:solidFill>
                  <a:schemeClr val="bg1">
                    <a:lumMod val="10000"/>
                  </a:schemeClr>
                </a:solidFill>
                <a:latin typeface="Times New Roman" pitchFamily="18" charset="0"/>
                <a:sym typeface="Times New Roman" pitchFamily="18" charset="0"/>
              </a:rPr>
              <a:t>windows</a:t>
            </a:r>
            <a:r>
              <a:rPr lang="zh-CN" altLang="en-US" sz="2800" b="1" dirty="0">
                <a:solidFill>
                  <a:schemeClr val="bg1">
                    <a:lumMod val="10000"/>
                  </a:schemeClr>
                </a:solidFill>
                <a:latin typeface="Times New Roman" pitchFamily="18" charset="0"/>
                <a:sym typeface="Times New Roman" pitchFamily="18" charset="0"/>
              </a:rPr>
              <a:t>自带的</a:t>
            </a:r>
            <a:r>
              <a:rPr lang="en-US" altLang="zh-CN" sz="2800" b="1" dirty="0">
                <a:solidFill>
                  <a:schemeClr val="bg1">
                    <a:lumMod val="10000"/>
                  </a:schemeClr>
                </a:solidFill>
                <a:latin typeface="Times New Roman" pitchFamily="18" charset="0"/>
                <a:sym typeface="Times New Roman" pitchFamily="18" charset="0"/>
              </a:rPr>
              <a:t>perfmon</a:t>
            </a:r>
            <a:r>
              <a:rPr lang="zh-CN" altLang="en-US" sz="2800" b="1" dirty="0">
                <a:solidFill>
                  <a:schemeClr val="bg1">
                    <a:lumMod val="10000"/>
                  </a:schemeClr>
                </a:solidFill>
                <a:latin typeface="Times New Roman" pitchFamily="18" charset="0"/>
                <a:sym typeface="Times New Roman" pitchFamily="18" charset="0"/>
              </a:rPr>
              <a:t>监控进程的句柄数等计数器</a:t>
            </a:r>
            <a:endParaRPr lang="en-US" altLang="zh-CN" sz="2800" b="1" dirty="0">
              <a:solidFill>
                <a:schemeClr val="bg1">
                  <a:lumMod val="10000"/>
                </a:schemeClr>
              </a:solidFill>
              <a:latin typeface="Times New Roman" pitchFamily="18" charset="0"/>
              <a:sym typeface="Times New Roman" pitchFamily="18" charset="0"/>
            </a:endParaRPr>
          </a:p>
        </p:txBody>
      </p:sp>
      <p:sp>
        <p:nvSpPr>
          <p:cNvPr id="2" name="矩形 1">
            <a:extLst>
              <a:ext uri="{FF2B5EF4-FFF2-40B4-BE49-F238E27FC236}">
                <a16:creationId xmlns:a16="http://schemas.microsoft.com/office/drawing/2014/main" id="{51F663E8-9745-4224-B598-0CEBD082FE21}"/>
              </a:ext>
            </a:extLst>
          </p:cNvPr>
          <p:cNvSpPr/>
          <p:nvPr/>
        </p:nvSpPr>
        <p:spPr>
          <a:xfrm>
            <a:off x="5772834" y="3244334"/>
            <a:ext cx="646331" cy="369332"/>
          </a:xfrm>
          <a:prstGeom prst="rect">
            <a:avLst/>
          </a:prstGeom>
        </p:spPr>
        <p:txBody>
          <a:bodyPr wrap="none">
            <a:spAutoFit/>
          </a:bodyPr>
          <a:lstStyle/>
          <a:p>
            <a:r>
              <a:rPr lang="zh-CN" altLang="en-US" b="1" dirty="0">
                <a:solidFill>
                  <a:schemeClr val="bg1"/>
                </a:solidFill>
                <a:latin typeface="Times New Roman" pitchFamily="18" charset="0"/>
                <a:sym typeface="Times New Roman" pitchFamily="18" charset="0"/>
              </a:rPr>
              <a:t>专项</a:t>
            </a:r>
            <a:endParaRPr lang="zh-CN" altLang="en-US" dirty="0"/>
          </a:p>
        </p:txBody>
      </p:sp>
    </p:spTree>
    <p:extLst>
      <p:ext uri="{BB962C8B-B14F-4D97-AF65-F5344CB8AC3E}">
        <p14:creationId xmlns:p14="http://schemas.microsoft.com/office/powerpoint/2010/main" val="28458319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报表测试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30646" y="1096846"/>
            <a:ext cx="10884376" cy="4504963"/>
          </a:xfrm>
          <a:prstGeom prst="rect">
            <a:avLst/>
          </a:prstGeom>
          <a:noFill/>
          <a:ln w="9525">
            <a:noFill/>
            <a:miter lim="800000"/>
            <a:headEnd/>
            <a:tailEnd/>
          </a:ln>
        </p:spPr>
        <p:txBody>
          <a:bodyPr anchor="ctr"/>
          <a:lstStyle/>
          <a:p>
            <a:pPr defTabSz="457200" fontAlgn="base">
              <a:lnSpc>
                <a:spcPct val="150000"/>
              </a:lnSpc>
              <a:spcBef>
                <a:spcPct val="0"/>
              </a:spcBef>
              <a:spcAft>
                <a:spcPct val="0"/>
              </a:spcAft>
            </a:pP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数据展示的正确性：数据四舍五入，单位转换，日期格式等</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是否满足格式要求</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是否恰当的分页</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数据来源是否正确</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大数据量时报表的显示速度，展示方式是否正常</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报表数据的权限控制是否恰当</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报表的保存和打印格式</a:t>
            </a:r>
            <a:endParaRPr lang="en-US" altLang="zh-CN" sz="2800" b="1" dirty="0">
              <a:solidFill>
                <a:schemeClr val="bg1">
                  <a:lumMod val="10000"/>
                </a:schemeClr>
              </a:solidFill>
              <a:latin typeface="Times New Roman" pitchFamily="18" charset="0"/>
              <a:sym typeface="Times New Roman" pitchFamily="18" charset="0"/>
            </a:endParaRPr>
          </a:p>
        </p:txBody>
      </p:sp>
      <p:sp>
        <p:nvSpPr>
          <p:cNvPr id="2" name="矩形 1">
            <a:extLst>
              <a:ext uri="{FF2B5EF4-FFF2-40B4-BE49-F238E27FC236}">
                <a16:creationId xmlns:a16="http://schemas.microsoft.com/office/drawing/2014/main" id="{51F663E8-9745-4224-B598-0CEBD082FE21}"/>
              </a:ext>
            </a:extLst>
          </p:cNvPr>
          <p:cNvSpPr/>
          <p:nvPr/>
        </p:nvSpPr>
        <p:spPr>
          <a:xfrm>
            <a:off x="5772834" y="3244334"/>
            <a:ext cx="646331" cy="369332"/>
          </a:xfrm>
          <a:prstGeom prst="rect">
            <a:avLst/>
          </a:prstGeom>
        </p:spPr>
        <p:txBody>
          <a:bodyPr wrap="none">
            <a:spAutoFit/>
          </a:bodyPr>
          <a:lstStyle/>
          <a:p>
            <a:r>
              <a:rPr lang="zh-CN" altLang="en-US" b="1" dirty="0">
                <a:solidFill>
                  <a:schemeClr val="bg1"/>
                </a:solidFill>
                <a:latin typeface="Times New Roman" pitchFamily="18" charset="0"/>
                <a:sym typeface="Times New Roman" pitchFamily="18" charset="0"/>
              </a:rPr>
              <a:t>专项</a:t>
            </a:r>
            <a:endParaRPr lang="zh-CN" altLang="en-US" dirty="0"/>
          </a:p>
        </p:txBody>
      </p:sp>
    </p:spTree>
    <p:extLst>
      <p:ext uri="{BB962C8B-B14F-4D97-AF65-F5344CB8AC3E}">
        <p14:creationId xmlns:p14="http://schemas.microsoft.com/office/powerpoint/2010/main" val="37413190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联机帮助测试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30646" y="1096846"/>
            <a:ext cx="10884376" cy="4504963"/>
          </a:xfrm>
          <a:prstGeom prst="rect">
            <a:avLst/>
          </a:prstGeom>
          <a:noFill/>
          <a:ln w="9525">
            <a:noFill/>
            <a:miter lim="800000"/>
            <a:headEnd/>
            <a:tailEnd/>
          </a:ln>
        </p:spPr>
        <p:txBody>
          <a:bodyPr anchor="ctr"/>
          <a:lstStyle/>
          <a:p>
            <a:pPr defTabSz="457200" fontAlgn="base">
              <a:lnSpc>
                <a:spcPct val="150000"/>
              </a:lnSpc>
              <a:spcBef>
                <a:spcPct val="0"/>
              </a:spcBef>
              <a:spcAft>
                <a:spcPct val="0"/>
              </a:spcAft>
            </a:pP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联机帮助能否随时访问，有无快捷键，快捷键是否有效</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联机帮助内容是否全面</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联机帮助的内容和截图是否与软件界面一致</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联机帮助描述是否清晰，能指导用户进行功能操作和问题解决</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endParaRPr lang="en-US" altLang="zh-CN" sz="2800" b="1" dirty="0">
              <a:solidFill>
                <a:schemeClr val="bg1">
                  <a:lumMod val="10000"/>
                </a:schemeClr>
              </a:solidFill>
              <a:latin typeface="Times New Roman" pitchFamily="18" charset="0"/>
              <a:sym typeface="Times New Roman" pitchFamily="18" charset="0"/>
            </a:endParaRPr>
          </a:p>
        </p:txBody>
      </p:sp>
      <p:sp>
        <p:nvSpPr>
          <p:cNvPr id="2" name="矩形 1">
            <a:extLst>
              <a:ext uri="{FF2B5EF4-FFF2-40B4-BE49-F238E27FC236}">
                <a16:creationId xmlns:a16="http://schemas.microsoft.com/office/drawing/2014/main" id="{51F663E8-9745-4224-B598-0CEBD082FE21}"/>
              </a:ext>
            </a:extLst>
          </p:cNvPr>
          <p:cNvSpPr/>
          <p:nvPr/>
        </p:nvSpPr>
        <p:spPr>
          <a:xfrm>
            <a:off x="5772834" y="3244334"/>
            <a:ext cx="646331" cy="369332"/>
          </a:xfrm>
          <a:prstGeom prst="rect">
            <a:avLst/>
          </a:prstGeom>
        </p:spPr>
        <p:txBody>
          <a:bodyPr wrap="none">
            <a:spAutoFit/>
          </a:bodyPr>
          <a:lstStyle/>
          <a:p>
            <a:r>
              <a:rPr lang="zh-CN" altLang="en-US" b="1" dirty="0">
                <a:solidFill>
                  <a:schemeClr val="bg1"/>
                </a:solidFill>
                <a:latin typeface="Times New Roman" pitchFamily="18" charset="0"/>
                <a:sym typeface="Times New Roman" pitchFamily="18" charset="0"/>
              </a:rPr>
              <a:t>专项</a:t>
            </a:r>
            <a:endParaRPr lang="zh-CN" altLang="en-US" dirty="0"/>
          </a:p>
        </p:txBody>
      </p:sp>
    </p:spTree>
    <p:extLst>
      <p:ext uri="{BB962C8B-B14F-4D97-AF65-F5344CB8AC3E}">
        <p14:creationId xmlns:p14="http://schemas.microsoft.com/office/powerpoint/2010/main" val="30259381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11"/>
          <p:cNvSpPr>
            <a:spLocks noChangeArrowheads="1"/>
          </p:cNvSpPr>
          <p:nvPr/>
        </p:nvSpPr>
        <p:spPr bwMode="auto">
          <a:xfrm>
            <a:off x="377410" y="1138393"/>
            <a:ext cx="10884376" cy="3353707"/>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n"/>
            </a:pPr>
            <a:r>
              <a:rPr lang="en-US" altLang="zh-CN" sz="2800" dirty="0"/>
              <a:t>SQL</a:t>
            </a:r>
            <a:r>
              <a:rPr lang="zh-CN" altLang="en-US" sz="2800" dirty="0"/>
              <a:t>注入</a:t>
            </a:r>
            <a:endParaRPr lang="en-US" altLang="zh-CN" sz="2800" dirty="0"/>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dirty="0">
                <a:sym typeface="Arial" charset="0"/>
              </a:rPr>
              <a:t>把</a:t>
            </a:r>
            <a:r>
              <a:rPr lang="en-US" altLang="zh-CN" sz="2800" dirty="0" err="1">
                <a:sym typeface="Arial" charset="0"/>
              </a:rPr>
              <a:t>sql</a:t>
            </a:r>
            <a:r>
              <a:rPr lang="zh-CN" altLang="en-US" sz="2800" dirty="0">
                <a:sym typeface="Arial" charset="0"/>
              </a:rPr>
              <a:t>命令人为的输入</a:t>
            </a:r>
            <a:r>
              <a:rPr lang="en-US" altLang="zh-CN" sz="2800" dirty="0">
                <a:sym typeface="Arial" charset="0"/>
              </a:rPr>
              <a:t>URL</a:t>
            </a:r>
            <a:r>
              <a:rPr lang="zh-CN" altLang="en-US" sz="2800" dirty="0">
                <a:sym typeface="Arial" charset="0"/>
              </a:rPr>
              <a:t>、表格或其他动态生成的</a:t>
            </a:r>
            <a:r>
              <a:rPr lang="en-US" altLang="zh-CN" sz="2800" dirty="0">
                <a:sym typeface="Arial" charset="0"/>
              </a:rPr>
              <a:t>SQL</a:t>
            </a:r>
            <a:r>
              <a:rPr lang="zh-CN" altLang="en-US" sz="2800" dirty="0">
                <a:sym typeface="Arial" charset="0"/>
              </a:rPr>
              <a:t>查询语句的输入参数中，达到欺骗服务器执行恶意的</a:t>
            </a:r>
            <a:r>
              <a:rPr lang="en-US" altLang="zh-CN" sz="2800" dirty="0">
                <a:sym typeface="Arial" charset="0"/>
              </a:rPr>
              <a:t>SQL</a:t>
            </a:r>
            <a:r>
              <a:rPr lang="zh-CN" altLang="en-US" sz="2800" dirty="0">
                <a:sym typeface="Arial" charset="0"/>
              </a:rPr>
              <a:t>命令。</a:t>
            </a:r>
            <a:endParaRPr lang="en-US" altLang="zh-CN" sz="2800" dirty="0">
              <a:sym typeface="Arial"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dirty="0">
                <a:sym typeface="Arial" charset="0"/>
              </a:rPr>
              <a:t>对用户输入的数据进行合法性检测，对</a:t>
            </a:r>
            <a:r>
              <a:rPr lang="en-US" altLang="zh-CN" sz="2800" dirty="0" err="1">
                <a:sym typeface="Arial" charset="0"/>
              </a:rPr>
              <a:t>sql</a:t>
            </a:r>
            <a:r>
              <a:rPr lang="zh-CN" altLang="en-US" sz="2800" dirty="0">
                <a:sym typeface="Arial" charset="0"/>
              </a:rPr>
              <a:t>中特殊字符进行过滤处理。</a:t>
            </a:r>
            <a:endParaRPr lang="en-US" altLang="zh-CN" sz="2800" dirty="0">
              <a:sym typeface="Arial" charset="0"/>
            </a:endParaRPr>
          </a:p>
        </p:txBody>
      </p:sp>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常见的安全漏洞</a:t>
            </a:r>
            <a:r>
              <a:rPr lang="en-US" altLang="zh-CN" sz="3600" b="1" dirty="0">
                <a:solidFill>
                  <a:schemeClr val="bg1"/>
                </a:solidFill>
                <a:latin typeface="Times New Roman" pitchFamily="18" charset="0"/>
                <a:sym typeface="Times New Roman" pitchFamily="18" charset="0"/>
              </a:rPr>
              <a:t>——SQL</a:t>
            </a:r>
            <a:r>
              <a:rPr lang="zh-CN" altLang="en-US" sz="3600" b="1" dirty="0">
                <a:solidFill>
                  <a:schemeClr val="bg1"/>
                </a:solidFill>
                <a:latin typeface="Times New Roman" pitchFamily="18" charset="0"/>
                <a:sym typeface="Times New Roman" pitchFamily="18" charset="0"/>
              </a:rPr>
              <a:t>注入</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Tree>
    <p:extLst>
      <p:ext uri="{BB962C8B-B14F-4D97-AF65-F5344CB8AC3E}">
        <p14:creationId xmlns:p14="http://schemas.microsoft.com/office/powerpoint/2010/main" val="625551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用户手册测试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30646" y="1953087"/>
            <a:ext cx="10884376" cy="3648722"/>
          </a:xfrm>
          <a:prstGeom prst="rect">
            <a:avLst/>
          </a:prstGeom>
          <a:noFill/>
          <a:ln w="9525">
            <a:noFill/>
            <a:miter lim="800000"/>
            <a:headEnd/>
            <a:tailEnd/>
          </a:ln>
        </p:spPr>
        <p:txBody>
          <a:bodyPr anchor="ctr"/>
          <a:lstStyle/>
          <a:p>
            <a:pPr defTabSz="457200" fontAlgn="base">
              <a:lnSpc>
                <a:spcPct val="150000"/>
              </a:lnSpc>
              <a:spcBef>
                <a:spcPct val="0"/>
              </a:spcBef>
              <a:spcAft>
                <a:spcPct val="0"/>
              </a:spcAft>
            </a:pP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用户手册包括安装手册，使用手册，维护手册等</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30000"/>
              </a:lnSpc>
              <a:spcBef>
                <a:spcPct val="0"/>
              </a:spcBef>
              <a:spcAft>
                <a:spcPct val="0"/>
              </a:spcAft>
              <a:buFont typeface="Wingdings" panose="05000000000000000000" pitchFamily="2" charset="2"/>
              <a:buChar char="ü"/>
            </a:pPr>
            <a:r>
              <a:rPr lang="zh-CN" altLang="en-US" sz="2400" b="1" dirty="0">
                <a:solidFill>
                  <a:schemeClr val="bg1">
                    <a:lumMod val="10000"/>
                  </a:schemeClr>
                </a:solidFill>
                <a:latin typeface="Times New Roman" pitchFamily="18" charset="0"/>
                <a:sym typeface="Times New Roman" pitchFamily="18" charset="0"/>
              </a:rPr>
              <a:t>封面是否简明，标题是否清晰</a:t>
            </a:r>
            <a:endParaRPr lang="en-US" altLang="zh-CN" sz="24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30000"/>
              </a:lnSpc>
              <a:spcBef>
                <a:spcPct val="0"/>
              </a:spcBef>
              <a:spcAft>
                <a:spcPct val="0"/>
              </a:spcAft>
              <a:buFont typeface="Wingdings" panose="05000000000000000000" pitchFamily="2" charset="2"/>
              <a:buChar char="ü"/>
            </a:pPr>
            <a:r>
              <a:rPr lang="zh-CN" altLang="en-US" sz="2400" b="1" dirty="0">
                <a:solidFill>
                  <a:schemeClr val="bg1">
                    <a:lumMod val="10000"/>
                  </a:schemeClr>
                </a:solidFill>
                <a:latin typeface="Times New Roman" pitchFamily="18" charset="0"/>
                <a:sym typeface="Times New Roman" pitchFamily="18" charset="0"/>
              </a:rPr>
              <a:t>目录检查</a:t>
            </a:r>
            <a:endParaRPr lang="en-US" altLang="zh-CN" sz="24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30000"/>
              </a:lnSpc>
              <a:spcBef>
                <a:spcPct val="0"/>
              </a:spcBef>
              <a:spcAft>
                <a:spcPct val="0"/>
              </a:spcAft>
              <a:buFont typeface="Wingdings" panose="05000000000000000000" pitchFamily="2" charset="2"/>
              <a:buChar char="ü"/>
            </a:pPr>
            <a:r>
              <a:rPr lang="zh-CN" altLang="en-US" sz="2400" b="1" dirty="0">
                <a:solidFill>
                  <a:schemeClr val="bg1">
                    <a:lumMod val="10000"/>
                  </a:schemeClr>
                </a:solidFill>
                <a:latin typeface="Times New Roman" pitchFamily="18" charset="0"/>
                <a:sym typeface="Times New Roman" pitchFamily="18" charset="0"/>
              </a:rPr>
              <a:t>错别字检查</a:t>
            </a:r>
            <a:endParaRPr lang="en-US" altLang="zh-CN" sz="24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30000"/>
              </a:lnSpc>
              <a:spcBef>
                <a:spcPct val="0"/>
              </a:spcBef>
              <a:spcAft>
                <a:spcPct val="0"/>
              </a:spcAft>
              <a:buFont typeface="Wingdings" panose="05000000000000000000" pitchFamily="2" charset="2"/>
              <a:buChar char="ü"/>
            </a:pPr>
            <a:r>
              <a:rPr lang="zh-CN" altLang="en-US" sz="2400" b="1" dirty="0">
                <a:solidFill>
                  <a:schemeClr val="bg1">
                    <a:lumMod val="10000"/>
                  </a:schemeClr>
                </a:solidFill>
                <a:latin typeface="Times New Roman" pitchFamily="18" charset="0"/>
                <a:sym typeface="Times New Roman" pitchFamily="18" charset="0"/>
              </a:rPr>
              <a:t>截图检查</a:t>
            </a:r>
            <a:endParaRPr lang="en-US" altLang="zh-CN" sz="24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30000"/>
              </a:lnSpc>
              <a:spcBef>
                <a:spcPct val="0"/>
              </a:spcBef>
              <a:spcAft>
                <a:spcPct val="0"/>
              </a:spcAft>
              <a:buFont typeface="Wingdings" panose="05000000000000000000" pitchFamily="2" charset="2"/>
              <a:buChar char="ü"/>
            </a:pPr>
            <a:r>
              <a:rPr lang="zh-CN" altLang="en-US" sz="2400" b="1" dirty="0">
                <a:solidFill>
                  <a:schemeClr val="bg1">
                    <a:lumMod val="10000"/>
                  </a:schemeClr>
                </a:solidFill>
                <a:latin typeface="Times New Roman" pitchFamily="18" charset="0"/>
                <a:sym typeface="Times New Roman" pitchFamily="18" charset="0"/>
              </a:rPr>
              <a:t>图表编号检查</a:t>
            </a:r>
            <a:endParaRPr lang="en-US" altLang="zh-CN" sz="24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30000"/>
              </a:lnSpc>
              <a:spcBef>
                <a:spcPct val="0"/>
              </a:spcBef>
              <a:spcAft>
                <a:spcPct val="0"/>
              </a:spcAft>
              <a:buFont typeface="Wingdings" panose="05000000000000000000" pitchFamily="2" charset="2"/>
              <a:buChar char="ü"/>
            </a:pPr>
            <a:r>
              <a:rPr lang="zh-CN" altLang="en-US" sz="2400" b="1" dirty="0">
                <a:solidFill>
                  <a:schemeClr val="bg1">
                    <a:lumMod val="10000"/>
                  </a:schemeClr>
                </a:solidFill>
                <a:latin typeface="Times New Roman" pitchFamily="18" charset="0"/>
                <a:sym typeface="Times New Roman" pitchFamily="18" charset="0"/>
              </a:rPr>
              <a:t>控件操作描述检查</a:t>
            </a:r>
            <a:endParaRPr lang="en-US" altLang="zh-CN" sz="24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30000"/>
              </a:lnSpc>
              <a:spcBef>
                <a:spcPct val="0"/>
              </a:spcBef>
              <a:spcAft>
                <a:spcPct val="0"/>
              </a:spcAft>
              <a:buFont typeface="Wingdings" panose="05000000000000000000" pitchFamily="2" charset="2"/>
              <a:buChar char="ü"/>
            </a:pPr>
            <a:r>
              <a:rPr lang="zh-CN" altLang="en-US" sz="2400" b="1" dirty="0">
                <a:solidFill>
                  <a:schemeClr val="bg1">
                    <a:lumMod val="10000"/>
                  </a:schemeClr>
                </a:solidFill>
                <a:latin typeface="Times New Roman" pitchFamily="18" charset="0"/>
                <a:sym typeface="Times New Roman" pitchFamily="18" charset="0"/>
              </a:rPr>
              <a:t>描述语言通畅易懂性检查</a:t>
            </a:r>
            <a:endParaRPr lang="en-US" altLang="zh-CN" sz="24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30000"/>
              </a:lnSpc>
              <a:spcBef>
                <a:spcPct val="0"/>
              </a:spcBef>
              <a:spcAft>
                <a:spcPct val="0"/>
              </a:spcAft>
              <a:buFont typeface="Wingdings" panose="05000000000000000000" pitchFamily="2" charset="2"/>
              <a:buChar char="ü"/>
            </a:pPr>
            <a:r>
              <a:rPr lang="zh-CN" altLang="en-US" sz="2400" b="1" dirty="0">
                <a:solidFill>
                  <a:schemeClr val="bg1">
                    <a:lumMod val="10000"/>
                  </a:schemeClr>
                </a:solidFill>
                <a:latin typeface="Times New Roman" pitchFamily="18" charset="0"/>
                <a:sym typeface="Times New Roman" pitchFamily="18" charset="0"/>
              </a:rPr>
              <a:t>功能描述检查</a:t>
            </a:r>
            <a:endParaRPr lang="en-US" altLang="zh-CN" sz="24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30000"/>
              </a:lnSpc>
              <a:spcBef>
                <a:spcPct val="0"/>
              </a:spcBef>
              <a:spcAft>
                <a:spcPct val="0"/>
              </a:spcAft>
              <a:buFont typeface="Wingdings" panose="05000000000000000000" pitchFamily="2" charset="2"/>
              <a:buChar char="ü"/>
            </a:pPr>
            <a:r>
              <a:rPr lang="zh-CN" altLang="en-US" sz="2400" b="1" dirty="0">
                <a:solidFill>
                  <a:schemeClr val="bg1">
                    <a:lumMod val="10000"/>
                  </a:schemeClr>
                </a:solidFill>
                <a:latin typeface="Times New Roman" pitchFamily="18" charset="0"/>
                <a:sym typeface="Times New Roman" pitchFamily="18" charset="0"/>
              </a:rPr>
              <a:t>文档结构及易用性检查</a:t>
            </a:r>
            <a:endParaRPr lang="en-US" altLang="zh-CN" sz="24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endParaRPr lang="en-US" altLang="zh-CN" sz="2800" b="1" dirty="0">
              <a:solidFill>
                <a:schemeClr val="bg1">
                  <a:lumMod val="10000"/>
                </a:schemeClr>
              </a:solidFill>
              <a:latin typeface="Times New Roman" pitchFamily="18" charset="0"/>
              <a:sym typeface="Times New Roman" pitchFamily="18" charset="0"/>
            </a:endParaRPr>
          </a:p>
        </p:txBody>
      </p:sp>
      <p:sp>
        <p:nvSpPr>
          <p:cNvPr id="2" name="矩形 1">
            <a:extLst>
              <a:ext uri="{FF2B5EF4-FFF2-40B4-BE49-F238E27FC236}">
                <a16:creationId xmlns:a16="http://schemas.microsoft.com/office/drawing/2014/main" id="{51F663E8-9745-4224-B598-0CEBD082FE21}"/>
              </a:ext>
            </a:extLst>
          </p:cNvPr>
          <p:cNvSpPr/>
          <p:nvPr/>
        </p:nvSpPr>
        <p:spPr>
          <a:xfrm>
            <a:off x="5772834" y="3244334"/>
            <a:ext cx="646331" cy="369332"/>
          </a:xfrm>
          <a:prstGeom prst="rect">
            <a:avLst/>
          </a:prstGeom>
        </p:spPr>
        <p:txBody>
          <a:bodyPr wrap="none">
            <a:spAutoFit/>
          </a:bodyPr>
          <a:lstStyle/>
          <a:p>
            <a:r>
              <a:rPr lang="zh-CN" altLang="en-US" b="1" dirty="0">
                <a:solidFill>
                  <a:schemeClr val="bg1"/>
                </a:solidFill>
                <a:latin typeface="Times New Roman" pitchFamily="18" charset="0"/>
                <a:sym typeface="Times New Roman" pitchFamily="18" charset="0"/>
              </a:rPr>
              <a:t>专项</a:t>
            </a:r>
            <a:endParaRPr lang="zh-CN" altLang="en-US" dirty="0"/>
          </a:p>
        </p:txBody>
      </p:sp>
    </p:spTree>
    <p:extLst>
      <p:ext uri="{BB962C8B-B14F-4D97-AF65-F5344CB8AC3E}">
        <p14:creationId xmlns:p14="http://schemas.microsoft.com/office/powerpoint/2010/main" val="4916163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用户界面测试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30646" y="1953087"/>
            <a:ext cx="10884376" cy="3648722"/>
          </a:xfrm>
          <a:prstGeom prst="rect">
            <a:avLst/>
          </a:prstGeom>
          <a:noFill/>
          <a:ln w="9525">
            <a:noFill/>
            <a:miter lim="800000"/>
            <a:headEnd/>
            <a:tailEnd/>
          </a:ln>
        </p:spPr>
        <p:txBody>
          <a:bodyPr anchor="ctr"/>
          <a:lstStyle/>
          <a:p>
            <a:pPr defTabSz="457200" fontAlgn="base">
              <a:lnSpc>
                <a:spcPct val="150000"/>
              </a:lnSpc>
              <a:spcBef>
                <a:spcPct val="0"/>
              </a:spcBef>
              <a:spcAft>
                <a:spcPct val="0"/>
              </a:spcAft>
            </a:pPr>
            <a:r>
              <a:rPr lang="zh-CN" altLang="en-US" sz="2800" b="1" dirty="0">
                <a:solidFill>
                  <a:schemeClr val="bg1">
                    <a:lumMod val="10000"/>
                  </a:schemeClr>
                </a:solidFill>
                <a:latin typeface="Times New Roman" pitchFamily="18" charset="0"/>
                <a:sym typeface="Times New Roman" pitchFamily="18" charset="0"/>
              </a:rPr>
              <a:t>测试要点</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射箭原理</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减少用户工作量</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少就是多</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endParaRPr lang="en-US" altLang="zh-CN" sz="2800" b="1" dirty="0">
              <a:solidFill>
                <a:schemeClr val="bg1">
                  <a:lumMod val="10000"/>
                </a:schemeClr>
              </a:solidFill>
              <a:latin typeface="Times New Roman" pitchFamily="18" charset="0"/>
              <a:sym typeface="Times New Roman" pitchFamily="18" charset="0"/>
            </a:endParaRPr>
          </a:p>
        </p:txBody>
      </p:sp>
      <p:sp>
        <p:nvSpPr>
          <p:cNvPr id="2" name="矩形 1">
            <a:extLst>
              <a:ext uri="{FF2B5EF4-FFF2-40B4-BE49-F238E27FC236}">
                <a16:creationId xmlns:a16="http://schemas.microsoft.com/office/drawing/2014/main" id="{51F663E8-9745-4224-B598-0CEBD082FE21}"/>
              </a:ext>
            </a:extLst>
          </p:cNvPr>
          <p:cNvSpPr/>
          <p:nvPr/>
        </p:nvSpPr>
        <p:spPr>
          <a:xfrm>
            <a:off x="5772834" y="3244334"/>
            <a:ext cx="646331" cy="369332"/>
          </a:xfrm>
          <a:prstGeom prst="rect">
            <a:avLst/>
          </a:prstGeom>
        </p:spPr>
        <p:txBody>
          <a:bodyPr wrap="none">
            <a:spAutoFit/>
          </a:bodyPr>
          <a:lstStyle/>
          <a:p>
            <a:r>
              <a:rPr lang="zh-CN" altLang="en-US" b="1" dirty="0">
                <a:solidFill>
                  <a:schemeClr val="bg1"/>
                </a:solidFill>
                <a:latin typeface="Times New Roman" pitchFamily="18" charset="0"/>
                <a:sym typeface="Times New Roman" pitchFamily="18" charset="0"/>
              </a:rPr>
              <a:t>专项</a:t>
            </a:r>
            <a:endParaRPr lang="zh-CN" altLang="en-US" dirty="0"/>
          </a:p>
        </p:txBody>
      </p:sp>
    </p:spTree>
    <p:extLst>
      <p:ext uri="{BB962C8B-B14F-4D97-AF65-F5344CB8AC3E}">
        <p14:creationId xmlns:p14="http://schemas.microsoft.com/office/powerpoint/2010/main" val="16620410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用户界面测试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30646" y="1953087"/>
            <a:ext cx="10884376" cy="3648722"/>
          </a:xfrm>
          <a:prstGeom prst="rect">
            <a:avLst/>
          </a:prstGeom>
          <a:noFill/>
          <a:ln w="9525">
            <a:noFill/>
            <a:miter lim="800000"/>
            <a:headEnd/>
            <a:tailEnd/>
          </a:ln>
        </p:spPr>
        <p:txBody>
          <a:bodyPr anchor="ctr"/>
          <a:lstStyle/>
          <a:p>
            <a:pPr defTabSz="457200" fontAlgn="base">
              <a:lnSpc>
                <a:spcPct val="150000"/>
              </a:lnSpc>
              <a:spcBef>
                <a:spcPct val="0"/>
              </a:spcBef>
              <a:spcAft>
                <a:spcPct val="0"/>
              </a:spcAft>
            </a:pPr>
            <a:r>
              <a:rPr lang="en-US" altLang="zh-CN" sz="2800" b="1" dirty="0">
                <a:solidFill>
                  <a:schemeClr val="bg1">
                    <a:lumMod val="10000"/>
                  </a:schemeClr>
                </a:solidFill>
                <a:latin typeface="Times New Roman" pitchFamily="18" charset="0"/>
                <a:sym typeface="Times New Roman" pitchFamily="18" charset="0"/>
              </a:rPr>
              <a:t>IBM  UIA</a:t>
            </a:r>
          </a:p>
          <a:p>
            <a:pPr defTabSz="457200" fontAlgn="base">
              <a:lnSpc>
                <a:spcPct val="150000"/>
              </a:lnSpc>
              <a:spcBef>
                <a:spcPct val="0"/>
              </a:spcBef>
              <a:spcAft>
                <a:spcPct val="0"/>
              </a:spcAft>
            </a:pPr>
            <a:r>
              <a:rPr lang="zh-CN" altLang="en-US" sz="2800" b="1" dirty="0">
                <a:solidFill>
                  <a:schemeClr val="bg1">
                    <a:lumMod val="10000"/>
                  </a:schemeClr>
                </a:solidFill>
                <a:latin typeface="Times New Roman" pitchFamily="18" charset="0"/>
                <a:sym typeface="Times New Roman" pitchFamily="18" charset="0"/>
              </a:rPr>
              <a:t>亲和力：提升界面清晰性和视觉上的简易朴素</a:t>
            </a:r>
            <a:endParaRPr lang="en-US" altLang="zh-CN" sz="2800" b="1" dirty="0">
              <a:solidFill>
                <a:schemeClr val="bg1">
                  <a:lumMod val="10000"/>
                </a:schemeClr>
              </a:solidFill>
              <a:latin typeface="Times New Roman" pitchFamily="18" charset="0"/>
              <a:sym typeface="Times New Roman" pitchFamily="18" charset="0"/>
            </a:endParaRPr>
          </a:p>
          <a:p>
            <a:pPr defTabSz="457200" fontAlgn="base">
              <a:lnSpc>
                <a:spcPct val="150000"/>
              </a:lnSpc>
              <a:spcBef>
                <a:spcPct val="0"/>
              </a:spcBef>
              <a:spcAft>
                <a:spcPct val="0"/>
              </a:spcAft>
            </a:pPr>
            <a:r>
              <a:rPr lang="zh-CN" altLang="en-US" sz="2800" b="1" dirty="0">
                <a:solidFill>
                  <a:schemeClr val="bg1">
                    <a:lumMod val="10000"/>
                  </a:schemeClr>
                </a:solidFill>
                <a:latin typeface="Times New Roman" pitchFamily="18" charset="0"/>
                <a:sym typeface="Times New Roman" pitchFamily="18" charset="0"/>
              </a:rPr>
              <a:t>协助：以标题，提示和系统帮助的形式提供简单、简明和有效的协助信息</a:t>
            </a:r>
            <a:endParaRPr lang="en-US" altLang="zh-CN" sz="2800" b="1" dirty="0">
              <a:solidFill>
                <a:schemeClr val="bg1">
                  <a:lumMod val="10000"/>
                </a:schemeClr>
              </a:solidFill>
              <a:latin typeface="Times New Roman" pitchFamily="18" charset="0"/>
              <a:sym typeface="Times New Roman" pitchFamily="18" charset="0"/>
            </a:endParaRPr>
          </a:p>
          <a:p>
            <a:pPr defTabSz="457200" fontAlgn="base">
              <a:lnSpc>
                <a:spcPct val="150000"/>
              </a:lnSpc>
              <a:spcBef>
                <a:spcPct val="0"/>
              </a:spcBef>
              <a:spcAft>
                <a:spcPct val="0"/>
              </a:spcAft>
            </a:pPr>
            <a:r>
              <a:rPr lang="zh-CN" altLang="en-US" sz="2800" b="1" dirty="0">
                <a:solidFill>
                  <a:schemeClr val="bg1">
                    <a:lumMod val="10000"/>
                  </a:schemeClr>
                </a:solidFill>
                <a:latin typeface="Times New Roman" pitchFamily="18" charset="0"/>
                <a:sym typeface="Times New Roman" pitchFamily="18" charset="0"/>
              </a:rPr>
              <a:t>有效：用户可以在任何时候以任何次序在同一视图中使用所有的对象</a:t>
            </a:r>
            <a:endParaRPr lang="en-US" altLang="zh-CN" sz="2800" b="1" dirty="0">
              <a:solidFill>
                <a:schemeClr val="bg1">
                  <a:lumMod val="10000"/>
                </a:schemeClr>
              </a:solidFill>
              <a:latin typeface="Times New Roman" pitchFamily="18" charset="0"/>
              <a:sym typeface="Times New Roman" pitchFamily="18" charset="0"/>
            </a:endParaRPr>
          </a:p>
          <a:p>
            <a:pPr defTabSz="457200" fontAlgn="base">
              <a:lnSpc>
                <a:spcPct val="150000"/>
              </a:lnSpc>
              <a:spcBef>
                <a:spcPct val="0"/>
              </a:spcBef>
              <a:spcAft>
                <a:spcPct val="0"/>
              </a:spcAft>
            </a:pPr>
            <a:r>
              <a:rPr lang="zh-CN" altLang="en-US" sz="2800" b="1" dirty="0">
                <a:solidFill>
                  <a:schemeClr val="bg1">
                    <a:lumMod val="10000"/>
                  </a:schemeClr>
                </a:solidFill>
                <a:latin typeface="Times New Roman" pitchFamily="18" charset="0"/>
                <a:sym typeface="Times New Roman" pitchFamily="18" charset="0"/>
              </a:rPr>
              <a:t>鼓励：所有取消选定操作都应该是可逆的，鼓励用户探索系统</a:t>
            </a:r>
            <a:endParaRPr lang="en-US" altLang="zh-CN" sz="2800" b="1" dirty="0">
              <a:solidFill>
                <a:schemeClr val="bg1">
                  <a:lumMod val="10000"/>
                </a:schemeClr>
              </a:solidFill>
              <a:latin typeface="Times New Roman" pitchFamily="18" charset="0"/>
              <a:sym typeface="Times New Roman" pitchFamily="18" charset="0"/>
            </a:endParaRPr>
          </a:p>
          <a:p>
            <a:pPr defTabSz="457200" fontAlgn="base">
              <a:lnSpc>
                <a:spcPct val="150000"/>
              </a:lnSpc>
              <a:spcBef>
                <a:spcPct val="0"/>
              </a:spcBef>
              <a:spcAft>
                <a:spcPct val="0"/>
              </a:spcAft>
            </a:pPr>
            <a:r>
              <a:rPr lang="zh-CN" altLang="en-US" sz="2800" b="1" dirty="0">
                <a:solidFill>
                  <a:schemeClr val="bg1">
                    <a:lumMod val="10000"/>
                  </a:schemeClr>
                </a:solidFill>
                <a:latin typeface="Times New Roman" pitchFamily="18" charset="0"/>
                <a:sym typeface="Times New Roman" pitchFamily="18" charset="0"/>
              </a:rPr>
              <a:t>熟悉：基于用户已有的知识来设计界面</a:t>
            </a:r>
            <a:endParaRPr lang="en-US" altLang="zh-CN" sz="2800" b="1" dirty="0">
              <a:solidFill>
                <a:schemeClr val="bg1">
                  <a:lumMod val="10000"/>
                </a:schemeClr>
              </a:solidFill>
              <a:latin typeface="Times New Roman" pitchFamily="18" charset="0"/>
              <a:sym typeface="Times New Roman" pitchFamily="18" charset="0"/>
            </a:endParaRPr>
          </a:p>
          <a:p>
            <a:pPr defTabSz="457200" fontAlgn="base">
              <a:lnSpc>
                <a:spcPct val="150000"/>
              </a:lnSpc>
              <a:spcBef>
                <a:spcPct val="0"/>
              </a:spcBef>
              <a:spcAft>
                <a:spcPct val="0"/>
              </a:spcAft>
            </a:pPr>
            <a:r>
              <a:rPr lang="zh-CN" altLang="en-US" sz="2800" b="1" dirty="0">
                <a:solidFill>
                  <a:schemeClr val="bg1">
                    <a:lumMod val="10000"/>
                  </a:schemeClr>
                </a:solidFill>
                <a:latin typeface="Times New Roman" pitchFamily="18" charset="0"/>
                <a:sym typeface="Times New Roman" pitchFamily="18" charset="0"/>
              </a:rPr>
              <a:t>明显：让对象和控件明显，在界面中体现现实的技术</a:t>
            </a:r>
            <a:endParaRPr lang="en-US" altLang="zh-CN" sz="2800" b="1" dirty="0">
              <a:solidFill>
                <a:schemeClr val="bg1">
                  <a:lumMod val="10000"/>
                </a:schemeClr>
              </a:solidFill>
              <a:latin typeface="Times New Roman" pitchFamily="18" charset="0"/>
              <a:sym typeface="Times New Roman" pitchFamily="18" charset="0"/>
            </a:endParaRPr>
          </a:p>
          <a:p>
            <a:pPr defTabSz="457200" fontAlgn="base">
              <a:lnSpc>
                <a:spcPct val="150000"/>
              </a:lnSpc>
              <a:spcBef>
                <a:spcPct val="0"/>
              </a:spcBef>
              <a:spcAft>
                <a:spcPct val="0"/>
              </a:spcAft>
            </a:pPr>
            <a:endParaRPr lang="en-US" altLang="zh-CN" sz="2800" b="1" dirty="0">
              <a:solidFill>
                <a:schemeClr val="bg1">
                  <a:lumMod val="10000"/>
                </a:schemeClr>
              </a:solidFill>
              <a:latin typeface="Times New Roman" pitchFamily="18" charset="0"/>
              <a:sym typeface="Times New Roman" pitchFamily="18" charset="0"/>
            </a:endParaRPr>
          </a:p>
        </p:txBody>
      </p:sp>
      <p:sp>
        <p:nvSpPr>
          <p:cNvPr id="2" name="矩形 1">
            <a:extLst>
              <a:ext uri="{FF2B5EF4-FFF2-40B4-BE49-F238E27FC236}">
                <a16:creationId xmlns:a16="http://schemas.microsoft.com/office/drawing/2014/main" id="{51F663E8-9745-4224-B598-0CEBD082FE21}"/>
              </a:ext>
            </a:extLst>
          </p:cNvPr>
          <p:cNvSpPr/>
          <p:nvPr/>
        </p:nvSpPr>
        <p:spPr>
          <a:xfrm>
            <a:off x="5772834" y="3244334"/>
            <a:ext cx="646331" cy="369332"/>
          </a:xfrm>
          <a:prstGeom prst="rect">
            <a:avLst/>
          </a:prstGeom>
        </p:spPr>
        <p:txBody>
          <a:bodyPr wrap="none">
            <a:spAutoFit/>
          </a:bodyPr>
          <a:lstStyle/>
          <a:p>
            <a:r>
              <a:rPr lang="zh-CN" altLang="en-US" b="1" dirty="0">
                <a:solidFill>
                  <a:schemeClr val="bg1"/>
                </a:solidFill>
                <a:latin typeface="Times New Roman" pitchFamily="18" charset="0"/>
                <a:sym typeface="Times New Roman" pitchFamily="18" charset="0"/>
              </a:rPr>
              <a:t>专项</a:t>
            </a:r>
            <a:endParaRPr lang="zh-CN" altLang="en-US" dirty="0"/>
          </a:p>
        </p:txBody>
      </p:sp>
    </p:spTree>
    <p:extLst>
      <p:ext uri="{BB962C8B-B14F-4D97-AF65-F5344CB8AC3E}">
        <p14:creationId xmlns:p14="http://schemas.microsoft.com/office/powerpoint/2010/main" val="20221553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用户界面测试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30646" y="2059619"/>
            <a:ext cx="10884376" cy="3542190"/>
          </a:xfrm>
          <a:prstGeom prst="rect">
            <a:avLst/>
          </a:prstGeom>
          <a:noFill/>
          <a:ln w="9525">
            <a:noFill/>
            <a:miter lim="800000"/>
            <a:headEnd/>
            <a:tailEnd/>
          </a:ln>
        </p:spPr>
        <p:txBody>
          <a:bodyPr anchor="ctr"/>
          <a:lstStyle/>
          <a:p>
            <a:pPr defTabSz="457200" fontAlgn="base">
              <a:lnSpc>
                <a:spcPct val="150000"/>
              </a:lnSpc>
              <a:spcBef>
                <a:spcPct val="0"/>
              </a:spcBef>
              <a:spcAft>
                <a:spcPct val="0"/>
              </a:spcAft>
            </a:pPr>
            <a:r>
              <a:rPr lang="en-US" altLang="zh-CN" sz="2800" b="1" dirty="0">
                <a:solidFill>
                  <a:schemeClr val="bg1">
                    <a:lumMod val="10000"/>
                  </a:schemeClr>
                </a:solidFill>
                <a:latin typeface="Times New Roman" pitchFamily="18" charset="0"/>
                <a:sym typeface="Times New Roman" pitchFamily="18" charset="0"/>
              </a:rPr>
              <a:t>IBM  UIA</a:t>
            </a:r>
          </a:p>
          <a:p>
            <a:pPr defTabSz="457200" fontAlgn="base">
              <a:lnSpc>
                <a:spcPct val="150000"/>
              </a:lnSpc>
              <a:spcBef>
                <a:spcPct val="0"/>
              </a:spcBef>
              <a:spcAft>
                <a:spcPct val="0"/>
              </a:spcAft>
            </a:pPr>
            <a:r>
              <a:rPr lang="zh-CN" altLang="en-US" sz="2800" b="1" dirty="0">
                <a:solidFill>
                  <a:schemeClr val="bg1">
                    <a:lumMod val="10000"/>
                  </a:schemeClr>
                </a:solidFill>
                <a:latin typeface="Times New Roman" pitchFamily="18" charset="0"/>
                <a:sym typeface="Times New Roman" pitchFamily="18" charset="0"/>
              </a:rPr>
              <a:t>个性化：允许用户对界面进行个性化定制</a:t>
            </a:r>
            <a:endParaRPr lang="en-US" altLang="zh-CN" sz="2800" b="1" dirty="0">
              <a:solidFill>
                <a:schemeClr val="bg1">
                  <a:lumMod val="10000"/>
                </a:schemeClr>
              </a:solidFill>
              <a:latin typeface="Times New Roman" pitchFamily="18" charset="0"/>
              <a:sym typeface="Times New Roman" pitchFamily="18" charset="0"/>
            </a:endParaRPr>
          </a:p>
          <a:p>
            <a:pPr defTabSz="457200" fontAlgn="base">
              <a:lnSpc>
                <a:spcPct val="150000"/>
              </a:lnSpc>
              <a:spcBef>
                <a:spcPct val="0"/>
              </a:spcBef>
              <a:spcAft>
                <a:spcPct val="0"/>
              </a:spcAft>
            </a:pPr>
            <a:r>
              <a:rPr lang="zh-CN" altLang="en-US" sz="2800" b="1" dirty="0">
                <a:solidFill>
                  <a:schemeClr val="bg1">
                    <a:lumMod val="10000"/>
                  </a:schemeClr>
                </a:solidFill>
                <a:latin typeface="Times New Roman" pitchFamily="18" charset="0"/>
                <a:sym typeface="Times New Roman" pitchFamily="18" charset="0"/>
              </a:rPr>
              <a:t>安全：不要让用户轻易接触到危险的操作，尽量不让用户犯错</a:t>
            </a:r>
            <a:endParaRPr lang="en-US" altLang="zh-CN" sz="2800" b="1" dirty="0">
              <a:solidFill>
                <a:schemeClr val="bg1">
                  <a:lumMod val="10000"/>
                </a:schemeClr>
              </a:solidFill>
              <a:latin typeface="Times New Roman" pitchFamily="18" charset="0"/>
              <a:sym typeface="Times New Roman" pitchFamily="18" charset="0"/>
            </a:endParaRPr>
          </a:p>
          <a:p>
            <a:pPr defTabSz="457200" fontAlgn="base">
              <a:lnSpc>
                <a:spcPct val="150000"/>
              </a:lnSpc>
              <a:spcBef>
                <a:spcPct val="0"/>
              </a:spcBef>
              <a:spcAft>
                <a:spcPct val="0"/>
              </a:spcAft>
            </a:pPr>
            <a:r>
              <a:rPr lang="zh-CN" altLang="en-US" sz="2800" b="1" dirty="0">
                <a:solidFill>
                  <a:schemeClr val="bg1">
                    <a:lumMod val="10000"/>
                  </a:schemeClr>
                </a:solidFill>
                <a:latin typeface="Times New Roman" pitchFamily="18" charset="0"/>
                <a:sym typeface="Times New Roman" pitchFamily="18" charset="0"/>
              </a:rPr>
              <a:t>满意：连贯的进度和完成</a:t>
            </a:r>
            <a:endParaRPr lang="en-US" altLang="zh-CN" sz="2800" b="1" dirty="0">
              <a:solidFill>
                <a:schemeClr val="bg1">
                  <a:lumMod val="10000"/>
                </a:schemeClr>
              </a:solidFill>
              <a:latin typeface="Times New Roman" pitchFamily="18" charset="0"/>
              <a:sym typeface="Times New Roman" pitchFamily="18" charset="0"/>
            </a:endParaRPr>
          </a:p>
          <a:p>
            <a:pPr defTabSz="457200" fontAlgn="base">
              <a:lnSpc>
                <a:spcPct val="150000"/>
              </a:lnSpc>
              <a:spcBef>
                <a:spcPct val="0"/>
              </a:spcBef>
              <a:spcAft>
                <a:spcPct val="0"/>
              </a:spcAft>
            </a:pPr>
            <a:r>
              <a:rPr lang="zh-CN" altLang="en-US" sz="2800" b="1" dirty="0">
                <a:solidFill>
                  <a:schemeClr val="bg1">
                    <a:lumMod val="10000"/>
                  </a:schemeClr>
                </a:solidFill>
                <a:latin typeface="Times New Roman" pitchFamily="18" charset="0"/>
                <a:sym typeface="Times New Roman" pitchFamily="18" charset="0"/>
              </a:rPr>
              <a:t>简单：不要为了功能和采取折中的可用性</a:t>
            </a:r>
            <a:endParaRPr lang="en-US" altLang="zh-CN" sz="2800" b="1" dirty="0">
              <a:solidFill>
                <a:schemeClr val="bg1">
                  <a:lumMod val="10000"/>
                </a:schemeClr>
              </a:solidFill>
              <a:latin typeface="Times New Roman" pitchFamily="18" charset="0"/>
              <a:sym typeface="Times New Roman" pitchFamily="18" charset="0"/>
            </a:endParaRPr>
          </a:p>
          <a:p>
            <a:pPr defTabSz="457200" fontAlgn="base">
              <a:lnSpc>
                <a:spcPct val="150000"/>
              </a:lnSpc>
              <a:spcBef>
                <a:spcPct val="0"/>
              </a:spcBef>
              <a:spcAft>
                <a:spcPct val="0"/>
              </a:spcAft>
            </a:pPr>
            <a:r>
              <a:rPr lang="zh-CN" altLang="en-US" sz="2800" b="1" dirty="0">
                <a:solidFill>
                  <a:schemeClr val="bg1">
                    <a:lumMod val="10000"/>
                  </a:schemeClr>
                </a:solidFill>
                <a:latin typeface="Times New Roman" pitchFamily="18" charset="0"/>
                <a:sym typeface="Times New Roman" pitchFamily="18" charset="0"/>
              </a:rPr>
              <a:t>支持：不要把自己认为正确的做事方式强加给用户</a:t>
            </a:r>
            <a:endParaRPr lang="en-US" altLang="zh-CN" sz="2800" b="1" dirty="0">
              <a:solidFill>
                <a:schemeClr val="bg1">
                  <a:lumMod val="10000"/>
                </a:schemeClr>
              </a:solidFill>
              <a:latin typeface="Times New Roman" pitchFamily="18" charset="0"/>
              <a:sym typeface="Times New Roman" pitchFamily="18" charset="0"/>
            </a:endParaRPr>
          </a:p>
          <a:p>
            <a:pPr defTabSz="457200" fontAlgn="base">
              <a:lnSpc>
                <a:spcPct val="150000"/>
              </a:lnSpc>
              <a:spcBef>
                <a:spcPct val="0"/>
              </a:spcBef>
              <a:spcAft>
                <a:spcPct val="0"/>
              </a:spcAft>
            </a:pPr>
            <a:r>
              <a:rPr lang="zh-CN" altLang="en-US" sz="2800" b="1" dirty="0">
                <a:solidFill>
                  <a:schemeClr val="bg1">
                    <a:lumMod val="10000"/>
                  </a:schemeClr>
                </a:solidFill>
                <a:latin typeface="Times New Roman" pitchFamily="18" charset="0"/>
                <a:sym typeface="Times New Roman" pitchFamily="18" charset="0"/>
              </a:rPr>
              <a:t>多样性：交互方式</a:t>
            </a:r>
            <a:endParaRPr lang="en-US" altLang="zh-CN" sz="2800" b="1" dirty="0">
              <a:solidFill>
                <a:schemeClr val="bg1">
                  <a:lumMod val="10000"/>
                </a:schemeClr>
              </a:solidFill>
              <a:latin typeface="Times New Roman" pitchFamily="18" charset="0"/>
              <a:sym typeface="Times New Roman" pitchFamily="18" charset="0"/>
            </a:endParaRPr>
          </a:p>
        </p:txBody>
      </p:sp>
      <p:sp>
        <p:nvSpPr>
          <p:cNvPr id="2" name="矩形 1">
            <a:extLst>
              <a:ext uri="{FF2B5EF4-FFF2-40B4-BE49-F238E27FC236}">
                <a16:creationId xmlns:a16="http://schemas.microsoft.com/office/drawing/2014/main" id="{51F663E8-9745-4224-B598-0CEBD082FE21}"/>
              </a:ext>
            </a:extLst>
          </p:cNvPr>
          <p:cNvSpPr/>
          <p:nvPr/>
        </p:nvSpPr>
        <p:spPr>
          <a:xfrm>
            <a:off x="5772834" y="3244334"/>
            <a:ext cx="646331" cy="369332"/>
          </a:xfrm>
          <a:prstGeom prst="rect">
            <a:avLst/>
          </a:prstGeom>
        </p:spPr>
        <p:txBody>
          <a:bodyPr wrap="none">
            <a:spAutoFit/>
          </a:bodyPr>
          <a:lstStyle/>
          <a:p>
            <a:r>
              <a:rPr lang="zh-CN" altLang="en-US" b="1" dirty="0">
                <a:solidFill>
                  <a:schemeClr val="bg1"/>
                </a:solidFill>
                <a:latin typeface="Times New Roman" pitchFamily="18" charset="0"/>
                <a:sym typeface="Times New Roman" pitchFamily="18" charset="0"/>
              </a:rPr>
              <a:t>专项</a:t>
            </a:r>
            <a:endParaRPr lang="zh-CN" altLang="en-US" dirty="0"/>
          </a:p>
        </p:txBody>
      </p:sp>
    </p:spTree>
    <p:extLst>
      <p:ext uri="{BB962C8B-B14F-4D97-AF65-F5344CB8AC3E}">
        <p14:creationId xmlns:p14="http://schemas.microsoft.com/office/powerpoint/2010/main" val="39456861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11"/>
          <p:cNvSpPr>
            <a:spLocks noChangeArrowheads="1"/>
          </p:cNvSpPr>
          <p:nvPr/>
        </p:nvSpPr>
        <p:spPr bwMode="auto">
          <a:xfrm>
            <a:off x="350777" y="1411550"/>
            <a:ext cx="10884376" cy="4882718"/>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p"/>
            </a:pPr>
            <a:r>
              <a:rPr lang="zh-CN" altLang="en-US" sz="2400" b="1" dirty="0"/>
              <a:t>寻找注入点，构造特殊的语句</a:t>
            </a:r>
            <a:endParaRPr lang="en-US" altLang="zh-CN" sz="2400" b="1" dirty="0"/>
          </a:p>
          <a:p>
            <a:pPr defTabSz="457200" fontAlgn="base">
              <a:lnSpc>
                <a:spcPct val="150000"/>
              </a:lnSpc>
              <a:spcBef>
                <a:spcPct val="0"/>
              </a:spcBef>
              <a:spcAft>
                <a:spcPct val="0"/>
              </a:spcAft>
            </a:pPr>
            <a:r>
              <a:rPr lang="zh-CN" altLang="zh-CN" dirty="0">
                <a:solidFill>
                  <a:srgbClr val="000000"/>
                </a:solidFill>
                <a:latin typeface="Arial" panose="020B0604020202020204" pitchFamily="34" charset="0"/>
                <a:ea typeface="Helvetica Neue"/>
              </a:rPr>
              <a:t>传入SQL语句可控参数分为两类 </a:t>
            </a:r>
            <a:br>
              <a:rPr lang="zh-CN" altLang="zh-CN" sz="1050" dirty="0">
                <a:latin typeface="Arial" panose="020B0604020202020204" pitchFamily="34" charset="0"/>
              </a:rPr>
            </a:br>
            <a:r>
              <a:rPr lang="zh-CN" altLang="zh-CN" dirty="0">
                <a:solidFill>
                  <a:srgbClr val="000000"/>
                </a:solidFill>
                <a:latin typeface="Arial" panose="020B0604020202020204" pitchFamily="34" charset="0"/>
                <a:ea typeface="Helvetica Neue"/>
              </a:rPr>
              <a:t>1. 数字类型，参数不用被引号括起来，如</a:t>
            </a:r>
            <a:r>
              <a:rPr lang="zh-CN" altLang="zh-CN" dirty="0">
                <a:solidFill>
                  <a:srgbClr val="000000"/>
                </a:solidFill>
                <a:latin typeface="Arial Unicode MS"/>
                <a:ea typeface="&amp;quot"/>
              </a:rPr>
              <a:t>?id=1</a:t>
            </a:r>
            <a:r>
              <a:rPr lang="zh-CN" altLang="zh-CN" dirty="0">
                <a:solidFill>
                  <a:srgbClr val="000000"/>
                </a:solidFill>
                <a:ea typeface="Helvetica Neue"/>
              </a:rPr>
              <a:t> </a:t>
            </a:r>
            <a:br>
              <a:rPr lang="zh-CN" altLang="zh-CN" sz="1050" dirty="0">
                <a:latin typeface="Arial" panose="020B0604020202020204" pitchFamily="34" charset="0"/>
              </a:rPr>
            </a:br>
            <a:r>
              <a:rPr lang="zh-CN" altLang="zh-CN" dirty="0">
                <a:solidFill>
                  <a:srgbClr val="000000"/>
                </a:solidFill>
                <a:latin typeface="Arial" panose="020B0604020202020204" pitchFamily="34" charset="0"/>
                <a:ea typeface="Helvetica Neue"/>
              </a:rPr>
              <a:t>2. 其他类型，参数要被引号扩起来,如</a:t>
            </a:r>
            <a:r>
              <a:rPr lang="zh-CN" altLang="zh-CN" dirty="0">
                <a:solidFill>
                  <a:srgbClr val="000000"/>
                </a:solidFill>
                <a:latin typeface="Arial Unicode MS"/>
                <a:ea typeface="&amp;quot"/>
              </a:rPr>
              <a:t>?name="phone"</a:t>
            </a:r>
            <a:endParaRPr lang="zh-CN" altLang="zh-CN" sz="2800" dirty="0">
              <a:latin typeface="Arial" panose="020B0604020202020204" pitchFamily="34" charset="0"/>
            </a:endParaRPr>
          </a:p>
          <a:p>
            <a:pPr marL="285750" indent="-285750">
              <a:lnSpc>
                <a:spcPct val="150000"/>
              </a:lnSpc>
              <a:buFont typeface="Wingdings" panose="05000000000000000000" pitchFamily="2" charset="2"/>
              <a:buChar char="p"/>
            </a:pPr>
            <a:r>
              <a:rPr lang="zh-CN" altLang="en-US" sz="2400" b="1" dirty="0"/>
              <a:t>用户构造</a:t>
            </a:r>
            <a:r>
              <a:rPr lang="en-US" altLang="zh-CN" sz="2400" b="1" dirty="0"/>
              <a:t>SQL</a:t>
            </a:r>
            <a:r>
              <a:rPr lang="zh-CN" altLang="en-US" sz="2400" b="1" dirty="0"/>
              <a:t>语句</a:t>
            </a:r>
            <a:r>
              <a:rPr lang="en-US" altLang="zh-CN" sz="2400" b="1" dirty="0"/>
              <a:t>(</a:t>
            </a:r>
            <a:r>
              <a:rPr lang="zh-CN" altLang="en-US" sz="2400" b="1" dirty="0"/>
              <a:t>如：</a:t>
            </a:r>
            <a:r>
              <a:rPr lang="en-US" altLang="zh-CN" sz="2400" b="1" dirty="0"/>
              <a:t>'or 1=1#</a:t>
            </a:r>
            <a:r>
              <a:rPr lang="zh-CN" altLang="en-US" sz="2400" b="1" dirty="0"/>
              <a:t>；</a:t>
            </a:r>
            <a:r>
              <a:rPr lang="en-US" altLang="zh-CN" sz="2400" b="1" dirty="0"/>
              <a:t>admin'#</a:t>
            </a:r>
            <a:r>
              <a:rPr lang="zh-CN" altLang="en-US" sz="2400" b="1" dirty="0"/>
              <a:t>（这个注入又称</a:t>
            </a:r>
            <a:r>
              <a:rPr lang="en-US" altLang="zh-CN" sz="2400" b="1" dirty="0"/>
              <a:t>PHP</a:t>
            </a:r>
            <a:r>
              <a:rPr lang="zh-CN" altLang="en-US" sz="2400" b="1" dirty="0"/>
              <a:t>的万能密码，是已知用户名的情况下，可绕过输入密码）</a:t>
            </a:r>
            <a:endParaRPr lang="en-US" altLang="zh-CN" sz="2400" b="1" dirty="0"/>
          </a:p>
          <a:p>
            <a:pPr marL="285750" indent="-285750">
              <a:lnSpc>
                <a:spcPct val="150000"/>
              </a:lnSpc>
              <a:buFont typeface="Wingdings" panose="05000000000000000000" pitchFamily="2" charset="2"/>
              <a:buChar char="p"/>
            </a:pPr>
            <a:r>
              <a:rPr lang="zh-CN" altLang="en-US" sz="2400" b="1" dirty="0"/>
              <a:t>将</a:t>
            </a:r>
            <a:r>
              <a:rPr lang="en-US" altLang="zh-CN" sz="2400" b="1" dirty="0"/>
              <a:t>SQL</a:t>
            </a:r>
            <a:r>
              <a:rPr lang="zh-CN" altLang="en-US" sz="2400" b="1" dirty="0"/>
              <a:t>语句发送给</a:t>
            </a:r>
            <a:r>
              <a:rPr lang="en-US" altLang="zh-CN" sz="2400" b="1" dirty="0"/>
              <a:t>DBMS</a:t>
            </a:r>
            <a:r>
              <a:rPr lang="zh-CN" altLang="en-US" sz="2400" b="1" dirty="0"/>
              <a:t>数据库</a:t>
            </a:r>
            <a:endParaRPr lang="en-US" altLang="zh-CN" sz="2400" b="1" dirty="0"/>
          </a:p>
          <a:p>
            <a:pPr marL="285750" indent="-285750">
              <a:lnSpc>
                <a:spcPct val="150000"/>
              </a:lnSpc>
              <a:buFont typeface="Wingdings" panose="05000000000000000000" pitchFamily="2" charset="2"/>
              <a:buChar char="p"/>
            </a:pPr>
            <a:r>
              <a:rPr lang="en-US" altLang="zh-CN" sz="2400" b="1" dirty="0"/>
              <a:t>DBMS</a:t>
            </a:r>
            <a:r>
              <a:rPr lang="zh-CN" altLang="en-US" sz="2400" b="1" dirty="0"/>
              <a:t>收到返回的结果，并将该请求解释成机器代码指令，执行必要得到操作</a:t>
            </a:r>
            <a:endParaRPr lang="en-US" altLang="zh-CN" sz="2400" b="1" dirty="0"/>
          </a:p>
          <a:p>
            <a:pPr marL="285750" indent="-285750">
              <a:lnSpc>
                <a:spcPct val="150000"/>
              </a:lnSpc>
              <a:buFont typeface="Wingdings" panose="05000000000000000000" pitchFamily="2" charset="2"/>
              <a:buChar char="p"/>
            </a:pPr>
            <a:r>
              <a:rPr lang="en-US" altLang="zh-CN" sz="2400" b="1" dirty="0"/>
              <a:t>DBMS</a:t>
            </a:r>
            <a:r>
              <a:rPr lang="zh-CN" altLang="en-US" sz="2400" b="1" dirty="0"/>
              <a:t>接受返回结果，处理后，返回给用户</a:t>
            </a:r>
          </a:p>
          <a:p>
            <a:pPr>
              <a:lnSpc>
                <a:spcPct val="150000"/>
              </a:lnSpc>
            </a:pPr>
            <a:r>
              <a:rPr lang="zh-CN" altLang="en-US" dirty="0"/>
              <a:t>因为用户构造了特殊的</a:t>
            </a:r>
            <a:r>
              <a:rPr lang="en-US" altLang="zh-CN" dirty="0"/>
              <a:t>SQL</a:t>
            </a:r>
            <a:r>
              <a:rPr lang="zh-CN" altLang="en-US" dirty="0"/>
              <a:t>语句，必定返回特殊的结果</a:t>
            </a:r>
            <a:endParaRPr lang="en-US" altLang="zh-CN" dirty="0"/>
          </a:p>
        </p:txBody>
      </p:sp>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en-US" altLang="zh-CN" sz="3600" b="1" dirty="0">
                <a:solidFill>
                  <a:schemeClr val="bg1"/>
                </a:solidFill>
                <a:latin typeface="Times New Roman" pitchFamily="18" charset="0"/>
                <a:sym typeface="Times New Roman" pitchFamily="18" charset="0"/>
              </a:rPr>
              <a:t>SQL</a:t>
            </a:r>
            <a:r>
              <a:rPr lang="zh-CN" altLang="en-US" sz="3600" b="1" dirty="0">
                <a:solidFill>
                  <a:schemeClr val="bg1"/>
                </a:solidFill>
                <a:latin typeface="Times New Roman" pitchFamily="18" charset="0"/>
                <a:sym typeface="Times New Roman" pitchFamily="18" charset="0"/>
              </a:rPr>
              <a:t>注入步骤</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Tree>
    <p:extLst>
      <p:ext uri="{BB962C8B-B14F-4D97-AF65-F5344CB8AC3E}">
        <p14:creationId xmlns:p14="http://schemas.microsoft.com/office/powerpoint/2010/main" val="2662435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11"/>
          <p:cNvSpPr>
            <a:spLocks noChangeArrowheads="1"/>
          </p:cNvSpPr>
          <p:nvPr/>
        </p:nvSpPr>
        <p:spPr bwMode="auto">
          <a:xfrm>
            <a:off x="350777" y="1537888"/>
            <a:ext cx="10884376" cy="4756380"/>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p"/>
            </a:pPr>
            <a:r>
              <a:rPr lang="zh-CN" altLang="en-US" sz="2400" b="1" dirty="0"/>
              <a:t>实践要求</a:t>
            </a:r>
            <a:endParaRPr lang="en-US" altLang="zh-CN" sz="2400" b="1" dirty="0"/>
          </a:p>
          <a:p>
            <a:pPr defTabSz="457200" fontAlgn="base">
              <a:lnSpc>
                <a:spcPct val="150000"/>
              </a:lnSpc>
              <a:spcBef>
                <a:spcPct val="0"/>
              </a:spcBef>
              <a:spcAft>
                <a:spcPct val="0"/>
              </a:spcAft>
            </a:pPr>
            <a:r>
              <a:rPr lang="en-US" altLang="zh-CN" sz="2400" b="1" dirty="0"/>
              <a:t>1.</a:t>
            </a:r>
            <a:r>
              <a:rPr lang="zh-CN" altLang="en-US" sz="2400" b="1" dirty="0"/>
              <a:t>构造一个用户表（含用户名和密码）</a:t>
            </a:r>
            <a:endParaRPr lang="en-US" altLang="zh-CN" sz="2400" b="1" dirty="0"/>
          </a:p>
          <a:p>
            <a:pPr defTabSz="457200" fontAlgn="base">
              <a:lnSpc>
                <a:spcPct val="150000"/>
              </a:lnSpc>
              <a:spcBef>
                <a:spcPct val="0"/>
              </a:spcBef>
              <a:spcAft>
                <a:spcPct val="0"/>
              </a:spcAft>
            </a:pPr>
            <a:r>
              <a:rPr lang="en-US" altLang="zh-CN" sz="2400" b="1" dirty="0"/>
              <a:t>2.</a:t>
            </a:r>
            <a:r>
              <a:rPr lang="zh-CN" altLang="en-US" sz="2400" b="1" dirty="0"/>
              <a:t>设计一个登录页面，</a:t>
            </a:r>
            <a:endParaRPr lang="en-US" altLang="zh-CN" sz="2400" b="1" dirty="0"/>
          </a:p>
          <a:p>
            <a:pPr defTabSz="457200" fontAlgn="base">
              <a:lnSpc>
                <a:spcPct val="150000"/>
              </a:lnSpc>
              <a:spcBef>
                <a:spcPct val="0"/>
              </a:spcBef>
              <a:spcAft>
                <a:spcPct val="0"/>
              </a:spcAft>
            </a:pPr>
            <a:endParaRPr lang="en-US" altLang="zh-CN" sz="2400" b="1" dirty="0"/>
          </a:p>
          <a:p>
            <a:pPr defTabSz="457200" fontAlgn="base">
              <a:lnSpc>
                <a:spcPct val="150000"/>
              </a:lnSpc>
              <a:spcBef>
                <a:spcPct val="0"/>
              </a:spcBef>
              <a:spcAft>
                <a:spcPct val="0"/>
              </a:spcAft>
            </a:pPr>
            <a:endParaRPr lang="en-US" altLang="zh-CN" sz="2400" b="1" dirty="0"/>
          </a:p>
          <a:p>
            <a:pPr defTabSz="457200" fontAlgn="base">
              <a:lnSpc>
                <a:spcPct val="150000"/>
              </a:lnSpc>
              <a:spcBef>
                <a:spcPct val="0"/>
              </a:spcBef>
              <a:spcAft>
                <a:spcPct val="0"/>
              </a:spcAft>
            </a:pPr>
            <a:r>
              <a:rPr lang="zh-CN" altLang="en-US" sz="2400" b="1" dirty="0"/>
              <a:t>使用</a:t>
            </a:r>
            <a:r>
              <a:rPr lang="en-US" altLang="zh-CN" dirty="0"/>
              <a:t>select * from users where username=‘$name’ and password=‘$</a:t>
            </a:r>
            <a:r>
              <a:rPr lang="en-US" altLang="zh-CN" dirty="0" err="1"/>
              <a:t>pwd</a:t>
            </a:r>
            <a:r>
              <a:rPr lang="en-US" altLang="zh-CN" dirty="0"/>
              <a:t>’ </a:t>
            </a:r>
            <a:r>
              <a:rPr lang="zh-CN" altLang="en-US" dirty="0"/>
              <a:t>作为检测语句</a:t>
            </a:r>
            <a:endParaRPr lang="en-US" altLang="zh-CN" sz="2400" b="1" dirty="0"/>
          </a:p>
          <a:p>
            <a:pPr defTabSz="457200" fontAlgn="base">
              <a:lnSpc>
                <a:spcPct val="150000"/>
              </a:lnSpc>
              <a:spcBef>
                <a:spcPct val="0"/>
              </a:spcBef>
              <a:spcAft>
                <a:spcPct val="0"/>
              </a:spcAft>
            </a:pPr>
            <a:r>
              <a:rPr lang="en-US" altLang="zh-CN" sz="2400" b="1" dirty="0"/>
              <a:t>3.</a:t>
            </a:r>
            <a:r>
              <a:rPr lang="zh-CN" altLang="en-US" sz="2400" b="1" dirty="0"/>
              <a:t>尝试</a:t>
            </a:r>
            <a:r>
              <a:rPr lang="en-US" altLang="zh-CN" sz="2400" b="1" dirty="0"/>
              <a:t>SQL</a:t>
            </a:r>
            <a:r>
              <a:rPr lang="zh-CN" altLang="en-US" sz="2400" b="1" dirty="0"/>
              <a:t>注入</a:t>
            </a:r>
            <a:endParaRPr lang="en-US" altLang="zh-CN" sz="2400" b="1" dirty="0"/>
          </a:p>
          <a:p>
            <a:pPr defTabSz="457200" fontAlgn="base">
              <a:lnSpc>
                <a:spcPct val="150000"/>
              </a:lnSpc>
              <a:spcBef>
                <a:spcPct val="0"/>
              </a:spcBef>
              <a:spcAft>
                <a:spcPct val="0"/>
              </a:spcAft>
            </a:pPr>
            <a:r>
              <a:rPr lang="en-US" altLang="zh-CN" sz="2400" b="1" dirty="0"/>
              <a:t>4.</a:t>
            </a:r>
            <a:r>
              <a:rPr lang="zh-CN" altLang="en-US" sz="2400" b="1" dirty="0"/>
              <a:t>修改</a:t>
            </a:r>
            <a:r>
              <a:rPr lang="en-US" altLang="zh-CN" sz="2400" b="1" dirty="0"/>
              <a:t>bug</a:t>
            </a:r>
          </a:p>
          <a:p>
            <a:pPr defTabSz="457200" fontAlgn="base">
              <a:lnSpc>
                <a:spcPct val="150000"/>
              </a:lnSpc>
              <a:spcBef>
                <a:spcPct val="0"/>
              </a:spcBef>
              <a:spcAft>
                <a:spcPct val="0"/>
              </a:spcAft>
            </a:pPr>
            <a:endParaRPr lang="en-US" altLang="zh-CN" sz="2400" b="1" dirty="0"/>
          </a:p>
          <a:p>
            <a:pPr defTabSz="457200" fontAlgn="base">
              <a:lnSpc>
                <a:spcPct val="150000"/>
              </a:lnSpc>
              <a:spcBef>
                <a:spcPct val="0"/>
              </a:spcBef>
              <a:spcAft>
                <a:spcPct val="0"/>
              </a:spcAft>
            </a:pPr>
            <a:endParaRPr lang="en-US" altLang="zh-CN" dirty="0"/>
          </a:p>
        </p:txBody>
      </p:sp>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en-US" altLang="zh-CN" sz="3600" b="1" dirty="0">
                <a:solidFill>
                  <a:schemeClr val="bg1"/>
                </a:solidFill>
                <a:latin typeface="Times New Roman" pitchFamily="18" charset="0"/>
                <a:sym typeface="Times New Roman" pitchFamily="18" charset="0"/>
              </a:rPr>
              <a:t>SQL</a:t>
            </a:r>
            <a:r>
              <a:rPr lang="zh-CN" altLang="en-US" sz="3600" b="1" dirty="0">
                <a:solidFill>
                  <a:schemeClr val="bg1"/>
                </a:solidFill>
                <a:latin typeface="Times New Roman" pitchFamily="18" charset="0"/>
                <a:sym typeface="Times New Roman" pitchFamily="18" charset="0"/>
              </a:rPr>
              <a:t>注入</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pic>
        <p:nvPicPr>
          <p:cNvPr id="2" name="图片 1">
            <a:extLst>
              <a:ext uri="{FF2B5EF4-FFF2-40B4-BE49-F238E27FC236}">
                <a16:creationId xmlns:a16="http://schemas.microsoft.com/office/drawing/2014/main" id="{343F4397-4E31-4CD9-99CF-82374E66CBDE}"/>
              </a:ext>
            </a:extLst>
          </p:cNvPr>
          <p:cNvPicPr>
            <a:picLocks noChangeAspect="1"/>
          </p:cNvPicPr>
          <p:nvPr/>
        </p:nvPicPr>
        <p:blipFill>
          <a:blip r:embed="rId3"/>
          <a:stretch>
            <a:fillRect/>
          </a:stretch>
        </p:blipFill>
        <p:spPr>
          <a:xfrm>
            <a:off x="3788260" y="2498635"/>
            <a:ext cx="2926334" cy="1417443"/>
          </a:xfrm>
          <a:prstGeom prst="rect">
            <a:avLst/>
          </a:prstGeom>
        </p:spPr>
      </p:pic>
    </p:spTree>
    <p:extLst>
      <p:ext uri="{BB962C8B-B14F-4D97-AF65-F5344CB8AC3E}">
        <p14:creationId xmlns:p14="http://schemas.microsoft.com/office/powerpoint/2010/main" val="2872835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11"/>
          <p:cNvSpPr>
            <a:spLocks noChangeArrowheads="1"/>
          </p:cNvSpPr>
          <p:nvPr/>
        </p:nvSpPr>
        <p:spPr bwMode="auto">
          <a:xfrm>
            <a:off x="377410" y="1138393"/>
            <a:ext cx="10884376" cy="3353707"/>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n"/>
            </a:pPr>
            <a:r>
              <a:rPr lang="en-US" altLang="zh-CN" sz="2800" b="1" dirty="0">
                <a:solidFill>
                  <a:schemeClr val="bg1">
                    <a:lumMod val="10000"/>
                  </a:schemeClr>
                </a:solidFill>
                <a:latin typeface="Times New Roman" pitchFamily="18" charset="0"/>
                <a:sym typeface="Times New Roman" pitchFamily="18" charset="0"/>
              </a:rPr>
              <a:t>XSS</a:t>
            </a:r>
            <a:r>
              <a:rPr lang="zh-CN" altLang="en-US" sz="2800" b="1" dirty="0">
                <a:solidFill>
                  <a:schemeClr val="bg1">
                    <a:lumMod val="10000"/>
                  </a:schemeClr>
                </a:solidFill>
                <a:latin typeface="Times New Roman" pitchFamily="18" charset="0"/>
                <a:sym typeface="Times New Roman" pitchFamily="18" charset="0"/>
              </a:rPr>
              <a:t>（</a:t>
            </a:r>
            <a:r>
              <a:rPr lang="en-US" altLang="zh-CN" sz="2800" b="1" dirty="0">
                <a:solidFill>
                  <a:schemeClr val="bg1">
                    <a:lumMod val="10000"/>
                  </a:schemeClr>
                </a:solidFill>
                <a:latin typeface="Times New Roman" pitchFamily="18" charset="0"/>
                <a:sym typeface="Times New Roman" pitchFamily="18" charset="0"/>
              </a:rPr>
              <a:t>cross site scripting)</a:t>
            </a:r>
            <a:r>
              <a:rPr lang="zh-CN" altLang="en-US" sz="2800" b="1" dirty="0">
                <a:solidFill>
                  <a:schemeClr val="bg1">
                    <a:lumMod val="10000"/>
                  </a:schemeClr>
                </a:solidFill>
                <a:latin typeface="Times New Roman" pitchFamily="18" charset="0"/>
                <a:sym typeface="Times New Roman" pitchFamily="18" charset="0"/>
              </a:rPr>
              <a:t>跨站脚本攻击</a:t>
            </a: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dirty="0">
                <a:sym typeface="Arial" charset="0"/>
              </a:rPr>
              <a:t>通过邮件或其他方式诱使用户点击包含恶意代码的链接，用户点击链接后，执行其中包含的恶意代码</a:t>
            </a:r>
            <a:endParaRPr lang="en-US" altLang="zh-CN" sz="2800" dirty="0">
              <a:sym typeface="Arial"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dirty="0">
                <a:sym typeface="Arial" charset="0"/>
              </a:rPr>
              <a:t>对用户输入进行检查和过滤</a:t>
            </a:r>
            <a:endParaRPr lang="en-US" altLang="zh-CN" sz="2800" dirty="0">
              <a:sym typeface="Arial" charset="0"/>
            </a:endParaRPr>
          </a:p>
        </p:txBody>
      </p:sp>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endParaRPr lang="zh-CN" altLang="en-US" sz="3600" b="1" dirty="0">
              <a:solidFill>
                <a:schemeClr val="bg1"/>
              </a:solidFill>
              <a:latin typeface="Times New Roman" pitchFamily="18" charset="0"/>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Tree>
    <p:extLst>
      <p:ext uri="{BB962C8B-B14F-4D97-AF65-F5344CB8AC3E}">
        <p14:creationId xmlns:p14="http://schemas.microsoft.com/office/powerpoint/2010/main" val="27816598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11"/>
          <p:cNvSpPr>
            <a:spLocks noChangeArrowheads="1"/>
          </p:cNvSpPr>
          <p:nvPr/>
        </p:nvSpPr>
        <p:spPr bwMode="auto">
          <a:xfrm>
            <a:off x="377410" y="1138393"/>
            <a:ext cx="10884376" cy="3353707"/>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n"/>
            </a:pPr>
            <a:r>
              <a:rPr lang="en-US" altLang="zh-CN" sz="2800" b="1" dirty="0">
                <a:solidFill>
                  <a:schemeClr val="bg1">
                    <a:lumMod val="10000"/>
                  </a:schemeClr>
                </a:solidFill>
                <a:latin typeface="Times New Roman" pitchFamily="18" charset="0"/>
                <a:sym typeface="Times New Roman" pitchFamily="18" charset="0"/>
              </a:rPr>
              <a:t>Web</a:t>
            </a:r>
            <a:r>
              <a:rPr lang="zh-CN" altLang="en-US" sz="2800" b="1" dirty="0">
                <a:solidFill>
                  <a:schemeClr val="bg1">
                    <a:lumMod val="10000"/>
                  </a:schemeClr>
                </a:solidFill>
                <a:latin typeface="Times New Roman" pitchFamily="18" charset="0"/>
                <a:sym typeface="Times New Roman" pitchFamily="18" charset="0"/>
              </a:rPr>
              <a:t>漏洞扫描工具</a:t>
            </a:r>
            <a:r>
              <a:rPr lang="en-US" altLang="zh-CN" sz="2800" b="1" dirty="0" err="1">
                <a:solidFill>
                  <a:schemeClr val="bg1">
                    <a:lumMod val="10000"/>
                  </a:schemeClr>
                </a:solidFill>
                <a:latin typeface="Times New Roman" pitchFamily="18" charset="0"/>
                <a:sym typeface="Times New Roman" pitchFamily="18" charset="0"/>
              </a:rPr>
              <a:t>Appscan</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n"/>
            </a:pPr>
            <a:r>
              <a:rPr lang="zh-CN" altLang="en-US" sz="2800" b="1" dirty="0">
                <a:solidFill>
                  <a:schemeClr val="bg1">
                    <a:lumMod val="10000"/>
                  </a:schemeClr>
                </a:solidFill>
                <a:latin typeface="Times New Roman" pitchFamily="18" charset="0"/>
                <a:sym typeface="Times New Roman" pitchFamily="18" charset="0"/>
              </a:rPr>
              <a:t>端口扫描工具</a:t>
            </a:r>
            <a:r>
              <a:rPr lang="en-US" altLang="zh-CN" sz="2800" b="1" dirty="0">
                <a:solidFill>
                  <a:schemeClr val="bg1">
                    <a:lumMod val="10000"/>
                  </a:schemeClr>
                </a:solidFill>
                <a:latin typeface="Times New Roman" pitchFamily="18" charset="0"/>
                <a:sym typeface="Times New Roman" pitchFamily="18" charset="0"/>
              </a:rPr>
              <a:t>Nmap</a:t>
            </a:r>
          </a:p>
          <a:p>
            <a:pPr marL="457200" indent="-457200" defTabSz="457200" fontAlgn="base">
              <a:lnSpc>
                <a:spcPct val="150000"/>
              </a:lnSpc>
              <a:spcBef>
                <a:spcPct val="0"/>
              </a:spcBef>
              <a:spcAft>
                <a:spcPct val="0"/>
              </a:spcAft>
              <a:buFont typeface="Wingdings" panose="05000000000000000000" pitchFamily="2" charset="2"/>
              <a:buChar char="n"/>
            </a:pPr>
            <a:r>
              <a:rPr lang="zh-CN" altLang="en-US" sz="2800" b="1" dirty="0">
                <a:solidFill>
                  <a:schemeClr val="bg1">
                    <a:lumMod val="10000"/>
                  </a:schemeClr>
                </a:solidFill>
                <a:latin typeface="Times New Roman" pitchFamily="18" charset="0"/>
                <a:sym typeface="Times New Roman" pitchFamily="18" charset="0"/>
              </a:rPr>
              <a:t>抓包</a:t>
            </a:r>
            <a:r>
              <a:rPr lang="en-US" altLang="zh-CN" sz="2800" b="1" dirty="0">
                <a:solidFill>
                  <a:schemeClr val="bg1">
                    <a:lumMod val="10000"/>
                  </a:schemeClr>
                </a:solidFill>
                <a:latin typeface="Times New Roman" pitchFamily="18" charset="0"/>
                <a:sym typeface="Times New Roman" pitchFamily="18" charset="0"/>
              </a:rPr>
              <a:t>fiddler</a:t>
            </a:r>
          </a:p>
          <a:p>
            <a:pPr marL="457200" indent="-457200" defTabSz="457200" fontAlgn="base">
              <a:lnSpc>
                <a:spcPct val="150000"/>
              </a:lnSpc>
              <a:spcBef>
                <a:spcPct val="0"/>
              </a:spcBef>
              <a:spcAft>
                <a:spcPct val="0"/>
              </a:spcAft>
              <a:buFont typeface="Wingdings" panose="05000000000000000000" pitchFamily="2" charset="2"/>
              <a:buChar char="n"/>
            </a:pPr>
            <a:r>
              <a:rPr lang="en-US" altLang="zh-CN" sz="2800" b="1" dirty="0">
                <a:solidFill>
                  <a:schemeClr val="bg1">
                    <a:lumMod val="10000"/>
                  </a:schemeClr>
                </a:solidFill>
                <a:latin typeface="Times New Roman" pitchFamily="18" charset="0"/>
                <a:sym typeface="Times New Roman" pitchFamily="18" charset="0"/>
              </a:rPr>
              <a:t>Web</a:t>
            </a:r>
            <a:r>
              <a:rPr lang="zh-CN" altLang="en-US" sz="2800" b="1" dirty="0">
                <a:solidFill>
                  <a:schemeClr val="bg1">
                    <a:lumMod val="10000"/>
                  </a:schemeClr>
                </a:solidFill>
                <a:latin typeface="Times New Roman" pitchFamily="18" charset="0"/>
                <a:sym typeface="Times New Roman" pitchFamily="18" charset="0"/>
              </a:rPr>
              <a:t>渗透测试工具</a:t>
            </a:r>
            <a:r>
              <a:rPr lang="en-US" altLang="zh-CN" sz="2800" b="1" dirty="0" err="1">
                <a:solidFill>
                  <a:schemeClr val="bg1">
                    <a:lumMod val="10000"/>
                  </a:schemeClr>
                </a:solidFill>
                <a:latin typeface="Times New Roman" pitchFamily="18" charset="0"/>
                <a:sym typeface="Times New Roman" pitchFamily="18" charset="0"/>
              </a:rPr>
              <a:t>metasploit</a:t>
            </a:r>
            <a:endParaRPr lang="en-US" altLang="zh-CN" sz="2800" dirty="0">
              <a:sym typeface="Arial" charset="0"/>
            </a:endParaRPr>
          </a:p>
          <a:p>
            <a:pPr marL="457200" indent="-457200" defTabSz="457200" fontAlgn="base">
              <a:lnSpc>
                <a:spcPct val="150000"/>
              </a:lnSpc>
              <a:spcBef>
                <a:spcPct val="0"/>
              </a:spcBef>
              <a:spcAft>
                <a:spcPct val="0"/>
              </a:spcAft>
              <a:buFont typeface="Wingdings" panose="05000000000000000000" pitchFamily="2" charset="2"/>
              <a:buChar char="n"/>
            </a:pPr>
            <a:endParaRPr lang="en-US" altLang="zh-CN" sz="2800" dirty="0">
              <a:sym typeface="Arial" charset="0"/>
            </a:endParaRPr>
          </a:p>
        </p:txBody>
      </p:sp>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常见的安全测试工具</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Tree>
    <p:extLst>
      <p:ext uri="{BB962C8B-B14F-4D97-AF65-F5344CB8AC3E}">
        <p14:creationId xmlns:p14="http://schemas.microsoft.com/office/powerpoint/2010/main" val="6524326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11"/>
          <p:cNvSpPr>
            <a:spLocks noChangeArrowheads="1"/>
          </p:cNvSpPr>
          <p:nvPr/>
        </p:nvSpPr>
        <p:spPr bwMode="auto">
          <a:xfrm>
            <a:off x="377410" y="1138393"/>
            <a:ext cx="10884376" cy="3353707"/>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n"/>
            </a:pPr>
            <a:r>
              <a:rPr lang="zh-CN" altLang="en-US" sz="2800" b="1" dirty="0">
                <a:solidFill>
                  <a:schemeClr val="bg1">
                    <a:lumMod val="10000"/>
                  </a:schemeClr>
                </a:solidFill>
                <a:latin typeface="Times New Roman" pitchFamily="18" charset="0"/>
                <a:sym typeface="Times New Roman" pitchFamily="18" charset="0"/>
              </a:rPr>
              <a:t>链接测试：链接页面是否存在，链接目的地是否正确</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n"/>
            </a:pPr>
            <a:r>
              <a:rPr lang="en-US" altLang="zh-CN" sz="2800" b="1" dirty="0">
                <a:solidFill>
                  <a:schemeClr val="bg1">
                    <a:lumMod val="10000"/>
                  </a:schemeClr>
                </a:solidFill>
                <a:latin typeface="Times New Roman" pitchFamily="18" charset="0"/>
                <a:sym typeface="Times New Roman" pitchFamily="18" charset="0"/>
              </a:rPr>
              <a:t>Cookies</a:t>
            </a:r>
            <a:r>
              <a:rPr lang="zh-CN" altLang="en-US" sz="2800" b="1" dirty="0">
                <a:solidFill>
                  <a:schemeClr val="bg1">
                    <a:lumMod val="10000"/>
                  </a:schemeClr>
                </a:solidFill>
                <a:latin typeface="Times New Roman" pitchFamily="18" charset="0"/>
                <a:sym typeface="Times New Roman" pitchFamily="18" charset="0"/>
              </a:rPr>
              <a:t>测试：检查</a:t>
            </a:r>
            <a:r>
              <a:rPr lang="en-US" altLang="zh-CN" sz="2800" b="1" dirty="0">
                <a:solidFill>
                  <a:schemeClr val="bg1">
                    <a:lumMod val="10000"/>
                  </a:schemeClr>
                </a:solidFill>
                <a:latin typeface="Times New Roman" pitchFamily="18" charset="0"/>
                <a:sym typeface="Times New Roman" pitchFamily="18" charset="0"/>
              </a:rPr>
              <a:t>cookies</a:t>
            </a:r>
            <a:r>
              <a:rPr lang="zh-CN" altLang="en-US" sz="2800" b="1" dirty="0">
                <a:solidFill>
                  <a:schemeClr val="bg1">
                    <a:lumMod val="10000"/>
                  </a:schemeClr>
                </a:solidFill>
                <a:latin typeface="Times New Roman" pitchFamily="18" charset="0"/>
                <a:sym typeface="Times New Roman" pitchFamily="18" charset="0"/>
              </a:rPr>
              <a:t>是否正常起作用</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n"/>
            </a:pPr>
            <a:r>
              <a:rPr lang="zh-CN" altLang="en-US" sz="2800" b="1" dirty="0">
                <a:solidFill>
                  <a:schemeClr val="bg1">
                    <a:lumMod val="10000"/>
                  </a:schemeClr>
                </a:solidFill>
                <a:latin typeface="Times New Roman" pitchFamily="18" charset="0"/>
                <a:sym typeface="Times New Roman" pitchFamily="18" charset="0"/>
              </a:rPr>
              <a:t>兼容性测试：不同浏览器或浏览器的不同版本、不同设置下应用的可用性、正确性等</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n"/>
            </a:pPr>
            <a:r>
              <a:rPr lang="zh-CN" altLang="en-US" sz="2800" b="1" dirty="0">
                <a:solidFill>
                  <a:schemeClr val="bg1">
                    <a:lumMod val="10000"/>
                  </a:schemeClr>
                </a:solidFill>
                <a:latin typeface="Times New Roman" pitchFamily="18" charset="0"/>
                <a:sym typeface="Times New Roman" pitchFamily="18" charset="0"/>
              </a:rPr>
              <a:t>并发访问测试：响应时间</a:t>
            </a:r>
            <a:endParaRPr lang="en-US" altLang="zh-CN" sz="2800" dirty="0">
              <a:sym typeface="Arial" charset="0"/>
            </a:endParaRPr>
          </a:p>
        </p:txBody>
      </p:sp>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en-US" altLang="zh-CN" sz="3600" b="1" dirty="0">
                <a:solidFill>
                  <a:schemeClr val="bg1"/>
                </a:solidFill>
                <a:latin typeface="Times New Roman" pitchFamily="18" charset="0"/>
                <a:sym typeface="Times New Roman" pitchFamily="18" charset="0"/>
              </a:rPr>
              <a:t>Web</a:t>
            </a:r>
            <a:r>
              <a:rPr lang="zh-CN" altLang="en-US" sz="3600" b="1" dirty="0">
                <a:solidFill>
                  <a:schemeClr val="bg1"/>
                </a:solidFill>
                <a:latin typeface="Times New Roman" pitchFamily="18" charset="0"/>
                <a:sym typeface="Times New Roman" pitchFamily="18" charset="0"/>
              </a:rPr>
              <a:t>应用测试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Tree>
    <p:extLst>
      <p:ext uri="{BB962C8B-B14F-4D97-AF65-F5344CB8AC3E}">
        <p14:creationId xmlns:p14="http://schemas.microsoft.com/office/powerpoint/2010/main" val="37062751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11"/>
          <p:cNvSpPr>
            <a:spLocks noChangeArrowheads="1"/>
          </p:cNvSpPr>
          <p:nvPr/>
        </p:nvSpPr>
        <p:spPr bwMode="auto">
          <a:xfrm>
            <a:off x="377410" y="918833"/>
            <a:ext cx="10884376" cy="1658073"/>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n"/>
            </a:pPr>
            <a:r>
              <a:rPr lang="zh-CN" altLang="en-US" sz="2800" b="1" dirty="0">
                <a:solidFill>
                  <a:schemeClr val="bg1">
                    <a:lumMod val="10000"/>
                  </a:schemeClr>
                </a:solidFill>
                <a:latin typeface="Times New Roman" pitchFamily="18" charset="0"/>
                <a:sym typeface="Times New Roman" pitchFamily="18" charset="0"/>
              </a:rPr>
              <a:t>移动</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：针对手机、平板电脑等移动设备连接到互联网的业务而开发的应用程序</a:t>
            </a:r>
            <a:endParaRPr lang="en-US" altLang="zh-CN" sz="2800" dirty="0">
              <a:sym typeface="Arial" charset="0"/>
            </a:endParaRPr>
          </a:p>
        </p:txBody>
      </p:sp>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移动</a:t>
            </a:r>
            <a:r>
              <a:rPr lang="en-US" altLang="zh-CN" sz="3600" b="1" dirty="0">
                <a:solidFill>
                  <a:schemeClr val="bg1"/>
                </a:solidFill>
                <a:latin typeface="Times New Roman" pitchFamily="18" charset="0"/>
                <a:sym typeface="Times New Roman" pitchFamily="18" charset="0"/>
              </a:rPr>
              <a:t>App</a:t>
            </a:r>
            <a:r>
              <a:rPr lang="zh-CN" altLang="en-US" sz="3600" b="1" dirty="0">
                <a:solidFill>
                  <a:schemeClr val="bg1"/>
                </a:solidFill>
                <a:latin typeface="Times New Roman" pitchFamily="18" charset="0"/>
                <a:sym typeface="Times New Roman" pitchFamily="18" charset="0"/>
              </a:rPr>
              <a:t>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Rectangle 11">
            <a:extLst>
              <a:ext uri="{FF2B5EF4-FFF2-40B4-BE49-F238E27FC236}">
                <a16:creationId xmlns:a16="http://schemas.microsoft.com/office/drawing/2014/main" id="{8A4D4224-B112-449E-BA2B-1AA8C3B8EF0B}"/>
              </a:ext>
            </a:extLst>
          </p:cNvPr>
          <p:cNvSpPr>
            <a:spLocks noChangeArrowheads="1"/>
          </p:cNvSpPr>
          <p:nvPr/>
        </p:nvSpPr>
        <p:spPr bwMode="auto">
          <a:xfrm>
            <a:off x="377410" y="2779646"/>
            <a:ext cx="10884376" cy="3613217"/>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n"/>
            </a:pPr>
            <a:r>
              <a:rPr lang="zh-CN" altLang="en-US" sz="2800" b="1" dirty="0">
                <a:solidFill>
                  <a:schemeClr val="bg1">
                    <a:lumMod val="10000"/>
                  </a:schemeClr>
                </a:solidFill>
                <a:latin typeface="Times New Roman" pitchFamily="18" charset="0"/>
                <a:sym typeface="Times New Roman" pitchFamily="18" charset="0"/>
              </a:rPr>
              <a:t>移动</a:t>
            </a:r>
            <a:r>
              <a:rPr lang="en-US" altLang="zh-CN" sz="2800" b="1" dirty="0">
                <a:solidFill>
                  <a:schemeClr val="bg1">
                    <a:lumMod val="10000"/>
                  </a:schemeClr>
                </a:solidFill>
                <a:latin typeface="Times New Roman" pitchFamily="18" charset="0"/>
                <a:sym typeface="Times New Roman" pitchFamily="18" charset="0"/>
              </a:rPr>
              <a:t>App</a:t>
            </a:r>
            <a:r>
              <a:rPr lang="zh-CN" altLang="en-US" sz="2800" b="1" dirty="0">
                <a:solidFill>
                  <a:schemeClr val="bg1">
                    <a:lumMod val="10000"/>
                  </a:schemeClr>
                </a:solidFill>
                <a:latin typeface="Times New Roman" pitchFamily="18" charset="0"/>
                <a:sym typeface="Times New Roman" pitchFamily="18" charset="0"/>
              </a:rPr>
              <a:t>的特性：</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屏幕小，内存低，输入信息的区域按键小</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设备多样性：手机、平板电脑、智能手表等</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网络多样性：无线网（</a:t>
            </a:r>
            <a:r>
              <a:rPr lang="en-US" altLang="zh-CN" sz="2800" b="1" dirty="0">
                <a:solidFill>
                  <a:schemeClr val="bg1">
                    <a:lumMod val="10000"/>
                  </a:schemeClr>
                </a:solidFill>
                <a:latin typeface="Times New Roman" pitchFamily="18" charset="0"/>
                <a:sym typeface="Times New Roman" pitchFamily="18" charset="0"/>
              </a:rPr>
              <a:t>3G,4G,5G,wifi)</a:t>
            </a:r>
            <a:r>
              <a:rPr lang="zh-CN" altLang="en-US" sz="2800" b="1" dirty="0">
                <a:solidFill>
                  <a:schemeClr val="bg1">
                    <a:lumMod val="10000"/>
                  </a:schemeClr>
                </a:solidFill>
                <a:latin typeface="Times New Roman" pitchFamily="18" charset="0"/>
                <a:sym typeface="Times New Roman" pitchFamily="18" charset="0"/>
              </a:rPr>
              <a:t>，移动网络不稳定性、随时切换、</a:t>
            </a:r>
            <a:r>
              <a:rPr lang="en-US" altLang="zh-CN" sz="2800" b="1" dirty="0" err="1">
                <a:solidFill>
                  <a:schemeClr val="bg1">
                    <a:lumMod val="10000"/>
                  </a:schemeClr>
                </a:solidFill>
                <a:latin typeface="Times New Roman" pitchFamily="18" charset="0"/>
                <a:sym typeface="Times New Roman" pitchFamily="18" charset="0"/>
              </a:rPr>
              <a:t>wifi</a:t>
            </a:r>
            <a:r>
              <a:rPr lang="zh-CN" altLang="en-US" sz="2800" b="1" dirty="0">
                <a:solidFill>
                  <a:schemeClr val="bg1">
                    <a:lumMod val="10000"/>
                  </a:schemeClr>
                </a:solidFill>
                <a:latin typeface="Times New Roman" pitchFamily="18" charset="0"/>
                <a:sym typeface="Times New Roman" pitchFamily="18" charset="0"/>
              </a:rPr>
              <a:t>到流量网络等</a:t>
            </a:r>
            <a:endParaRPr lang="en-US" altLang="zh-CN" sz="2800" b="1" dirty="0">
              <a:solidFill>
                <a:schemeClr val="bg1">
                  <a:lumMod val="10000"/>
                </a:schemeClr>
              </a:solidFill>
              <a:latin typeface="Times New Roman" pitchFamily="18" charset="0"/>
              <a:sym typeface="Times New Roman" pitchFamily="18"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b="1" dirty="0">
                <a:solidFill>
                  <a:schemeClr val="bg1">
                    <a:lumMod val="10000"/>
                  </a:schemeClr>
                </a:solidFill>
                <a:latin typeface="Times New Roman" pitchFamily="18" charset="0"/>
                <a:sym typeface="Times New Roman" pitchFamily="18" charset="0"/>
              </a:rPr>
              <a:t>平台多样性：</a:t>
            </a:r>
            <a:r>
              <a:rPr lang="en-US" altLang="zh-CN" sz="2800" b="1" dirty="0" err="1">
                <a:solidFill>
                  <a:schemeClr val="bg1">
                    <a:lumMod val="10000"/>
                  </a:schemeClr>
                </a:solidFill>
                <a:latin typeface="Times New Roman" pitchFamily="18" charset="0"/>
                <a:sym typeface="Times New Roman" pitchFamily="18" charset="0"/>
              </a:rPr>
              <a:t>ios</a:t>
            </a:r>
            <a:r>
              <a:rPr lang="zh-CN" altLang="en-US" sz="2800" b="1" dirty="0">
                <a:solidFill>
                  <a:schemeClr val="bg1">
                    <a:lumMod val="10000"/>
                  </a:schemeClr>
                </a:solidFill>
                <a:latin typeface="Times New Roman" pitchFamily="18" charset="0"/>
                <a:sym typeface="Times New Roman" pitchFamily="18" charset="0"/>
              </a:rPr>
              <a:t>，</a:t>
            </a:r>
            <a:r>
              <a:rPr lang="en-US" altLang="zh-CN" sz="2800" b="1" dirty="0">
                <a:solidFill>
                  <a:schemeClr val="bg1">
                    <a:lumMod val="10000"/>
                  </a:schemeClr>
                </a:solidFill>
                <a:latin typeface="Times New Roman" pitchFamily="18" charset="0"/>
                <a:sym typeface="Times New Roman" pitchFamily="18" charset="0"/>
              </a:rPr>
              <a:t>android</a:t>
            </a:r>
            <a:r>
              <a:rPr lang="zh-CN" altLang="en-US" sz="2800" b="1" dirty="0">
                <a:solidFill>
                  <a:schemeClr val="bg1">
                    <a:lumMod val="10000"/>
                  </a:schemeClr>
                </a:solidFill>
                <a:latin typeface="Times New Roman" pitchFamily="18" charset="0"/>
                <a:sym typeface="Times New Roman" pitchFamily="18" charset="0"/>
              </a:rPr>
              <a:t>，</a:t>
            </a:r>
            <a:r>
              <a:rPr lang="en-US" altLang="zh-CN" sz="2800" b="1" dirty="0">
                <a:solidFill>
                  <a:schemeClr val="bg1">
                    <a:lumMod val="10000"/>
                  </a:schemeClr>
                </a:solidFill>
                <a:latin typeface="Times New Roman" pitchFamily="18" charset="0"/>
                <a:sym typeface="Times New Roman" pitchFamily="18" charset="0"/>
              </a:rPr>
              <a:t>windows phone, Blackberry</a:t>
            </a:r>
          </a:p>
          <a:p>
            <a:pPr marL="457200" indent="-457200" defTabSz="457200" fontAlgn="base">
              <a:lnSpc>
                <a:spcPct val="150000"/>
              </a:lnSpc>
              <a:spcBef>
                <a:spcPct val="0"/>
              </a:spcBef>
              <a:spcAft>
                <a:spcPct val="0"/>
              </a:spcAft>
              <a:buFont typeface="Wingdings" panose="05000000000000000000" pitchFamily="2" charset="2"/>
              <a:buChar char="p"/>
            </a:pPr>
            <a:endParaRPr lang="en-US" altLang="zh-CN" sz="2800" dirty="0">
              <a:sym typeface="Arial" charset="0"/>
            </a:endParaRPr>
          </a:p>
        </p:txBody>
      </p:sp>
    </p:spTree>
    <p:extLst>
      <p:ext uri="{BB962C8B-B14F-4D97-AF65-F5344CB8AC3E}">
        <p14:creationId xmlns:p14="http://schemas.microsoft.com/office/powerpoint/2010/main" val="31185227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2_ayzhou.thmx.">
  <a:themeElements>
    <a:clrScheme name="">
      <a:dk1>
        <a:srgbClr val="555555"/>
      </a:dk1>
      <a:lt1>
        <a:srgbClr val="F9F9F9"/>
      </a:lt1>
      <a:dk2>
        <a:srgbClr val="775F55"/>
      </a:dk2>
      <a:lt2>
        <a:srgbClr val="EBDDC3"/>
      </a:lt2>
      <a:accent1>
        <a:srgbClr val="94B6D2"/>
      </a:accent1>
      <a:accent2>
        <a:srgbClr val="DD8047"/>
      </a:accent2>
      <a:accent3>
        <a:srgbClr val="FBFBFB"/>
      </a:accent3>
      <a:accent4>
        <a:srgbClr val="474747"/>
      </a:accent4>
      <a:accent5>
        <a:srgbClr val="C8D7E5"/>
      </a:accent5>
      <a:accent6>
        <a:srgbClr val="C8733F"/>
      </a:accent6>
      <a:hlink>
        <a:srgbClr val="F7B615"/>
      </a:hlink>
      <a:folHlink>
        <a:srgbClr val="704404"/>
      </a:folHlink>
    </a:clrScheme>
    <a:fontScheme name="ayzhou.thmx.">
      <a:majorFont>
        <a:latin typeface="Tw Cen MT"/>
        <a:ea typeface="华文仿宋"/>
        <a:cs typeface=""/>
      </a:majorFont>
      <a:minorFont>
        <a:latin typeface="Tw Cen MT"/>
        <a:ea typeface="华文仿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2063</TotalTime>
  <Words>1976</Words>
  <Application>Microsoft Office PowerPoint</Application>
  <PresentationFormat>宽屏</PresentationFormat>
  <Paragraphs>253</Paragraphs>
  <Slides>33</Slides>
  <Notes>33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 Unicode MS</vt:lpstr>
      <vt:lpstr>等线</vt:lpstr>
      <vt:lpstr>华文新魏</vt:lpstr>
      <vt:lpstr>华文中宋</vt:lpstr>
      <vt:lpstr>Arial</vt:lpstr>
      <vt:lpstr>Times New Roman</vt:lpstr>
      <vt:lpstr>Tw Cen MT</vt:lpstr>
      <vt:lpstr>Wingdings</vt:lpstr>
      <vt:lpstr>Wingdings 2</vt:lpstr>
      <vt:lpstr>2_ayzhou.thmx.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112103880@qq.com</dc:creator>
  <cp:lastModifiedBy>112103880@qq.com</cp:lastModifiedBy>
  <cp:revision>278</cp:revision>
  <dcterms:created xsi:type="dcterms:W3CDTF">2020-01-19T02:08:39Z</dcterms:created>
  <dcterms:modified xsi:type="dcterms:W3CDTF">2020-03-30T00:17:49Z</dcterms:modified>
</cp:coreProperties>
</file>