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1f7c6270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1f7c6270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1f7c6270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1f7c6270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1f7c627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1f7c627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1f7c627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1f7c627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1f7c6270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1f7c6270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1f7c6270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1f7c6270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1f7c627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1f7c627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1f7c6270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1f7c6270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1f7c6270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1f7c6270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264500" y="956000"/>
            <a:ext cx="33075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/>
              <a:t>Deliverable 2</a:t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391750" y="3081925"/>
            <a:ext cx="1869600" cy="13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820">
                <a:solidFill>
                  <a:schemeClr val="lt1"/>
                </a:solidFill>
              </a:rPr>
              <a:t>Alejandro Ruiz</a:t>
            </a:r>
            <a:endParaRPr sz="182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820">
                <a:solidFill>
                  <a:schemeClr val="lt1"/>
                </a:solidFill>
              </a:rPr>
              <a:t>Marta Hidalgo</a:t>
            </a:r>
            <a:endParaRPr sz="182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820">
                <a:solidFill>
                  <a:schemeClr val="lt1"/>
                </a:solidFill>
              </a:rPr>
              <a:t>Patricia Cifrián</a:t>
            </a:r>
            <a:endParaRPr sz="182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820">
                <a:solidFill>
                  <a:schemeClr val="lt1"/>
                </a:solidFill>
              </a:rPr>
              <a:t>Rubén Llorente</a:t>
            </a:r>
            <a:endParaRPr sz="2001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219300" y="2742325"/>
            <a:ext cx="4352700" cy="3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230"/>
              <a:t>https://github.com/LonelyRick/second-deliverable</a:t>
            </a:r>
            <a:endParaRPr b="1" sz="12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3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0" y="2076150"/>
            <a:ext cx="91440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300"/>
              <a:t>Questions?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5200" y="1949400"/>
            <a:ext cx="83736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200"/>
              <a:t>Advanced data analysis on research publications</a:t>
            </a:r>
            <a:endParaRPr sz="3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Sources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256925" y="447750"/>
            <a:ext cx="430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30 papers on different topics on artificial intelligence.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With Grobid we extract titles, acknowledgements and abstracts.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With the abstracts and the titles Spark eliminates the stop words.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888" y="2330025"/>
            <a:ext cx="3729272" cy="1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35761" l="-5451" r="0" t="5401"/>
          <a:stretch/>
        </p:blipFill>
        <p:spPr>
          <a:xfrm>
            <a:off x="5065200" y="3496775"/>
            <a:ext cx="3932649" cy="10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639525" y="4036200"/>
            <a:ext cx="1289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300"/>
              <a:buChar char="●"/>
            </a:pPr>
            <a:r>
              <a:rPr lang="es">
                <a:solidFill>
                  <a:srgbClr val="4A86E8"/>
                </a:solidFill>
              </a:rPr>
              <a:t>Data</a:t>
            </a:r>
            <a:endParaRPr>
              <a:solidFill>
                <a:srgbClr val="4A86E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300"/>
              <a:buChar char="●"/>
            </a:pPr>
            <a:r>
              <a:rPr lang="es">
                <a:solidFill>
                  <a:srgbClr val="93C47D"/>
                </a:solidFill>
              </a:rPr>
              <a:t>Code</a:t>
            </a:r>
            <a:endParaRPr>
              <a:solidFill>
                <a:srgbClr val="93C47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300"/>
              <a:buChar char="●"/>
            </a:pPr>
            <a:r>
              <a:rPr lang="es">
                <a:solidFill>
                  <a:srgbClr val="8E7CC3"/>
                </a:solidFill>
              </a:rPr>
              <a:t>Query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300" y="152400"/>
            <a:ext cx="366010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525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Ontology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375" y="1343850"/>
            <a:ext cx="5666525" cy="37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779750" y="3506975"/>
            <a:ext cx="40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Merriweather"/>
                <a:ea typeface="Merriweather"/>
                <a:cs typeface="Merriweather"/>
                <a:sym typeface="Merriweather"/>
              </a:rPr>
              <a:t>"https://api.openalex.org/works?search={title}"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82025" y="430450"/>
            <a:ext cx="788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How we have enriched our information?</a:t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100" y="1795788"/>
            <a:ext cx="4655749" cy="15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050" y="3610875"/>
            <a:ext cx="2189525" cy="1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82025" y="1485325"/>
            <a:ext cx="3319200" cy="18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SELECT DISTINCT ?doi ?cites ?num_pag ?publication_date ?language ?pages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WHERE {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            ?paper rdfs:label"Attention Is All You Need"@en.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            OPTIONAL { ?paper wdt:P953 ?doi. }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            OPTIONAL { ?paper wdt:P2860 ?cites. }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            OPTIONAL { ?paper wdt:P1104 ?num_pag. }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            OPTIONAL { ?paper wdt:P304 ?pages. }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            OPTIONAL { ?paper wdt:P577 ?publication_date.}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Merriweather"/>
                <a:ea typeface="Merriweather"/>
                <a:cs typeface="Merriweather"/>
                <a:sym typeface="Merriweather"/>
              </a:rPr>
              <a:t>            OPTIONAL { ?paper wdt:P407 ?language. }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Merriweather"/>
                <a:ea typeface="Merriweather"/>
                <a:cs typeface="Merriweather"/>
                <a:sym typeface="Merriweather"/>
              </a:rPr>
              <a:t>}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Validation 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834725" y="13040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480438"/>
            <a:ext cx="4139999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325" y="1480449"/>
            <a:ext cx="41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881925"/>
            <a:ext cx="31275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Best Practices</a:t>
            </a:r>
            <a:endParaRPr sz="3300"/>
          </a:p>
        </p:txBody>
      </p:sp>
      <p:sp>
        <p:nvSpPr>
          <p:cNvPr id="115" name="Google Shape;115;p20"/>
          <p:cNvSpPr txBox="1"/>
          <p:nvPr/>
        </p:nvSpPr>
        <p:spPr>
          <a:xfrm>
            <a:off x="4349300" y="878550"/>
            <a:ext cx="4203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Roboto"/>
                <a:ea typeface="Roboto"/>
                <a:cs typeface="Roboto"/>
                <a:sym typeface="Roboto"/>
              </a:rPr>
              <a:t>ReadME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Making Research Data accessible and reusable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				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Making Research Software accessible and reusable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825" y="2661200"/>
            <a:ext cx="1905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6613825" y="2549600"/>
            <a:ext cx="1994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Roboto"/>
                <a:ea typeface="Roboto"/>
                <a:cs typeface="Roboto"/>
                <a:sym typeface="Roboto"/>
              </a:rPr>
              <a:t>Apache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Roboto"/>
                <a:ea typeface="Roboto"/>
                <a:cs typeface="Roboto"/>
                <a:sym typeface="Roboto"/>
              </a:rPr>
              <a:t> License 2.0</a:t>
            </a:r>
            <a:endParaRPr b="1"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50" y="5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9300">
                <a:solidFill>
                  <a:schemeClr val="dk1"/>
                </a:solidFill>
              </a:rPr>
              <a:t>DEMO</a:t>
            </a:r>
            <a:endParaRPr sz="9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9300">
                <a:solidFill>
                  <a:schemeClr val="dk1"/>
                </a:solidFill>
              </a:rPr>
              <a:t>Time</a:t>
            </a:r>
            <a:endParaRPr sz="9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