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notesMasterIdLst>
    <p:notesMasterId r:id="rId23"/>
  </p:notesMasterIdLst>
  <p:sldIdLst>
    <p:sldId id="256" r:id="rId2"/>
    <p:sldId id="283" r:id="rId3"/>
    <p:sldId id="257" r:id="rId4"/>
    <p:sldId id="285" r:id="rId5"/>
    <p:sldId id="286" r:id="rId6"/>
    <p:sldId id="338" r:id="rId7"/>
    <p:sldId id="284" r:id="rId8"/>
    <p:sldId id="287" r:id="rId9"/>
    <p:sldId id="341" r:id="rId10"/>
    <p:sldId id="281" r:id="rId11"/>
    <p:sldId id="288" r:id="rId12"/>
    <p:sldId id="260" r:id="rId13"/>
    <p:sldId id="258" r:id="rId14"/>
    <p:sldId id="289" r:id="rId15"/>
    <p:sldId id="276" r:id="rId16"/>
    <p:sldId id="290" r:id="rId17"/>
    <p:sldId id="261" r:id="rId18"/>
    <p:sldId id="262" r:id="rId19"/>
    <p:sldId id="263" r:id="rId20"/>
    <p:sldId id="326" r:id="rId21"/>
    <p:sldId id="327" r:id="rId22"/>
  </p:sldIdLst>
  <p:sldSz cx="9144000" cy="6858000" type="screen4x3"/>
  <p:notesSz cx="6858000" cy="9144000"/>
  <p:defaultTextStyle>
    <a:defPPr>
      <a:defRPr lang="hu-HU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3003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 smtClean="0"/>
              <a:t>Mintaszöveg szerkesztése</a:t>
            </a:r>
          </a:p>
          <a:p>
            <a:pPr lvl="1"/>
            <a:r>
              <a:rPr lang="hu-HU" noProof="0" smtClean="0"/>
              <a:t>Második szint</a:t>
            </a:r>
          </a:p>
          <a:p>
            <a:pPr lvl="2"/>
            <a:r>
              <a:rPr lang="hu-HU" noProof="0" smtClean="0"/>
              <a:t>Harmadik szint</a:t>
            </a:r>
          </a:p>
          <a:p>
            <a:pPr lvl="3"/>
            <a:r>
              <a:rPr lang="hu-HU" noProof="0" smtClean="0"/>
              <a:t>Negyedik szint</a:t>
            </a:r>
          </a:p>
          <a:p>
            <a:pPr lvl="4"/>
            <a:r>
              <a:rPr lang="hu-HU" noProof="0" smtClean="0"/>
              <a:t>Ötödik szint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671FF53-7287-4459-9FDB-86EF2522F04E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C55E64-58B8-4433-BFBA-6E75B381B154}" type="slidenum">
              <a:rPr lang="hu-HU" altLang="hu-HU" sz="1200" smtClean="0"/>
              <a:pPr/>
              <a:t>2</a:t>
            </a:fld>
            <a:endParaRPr lang="hu-HU" altLang="hu-HU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hu-HU" altLang="hu-HU" smtClean="0">
                <a:latin typeface="Arial" panose="020B0604020202020204" pitchFamily="34" charset="0"/>
              </a:rPr>
              <a:t>Felírni mindenfélét a táblára.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3B0079-565D-4E24-963E-817BF14F3231}" type="slidenum">
              <a:rPr lang="hu-HU" altLang="hu-HU" sz="1200" smtClean="0"/>
              <a:pPr/>
              <a:t>3</a:t>
            </a:fld>
            <a:endParaRPr lang="hu-HU" altLang="hu-HU" sz="1200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213873-CBE9-4979-BB5F-7F659DE6E02B}" type="slidenum">
              <a:rPr lang="hu-HU" altLang="hu-HU" sz="1200" smtClean="0"/>
              <a:pPr/>
              <a:t>7</a:t>
            </a:fld>
            <a:endParaRPr lang="hu-HU" altLang="hu-HU" sz="120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hu-HU" altLang="hu-HU" smtClean="0">
                <a:latin typeface="Arial" panose="020B0604020202020204" pitchFamily="34" charset="0"/>
              </a:rPr>
              <a:t>Hol találkozhatunk adatbázisokkal?</a:t>
            </a:r>
          </a:p>
          <a:p>
            <a:pPr eaLnBrk="1" hangingPunct="1"/>
            <a:r>
              <a:rPr lang="hu-HU" altLang="hu-HU" smtClean="0">
                <a:latin typeface="Arial" panose="020B0604020202020204" pitchFamily="34" charset="0"/>
              </a:rPr>
              <a:t>Sok adat még nem adatbázis! Táblára írni dolgokat.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3E7253-1B0F-499C-A3BE-C846EAE4CA06}" type="slidenum">
              <a:rPr lang="hu-HU" altLang="hu-HU" sz="1200" smtClean="0"/>
              <a:pPr/>
              <a:t>10</a:t>
            </a:fld>
            <a:endParaRPr lang="hu-HU" altLang="hu-HU" sz="120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hu-HU" altLang="hu-HU" smtClean="0">
                <a:latin typeface="Arial" panose="020B0604020202020204" pitchFamily="34" charset="0"/>
              </a:rPr>
              <a:t>Példa: az infós csoport adatai (azonosító, név, osztály, csoport, jegyek)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065B6D6-C229-491E-979F-56522A4B53B5}" type="slidenum">
              <a:rPr lang="hu-HU" altLang="hu-HU" sz="1200" smtClean="0"/>
              <a:pPr/>
              <a:t>12</a:t>
            </a:fld>
            <a:endParaRPr lang="hu-HU" altLang="hu-HU" sz="120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hu-HU" altLang="hu-HU" smtClean="0">
                <a:latin typeface="Arial" panose="020B0604020202020204" pitchFamily="34" charset="0"/>
              </a:rPr>
              <a:t>Példa kellene!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7206E0-2D4B-4723-89B7-F3737F159202}" type="slidenum">
              <a:rPr lang="hu-HU" altLang="hu-HU" sz="1200" smtClean="0"/>
              <a:pPr/>
              <a:t>17</a:t>
            </a:fld>
            <a:endParaRPr lang="hu-HU" altLang="hu-HU" sz="120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hu-HU" altLang="hu-HU" smtClean="0">
                <a:latin typeface="Arial" panose="020B0604020202020204" pitchFamily="34" charset="0"/>
              </a:rPr>
              <a:t>Pl: tanári notesz (egyed – egy osztály; tulajdonság – név, jegy, év végi; előfordulás – egy diák sora)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0E4513-7AA2-45B3-A225-A404FA67D7E0}" type="slidenum">
              <a:rPr lang="hu-HU" altLang="hu-HU" sz="1200" smtClean="0"/>
              <a:pPr/>
              <a:t>18</a:t>
            </a:fld>
            <a:endParaRPr lang="hu-HU" altLang="hu-HU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hu-HU" altLang="hu-HU" smtClean="0">
                <a:latin typeface="Arial" panose="020B0604020202020204" pitchFamily="34" charset="0"/>
              </a:rPr>
              <a:t>Adatok szétbontása a legkisebb egységre, pl. egy infó jegy, egy keresztnév, lakcím városa.</a:t>
            </a:r>
          </a:p>
          <a:p>
            <a:pPr eaLnBrk="1" hangingPunct="1"/>
            <a:r>
              <a:rPr lang="hu-HU" altLang="hu-HU" smtClean="0">
                <a:latin typeface="Arial" panose="020B0604020202020204" pitchFamily="34" charset="0"/>
              </a:rPr>
              <a:t>Egy dologhoz hány érték tatozhat? Pl. egy születési idő, egy név DE egy diák több infójegyet is kaphat.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D7B438-3491-4D1D-9DF0-203C94B0A653}" type="slidenum">
              <a:rPr lang="hu-HU" altLang="hu-HU" sz="1200" smtClean="0"/>
              <a:pPr/>
              <a:t>19</a:t>
            </a:fld>
            <a:endParaRPr lang="hu-HU" altLang="hu-HU" sz="1200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hu-HU" altLang="hu-HU" smtClean="0">
                <a:latin typeface="Arial" panose="020B0604020202020204" pitchFamily="34" charset="0"/>
              </a:rPr>
              <a:t>Egy-egy: tanári notesz – egy diák egy tantárgyból egyszer szerepel.</a:t>
            </a:r>
          </a:p>
          <a:p>
            <a:pPr eaLnBrk="1" hangingPunct="1"/>
            <a:r>
              <a:rPr lang="hu-HU" altLang="hu-HU" smtClean="0">
                <a:latin typeface="Arial" panose="020B0604020202020204" pitchFamily="34" charset="0"/>
              </a:rPr>
              <a:t>Egy-több: egy tanár több tantárgyat tanít – egy diák többször is szerepelhet.</a:t>
            </a:r>
          </a:p>
          <a:p>
            <a:pPr eaLnBrk="1" hangingPunct="1"/>
            <a:r>
              <a:rPr lang="hu-HU" altLang="hu-HU" smtClean="0">
                <a:latin typeface="Arial" panose="020B0604020202020204" pitchFamily="34" charset="0"/>
              </a:rPr>
              <a:t>Több-több: lehet több infó tanár is, pl. felkészítőt más tartja.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Ellipszis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Cím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22" name="Alcím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hu-HU" smtClean="0"/>
              <a:t>Alcím mintájának szerkesztése</a:t>
            </a:r>
            <a:endParaRPr lang="en-US"/>
          </a:p>
        </p:txBody>
      </p:sp>
      <p:sp>
        <p:nvSpPr>
          <p:cNvPr id="6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hu-HU"/>
          </a:p>
        </p:txBody>
      </p:sp>
      <p:sp>
        <p:nvSpPr>
          <p:cNvPr id="7" name="Élőláb hely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hu-HU"/>
          </a:p>
        </p:txBody>
      </p:sp>
      <p:sp>
        <p:nvSpPr>
          <p:cNvPr id="8" name="Dia számának hely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7B78E-7104-4B40-B2E4-A55C9BC3002A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31845758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Élőláb helye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C212B-CDC2-4CB1-ADE8-A56C6CEA05AE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593514953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Élőláb helye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D2A4D4-62FB-4808-BE1E-C474DC34E4F6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532291322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Cím és tábláz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áblázat helye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7924800" cy="4419600"/>
          </a:xfrm>
        </p:spPr>
        <p:txBody>
          <a:bodyPr>
            <a:normAutofit/>
          </a:bodyPr>
          <a:lstStyle/>
          <a:p>
            <a:pPr lvl="0"/>
            <a:endParaRPr lang="hu-HU" noProof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9AC22-BF43-4FBD-AD3C-FE2EF3F97239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63464465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Élőláb helye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A1EA9-C1B2-4622-B8EB-D1108F363AE5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116894244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églalap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Ellipszis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Ellipszis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hu-HU"/>
          </a:p>
        </p:txBody>
      </p:sp>
      <p:sp>
        <p:nvSpPr>
          <p:cNvPr id="9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hu-HU"/>
          </a:p>
        </p:txBody>
      </p:sp>
      <p:sp>
        <p:nvSpPr>
          <p:cNvPr id="10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9F00EF-FE45-4C3C-8B02-CC5B7B754E51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4016604797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átum helye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Élőláb helye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9DDF9-04EF-4C47-AB7E-2CEA2A3887DF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53237608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0A086-7E45-4563-BF03-949303ECA33F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821400390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átum helye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Élőláb helye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Dia számának hely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1135E-59A7-4E06-8816-95CD4CFAB640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617902662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Téglalap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hu-HU"/>
          </a:p>
        </p:txBody>
      </p:sp>
      <p:sp>
        <p:nvSpPr>
          <p:cNvPr id="5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A318F-81CA-4569-86C7-C15DBEC4D388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555376027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C56EB-9B55-494A-9F4F-54CB43A086AB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916400407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</a:endParaRPr>
          </a:p>
        </p:txBody>
      </p:sp>
      <p:sp>
        <p:nvSpPr>
          <p:cNvPr id="6" name="Folyamatábra: Feldolgozá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olyamatábra: Feldolgozá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hu-HU" noProof="0" smtClean="0"/>
              <a:t>Kép beszúrásához kattintson az ikonra</a:t>
            </a:r>
            <a:endParaRPr lang="en-US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hu-HU"/>
          </a:p>
        </p:txBody>
      </p:sp>
      <p:sp>
        <p:nvSpPr>
          <p:cNvPr id="9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hu-HU"/>
          </a:p>
        </p:txBody>
      </p:sp>
      <p:sp>
        <p:nvSpPr>
          <p:cNvPr id="10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6C93F-8CCB-4816-BEF2-B21EF3F04CBC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569464468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ör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Ellipszis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Fánk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Téglalap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Cím helye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1033" name="Szöveg helye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 smtClean="0"/>
              <a:t>Mintaszöveg szerkesztése</a:t>
            </a:r>
          </a:p>
          <a:p>
            <a:pPr lvl="1"/>
            <a:r>
              <a:rPr lang="hu-HU" altLang="hu-HU" smtClean="0"/>
              <a:t>Második szint</a:t>
            </a:r>
          </a:p>
          <a:p>
            <a:pPr lvl="2"/>
            <a:r>
              <a:rPr lang="hu-HU" altLang="hu-HU" smtClean="0"/>
              <a:t>Harmadik szint</a:t>
            </a:r>
          </a:p>
          <a:p>
            <a:pPr lvl="3"/>
            <a:r>
              <a:rPr lang="hu-HU" altLang="hu-HU" smtClean="0"/>
              <a:t>Negyedik szint</a:t>
            </a:r>
          </a:p>
          <a:p>
            <a:pPr lvl="4"/>
            <a:r>
              <a:rPr lang="hu-HU" altLang="hu-HU" smtClean="0"/>
              <a:t>Ötödik szint</a:t>
            </a:r>
            <a:endParaRPr lang="en-US" altLang="hu-HU" smtClean="0"/>
          </a:p>
        </p:txBody>
      </p:sp>
      <p:sp>
        <p:nvSpPr>
          <p:cNvPr id="24" name="Dátum hely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endParaRPr lang="hu-HU"/>
          </a:p>
        </p:txBody>
      </p:sp>
      <p:sp>
        <p:nvSpPr>
          <p:cNvPr id="10" name="Élőláb hely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Arial" charset="0"/>
              </a:defRPr>
            </a:lvl1pPr>
            <a:extLst/>
          </a:lstStyle>
          <a:p>
            <a:pPr>
              <a:defRPr/>
            </a:pPr>
            <a:endParaRPr lang="hu-HU"/>
          </a:p>
        </p:txBody>
      </p:sp>
      <p:sp>
        <p:nvSpPr>
          <p:cNvPr id="22" name="Dia számának helye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B5A788"/>
                </a:solidFill>
              </a:defRPr>
            </a:lvl1pPr>
          </a:lstStyle>
          <a:p>
            <a:pPr>
              <a:defRPr/>
            </a:pPr>
            <a:fld id="{C525A257-4E60-43BF-B5A0-C9E8881DD8BA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  <p:sp>
        <p:nvSpPr>
          <p:cNvPr id="15" name="Téglalap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5" r:id="rId1"/>
    <p:sldLayoutId id="2147484180" r:id="rId2"/>
    <p:sldLayoutId id="2147484186" r:id="rId3"/>
    <p:sldLayoutId id="2147484181" r:id="rId4"/>
    <p:sldLayoutId id="2147484187" r:id="rId5"/>
    <p:sldLayoutId id="2147484182" r:id="rId6"/>
    <p:sldLayoutId id="2147484188" r:id="rId7"/>
    <p:sldLayoutId id="2147484189" r:id="rId8"/>
    <p:sldLayoutId id="2147484190" r:id="rId9"/>
    <p:sldLayoutId id="2147484183" r:id="rId10"/>
    <p:sldLayoutId id="2147484184" r:id="rId11"/>
    <p:sldLayoutId id="2147484191" r:id="rId12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-1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-1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-1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-18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-18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-18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-18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-18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 smtClean="0">
                <a:solidFill>
                  <a:schemeClr val="tx2">
                    <a:satMod val="130000"/>
                  </a:schemeClr>
                </a:solidFill>
              </a:rPr>
              <a:t>Adatbázisok</a:t>
            </a:r>
            <a:r>
              <a:rPr lang="hu-HU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hu-HU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hu-HU" dirty="0" smtClean="0">
                <a:solidFill>
                  <a:schemeClr val="tx2">
                    <a:satMod val="130000"/>
                  </a:schemeClr>
                </a:solidFill>
              </a:rPr>
              <a:t>(1. rész)</a:t>
            </a:r>
            <a:endParaRPr lang="hu-HU" dirty="0">
              <a:solidFill>
                <a:schemeClr val="tx2">
                  <a:satMod val="130000"/>
                </a:schemeClr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>
                <a:solidFill>
                  <a:schemeClr val="tx2">
                    <a:satMod val="130000"/>
                  </a:schemeClr>
                </a:solidFill>
              </a:rPr>
              <a:t>Alapfogalmak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u-HU" altLang="hu-HU" smtClean="0">
                <a:cs typeface="Arial" panose="020B0604020202020204" pitchFamily="34" charset="0"/>
              </a:rPr>
              <a:t>A</a:t>
            </a:r>
            <a:r>
              <a:rPr lang="hu-HU" altLang="hu-HU" smtClean="0"/>
              <a:t>z adatok tárolása rendezett táblázatokban történik </a:t>
            </a:r>
            <a:r>
              <a:rPr lang="hu-HU" altLang="hu-HU" smtClean="0">
                <a:cs typeface="Arial" panose="020B0604020202020204" pitchFamily="34" charset="0"/>
              </a:rPr>
              <a:t>→ </a:t>
            </a:r>
            <a:r>
              <a:rPr lang="hu-HU" altLang="hu-HU" b="1" smtClean="0"/>
              <a:t>Adattábla</a:t>
            </a:r>
            <a:endParaRPr lang="hu-HU" altLang="hu-HU" smtClean="0"/>
          </a:p>
          <a:p>
            <a:pPr eaLnBrk="1" hangingPunct="1"/>
            <a:r>
              <a:rPr lang="hu-HU" altLang="hu-HU" u="sng" smtClean="0"/>
              <a:t>Részei</a:t>
            </a:r>
          </a:p>
          <a:p>
            <a:pPr lvl="1" eaLnBrk="1" hangingPunct="1"/>
            <a:r>
              <a:rPr lang="hu-HU" altLang="hu-HU" smtClean="0"/>
              <a:t>Azonosítók </a:t>
            </a:r>
            <a:r>
              <a:rPr lang="hu-HU" altLang="hu-HU" smtClean="0">
                <a:cs typeface="Arial" panose="020B0604020202020204" pitchFamily="34" charset="0"/>
              </a:rPr>
              <a:t>→</a:t>
            </a:r>
            <a:r>
              <a:rPr lang="hu-HU" altLang="hu-HU" smtClean="0"/>
              <a:t> elsődleges kulcs</a:t>
            </a:r>
          </a:p>
          <a:p>
            <a:pPr lvl="1" eaLnBrk="1" hangingPunct="1"/>
            <a:r>
              <a:rPr lang="hu-HU" altLang="hu-HU" smtClean="0"/>
              <a:t>Oszlopok </a:t>
            </a:r>
            <a:r>
              <a:rPr lang="hu-HU" altLang="hu-HU" smtClean="0">
                <a:cs typeface="Arial" panose="020B0604020202020204" pitchFamily="34" charset="0"/>
              </a:rPr>
              <a:t>→</a:t>
            </a:r>
            <a:r>
              <a:rPr lang="hu-HU" altLang="hu-HU" smtClean="0"/>
              <a:t> mezők</a:t>
            </a:r>
          </a:p>
          <a:p>
            <a:pPr lvl="1" eaLnBrk="1" hangingPunct="1"/>
            <a:r>
              <a:rPr lang="hu-HU" altLang="hu-HU" smtClean="0"/>
              <a:t>Sorok </a:t>
            </a:r>
            <a:r>
              <a:rPr lang="hu-HU" altLang="hu-HU" smtClean="0">
                <a:cs typeface="Arial" panose="020B0604020202020204" pitchFamily="34" charset="0"/>
              </a:rPr>
              <a:t>→</a:t>
            </a:r>
            <a:r>
              <a:rPr lang="hu-HU" altLang="hu-HU" smtClean="0"/>
              <a:t> rekordok</a:t>
            </a:r>
          </a:p>
          <a:p>
            <a:pPr eaLnBrk="1" hangingPunct="1"/>
            <a:r>
              <a:rPr lang="hu-HU" altLang="hu-HU" smtClean="0"/>
              <a:t>Egy adat, egy sor és egy oszlop metszéspontjában helyezkedik el.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>
                <a:solidFill>
                  <a:schemeClr val="tx2">
                    <a:satMod val="130000"/>
                  </a:schemeClr>
                </a:solidFill>
              </a:rPr>
              <a:t>Alapfogalmak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u-HU" altLang="hu-HU" smtClean="0"/>
              <a:t>Adattípusok</a:t>
            </a:r>
          </a:p>
          <a:p>
            <a:pPr lvl="1" eaLnBrk="1" hangingPunct="1"/>
            <a:r>
              <a:rPr lang="hu-HU" altLang="hu-HU" smtClean="0"/>
              <a:t>Karakter (meghatározott számú karakter)</a:t>
            </a:r>
          </a:p>
          <a:p>
            <a:pPr lvl="1" eaLnBrk="1" hangingPunct="1"/>
            <a:r>
              <a:rPr lang="hu-HU" altLang="hu-HU" smtClean="0"/>
              <a:t>String (nem rögzített, de korlátozott számú)</a:t>
            </a:r>
            <a:endParaRPr lang="hu-HU" altLang="hu-HU" smtClean="0">
              <a:cs typeface="Arial" panose="020B0604020202020204" pitchFamily="34" charset="0"/>
            </a:endParaRPr>
          </a:p>
          <a:p>
            <a:pPr lvl="1" eaLnBrk="1" hangingPunct="1"/>
            <a:r>
              <a:rPr lang="hu-HU" altLang="hu-HU" smtClean="0">
                <a:cs typeface="Arial" panose="020B0604020202020204" pitchFamily="34" charset="0"/>
              </a:rPr>
              <a:t>Dátum (év, hó, nap)</a:t>
            </a:r>
          </a:p>
          <a:p>
            <a:pPr lvl="1" eaLnBrk="1" hangingPunct="1"/>
            <a:r>
              <a:rPr lang="hu-HU" altLang="hu-HU" smtClean="0">
                <a:cs typeface="Arial" panose="020B0604020202020204" pitchFamily="34" charset="0"/>
              </a:rPr>
              <a:t>Időpont (óra, perc, másodperc)</a:t>
            </a:r>
          </a:p>
          <a:p>
            <a:pPr lvl="1" eaLnBrk="1" hangingPunct="1"/>
            <a:r>
              <a:rPr lang="hu-HU" altLang="hu-HU" smtClean="0">
                <a:cs typeface="Arial" panose="020B0604020202020204" pitchFamily="34" charset="0"/>
              </a:rPr>
              <a:t>Egész szám</a:t>
            </a:r>
          </a:p>
          <a:p>
            <a:pPr lvl="1" eaLnBrk="1" hangingPunct="1"/>
            <a:r>
              <a:rPr lang="hu-HU" altLang="hu-HU" smtClean="0">
                <a:cs typeface="Arial" panose="020B0604020202020204" pitchFamily="34" charset="0"/>
              </a:rPr>
              <a:t>Valós szám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>
                <a:solidFill>
                  <a:schemeClr val="tx2">
                    <a:satMod val="130000"/>
                  </a:schemeClr>
                </a:solidFill>
              </a:rPr>
              <a:t>Adatbázis-kezelés történet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393700" y="1368425"/>
            <a:ext cx="8355013" cy="50847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hu-HU" altLang="hu-HU" sz="2400" b="1" dirty="0" smtClean="0"/>
              <a:t>1889 Hermann </a:t>
            </a:r>
            <a:r>
              <a:rPr lang="hu-HU" altLang="hu-HU" sz="2400" b="1" dirty="0" err="1" smtClean="0"/>
              <a:t>Hollerith</a:t>
            </a:r>
            <a:r>
              <a:rPr lang="hu-HU" altLang="hu-HU" sz="2400" dirty="0" smtClean="0"/>
              <a:t> </a:t>
            </a:r>
            <a:r>
              <a:rPr lang="hu-HU" altLang="hu-HU" sz="2400" dirty="0" smtClean="0">
                <a:cs typeface="Arial" panose="020B0604020202020204" pitchFamily="34" charset="0"/>
              </a:rPr>
              <a:t>→</a:t>
            </a:r>
            <a:r>
              <a:rPr lang="hu-HU" altLang="hu-HU" sz="2400" dirty="0" smtClean="0"/>
              <a:t> lyukkártya feldolgozó mechanikus gépe (milliós nagyságrendű adatok kezelése)</a:t>
            </a:r>
          </a:p>
          <a:p>
            <a:pPr eaLnBrk="1" hangingPunct="1">
              <a:lnSpc>
                <a:spcPct val="80000"/>
              </a:lnSpc>
            </a:pPr>
            <a:r>
              <a:rPr lang="hu-HU" altLang="hu-HU" sz="2400" dirty="0" smtClean="0"/>
              <a:t>1890-es amerikai népszámlálás </a:t>
            </a:r>
            <a:r>
              <a:rPr lang="hu-HU" altLang="hu-HU" sz="2400" dirty="0" smtClean="0">
                <a:cs typeface="Arial" panose="020B0604020202020204" pitchFamily="34" charset="0"/>
              </a:rPr>
              <a:t>→ az adatfeldolgozás hatékonyabb gépesítve</a:t>
            </a:r>
            <a:endParaRPr lang="hu-HU" altLang="hu-HU" sz="2400" dirty="0" smtClean="0"/>
          </a:p>
          <a:p>
            <a:pPr eaLnBrk="1" hangingPunct="1">
              <a:lnSpc>
                <a:spcPct val="80000"/>
              </a:lnSpc>
            </a:pPr>
            <a:r>
              <a:rPr lang="hu-HU" altLang="hu-HU" sz="2400" dirty="0" smtClean="0"/>
              <a:t>1950-es évek: a számítógépek megjelenésével alakultak ki a mai adatfeldolgozó rendszerek elvi alapjai.</a:t>
            </a:r>
          </a:p>
          <a:p>
            <a:pPr eaLnBrk="1" hangingPunct="1">
              <a:lnSpc>
                <a:spcPct val="80000"/>
              </a:lnSpc>
            </a:pPr>
            <a:r>
              <a:rPr lang="hu-HU" altLang="hu-HU" sz="2400" dirty="0" smtClean="0">
                <a:solidFill>
                  <a:srgbClr val="FF0000"/>
                </a:solidFill>
              </a:rPr>
              <a:t>1960-as évek: </a:t>
            </a:r>
            <a:r>
              <a:rPr lang="hu-HU" altLang="hu-HU" sz="2400" b="1" dirty="0" smtClean="0">
                <a:solidFill>
                  <a:srgbClr val="FF0000"/>
                </a:solidFill>
              </a:rPr>
              <a:t>Edgar F. </a:t>
            </a:r>
            <a:r>
              <a:rPr lang="hu-HU" altLang="hu-HU" sz="2400" b="1" dirty="0" err="1" smtClean="0">
                <a:solidFill>
                  <a:srgbClr val="FF0000"/>
                </a:solidFill>
              </a:rPr>
              <a:t>Codd</a:t>
            </a:r>
            <a:r>
              <a:rPr lang="hu-HU" altLang="hu-HU" sz="2400" dirty="0" smtClean="0">
                <a:solidFill>
                  <a:srgbClr val="FF0000"/>
                </a:solidFill>
              </a:rPr>
              <a:t> </a:t>
            </a:r>
            <a:r>
              <a:rPr lang="hu-HU" altLang="hu-HU" sz="24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→</a:t>
            </a:r>
            <a:r>
              <a:rPr lang="hu-HU" altLang="hu-HU" sz="2400" b="1" dirty="0" smtClean="0">
                <a:solidFill>
                  <a:srgbClr val="FF0000"/>
                </a:solidFill>
              </a:rPr>
              <a:t> relációs adatmodell</a:t>
            </a:r>
          </a:p>
          <a:p>
            <a:pPr eaLnBrk="1" hangingPunct="1">
              <a:lnSpc>
                <a:spcPct val="80000"/>
              </a:lnSpc>
            </a:pPr>
            <a:r>
              <a:rPr lang="hu-HU" altLang="hu-HU" sz="2400" dirty="0" smtClean="0">
                <a:solidFill>
                  <a:srgbClr val="FF0000"/>
                </a:solidFill>
              </a:rPr>
              <a:t>1970-es évek: első adatbázis-kezelő rendszerek megjelenése</a:t>
            </a:r>
          </a:p>
          <a:p>
            <a:pPr eaLnBrk="1" hangingPunct="1">
              <a:lnSpc>
                <a:spcPct val="80000"/>
              </a:lnSpc>
            </a:pPr>
            <a:r>
              <a:rPr lang="hu-HU" altLang="hu-HU" sz="2400" dirty="0" smtClean="0">
                <a:solidFill>
                  <a:srgbClr val="FF0000"/>
                </a:solidFill>
              </a:rPr>
              <a:t>1980-as évek: megszülettek az önálló adatbázis-kezelő nyelvek. IBM </a:t>
            </a:r>
            <a:r>
              <a:rPr lang="hu-HU" altLang="hu-HU" sz="2400" dirty="0" smtClean="0">
                <a:solidFill>
                  <a:srgbClr val="FF0000"/>
                </a:solidFill>
                <a:cs typeface="Arial" panose="020B0604020202020204" pitchFamily="34" charset="0"/>
              </a:rPr>
              <a:t>→</a:t>
            </a:r>
            <a:r>
              <a:rPr lang="hu-HU" altLang="hu-HU" sz="2400" dirty="0" smtClean="0">
                <a:solidFill>
                  <a:srgbClr val="FF0000"/>
                </a:solidFill>
              </a:rPr>
              <a:t> </a:t>
            </a:r>
            <a:r>
              <a:rPr lang="hu-HU" altLang="hu-HU" sz="2400" b="1" dirty="0" smtClean="0">
                <a:solidFill>
                  <a:srgbClr val="FF0000"/>
                </a:solidFill>
              </a:rPr>
              <a:t>SQL nyelv</a:t>
            </a:r>
            <a:r>
              <a:rPr lang="hu-HU" altLang="hu-HU" sz="2400" dirty="0" smtClean="0">
                <a:solidFill>
                  <a:srgbClr val="FF0000"/>
                </a:solidFill>
              </a:rPr>
              <a:t> (</a:t>
            </a:r>
            <a:r>
              <a:rPr lang="hu-HU" altLang="hu-HU" sz="2400" dirty="0" err="1" smtClean="0">
                <a:solidFill>
                  <a:srgbClr val="FF0000"/>
                </a:solidFill>
              </a:rPr>
              <a:t>Structured</a:t>
            </a:r>
            <a:r>
              <a:rPr lang="hu-HU" altLang="hu-HU" sz="2400" dirty="0" smtClean="0">
                <a:solidFill>
                  <a:srgbClr val="FF0000"/>
                </a:solidFill>
              </a:rPr>
              <a:t> </a:t>
            </a:r>
            <a:r>
              <a:rPr lang="hu-HU" altLang="hu-HU" sz="2400" dirty="0" err="1" smtClean="0">
                <a:solidFill>
                  <a:srgbClr val="FF0000"/>
                </a:solidFill>
              </a:rPr>
              <a:t>Query</a:t>
            </a:r>
            <a:r>
              <a:rPr lang="hu-HU" altLang="hu-HU" sz="2400" dirty="0" smtClean="0">
                <a:solidFill>
                  <a:srgbClr val="FF0000"/>
                </a:solidFill>
              </a:rPr>
              <a:t> </a:t>
            </a:r>
            <a:r>
              <a:rPr lang="hu-HU" altLang="hu-HU" sz="2400" dirty="0" err="1" smtClean="0">
                <a:solidFill>
                  <a:srgbClr val="FF0000"/>
                </a:solidFill>
              </a:rPr>
              <a:t>Language</a:t>
            </a:r>
            <a:r>
              <a:rPr lang="hu-HU" altLang="hu-HU" sz="2400" dirty="0" smtClean="0">
                <a:solidFill>
                  <a:srgbClr val="FF0000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hu-HU" altLang="hu-HU" sz="2400" dirty="0" smtClean="0">
                <a:solidFill>
                  <a:srgbClr val="FF0000"/>
                </a:solidFill>
              </a:rPr>
              <a:t>Napjainkban a számítógépes alkalmazások 80%-a adatbázis-kezelést végez.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 sz="3800">
                <a:solidFill>
                  <a:schemeClr val="tx2">
                    <a:satMod val="130000"/>
                  </a:schemeClr>
                </a:solidFill>
              </a:rPr>
              <a:t>Az adatbázis-kezelő rendszerek alapvető feladatai (1.)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924800" cy="4637088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R"/>
            </a:pPr>
            <a:r>
              <a:rPr lang="hu-HU" altLang="hu-HU" smtClean="0"/>
              <a:t>Adatbázisok létrehozása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hu-HU" altLang="hu-HU" smtClean="0"/>
              <a:t>az adatbázisok szerkezetének kialakítása, módosítása, az adatok között fennálló kapcsolatok létrehozása.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R"/>
            </a:pPr>
            <a:r>
              <a:rPr lang="hu-HU" altLang="hu-HU" smtClean="0"/>
              <a:t>Adatbázisok tartalmának definiálása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hu-HU" altLang="hu-HU" smtClean="0"/>
              <a:t>az adatok karbantartása (bevitel, módosítás, törlés) és visszakeresése.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R"/>
            </a:pPr>
            <a:r>
              <a:rPr lang="hu-HU" altLang="hu-HU" smtClean="0"/>
              <a:t>Adatok tárolása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R"/>
            </a:pPr>
            <a:r>
              <a:rPr lang="hu-HU" altLang="hu-HU" smtClean="0"/>
              <a:t>Adatok lekérdezése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 sz="3800">
                <a:solidFill>
                  <a:schemeClr val="tx2">
                    <a:satMod val="130000"/>
                  </a:schemeClr>
                </a:solidFill>
              </a:rPr>
              <a:t>Az adatbázis-kezelő rendszerek alapvető feladatai (2.)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600200"/>
            <a:ext cx="8355013" cy="44196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R" startAt="5"/>
            </a:pPr>
            <a:r>
              <a:rPr lang="hu-HU" altLang="hu-HU" smtClean="0"/>
              <a:t>Adatok védelme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hu-HU" altLang="hu-HU" smtClean="0"/>
              <a:t>Hibás adatok bevitelének megakadályozása.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R" startAt="5"/>
            </a:pPr>
            <a:r>
              <a:rPr lang="hu-HU" altLang="hu-HU" smtClean="0"/>
              <a:t>Adatok titkosítása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hu-HU" altLang="hu-HU" smtClean="0"/>
              <a:t>Védelem az illetéktelen betekintéssel vagy módosítással szemben.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R" startAt="5"/>
            </a:pPr>
            <a:r>
              <a:rPr lang="hu-HU" altLang="hu-HU" smtClean="0"/>
              <a:t>Hozzáférési jogok kezelése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hu-HU" altLang="hu-HU" smtClean="0"/>
              <a:t>Egyszerre több felhasználó hozzáférésének biztosítása.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R" startAt="5"/>
            </a:pPr>
            <a:r>
              <a:rPr lang="hu-HU" altLang="hu-HU" smtClean="0"/>
              <a:t>Az adatbázis archiválása, helyreállítása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>
                <a:solidFill>
                  <a:schemeClr val="tx2">
                    <a:satMod val="130000"/>
                  </a:schemeClr>
                </a:solidFill>
              </a:rPr>
              <a:t>Adatbázis-kezelő rendszerek</a:t>
            </a:r>
          </a:p>
        </p:txBody>
      </p:sp>
      <p:graphicFrame>
        <p:nvGraphicFramePr>
          <p:cNvPr id="77891" name="Group 67"/>
          <p:cNvGraphicFramePr>
            <a:graphicFrameLocks noGrp="1"/>
          </p:cNvGraphicFramePr>
          <p:nvPr>
            <p:ph type="tbl" idx="1"/>
          </p:nvPr>
        </p:nvGraphicFramePr>
        <p:xfrm>
          <a:off x="539750" y="1457325"/>
          <a:ext cx="7924800" cy="4419600"/>
        </p:xfrm>
        <a:graphic>
          <a:graphicData uri="http://schemas.openxmlformats.org/drawingml/2006/table">
            <a:tbl>
              <a:tblPr/>
              <a:tblGrid>
                <a:gridCol w="264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Operációs rendszer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Programcsomag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Adatbázis-kezelő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Linux/Unix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LibreOffice</a:t>
                      </a:r>
                      <a:endParaRPr kumimoji="0" lang="hu-H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MySQL</a:t>
                      </a:r>
                      <a:endParaRPr kumimoji="0" lang="hu-H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StarOffice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DataBase, Adabas 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MacOS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AppleWorks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OS/2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Sundial System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DBExpert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245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Windows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Ability Office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Ability Database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2450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LibreOffice</a:t>
                      </a:r>
                      <a:endParaRPr kumimoji="0" lang="hu-H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MySQL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2450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MS Office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MS Access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>
                <a:solidFill>
                  <a:schemeClr val="tx2">
                    <a:satMod val="130000"/>
                  </a:schemeClr>
                </a:solidFill>
              </a:rPr>
              <a:t>Adatmodell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u-HU" altLang="hu-HU" smtClean="0"/>
              <a:t>A modellezés a tudományokban gyakori módszere a lényeg megismerésnek.</a:t>
            </a:r>
          </a:p>
          <a:p>
            <a:pPr lvl="1" eaLnBrk="1" hangingPunct="1"/>
            <a:r>
              <a:rPr lang="hu-HU" altLang="hu-HU" smtClean="0"/>
              <a:t>Fizika </a:t>
            </a:r>
            <a:r>
              <a:rPr lang="hu-HU" altLang="hu-HU" smtClean="0">
                <a:cs typeface="Arial" panose="020B0604020202020204" pitchFamily="34" charset="0"/>
              </a:rPr>
              <a:t>→ gázok golyómodellje</a:t>
            </a:r>
          </a:p>
          <a:p>
            <a:pPr lvl="1" eaLnBrk="1" hangingPunct="1"/>
            <a:r>
              <a:rPr lang="hu-HU" altLang="hu-HU" smtClean="0">
                <a:cs typeface="Arial" panose="020B0604020202020204" pitchFamily="34" charset="0"/>
              </a:rPr>
              <a:t>Földrajz → földrajzi információs rendszerek</a:t>
            </a:r>
          </a:p>
          <a:p>
            <a:pPr lvl="1" eaLnBrk="1" hangingPunct="1"/>
            <a:r>
              <a:rPr lang="hu-HU" altLang="hu-HU" smtClean="0">
                <a:cs typeface="Arial" panose="020B0604020202020204" pitchFamily="34" charset="0"/>
              </a:rPr>
              <a:t>Informatika → adatok tárolása</a:t>
            </a:r>
          </a:p>
          <a:p>
            <a:pPr eaLnBrk="1" hangingPunct="1"/>
            <a:r>
              <a:rPr lang="hu-HU" altLang="hu-HU" b="1" smtClean="0"/>
              <a:t>Adatmodell</a:t>
            </a:r>
            <a:r>
              <a:rPr lang="hu-HU" altLang="hu-HU" smtClean="0"/>
              <a:t>nek nevezzük azokat a modelleket, amelyek az adatok szerkezetének leírására szolgálnak.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>
                <a:solidFill>
                  <a:schemeClr val="tx2">
                    <a:satMod val="130000"/>
                  </a:schemeClr>
                </a:solidFill>
              </a:rPr>
              <a:t>Az adatmodell elemei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u-HU" altLang="hu-HU" b="1" smtClean="0"/>
              <a:t>Egyed (entitás):</a:t>
            </a:r>
            <a:r>
              <a:rPr lang="hu-HU" altLang="hu-HU" smtClean="0"/>
              <a:t> azok a dolgok, amikről adatokat tárolunk.</a:t>
            </a:r>
          </a:p>
          <a:p>
            <a:pPr eaLnBrk="1" hangingPunct="1">
              <a:lnSpc>
                <a:spcPct val="90000"/>
              </a:lnSpc>
            </a:pPr>
            <a:r>
              <a:rPr lang="hu-HU" altLang="hu-HU" b="1" smtClean="0"/>
              <a:t>Tulajdonság (attribútum):</a:t>
            </a:r>
            <a:r>
              <a:rPr lang="hu-HU" altLang="hu-HU" smtClean="0"/>
              <a:t> az egyed egy jellemző adata.</a:t>
            </a:r>
          </a:p>
          <a:p>
            <a:pPr eaLnBrk="1" hangingPunct="1">
              <a:lnSpc>
                <a:spcPct val="90000"/>
              </a:lnSpc>
            </a:pPr>
            <a:r>
              <a:rPr lang="hu-HU" altLang="hu-HU" b="1" smtClean="0"/>
              <a:t>Előfordulás:</a:t>
            </a:r>
            <a:r>
              <a:rPr lang="hu-HU" altLang="hu-HU" smtClean="0"/>
              <a:t> az egyed egy konkrét értéke, egy előfordulása.</a:t>
            </a:r>
          </a:p>
          <a:p>
            <a:pPr eaLnBrk="1" hangingPunct="1">
              <a:lnSpc>
                <a:spcPct val="90000"/>
              </a:lnSpc>
            </a:pPr>
            <a:r>
              <a:rPr lang="hu-HU" altLang="hu-HU" b="1" smtClean="0"/>
              <a:t>Kapcsolat:</a:t>
            </a:r>
            <a:r>
              <a:rPr lang="hu-HU" altLang="hu-HU" smtClean="0"/>
              <a:t> az egyedek közötti összefüggés, viszony.</a:t>
            </a:r>
          </a:p>
          <a:p>
            <a:pPr lvl="1" eaLnBrk="1" hangingPunct="1">
              <a:lnSpc>
                <a:spcPct val="90000"/>
              </a:lnSpc>
            </a:pPr>
            <a:r>
              <a:rPr lang="hu-HU" altLang="hu-HU" smtClean="0"/>
              <a:t>Példa: tanári notesz, osztálynapló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>
                <a:solidFill>
                  <a:schemeClr val="tx2">
                    <a:satMod val="130000"/>
                  </a:schemeClr>
                </a:solidFill>
              </a:rPr>
              <a:t>A tulajdonságok csoportosítása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1435100" y="1052513"/>
            <a:ext cx="7499350" cy="5195887"/>
          </a:xfrm>
        </p:spPr>
        <p:txBody>
          <a:bodyPr/>
          <a:lstStyle/>
          <a:p>
            <a:pPr eaLnBrk="1" hangingPunct="1"/>
            <a:r>
              <a:rPr lang="hu-HU" altLang="hu-HU" b="1" smtClean="0"/>
              <a:t>Egyszerű tulajdonság:</a:t>
            </a:r>
            <a:r>
              <a:rPr lang="hu-HU" altLang="hu-HU" smtClean="0"/>
              <a:t> egyetlen részből áll, tovább nem bontható (pl. egy jegy).</a:t>
            </a:r>
          </a:p>
          <a:p>
            <a:pPr eaLnBrk="1" hangingPunct="1"/>
            <a:r>
              <a:rPr lang="hu-HU" altLang="hu-HU" b="1" smtClean="0"/>
              <a:t>Összetett tulajdonság:</a:t>
            </a:r>
            <a:r>
              <a:rPr lang="hu-HU" altLang="hu-HU" smtClean="0"/>
              <a:t> több részből tevődik össze (pl. a lakcím).</a:t>
            </a:r>
          </a:p>
          <a:p>
            <a:pPr eaLnBrk="1" hangingPunct="1"/>
            <a:r>
              <a:rPr lang="hu-HU" altLang="hu-HU" b="1" smtClean="0"/>
              <a:t>Egyértékű tulajdonság:</a:t>
            </a:r>
            <a:r>
              <a:rPr lang="hu-HU" altLang="hu-HU" smtClean="0"/>
              <a:t> egy előfordu-lásnál csak egy értéke van (pl. szül.idő)</a:t>
            </a:r>
          </a:p>
          <a:p>
            <a:pPr eaLnBrk="1" hangingPunct="1"/>
            <a:r>
              <a:rPr lang="hu-HU" altLang="hu-HU" b="1" smtClean="0"/>
              <a:t>Többértékű tulajdonság:</a:t>
            </a:r>
            <a:r>
              <a:rPr lang="hu-HU" altLang="hu-HU" smtClean="0"/>
              <a:t> több értéket is felvehet egy előfordulásnál (pl. tel.szám).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>
                <a:solidFill>
                  <a:schemeClr val="tx2">
                    <a:satMod val="130000"/>
                  </a:schemeClr>
                </a:solidFill>
              </a:rPr>
              <a:t>A kapcsolatok típusai (1.)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600200"/>
            <a:ext cx="8280400" cy="1900238"/>
          </a:xfrm>
        </p:spPr>
        <p:txBody>
          <a:bodyPr/>
          <a:lstStyle/>
          <a:p>
            <a:pPr eaLnBrk="1" hangingPunct="1"/>
            <a:r>
              <a:rPr lang="hu-HU" altLang="hu-HU" sz="2800" b="1" smtClean="0"/>
              <a:t>Egy-egy fokú kapcsolat:</a:t>
            </a:r>
            <a:r>
              <a:rPr lang="hu-HU" altLang="hu-HU" sz="2800" smtClean="0"/>
              <a:t> az egyik egyed egy előfordulásához a másik egyed legfeljebb egy előfordulása tartozik (pl. tanári notesz: egy tanár egy tantárgyat tanít, minden diák egyszer lesz).</a:t>
            </a:r>
          </a:p>
        </p:txBody>
      </p:sp>
      <p:sp>
        <p:nvSpPr>
          <p:cNvPr id="63492" name="Oval 4"/>
          <p:cNvSpPr>
            <a:spLocks noChangeArrowheads="1"/>
          </p:cNvSpPr>
          <p:nvPr/>
        </p:nvSpPr>
        <p:spPr bwMode="auto">
          <a:xfrm>
            <a:off x="2484438" y="3933825"/>
            <a:ext cx="1079500" cy="2159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hu-HU" altLang="hu-HU" b="1"/>
              <a:t>.</a:t>
            </a:r>
          </a:p>
          <a:p>
            <a:pPr algn="ctr" eaLnBrk="1" hangingPunct="1"/>
            <a:r>
              <a:rPr lang="hu-HU" altLang="hu-HU" b="1"/>
              <a:t>.</a:t>
            </a:r>
          </a:p>
          <a:p>
            <a:pPr algn="ctr" eaLnBrk="1" hangingPunct="1"/>
            <a:r>
              <a:rPr lang="hu-HU" altLang="hu-HU" b="1"/>
              <a:t>.</a:t>
            </a:r>
          </a:p>
          <a:p>
            <a:pPr algn="ctr" eaLnBrk="1" hangingPunct="1"/>
            <a:r>
              <a:rPr lang="hu-HU" altLang="hu-HU" b="1"/>
              <a:t>.</a:t>
            </a:r>
          </a:p>
          <a:p>
            <a:pPr algn="ctr" eaLnBrk="1" hangingPunct="1"/>
            <a:r>
              <a:rPr lang="hu-HU" altLang="hu-HU" b="1"/>
              <a:t>.</a:t>
            </a:r>
          </a:p>
          <a:p>
            <a:pPr algn="ctr" eaLnBrk="1" hangingPunct="1"/>
            <a:r>
              <a:rPr lang="hu-HU" altLang="hu-HU" b="1"/>
              <a:t>.</a:t>
            </a:r>
          </a:p>
          <a:p>
            <a:pPr algn="ctr" eaLnBrk="1" hangingPunct="1"/>
            <a:r>
              <a:rPr lang="hu-HU" altLang="hu-HU" b="1"/>
              <a:t>.</a:t>
            </a:r>
          </a:p>
        </p:txBody>
      </p:sp>
      <p:sp>
        <p:nvSpPr>
          <p:cNvPr id="63493" name="Oval 5"/>
          <p:cNvSpPr>
            <a:spLocks noChangeArrowheads="1"/>
          </p:cNvSpPr>
          <p:nvPr/>
        </p:nvSpPr>
        <p:spPr bwMode="auto">
          <a:xfrm>
            <a:off x="4860925" y="3933825"/>
            <a:ext cx="1079500" cy="2159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hu-HU" altLang="hu-HU" b="1"/>
              <a:t>.</a:t>
            </a:r>
          </a:p>
          <a:p>
            <a:pPr algn="ctr" eaLnBrk="1" hangingPunct="1"/>
            <a:r>
              <a:rPr lang="hu-HU" altLang="hu-HU" b="1"/>
              <a:t>.</a:t>
            </a:r>
          </a:p>
          <a:p>
            <a:pPr algn="ctr" eaLnBrk="1" hangingPunct="1"/>
            <a:r>
              <a:rPr lang="hu-HU" altLang="hu-HU" b="1"/>
              <a:t>.</a:t>
            </a:r>
          </a:p>
          <a:p>
            <a:pPr algn="ctr" eaLnBrk="1" hangingPunct="1"/>
            <a:r>
              <a:rPr lang="hu-HU" altLang="hu-HU" b="1"/>
              <a:t>.</a:t>
            </a:r>
          </a:p>
          <a:p>
            <a:pPr algn="ctr" eaLnBrk="1" hangingPunct="1"/>
            <a:r>
              <a:rPr lang="hu-HU" altLang="hu-HU" b="1"/>
              <a:t>.</a:t>
            </a:r>
          </a:p>
          <a:p>
            <a:pPr algn="ctr" eaLnBrk="1" hangingPunct="1"/>
            <a:r>
              <a:rPr lang="hu-HU" altLang="hu-HU" b="1"/>
              <a:t>.</a:t>
            </a:r>
          </a:p>
          <a:p>
            <a:pPr algn="ctr" eaLnBrk="1" hangingPunct="1"/>
            <a:r>
              <a:rPr lang="hu-HU" altLang="hu-HU" b="1"/>
              <a:t>.</a:t>
            </a:r>
          </a:p>
        </p:txBody>
      </p:sp>
      <p:sp>
        <p:nvSpPr>
          <p:cNvPr id="63495" name="Line 7"/>
          <p:cNvSpPr>
            <a:spLocks noChangeShapeType="1"/>
          </p:cNvSpPr>
          <p:nvPr/>
        </p:nvSpPr>
        <p:spPr bwMode="auto">
          <a:xfrm>
            <a:off x="3132138" y="5084763"/>
            <a:ext cx="2160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3496" name="Line 8"/>
          <p:cNvSpPr>
            <a:spLocks noChangeShapeType="1"/>
          </p:cNvSpPr>
          <p:nvPr/>
        </p:nvSpPr>
        <p:spPr bwMode="auto">
          <a:xfrm>
            <a:off x="3132138" y="4437063"/>
            <a:ext cx="2160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3497" name="Line 9"/>
          <p:cNvSpPr>
            <a:spLocks noChangeShapeType="1"/>
          </p:cNvSpPr>
          <p:nvPr/>
        </p:nvSpPr>
        <p:spPr bwMode="auto">
          <a:xfrm>
            <a:off x="3132138" y="5373688"/>
            <a:ext cx="2160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>
            <a:off x="3132138" y="5661025"/>
            <a:ext cx="2160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3499" name="Line 11"/>
          <p:cNvSpPr>
            <a:spLocks noChangeShapeType="1"/>
          </p:cNvSpPr>
          <p:nvPr/>
        </p:nvSpPr>
        <p:spPr bwMode="auto">
          <a:xfrm>
            <a:off x="3132138" y="4797425"/>
            <a:ext cx="2160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2843213" y="35020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 b="1"/>
              <a:t>A</a:t>
            </a:r>
          </a:p>
        </p:txBody>
      </p:sp>
      <p:sp>
        <p:nvSpPr>
          <p:cNvPr id="63501" name="Text Box 13"/>
          <p:cNvSpPr txBox="1">
            <a:spLocks noChangeArrowheads="1"/>
          </p:cNvSpPr>
          <p:nvPr/>
        </p:nvSpPr>
        <p:spPr bwMode="auto">
          <a:xfrm>
            <a:off x="5219700" y="35020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 b="1"/>
              <a:t>B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3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3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63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63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63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63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63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63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63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63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63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63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animBg="1"/>
      <p:bldP spid="63493" grpId="0" animBg="1"/>
      <p:bldP spid="63500" grpId="0"/>
      <p:bldP spid="6350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>
                <a:solidFill>
                  <a:schemeClr val="tx2">
                    <a:satMod val="130000"/>
                  </a:schemeClr>
                </a:solidFill>
              </a:rPr>
              <a:t>Mi az adat?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u-HU" altLang="hu-HU" smtClean="0"/>
              <a:t>„Bármi lehet, ami körülöttünk van, ami számunkra jelent valamit, valamilyen tulajdonsággal rendelkezik, másik adattól megkülönböztethető, számítógépen hosszú ideig tárolható, hogy később valamilyen formában visszakaphassuk és kombinálhassuk a többi tárolt adattal.”</a:t>
            </a:r>
          </a:p>
          <a:p>
            <a:pPr lvl="4" algn="r" eaLnBrk="1" hangingPunct="1">
              <a:buFont typeface="Wingdings" panose="05000000000000000000" pitchFamily="2" charset="2"/>
              <a:buNone/>
            </a:pPr>
            <a:r>
              <a:rPr lang="hu-HU" altLang="hu-HU" sz="1600" i="1" smtClean="0"/>
              <a:t>(Demetrovics Jánosné, 2006)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>
                <a:solidFill>
                  <a:schemeClr val="tx2">
                    <a:satMod val="130000"/>
                  </a:schemeClr>
                </a:solidFill>
              </a:rPr>
              <a:t>A kapcsolatok típusai (2.)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600200"/>
            <a:ext cx="8139112" cy="2189163"/>
          </a:xfrm>
        </p:spPr>
        <p:txBody>
          <a:bodyPr/>
          <a:lstStyle/>
          <a:p>
            <a:pPr eaLnBrk="1" hangingPunct="1"/>
            <a:r>
              <a:rPr lang="hu-HU" altLang="hu-HU" b="1" smtClean="0"/>
              <a:t>Egy-több fokú kapcsolat:</a:t>
            </a:r>
            <a:r>
              <a:rPr lang="hu-HU" altLang="hu-HU" smtClean="0"/>
              <a:t> az első egyed egy előfordulásához a második egyed több előfordulása tartozhat (pl. egy tanár több tárgyat tanít, egy diákot többször is).</a:t>
            </a:r>
          </a:p>
        </p:txBody>
      </p:sp>
      <p:sp>
        <p:nvSpPr>
          <p:cNvPr id="185348" name="Oval 4"/>
          <p:cNvSpPr>
            <a:spLocks noChangeArrowheads="1"/>
          </p:cNvSpPr>
          <p:nvPr/>
        </p:nvSpPr>
        <p:spPr bwMode="auto">
          <a:xfrm>
            <a:off x="2484438" y="4006850"/>
            <a:ext cx="1079500" cy="2159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hu-HU" altLang="hu-HU" b="1"/>
              <a:t>.</a:t>
            </a:r>
          </a:p>
          <a:p>
            <a:pPr algn="ctr" eaLnBrk="1" hangingPunct="1"/>
            <a:r>
              <a:rPr lang="hu-HU" altLang="hu-HU" b="1"/>
              <a:t>.</a:t>
            </a:r>
          </a:p>
          <a:p>
            <a:pPr algn="ctr" eaLnBrk="1" hangingPunct="1"/>
            <a:r>
              <a:rPr lang="hu-HU" altLang="hu-HU" b="1"/>
              <a:t>.</a:t>
            </a:r>
          </a:p>
          <a:p>
            <a:pPr algn="ctr" eaLnBrk="1" hangingPunct="1"/>
            <a:r>
              <a:rPr lang="hu-HU" altLang="hu-HU" b="1"/>
              <a:t>.</a:t>
            </a:r>
          </a:p>
          <a:p>
            <a:pPr algn="ctr" eaLnBrk="1" hangingPunct="1"/>
            <a:r>
              <a:rPr lang="hu-HU" altLang="hu-HU" b="1"/>
              <a:t>.</a:t>
            </a:r>
          </a:p>
        </p:txBody>
      </p:sp>
      <p:sp>
        <p:nvSpPr>
          <p:cNvPr id="185349" name="Oval 5"/>
          <p:cNvSpPr>
            <a:spLocks noChangeArrowheads="1"/>
          </p:cNvSpPr>
          <p:nvPr/>
        </p:nvSpPr>
        <p:spPr bwMode="auto">
          <a:xfrm>
            <a:off x="4860925" y="4006850"/>
            <a:ext cx="1079500" cy="2159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hu-HU" altLang="hu-HU" b="1"/>
              <a:t>.</a:t>
            </a:r>
          </a:p>
          <a:p>
            <a:pPr algn="ctr" eaLnBrk="1" hangingPunct="1"/>
            <a:r>
              <a:rPr lang="hu-HU" altLang="hu-HU" b="1"/>
              <a:t>.</a:t>
            </a:r>
          </a:p>
          <a:p>
            <a:pPr algn="ctr" eaLnBrk="1" hangingPunct="1"/>
            <a:r>
              <a:rPr lang="hu-HU" altLang="hu-HU" b="1"/>
              <a:t>.</a:t>
            </a:r>
          </a:p>
          <a:p>
            <a:pPr algn="ctr" eaLnBrk="1" hangingPunct="1"/>
            <a:r>
              <a:rPr lang="hu-HU" altLang="hu-HU" b="1"/>
              <a:t>.</a:t>
            </a:r>
          </a:p>
          <a:p>
            <a:pPr algn="ctr" eaLnBrk="1" hangingPunct="1"/>
            <a:r>
              <a:rPr lang="hu-HU" altLang="hu-HU" b="1"/>
              <a:t>.</a:t>
            </a:r>
          </a:p>
          <a:p>
            <a:pPr algn="ctr" eaLnBrk="1" hangingPunct="1"/>
            <a:r>
              <a:rPr lang="hu-HU" altLang="hu-HU" b="1"/>
              <a:t>.</a:t>
            </a:r>
          </a:p>
          <a:p>
            <a:pPr algn="ctr" eaLnBrk="1" hangingPunct="1"/>
            <a:r>
              <a:rPr lang="hu-HU" altLang="hu-HU" b="1"/>
              <a:t>.</a:t>
            </a:r>
          </a:p>
        </p:txBody>
      </p:sp>
      <p:sp>
        <p:nvSpPr>
          <p:cNvPr id="185350" name="Line 6"/>
          <p:cNvSpPr>
            <a:spLocks noChangeShapeType="1"/>
          </p:cNvSpPr>
          <p:nvPr/>
        </p:nvSpPr>
        <p:spPr bwMode="auto">
          <a:xfrm>
            <a:off x="3132138" y="5157788"/>
            <a:ext cx="2160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85352" name="Line 8"/>
          <p:cNvSpPr>
            <a:spLocks noChangeShapeType="1"/>
          </p:cNvSpPr>
          <p:nvPr/>
        </p:nvSpPr>
        <p:spPr bwMode="auto">
          <a:xfrm>
            <a:off x="3132138" y="5446713"/>
            <a:ext cx="2160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85353" name="Line 9"/>
          <p:cNvSpPr>
            <a:spLocks noChangeShapeType="1"/>
          </p:cNvSpPr>
          <p:nvPr/>
        </p:nvSpPr>
        <p:spPr bwMode="auto">
          <a:xfrm>
            <a:off x="3132138" y="5734050"/>
            <a:ext cx="2160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85354" name="Line 10"/>
          <p:cNvSpPr>
            <a:spLocks noChangeShapeType="1"/>
          </p:cNvSpPr>
          <p:nvPr/>
        </p:nvSpPr>
        <p:spPr bwMode="auto">
          <a:xfrm>
            <a:off x="3132138" y="4870450"/>
            <a:ext cx="2160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85355" name="Text Box 11"/>
          <p:cNvSpPr txBox="1">
            <a:spLocks noChangeArrowheads="1"/>
          </p:cNvSpPr>
          <p:nvPr/>
        </p:nvSpPr>
        <p:spPr bwMode="auto">
          <a:xfrm>
            <a:off x="2843213" y="3575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 b="1"/>
              <a:t>A</a:t>
            </a:r>
          </a:p>
        </p:txBody>
      </p:sp>
      <p:sp>
        <p:nvSpPr>
          <p:cNvPr id="185356" name="Text Box 12"/>
          <p:cNvSpPr txBox="1">
            <a:spLocks noChangeArrowheads="1"/>
          </p:cNvSpPr>
          <p:nvPr/>
        </p:nvSpPr>
        <p:spPr bwMode="auto">
          <a:xfrm>
            <a:off x="5219700" y="3575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 b="1"/>
              <a:t>B</a:t>
            </a:r>
          </a:p>
        </p:txBody>
      </p:sp>
      <p:sp>
        <p:nvSpPr>
          <p:cNvPr id="185357" name="Line 13"/>
          <p:cNvSpPr>
            <a:spLocks noChangeShapeType="1"/>
          </p:cNvSpPr>
          <p:nvPr/>
        </p:nvSpPr>
        <p:spPr bwMode="auto">
          <a:xfrm flipV="1">
            <a:off x="3132138" y="4581525"/>
            <a:ext cx="2160587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85358" name="Line 14"/>
          <p:cNvSpPr>
            <a:spLocks noChangeShapeType="1"/>
          </p:cNvSpPr>
          <p:nvPr/>
        </p:nvSpPr>
        <p:spPr bwMode="auto">
          <a:xfrm flipV="1">
            <a:off x="3132138" y="4292600"/>
            <a:ext cx="2160587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85361" name="Line 17"/>
          <p:cNvSpPr>
            <a:spLocks noChangeShapeType="1"/>
          </p:cNvSpPr>
          <p:nvPr/>
        </p:nvSpPr>
        <p:spPr bwMode="auto">
          <a:xfrm>
            <a:off x="3132138" y="5734050"/>
            <a:ext cx="2160587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853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853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85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85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853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85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85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853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85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85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853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853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853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853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853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1853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185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185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8" grpId="0" animBg="1"/>
      <p:bldP spid="185349" grpId="0" animBg="1"/>
      <p:bldP spid="185355" grpId="0"/>
      <p:bldP spid="18535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>
                <a:solidFill>
                  <a:schemeClr val="tx2">
                    <a:satMod val="130000"/>
                  </a:schemeClr>
                </a:solidFill>
              </a:rPr>
              <a:t>A kapcsolatok típusai (3.)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600200"/>
            <a:ext cx="8139112" cy="2116138"/>
          </a:xfrm>
        </p:spPr>
        <p:txBody>
          <a:bodyPr/>
          <a:lstStyle/>
          <a:p>
            <a:pPr eaLnBrk="1" hangingPunct="1"/>
            <a:r>
              <a:rPr lang="hu-HU" altLang="hu-HU" b="1" smtClean="0"/>
              <a:t>Több-több fokú kapcsolat:</a:t>
            </a:r>
            <a:r>
              <a:rPr lang="hu-HU" altLang="hu-HU" smtClean="0"/>
              <a:t> bármely egyed egy előfordulásához a másik egyed több előfordulása tartozhat. (pl. a tanár több tárgyas, a diáknak több tanárja van).</a:t>
            </a:r>
          </a:p>
        </p:txBody>
      </p:sp>
      <p:sp>
        <p:nvSpPr>
          <p:cNvPr id="186372" name="Oval 4"/>
          <p:cNvSpPr>
            <a:spLocks noChangeArrowheads="1"/>
          </p:cNvSpPr>
          <p:nvPr/>
        </p:nvSpPr>
        <p:spPr bwMode="auto">
          <a:xfrm>
            <a:off x="2484438" y="4005263"/>
            <a:ext cx="1079500" cy="2159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hu-HU" altLang="hu-HU" b="1"/>
              <a:t>.</a:t>
            </a:r>
          </a:p>
          <a:p>
            <a:pPr algn="ctr" eaLnBrk="1" hangingPunct="1"/>
            <a:r>
              <a:rPr lang="hu-HU" altLang="hu-HU" b="1"/>
              <a:t>.</a:t>
            </a:r>
          </a:p>
          <a:p>
            <a:pPr algn="ctr" eaLnBrk="1" hangingPunct="1"/>
            <a:r>
              <a:rPr lang="hu-HU" altLang="hu-HU" b="1"/>
              <a:t>.</a:t>
            </a:r>
          </a:p>
          <a:p>
            <a:pPr algn="ctr" eaLnBrk="1" hangingPunct="1"/>
            <a:r>
              <a:rPr lang="hu-HU" altLang="hu-HU" b="1"/>
              <a:t>.</a:t>
            </a:r>
          </a:p>
          <a:p>
            <a:pPr algn="ctr" eaLnBrk="1" hangingPunct="1"/>
            <a:r>
              <a:rPr lang="hu-HU" altLang="hu-HU" b="1"/>
              <a:t>.</a:t>
            </a:r>
          </a:p>
        </p:txBody>
      </p:sp>
      <p:sp>
        <p:nvSpPr>
          <p:cNvPr id="186373" name="Oval 5"/>
          <p:cNvSpPr>
            <a:spLocks noChangeArrowheads="1"/>
          </p:cNvSpPr>
          <p:nvPr/>
        </p:nvSpPr>
        <p:spPr bwMode="auto">
          <a:xfrm>
            <a:off x="4860925" y="4005263"/>
            <a:ext cx="1079500" cy="2159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hu-HU" altLang="hu-HU" b="1"/>
              <a:t>.</a:t>
            </a:r>
          </a:p>
          <a:p>
            <a:pPr algn="ctr" eaLnBrk="1" hangingPunct="1"/>
            <a:r>
              <a:rPr lang="hu-HU" altLang="hu-HU" b="1"/>
              <a:t>.</a:t>
            </a:r>
          </a:p>
          <a:p>
            <a:pPr algn="ctr" eaLnBrk="1" hangingPunct="1"/>
            <a:r>
              <a:rPr lang="hu-HU" altLang="hu-HU" b="1"/>
              <a:t>.</a:t>
            </a:r>
          </a:p>
          <a:p>
            <a:pPr algn="ctr" eaLnBrk="1" hangingPunct="1"/>
            <a:r>
              <a:rPr lang="hu-HU" altLang="hu-HU" b="1"/>
              <a:t>.</a:t>
            </a:r>
          </a:p>
          <a:p>
            <a:pPr algn="ctr" eaLnBrk="1" hangingPunct="1"/>
            <a:r>
              <a:rPr lang="hu-HU" altLang="hu-HU" b="1"/>
              <a:t>.</a:t>
            </a:r>
          </a:p>
        </p:txBody>
      </p:sp>
      <p:sp>
        <p:nvSpPr>
          <p:cNvPr id="186374" name="Line 6"/>
          <p:cNvSpPr>
            <a:spLocks noChangeShapeType="1"/>
          </p:cNvSpPr>
          <p:nvPr/>
        </p:nvSpPr>
        <p:spPr bwMode="auto">
          <a:xfrm>
            <a:off x="3132138" y="5156200"/>
            <a:ext cx="2160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86375" name="Line 7"/>
          <p:cNvSpPr>
            <a:spLocks noChangeShapeType="1"/>
          </p:cNvSpPr>
          <p:nvPr/>
        </p:nvSpPr>
        <p:spPr bwMode="auto">
          <a:xfrm>
            <a:off x="3132138" y="4508500"/>
            <a:ext cx="2160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86376" name="Line 8"/>
          <p:cNvSpPr>
            <a:spLocks noChangeShapeType="1"/>
          </p:cNvSpPr>
          <p:nvPr/>
        </p:nvSpPr>
        <p:spPr bwMode="auto">
          <a:xfrm>
            <a:off x="3132138" y="5445125"/>
            <a:ext cx="2160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86377" name="Line 9"/>
          <p:cNvSpPr>
            <a:spLocks noChangeShapeType="1"/>
          </p:cNvSpPr>
          <p:nvPr/>
        </p:nvSpPr>
        <p:spPr bwMode="auto">
          <a:xfrm>
            <a:off x="3132138" y="5734050"/>
            <a:ext cx="2160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86378" name="Line 10"/>
          <p:cNvSpPr>
            <a:spLocks noChangeShapeType="1"/>
          </p:cNvSpPr>
          <p:nvPr/>
        </p:nvSpPr>
        <p:spPr bwMode="auto">
          <a:xfrm>
            <a:off x="3132138" y="4868863"/>
            <a:ext cx="2160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86379" name="Text Box 11"/>
          <p:cNvSpPr txBox="1">
            <a:spLocks noChangeArrowheads="1"/>
          </p:cNvSpPr>
          <p:nvPr/>
        </p:nvSpPr>
        <p:spPr bwMode="auto">
          <a:xfrm>
            <a:off x="2843213" y="35734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 b="1"/>
              <a:t>A</a:t>
            </a:r>
          </a:p>
        </p:txBody>
      </p:sp>
      <p:sp>
        <p:nvSpPr>
          <p:cNvPr id="186380" name="Text Box 12"/>
          <p:cNvSpPr txBox="1">
            <a:spLocks noChangeArrowheads="1"/>
          </p:cNvSpPr>
          <p:nvPr/>
        </p:nvSpPr>
        <p:spPr bwMode="auto">
          <a:xfrm>
            <a:off x="5219700" y="35734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 b="1"/>
              <a:t>B</a:t>
            </a:r>
          </a:p>
        </p:txBody>
      </p:sp>
      <p:sp>
        <p:nvSpPr>
          <p:cNvPr id="186381" name="Line 13"/>
          <p:cNvSpPr>
            <a:spLocks noChangeShapeType="1"/>
          </p:cNvSpPr>
          <p:nvPr/>
        </p:nvSpPr>
        <p:spPr bwMode="auto">
          <a:xfrm flipV="1">
            <a:off x="3132138" y="4652963"/>
            <a:ext cx="216058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86382" name="Line 14"/>
          <p:cNvSpPr>
            <a:spLocks noChangeShapeType="1"/>
          </p:cNvSpPr>
          <p:nvPr/>
        </p:nvSpPr>
        <p:spPr bwMode="auto">
          <a:xfrm>
            <a:off x="3132138" y="4868863"/>
            <a:ext cx="2160587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86383" name="Line 15"/>
          <p:cNvSpPr>
            <a:spLocks noChangeShapeType="1"/>
          </p:cNvSpPr>
          <p:nvPr/>
        </p:nvSpPr>
        <p:spPr bwMode="auto">
          <a:xfrm>
            <a:off x="3132138" y="5156200"/>
            <a:ext cx="2160587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86384" name="Line 16"/>
          <p:cNvSpPr>
            <a:spLocks noChangeShapeType="1"/>
          </p:cNvSpPr>
          <p:nvPr/>
        </p:nvSpPr>
        <p:spPr bwMode="auto">
          <a:xfrm flipV="1">
            <a:off x="3132138" y="5516563"/>
            <a:ext cx="2160587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863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863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863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86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86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863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86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86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863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86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86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863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86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86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863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86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86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863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186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186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1863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1863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186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186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1863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86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186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2" grpId="0" animBg="1"/>
      <p:bldP spid="186373" grpId="0" animBg="1"/>
      <p:bldP spid="186379" grpId="0"/>
      <p:bldP spid="18638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>
                <a:solidFill>
                  <a:schemeClr val="tx2">
                    <a:satMod val="130000"/>
                  </a:schemeClr>
                </a:solidFill>
              </a:rPr>
              <a:t>Alapfogalmak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066088" cy="44211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u-HU" altLang="hu-HU" smtClean="0"/>
              <a:t>Az </a:t>
            </a:r>
            <a:r>
              <a:rPr lang="hu-HU" altLang="hu-HU" b="1" smtClean="0"/>
              <a:t>információ</a:t>
            </a:r>
            <a:r>
              <a:rPr lang="hu-HU" altLang="hu-HU" smtClean="0"/>
              <a:t> felvilágosítás, tájékoztatás, hír, értesülés, adat, vagy valamilyen </a:t>
            </a:r>
            <a:r>
              <a:rPr lang="hu-HU" altLang="hu-HU" u="sng" smtClean="0"/>
              <a:t>új ismeret</a:t>
            </a:r>
            <a:r>
              <a:rPr lang="hu-HU" altLang="hu-HU" smtClean="0"/>
              <a:t> a felhasználó számára. </a:t>
            </a:r>
            <a:r>
              <a:rPr lang="hu-HU" altLang="hu-HU" i="1" smtClean="0"/>
              <a:t>Az </a:t>
            </a:r>
            <a:r>
              <a:rPr lang="hu-HU" altLang="hu-HU" i="1" smtClean="0">
                <a:solidFill>
                  <a:srgbClr val="FF0000"/>
                </a:solidFill>
              </a:rPr>
              <a:t>értelmezett ismeret</a:t>
            </a:r>
            <a:r>
              <a:rPr lang="hu-HU" altLang="hu-HU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hu-HU" altLang="hu-HU" smtClean="0"/>
              <a:t>Az </a:t>
            </a:r>
            <a:r>
              <a:rPr lang="hu-HU" altLang="hu-HU" b="1" smtClean="0"/>
              <a:t>adat</a:t>
            </a:r>
            <a:r>
              <a:rPr lang="hu-HU" altLang="hu-HU" smtClean="0"/>
              <a:t> fogalmán valamilyen tény, valamilyen formában való megjelenését értjük, amit rögzíteni, tárolni, átalakítani vagy továbbítani lehet. Az adat az </a:t>
            </a:r>
            <a:r>
              <a:rPr lang="hu-HU" altLang="hu-HU" u="sng" smtClean="0"/>
              <a:t>információ hordozója</a:t>
            </a:r>
            <a:r>
              <a:rPr lang="hu-HU" altLang="hu-HU" smtClean="0"/>
              <a:t>, </a:t>
            </a:r>
            <a:r>
              <a:rPr lang="hu-HU" altLang="hu-HU" i="1" smtClean="0"/>
              <a:t>a </a:t>
            </a:r>
            <a:r>
              <a:rPr lang="hu-HU" altLang="hu-HU" i="1" smtClean="0">
                <a:solidFill>
                  <a:srgbClr val="FF0000"/>
                </a:solidFill>
              </a:rPr>
              <a:t>rögzített ismeret</a:t>
            </a:r>
            <a:r>
              <a:rPr lang="hu-HU" altLang="hu-HU" smtClean="0"/>
              <a:t>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 dirty="0">
                <a:solidFill>
                  <a:schemeClr val="tx2">
                    <a:satMod val="130000"/>
                  </a:schemeClr>
                </a:solidFill>
              </a:rPr>
              <a:t>Alapfogalmak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u-HU" altLang="hu-HU" sz="3600" smtClean="0"/>
              <a:t>Adatrögzítés</a:t>
            </a:r>
          </a:p>
          <a:p>
            <a:pPr lvl="1" eaLnBrk="1" hangingPunct="1">
              <a:lnSpc>
                <a:spcPct val="90000"/>
              </a:lnSpc>
            </a:pPr>
            <a:r>
              <a:rPr lang="hu-HU" altLang="hu-HU" sz="3200" smtClean="0">
                <a:cs typeface="Arial" panose="020B0604020202020204" pitchFamily="34" charset="0"/>
              </a:rPr>
              <a:t>pl. Nílus áradása → megfigyelés → felvésés</a:t>
            </a:r>
          </a:p>
          <a:p>
            <a:pPr lvl="2" eaLnBrk="1" hangingPunct="1">
              <a:lnSpc>
                <a:spcPct val="90000"/>
              </a:lnSpc>
            </a:pPr>
            <a:r>
              <a:rPr lang="hu-HU" altLang="hu-HU" sz="2800" smtClean="0">
                <a:cs typeface="Arial" panose="020B0604020202020204" pitchFamily="34" charset="0"/>
              </a:rPr>
              <a:t>Olvashatósági és visszakeresési probléma!</a:t>
            </a:r>
          </a:p>
          <a:p>
            <a:pPr lvl="1" eaLnBrk="1" hangingPunct="1">
              <a:lnSpc>
                <a:spcPct val="90000"/>
              </a:lnSpc>
            </a:pPr>
            <a:r>
              <a:rPr lang="hu-HU" altLang="hu-HU" sz="3200" smtClean="0">
                <a:cs typeface="Arial" panose="020B0604020202020204" pitchFamily="34" charset="0"/>
              </a:rPr>
              <a:t>Írás → papirusz, papír (Egyiptom, Kína) </a:t>
            </a:r>
          </a:p>
          <a:p>
            <a:pPr lvl="1" eaLnBrk="1" hangingPunct="1">
              <a:lnSpc>
                <a:spcPct val="90000"/>
              </a:lnSpc>
            </a:pPr>
            <a:r>
              <a:rPr lang="hu-HU" altLang="hu-HU" sz="3200" smtClean="0">
                <a:cs typeface="Arial" panose="020B0604020202020204" pitchFamily="34" charset="0"/>
              </a:rPr>
              <a:t>Nyomtatás (pl. adatok, számlák, képek)</a:t>
            </a:r>
          </a:p>
          <a:p>
            <a:pPr lvl="2" eaLnBrk="1" hangingPunct="1">
              <a:lnSpc>
                <a:spcPct val="90000"/>
              </a:lnSpc>
            </a:pPr>
            <a:r>
              <a:rPr lang="hu-HU" altLang="hu-HU" sz="2800" smtClean="0">
                <a:cs typeface="Arial" panose="020B0604020202020204" pitchFamily="34" charset="0"/>
              </a:rPr>
              <a:t>Ezeket a számítógép nem érti → kódolás!</a:t>
            </a:r>
          </a:p>
          <a:p>
            <a:pPr lvl="1" eaLnBrk="1" hangingPunct="1">
              <a:lnSpc>
                <a:spcPct val="90000"/>
              </a:lnSpc>
            </a:pPr>
            <a:r>
              <a:rPr lang="hu-HU" altLang="hu-HU" sz="3200" smtClean="0">
                <a:cs typeface="Arial" panose="020B0604020202020204" pitchFamily="34" charset="0"/>
              </a:rPr>
              <a:t>Adatbevitel, digitalizálás</a:t>
            </a:r>
          </a:p>
          <a:p>
            <a:pPr lvl="1" eaLnBrk="1" hangingPunct="1">
              <a:lnSpc>
                <a:spcPct val="90000"/>
              </a:lnSpc>
            </a:pPr>
            <a:r>
              <a:rPr lang="hu-HU" altLang="hu-HU" sz="3200" smtClean="0">
                <a:cs typeface="Arial" panose="020B0604020202020204" pitchFamily="34" charset="0"/>
              </a:rPr>
              <a:t>Adatfeldolgozás → speciális programokkal</a:t>
            </a:r>
          </a:p>
          <a:p>
            <a:pPr lvl="2" eaLnBrk="1" hangingPunct="1">
              <a:lnSpc>
                <a:spcPct val="90000"/>
              </a:lnSpc>
            </a:pPr>
            <a:r>
              <a:rPr lang="hu-HU" altLang="hu-HU" sz="2800" smtClean="0">
                <a:cs typeface="Arial" panose="020B0604020202020204" pitchFamily="34" charset="0"/>
              </a:rPr>
              <a:t>Redundancia elkerülése!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4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5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>
                <a:solidFill>
                  <a:schemeClr val="tx2">
                    <a:satMod val="130000"/>
                  </a:schemeClr>
                </a:solidFill>
              </a:rPr>
              <a:t>Alapfogalmak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924800" cy="47815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u-HU" altLang="hu-HU" smtClean="0"/>
              <a:t>Tárolás</a:t>
            </a:r>
          </a:p>
          <a:p>
            <a:pPr lvl="1" eaLnBrk="1" hangingPunct="1">
              <a:lnSpc>
                <a:spcPct val="90000"/>
              </a:lnSpc>
            </a:pPr>
            <a:r>
              <a:rPr lang="hu-HU" altLang="hu-HU" smtClean="0"/>
              <a:t>Könyvek, katalógusok</a:t>
            </a:r>
          </a:p>
          <a:p>
            <a:pPr lvl="1" eaLnBrk="1" hangingPunct="1">
              <a:lnSpc>
                <a:spcPct val="90000"/>
              </a:lnSpc>
            </a:pPr>
            <a:r>
              <a:rPr lang="hu-HU" altLang="hu-HU" smtClean="0"/>
              <a:t>Kartonos rendszer</a:t>
            </a:r>
          </a:p>
          <a:p>
            <a:pPr lvl="1" eaLnBrk="1" hangingPunct="1">
              <a:lnSpc>
                <a:spcPct val="90000"/>
              </a:lnSpc>
            </a:pPr>
            <a:r>
              <a:rPr lang="hu-HU" altLang="hu-HU" smtClean="0"/>
              <a:t>Lyukkártyás rendszer</a:t>
            </a:r>
          </a:p>
          <a:p>
            <a:pPr lvl="1" eaLnBrk="1" hangingPunct="1">
              <a:lnSpc>
                <a:spcPct val="90000"/>
              </a:lnSpc>
            </a:pPr>
            <a:r>
              <a:rPr lang="hu-HU" altLang="hu-HU" smtClean="0"/>
              <a:t>Mágnesszalagos háttértárolók</a:t>
            </a:r>
          </a:p>
          <a:p>
            <a:pPr lvl="2" eaLnBrk="1" hangingPunct="1">
              <a:lnSpc>
                <a:spcPct val="90000"/>
              </a:lnSpc>
            </a:pPr>
            <a:r>
              <a:rPr lang="hu-HU" altLang="hu-HU" smtClean="0"/>
              <a:t>Probléma: soros hozzáférésű!</a:t>
            </a:r>
          </a:p>
          <a:p>
            <a:pPr lvl="1" eaLnBrk="1" hangingPunct="1">
              <a:lnSpc>
                <a:spcPct val="90000"/>
              </a:lnSpc>
            </a:pPr>
            <a:r>
              <a:rPr lang="hu-HU" altLang="hu-HU" smtClean="0"/>
              <a:t>Mágneses és optikai tömegtárak (diszkek)</a:t>
            </a:r>
          </a:p>
          <a:p>
            <a:pPr lvl="2" eaLnBrk="1" hangingPunct="1">
              <a:lnSpc>
                <a:spcPct val="90000"/>
              </a:lnSpc>
            </a:pPr>
            <a:r>
              <a:rPr lang="hu-HU" altLang="hu-HU" smtClean="0"/>
              <a:t>Közvetlen hozzáférést biztosít</a:t>
            </a:r>
          </a:p>
          <a:p>
            <a:pPr lvl="1" eaLnBrk="1" hangingPunct="1">
              <a:lnSpc>
                <a:spcPct val="90000"/>
              </a:lnSpc>
            </a:pPr>
            <a:r>
              <a:rPr lang="hu-HU" altLang="hu-HU" smtClean="0"/>
              <a:t>Hálózat használata </a:t>
            </a:r>
            <a:r>
              <a:rPr lang="hu-HU" altLang="hu-HU" smtClean="0">
                <a:cs typeface="Arial" panose="020B0604020202020204" pitchFamily="34" charset="0"/>
              </a:rPr>
              <a:t>→ központi tárolás</a:t>
            </a:r>
          </a:p>
          <a:p>
            <a:pPr lvl="2" eaLnBrk="1" hangingPunct="1">
              <a:lnSpc>
                <a:spcPct val="90000"/>
              </a:lnSpc>
            </a:pPr>
            <a:r>
              <a:rPr lang="hu-HU" altLang="hu-HU" smtClean="0">
                <a:cs typeface="Arial" panose="020B0604020202020204" pitchFamily="34" charset="0"/>
              </a:rPr>
              <a:t>Osztott hozzáférésű, ellenőrizhető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4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5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5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u-HU" dirty="0">
                <a:solidFill>
                  <a:srgbClr val="FF3300"/>
                </a:solidFill>
              </a:rPr>
              <a:t>Adatbázis-kezelő programok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hu-HU" sz="2800" b="1" dirty="0" smtClean="0">
                <a:solidFill>
                  <a:srgbClr val="FF3300"/>
                </a:solidFill>
              </a:rPr>
              <a:t>Adatbázis-kezelő feladata</a:t>
            </a:r>
            <a:r>
              <a:rPr lang="hu-HU" sz="2800" dirty="0" smtClean="0"/>
              <a:t>(</a:t>
            </a:r>
            <a:r>
              <a:rPr lang="hu-HU" sz="2800" i="1" dirty="0" err="1" smtClean="0"/>
              <a:t>Database</a:t>
            </a:r>
            <a:r>
              <a:rPr lang="hu-HU" sz="2800" i="1" dirty="0" smtClean="0"/>
              <a:t> </a:t>
            </a:r>
            <a:r>
              <a:rPr lang="hu-HU" sz="2800" i="1" dirty="0"/>
              <a:t>Management System</a:t>
            </a:r>
            <a:r>
              <a:rPr lang="hu-HU" sz="2800" dirty="0"/>
              <a:t>, </a:t>
            </a:r>
            <a:r>
              <a:rPr lang="hu-HU" sz="2800" i="1" dirty="0"/>
              <a:t>DBMS</a:t>
            </a:r>
            <a:r>
              <a:rPr lang="hu-HU" sz="2800" dirty="0" smtClean="0"/>
              <a:t>): adatbázisokhoz való hozzáférést, és ezeken való műveleteket jelent.  </a:t>
            </a:r>
          </a:p>
          <a:p>
            <a:pPr eaLnBrk="1" hangingPunct="1">
              <a:lnSpc>
                <a:spcPct val="80000"/>
              </a:lnSpc>
              <a:defRPr/>
            </a:pPr>
            <a:endParaRPr lang="hu-HU" sz="28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hu-HU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többfelhasználós</a:t>
            </a:r>
            <a:r>
              <a:rPr lang="hu-HU" sz="2800" dirty="0"/>
              <a:t>, </a:t>
            </a:r>
            <a:endParaRPr lang="hu-HU" sz="28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hu-HU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hálózatos </a:t>
            </a:r>
            <a:r>
              <a:rPr lang="hu-H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környezetben</a:t>
            </a:r>
            <a:r>
              <a:rPr lang="hu-HU" sz="2800" dirty="0"/>
              <a:t>, </a:t>
            </a:r>
            <a:endParaRPr lang="hu-HU" sz="28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hu-HU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Az </a:t>
            </a:r>
            <a:r>
              <a:rPr lang="hu-H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adataikat fájlokból olvassák be, nem tartják az egészet egyszerre a memóriában. </a:t>
            </a:r>
            <a:endParaRPr lang="hu-HU" sz="28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hu-HU" sz="2800" dirty="0"/>
              <a:t>	</a:t>
            </a:r>
            <a:endParaRPr lang="hu-HU" sz="28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hu-HU" sz="2800" dirty="0" err="1"/>
              <a:t>Pl</a:t>
            </a:r>
            <a:r>
              <a:rPr lang="hu-HU" sz="2800" dirty="0"/>
              <a:t>: MS Office Access</a:t>
            </a:r>
          </a:p>
          <a:p>
            <a:pPr eaLnBrk="1" hangingPunct="1">
              <a:lnSpc>
                <a:spcPct val="80000"/>
              </a:lnSpc>
              <a:defRPr/>
            </a:pPr>
            <a:endParaRPr lang="hu-HU" sz="2800" dirty="0"/>
          </a:p>
        </p:txBody>
      </p:sp>
      <p:sp>
        <p:nvSpPr>
          <p:cNvPr id="4" name="Lefelé nyíl 3"/>
          <p:cNvSpPr/>
          <p:nvPr/>
        </p:nvSpPr>
        <p:spPr>
          <a:xfrm>
            <a:off x="5436096" y="4943256"/>
            <a:ext cx="484188" cy="977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hu-HU"/>
          </a:p>
        </p:txBody>
      </p:sp>
      <p:sp>
        <p:nvSpPr>
          <p:cNvPr id="6" name="Szövegdoboz 5"/>
          <p:cNvSpPr txBox="1"/>
          <p:nvPr/>
        </p:nvSpPr>
        <p:spPr>
          <a:xfrm>
            <a:off x="3513532" y="5951318"/>
            <a:ext cx="541686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hu-HU" sz="3600" b="1" dirty="0">
                <a:solidFill>
                  <a:schemeClr val="accent3">
                    <a:lumMod val="75000"/>
                  </a:schemeClr>
                </a:solidFill>
                <a:latin typeface="Arial" charset="0"/>
              </a:rPr>
              <a:t>Lassú állomány </a:t>
            </a:r>
            <a:r>
              <a:rPr lang="hu-HU" sz="3600" b="1" dirty="0" smtClean="0">
                <a:solidFill>
                  <a:schemeClr val="accent3">
                    <a:lumMod val="75000"/>
                  </a:schemeClr>
                </a:solidFill>
                <a:latin typeface="Arial" charset="0"/>
              </a:rPr>
              <a:t>kezelés</a:t>
            </a:r>
            <a:endParaRPr lang="hu-HU" sz="3600" b="1" dirty="0">
              <a:solidFill>
                <a:schemeClr val="accent3">
                  <a:lumMod val="75000"/>
                </a:schemeClr>
              </a:solidFill>
              <a:latin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>
                <a:solidFill>
                  <a:schemeClr val="tx2">
                    <a:satMod val="130000"/>
                  </a:schemeClr>
                </a:solidFill>
              </a:rPr>
              <a:t>Alapfogalmak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778750" cy="4349750"/>
          </a:xfrm>
        </p:spPr>
        <p:txBody>
          <a:bodyPr/>
          <a:lstStyle/>
          <a:p>
            <a:pPr eaLnBrk="1" hangingPunct="1"/>
            <a:r>
              <a:rPr lang="hu-HU" altLang="hu-HU" sz="2800" b="1" smtClean="0"/>
              <a:t>Adatbázis:</a:t>
            </a:r>
            <a:r>
              <a:rPr lang="hu-HU" altLang="hu-HU" sz="2800" smtClean="0"/>
              <a:t> a rendezett formában tárolt adatok és a közöttük lévő kapcsolatok rendszere. </a:t>
            </a:r>
          </a:p>
          <a:p>
            <a:pPr lvl="1" eaLnBrk="1" hangingPunct="1"/>
            <a:r>
              <a:rPr lang="hu-HU" altLang="hu-HU" sz="2400" smtClean="0"/>
              <a:t>Pl. raktárkészlet, menetrend, osztálynapló</a:t>
            </a:r>
          </a:p>
          <a:p>
            <a:pPr eaLnBrk="1" hangingPunct="1"/>
            <a:r>
              <a:rPr lang="hu-HU" altLang="hu-HU" sz="2800" b="1" smtClean="0"/>
              <a:t>Adatbázis-kezelő rendszer (ABKR, DBMS = DataBase Management System):</a:t>
            </a:r>
            <a:r>
              <a:rPr lang="hu-HU" altLang="hu-HU" sz="2800" smtClean="0"/>
              <a:t> az adatok rögzítését, biztonságos tárolását, módosítását, visszakeresését végző informatikai alkalmazás.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>
                <a:solidFill>
                  <a:schemeClr val="tx2">
                    <a:satMod val="130000"/>
                  </a:schemeClr>
                </a:solidFill>
              </a:rPr>
              <a:t>Alapfogalmak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066088" cy="4781550"/>
          </a:xfrm>
        </p:spPr>
        <p:txBody>
          <a:bodyPr/>
          <a:lstStyle/>
          <a:p>
            <a:pPr eaLnBrk="1" hangingPunct="1"/>
            <a:r>
              <a:rPr lang="hu-HU" altLang="hu-HU" smtClean="0"/>
              <a:t>Az adatbázis szintjei</a:t>
            </a:r>
          </a:p>
          <a:p>
            <a:pPr lvl="1" eaLnBrk="1" hangingPunct="1"/>
            <a:r>
              <a:rPr lang="hu-HU" altLang="hu-HU" i="1" smtClean="0"/>
              <a:t>Fizikai szint</a:t>
            </a:r>
            <a:r>
              <a:rPr lang="hu-HU" altLang="hu-HU" smtClean="0"/>
              <a:t> </a:t>
            </a:r>
            <a:r>
              <a:rPr lang="hu-HU" altLang="hu-HU" smtClean="0">
                <a:cs typeface="Arial" panose="020B0604020202020204" pitchFamily="34" charset="0"/>
              </a:rPr>
              <a:t>→ hogyan helyezkednek el az adatok, a tárolás és elérés módját adja meg.</a:t>
            </a:r>
          </a:p>
          <a:p>
            <a:pPr lvl="1" eaLnBrk="1" hangingPunct="1"/>
            <a:r>
              <a:rPr lang="hu-HU" altLang="hu-HU" i="1" smtClean="0">
                <a:cs typeface="Arial" panose="020B0604020202020204" pitchFamily="34" charset="0"/>
              </a:rPr>
              <a:t>Fogalmi szint</a:t>
            </a:r>
            <a:r>
              <a:rPr lang="hu-HU" altLang="hu-HU" smtClean="0">
                <a:cs typeface="Arial" panose="020B0604020202020204" pitchFamily="34" charset="0"/>
              </a:rPr>
              <a:t> → az adatbázis teljes leírását adja meg, úgy ahogy a felhasználó látja.</a:t>
            </a:r>
          </a:p>
          <a:p>
            <a:pPr lvl="1" eaLnBrk="1" hangingPunct="1"/>
            <a:r>
              <a:rPr lang="hu-HU" altLang="hu-HU" i="1" smtClean="0">
                <a:cs typeface="Arial" panose="020B0604020202020204" pitchFamily="34" charset="0"/>
              </a:rPr>
              <a:t>Felhasználói szint</a:t>
            </a:r>
            <a:r>
              <a:rPr lang="hu-HU" altLang="hu-HU" smtClean="0">
                <a:cs typeface="Arial" panose="020B0604020202020204" pitchFamily="34" charset="0"/>
              </a:rPr>
              <a:t> → egy részt ad meg, azt amire a felhasználónak szüksége van.</a:t>
            </a:r>
          </a:p>
        </p:txBody>
      </p:sp>
      <p:sp>
        <p:nvSpPr>
          <p:cNvPr id="101380" name="AutoShape 4"/>
          <p:cNvSpPr>
            <a:spLocks noChangeArrowheads="1"/>
          </p:cNvSpPr>
          <p:nvPr/>
        </p:nvSpPr>
        <p:spPr bwMode="auto">
          <a:xfrm>
            <a:off x="3636963" y="5300663"/>
            <a:ext cx="1439862" cy="53975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hu-HU" altLang="hu-HU" sz="1800"/>
              <a:t>Fogalmi szint</a:t>
            </a:r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6011863" y="5013325"/>
            <a:ext cx="1439862" cy="539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hu-HU" altLang="hu-HU" sz="1800"/>
              <a:t>Felhasználás</a:t>
            </a:r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1403350" y="5300663"/>
            <a:ext cx="1439863" cy="539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hu-HU" altLang="hu-HU" sz="1800"/>
              <a:t>Fizikai szint</a:t>
            </a:r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6011863" y="5626100"/>
            <a:ext cx="1439862" cy="539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hu-HU" altLang="hu-HU" sz="1800"/>
              <a:t>Felhasználás</a:t>
            </a:r>
          </a:p>
        </p:txBody>
      </p:sp>
      <p:sp>
        <p:nvSpPr>
          <p:cNvPr id="101385" name="Line 9"/>
          <p:cNvSpPr>
            <a:spLocks noChangeShapeType="1"/>
          </p:cNvSpPr>
          <p:nvPr/>
        </p:nvSpPr>
        <p:spPr bwMode="auto">
          <a:xfrm>
            <a:off x="2843213" y="5589588"/>
            <a:ext cx="7921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01386" name="Line 10"/>
          <p:cNvSpPr>
            <a:spLocks noChangeShapeType="1"/>
          </p:cNvSpPr>
          <p:nvPr/>
        </p:nvSpPr>
        <p:spPr bwMode="auto">
          <a:xfrm flipV="1">
            <a:off x="5076825" y="5300663"/>
            <a:ext cx="935038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01387" name="Line 11"/>
          <p:cNvSpPr>
            <a:spLocks noChangeShapeType="1"/>
          </p:cNvSpPr>
          <p:nvPr/>
        </p:nvSpPr>
        <p:spPr bwMode="auto">
          <a:xfrm>
            <a:off x="5076825" y="5589588"/>
            <a:ext cx="935038" cy="2873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 animBg="1"/>
      <p:bldP spid="101381" grpId="0" animBg="1"/>
      <p:bldP spid="101382" grpId="0" animBg="1"/>
      <p:bldP spid="10138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u-HU" dirty="0" smtClean="0"/>
              <a:t>Adatbázis életciklusa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900" indent="-514350">
              <a:buFont typeface="+mj-lt"/>
              <a:buAutoNum type="arabicPeriod"/>
              <a:defRPr/>
            </a:pPr>
            <a:r>
              <a:rPr lang="hu-HU" dirty="0" smtClean="0"/>
              <a:t>Elemzés</a:t>
            </a:r>
          </a:p>
          <a:p>
            <a:pPr marL="596900" indent="-514350">
              <a:buFont typeface="+mj-lt"/>
              <a:buAutoNum type="arabicPeriod"/>
              <a:defRPr/>
            </a:pPr>
            <a:r>
              <a:rPr lang="hu-HU" dirty="0" smtClean="0"/>
              <a:t>Tervezés</a:t>
            </a:r>
          </a:p>
          <a:p>
            <a:pPr marL="596900" indent="-514350">
              <a:buFont typeface="+mj-lt"/>
              <a:buAutoNum type="arabicPeriod"/>
              <a:defRPr/>
            </a:pPr>
            <a:r>
              <a:rPr lang="hu-HU" dirty="0" smtClean="0"/>
              <a:t>Adatbázis létrehozása</a:t>
            </a:r>
          </a:p>
          <a:p>
            <a:pPr marL="596900" indent="-514350">
              <a:buFont typeface="+mj-lt"/>
              <a:buAutoNum type="arabicPeriod"/>
              <a:defRPr/>
            </a:pPr>
            <a:r>
              <a:rPr lang="hu-HU" dirty="0" smtClean="0"/>
              <a:t>Adatbázis feltöltése</a:t>
            </a:r>
          </a:p>
          <a:p>
            <a:pPr marL="596900" indent="-514350">
              <a:buFont typeface="+mj-lt"/>
              <a:buAutoNum type="arabicPeriod"/>
              <a:defRPr/>
            </a:pPr>
            <a:r>
              <a:rPr lang="hu-HU" dirty="0" smtClean="0"/>
              <a:t>Adatbázis használata és karbantartása</a:t>
            </a:r>
          </a:p>
          <a:p>
            <a:pPr marL="596900" indent="-514350">
              <a:buFont typeface="+mj-lt"/>
              <a:buAutoNum type="arabicPeriod"/>
              <a:defRPr/>
            </a:pPr>
            <a:r>
              <a:rPr lang="hu-HU" dirty="0" smtClean="0"/>
              <a:t>Adatbázis módosítása</a:t>
            </a:r>
          </a:p>
          <a:p>
            <a:pPr>
              <a:defRPr/>
            </a:pPr>
            <a:endParaRPr lang="hu-HU" dirty="0"/>
          </a:p>
        </p:txBody>
      </p:sp>
    </p:spTree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pforduló">
  <a:themeElements>
    <a:clrScheme name="Napfordul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Napfordul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pfordul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2284</TotalTime>
  <Words>1072</Words>
  <Application>Microsoft Office PowerPoint</Application>
  <PresentationFormat>Diavetítés a képernyőre (4:3 oldalarány)</PresentationFormat>
  <Paragraphs>200</Paragraphs>
  <Slides>21</Slides>
  <Notes>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21</vt:i4>
      </vt:variant>
    </vt:vector>
  </HeadingPairs>
  <TitlesOfParts>
    <vt:vector size="27" baseType="lpstr">
      <vt:lpstr>Arial</vt:lpstr>
      <vt:lpstr>Gill Sans MT</vt:lpstr>
      <vt:lpstr>Verdana</vt:lpstr>
      <vt:lpstr>Wingdings</vt:lpstr>
      <vt:lpstr>Wingdings 2</vt:lpstr>
      <vt:lpstr>Napforduló</vt:lpstr>
      <vt:lpstr>Adatbázisok (1. rész)</vt:lpstr>
      <vt:lpstr>Mi az adat?</vt:lpstr>
      <vt:lpstr>Alapfogalmak</vt:lpstr>
      <vt:lpstr>Alapfogalmak</vt:lpstr>
      <vt:lpstr>Alapfogalmak</vt:lpstr>
      <vt:lpstr>Adatbázis-kezelő programok</vt:lpstr>
      <vt:lpstr>Alapfogalmak</vt:lpstr>
      <vt:lpstr>Alapfogalmak</vt:lpstr>
      <vt:lpstr>Adatbázis életciklusa</vt:lpstr>
      <vt:lpstr>Alapfogalmak</vt:lpstr>
      <vt:lpstr>Alapfogalmak</vt:lpstr>
      <vt:lpstr>Adatbázis-kezelés történet</vt:lpstr>
      <vt:lpstr>Az adatbázis-kezelő rendszerek alapvető feladatai (1.)</vt:lpstr>
      <vt:lpstr>Az adatbázis-kezelő rendszerek alapvető feladatai (2.)</vt:lpstr>
      <vt:lpstr>Adatbázis-kezelő rendszerek</vt:lpstr>
      <vt:lpstr>Adatmodell</vt:lpstr>
      <vt:lpstr>Az adatmodell elemei</vt:lpstr>
      <vt:lpstr>A tulajdonságok csoportosítása</vt:lpstr>
      <vt:lpstr>A kapcsolatok típusai (1.)</vt:lpstr>
      <vt:lpstr>A kapcsolatok típusai (2.)</vt:lpstr>
      <vt:lpstr>A kapcsolatok típusai (3.)</vt:lpstr>
    </vt:vector>
  </TitlesOfParts>
  <Company>Eötvös J. Ev. Gimn. és Eü. Szki.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dia</dc:title>
  <dc:creator>Simon Géza</dc:creator>
  <cp:lastModifiedBy>Péter Miklós</cp:lastModifiedBy>
  <cp:revision>76</cp:revision>
  <dcterms:created xsi:type="dcterms:W3CDTF">2009-10-27T14:16:59Z</dcterms:created>
  <dcterms:modified xsi:type="dcterms:W3CDTF">2016-10-02T13:44:13Z</dcterms:modified>
</cp:coreProperties>
</file>