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5"/>
  </p:notesMasterIdLst>
  <p:sldIdLst>
    <p:sldId id="373" r:id="rId2"/>
    <p:sldId id="374" r:id="rId3"/>
    <p:sldId id="352" r:id="rId4"/>
    <p:sldId id="375" r:id="rId5"/>
    <p:sldId id="376" r:id="rId6"/>
    <p:sldId id="354" r:id="rId7"/>
    <p:sldId id="377" r:id="rId8"/>
    <p:sldId id="379" r:id="rId9"/>
    <p:sldId id="387" r:id="rId10"/>
    <p:sldId id="388" r:id="rId11"/>
    <p:sldId id="389" r:id="rId12"/>
    <p:sldId id="380" r:id="rId13"/>
    <p:sldId id="357" r:id="rId14"/>
    <p:sldId id="390" r:id="rId15"/>
    <p:sldId id="391" r:id="rId16"/>
    <p:sldId id="392" r:id="rId17"/>
    <p:sldId id="393" r:id="rId18"/>
    <p:sldId id="382" r:id="rId19"/>
    <p:sldId id="395" r:id="rId20"/>
    <p:sldId id="396" r:id="rId21"/>
    <p:sldId id="397" r:id="rId22"/>
    <p:sldId id="398" r:id="rId23"/>
    <p:sldId id="281" r:id="rId24"/>
  </p:sldIdLst>
  <p:sldSz cx="9144000" cy="5143500" type="screen16x9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C17D"/>
    <a:srgbClr val="19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1E543-CD6C-495A-ABB1-AAC8EA6F786C}">
  <a:tblStyle styleId="{D0C1E543-CD6C-495A-ABB1-AAC8EA6F7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48" y="60"/>
      </p:cViewPr>
      <p:guideLst>
        <p:guide orient="horz" pos="1620"/>
        <p:guide pos="2880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IRA – Intelligent Research Assistant </a:t>
            </a:r>
          </a:p>
          <a:p>
            <a:pPr marL="0" indent="0">
              <a:buNone/>
            </a:pPr>
            <a:r>
              <a:rPr lang="en-IN" dirty="0" err="1"/>
              <a:t>LitNav</a:t>
            </a:r>
            <a:r>
              <a:rPr lang="en-IN" dirty="0"/>
              <a:t> – literature Navigator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99f2f57a71_0_1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781975" y="1720950"/>
            <a:ext cx="48894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858175" y="3209175"/>
            <a:ext cx="3708900" cy="420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2396575" y="2903400"/>
            <a:ext cx="43602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"/>
          </p:nvPr>
        </p:nvSpPr>
        <p:spPr>
          <a:xfrm>
            <a:off x="2003275" y="1708200"/>
            <a:ext cx="51468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8411925" y="80775"/>
            <a:ext cx="5397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REC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14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4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4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4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4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4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14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733975" y="1586900"/>
            <a:ext cx="42630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1"/>
          </p:nvPr>
        </p:nvSpPr>
        <p:spPr>
          <a:xfrm>
            <a:off x="955125" y="2124475"/>
            <a:ext cx="40185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2" name="Google Shape;272;p17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17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17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17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7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17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7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17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1"/>
          <p:cNvGrpSpPr/>
          <p:nvPr/>
        </p:nvGrpSpPr>
        <p:grpSpPr>
          <a:xfrm>
            <a:off x="8467338" y="561975"/>
            <a:ext cx="294922" cy="300900"/>
            <a:chOff x="826925" y="1161600"/>
            <a:chExt cx="294922" cy="300900"/>
          </a:xfrm>
        </p:grpSpPr>
        <p:sp>
          <p:nvSpPr>
            <p:cNvPr id="592" name="Google Shape;592;p31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1"/>
          <p:cNvGrpSpPr/>
          <p:nvPr/>
        </p:nvGrpSpPr>
        <p:grpSpPr>
          <a:xfrm>
            <a:off x="382587" y="4248025"/>
            <a:ext cx="294922" cy="300900"/>
            <a:chOff x="826925" y="1161600"/>
            <a:chExt cx="294922" cy="300900"/>
          </a:xfrm>
        </p:grpSpPr>
        <p:sp>
          <p:nvSpPr>
            <p:cNvPr id="595" name="Google Shape;595;p31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7" name="Google Shape;597;p31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31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3" name="Google Shape;603;p31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31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1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1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1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31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9" name="Google Shape;609;p31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31"/>
          <p:cNvSpPr txBox="1"/>
          <p:nvPr/>
        </p:nvSpPr>
        <p:spPr>
          <a:xfrm>
            <a:off x="81300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11" name="Google Shape;611;p31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6E6E-C671-4232-A7A8-0D4A0E1E9D2D}" type="datetime1">
              <a:rPr lang="en-US" altLang="zh-TW" smtClean="0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93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678" y="460686"/>
            <a:ext cx="3718560" cy="522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42BA-AFF4-4275-B8BA-26DCF25A80E7}" type="datetime1">
              <a:rPr lang="en-US" altLang="zh-TW" smtClean="0"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0CA7-442F-440E-9665-6EDD192AD4DB}" type="datetime1">
              <a:rPr lang="en-US" altLang="zh-TW" smtClean="0"/>
              <a:t>6/2/2025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5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8"/>
          <p:cNvGrpSpPr/>
          <p:nvPr/>
        </p:nvGrpSpPr>
        <p:grpSpPr>
          <a:xfrm flipH="1">
            <a:off x="4429213" y="4099600"/>
            <a:ext cx="294922" cy="300900"/>
            <a:chOff x="826925" y="1161600"/>
            <a:chExt cx="294922" cy="300900"/>
          </a:xfrm>
        </p:grpSpPr>
        <p:sp>
          <p:nvSpPr>
            <p:cNvPr id="111" name="Google Shape;111;p8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8"/>
          <p:cNvGrpSpPr/>
          <p:nvPr/>
        </p:nvGrpSpPr>
        <p:grpSpPr>
          <a:xfrm flipH="1">
            <a:off x="4429213" y="743000"/>
            <a:ext cx="294922" cy="300900"/>
            <a:chOff x="826925" y="1161600"/>
            <a:chExt cx="294922" cy="300900"/>
          </a:xfrm>
        </p:grpSpPr>
        <p:sp>
          <p:nvSpPr>
            <p:cNvPr id="114" name="Google Shape;114;p8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6" name="Google Shape;116;p8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8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8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8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8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8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8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8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8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8"/>
          <p:cNvCxnSpPr/>
          <p:nvPr/>
        </p:nvCxnSpPr>
        <p:spPr>
          <a:xfrm>
            <a:off x="728900" y="1379513"/>
            <a:ext cx="76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8"/>
          <p:cNvCxnSpPr/>
          <p:nvPr/>
        </p:nvCxnSpPr>
        <p:spPr>
          <a:xfrm>
            <a:off x="728900" y="3763988"/>
            <a:ext cx="76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1305000" y="1715150"/>
            <a:ext cx="65340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4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Zen Dots"/>
              <a:buNone/>
              <a:defRPr sz="3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3" r:id="rId4"/>
    <p:sldLayoutId id="2147483677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Lonelypheonix/IR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F6vvdqX_zWQ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>
            <a:spLocks noGrp="1"/>
          </p:cNvSpPr>
          <p:nvPr>
            <p:ph type="ctrTitle"/>
          </p:nvPr>
        </p:nvSpPr>
        <p:spPr>
          <a:xfrm>
            <a:off x="840611" y="1189700"/>
            <a:ext cx="7520015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4000" spc="-8" dirty="0">
                <a:latin typeface="Tw Cen MT"/>
                <a:cs typeface="Tw Cen MT"/>
              </a:rPr>
              <a:t>IRC – Intelligent Research Companion - a Multi-Agent LLM System</a:t>
            </a:r>
            <a:endParaRPr lang="en-IN" dirty="0"/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1"/>
          </p:nvPr>
        </p:nvSpPr>
        <p:spPr>
          <a:xfrm>
            <a:off x="3242706" y="3012348"/>
            <a:ext cx="2643320" cy="1437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313831002 </a:t>
            </a:r>
            <a:r>
              <a:rPr lang="en-IN" altLang="zh-TW" sz="1600" dirty="0"/>
              <a:t>Pavan Kumar J</a:t>
            </a:r>
            <a:endParaRPr lang="en-IN" altLang="zh-TW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TW" sz="1600" dirty="0"/>
              <a:t>313834006 Kevin Lee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zh-TW" dirty="0"/>
          </a:p>
          <a:p>
            <a:pPr marL="0" indent="0" algn="ctr"/>
            <a:r>
              <a:rPr lang="en-IN" altLang="zh-TW" sz="1600" dirty="0"/>
              <a:t>Professor</a:t>
            </a:r>
            <a:r>
              <a:rPr lang="zh-TW" altLang="en-US" sz="1600" dirty="0"/>
              <a:t>：</a:t>
            </a:r>
            <a:r>
              <a:rPr lang="en-IN" altLang="zh-TW" sz="1600" dirty="0"/>
              <a:t>Ren-Hung Hwang</a:t>
            </a:r>
            <a:endParaRPr lang="zh-TW" altLang="en-US" sz="1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600" dirty="0"/>
          </a:p>
        </p:txBody>
      </p:sp>
      <p:grpSp>
        <p:nvGrpSpPr>
          <p:cNvPr id="625" name="Google Shape;625;p35"/>
          <p:cNvGrpSpPr/>
          <p:nvPr/>
        </p:nvGrpSpPr>
        <p:grpSpPr>
          <a:xfrm>
            <a:off x="545689" y="573663"/>
            <a:ext cx="294922" cy="300900"/>
            <a:chOff x="826925" y="1161600"/>
            <a:chExt cx="294922" cy="300900"/>
          </a:xfrm>
        </p:grpSpPr>
        <p:sp>
          <p:nvSpPr>
            <p:cNvPr id="626" name="Google Shape;626;p35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5"/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1846094" y="6777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IRC</a:t>
            </a:r>
          </a:p>
        </p:txBody>
      </p:sp>
      <p:sp>
        <p:nvSpPr>
          <p:cNvPr id="631" name="Google Shape;631;p35"/>
          <p:cNvSpPr txBox="1"/>
          <p:nvPr/>
        </p:nvSpPr>
        <p:spPr>
          <a:xfrm>
            <a:off x="1846094" y="470722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altLang="zh-TW" b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IRC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2" name="Google Shape;632;p35"/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3" name="Google Shape;633;p35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5796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Data Flow Architecture</a:t>
            </a:r>
            <a:endParaRPr lang="zh-TW" altLang="en-US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B81E7AF7-ACE7-495E-895E-837880C830CC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994740CD-F66D-4B03-82E6-4BC5238FE6E3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10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98602C9B-3A40-4007-9381-E3D75E67AB88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173D84F8-8AA5-4CD4-B976-DF14B00FF48B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ECF91-7F70-4117-AD0D-7326C889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23" y="736817"/>
            <a:ext cx="7187353" cy="34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00" y="-52247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Technology Stack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30" y="589153"/>
            <a:ext cx="8317569" cy="1430100"/>
          </a:xfrm>
        </p:spPr>
        <p:txBody>
          <a:bodyPr/>
          <a:lstStyle/>
          <a:p>
            <a:pPr algn="l"/>
            <a:r>
              <a:rPr lang="en-IN" altLang="zh-TW" sz="2000" b="1" dirty="0"/>
              <a:t>Core Technologies: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Frontend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Streamlit</a:t>
            </a:r>
            <a:r>
              <a:rPr lang="en-IN" altLang="zh-TW" sz="2000" dirty="0"/>
              <a:t> (Interactive 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OCR</a:t>
            </a:r>
            <a:r>
              <a:rPr lang="en-IN" altLang="zh-TW" sz="2000" dirty="0"/>
              <a:t>: Mistral OCR API (Advanced text extraction)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LLM Manager</a:t>
            </a:r>
            <a:r>
              <a:rPr lang="en-IN" altLang="zh-TW" sz="2000" dirty="0"/>
              <a:t>: Ollama (Local model inference)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LLM Models</a:t>
            </a:r>
            <a:r>
              <a:rPr lang="en-IN" altLang="zh-TW" sz="2000" dirty="0"/>
              <a:t>: Gemma 3 , Qwen2.5vl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Embeddings</a:t>
            </a:r>
            <a:r>
              <a:rPr lang="en-IN" altLang="zh-TW" sz="2000" dirty="0"/>
              <a:t>: Nomic-embed-text (Vector representations)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Vector Store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LangChain</a:t>
            </a:r>
            <a:r>
              <a:rPr lang="en-IN" altLang="zh-TW" sz="2000" dirty="0"/>
              <a:t> </a:t>
            </a:r>
            <a:r>
              <a:rPr lang="en-IN" altLang="zh-TW" sz="2000" dirty="0" err="1"/>
              <a:t>InMemoryVectorStore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Agents</a:t>
            </a:r>
            <a:r>
              <a:rPr lang="en-IN" altLang="zh-TW" sz="2000" dirty="0"/>
              <a:t>: Custom multi-agent framework using </a:t>
            </a:r>
            <a:r>
              <a:rPr lang="en-IN" altLang="zh-TW" sz="2000" dirty="0" err="1"/>
              <a:t>LangChain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External APIs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arXiv</a:t>
            </a:r>
            <a:r>
              <a:rPr lang="en-IN" altLang="zh-TW" sz="2000" dirty="0"/>
              <a:t>, Semantic Scholar, DuckDuckGo, Google Scholar.</a:t>
            </a:r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6AC2BFF9-327D-45DC-A385-87A746A12638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629;p35">
            <a:extLst>
              <a:ext uri="{FF2B5EF4-FFF2-40B4-BE49-F238E27FC236}">
                <a16:creationId xmlns:a16="http://schemas.microsoft.com/office/drawing/2014/main" id="{F9B9E937-E94E-4781-BB5D-5542C0C9E3FF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32;p35">
            <a:extLst>
              <a:ext uri="{FF2B5EF4-FFF2-40B4-BE49-F238E27FC236}">
                <a16:creationId xmlns:a16="http://schemas.microsoft.com/office/drawing/2014/main" id="{A2E9FE6A-FDC6-41A7-94AD-B401AFDE960F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3;p35">
            <a:extLst>
              <a:ext uri="{FF2B5EF4-FFF2-40B4-BE49-F238E27FC236}">
                <a16:creationId xmlns:a16="http://schemas.microsoft.com/office/drawing/2014/main" id="{83699865-AAF6-44C3-9B2D-20D4E12FA7E6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30655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8000" dirty="0"/>
              <a:t>Methods</a:t>
            </a:r>
            <a:endParaRPr lang="zh-TW" altLang="en-US" sz="80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48916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OCR and Document Processing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56747" y="691271"/>
            <a:ext cx="53462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Mistral OCR Pipeline :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Mistral OCR API to extract the contents of the document.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best OCR model currently 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Mistral OCR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the highest accuracy of all the OCRs and is one of the Fastest OCR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076DE-C227-4903-8942-4CDD1B16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0" y="641580"/>
            <a:ext cx="1512563" cy="183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7D97F-0A48-44D0-8632-C3794862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87" y="2854834"/>
            <a:ext cx="5218572" cy="17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Vector Embedding and </a:t>
            </a:r>
            <a:r>
              <a:rPr lang="en-IN" altLang="zh-TW" dirty="0" err="1"/>
              <a:t>Reterival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89014" y="785532"/>
            <a:ext cx="534627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RecursiveCharacterTextSplitter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zh-TW" dirty="0" err="1"/>
              <a:t>RecursiveCharacterTextSplitter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recursively split the text into chunks.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InMemoryVectorStore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zh-TW" dirty="0" err="1"/>
              <a:t>InMemoryVectorStore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store into the Vector DB.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IN" altLang="zh-TW" dirty="0"/>
              <a:t>Nomic-embed-text to embed into semantic vectors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TW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14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0C794-04D4-4BAC-B004-D1218113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2" y="2571750"/>
            <a:ext cx="1371791" cy="1514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002CE-7416-4296-868F-B9776B2F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8" y="691271"/>
            <a:ext cx="128605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Multi-Agent System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14507" y="825734"/>
            <a:ext cx="5346270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Agentic Tools is used to create the agents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 Decomposition: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Father agent breaks down complex tasks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 Distribution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Mother agent assigns specialized tasks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Parallel Processing: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Child agents work simultaneously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Aggregation: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Mother agent consolidates outputs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Quality Assessment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Father agent validates results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F723-6F66-4F51-9602-D54FDA18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44" y="1008345"/>
            <a:ext cx="2354491" cy="23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Reference Extraction Algorithm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00961" y="895424"/>
            <a:ext cx="615538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DuckDuckGo Search </a:t>
            </a: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 from the </a:t>
            </a:r>
            <a:r>
              <a:rPr lang="en-US" altLang="zh-TW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Tools </a:t>
            </a:r>
            <a:endParaRPr kumimoji="0" lang="en-US" altLang="zh-TW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Multiple citation format support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Academic database integration (</a:t>
            </a:r>
            <a:r>
              <a:rPr kumimoji="0" lang="en-US" altLang="zh-TW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Semantic Scholar)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Scholar Scraping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Fallback title-based summarization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16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A0021-7E89-4810-B0FE-626CA5DC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5" y="1008345"/>
            <a:ext cx="2266850" cy="15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8000" dirty="0"/>
              <a:t>Results</a:t>
            </a:r>
            <a:endParaRPr lang="zh-TW" altLang="en-US" sz="80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17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0430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Results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zh-TW" b="1" dirty="0"/>
              <a:t>We compare our model with 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Summarization tool :</a:t>
            </a:r>
            <a:r>
              <a:rPr lang="en-US" altLang="zh-TW" dirty="0"/>
              <a:t> Using Transformer Based summarization tool to summary the pdf .</a:t>
            </a:r>
            <a:endParaRPr lang="en-US" altLang="zh-TW" b="1" dirty="0"/>
          </a:p>
          <a:p>
            <a:pPr marL="482600" indent="-342900" algn="l">
              <a:buAutoNum type="arabicPeriod"/>
            </a:pPr>
            <a:r>
              <a:rPr lang="en-US" altLang="zh-TW" b="1" dirty="0"/>
              <a:t>LLM Summarization : </a:t>
            </a:r>
            <a:r>
              <a:rPr lang="en-US" altLang="zh-TW" dirty="0"/>
              <a:t>Using LLM to summary the pdf </a:t>
            </a:r>
            <a:r>
              <a:rPr lang="en-US" altLang="zh-TW" b="1" dirty="0"/>
              <a:t> 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Multi Agent Summarization : </a:t>
            </a:r>
            <a:r>
              <a:rPr lang="en-US" altLang="zh-TW" dirty="0"/>
              <a:t>Using our system to summary the pdf.</a:t>
            </a:r>
            <a:endParaRPr lang="en-US" altLang="zh-TW" b="1" dirty="0"/>
          </a:p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18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4657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Summarization tool 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19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6A6D2-75DF-4314-B4FB-4736EB6B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9" y="615208"/>
            <a:ext cx="8113365" cy="39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2035524"/>
            <a:ext cx="6534000" cy="1791900"/>
          </a:xfrm>
        </p:spPr>
        <p:txBody>
          <a:bodyPr/>
          <a:lstStyle/>
          <a:p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30273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US" altLang="zh-TW" b="1" dirty="0"/>
              <a:t>LLM Summarization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zh-TW" b="1" dirty="0"/>
              <a:t>We compare our model with </a:t>
            </a:r>
          </a:p>
          <a:p>
            <a:pPr marL="482600" indent="-342900" algn="l">
              <a:buAutoNum type="arabicPeriod"/>
            </a:pPr>
            <a:r>
              <a:rPr lang="en-US" altLang="zh-TW" b="1" dirty="0" err="1"/>
              <a:t>Sumamarisation</a:t>
            </a:r>
            <a:r>
              <a:rPr lang="en-US" altLang="zh-TW" b="1" dirty="0"/>
              <a:t> tool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LLM </a:t>
            </a:r>
            <a:r>
              <a:rPr lang="en-US" altLang="zh-TW" b="1" dirty="0" err="1"/>
              <a:t>Summarisation</a:t>
            </a:r>
            <a:endParaRPr lang="en-US" altLang="zh-TW" b="1" dirty="0"/>
          </a:p>
          <a:p>
            <a:pPr marL="482600" indent="-342900" algn="l">
              <a:buAutoNum type="arabicPeriod"/>
            </a:pPr>
            <a:r>
              <a:rPr lang="en-US" altLang="zh-TW" b="1" dirty="0"/>
              <a:t>Multi Agent </a:t>
            </a:r>
            <a:r>
              <a:rPr lang="en-US" altLang="zh-TW" b="1" dirty="0" err="1"/>
              <a:t>Sumamrisation</a:t>
            </a:r>
            <a:endParaRPr lang="en-US" altLang="zh-TW" b="1" dirty="0"/>
          </a:p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DDF1D-D8D4-41A5-A2C0-E7A4B4AF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4" y="631154"/>
            <a:ext cx="7735147" cy="41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US" altLang="zh-TW" b="1" dirty="0"/>
              <a:t>Multi Agent Summarization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1F39A-2FD0-40C7-B974-9FF49EF5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16" y="477658"/>
            <a:ext cx="8128968" cy="39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Code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497" y="582379"/>
            <a:ext cx="7802796" cy="1430100"/>
          </a:xfrm>
        </p:spPr>
        <p:txBody>
          <a:bodyPr/>
          <a:lstStyle/>
          <a:p>
            <a:pPr marL="139700" indent="0" algn="l"/>
            <a:r>
              <a:rPr lang="en-IN" altLang="zh-TW" dirty="0"/>
              <a:t>You can check the code on the GitHub and use it on your own system</a:t>
            </a:r>
          </a:p>
          <a:p>
            <a:pPr marL="139700" indent="0" algn="l"/>
            <a:endParaRPr lang="en-IN" altLang="zh-TW" dirty="0"/>
          </a:p>
          <a:p>
            <a:pPr marL="139700" indent="0" algn="l"/>
            <a:r>
              <a:rPr lang="en-IN" altLang="zh-TW" dirty="0"/>
              <a:t>You can also check the video </a:t>
            </a:r>
          </a:p>
          <a:p>
            <a:pPr marL="139700" indent="0" algn="l"/>
            <a:r>
              <a:rPr lang="en-IN" altLang="zh-TW" dirty="0"/>
              <a:t>on YouTube</a:t>
            </a:r>
            <a:endParaRPr lang="en-US" altLang="zh-TW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5B10322F-9F82-436B-8635-51D85DA6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91" y="1156040"/>
            <a:ext cx="5618009" cy="3059246"/>
          </a:xfrm>
          <a:prstGeom prst="rect">
            <a:avLst/>
          </a:prstGeom>
        </p:spPr>
      </p:pic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4FE0BA1D-C127-4781-AD62-20674F10E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96" y="2222177"/>
            <a:ext cx="3989493" cy="222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60"/>
          <p:cNvGrpSpPr/>
          <p:nvPr/>
        </p:nvGrpSpPr>
        <p:grpSpPr>
          <a:xfrm flipH="1">
            <a:off x="732200" y="2356088"/>
            <a:ext cx="294922" cy="300900"/>
            <a:chOff x="826925" y="1161600"/>
            <a:chExt cx="294922" cy="300900"/>
          </a:xfrm>
        </p:grpSpPr>
        <p:sp>
          <p:nvSpPr>
            <p:cNvPr id="1354" name="Google Shape;1354;p60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0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60"/>
          <p:cNvGrpSpPr/>
          <p:nvPr/>
        </p:nvGrpSpPr>
        <p:grpSpPr>
          <a:xfrm flipH="1">
            <a:off x="8126225" y="2356075"/>
            <a:ext cx="294922" cy="300900"/>
            <a:chOff x="826925" y="1161600"/>
            <a:chExt cx="294922" cy="300900"/>
          </a:xfrm>
        </p:grpSpPr>
        <p:sp>
          <p:nvSpPr>
            <p:cNvPr id="1357" name="Google Shape;1357;p60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60"/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1" name="Google Shape;1361;p60"/>
          <p:cNvSpPr txBox="1"/>
          <p:nvPr/>
        </p:nvSpPr>
        <p:spPr>
          <a:xfrm>
            <a:off x="1846094" y="6777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2" name="Google Shape;1362;p60"/>
          <p:cNvSpPr txBox="1"/>
          <p:nvPr/>
        </p:nvSpPr>
        <p:spPr>
          <a:xfrm>
            <a:off x="1846094" y="470722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3" name="Google Shape;1363;p60"/>
          <p:cNvSpPr txBox="1"/>
          <p:nvPr/>
        </p:nvSpPr>
        <p:spPr>
          <a:xfrm>
            <a:off x="81300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4" name="Google Shape;1364;p60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cxnSp>
        <p:nvCxnSpPr>
          <p:cNvPr id="1365" name="Google Shape;1365;p60"/>
          <p:cNvCxnSpPr/>
          <p:nvPr/>
        </p:nvCxnSpPr>
        <p:spPr>
          <a:xfrm>
            <a:off x="1449375" y="654325"/>
            <a:ext cx="0" cy="38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60"/>
          <p:cNvCxnSpPr/>
          <p:nvPr/>
        </p:nvCxnSpPr>
        <p:spPr>
          <a:xfrm>
            <a:off x="7703975" y="654325"/>
            <a:ext cx="0" cy="38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295BCF-1BD8-4839-9653-54F573E2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00" y="1486969"/>
            <a:ext cx="8546105" cy="2640650"/>
          </a:xfrm>
          <a:prstGeom prst="rect">
            <a:avLst/>
          </a:prstGeom>
        </p:spPr>
      </p:pic>
      <p:sp>
        <p:nvSpPr>
          <p:cNvPr id="24" name="Google Shape;1517;p66">
            <a:extLst>
              <a:ext uri="{FF2B5EF4-FFF2-40B4-BE49-F238E27FC236}">
                <a16:creationId xmlns:a16="http://schemas.microsoft.com/office/drawing/2014/main" id="{B91DE4DF-5D75-4B78-93E7-080E1547D2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3192" y="41640"/>
            <a:ext cx="40470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8" name="Google Shape;628;p35">
            <a:extLst>
              <a:ext uri="{FF2B5EF4-FFF2-40B4-BE49-F238E27FC236}">
                <a16:creationId xmlns:a16="http://schemas.microsoft.com/office/drawing/2014/main" id="{BB1349E6-626A-444A-B079-253238B9DAF7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3" name="Google Shape;628;p35">
            <a:extLst>
              <a:ext uri="{FF2B5EF4-FFF2-40B4-BE49-F238E27FC236}">
                <a16:creationId xmlns:a16="http://schemas.microsoft.com/office/drawing/2014/main" id="{0E402182-5519-4DCD-BEA6-FA37482A4E0C}"/>
              </a:ext>
            </a:extLst>
          </p:cNvPr>
          <p:cNvSpPr txBox="1"/>
          <p:nvPr/>
        </p:nvSpPr>
        <p:spPr>
          <a:xfrm>
            <a:off x="308496" y="71775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" name="Google Shape;629;p35">
            <a:extLst>
              <a:ext uri="{FF2B5EF4-FFF2-40B4-BE49-F238E27FC236}">
                <a16:creationId xmlns:a16="http://schemas.microsoft.com/office/drawing/2014/main" id="{EE82DB29-20DB-4FE4-ACE6-8845B4CE80A4}"/>
              </a:ext>
            </a:extLst>
          </p:cNvPr>
          <p:cNvSpPr txBox="1"/>
          <p:nvPr/>
        </p:nvSpPr>
        <p:spPr>
          <a:xfrm>
            <a:off x="7846500" y="71769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49" y="520193"/>
            <a:ext cx="8179917" cy="1430100"/>
          </a:xfrm>
        </p:spPr>
        <p:txBody>
          <a:bodyPr/>
          <a:lstStyle/>
          <a:p>
            <a:pPr algn="l"/>
            <a:r>
              <a:rPr lang="en-US" altLang="zh-TW" sz="3200" b="1" dirty="0"/>
              <a:t>Problem Statement:</a:t>
            </a:r>
          </a:p>
          <a:p>
            <a:pPr algn="l"/>
            <a:endParaRPr lang="en-US" altLang="zh-TW" sz="1400" dirty="0"/>
          </a:p>
          <a:p>
            <a:pPr algn="l"/>
            <a:r>
              <a:rPr lang="en-US" altLang="zh-TW" sz="1800" b="1" dirty="0"/>
              <a:t>Current Challenges in Research Paper Analysis:</a:t>
            </a:r>
            <a:endParaRPr lang="en-US" altLang="zh-TW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Information Overload</a:t>
            </a:r>
            <a:r>
              <a:rPr lang="en-US" altLang="zh-TW" sz="1800" dirty="0"/>
              <a:t>: Researchers struggle to process vast amounts of academic literature efficiently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Manual Reference Tracking</a:t>
            </a:r>
            <a:r>
              <a:rPr lang="en-US" altLang="zh-TW" sz="1800" dirty="0"/>
              <a:t>: Time-consuming manual extraction and analysis of cited papers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Fragmented Understanding</a:t>
            </a:r>
            <a:r>
              <a:rPr lang="en-US" altLang="zh-TW" sz="1800" dirty="0"/>
              <a:t>: Difficulty connecting main paper content with referenced 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Limited Accessibility</a:t>
            </a:r>
            <a:r>
              <a:rPr lang="en-US" altLang="zh-TW" sz="1800" dirty="0"/>
              <a:t>: Many referenced papers are behind paywalls or hard to locate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Inconsistent Analysis</a:t>
            </a:r>
            <a:r>
              <a:rPr lang="en-US" altLang="zh-TW" sz="1800" dirty="0"/>
              <a:t>: Lack of standardized approach to paper summarization and insight extraction</a:t>
            </a:r>
          </a:p>
        </p:txBody>
      </p:sp>
      <p:sp>
        <p:nvSpPr>
          <p:cNvPr id="8" name="Google Shape;628;p35">
            <a:extLst>
              <a:ext uri="{FF2B5EF4-FFF2-40B4-BE49-F238E27FC236}">
                <a16:creationId xmlns:a16="http://schemas.microsoft.com/office/drawing/2014/main" id="{4D992232-3FD2-4261-8DD0-7CB15822E6B3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9" name="Google Shape;629;p35">
            <a:extLst>
              <a:ext uri="{FF2B5EF4-FFF2-40B4-BE49-F238E27FC236}">
                <a16:creationId xmlns:a16="http://schemas.microsoft.com/office/drawing/2014/main" id="{121CBA93-A2DF-4CEC-B1F2-288240401A7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EDADCC47-25AC-4E7D-B882-5198F260DAF5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CC831472-FAAE-4AB9-ABAF-7FD7D6D065C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7671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62" y="668209"/>
            <a:ext cx="7856983" cy="1430100"/>
          </a:xfrm>
        </p:spPr>
        <p:txBody>
          <a:bodyPr/>
          <a:lstStyle/>
          <a:p>
            <a:pPr algn="l"/>
            <a:r>
              <a:rPr lang="en-US" altLang="zh-TW" sz="2400" b="1" dirty="0"/>
              <a:t>Project Overview:</a:t>
            </a:r>
          </a:p>
          <a:p>
            <a:pPr algn="l"/>
            <a:endParaRPr lang="en-US" altLang="zh-TW" sz="2400" dirty="0"/>
          </a:p>
          <a:p>
            <a:pPr algn="l"/>
            <a:r>
              <a:rPr lang="en-IN" altLang="zh-TW" sz="2000" b="1" dirty="0"/>
              <a:t>Solution: IRC System with Multi-Agent Architecture</a:t>
            </a:r>
            <a:endParaRPr lang="en-IN" altLang="zh-TW" sz="2000" dirty="0"/>
          </a:p>
          <a:p>
            <a:pPr algn="l"/>
            <a:r>
              <a:rPr lang="en-IN" altLang="zh-TW" sz="2000" b="1" dirty="0"/>
              <a:t>Core Components: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OCR-powered Document Processing</a:t>
            </a:r>
            <a:r>
              <a:rPr lang="en-IN" altLang="zh-TW" sz="2000" dirty="0"/>
              <a:t> using Mistral OCR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Vector-based Retrieval System</a:t>
            </a:r>
            <a:r>
              <a:rPr lang="en-IN" altLang="zh-TW" sz="2000" dirty="0"/>
              <a:t> with </a:t>
            </a:r>
            <a:r>
              <a:rPr lang="en-IN" altLang="zh-TW" sz="2000" dirty="0" err="1"/>
              <a:t>LangChain</a:t>
            </a:r>
            <a:r>
              <a:rPr lang="en-IN" altLang="zh-TW" sz="2000" dirty="0"/>
              <a:t>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Hierarchical Multi-Agent Network</a:t>
            </a:r>
            <a:r>
              <a:rPr lang="en-IN" altLang="zh-TW" sz="2000" dirty="0"/>
              <a:t> for automated reference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Comprehensive Report Generation</a:t>
            </a:r>
            <a:r>
              <a:rPr lang="en-IN" altLang="zh-TW" sz="2000" dirty="0"/>
              <a:t> with insights and connections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Interactive Chat Interface</a:t>
            </a:r>
            <a:r>
              <a:rPr lang="en-IN" altLang="zh-TW" sz="2000" dirty="0"/>
              <a:t> for document querying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</p:txBody>
      </p:sp>
      <p:sp>
        <p:nvSpPr>
          <p:cNvPr id="8" name="Google Shape;628;p35">
            <a:extLst>
              <a:ext uri="{FF2B5EF4-FFF2-40B4-BE49-F238E27FC236}">
                <a16:creationId xmlns:a16="http://schemas.microsoft.com/office/drawing/2014/main" id="{6E2001AC-79FD-4753-B775-978A0E1401BB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9" name="Google Shape;629;p35">
            <a:extLst>
              <a:ext uri="{FF2B5EF4-FFF2-40B4-BE49-F238E27FC236}">
                <a16:creationId xmlns:a16="http://schemas.microsoft.com/office/drawing/2014/main" id="{123E3C91-70FC-4FD1-8520-270974B2E98B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04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772B5C85-A0B4-4304-8C39-45F9CB82753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577979B3-17D4-418B-97A6-1101C946A23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0624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2035524"/>
            <a:ext cx="6534000" cy="1791900"/>
          </a:xfrm>
        </p:spPr>
        <p:txBody>
          <a:bodyPr/>
          <a:lstStyle/>
          <a:p>
            <a:r>
              <a:rPr lang="en-IN" altLang="zh-TW" dirty="0"/>
              <a:t>Motivation</a:t>
            </a:r>
            <a:endParaRPr lang="zh-TW" altLang="en-US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41701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00" y="-52247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Motivation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30" y="589153"/>
            <a:ext cx="8317569" cy="1430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Research Overload: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Exponential growth in published research makes it difficult for academics to keep pace.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Automated summarization helps in quickly identifying relevant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Efficiency &amp; Accuracy: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Reducing manual workload increases productivity.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Improved extraction of structured information (e.g., methods, results) aids in better comprehension.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Technological Advancements: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Recent progress in LLMs and NLP provides new opportunities to build robust summarization systems.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Integration of multi-agent frameworks can further refine the summarization process by handling specialized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Impact: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Streamlines literature review and research analysis.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Enhances decision-making in academic and industrial research.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6AC2BFF9-327D-45DC-A385-87A746A12638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629;p35">
            <a:extLst>
              <a:ext uri="{FF2B5EF4-FFF2-40B4-BE49-F238E27FC236}">
                <a16:creationId xmlns:a16="http://schemas.microsoft.com/office/drawing/2014/main" id="{F9B9E937-E94E-4781-BB5D-5542C0C9E3FF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06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32;p35">
            <a:extLst>
              <a:ext uri="{FF2B5EF4-FFF2-40B4-BE49-F238E27FC236}">
                <a16:creationId xmlns:a16="http://schemas.microsoft.com/office/drawing/2014/main" id="{A2E9FE6A-FDC6-41A7-94AD-B401AFDE960F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3;p35">
            <a:extLst>
              <a:ext uri="{FF2B5EF4-FFF2-40B4-BE49-F238E27FC236}">
                <a16:creationId xmlns:a16="http://schemas.microsoft.com/office/drawing/2014/main" id="{83699865-AAF6-44C3-9B2D-20D4E12FA7E6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5526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5400" dirty="0"/>
              <a:t>System Architecture</a:t>
            </a:r>
            <a:endParaRPr lang="zh-TW" altLang="en-US" sz="54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07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4226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System Structure</a:t>
            </a:r>
            <a:endParaRPr lang="zh-TW" altLang="en-US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B81E7AF7-ACE7-495E-895E-837880C830CC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994740CD-F66D-4B03-82E6-4BC5238FE6E3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08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98602C9B-3A40-4007-9381-E3D75E67AB88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173D84F8-8AA5-4CD4-B976-DF14B00FF48B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487D6-B67A-4953-935D-7E155863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71" y="562059"/>
            <a:ext cx="5028940" cy="43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8A60F6-1B36-41FF-86D4-40ED1A1F816F}"/>
              </a:ext>
            </a:extLst>
          </p:cNvPr>
          <p:cNvSpPr/>
          <p:nvPr/>
        </p:nvSpPr>
        <p:spPr>
          <a:xfrm>
            <a:off x="3708399" y="789092"/>
            <a:ext cx="1727201" cy="7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👨‍💼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Father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(Critic &amp; Orchestrator)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B9C4BF-3226-4822-8A7E-23CB6BACE422}"/>
              </a:ext>
            </a:extLst>
          </p:cNvPr>
          <p:cNvSpPr/>
          <p:nvPr/>
        </p:nvSpPr>
        <p:spPr>
          <a:xfrm>
            <a:off x="3708399" y="1972732"/>
            <a:ext cx="1727201" cy="7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👩‍💼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Mother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(Task Coordinator)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3EAFC9-480C-42E2-8927-56A5024937FB}"/>
              </a:ext>
            </a:extLst>
          </p:cNvPr>
          <p:cNvSpPr/>
          <p:nvPr/>
        </p:nvSpPr>
        <p:spPr>
          <a:xfrm>
            <a:off x="1551093" y="3334172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🌐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Web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(Downloads PDFs)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B0087C-8FF3-4FEF-B53B-3D4388927305}"/>
              </a:ext>
            </a:extLst>
          </p:cNvPr>
          <p:cNvSpPr/>
          <p:nvPr/>
        </p:nvSpPr>
        <p:spPr>
          <a:xfrm>
            <a:off x="3708399" y="3334171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💻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Code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(Generates Code)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8B6679-8B47-4C83-B98E-38251F5CB9F1}"/>
              </a:ext>
            </a:extLst>
          </p:cNvPr>
          <p:cNvSpPr/>
          <p:nvPr/>
        </p:nvSpPr>
        <p:spPr>
          <a:xfrm>
            <a:off x="5865705" y="3334170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📄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Local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(Processes Files)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D059550-A989-46D3-94D2-2C52EDC60287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4572000" y="1546860"/>
            <a:ext cx="0" cy="42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7161FEBB-7EBA-4498-A4EB-0C14C613EE8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3191511" y="1953683"/>
            <a:ext cx="603672" cy="215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D0361EA-6B69-45E5-8A4F-B5EAEDD692D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572000" y="2730500"/>
            <a:ext cx="0" cy="60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F0F4AA-4D5E-4212-9FA3-425667D8C34B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16200000" flipH="1">
            <a:off x="5348818" y="1953682"/>
            <a:ext cx="603670" cy="215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B10E3E4-A7A5-4CC7-BB78-F2BD6AE14978}"/>
              </a:ext>
            </a:extLst>
          </p:cNvPr>
          <p:cNvSpPr txBox="1">
            <a:spLocks/>
          </p:cNvSpPr>
          <p:nvPr/>
        </p:nvSpPr>
        <p:spPr>
          <a:xfrm>
            <a:off x="1582596" y="46564"/>
            <a:ext cx="5978805" cy="60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Zen Dots"/>
              <a:buNone/>
              <a:defRPr sz="3800" b="1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N" altLang="zh-TW" sz="2800" dirty="0"/>
              <a:t>Hierarchical Agent Structure</a:t>
            </a:r>
            <a:endParaRPr lang="zh-TW" altLang="en-US" sz="2800" dirty="0"/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A68FAA58-BACD-42DA-8CEA-DF55175011A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29;p35">
            <a:extLst>
              <a:ext uri="{FF2B5EF4-FFF2-40B4-BE49-F238E27FC236}">
                <a16:creationId xmlns:a16="http://schemas.microsoft.com/office/drawing/2014/main" id="{3E00C5FB-6610-48F3-AC39-99044435CF18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09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2;p35">
            <a:extLst>
              <a:ext uri="{FF2B5EF4-FFF2-40B4-BE49-F238E27FC236}">
                <a16:creationId xmlns:a16="http://schemas.microsoft.com/office/drawing/2014/main" id="{C96736DC-2BA2-4E45-90D3-159E990C1AB6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6" name="Google Shape;633;p35">
            <a:extLst>
              <a:ext uri="{FF2B5EF4-FFF2-40B4-BE49-F238E27FC236}">
                <a16:creationId xmlns:a16="http://schemas.microsoft.com/office/drawing/2014/main" id="{3DE650CE-95FE-4200-9A60-C329B5BE535A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279653274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ments &amp; Securities Pitch Deck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8198</TotalTime>
  <Words>724</Words>
  <Application>Microsoft Office PowerPoint</Application>
  <PresentationFormat>On-screen Show (16:9)</PresentationFormat>
  <Paragraphs>209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Abril Fatface</vt:lpstr>
      <vt:lpstr>Bellota Text</vt:lpstr>
      <vt:lpstr>Roboto Mono</vt:lpstr>
      <vt:lpstr>Zen Dots</vt:lpstr>
      <vt:lpstr>Arial</vt:lpstr>
      <vt:lpstr>Calibri</vt:lpstr>
      <vt:lpstr>Tw Cen MT</vt:lpstr>
      <vt:lpstr>Investments &amp; Securities Pitch Deck by Slidesgo</vt:lpstr>
      <vt:lpstr>IRC – Intelligent Research Companion - a Multi-Agent LLM System</vt:lpstr>
      <vt:lpstr>Introduction</vt:lpstr>
      <vt:lpstr>Introduction</vt:lpstr>
      <vt:lpstr>Introduction</vt:lpstr>
      <vt:lpstr>Motivation</vt:lpstr>
      <vt:lpstr>Motivation</vt:lpstr>
      <vt:lpstr>System Architecture</vt:lpstr>
      <vt:lpstr>System Structure</vt:lpstr>
      <vt:lpstr>PowerPoint Presentation</vt:lpstr>
      <vt:lpstr>Data Flow Architecture</vt:lpstr>
      <vt:lpstr>Technology Stack</vt:lpstr>
      <vt:lpstr>Methods</vt:lpstr>
      <vt:lpstr>OCR and Document Processing</vt:lpstr>
      <vt:lpstr>Vector Embedding and Reterival</vt:lpstr>
      <vt:lpstr>Multi-Agent System</vt:lpstr>
      <vt:lpstr>Reference Extraction Algorithm</vt:lpstr>
      <vt:lpstr>Results</vt:lpstr>
      <vt:lpstr>Results</vt:lpstr>
      <vt:lpstr>Summarization tool </vt:lpstr>
      <vt:lpstr>LLM Summarization</vt:lpstr>
      <vt:lpstr>Multi Agent Summarization</vt:lpstr>
      <vt:lpstr>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MITRE ENGAGE                      Week 2</dc:title>
  <cp:lastModifiedBy>柯奉煌</cp:lastModifiedBy>
  <cp:revision>139</cp:revision>
  <dcterms:modified xsi:type="dcterms:W3CDTF">2025-06-02T12:46:55Z</dcterms:modified>
</cp:coreProperties>
</file>