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</p:sldMasterIdLst>
  <p:notesMasterIdLst>
    <p:notesMasterId r:id="rId25"/>
  </p:notesMasterIdLst>
  <p:sldIdLst>
    <p:sldId id="373" r:id="rId2"/>
    <p:sldId id="374" r:id="rId3"/>
    <p:sldId id="352" r:id="rId4"/>
    <p:sldId id="375" r:id="rId5"/>
    <p:sldId id="376" r:id="rId6"/>
    <p:sldId id="354" r:id="rId7"/>
    <p:sldId id="377" r:id="rId8"/>
    <p:sldId id="379" r:id="rId9"/>
    <p:sldId id="387" r:id="rId10"/>
    <p:sldId id="388" r:id="rId11"/>
    <p:sldId id="389" r:id="rId12"/>
    <p:sldId id="380" r:id="rId13"/>
    <p:sldId id="357" r:id="rId14"/>
    <p:sldId id="390" r:id="rId15"/>
    <p:sldId id="391" r:id="rId16"/>
    <p:sldId id="392" r:id="rId17"/>
    <p:sldId id="393" r:id="rId18"/>
    <p:sldId id="382" r:id="rId19"/>
    <p:sldId id="395" r:id="rId20"/>
    <p:sldId id="396" r:id="rId21"/>
    <p:sldId id="397" r:id="rId22"/>
    <p:sldId id="398" r:id="rId23"/>
    <p:sldId id="281" r:id="rId24"/>
  </p:sldIdLst>
  <p:sldSz cx="9144000" cy="5143500" type="screen16x9"/>
  <p:notesSz cx="7104063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  <p15:guide id="3" pos="29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C17D"/>
    <a:srgbClr val="1902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C1E543-CD6C-495A-ABB1-AAC8EA6F786C}">
  <a:tblStyle styleId="{D0C1E543-CD6C-495A-ABB1-AAC8EA6F78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948" y="12"/>
      </p:cViewPr>
      <p:guideLst>
        <p:guide orient="horz" pos="1620"/>
        <p:guide pos="2880"/>
        <p:guide pos="29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p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r>
              <a:rPr lang="en-IN" dirty="0"/>
              <a:t>IRA – Intelligent Research Assistant </a:t>
            </a:r>
          </a:p>
          <a:p>
            <a:pPr marL="0" indent="0">
              <a:buNone/>
            </a:pPr>
            <a:r>
              <a:rPr lang="en-IN" dirty="0" err="1"/>
              <a:t>LitNav</a:t>
            </a:r>
            <a:r>
              <a:rPr lang="en-IN" dirty="0"/>
              <a:t> – literature Navigator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072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9" name="Google Shape;1349;g99f2f57a71_0_115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81300" y="60925"/>
            <a:ext cx="1223700" cy="3729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7846750" y="60925"/>
            <a:ext cx="1223700" cy="3729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 rot="10800000">
            <a:off x="1367275" y="40275"/>
            <a:ext cx="0" cy="45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rot="10800000">
            <a:off x="7791225" y="40275"/>
            <a:ext cx="0" cy="45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 rot="10800000">
            <a:off x="309950" y="551850"/>
            <a:ext cx="0" cy="405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rot="10800000">
            <a:off x="8843400" y="551850"/>
            <a:ext cx="0" cy="405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5;p2"/>
          <p:cNvSpPr/>
          <p:nvPr/>
        </p:nvSpPr>
        <p:spPr>
          <a:xfrm>
            <a:off x="1419925" y="69075"/>
            <a:ext cx="6325200" cy="372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" name="Google Shape;16;p2"/>
          <p:cNvCxnSpPr/>
          <p:nvPr/>
        </p:nvCxnSpPr>
        <p:spPr>
          <a:xfrm rot="10800000">
            <a:off x="74850" y="4652025"/>
            <a:ext cx="899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7;p2"/>
          <p:cNvCxnSpPr/>
          <p:nvPr/>
        </p:nvCxnSpPr>
        <p:spPr>
          <a:xfrm rot="10800000">
            <a:off x="74850" y="506518"/>
            <a:ext cx="899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3781975" y="1720950"/>
            <a:ext cx="4889400" cy="15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3858175" y="3209175"/>
            <a:ext cx="3708900" cy="4200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1300" y="4700663"/>
            <a:ext cx="1223700" cy="372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419925" y="4700663"/>
            <a:ext cx="6325200" cy="372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7830669" y="4700663"/>
            <a:ext cx="1223700" cy="372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"/>
          <p:cNvSpPr txBox="1">
            <a:spLocks noGrp="1"/>
          </p:cNvSpPr>
          <p:nvPr>
            <p:ph type="title"/>
          </p:nvPr>
        </p:nvSpPr>
        <p:spPr>
          <a:xfrm>
            <a:off x="2396575" y="2903400"/>
            <a:ext cx="4360200" cy="4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17" name="Google Shape;217;p14"/>
          <p:cNvSpPr txBox="1">
            <a:spLocks noGrp="1"/>
          </p:cNvSpPr>
          <p:nvPr>
            <p:ph type="subTitle" idx="1"/>
          </p:nvPr>
        </p:nvSpPr>
        <p:spPr>
          <a:xfrm>
            <a:off x="2003275" y="1708200"/>
            <a:ext cx="5146800" cy="11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18" name="Google Shape;218;p14"/>
          <p:cNvSpPr txBox="1"/>
          <p:nvPr/>
        </p:nvSpPr>
        <p:spPr>
          <a:xfrm>
            <a:off x="8411925" y="80775"/>
            <a:ext cx="5397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 Mono"/>
                <a:ea typeface="Roboto Mono"/>
                <a:cs typeface="Roboto Mono"/>
                <a:sym typeface="Roboto Mono"/>
              </a:rPr>
              <a:t>REC</a:t>
            </a:r>
            <a:endParaRPr>
              <a:solidFill>
                <a:schemeClr val="l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9" name="Google Shape;219;p14"/>
          <p:cNvSpPr/>
          <p:nvPr/>
        </p:nvSpPr>
        <p:spPr>
          <a:xfrm>
            <a:off x="1419925" y="69075"/>
            <a:ext cx="6325200" cy="372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4"/>
          <p:cNvSpPr/>
          <p:nvPr/>
        </p:nvSpPr>
        <p:spPr>
          <a:xfrm>
            <a:off x="81300" y="4700663"/>
            <a:ext cx="1223700" cy="372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4"/>
          <p:cNvSpPr/>
          <p:nvPr/>
        </p:nvSpPr>
        <p:spPr>
          <a:xfrm>
            <a:off x="1419925" y="4700663"/>
            <a:ext cx="6325200" cy="372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4"/>
          <p:cNvSpPr/>
          <p:nvPr/>
        </p:nvSpPr>
        <p:spPr>
          <a:xfrm>
            <a:off x="81300" y="60925"/>
            <a:ext cx="1223700" cy="3729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4"/>
          <p:cNvSpPr/>
          <p:nvPr/>
        </p:nvSpPr>
        <p:spPr>
          <a:xfrm>
            <a:off x="7846750" y="60925"/>
            <a:ext cx="1223700" cy="3729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4" name="Google Shape;224;p14"/>
          <p:cNvCxnSpPr/>
          <p:nvPr/>
        </p:nvCxnSpPr>
        <p:spPr>
          <a:xfrm rot="10800000">
            <a:off x="1367275" y="40275"/>
            <a:ext cx="0" cy="45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5" name="Google Shape;225;p14"/>
          <p:cNvCxnSpPr/>
          <p:nvPr/>
        </p:nvCxnSpPr>
        <p:spPr>
          <a:xfrm rot="10800000">
            <a:off x="7791225" y="40275"/>
            <a:ext cx="0" cy="45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" name="Google Shape;226;p14"/>
          <p:cNvCxnSpPr/>
          <p:nvPr/>
        </p:nvCxnSpPr>
        <p:spPr>
          <a:xfrm rot="10800000">
            <a:off x="309950" y="551850"/>
            <a:ext cx="0" cy="405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" name="Google Shape;227;p14"/>
          <p:cNvCxnSpPr/>
          <p:nvPr/>
        </p:nvCxnSpPr>
        <p:spPr>
          <a:xfrm rot="10800000">
            <a:off x="8843400" y="551850"/>
            <a:ext cx="0" cy="405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" name="Google Shape;228;p14"/>
          <p:cNvCxnSpPr/>
          <p:nvPr/>
        </p:nvCxnSpPr>
        <p:spPr>
          <a:xfrm rot="10800000">
            <a:off x="74850" y="4652025"/>
            <a:ext cx="899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9" name="Google Shape;229;p14"/>
          <p:cNvSpPr/>
          <p:nvPr/>
        </p:nvSpPr>
        <p:spPr>
          <a:xfrm>
            <a:off x="7830669" y="4700663"/>
            <a:ext cx="1223700" cy="372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0" name="Google Shape;230;p14"/>
          <p:cNvCxnSpPr/>
          <p:nvPr/>
        </p:nvCxnSpPr>
        <p:spPr>
          <a:xfrm rot="10800000">
            <a:off x="74850" y="506518"/>
            <a:ext cx="899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SECTION_TITLE_AND_DESCRIPTION_1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7"/>
          <p:cNvSpPr txBox="1">
            <a:spLocks noGrp="1"/>
          </p:cNvSpPr>
          <p:nvPr>
            <p:ph type="title"/>
          </p:nvPr>
        </p:nvSpPr>
        <p:spPr>
          <a:xfrm>
            <a:off x="733975" y="1586900"/>
            <a:ext cx="4263000" cy="6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1" name="Google Shape;271;p17"/>
          <p:cNvSpPr txBox="1">
            <a:spLocks noGrp="1"/>
          </p:cNvSpPr>
          <p:nvPr>
            <p:ph type="subTitle" idx="1"/>
          </p:nvPr>
        </p:nvSpPr>
        <p:spPr>
          <a:xfrm>
            <a:off x="955125" y="2124475"/>
            <a:ext cx="4018500" cy="14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72" name="Google Shape;272;p17"/>
          <p:cNvCxnSpPr/>
          <p:nvPr/>
        </p:nvCxnSpPr>
        <p:spPr>
          <a:xfrm rot="10800000">
            <a:off x="95100" y="4652013"/>
            <a:ext cx="1243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3" name="Google Shape;273;p17"/>
          <p:cNvSpPr/>
          <p:nvPr/>
        </p:nvSpPr>
        <p:spPr>
          <a:xfrm>
            <a:off x="1419925" y="69075"/>
            <a:ext cx="6325200" cy="372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7"/>
          <p:cNvSpPr/>
          <p:nvPr/>
        </p:nvSpPr>
        <p:spPr>
          <a:xfrm>
            <a:off x="81300" y="4700663"/>
            <a:ext cx="1223700" cy="372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7"/>
          <p:cNvSpPr/>
          <p:nvPr/>
        </p:nvSpPr>
        <p:spPr>
          <a:xfrm>
            <a:off x="1419925" y="4700663"/>
            <a:ext cx="6325200" cy="372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7"/>
          <p:cNvSpPr/>
          <p:nvPr/>
        </p:nvSpPr>
        <p:spPr>
          <a:xfrm>
            <a:off x="81300" y="60925"/>
            <a:ext cx="1223700" cy="3729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7"/>
          <p:cNvSpPr/>
          <p:nvPr/>
        </p:nvSpPr>
        <p:spPr>
          <a:xfrm>
            <a:off x="7846750" y="60925"/>
            <a:ext cx="1223700" cy="3729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8" name="Google Shape;278;p17"/>
          <p:cNvCxnSpPr/>
          <p:nvPr/>
        </p:nvCxnSpPr>
        <p:spPr>
          <a:xfrm rot="10800000">
            <a:off x="1367275" y="40275"/>
            <a:ext cx="0" cy="45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9" name="Google Shape;279;p17"/>
          <p:cNvCxnSpPr/>
          <p:nvPr/>
        </p:nvCxnSpPr>
        <p:spPr>
          <a:xfrm rot="10800000">
            <a:off x="7791225" y="40275"/>
            <a:ext cx="0" cy="45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0" name="Google Shape;280;p17"/>
          <p:cNvCxnSpPr/>
          <p:nvPr/>
        </p:nvCxnSpPr>
        <p:spPr>
          <a:xfrm rot="10800000">
            <a:off x="309950" y="551850"/>
            <a:ext cx="0" cy="405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17"/>
          <p:cNvCxnSpPr/>
          <p:nvPr/>
        </p:nvCxnSpPr>
        <p:spPr>
          <a:xfrm rot="10800000">
            <a:off x="8843400" y="551850"/>
            <a:ext cx="0" cy="405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17"/>
          <p:cNvCxnSpPr/>
          <p:nvPr/>
        </p:nvCxnSpPr>
        <p:spPr>
          <a:xfrm rot="10800000">
            <a:off x="74850" y="4652025"/>
            <a:ext cx="899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3" name="Google Shape;283;p17"/>
          <p:cNvSpPr/>
          <p:nvPr/>
        </p:nvSpPr>
        <p:spPr>
          <a:xfrm>
            <a:off x="7830669" y="4700663"/>
            <a:ext cx="1223700" cy="372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4" name="Google Shape;284;p17"/>
          <p:cNvCxnSpPr/>
          <p:nvPr/>
        </p:nvCxnSpPr>
        <p:spPr>
          <a:xfrm rot="10800000">
            <a:off x="74850" y="506518"/>
            <a:ext cx="899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1" name="Google Shape;591;p31"/>
          <p:cNvGrpSpPr/>
          <p:nvPr/>
        </p:nvGrpSpPr>
        <p:grpSpPr>
          <a:xfrm>
            <a:off x="8467338" y="561975"/>
            <a:ext cx="294922" cy="300900"/>
            <a:chOff x="826925" y="1161600"/>
            <a:chExt cx="294922" cy="300900"/>
          </a:xfrm>
        </p:grpSpPr>
        <p:sp>
          <p:nvSpPr>
            <p:cNvPr id="592" name="Google Shape;592;p31"/>
            <p:cNvSpPr/>
            <p:nvPr/>
          </p:nvSpPr>
          <p:spPr>
            <a:xfrm>
              <a:off x="826925" y="1161600"/>
              <a:ext cx="150300" cy="30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1"/>
            <p:cNvSpPr/>
            <p:nvPr/>
          </p:nvSpPr>
          <p:spPr>
            <a:xfrm>
              <a:off x="971547" y="1161600"/>
              <a:ext cx="150300" cy="30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4" name="Google Shape;594;p31"/>
          <p:cNvGrpSpPr/>
          <p:nvPr/>
        </p:nvGrpSpPr>
        <p:grpSpPr>
          <a:xfrm>
            <a:off x="382587" y="4248025"/>
            <a:ext cx="294922" cy="300900"/>
            <a:chOff x="826925" y="1161600"/>
            <a:chExt cx="294922" cy="300900"/>
          </a:xfrm>
        </p:grpSpPr>
        <p:sp>
          <p:nvSpPr>
            <p:cNvPr id="595" name="Google Shape;595;p31"/>
            <p:cNvSpPr/>
            <p:nvPr/>
          </p:nvSpPr>
          <p:spPr>
            <a:xfrm>
              <a:off x="826925" y="1161600"/>
              <a:ext cx="150300" cy="30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1"/>
            <p:cNvSpPr/>
            <p:nvPr/>
          </p:nvSpPr>
          <p:spPr>
            <a:xfrm>
              <a:off x="971547" y="1161600"/>
              <a:ext cx="150300" cy="30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97" name="Google Shape;597;p31"/>
          <p:cNvCxnSpPr/>
          <p:nvPr/>
        </p:nvCxnSpPr>
        <p:spPr>
          <a:xfrm rot="10800000">
            <a:off x="95100" y="4652013"/>
            <a:ext cx="1243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8" name="Google Shape;598;p31"/>
          <p:cNvSpPr/>
          <p:nvPr/>
        </p:nvSpPr>
        <p:spPr>
          <a:xfrm>
            <a:off x="1419925" y="69075"/>
            <a:ext cx="6325200" cy="372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31"/>
          <p:cNvSpPr/>
          <p:nvPr/>
        </p:nvSpPr>
        <p:spPr>
          <a:xfrm>
            <a:off x="81300" y="4700663"/>
            <a:ext cx="1223700" cy="372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31"/>
          <p:cNvSpPr/>
          <p:nvPr/>
        </p:nvSpPr>
        <p:spPr>
          <a:xfrm>
            <a:off x="1419925" y="4700663"/>
            <a:ext cx="6325200" cy="372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31"/>
          <p:cNvSpPr/>
          <p:nvPr/>
        </p:nvSpPr>
        <p:spPr>
          <a:xfrm>
            <a:off x="81300" y="60925"/>
            <a:ext cx="1223700" cy="3729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31"/>
          <p:cNvSpPr/>
          <p:nvPr/>
        </p:nvSpPr>
        <p:spPr>
          <a:xfrm>
            <a:off x="7846750" y="60925"/>
            <a:ext cx="1223700" cy="3729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3" name="Google Shape;603;p31"/>
          <p:cNvCxnSpPr/>
          <p:nvPr/>
        </p:nvCxnSpPr>
        <p:spPr>
          <a:xfrm rot="10800000">
            <a:off x="1367275" y="40275"/>
            <a:ext cx="0" cy="45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4" name="Google Shape;604;p31"/>
          <p:cNvCxnSpPr/>
          <p:nvPr/>
        </p:nvCxnSpPr>
        <p:spPr>
          <a:xfrm rot="10800000">
            <a:off x="7791225" y="40275"/>
            <a:ext cx="0" cy="45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5" name="Google Shape;605;p31"/>
          <p:cNvCxnSpPr/>
          <p:nvPr/>
        </p:nvCxnSpPr>
        <p:spPr>
          <a:xfrm rot="10800000">
            <a:off x="309950" y="551850"/>
            <a:ext cx="0" cy="405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6" name="Google Shape;606;p31"/>
          <p:cNvCxnSpPr/>
          <p:nvPr/>
        </p:nvCxnSpPr>
        <p:spPr>
          <a:xfrm rot="10800000">
            <a:off x="8843400" y="551850"/>
            <a:ext cx="0" cy="405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7" name="Google Shape;607;p31"/>
          <p:cNvCxnSpPr/>
          <p:nvPr/>
        </p:nvCxnSpPr>
        <p:spPr>
          <a:xfrm rot="10800000">
            <a:off x="74850" y="4652025"/>
            <a:ext cx="899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8" name="Google Shape;608;p31"/>
          <p:cNvSpPr/>
          <p:nvPr/>
        </p:nvSpPr>
        <p:spPr>
          <a:xfrm>
            <a:off x="7830669" y="4700663"/>
            <a:ext cx="1223700" cy="372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9" name="Google Shape;609;p31"/>
          <p:cNvCxnSpPr/>
          <p:nvPr/>
        </p:nvCxnSpPr>
        <p:spPr>
          <a:xfrm rot="10800000">
            <a:off x="74850" y="506518"/>
            <a:ext cx="899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0" name="Google Shape;610;p31"/>
          <p:cNvSpPr txBox="1"/>
          <p:nvPr/>
        </p:nvSpPr>
        <p:spPr>
          <a:xfrm>
            <a:off x="81300" y="4579243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611" name="Google Shape;611;p31"/>
          <p:cNvSpPr txBox="1"/>
          <p:nvPr/>
        </p:nvSpPr>
        <p:spPr>
          <a:xfrm>
            <a:off x="7830669" y="4579243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E6E6E-C671-4232-A7A8-0D4A0E1E9D2D}" type="datetime1">
              <a:rPr lang="en-US" altLang="zh-TW" smtClean="0"/>
              <a:t>5/31/2025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893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3678" y="460686"/>
            <a:ext cx="3718560" cy="5229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3000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842BA-AFF4-4275-B8BA-26DCF25A80E7}" type="datetime1">
              <a:rPr lang="en-US" altLang="zh-TW" smtClean="0"/>
              <a:t>5/31/2025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95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90CA7-442F-440E-9665-6EDD192AD4DB}" type="datetime1">
              <a:rPr lang="en-US" altLang="zh-TW" smtClean="0"/>
              <a:t>5/31/2025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852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8"/>
          <p:cNvGrpSpPr/>
          <p:nvPr/>
        </p:nvGrpSpPr>
        <p:grpSpPr>
          <a:xfrm flipH="1">
            <a:off x="4429213" y="4099600"/>
            <a:ext cx="294922" cy="300900"/>
            <a:chOff x="826925" y="1161600"/>
            <a:chExt cx="294922" cy="300900"/>
          </a:xfrm>
        </p:grpSpPr>
        <p:sp>
          <p:nvSpPr>
            <p:cNvPr id="111" name="Google Shape;111;p8"/>
            <p:cNvSpPr/>
            <p:nvPr/>
          </p:nvSpPr>
          <p:spPr>
            <a:xfrm>
              <a:off x="826925" y="1161600"/>
              <a:ext cx="150300" cy="30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971547" y="1161600"/>
              <a:ext cx="150300" cy="30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113;p8"/>
          <p:cNvGrpSpPr/>
          <p:nvPr/>
        </p:nvGrpSpPr>
        <p:grpSpPr>
          <a:xfrm flipH="1">
            <a:off x="4429213" y="743000"/>
            <a:ext cx="294922" cy="300900"/>
            <a:chOff x="826925" y="1161600"/>
            <a:chExt cx="294922" cy="300900"/>
          </a:xfrm>
        </p:grpSpPr>
        <p:sp>
          <p:nvSpPr>
            <p:cNvPr id="114" name="Google Shape;114;p8"/>
            <p:cNvSpPr/>
            <p:nvPr/>
          </p:nvSpPr>
          <p:spPr>
            <a:xfrm>
              <a:off x="826925" y="1161600"/>
              <a:ext cx="150300" cy="30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8"/>
            <p:cNvSpPr/>
            <p:nvPr/>
          </p:nvSpPr>
          <p:spPr>
            <a:xfrm>
              <a:off x="971547" y="1161600"/>
              <a:ext cx="150300" cy="30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6" name="Google Shape;116;p8"/>
          <p:cNvCxnSpPr/>
          <p:nvPr/>
        </p:nvCxnSpPr>
        <p:spPr>
          <a:xfrm rot="10800000">
            <a:off x="95100" y="4652013"/>
            <a:ext cx="1243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" name="Google Shape;117;p8"/>
          <p:cNvSpPr/>
          <p:nvPr/>
        </p:nvSpPr>
        <p:spPr>
          <a:xfrm>
            <a:off x="1419925" y="69075"/>
            <a:ext cx="6325200" cy="372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8"/>
          <p:cNvSpPr/>
          <p:nvPr/>
        </p:nvSpPr>
        <p:spPr>
          <a:xfrm>
            <a:off x="81300" y="4700663"/>
            <a:ext cx="1223700" cy="372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419925" y="4700663"/>
            <a:ext cx="6325200" cy="372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81300" y="60925"/>
            <a:ext cx="1223700" cy="3729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7846750" y="60925"/>
            <a:ext cx="1223700" cy="3729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2" name="Google Shape;122;p8"/>
          <p:cNvCxnSpPr/>
          <p:nvPr/>
        </p:nvCxnSpPr>
        <p:spPr>
          <a:xfrm rot="10800000">
            <a:off x="1367275" y="40275"/>
            <a:ext cx="0" cy="45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8"/>
          <p:cNvCxnSpPr/>
          <p:nvPr/>
        </p:nvCxnSpPr>
        <p:spPr>
          <a:xfrm rot="10800000">
            <a:off x="7791225" y="40275"/>
            <a:ext cx="0" cy="45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8"/>
          <p:cNvCxnSpPr/>
          <p:nvPr/>
        </p:nvCxnSpPr>
        <p:spPr>
          <a:xfrm rot="10800000">
            <a:off x="309950" y="551850"/>
            <a:ext cx="0" cy="405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125;p8"/>
          <p:cNvCxnSpPr/>
          <p:nvPr/>
        </p:nvCxnSpPr>
        <p:spPr>
          <a:xfrm rot="10800000">
            <a:off x="8843400" y="551850"/>
            <a:ext cx="0" cy="405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Google Shape;126;p8"/>
          <p:cNvCxnSpPr/>
          <p:nvPr/>
        </p:nvCxnSpPr>
        <p:spPr>
          <a:xfrm rot="10800000">
            <a:off x="74850" y="4652025"/>
            <a:ext cx="899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8"/>
          <p:cNvSpPr/>
          <p:nvPr/>
        </p:nvSpPr>
        <p:spPr>
          <a:xfrm>
            <a:off x="7830669" y="4700663"/>
            <a:ext cx="1223700" cy="372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8" name="Google Shape;128;p8"/>
          <p:cNvCxnSpPr/>
          <p:nvPr/>
        </p:nvCxnSpPr>
        <p:spPr>
          <a:xfrm rot="10800000">
            <a:off x="74850" y="506518"/>
            <a:ext cx="899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8"/>
          <p:cNvCxnSpPr/>
          <p:nvPr/>
        </p:nvCxnSpPr>
        <p:spPr>
          <a:xfrm>
            <a:off x="728900" y="1379513"/>
            <a:ext cx="769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8"/>
          <p:cNvCxnSpPr/>
          <p:nvPr/>
        </p:nvCxnSpPr>
        <p:spPr>
          <a:xfrm>
            <a:off x="728900" y="3763988"/>
            <a:ext cx="769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" name="Google Shape;131;p8"/>
          <p:cNvSpPr txBox="1">
            <a:spLocks noGrp="1"/>
          </p:cNvSpPr>
          <p:nvPr>
            <p:ph type="title"/>
          </p:nvPr>
        </p:nvSpPr>
        <p:spPr>
          <a:xfrm>
            <a:off x="1305000" y="1715150"/>
            <a:ext cx="6534000" cy="17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7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0461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Zen Dots"/>
              <a:buNone/>
              <a:defRPr sz="3500" b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Char char="●"/>
              <a:defRPr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Char char="○"/>
              <a:defRPr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Char char="■"/>
              <a:defRPr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Char char="●"/>
              <a:defRPr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Char char="○"/>
              <a:defRPr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Char char="■"/>
              <a:defRPr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Char char="●"/>
              <a:defRPr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Char char="○"/>
              <a:defRPr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llota Text"/>
              <a:buChar char="■"/>
              <a:defRPr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0" r:id="rId3"/>
    <p:sldLayoutId id="2147483663" r:id="rId4"/>
    <p:sldLayoutId id="2147483677" r:id="rId5"/>
    <p:sldLayoutId id="2147483682" r:id="rId6"/>
    <p:sldLayoutId id="2147483683" r:id="rId7"/>
    <p:sldLayoutId id="2147483684" r:id="rId8"/>
    <p:sldLayoutId id="2147483685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Lonelypheonix/IRC" TargetMode="Externa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35"/>
          <p:cNvSpPr txBox="1">
            <a:spLocks noGrp="1"/>
          </p:cNvSpPr>
          <p:nvPr>
            <p:ph type="ctrTitle"/>
          </p:nvPr>
        </p:nvSpPr>
        <p:spPr>
          <a:xfrm>
            <a:off x="840611" y="1189700"/>
            <a:ext cx="7520015" cy="15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zh-TW" sz="4000" spc="-8" dirty="0">
                <a:latin typeface="Tw Cen MT"/>
                <a:cs typeface="Tw Cen MT"/>
              </a:rPr>
              <a:t>IRC – Intelligent Research Companion - a Multi-Agent LLM System</a:t>
            </a:r>
            <a:endParaRPr lang="en-IN" dirty="0"/>
          </a:p>
        </p:txBody>
      </p:sp>
      <p:sp>
        <p:nvSpPr>
          <p:cNvPr id="623" name="Google Shape;623;p35"/>
          <p:cNvSpPr txBox="1">
            <a:spLocks noGrp="1"/>
          </p:cNvSpPr>
          <p:nvPr>
            <p:ph type="subTitle" idx="1"/>
          </p:nvPr>
        </p:nvSpPr>
        <p:spPr>
          <a:xfrm>
            <a:off x="3242706" y="3012348"/>
            <a:ext cx="2643320" cy="14377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600" dirty="0"/>
              <a:t>313831002 </a:t>
            </a:r>
            <a:r>
              <a:rPr lang="en-IN" altLang="zh-TW" sz="1600" dirty="0"/>
              <a:t>Pavan Kumar J</a:t>
            </a:r>
            <a:endParaRPr lang="en-IN" altLang="zh-TW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zh-TW" sz="1600" dirty="0"/>
              <a:t>313834006 Kevin Lee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altLang="zh-TW" dirty="0"/>
          </a:p>
          <a:p>
            <a:pPr marL="0" indent="0" algn="ctr"/>
            <a:r>
              <a:rPr lang="en-IN" altLang="zh-TW" sz="1600" dirty="0"/>
              <a:t>Professor</a:t>
            </a:r>
            <a:r>
              <a:rPr lang="zh-TW" altLang="en-US" sz="1600" dirty="0"/>
              <a:t>：</a:t>
            </a:r>
            <a:r>
              <a:rPr lang="en-IN" altLang="zh-TW" sz="1600" dirty="0"/>
              <a:t>Ren-Hung Hwang</a:t>
            </a:r>
            <a:endParaRPr lang="zh-TW" altLang="en-US" sz="16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TW" altLang="en-US" sz="1600" dirty="0"/>
          </a:p>
        </p:txBody>
      </p:sp>
      <p:grpSp>
        <p:nvGrpSpPr>
          <p:cNvPr id="625" name="Google Shape;625;p35"/>
          <p:cNvGrpSpPr/>
          <p:nvPr/>
        </p:nvGrpSpPr>
        <p:grpSpPr>
          <a:xfrm>
            <a:off x="545689" y="573663"/>
            <a:ext cx="294922" cy="300900"/>
            <a:chOff x="826925" y="1161600"/>
            <a:chExt cx="294922" cy="300900"/>
          </a:xfrm>
        </p:grpSpPr>
        <p:sp>
          <p:nvSpPr>
            <p:cNvPr id="626" name="Google Shape;626;p35"/>
            <p:cNvSpPr/>
            <p:nvPr/>
          </p:nvSpPr>
          <p:spPr>
            <a:xfrm>
              <a:off x="826925" y="1161600"/>
              <a:ext cx="150300" cy="30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5"/>
            <p:cNvSpPr/>
            <p:nvPr/>
          </p:nvSpPr>
          <p:spPr>
            <a:xfrm>
              <a:off x="971547" y="1161600"/>
              <a:ext cx="150300" cy="30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8" name="Google Shape;628;p35"/>
          <p:cNvSpPr txBox="1"/>
          <p:nvPr/>
        </p:nvSpPr>
        <p:spPr>
          <a:xfrm>
            <a:off x="308496" y="71781"/>
            <a:ext cx="7698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2025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629" name="Google Shape;629;p35"/>
          <p:cNvSpPr txBox="1"/>
          <p:nvPr/>
        </p:nvSpPr>
        <p:spPr>
          <a:xfrm>
            <a:off x="7846500" y="71775"/>
            <a:ext cx="12237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01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630" name="Google Shape;630;p35"/>
          <p:cNvSpPr txBox="1"/>
          <p:nvPr/>
        </p:nvSpPr>
        <p:spPr>
          <a:xfrm>
            <a:off x="1846094" y="67775"/>
            <a:ext cx="5466300" cy="3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IRC</a:t>
            </a:r>
          </a:p>
        </p:txBody>
      </p:sp>
      <p:sp>
        <p:nvSpPr>
          <p:cNvPr id="631" name="Google Shape;631;p35"/>
          <p:cNvSpPr txBox="1"/>
          <p:nvPr/>
        </p:nvSpPr>
        <p:spPr>
          <a:xfrm>
            <a:off x="1846094" y="4707225"/>
            <a:ext cx="5466300" cy="3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IN" altLang="zh-TW" b="1" dirty="0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IRC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632" name="Google Shape;632;p35"/>
          <p:cNvSpPr txBox="1"/>
          <p:nvPr/>
        </p:nvSpPr>
        <p:spPr>
          <a:xfrm>
            <a:off x="81300" y="4579250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633" name="Google Shape;633;p35"/>
          <p:cNvSpPr txBox="1"/>
          <p:nvPr/>
        </p:nvSpPr>
        <p:spPr>
          <a:xfrm>
            <a:off x="7830669" y="4579243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</p:spTree>
    <p:extLst>
      <p:ext uri="{BB962C8B-B14F-4D97-AF65-F5344CB8AC3E}">
        <p14:creationId xmlns:p14="http://schemas.microsoft.com/office/powerpoint/2010/main" val="157960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5BEA-5211-4A0E-ADAB-2FDDF194D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111" y="-79341"/>
            <a:ext cx="4263000" cy="641400"/>
          </a:xfrm>
        </p:spPr>
        <p:txBody>
          <a:bodyPr/>
          <a:lstStyle/>
          <a:p>
            <a:pPr algn="ctr"/>
            <a:r>
              <a:rPr lang="en-IN" altLang="zh-TW" dirty="0"/>
              <a:t>Data Flow Architecture</a:t>
            </a:r>
            <a:endParaRPr lang="zh-TW" altLang="en-US" dirty="0"/>
          </a:p>
        </p:txBody>
      </p:sp>
      <p:sp>
        <p:nvSpPr>
          <p:cNvPr id="4" name="Google Shape;628;p35">
            <a:extLst>
              <a:ext uri="{FF2B5EF4-FFF2-40B4-BE49-F238E27FC236}">
                <a16:creationId xmlns:a16="http://schemas.microsoft.com/office/drawing/2014/main" id="{B81E7AF7-ACE7-495E-895E-837880C830CC}"/>
              </a:ext>
            </a:extLst>
          </p:cNvPr>
          <p:cNvSpPr txBox="1"/>
          <p:nvPr/>
        </p:nvSpPr>
        <p:spPr>
          <a:xfrm>
            <a:off x="308496" y="71781"/>
            <a:ext cx="7698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2025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6" name="Google Shape;629;p35">
            <a:extLst>
              <a:ext uri="{FF2B5EF4-FFF2-40B4-BE49-F238E27FC236}">
                <a16:creationId xmlns:a16="http://schemas.microsoft.com/office/drawing/2014/main" id="{994740CD-F66D-4B03-82E6-4BC5238FE6E3}"/>
              </a:ext>
            </a:extLst>
          </p:cNvPr>
          <p:cNvSpPr txBox="1"/>
          <p:nvPr/>
        </p:nvSpPr>
        <p:spPr>
          <a:xfrm>
            <a:off x="7846500" y="71775"/>
            <a:ext cx="12237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10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7" name="Google Shape;632;p35">
            <a:extLst>
              <a:ext uri="{FF2B5EF4-FFF2-40B4-BE49-F238E27FC236}">
                <a16:creationId xmlns:a16="http://schemas.microsoft.com/office/drawing/2014/main" id="{98602C9B-3A40-4007-9381-E3D75E67AB88}"/>
              </a:ext>
            </a:extLst>
          </p:cNvPr>
          <p:cNvSpPr txBox="1"/>
          <p:nvPr/>
        </p:nvSpPr>
        <p:spPr>
          <a:xfrm>
            <a:off x="81300" y="4579250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8" name="Google Shape;633;p35">
            <a:extLst>
              <a:ext uri="{FF2B5EF4-FFF2-40B4-BE49-F238E27FC236}">
                <a16:creationId xmlns:a16="http://schemas.microsoft.com/office/drawing/2014/main" id="{173D84F8-8AA5-4CD4-B976-DF14B00FF48B}"/>
              </a:ext>
            </a:extLst>
          </p:cNvPr>
          <p:cNvSpPr txBox="1"/>
          <p:nvPr/>
        </p:nvSpPr>
        <p:spPr>
          <a:xfrm>
            <a:off x="7830669" y="4579243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5ECF91-7F70-4117-AD0D-7326C8896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323" y="736817"/>
            <a:ext cx="7187353" cy="347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145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5BEA-5211-4A0E-ADAB-2FDDF194D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0500" y="-52247"/>
            <a:ext cx="4263000" cy="641400"/>
          </a:xfrm>
        </p:spPr>
        <p:txBody>
          <a:bodyPr/>
          <a:lstStyle/>
          <a:p>
            <a:pPr algn="ctr"/>
            <a:r>
              <a:rPr lang="en-IN" altLang="zh-TW" dirty="0"/>
              <a:t>Technology Stack</a:t>
            </a:r>
            <a:endParaRPr lang="zh-TW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FFF56D-747B-47AD-919F-E9EC16F75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0030" y="589153"/>
            <a:ext cx="8317569" cy="1430100"/>
          </a:xfrm>
        </p:spPr>
        <p:txBody>
          <a:bodyPr/>
          <a:lstStyle/>
          <a:p>
            <a:pPr algn="l"/>
            <a:r>
              <a:rPr lang="en-IN" altLang="zh-TW" sz="2000" b="1" dirty="0"/>
              <a:t>Core Technologies:</a:t>
            </a:r>
            <a:endParaRPr lang="en-IN" altLang="zh-TW" sz="20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IN" altLang="zh-TW" sz="2000" b="1" dirty="0"/>
              <a:t>Frontend</a:t>
            </a:r>
            <a:r>
              <a:rPr lang="en-IN" altLang="zh-TW" sz="2000" dirty="0"/>
              <a:t>: </a:t>
            </a:r>
            <a:r>
              <a:rPr lang="en-IN" altLang="zh-TW" sz="2000" dirty="0" err="1"/>
              <a:t>Streamlit</a:t>
            </a:r>
            <a:r>
              <a:rPr lang="en-IN" altLang="zh-TW" sz="2000" dirty="0"/>
              <a:t> (Interactive UI)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altLang="zh-TW" sz="2000" b="1" dirty="0"/>
              <a:t>OCR</a:t>
            </a:r>
            <a:r>
              <a:rPr lang="en-IN" altLang="zh-TW" sz="2000" dirty="0"/>
              <a:t>: Mistral OCR API (Advanced text extraction)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altLang="zh-TW" sz="2000" b="1" dirty="0"/>
              <a:t>LLM Manager</a:t>
            </a:r>
            <a:r>
              <a:rPr lang="en-IN" altLang="zh-TW" sz="2000" dirty="0"/>
              <a:t>: Ollama (Local model inference)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altLang="zh-TW" sz="2000" b="1" dirty="0"/>
              <a:t>LLM Models</a:t>
            </a:r>
            <a:r>
              <a:rPr lang="en-IN" altLang="zh-TW" sz="2000" dirty="0"/>
              <a:t>: Gemma 3 , Qwen2.5vl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altLang="zh-TW" sz="2000" b="1" dirty="0"/>
              <a:t>Embeddings</a:t>
            </a:r>
            <a:r>
              <a:rPr lang="en-IN" altLang="zh-TW" sz="2000" dirty="0"/>
              <a:t>: Nomic-embed-text (Vector representations)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altLang="zh-TW" sz="2000" b="1" dirty="0"/>
              <a:t>Vector Store</a:t>
            </a:r>
            <a:r>
              <a:rPr lang="en-IN" altLang="zh-TW" sz="2000" dirty="0"/>
              <a:t>: </a:t>
            </a:r>
            <a:r>
              <a:rPr lang="en-IN" altLang="zh-TW" sz="2000" dirty="0" err="1"/>
              <a:t>LangChain</a:t>
            </a:r>
            <a:r>
              <a:rPr lang="en-IN" altLang="zh-TW" sz="2000" dirty="0"/>
              <a:t> </a:t>
            </a:r>
            <a:r>
              <a:rPr lang="en-IN" altLang="zh-TW" sz="2000" dirty="0" err="1"/>
              <a:t>InMemoryVectorStore</a:t>
            </a:r>
            <a:endParaRPr lang="en-IN" altLang="zh-TW" sz="20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IN" altLang="zh-TW" sz="2000" b="1" dirty="0"/>
              <a:t>Agents</a:t>
            </a:r>
            <a:r>
              <a:rPr lang="en-IN" altLang="zh-TW" sz="2000" dirty="0"/>
              <a:t>: Custom multi-agent framework using </a:t>
            </a:r>
            <a:r>
              <a:rPr lang="en-IN" altLang="zh-TW" sz="2000" dirty="0" err="1"/>
              <a:t>LangChain</a:t>
            </a:r>
            <a:endParaRPr lang="en-IN" altLang="zh-TW" sz="20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IN" altLang="zh-TW" sz="2000" b="1" dirty="0"/>
              <a:t>External APIs</a:t>
            </a:r>
            <a:r>
              <a:rPr lang="en-IN" altLang="zh-TW" sz="2000" dirty="0"/>
              <a:t>: </a:t>
            </a:r>
            <a:r>
              <a:rPr lang="en-IN" altLang="zh-TW" sz="2000" dirty="0" err="1"/>
              <a:t>arXiv</a:t>
            </a:r>
            <a:r>
              <a:rPr lang="en-IN" altLang="zh-TW" sz="2000" dirty="0"/>
              <a:t>, Semantic Scholar, DuckDuckGo, Google Scholar.</a:t>
            </a:r>
          </a:p>
        </p:txBody>
      </p:sp>
      <p:sp>
        <p:nvSpPr>
          <p:cNvPr id="12" name="Google Shape;628;p35">
            <a:extLst>
              <a:ext uri="{FF2B5EF4-FFF2-40B4-BE49-F238E27FC236}">
                <a16:creationId xmlns:a16="http://schemas.microsoft.com/office/drawing/2014/main" id="{6AC2BFF9-327D-45DC-A385-87A746A12638}"/>
              </a:ext>
            </a:extLst>
          </p:cNvPr>
          <p:cNvSpPr txBox="1"/>
          <p:nvPr/>
        </p:nvSpPr>
        <p:spPr>
          <a:xfrm>
            <a:off x="308496" y="71781"/>
            <a:ext cx="7698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2025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3" name="Google Shape;629;p35">
            <a:extLst>
              <a:ext uri="{FF2B5EF4-FFF2-40B4-BE49-F238E27FC236}">
                <a16:creationId xmlns:a16="http://schemas.microsoft.com/office/drawing/2014/main" id="{F9B9E937-E94E-4781-BB5D-5542C0C9E3FF}"/>
              </a:ext>
            </a:extLst>
          </p:cNvPr>
          <p:cNvSpPr txBox="1"/>
          <p:nvPr/>
        </p:nvSpPr>
        <p:spPr>
          <a:xfrm>
            <a:off x="7846500" y="71775"/>
            <a:ext cx="12237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11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4" name="Google Shape;632;p35">
            <a:extLst>
              <a:ext uri="{FF2B5EF4-FFF2-40B4-BE49-F238E27FC236}">
                <a16:creationId xmlns:a16="http://schemas.microsoft.com/office/drawing/2014/main" id="{A2E9FE6A-FDC6-41A7-94AD-B401AFDE960F}"/>
              </a:ext>
            </a:extLst>
          </p:cNvPr>
          <p:cNvSpPr txBox="1"/>
          <p:nvPr/>
        </p:nvSpPr>
        <p:spPr>
          <a:xfrm>
            <a:off x="81300" y="4579250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5" name="Google Shape;633;p35">
            <a:extLst>
              <a:ext uri="{FF2B5EF4-FFF2-40B4-BE49-F238E27FC236}">
                <a16:creationId xmlns:a16="http://schemas.microsoft.com/office/drawing/2014/main" id="{83699865-AAF6-44C3-9B2D-20D4E12FA7E6}"/>
              </a:ext>
            </a:extLst>
          </p:cNvPr>
          <p:cNvSpPr txBox="1"/>
          <p:nvPr/>
        </p:nvSpPr>
        <p:spPr>
          <a:xfrm>
            <a:off x="7830669" y="4579243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</p:spTree>
    <p:extLst>
      <p:ext uri="{BB962C8B-B14F-4D97-AF65-F5344CB8AC3E}">
        <p14:creationId xmlns:p14="http://schemas.microsoft.com/office/powerpoint/2010/main" val="2306550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ECA7B-0FD1-40D2-84FC-B15232CA9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000" y="1866191"/>
            <a:ext cx="6534000" cy="1791900"/>
          </a:xfrm>
        </p:spPr>
        <p:txBody>
          <a:bodyPr/>
          <a:lstStyle/>
          <a:p>
            <a:r>
              <a:rPr lang="en-IN" altLang="zh-TW" sz="8000" dirty="0"/>
              <a:t>Methods</a:t>
            </a:r>
            <a:endParaRPr lang="zh-TW" altLang="en-US" sz="8000" dirty="0"/>
          </a:p>
        </p:txBody>
      </p:sp>
      <p:sp>
        <p:nvSpPr>
          <p:cNvPr id="3" name="Google Shape;628;p35">
            <a:extLst>
              <a:ext uri="{FF2B5EF4-FFF2-40B4-BE49-F238E27FC236}">
                <a16:creationId xmlns:a16="http://schemas.microsoft.com/office/drawing/2014/main" id="{97961DD1-810C-41D9-8CCA-1A3B7966E025}"/>
              </a:ext>
            </a:extLst>
          </p:cNvPr>
          <p:cNvSpPr txBox="1"/>
          <p:nvPr/>
        </p:nvSpPr>
        <p:spPr>
          <a:xfrm>
            <a:off x="308496" y="71781"/>
            <a:ext cx="7698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2025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4" name="Google Shape;629;p35">
            <a:extLst>
              <a:ext uri="{FF2B5EF4-FFF2-40B4-BE49-F238E27FC236}">
                <a16:creationId xmlns:a16="http://schemas.microsoft.com/office/drawing/2014/main" id="{AE4E80E8-DE25-4DDC-A0E1-39F6FEA11D07}"/>
              </a:ext>
            </a:extLst>
          </p:cNvPr>
          <p:cNvSpPr txBox="1"/>
          <p:nvPr/>
        </p:nvSpPr>
        <p:spPr>
          <a:xfrm>
            <a:off x="7846500" y="71775"/>
            <a:ext cx="12237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12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5" name="Google Shape;632;p35">
            <a:extLst>
              <a:ext uri="{FF2B5EF4-FFF2-40B4-BE49-F238E27FC236}">
                <a16:creationId xmlns:a16="http://schemas.microsoft.com/office/drawing/2014/main" id="{D5A8E1FB-EF24-4A9F-AB88-575DFEB362B2}"/>
              </a:ext>
            </a:extLst>
          </p:cNvPr>
          <p:cNvSpPr txBox="1"/>
          <p:nvPr/>
        </p:nvSpPr>
        <p:spPr>
          <a:xfrm>
            <a:off x="81300" y="4579250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6" name="Google Shape;633;p35">
            <a:extLst>
              <a:ext uri="{FF2B5EF4-FFF2-40B4-BE49-F238E27FC236}">
                <a16:creationId xmlns:a16="http://schemas.microsoft.com/office/drawing/2014/main" id="{9A4CCC08-B594-43CB-8BB7-E8015F3720C7}"/>
              </a:ext>
            </a:extLst>
          </p:cNvPr>
          <p:cNvSpPr txBox="1"/>
          <p:nvPr/>
        </p:nvSpPr>
        <p:spPr>
          <a:xfrm>
            <a:off x="7830669" y="4579243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</p:spTree>
    <p:extLst>
      <p:ext uri="{BB962C8B-B14F-4D97-AF65-F5344CB8AC3E}">
        <p14:creationId xmlns:p14="http://schemas.microsoft.com/office/powerpoint/2010/main" val="489167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5BEA-5211-4A0E-ADAB-2FDDF194D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462" y="-86114"/>
            <a:ext cx="5489076" cy="641400"/>
          </a:xfrm>
        </p:spPr>
        <p:txBody>
          <a:bodyPr/>
          <a:lstStyle/>
          <a:p>
            <a:pPr algn="ctr"/>
            <a:r>
              <a:rPr lang="en-IN" altLang="zh-TW" dirty="0"/>
              <a:t>OCR and Document Processing</a:t>
            </a:r>
            <a:endParaRPr lang="zh-TW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F1DFBBB-E86B-4741-8DE2-1F5558C1791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756747" y="691271"/>
            <a:ext cx="534627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Mistral OCR Pipeline : </a:t>
            </a:r>
          </a:p>
          <a:p>
            <a:pPr marL="742950" lvl="1" indent="-28575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TW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use Mistral OCR API to extract the contents of the document.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best OCR model currently :</a:t>
            </a:r>
          </a:p>
          <a:p>
            <a:pPr marL="742950" lvl="1" indent="-28575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TW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Mistral OCR </a:t>
            </a:r>
            <a:r>
              <a:rPr lang="en-US" altLang="zh-TW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 the highest accuracy of all the OCRs and is one of the Fastest OCR</a:t>
            </a:r>
            <a:r>
              <a:rPr kumimoji="0" lang="en-US" altLang="zh-TW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5" name="Google Shape;628;p35">
            <a:extLst>
              <a:ext uri="{FF2B5EF4-FFF2-40B4-BE49-F238E27FC236}">
                <a16:creationId xmlns:a16="http://schemas.microsoft.com/office/drawing/2014/main" id="{284B8D35-D63D-42BA-AA54-9AC6D60AFC8A}"/>
              </a:ext>
            </a:extLst>
          </p:cNvPr>
          <p:cNvSpPr txBox="1"/>
          <p:nvPr/>
        </p:nvSpPr>
        <p:spPr>
          <a:xfrm>
            <a:off x="308496" y="71781"/>
            <a:ext cx="7698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2025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6" name="Google Shape;629;p35">
            <a:extLst>
              <a:ext uri="{FF2B5EF4-FFF2-40B4-BE49-F238E27FC236}">
                <a16:creationId xmlns:a16="http://schemas.microsoft.com/office/drawing/2014/main" id="{D7682033-4041-4CA9-8CF9-C0C244207181}"/>
              </a:ext>
            </a:extLst>
          </p:cNvPr>
          <p:cNvSpPr txBox="1"/>
          <p:nvPr/>
        </p:nvSpPr>
        <p:spPr>
          <a:xfrm>
            <a:off x="7846500" y="71775"/>
            <a:ext cx="12237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13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7" name="Google Shape;632;p35">
            <a:extLst>
              <a:ext uri="{FF2B5EF4-FFF2-40B4-BE49-F238E27FC236}">
                <a16:creationId xmlns:a16="http://schemas.microsoft.com/office/drawing/2014/main" id="{88E685DD-CF46-428D-83F2-461854A3AAD4}"/>
              </a:ext>
            </a:extLst>
          </p:cNvPr>
          <p:cNvSpPr txBox="1"/>
          <p:nvPr/>
        </p:nvSpPr>
        <p:spPr>
          <a:xfrm>
            <a:off x="81300" y="4579250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8" name="Google Shape;633;p35">
            <a:extLst>
              <a:ext uri="{FF2B5EF4-FFF2-40B4-BE49-F238E27FC236}">
                <a16:creationId xmlns:a16="http://schemas.microsoft.com/office/drawing/2014/main" id="{02EF68B2-DE1D-4D15-B38E-7D7C9D686D83}"/>
              </a:ext>
            </a:extLst>
          </p:cNvPr>
          <p:cNvSpPr txBox="1"/>
          <p:nvPr/>
        </p:nvSpPr>
        <p:spPr>
          <a:xfrm>
            <a:off x="7830669" y="4579243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B076DE-C227-4903-8942-4CDD1B164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50" y="641580"/>
            <a:ext cx="1512563" cy="18343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F7D97F-0A48-44D0-8632-C3794862A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687" y="2854834"/>
            <a:ext cx="5218572" cy="179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469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5BEA-5211-4A0E-ADAB-2FDDF194D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462" y="-86114"/>
            <a:ext cx="5489076" cy="641400"/>
          </a:xfrm>
        </p:spPr>
        <p:txBody>
          <a:bodyPr/>
          <a:lstStyle/>
          <a:p>
            <a:pPr algn="ctr"/>
            <a:r>
              <a:rPr lang="en-IN" altLang="zh-TW" dirty="0"/>
              <a:t>Vector Embedding and </a:t>
            </a:r>
            <a:r>
              <a:rPr lang="en-IN" altLang="zh-TW" dirty="0" err="1"/>
              <a:t>Reterival</a:t>
            </a:r>
            <a:endParaRPr lang="zh-TW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F1DFBBB-E86B-4741-8DE2-1F5558C1791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689014" y="785532"/>
            <a:ext cx="534627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LangChain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RecursiveCharacterTextSplitter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742950" lvl="1" indent="-28575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TW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use </a:t>
            </a:r>
            <a:r>
              <a:rPr kumimoji="0" lang="en-US" altLang="zh-TW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LangChain’s</a:t>
            </a:r>
            <a:r>
              <a:rPr kumimoji="0" lang="en-US" altLang="zh-TW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altLang="zh-TW" dirty="0" err="1"/>
              <a:t>RecursiveCharacterTextSplitter</a:t>
            </a:r>
            <a:r>
              <a:rPr kumimoji="0" lang="en-US" altLang="zh-TW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 recursively split the text into chunks.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LangChain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zh-TW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InMemoryVectorStore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8575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TW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use </a:t>
            </a:r>
            <a:r>
              <a:rPr kumimoji="0" lang="en-US" altLang="zh-TW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LangChain’s</a:t>
            </a:r>
            <a:r>
              <a:rPr kumimoji="0" lang="en-US" altLang="zh-TW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altLang="zh-TW" dirty="0" err="1"/>
              <a:t>InMemoryVectorStore</a:t>
            </a:r>
            <a:r>
              <a:rPr kumimoji="0" lang="en-US" altLang="zh-TW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 store into the Vector DB.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Embedding:</a:t>
            </a:r>
          </a:p>
          <a:p>
            <a:pPr marL="742950" lvl="1" indent="-28575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TW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use </a:t>
            </a:r>
            <a:r>
              <a:rPr lang="en-IN" altLang="zh-TW" dirty="0"/>
              <a:t>Nomic-embed-text to embed into semantic vectors</a:t>
            </a:r>
            <a:r>
              <a:rPr kumimoji="0" lang="en-US" altLang="zh-TW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742950" lvl="1" indent="-28575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zh-TW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628;p35">
            <a:extLst>
              <a:ext uri="{FF2B5EF4-FFF2-40B4-BE49-F238E27FC236}">
                <a16:creationId xmlns:a16="http://schemas.microsoft.com/office/drawing/2014/main" id="{284B8D35-D63D-42BA-AA54-9AC6D60AFC8A}"/>
              </a:ext>
            </a:extLst>
          </p:cNvPr>
          <p:cNvSpPr txBox="1"/>
          <p:nvPr/>
        </p:nvSpPr>
        <p:spPr>
          <a:xfrm>
            <a:off x="308496" y="71781"/>
            <a:ext cx="7698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2025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6" name="Google Shape;629;p35">
            <a:extLst>
              <a:ext uri="{FF2B5EF4-FFF2-40B4-BE49-F238E27FC236}">
                <a16:creationId xmlns:a16="http://schemas.microsoft.com/office/drawing/2014/main" id="{D7682033-4041-4CA9-8CF9-C0C244207181}"/>
              </a:ext>
            </a:extLst>
          </p:cNvPr>
          <p:cNvSpPr txBox="1"/>
          <p:nvPr/>
        </p:nvSpPr>
        <p:spPr>
          <a:xfrm>
            <a:off x="7846500" y="71775"/>
            <a:ext cx="12237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14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7" name="Google Shape;632;p35">
            <a:extLst>
              <a:ext uri="{FF2B5EF4-FFF2-40B4-BE49-F238E27FC236}">
                <a16:creationId xmlns:a16="http://schemas.microsoft.com/office/drawing/2014/main" id="{88E685DD-CF46-428D-83F2-461854A3AAD4}"/>
              </a:ext>
            </a:extLst>
          </p:cNvPr>
          <p:cNvSpPr txBox="1"/>
          <p:nvPr/>
        </p:nvSpPr>
        <p:spPr>
          <a:xfrm>
            <a:off x="81300" y="4579250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8" name="Google Shape;633;p35">
            <a:extLst>
              <a:ext uri="{FF2B5EF4-FFF2-40B4-BE49-F238E27FC236}">
                <a16:creationId xmlns:a16="http://schemas.microsoft.com/office/drawing/2014/main" id="{02EF68B2-DE1D-4D15-B38E-7D7C9D686D83}"/>
              </a:ext>
            </a:extLst>
          </p:cNvPr>
          <p:cNvSpPr txBox="1"/>
          <p:nvPr/>
        </p:nvSpPr>
        <p:spPr>
          <a:xfrm>
            <a:off x="7830669" y="4579243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20C794-04D4-4BAC-B004-D12181135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82" y="2571750"/>
            <a:ext cx="1371791" cy="15146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B002CE-7416-4296-868F-B9776B2FC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08" y="691271"/>
            <a:ext cx="1286054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101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5BEA-5211-4A0E-ADAB-2FDDF194D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462" y="-86114"/>
            <a:ext cx="5489076" cy="641400"/>
          </a:xfrm>
        </p:spPr>
        <p:txBody>
          <a:bodyPr/>
          <a:lstStyle/>
          <a:p>
            <a:pPr algn="ctr"/>
            <a:r>
              <a:rPr lang="en-IN" altLang="zh-TW" dirty="0"/>
              <a:t>Multi-Agent System</a:t>
            </a:r>
            <a:endParaRPr lang="zh-TW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F1DFBBB-E86B-4741-8DE2-1F5558C1791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614507" y="825734"/>
            <a:ext cx="5346270" cy="2354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1" indent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zh-TW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Langchain’s</a:t>
            </a:r>
            <a:r>
              <a:rPr kumimoji="0" lang="en-US" altLang="zh-TW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Agentic Tools is used to create the agents </a:t>
            </a:r>
          </a:p>
          <a:p>
            <a:pPr marL="742950" lvl="1" indent="-28575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Task Decomposition: </a:t>
            </a:r>
            <a:r>
              <a:rPr kumimoji="0" lang="en-US" altLang="zh-TW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Father agent breaks down complex tasks</a:t>
            </a:r>
          </a:p>
          <a:p>
            <a:pPr marL="742950" lvl="1" indent="-28575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Work Distribution</a:t>
            </a:r>
            <a:r>
              <a:rPr kumimoji="0" lang="en-US" altLang="zh-TW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Mother agent assigns specialized tasks</a:t>
            </a:r>
          </a:p>
          <a:p>
            <a:pPr marL="742950" lvl="1" indent="-28575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Parallel Processing: </a:t>
            </a:r>
            <a:r>
              <a:rPr kumimoji="0" lang="en-US" altLang="zh-TW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Child agents work simultaneously</a:t>
            </a:r>
          </a:p>
          <a:p>
            <a:pPr marL="742950" lvl="1" indent="-28575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Result Aggregation: </a:t>
            </a:r>
            <a:r>
              <a:rPr kumimoji="0" lang="en-US" altLang="zh-TW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Mother agent consolidates outputs</a:t>
            </a:r>
          </a:p>
          <a:p>
            <a:pPr marL="742950" lvl="1" indent="-28575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Quality Assessment</a:t>
            </a:r>
            <a:r>
              <a:rPr kumimoji="0" lang="en-US" altLang="zh-TW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Father agent validates results</a:t>
            </a:r>
          </a:p>
        </p:txBody>
      </p:sp>
      <p:sp>
        <p:nvSpPr>
          <p:cNvPr id="5" name="Google Shape;628;p35">
            <a:extLst>
              <a:ext uri="{FF2B5EF4-FFF2-40B4-BE49-F238E27FC236}">
                <a16:creationId xmlns:a16="http://schemas.microsoft.com/office/drawing/2014/main" id="{284B8D35-D63D-42BA-AA54-9AC6D60AFC8A}"/>
              </a:ext>
            </a:extLst>
          </p:cNvPr>
          <p:cNvSpPr txBox="1"/>
          <p:nvPr/>
        </p:nvSpPr>
        <p:spPr>
          <a:xfrm>
            <a:off x="308496" y="71781"/>
            <a:ext cx="7698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2025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6" name="Google Shape;629;p35">
            <a:extLst>
              <a:ext uri="{FF2B5EF4-FFF2-40B4-BE49-F238E27FC236}">
                <a16:creationId xmlns:a16="http://schemas.microsoft.com/office/drawing/2014/main" id="{D7682033-4041-4CA9-8CF9-C0C244207181}"/>
              </a:ext>
            </a:extLst>
          </p:cNvPr>
          <p:cNvSpPr txBox="1"/>
          <p:nvPr/>
        </p:nvSpPr>
        <p:spPr>
          <a:xfrm>
            <a:off x="7846500" y="71775"/>
            <a:ext cx="12237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15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7" name="Google Shape;632;p35">
            <a:extLst>
              <a:ext uri="{FF2B5EF4-FFF2-40B4-BE49-F238E27FC236}">
                <a16:creationId xmlns:a16="http://schemas.microsoft.com/office/drawing/2014/main" id="{88E685DD-CF46-428D-83F2-461854A3AAD4}"/>
              </a:ext>
            </a:extLst>
          </p:cNvPr>
          <p:cNvSpPr txBox="1"/>
          <p:nvPr/>
        </p:nvSpPr>
        <p:spPr>
          <a:xfrm>
            <a:off x="81300" y="4579250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8" name="Google Shape;633;p35">
            <a:extLst>
              <a:ext uri="{FF2B5EF4-FFF2-40B4-BE49-F238E27FC236}">
                <a16:creationId xmlns:a16="http://schemas.microsoft.com/office/drawing/2014/main" id="{02EF68B2-DE1D-4D15-B38E-7D7C9D686D83}"/>
              </a:ext>
            </a:extLst>
          </p:cNvPr>
          <p:cNvSpPr txBox="1"/>
          <p:nvPr/>
        </p:nvSpPr>
        <p:spPr>
          <a:xfrm>
            <a:off x="7830669" y="4579243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B9F723-6F66-4F51-9602-D54FDA186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44" y="1008345"/>
            <a:ext cx="2354491" cy="235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679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5BEA-5211-4A0E-ADAB-2FDDF194D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462" y="-86114"/>
            <a:ext cx="5489076" cy="641400"/>
          </a:xfrm>
        </p:spPr>
        <p:txBody>
          <a:bodyPr/>
          <a:lstStyle/>
          <a:p>
            <a:pPr algn="ctr"/>
            <a:r>
              <a:rPr lang="en-IN" altLang="zh-TW" dirty="0"/>
              <a:t>Reference Extraction Algorithm</a:t>
            </a:r>
            <a:endParaRPr lang="zh-TW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F1DFBBB-E86B-4741-8DE2-1F5558C1791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600961" y="895424"/>
            <a:ext cx="6155382" cy="3000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1" indent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zh-TW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use DuckDuckGo Search </a:t>
            </a:r>
            <a:r>
              <a:rPr lang="en-US" altLang="zh-TW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engine from the </a:t>
            </a:r>
            <a:r>
              <a:rPr lang="en-US" altLang="zh-TW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Langchain</a:t>
            </a:r>
            <a:r>
              <a:rPr lang="en-US" altLang="zh-TW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Tools </a:t>
            </a:r>
            <a:endParaRPr kumimoji="0" lang="en-US" altLang="zh-TW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TW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Multiple citation format support</a:t>
            </a:r>
          </a:p>
          <a:p>
            <a:pPr marL="742950" lvl="1" indent="-28575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TW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Academic database integration (</a:t>
            </a:r>
            <a:r>
              <a:rPr kumimoji="0" lang="en-US" altLang="zh-TW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arXiv</a:t>
            </a:r>
            <a:r>
              <a:rPr kumimoji="0" lang="en-US" altLang="zh-TW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Semantic Scholar)</a:t>
            </a:r>
          </a:p>
          <a:p>
            <a:pPr marL="742950" lvl="1" indent="-28575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TW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Google Scholar Scraping</a:t>
            </a:r>
          </a:p>
          <a:p>
            <a:pPr marL="742950" lvl="1" indent="-28575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TW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Fallback title-based summarization</a:t>
            </a:r>
          </a:p>
        </p:txBody>
      </p:sp>
      <p:sp>
        <p:nvSpPr>
          <p:cNvPr id="5" name="Google Shape;628;p35">
            <a:extLst>
              <a:ext uri="{FF2B5EF4-FFF2-40B4-BE49-F238E27FC236}">
                <a16:creationId xmlns:a16="http://schemas.microsoft.com/office/drawing/2014/main" id="{284B8D35-D63D-42BA-AA54-9AC6D60AFC8A}"/>
              </a:ext>
            </a:extLst>
          </p:cNvPr>
          <p:cNvSpPr txBox="1"/>
          <p:nvPr/>
        </p:nvSpPr>
        <p:spPr>
          <a:xfrm>
            <a:off x="308496" y="71781"/>
            <a:ext cx="7698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2025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6" name="Google Shape;629;p35">
            <a:extLst>
              <a:ext uri="{FF2B5EF4-FFF2-40B4-BE49-F238E27FC236}">
                <a16:creationId xmlns:a16="http://schemas.microsoft.com/office/drawing/2014/main" id="{D7682033-4041-4CA9-8CF9-C0C244207181}"/>
              </a:ext>
            </a:extLst>
          </p:cNvPr>
          <p:cNvSpPr txBox="1"/>
          <p:nvPr/>
        </p:nvSpPr>
        <p:spPr>
          <a:xfrm>
            <a:off x="7846500" y="71775"/>
            <a:ext cx="12237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16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7" name="Google Shape;632;p35">
            <a:extLst>
              <a:ext uri="{FF2B5EF4-FFF2-40B4-BE49-F238E27FC236}">
                <a16:creationId xmlns:a16="http://schemas.microsoft.com/office/drawing/2014/main" id="{88E685DD-CF46-428D-83F2-461854A3AAD4}"/>
              </a:ext>
            </a:extLst>
          </p:cNvPr>
          <p:cNvSpPr txBox="1"/>
          <p:nvPr/>
        </p:nvSpPr>
        <p:spPr>
          <a:xfrm>
            <a:off x="81300" y="4579250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8" name="Google Shape;633;p35">
            <a:extLst>
              <a:ext uri="{FF2B5EF4-FFF2-40B4-BE49-F238E27FC236}">
                <a16:creationId xmlns:a16="http://schemas.microsoft.com/office/drawing/2014/main" id="{02EF68B2-DE1D-4D15-B38E-7D7C9D686D83}"/>
              </a:ext>
            </a:extLst>
          </p:cNvPr>
          <p:cNvSpPr txBox="1"/>
          <p:nvPr/>
        </p:nvSpPr>
        <p:spPr>
          <a:xfrm>
            <a:off x="7830669" y="4579243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3A0021-7E89-4810-B0FE-626CA5DCD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45" y="1008345"/>
            <a:ext cx="2266850" cy="153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17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ECA7B-0FD1-40D2-84FC-B15232CA9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000" y="1866191"/>
            <a:ext cx="6534000" cy="1791900"/>
          </a:xfrm>
        </p:spPr>
        <p:txBody>
          <a:bodyPr/>
          <a:lstStyle/>
          <a:p>
            <a:r>
              <a:rPr lang="en-IN" altLang="zh-TW" sz="8000" dirty="0"/>
              <a:t>Results</a:t>
            </a:r>
            <a:endParaRPr lang="zh-TW" altLang="en-US" sz="8000" dirty="0"/>
          </a:p>
        </p:txBody>
      </p:sp>
      <p:sp>
        <p:nvSpPr>
          <p:cNvPr id="3" name="Google Shape;628;p35">
            <a:extLst>
              <a:ext uri="{FF2B5EF4-FFF2-40B4-BE49-F238E27FC236}">
                <a16:creationId xmlns:a16="http://schemas.microsoft.com/office/drawing/2014/main" id="{97961DD1-810C-41D9-8CCA-1A3B7966E025}"/>
              </a:ext>
            </a:extLst>
          </p:cNvPr>
          <p:cNvSpPr txBox="1"/>
          <p:nvPr/>
        </p:nvSpPr>
        <p:spPr>
          <a:xfrm>
            <a:off x="308496" y="71781"/>
            <a:ext cx="7698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2025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4" name="Google Shape;629;p35">
            <a:extLst>
              <a:ext uri="{FF2B5EF4-FFF2-40B4-BE49-F238E27FC236}">
                <a16:creationId xmlns:a16="http://schemas.microsoft.com/office/drawing/2014/main" id="{AE4E80E8-DE25-4DDC-A0E1-39F6FEA11D07}"/>
              </a:ext>
            </a:extLst>
          </p:cNvPr>
          <p:cNvSpPr txBox="1"/>
          <p:nvPr/>
        </p:nvSpPr>
        <p:spPr>
          <a:xfrm>
            <a:off x="7846500" y="71775"/>
            <a:ext cx="12237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17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5" name="Google Shape;632;p35">
            <a:extLst>
              <a:ext uri="{FF2B5EF4-FFF2-40B4-BE49-F238E27FC236}">
                <a16:creationId xmlns:a16="http://schemas.microsoft.com/office/drawing/2014/main" id="{D5A8E1FB-EF24-4A9F-AB88-575DFEB362B2}"/>
              </a:ext>
            </a:extLst>
          </p:cNvPr>
          <p:cNvSpPr txBox="1"/>
          <p:nvPr/>
        </p:nvSpPr>
        <p:spPr>
          <a:xfrm>
            <a:off x="81300" y="4579250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6" name="Google Shape;633;p35">
            <a:extLst>
              <a:ext uri="{FF2B5EF4-FFF2-40B4-BE49-F238E27FC236}">
                <a16:creationId xmlns:a16="http://schemas.microsoft.com/office/drawing/2014/main" id="{9A4CCC08-B594-43CB-8BB7-E8015F3720C7}"/>
              </a:ext>
            </a:extLst>
          </p:cNvPr>
          <p:cNvSpPr txBox="1"/>
          <p:nvPr/>
        </p:nvSpPr>
        <p:spPr>
          <a:xfrm>
            <a:off x="7830669" y="4579243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</p:spTree>
    <p:extLst>
      <p:ext uri="{BB962C8B-B14F-4D97-AF65-F5344CB8AC3E}">
        <p14:creationId xmlns:p14="http://schemas.microsoft.com/office/powerpoint/2010/main" val="104305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5BEA-5211-4A0E-ADAB-2FDDF194D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440" y="-59021"/>
            <a:ext cx="5601547" cy="641400"/>
          </a:xfrm>
        </p:spPr>
        <p:txBody>
          <a:bodyPr/>
          <a:lstStyle/>
          <a:p>
            <a:pPr algn="ctr"/>
            <a:r>
              <a:rPr lang="en-IN" altLang="zh-TW" dirty="0"/>
              <a:t>Results</a:t>
            </a:r>
            <a:endParaRPr lang="zh-TW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FFF56D-747B-47AD-919F-E9EC16F75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004" y="724619"/>
            <a:ext cx="7802796" cy="1430100"/>
          </a:xfrm>
        </p:spPr>
        <p:txBody>
          <a:bodyPr/>
          <a:lstStyle/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altLang="zh-TW" b="1" dirty="0"/>
              <a:t>We compare our model with </a:t>
            </a:r>
          </a:p>
          <a:p>
            <a:pPr marL="482600" indent="-342900" algn="l">
              <a:buAutoNum type="arabicPeriod"/>
            </a:pPr>
            <a:r>
              <a:rPr lang="en-US" altLang="zh-TW" b="1" dirty="0"/>
              <a:t>Summarization tool :</a:t>
            </a:r>
            <a:r>
              <a:rPr lang="en-US" altLang="zh-TW" dirty="0"/>
              <a:t> Using Transformer Based summarization tool to summary the pdf .</a:t>
            </a:r>
            <a:endParaRPr lang="en-US" altLang="zh-TW" b="1" dirty="0"/>
          </a:p>
          <a:p>
            <a:pPr marL="482600" indent="-342900" algn="l">
              <a:buAutoNum type="arabicPeriod"/>
            </a:pPr>
            <a:r>
              <a:rPr lang="en-US" altLang="zh-TW" b="1" dirty="0"/>
              <a:t>LLM Summarization : </a:t>
            </a:r>
            <a:r>
              <a:rPr lang="en-US" altLang="zh-TW" dirty="0"/>
              <a:t>Using LLM to summary the pdf </a:t>
            </a:r>
            <a:r>
              <a:rPr lang="en-US" altLang="zh-TW" b="1" dirty="0"/>
              <a:t> </a:t>
            </a:r>
          </a:p>
          <a:p>
            <a:pPr marL="482600" indent="-342900" algn="l">
              <a:buAutoNum type="arabicPeriod"/>
            </a:pPr>
            <a:r>
              <a:rPr lang="en-US" altLang="zh-TW" b="1" dirty="0"/>
              <a:t>Multi Agent Summarization : </a:t>
            </a:r>
            <a:r>
              <a:rPr lang="en-US" altLang="zh-TW" dirty="0"/>
              <a:t>Using our system to summary the pdf.</a:t>
            </a:r>
            <a:endParaRPr lang="en-US" altLang="zh-TW" b="1" dirty="0"/>
          </a:p>
          <a:p>
            <a:pPr marL="139700" indent="0" algn="l"/>
            <a:endParaRPr lang="en-US" altLang="zh-TW" b="1" dirty="0"/>
          </a:p>
        </p:txBody>
      </p:sp>
      <p:sp>
        <p:nvSpPr>
          <p:cNvPr id="4" name="Google Shape;628;p35">
            <a:extLst>
              <a:ext uri="{FF2B5EF4-FFF2-40B4-BE49-F238E27FC236}">
                <a16:creationId xmlns:a16="http://schemas.microsoft.com/office/drawing/2014/main" id="{7048A2C2-2BFC-4205-BF1B-306DFE07F4B6}"/>
              </a:ext>
            </a:extLst>
          </p:cNvPr>
          <p:cNvSpPr txBox="1"/>
          <p:nvPr/>
        </p:nvSpPr>
        <p:spPr>
          <a:xfrm>
            <a:off x="308496" y="71781"/>
            <a:ext cx="7698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2025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5" name="Google Shape;629;p35">
            <a:extLst>
              <a:ext uri="{FF2B5EF4-FFF2-40B4-BE49-F238E27FC236}">
                <a16:creationId xmlns:a16="http://schemas.microsoft.com/office/drawing/2014/main" id="{FF62A3E8-C251-4095-B3CC-8CBBA9B502F2}"/>
              </a:ext>
            </a:extLst>
          </p:cNvPr>
          <p:cNvSpPr txBox="1"/>
          <p:nvPr/>
        </p:nvSpPr>
        <p:spPr>
          <a:xfrm>
            <a:off x="7846500" y="71775"/>
            <a:ext cx="12237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18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6" name="Google Shape;632;p35">
            <a:extLst>
              <a:ext uri="{FF2B5EF4-FFF2-40B4-BE49-F238E27FC236}">
                <a16:creationId xmlns:a16="http://schemas.microsoft.com/office/drawing/2014/main" id="{34FB7420-1EE6-430F-931B-2ADE97EE68A7}"/>
              </a:ext>
            </a:extLst>
          </p:cNvPr>
          <p:cNvSpPr txBox="1"/>
          <p:nvPr/>
        </p:nvSpPr>
        <p:spPr>
          <a:xfrm>
            <a:off x="81300" y="4579250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7" name="Google Shape;633;p35">
            <a:extLst>
              <a:ext uri="{FF2B5EF4-FFF2-40B4-BE49-F238E27FC236}">
                <a16:creationId xmlns:a16="http://schemas.microsoft.com/office/drawing/2014/main" id="{61BEC4AF-AD60-47E1-A073-F907B55B01D9}"/>
              </a:ext>
            </a:extLst>
          </p:cNvPr>
          <p:cNvSpPr txBox="1"/>
          <p:nvPr/>
        </p:nvSpPr>
        <p:spPr>
          <a:xfrm>
            <a:off x="7830669" y="4579243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</p:spTree>
    <p:extLst>
      <p:ext uri="{BB962C8B-B14F-4D97-AF65-F5344CB8AC3E}">
        <p14:creationId xmlns:p14="http://schemas.microsoft.com/office/powerpoint/2010/main" val="246578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5BEA-5211-4A0E-ADAB-2FDDF194D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440" y="-59021"/>
            <a:ext cx="5601547" cy="641400"/>
          </a:xfrm>
        </p:spPr>
        <p:txBody>
          <a:bodyPr/>
          <a:lstStyle/>
          <a:p>
            <a:pPr algn="ctr"/>
            <a:r>
              <a:rPr lang="en-IN" altLang="zh-TW" dirty="0"/>
              <a:t>Summarization tool </a:t>
            </a:r>
            <a:endParaRPr lang="zh-TW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FFF56D-747B-47AD-919F-E9EC16F75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004" y="724619"/>
            <a:ext cx="7802796" cy="1430100"/>
          </a:xfrm>
        </p:spPr>
        <p:txBody>
          <a:bodyPr/>
          <a:lstStyle/>
          <a:p>
            <a:pPr marL="139700" indent="0" algn="l"/>
            <a:endParaRPr lang="en-US" altLang="zh-TW" b="1" dirty="0"/>
          </a:p>
        </p:txBody>
      </p:sp>
      <p:sp>
        <p:nvSpPr>
          <p:cNvPr id="4" name="Google Shape;628;p35">
            <a:extLst>
              <a:ext uri="{FF2B5EF4-FFF2-40B4-BE49-F238E27FC236}">
                <a16:creationId xmlns:a16="http://schemas.microsoft.com/office/drawing/2014/main" id="{7048A2C2-2BFC-4205-BF1B-306DFE07F4B6}"/>
              </a:ext>
            </a:extLst>
          </p:cNvPr>
          <p:cNvSpPr txBox="1"/>
          <p:nvPr/>
        </p:nvSpPr>
        <p:spPr>
          <a:xfrm>
            <a:off x="308496" y="71781"/>
            <a:ext cx="7698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2025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5" name="Google Shape;629;p35">
            <a:extLst>
              <a:ext uri="{FF2B5EF4-FFF2-40B4-BE49-F238E27FC236}">
                <a16:creationId xmlns:a16="http://schemas.microsoft.com/office/drawing/2014/main" id="{FF62A3E8-C251-4095-B3CC-8CBBA9B502F2}"/>
              </a:ext>
            </a:extLst>
          </p:cNvPr>
          <p:cNvSpPr txBox="1"/>
          <p:nvPr/>
        </p:nvSpPr>
        <p:spPr>
          <a:xfrm>
            <a:off x="7846500" y="71775"/>
            <a:ext cx="12237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19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6" name="Google Shape;632;p35">
            <a:extLst>
              <a:ext uri="{FF2B5EF4-FFF2-40B4-BE49-F238E27FC236}">
                <a16:creationId xmlns:a16="http://schemas.microsoft.com/office/drawing/2014/main" id="{34FB7420-1EE6-430F-931B-2ADE97EE68A7}"/>
              </a:ext>
            </a:extLst>
          </p:cNvPr>
          <p:cNvSpPr txBox="1"/>
          <p:nvPr/>
        </p:nvSpPr>
        <p:spPr>
          <a:xfrm>
            <a:off x="81300" y="4579250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7" name="Google Shape;633;p35">
            <a:extLst>
              <a:ext uri="{FF2B5EF4-FFF2-40B4-BE49-F238E27FC236}">
                <a16:creationId xmlns:a16="http://schemas.microsoft.com/office/drawing/2014/main" id="{61BEC4AF-AD60-47E1-A073-F907B55B01D9}"/>
              </a:ext>
            </a:extLst>
          </p:cNvPr>
          <p:cNvSpPr txBox="1"/>
          <p:nvPr/>
        </p:nvSpPr>
        <p:spPr>
          <a:xfrm>
            <a:off x="7830669" y="4579243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46A6D2-75DF-4314-B4FB-4736EB6B4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19" y="615208"/>
            <a:ext cx="8113365" cy="391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142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ECA7B-0FD1-40D2-84FC-B15232CA9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000" y="2035524"/>
            <a:ext cx="6534000" cy="1791900"/>
          </a:xfrm>
        </p:spPr>
        <p:txBody>
          <a:bodyPr/>
          <a:lstStyle/>
          <a:p>
            <a:r>
              <a:rPr lang="en-IN" altLang="zh-TW" dirty="0"/>
              <a:t>Introduction</a:t>
            </a:r>
            <a:endParaRPr lang="zh-TW" altLang="en-US" dirty="0"/>
          </a:p>
        </p:txBody>
      </p:sp>
      <p:sp>
        <p:nvSpPr>
          <p:cNvPr id="3" name="Google Shape;628;p35">
            <a:extLst>
              <a:ext uri="{FF2B5EF4-FFF2-40B4-BE49-F238E27FC236}">
                <a16:creationId xmlns:a16="http://schemas.microsoft.com/office/drawing/2014/main" id="{97961DD1-810C-41D9-8CCA-1A3B7966E025}"/>
              </a:ext>
            </a:extLst>
          </p:cNvPr>
          <p:cNvSpPr txBox="1"/>
          <p:nvPr/>
        </p:nvSpPr>
        <p:spPr>
          <a:xfrm>
            <a:off x="308496" y="71781"/>
            <a:ext cx="7698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2025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4" name="Google Shape;629;p35">
            <a:extLst>
              <a:ext uri="{FF2B5EF4-FFF2-40B4-BE49-F238E27FC236}">
                <a16:creationId xmlns:a16="http://schemas.microsoft.com/office/drawing/2014/main" id="{AE4E80E8-DE25-4DDC-A0E1-39F6FEA11D07}"/>
              </a:ext>
            </a:extLst>
          </p:cNvPr>
          <p:cNvSpPr txBox="1"/>
          <p:nvPr/>
        </p:nvSpPr>
        <p:spPr>
          <a:xfrm>
            <a:off x="7846500" y="71775"/>
            <a:ext cx="12237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02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5" name="Google Shape;632;p35">
            <a:extLst>
              <a:ext uri="{FF2B5EF4-FFF2-40B4-BE49-F238E27FC236}">
                <a16:creationId xmlns:a16="http://schemas.microsoft.com/office/drawing/2014/main" id="{D5A8E1FB-EF24-4A9F-AB88-575DFEB362B2}"/>
              </a:ext>
            </a:extLst>
          </p:cNvPr>
          <p:cNvSpPr txBox="1"/>
          <p:nvPr/>
        </p:nvSpPr>
        <p:spPr>
          <a:xfrm>
            <a:off x="81300" y="4579250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6" name="Google Shape;633;p35">
            <a:extLst>
              <a:ext uri="{FF2B5EF4-FFF2-40B4-BE49-F238E27FC236}">
                <a16:creationId xmlns:a16="http://schemas.microsoft.com/office/drawing/2014/main" id="{9A4CCC08-B594-43CB-8BB7-E8015F3720C7}"/>
              </a:ext>
            </a:extLst>
          </p:cNvPr>
          <p:cNvSpPr txBox="1"/>
          <p:nvPr/>
        </p:nvSpPr>
        <p:spPr>
          <a:xfrm>
            <a:off x="7830669" y="4579243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</p:spTree>
    <p:extLst>
      <p:ext uri="{BB962C8B-B14F-4D97-AF65-F5344CB8AC3E}">
        <p14:creationId xmlns:p14="http://schemas.microsoft.com/office/powerpoint/2010/main" val="3027321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5BEA-5211-4A0E-ADAB-2FDDF194D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440" y="-59021"/>
            <a:ext cx="5601547" cy="641400"/>
          </a:xfrm>
        </p:spPr>
        <p:txBody>
          <a:bodyPr/>
          <a:lstStyle/>
          <a:p>
            <a:pPr algn="ctr"/>
            <a:r>
              <a:rPr lang="en-US" altLang="zh-TW" b="1" dirty="0"/>
              <a:t>LLM Summarization</a:t>
            </a:r>
            <a:endParaRPr lang="zh-TW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FFF56D-747B-47AD-919F-E9EC16F75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004" y="724619"/>
            <a:ext cx="7802796" cy="1430100"/>
          </a:xfrm>
        </p:spPr>
        <p:txBody>
          <a:bodyPr/>
          <a:lstStyle/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altLang="zh-TW" b="1" dirty="0"/>
              <a:t>We compare our model with </a:t>
            </a:r>
          </a:p>
          <a:p>
            <a:pPr marL="482600" indent="-342900" algn="l">
              <a:buAutoNum type="arabicPeriod"/>
            </a:pPr>
            <a:r>
              <a:rPr lang="en-US" altLang="zh-TW" b="1" dirty="0" err="1"/>
              <a:t>Sumamarisation</a:t>
            </a:r>
            <a:r>
              <a:rPr lang="en-US" altLang="zh-TW" b="1" dirty="0"/>
              <a:t> tool</a:t>
            </a:r>
          </a:p>
          <a:p>
            <a:pPr marL="482600" indent="-342900" algn="l">
              <a:buAutoNum type="arabicPeriod"/>
            </a:pPr>
            <a:r>
              <a:rPr lang="en-US" altLang="zh-TW" b="1" dirty="0"/>
              <a:t>LLM </a:t>
            </a:r>
            <a:r>
              <a:rPr lang="en-US" altLang="zh-TW" b="1" dirty="0" err="1"/>
              <a:t>Summarisation</a:t>
            </a:r>
            <a:endParaRPr lang="en-US" altLang="zh-TW" b="1" dirty="0"/>
          </a:p>
          <a:p>
            <a:pPr marL="482600" indent="-342900" algn="l">
              <a:buAutoNum type="arabicPeriod"/>
            </a:pPr>
            <a:r>
              <a:rPr lang="en-US" altLang="zh-TW" b="1" dirty="0"/>
              <a:t>Multi Agent </a:t>
            </a:r>
            <a:r>
              <a:rPr lang="en-US" altLang="zh-TW" b="1" dirty="0" err="1"/>
              <a:t>Sumamrisation</a:t>
            </a:r>
            <a:endParaRPr lang="en-US" altLang="zh-TW" b="1" dirty="0"/>
          </a:p>
          <a:p>
            <a:pPr marL="139700" indent="0" algn="l"/>
            <a:endParaRPr lang="en-US" altLang="zh-TW" b="1" dirty="0"/>
          </a:p>
        </p:txBody>
      </p:sp>
      <p:sp>
        <p:nvSpPr>
          <p:cNvPr id="4" name="Google Shape;628;p35">
            <a:extLst>
              <a:ext uri="{FF2B5EF4-FFF2-40B4-BE49-F238E27FC236}">
                <a16:creationId xmlns:a16="http://schemas.microsoft.com/office/drawing/2014/main" id="{7048A2C2-2BFC-4205-BF1B-306DFE07F4B6}"/>
              </a:ext>
            </a:extLst>
          </p:cNvPr>
          <p:cNvSpPr txBox="1"/>
          <p:nvPr/>
        </p:nvSpPr>
        <p:spPr>
          <a:xfrm>
            <a:off x="308496" y="71781"/>
            <a:ext cx="7698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2025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5" name="Google Shape;629;p35">
            <a:extLst>
              <a:ext uri="{FF2B5EF4-FFF2-40B4-BE49-F238E27FC236}">
                <a16:creationId xmlns:a16="http://schemas.microsoft.com/office/drawing/2014/main" id="{FF62A3E8-C251-4095-B3CC-8CBBA9B502F2}"/>
              </a:ext>
            </a:extLst>
          </p:cNvPr>
          <p:cNvSpPr txBox="1"/>
          <p:nvPr/>
        </p:nvSpPr>
        <p:spPr>
          <a:xfrm>
            <a:off x="7846500" y="71775"/>
            <a:ext cx="12237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20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6" name="Google Shape;632;p35">
            <a:extLst>
              <a:ext uri="{FF2B5EF4-FFF2-40B4-BE49-F238E27FC236}">
                <a16:creationId xmlns:a16="http://schemas.microsoft.com/office/drawing/2014/main" id="{34FB7420-1EE6-430F-931B-2ADE97EE68A7}"/>
              </a:ext>
            </a:extLst>
          </p:cNvPr>
          <p:cNvSpPr txBox="1"/>
          <p:nvPr/>
        </p:nvSpPr>
        <p:spPr>
          <a:xfrm>
            <a:off x="81300" y="4579250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7" name="Google Shape;633;p35">
            <a:extLst>
              <a:ext uri="{FF2B5EF4-FFF2-40B4-BE49-F238E27FC236}">
                <a16:creationId xmlns:a16="http://schemas.microsoft.com/office/drawing/2014/main" id="{61BEC4AF-AD60-47E1-A073-F907B55B01D9}"/>
              </a:ext>
            </a:extLst>
          </p:cNvPr>
          <p:cNvSpPr txBox="1"/>
          <p:nvPr/>
        </p:nvSpPr>
        <p:spPr>
          <a:xfrm>
            <a:off x="7830669" y="4579243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2BDDF1D-D8D4-41A5-A2C0-E7A4B4AFC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04" y="631154"/>
            <a:ext cx="7735147" cy="410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774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5BEA-5211-4A0E-ADAB-2FDDF194D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440" y="-59021"/>
            <a:ext cx="5601547" cy="641400"/>
          </a:xfrm>
        </p:spPr>
        <p:txBody>
          <a:bodyPr/>
          <a:lstStyle/>
          <a:p>
            <a:pPr algn="ctr"/>
            <a:r>
              <a:rPr lang="en-US" altLang="zh-TW" b="1" dirty="0"/>
              <a:t>Multi Agent Summarization</a:t>
            </a:r>
            <a:endParaRPr lang="zh-TW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FFF56D-747B-47AD-919F-E9EC16F75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004" y="724619"/>
            <a:ext cx="7802796" cy="1430100"/>
          </a:xfrm>
        </p:spPr>
        <p:txBody>
          <a:bodyPr/>
          <a:lstStyle/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altLang="zh-TW" b="1" dirty="0"/>
              <a:t>We compare our model with </a:t>
            </a:r>
          </a:p>
          <a:p>
            <a:pPr marL="482600" indent="-342900" algn="l">
              <a:buAutoNum type="arabicPeriod"/>
            </a:pPr>
            <a:r>
              <a:rPr lang="en-US" altLang="zh-TW" b="1" dirty="0" err="1"/>
              <a:t>Sumamarisation</a:t>
            </a:r>
            <a:r>
              <a:rPr lang="en-US" altLang="zh-TW" b="1" dirty="0"/>
              <a:t> tool</a:t>
            </a:r>
          </a:p>
          <a:p>
            <a:pPr marL="482600" indent="-342900" algn="l">
              <a:buAutoNum type="arabicPeriod"/>
            </a:pPr>
            <a:r>
              <a:rPr lang="en-US" altLang="zh-TW" b="1" dirty="0"/>
              <a:t>LLM </a:t>
            </a:r>
            <a:r>
              <a:rPr lang="en-US" altLang="zh-TW" b="1" dirty="0" err="1"/>
              <a:t>Summarisation</a:t>
            </a:r>
            <a:endParaRPr lang="en-US" altLang="zh-TW" b="1" dirty="0"/>
          </a:p>
          <a:p>
            <a:pPr marL="482600" indent="-342900" algn="l">
              <a:buAutoNum type="arabicPeriod"/>
            </a:pPr>
            <a:r>
              <a:rPr lang="en-US" altLang="zh-TW" b="1" dirty="0"/>
              <a:t>Multi Agent </a:t>
            </a:r>
            <a:r>
              <a:rPr lang="en-US" altLang="zh-TW" b="1" dirty="0" err="1"/>
              <a:t>Sumamrisation</a:t>
            </a:r>
            <a:endParaRPr lang="en-US" altLang="zh-TW" b="1" dirty="0"/>
          </a:p>
          <a:p>
            <a:pPr marL="139700" indent="0" algn="l"/>
            <a:endParaRPr lang="en-US" altLang="zh-TW" b="1" dirty="0"/>
          </a:p>
        </p:txBody>
      </p:sp>
      <p:sp>
        <p:nvSpPr>
          <p:cNvPr id="4" name="Google Shape;628;p35">
            <a:extLst>
              <a:ext uri="{FF2B5EF4-FFF2-40B4-BE49-F238E27FC236}">
                <a16:creationId xmlns:a16="http://schemas.microsoft.com/office/drawing/2014/main" id="{7048A2C2-2BFC-4205-BF1B-306DFE07F4B6}"/>
              </a:ext>
            </a:extLst>
          </p:cNvPr>
          <p:cNvSpPr txBox="1"/>
          <p:nvPr/>
        </p:nvSpPr>
        <p:spPr>
          <a:xfrm>
            <a:off x="308496" y="71781"/>
            <a:ext cx="7698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2025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5" name="Google Shape;629;p35">
            <a:extLst>
              <a:ext uri="{FF2B5EF4-FFF2-40B4-BE49-F238E27FC236}">
                <a16:creationId xmlns:a16="http://schemas.microsoft.com/office/drawing/2014/main" id="{FF62A3E8-C251-4095-B3CC-8CBBA9B502F2}"/>
              </a:ext>
            </a:extLst>
          </p:cNvPr>
          <p:cNvSpPr txBox="1"/>
          <p:nvPr/>
        </p:nvSpPr>
        <p:spPr>
          <a:xfrm>
            <a:off x="7846500" y="71775"/>
            <a:ext cx="12237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21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6" name="Google Shape;632;p35">
            <a:extLst>
              <a:ext uri="{FF2B5EF4-FFF2-40B4-BE49-F238E27FC236}">
                <a16:creationId xmlns:a16="http://schemas.microsoft.com/office/drawing/2014/main" id="{34FB7420-1EE6-430F-931B-2ADE97EE68A7}"/>
              </a:ext>
            </a:extLst>
          </p:cNvPr>
          <p:cNvSpPr txBox="1"/>
          <p:nvPr/>
        </p:nvSpPr>
        <p:spPr>
          <a:xfrm>
            <a:off x="81300" y="4579250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7" name="Google Shape;633;p35">
            <a:extLst>
              <a:ext uri="{FF2B5EF4-FFF2-40B4-BE49-F238E27FC236}">
                <a16:creationId xmlns:a16="http://schemas.microsoft.com/office/drawing/2014/main" id="{61BEC4AF-AD60-47E1-A073-F907B55B01D9}"/>
              </a:ext>
            </a:extLst>
          </p:cNvPr>
          <p:cNvSpPr txBox="1"/>
          <p:nvPr/>
        </p:nvSpPr>
        <p:spPr>
          <a:xfrm>
            <a:off x="7830669" y="4579243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2BDDF1D-D8D4-41A5-A2C0-E7A4B4AFC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04" y="631154"/>
            <a:ext cx="7735147" cy="410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521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5BEA-5211-4A0E-ADAB-2FDDF194D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440" y="-59021"/>
            <a:ext cx="5601547" cy="641400"/>
          </a:xfrm>
        </p:spPr>
        <p:txBody>
          <a:bodyPr/>
          <a:lstStyle/>
          <a:p>
            <a:pPr algn="ctr"/>
            <a:r>
              <a:rPr lang="en-IN" altLang="zh-TW" dirty="0"/>
              <a:t>Code</a:t>
            </a:r>
            <a:endParaRPr lang="zh-TW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FFF56D-747B-47AD-919F-E9EC16F75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497" y="582379"/>
            <a:ext cx="7802796" cy="1430100"/>
          </a:xfrm>
        </p:spPr>
        <p:txBody>
          <a:bodyPr/>
          <a:lstStyle/>
          <a:p>
            <a:pPr marL="139700" indent="0" algn="l"/>
            <a:r>
              <a:rPr lang="en-IN" altLang="zh-TW" dirty="0"/>
              <a:t>You can check the code on the </a:t>
            </a:r>
            <a:r>
              <a:rPr lang="en-IN" altLang="zh-TW" dirty="0" err="1"/>
              <a:t>Github</a:t>
            </a:r>
            <a:r>
              <a:rPr lang="en-IN" altLang="zh-TW" dirty="0"/>
              <a:t> and use it on your own system</a:t>
            </a:r>
            <a:endParaRPr lang="en-US" altLang="zh-TW" dirty="0"/>
          </a:p>
        </p:txBody>
      </p:sp>
      <p:sp>
        <p:nvSpPr>
          <p:cNvPr id="4" name="Google Shape;628;p35">
            <a:extLst>
              <a:ext uri="{FF2B5EF4-FFF2-40B4-BE49-F238E27FC236}">
                <a16:creationId xmlns:a16="http://schemas.microsoft.com/office/drawing/2014/main" id="{7048A2C2-2BFC-4205-BF1B-306DFE07F4B6}"/>
              </a:ext>
            </a:extLst>
          </p:cNvPr>
          <p:cNvSpPr txBox="1"/>
          <p:nvPr/>
        </p:nvSpPr>
        <p:spPr>
          <a:xfrm>
            <a:off x="308496" y="71781"/>
            <a:ext cx="7698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2025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5" name="Google Shape;629;p35">
            <a:extLst>
              <a:ext uri="{FF2B5EF4-FFF2-40B4-BE49-F238E27FC236}">
                <a16:creationId xmlns:a16="http://schemas.microsoft.com/office/drawing/2014/main" id="{FF62A3E8-C251-4095-B3CC-8CBBA9B502F2}"/>
              </a:ext>
            </a:extLst>
          </p:cNvPr>
          <p:cNvSpPr txBox="1"/>
          <p:nvPr/>
        </p:nvSpPr>
        <p:spPr>
          <a:xfrm>
            <a:off x="7846500" y="71775"/>
            <a:ext cx="12237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22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6" name="Google Shape;632;p35">
            <a:extLst>
              <a:ext uri="{FF2B5EF4-FFF2-40B4-BE49-F238E27FC236}">
                <a16:creationId xmlns:a16="http://schemas.microsoft.com/office/drawing/2014/main" id="{34FB7420-1EE6-430F-931B-2ADE97EE68A7}"/>
              </a:ext>
            </a:extLst>
          </p:cNvPr>
          <p:cNvSpPr txBox="1"/>
          <p:nvPr/>
        </p:nvSpPr>
        <p:spPr>
          <a:xfrm>
            <a:off x="81300" y="4579250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7" name="Google Shape;633;p35">
            <a:extLst>
              <a:ext uri="{FF2B5EF4-FFF2-40B4-BE49-F238E27FC236}">
                <a16:creationId xmlns:a16="http://schemas.microsoft.com/office/drawing/2014/main" id="{61BEC4AF-AD60-47E1-A073-F907B55B01D9}"/>
              </a:ext>
            </a:extLst>
          </p:cNvPr>
          <p:cNvSpPr txBox="1"/>
          <p:nvPr/>
        </p:nvSpPr>
        <p:spPr>
          <a:xfrm>
            <a:off x="7830669" y="4579243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pic>
        <p:nvPicPr>
          <p:cNvPr id="9" name="Picture 8">
            <a:hlinkClick r:id="rId2"/>
            <a:extLst>
              <a:ext uri="{FF2B5EF4-FFF2-40B4-BE49-F238E27FC236}">
                <a16:creationId xmlns:a16="http://schemas.microsoft.com/office/drawing/2014/main" id="{5B10322F-9F82-436B-8635-51D85DA68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440" y="1110416"/>
            <a:ext cx="7274560" cy="396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89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3" name="Google Shape;1353;p60"/>
          <p:cNvGrpSpPr/>
          <p:nvPr/>
        </p:nvGrpSpPr>
        <p:grpSpPr>
          <a:xfrm flipH="1">
            <a:off x="732200" y="2356088"/>
            <a:ext cx="294922" cy="300900"/>
            <a:chOff x="826925" y="1161600"/>
            <a:chExt cx="294922" cy="300900"/>
          </a:xfrm>
        </p:grpSpPr>
        <p:sp>
          <p:nvSpPr>
            <p:cNvPr id="1354" name="Google Shape;1354;p60"/>
            <p:cNvSpPr/>
            <p:nvPr/>
          </p:nvSpPr>
          <p:spPr>
            <a:xfrm>
              <a:off x="826925" y="1161600"/>
              <a:ext cx="150300" cy="30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60"/>
            <p:cNvSpPr/>
            <p:nvPr/>
          </p:nvSpPr>
          <p:spPr>
            <a:xfrm>
              <a:off x="971547" y="1161600"/>
              <a:ext cx="150300" cy="30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6" name="Google Shape;1356;p60"/>
          <p:cNvGrpSpPr/>
          <p:nvPr/>
        </p:nvGrpSpPr>
        <p:grpSpPr>
          <a:xfrm flipH="1">
            <a:off x="8126225" y="2356075"/>
            <a:ext cx="294922" cy="300900"/>
            <a:chOff x="826925" y="1161600"/>
            <a:chExt cx="294922" cy="300900"/>
          </a:xfrm>
        </p:grpSpPr>
        <p:sp>
          <p:nvSpPr>
            <p:cNvPr id="1357" name="Google Shape;1357;p60"/>
            <p:cNvSpPr/>
            <p:nvPr/>
          </p:nvSpPr>
          <p:spPr>
            <a:xfrm>
              <a:off x="826925" y="1161600"/>
              <a:ext cx="150300" cy="30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60"/>
            <p:cNvSpPr/>
            <p:nvPr/>
          </p:nvSpPr>
          <p:spPr>
            <a:xfrm>
              <a:off x="971547" y="1161600"/>
              <a:ext cx="150300" cy="300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0" name="Google Shape;1360;p60"/>
          <p:cNvSpPr txBox="1"/>
          <p:nvPr/>
        </p:nvSpPr>
        <p:spPr>
          <a:xfrm>
            <a:off x="7846500" y="71775"/>
            <a:ext cx="12237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361" name="Google Shape;1361;p60"/>
          <p:cNvSpPr txBox="1"/>
          <p:nvPr/>
        </p:nvSpPr>
        <p:spPr>
          <a:xfrm>
            <a:off x="1846094" y="67775"/>
            <a:ext cx="5466300" cy="3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362" name="Google Shape;1362;p60"/>
          <p:cNvSpPr txBox="1"/>
          <p:nvPr/>
        </p:nvSpPr>
        <p:spPr>
          <a:xfrm>
            <a:off x="1846094" y="4707225"/>
            <a:ext cx="5466300" cy="3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363" name="Google Shape;1363;p60"/>
          <p:cNvSpPr txBox="1"/>
          <p:nvPr/>
        </p:nvSpPr>
        <p:spPr>
          <a:xfrm>
            <a:off x="81300" y="4579243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364" name="Google Shape;1364;p60"/>
          <p:cNvSpPr txBox="1"/>
          <p:nvPr/>
        </p:nvSpPr>
        <p:spPr>
          <a:xfrm>
            <a:off x="7830669" y="4579243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cxnSp>
        <p:nvCxnSpPr>
          <p:cNvPr id="1365" name="Google Shape;1365;p60"/>
          <p:cNvCxnSpPr/>
          <p:nvPr/>
        </p:nvCxnSpPr>
        <p:spPr>
          <a:xfrm>
            <a:off x="1449375" y="654325"/>
            <a:ext cx="0" cy="385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6" name="Google Shape;1366;p60"/>
          <p:cNvCxnSpPr/>
          <p:nvPr/>
        </p:nvCxnSpPr>
        <p:spPr>
          <a:xfrm>
            <a:off x="7703975" y="654325"/>
            <a:ext cx="0" cy="385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0295BCF-1BD8-4839-9653-54F573E2F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000" y="1486969"/>
            <a:ext cx="8546105" cy="2640650"/>
          </a:xfrm>
          <a:prstGeom prst="rect">
            <a:avLst/>
          </a:prstGeom>
        </p:spPr>
      </p:pic>
      <p:sp>
        <p:nvSpPr>
          <p:cNvPr id="24" name="Google Shape;1517;p66">
            <a:extLst>
              <a:ext uri="{FF2B5EF4-FFF2-40B4-BE49-F238E27FC236}">
                <a16:creationId xmlns:a16="http://schemas.microsoft.com/office/drawing/2014/main" id="{B91DE4DF-5D75-4B78-93E7-080E1547D2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33192" y="41640"/>
            <a:ext cx="4047000" cy="8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18" name="Google Shape;628;p35">
            <a:extLst>
              <a:ext uri="{FF2B5EF4-FFF2-40B4-BE49-F238E27FC236}">
                <a16:creationId xmlns:a16="http://schemas.microsoft.com/office/drawing/2014/main" id="{BB1349E6-626A-444A-B079-253238B9DAF7}"/>
              </a:ext>
            </a:extLst>
          </p:cNvPr>
          <p:cNvSpPr txBox="1"/>
          <p:nvPr/>
        </p:nvSpPr>
        <p:spPr>
          <a:xfrm>
            <a:off x="308496" y="71781"/>
            <a:ext cx="7698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23" name="Google Shape;628;p35">
            <a:extLst>
              <a:ext uri="{FF2B5EF4-FFF2-40B4-BE49-F238E27FC236}">
                <a16:creationId xmlns:a16="http://schemas.microsoft.com/office/drawing/2014/main" id="{0E402182-5519-4DCD-BEA6-FA37482A4E0C}"/>
              </a:ext>
            </a:extLst>
          </p:cNvPr>
          <p:cNvSpPr txBox="1"/>
          <p:nvPr/>
        </p:nvSpPr>
        <p:spPr>
          <a:xfrm>
            <a:off x="308496" y="71775"/>
            <a:ext cx="7698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2025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25" name="Google Shape;629;p35">
            <a:extLst>
              <a:ext uri="{FF2B5EF4-FFF2-40B4-BE49-F238E27FC236}">
                <a16:creationId xmlns:a16="http://schemas.microsoft.com/office/drawing/2014/main" id="{EE82DB29-20DB-4FE4-ACE6-8845B4CE80A4}"/>
              </a:ext>
            </a:extLst>
          </p:cNvPr>
          <p:cNvSpPr txBox="1"/>
          <p:nvPr/>
        </p:nvSpPr>
        <p:spPr>
          <a:xfrm>
            <a:off x="7846500" y="71769"/>
            <a:ext cx="12237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23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5BEA-5211-4A0E-ADAB-2FDDF194D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111" y="-79341"/>
            <a:ext cx="4263000" cy="641400"/>
          </a:xfrm>
        </p:spPr>
        <p:txBody>
          <a:bodyPr/>
          <a:lstStyle/>
          <a:p>
            <a:pPr algn="ctr"/>
            <a:r>
              <a:rPr lang="en-IN" altLang="zh-TW" dirty="0"/>
              <a:t>Introduction</a:t>
            </a:r>
            <a:endParaRPr lang="zh-TW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FFF56D-747B-47AD-919F-E9EC16F75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3149" y="520193"/>
            <a:ext cx="8179917" cy="1430100"/>
          </a:xfrm>
        </p:spPr>
        <p:txBody>
          <a:bodyPr/>
          <a:lstStyle/>
          <a:p>
            <a:pPr algn="l"/>
            <a:r>
              <a:rPr lang="en-US" altLang="zh-TW" sz="3200" b="1" dirty="0"/>
              <a:t>Problem Statement:</a:t>
            </a:r>
          </a:p>
          <a:p>
            <a:pPr algn="l"/>
            <a:endParaRPr lang="en-US" altLang="zh-TW" sz="1400" dirty="0"/>
          </a:p>
          <a:p>
            <a:pPr algn="l"/>
            <a:r>
              <a:rPr lang="en-US" altLang="zh-TW" sz="1800" b="1" dirty="0"/>
              <a:t>Current Challenges in Research Paper Analysis:</a:t>
            </a:r>
            <a:endParaRPr lang="en-US" altLang="zh-TW" sz="18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1800" b="1" dirty="0"/>
              <a:t>Information Overload</a:t>
            </a:r>
            <a:r>
              <a:rPr lang="en-US" altLang="zh-TW" sz="1800" dirty="0"/>
              <a:t>: Researchers struggle to process vast amounts of academic literature efficiently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1800" b="1" dirty="0"/>
              <a:t>Manual Reference Tracking</a:t>
            </a:r>
            <a:r>
              <a:rPr lang="en-US" altLang="zh-TW" sz="1800" dirty="0"/>
              <a:t>: Time-consuming manual extraction and analysis of cited papers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1800" b="1" dirty="0"/>
              <a:t>Fragmented Understanding</a:t>
            </a:r>
            <a:r>
              <a:rPr lang="en-US" altLang="zh-TW" sz="1800" dirty="0"/>
              <a:t>: Difficulty connecting main paper content with referenced works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1800" b="1" dirty="0"/>
              <a:t>Limited Accessibility</a:t>
            </a:r>
            <a:r>
              <a:rPr lang="en-US" altLang="zh-TW" sz="1800" dirty="0"/>
              <a:t>: Many referenced papers are behind paywalls or hard to locate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1800" b="1" dirty="0"/>
              <a:t>Inconsistent Analysis</a:t>
            </a:r>
            <a:r>
              <a:rPr lang="en-US" altLang="zh-TW" sz="1800" dirty="0"/>
              <a:t>: Lack of standardized approach to paper summarization and insight extraction</a:t>
            </a:r>
          </a:p>
        </p:txBody>
      </p:sp>
      <p:sp>
        <p:nvSpPr>
          <p:cNvPr id="8" name="Google Shape;628;p35">
            <a:extLst>
              <a:ext uri="{FF2B5EF4-FFF2-40B4-BE49-F238E27FC236}">
                <a16:creationId xmlns:a16="http://schemas.microsoft.com/office/drawing/2014/main" id="{4D992232-3FD2-4261-8DD0-7CB15822E6B3}"/>
              </a:ext>
            </a:extLst>
          </p:cNvPr>
          <p:cNvSpPr txBox="1"/>
          <p:nvPr/>
        </p:nvSpPr>
        <p:spPr>
          <a:xfrm>
            <a:off x="308496" y="71781"/>
            <a:ext cx="7698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2025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9" name="Google Shape;629;p35">
            <a:extLst>
              <a:ext uri="{FF2B5EF4-FFF2-40B4-BE49-F238E27FC236}">
                <a16:creationId xmlns:a16="http://schemas.microsoft.com/office/drawing/2014/main" id="{121CBA93-A2DF-4CEC-B1F2-288240401A71}"/>
              </a:ext>
            </a:extLst>
          </p:cNvPr>
          <p:cNvSpPr txBox="1"/>
          <p:nvPr/>
        </p:nvSpPr>
        <p:spPr>
          <a:xfrm>
            <a:off x="7846500" y="71775"/>
            <a:ext cx="12237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03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0" name="Google Shape;632;p35">
            <a:extLst>
              <a:ext uri="{FF2B5EF4-FFF2-40B4-BE49-F238E27FC236}">
                <a16:creationId xmlns:a16="http://schemas.microsoft.com/office/drawing/2014/main" id="{EDADCC47-25AC-4E7D-B882-5198F260DAF5}"/>
              </a:ext>
            </a:extLst>
          </p:cNvPr>
          <p:cNvSpPr txBox="1"/>
          <p:nvPr/>
        </p:nvSpPr>
        <p:spPr>
          <a:xfrm>
            <a:off x="81300" y="4579250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1" name="Google Shape;633;p35">
            <a:extLst>
              <a:ext uri="{FF2B5EF4-FFF2-40B4-BE49-F238E27FC236}">
                <a16:creationId xmlns:a16="http://schemas.microsoft.com/office/drawing/2014/main" id="{CC831472-FAAE-4AB9-ABAF-7FD7D6D065C3}"/>
              </a:ext>
            </a:extLst>
          </p:cNvPr>
          <p:cNvSpPr txBox="1"/>
          <p:nvPr/>
        </p:nvSpPr>
        <p:spPr>
          <a:xfrm>
            <a:off x="7830669" y="4579243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</p:spTree>
    <p:extLst>
      <p:ext uri="{BB962C8B-B14F-4D97-AF65-F5344CB8AC3E}">
        <p14:creationId xmlns:p14="http://schemas.microsoft.com/office/powerpoint/2010/main" val="2767144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5BEA-5211-4A0E-ADAB-2FDDF194D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111" y="-79341"/>
            <a:ext cx="4263000" cy="641400"/>
          </a:xfrm>
        </p:spPr>
        <p:txBody>
          <a:bodyPr/>
          <a:lstStyle/>
          <a:p>
            <a:pPr algn="ctr"/>
            <a:r>
              <a:rPr lang="en-IN" altLang="zh-TW" dirty="0"/>
              <a:t>Introduction</a:t>
            </a:r>
            <a:endParaRPr lang="zh-TW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FFF56D-747B-47AD-919F-E9EC16F75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2962" y="668209"/>
            <a:ext cx="7856983" cy="1430100"/>
          </a:xfrm>
        </p:spPr>
        <p:txBody>
          <a:bodyPr/>
          <a:lstStyle/>
          <a:p>
            <a:pPr algn="l"/>
            <a:r>
              <a:rPr lang="en-US" altLang="zh-TW" sz="2400" b="1" dirty="0"/>
              <a:t>Project Overview:</a:t>
            </a:r>
          </a:p>
          <a:p>
            <a:pPr algn="l"/>
            <a:endParaRPr lang="en-US" altLang="zh-TW" sz="2400" dirty="0"/>
          </a:p>
          <a:p>
            <a:pPr algn="l"/>
            <a:r>
              <a:rPr lang="en-IN" altLang="zh-TW" sz="2000" b="1" dirty="0"/>
              <a:t>Solution: IRC System with Multi-Agent Architecture</a:t>
            </a:r>
            <a:endParaRPr lang="en-IN" altLang="zh-TW" sz="2000" dirty="0"/>
          </a:p>
          <a:p>
            <a:pPr algn="l"/>
            <a:r>
              <a:rPr lang="en-IN" altLang="zh-TW" sz="2000" b="1" dirty="0"/>
              <a:t>Core Components:</a:t>
            </a:r>
            <a:endParaRPr lang="en-IN" altLang="zh-TW" sz="20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IN" altLang="zh-TW" sz="2000" b="1" dirty="0"/>
              <a:t>OCR-powered Document Processing</a:t>
            </a:r>
            <a:r>
              <a:rPr lang="en-IN" altLang="zh-TW" sz="2000" dirty="0"/>
              <a:t> using Mistral OCR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altLang="zh-TW" sz="2000" b="1" dirty="0"/>
              <a:t>Vector-based Retrieval System</a:t>
            </a:r>
            <a:r>
              <a:rPr lang="en-IN" altLang="zh-TW" sz="2000" dirty="0"/>
              <a:t> with </a:t>
            </a:r>
            <a:r>
              <a:rPr lang="en-IN" altLang="zh-TW" sz="2000" dirty="0" err="1"/>
              <a:t>LangChain</a:t>
            </a:r>
            <a:r>
              <a:rPr lang="en-IN" altLang="zh-TW" sz="2000" dirty="0"/>
              <a:t> integration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altLang="zh-TW" sz="2000" b="1" dirty="0"/>
              <a:t>Hierarchical Multi-Agent Network</a:t>
            </a:r>
            <a:r>
              <a:rPr lang="en-IN" altLang="zh-TW" sz="2000" dirty="0"/>
              <a:t> for automated reference processing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altLang="zh-TW" sz="2000" b="1" dirty="0"/>
              <a:t>Comprehensive Report Generation</a:t>
            </a:r>
            <a:r>
              <a:rPr lang="en-IN" altLang="zh-TW" sz="2000" dirty="0"/>
              <a:t> with insights and connections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altLang="zh-TW" sz="2000" b="1" dirty="0"/>
              <a:t>Interactive Chat Interface</a:t>
            </a:r>
            <a:r>
              <a:rPr lang="en-IN" altLang="zh-TW" sz="2000" dirty="0"/>
              <a:t> for document querying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altLang="zh-TW" sz="1600" dirty="0"/>
          </a:p>
        </p:txBody>
      </p:sp>
      <p:sp>
        <p:nvSpPr>
          <p:cNvPr id="8" name="Google Shape;628;p35">
            <a:extLst>
              <a:ext uri="{FF2B5EF4-FFF2-40B4-BE49-F238E27FC236}">
                <a16:creationId xmlns:a16="http://schemas.microsoft.com/office/drawing/2014/main" id="{6E2001AC-79FD-4753-B775-978A0E1401BB}"/>
              </a:ext>
            </a:extLst>
          </p:cNvPr>
          <p:cNvSpPr txBox="1"/>
          <p:nvPr/>
        </p:nvSpPr>
        <p:spPr>
          <a:xfrm>
            <a:off x="308496" y="71781"/>
            <a:ext cx="7698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2025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9" name="Google Shape;629;p35">
            <a:extLst>
              <a:ext uri="{FF2B5EF4-FFF2-40B4-BE49-F238E27FC236}">
                <a16:creationId xmlns:a16="http://schemas.microsoft.com/office/drawing/2014/main" id="{123E3C91-70FC-4FD1-8520-270974B2E98B}"/>
              </a:ext>
            </a:extLst>
          </p:cNvPr>
          <p:cNvSpPr txBox="1"/>
          <p:nvPr/>
        </p:nvSpPr>
        <p:spPr>
          <a:xfrm>
            <a:off x="7846500" y="71775"/>
            <a:ext cx="12237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04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0" name="Google Shape;632;p35">
            <a:extLst>
              <a:ext uri="{FF2B5EF4-FFF2-40B4-BE49-F238E27FC236}">
                <a16:creationId xmlns:a16="http://schemas.microsoft.com/office/drawing/2014/main" id="{772B5C85-A0B4-4304-8C39-45F9CB827537}"/>
              </a:ext>
            </a:extLst>
          </p:cNvPr>
          <p:cNvSpPr txBox="1"/>
          <p:nvPr/>
        </p:nvSpPr>
        <p:spPr>
          <a:xfrm>
            <a:off x="81300" y="4579250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1" name="Google Shape;633;p35">
            <a:extLst>
              <a:ext uri="{FF2B5EF4-FFF2-40B4-BE49-F238E27FC236}">
                <a16:creationId xmlns:a16="http://schemas.microsoft.com/office/drawing/2014/main" id="{577979B3-17D4-418B-97A6-1101C946A233}"/>
              </a:ext>
            </a:extLst>
          </p:cNvPr>
          <p:cNvSpPr txBox="1"/>
          <p:nvPr/>
        </p:nvSpPr>
        <p:spPr>
          <a:xfrm>
            <a:off x="7830669" y="4579243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</p:spTree>
    <p:extLst>
      <p:ext uri="{BB962C8B-B14F-4D97-AF65-F5344CB8AC3E}">
        <p14:creationId xmlns:p14="http://schemas.microsoft.com/office/powerpoint/2010/main" val="1062401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ECA7B-0FD1-40D2-84FC-B15232CA9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000" y="2035524"/>
            <a:ext cx="6534000" cy="1791900"/>
          </a:xfrm>
        </p:spPr>
        <p:txBody>
          <a:bodyPr/>
          <a:lstStyle/>
          <a:p>
            <a:r>
              <a:rPr lang="en-IN" altLang="zh-TW" dirty="0"/>
              <a:t>Motivation</a:t>
            </a:r>
            <a:endParaRPr lang="zh-TW" altLang="en-US" dirty="0"/>
          </a:p>
        </p:txBody>
      </p:sp>
      <p:sp>
        <p:nvSpPr>
          <p:cNvPr id="3" name="Google Shape;628;p35">
            <a:extLst>
              <a:ext uri="{FF2B5EF4-FFF2-40B4-BE49-F238E27FC236}">
                <a16:creationId xmlns:a16="http://schemas.microsoft.com/office/drawing/2014/main" id="{97961DD1-810C-41D9-8CCA-1A3B7966E025}"/>
              </a:ext>
            </a:extLst>
          </p:cNvPr>
          <p:cNvSpPr txBox="1"/>
          <p:nvPr/>
        </p:nvSpPr>
        <p:spPr>
          <a:xfrm>
            <a:off x="308496" y="71781"/>
            <a:ext cx="7698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2025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4" name="Google Shape;629;p35">
            <a:extLst>
              <a:ext uri="{FF2B5EF4-FFF2-40B4-BE49-F238E27FC236}">
                <a16:creationId xmlns:a16="http://schemas.microsoft.com/office/drawing/2014/main" id="{AE4E80E8-DE25-4DDC-A0E1-39F6FEA11D07}"/>
              </a:ext>
            </a:extLst>
          </p:cNvPr>
          <p:cNvSpPr txBox="1"/>
          <p:nvPr/>
        </p:nvSpPr>
        <p:spPr>
          <a:xfrm>
            <a:off x="7846500" y="71775"/>
            <a:ext cx="12237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05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5" name="Google Shape;632;p35">
            <a:extLst>
              <a:ext uri="{FF2B5EF4-FFF2-40B4-BE49-F238E27FC236}">
                <a16:creationId xmlns:a16="http://schemas.microsoft.com/office/drawing/2014/main" id="{D5A8E1FB-EF24-4A9F-AB88-575DFEB362B2}"/>
              </a:ext>
            </a:extLst>
          </p:cNvPr>
          <p:cNvSpPr txBox="1"/>
          <p:nvPr/>
        </p:nvSpPr>
        <p:spPr>
          <a:xfrm>
            <a:off x="81300" y="4579250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6" name="Google Shape;633;p35">
            <a:extLst>
              <a:ext uri="{FF2B5EF4-FFF2-40B4-BE49-F238E27FC236}">
                <a16:creationId xmlns:a16="http://schemas.microsoft.com/office/drawing/2014/main" id="{9A4CCC08-B594-43CB-8BB7-E8015F3720C7}"/>
              </a:ext>
            </a:extLst>
          </p:cNvPr>
          <p:cNvSpPr txBox="1"/>
          <p:nvPr/>
        </p:nvSpPr>
        <p:spPr>
          <a:xfrm>
            <a:off x="7830669" y="4579243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</p:spTree>
    <p:extLst>
      <p:ext uri="{BB962C8B-B14F-4D97-AF65-F5344CB8AC3E}">
        <p14:creationId xmlns:p14="http://schemas.microsoft.com/office/powerpoint/2010/main" val="4170186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5BEA-5211-4A0E-ADAB-2FDDF194D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0500" y="-52247"/>
            <a:ext cx="4263000" cy="641400"/>
          </a:xfrm>
        </p:spPr>
        <p:txBody>
          <a:bodyPr/>
          <a:lstStyle/>
          <a:p>
            <a:pPr algn="ctr"/>
            <a:r>
              <a:rPr lang="en-IN" altLang="zh-TW" dirty="0"/>
              <a:t>Motivation</a:t>
            </a:r>
            <a:endParaRPr lang="zh-TW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FFF56D-747B-47AD-919F-E9EC16F75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0030" y="589153"/>
            <a:ext cx="8317569" cy="14301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TW" sz="1600" b="1" dirty="0">
                <a:latin typeface="Calibri" panose="020F0502020204030204" pitchFamily="34" charset="0"/>
                <a:cs typeface="Calibri" panose="020F0502020204030204" pitchFamily="34" charset="0"/>
              </a:rPr>
              <a:t>Research Overload: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Exponential growth in published research makes it difficult for academics to keep pace.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Automated summarization helps in quickly identifying relevant work.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1600" b="1" dirty="0">
                <a:latin typeface="Calibri" panose="020F0502020204030204" pitchFamily="34" charset="0"/>
                <a:cs typeface="Calibri" panose="020F0502020204030204" pitchFamily="34" charset="0"/>
              </a:rPr>
              <a:t>Efficiency &amp; Accuracy: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Reducing manual workload increases productivity.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Improved extraction of structured information (e.g., methods, results) aids in better comprehension.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1600" b="1" dirty="0">
                <a:latin typeface="Calibri" panose="020F0502020204030204" pitchFamily="34" charset="0"/>
                <a:cs typeface="Calibri" panose="020F0502020204030204" pitchFamily="34" charset="0"/>
              </a:rPr>
              <a:t>Technological Advancements: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Recent progress in LLMs and NLP provides new opportunities to build robust summarization systems.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Integration of multi-agent frameworks can further refine the summarization process by handling specialized tasks.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1600" b="1" dirty="0">
                <a:latin typeface="Calibri" panose="020F0502020204030204" pitchFamily="34" charset="0"/>
                <a:cs typeface="Calibri" panose="020F0502020204030204" pitchFamily="34" charset="0"/>
              </a:rPr>
              <a:t>Potential Impact: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Streamlines literature review and research analysis.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Enhances decision-making in academic and industrial research.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Google Shape;628;p35">
            <a:extLst>
              <a:ext uri="{FF2B5EF4-FFF2-40B4-BE49-F238E27FC236}">
                <a16:creationId xmlns:a16="http://schemas.microsoft.com/office/drawing/2014/main" id="{6AC2BFF9-327D-45DC-A385-87A746A12638}"/>
              </a:ext>
            </a:extLst>
          </p:cNvPr>
          <p:cNvSpPr txBox="1"/>
          <p:nvPr/>
        </p:nvSpPr>
        <p:spPr>
          <a:xfrm>
            <a:off x="308496" y="71781"/>
            <a:ext cx="7698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2025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3" name="Google Shape;629;p35">
            <a:extLst>
              <a:ext uri="{FF2B5EF4-FFF2-40B4-BE49-F238E27FC236}">
                <a16:creationId xmlns:a16="http://schemas.microsoft.com/office/drawing/2014/main" id="{F9B9E937-E94E-4781-BB5D-5542C0C9E3FF}"/>
              </a:ext>
            </a:extLst>
          </p:cNvPr>
          <p:cNvSpPr txBox="1"/>
          <p:nvPr/>
        </p:nvSpPr>
        <p:spPr>
          <a:xfrm>
            <a:off x="7846500" y="71775"/>
            <a:ext cx="12237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06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4" name="Google Shape;632;p35">
            <a:extLst>
              <a:ext uri="{FF2B5EF4-FFF2-40B4-BE49-F238E27FC236}">
                <a16:creationId xmlns:a16="http://schemas.microsoft.com/office/drawing/2014/main" id="{A2E9FE6A-FDC6-41A7-94AD-B401AFDE960F}"/>
              </a:ext>
            </a:extLst>
          </p:cNvPr>
          <p:cNvSpPr txBox="1"/>
          <p:nvPr/>
        </p:nvSpPr>
        <p:spPr>
          <a:xfrm>
            <a:off x="81300" y="4579250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5" name="Google Shape;633;p35">
            <a:extLst>
              <a:ext uri="{FF2B5EF4-FFF2-40B4-BE49-F238E27FC236}">
                <a16:creationId xmlns:a16="http://schemas.microsoft.com/office/drawing/2014/main" id="{83699865-AAF6-44C3-9B2D-20D4E12FA7E6}"/>
              </a:ext>
            </a:extLst>
          </p:cNvPr>
          <p:cNvSpPr txBox="1"/>
          <p:nvPr/>
        </p:nvSpPr>
        <p:spPr>
          <a:xfrm>
            <a:off x="7830669" y="4579243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</p:spTree>
    <p:extLst>
      <p:ext uri="{BB962C8B-B14F-4D97-AF65-F5344CB8AC3E}">
        <p14:creationId xmlns:p14="http://schemas.microsoft.com/office/powerpoint/2010/main" val="255262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ECA7B-0FD1-40D2-84FC-B15232CA9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000" y="1866191"/>
            <a:ext cx="6534000" cy="1791900"/>
          </a:xfrm>
        </p:spPr>
        <p:txBody>
          <a:bodyPr/>
          <a:lstStyle/>
          <a:p>
            <a:r>
              <a:rPr lang="en-IN" altLang="zh-TW" sz="5400" dirty="0"/>
              <a:t>System Architecture</a:t>
            </a:r>
            <a:endParaRPr lang="zh-TW" altLang="en-US" sz="5400" dirty="0"/>
          </a:p>
        </p:txBody>
      </p:sp>
      <p:sp>
        <p:nvSpPr>
          <p:cNvPr id="3" name="Google Shape;628;p35">
            <a:extLst>
              <a:ext uri="{FF2B5EF4-FFF2-40B4-BE49-F238E27FC236}">
                <a16:creationId xmlns:a16="http://schemas.microsoft.com/office/drawing/2014/main" id="{97961DD1-810C-41D9-8CCA-1A3B7966E025}"/>
              </a:ext>
            </a:extLst>
          </p:cNvPr>
          <p:cNvSpPr txBox="1"/>
          <p:nvPr/>
        </p:nvSpPr>
        <p:spPr>
          <a:xfrm>
            <a:off x="308496" y="71781"/>
            <a:ext cx="7698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2025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4" name="Google Shape;629;p35">
            <a:extLst>
              <a:ext uri="{FF2B5EF4-FFF2-40B4-BE49-F238E27FC236}">
                <a16:creationId xmlns:a16="http://schemas.microsoft.com/office/drawing/2014/main" id="{AE4E80E8-DE25-4DDC-A0E1-39F6FEA11D07}"/>
              </a:ext>
            </a:extLst>
          </p:cNvPr>
          <p:cNvSpPr txBox="1"/>
          <p:nvPr/>
        </p:nvSpPr>
        <p:spPr>
          <a:xfrm>
            <a:off x="7846500" y="71775"/>
            <a:ext cx="12237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07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5" name="Google Shape;632;p35">
            <a:extLst>
              <a:ext uri="{FF2B5EF4-FFF2-40B4-BE49-F238E27FC236}">
                <a16:creationId xmlns:a16="http://schemas.microsoft.com/office/drawing/2014/main" id="{D5A8E1FB-EF24-4A9F-AB88-575DFEB362B2}"/>
              </a:ext>
            </a:extLst>
          </p:cNvPr>
          <p:cNvSpPr txBox="1"/>
          <p:nvPr/>
        </p:nvSpPr>
        <p:spPr>
          <a:xfrm>
            <a:off x="81300" y="4579250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6" name="Google Shape;633;p35">
            <a:extLst>
              <a:ext uri="{FF2B5EF4-FFF2-40B4-BE49-F238E27FC236}">
                <a16:creationId xmlns:a16="http://schemas.microsoft.com/office/drawing/2014/main" id="{9A4CCC08-B594-43CB-8BB7-E8015F3720C7}"/>
              </a:ext>
            </a:extLst>
          </p:cNvPr>
          <p:cNvSpPr txBox="1"/>
          <p:nvPr/>
        </p:nvSpPr>
        <p:spPr>
          <a:xfrm>
            <a:off x="7830669" y="4579243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</p:spTree>
    <p:extLst>
      <p:ext uri="{BB962C8B-B14F-4D97-AF65-F5344CB8AC3E}">
        <p14:creationId xmlns:p14="http://schemas.microsoft.com/office/powerpoint/2010/main" val="1422678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5BEA-5211-4A0E-ADAB-2FDDF194D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111" y="-79341"/>
            <a:ext cx="4263000" cy="641400"/>
          </a:xfrm>
        </p:spPr>
        <p:txBody>
          <a:bodyPr/>
          <a:lstStyle/>
          <a:p>
            <a:pPr algn="ctr"/>
            <a:r>
              <a:rPr lang="en-IN" altLang="zh-TW" dirty="0"/>
              <a:t>System Structure</a:t>
            </a:r>
            <a:endParaRPr lang="zh-TW" altLang="en-US" dirty="0"/>
          </a:p>
        </p:txBody>
      </p:sp>
      <p:sp>
        <p:nvSpPr>
          <p:cNvPr id="4" name="Google Shape;628;p35">
            <a:extLst>
              <a:ext uri="{FF2B5EF4-FFF2-40B4-BE49-F238E27FC236}">
                <a16:creationId xmlns:a16="http://schemas.microsoft.com/office/drawing/2014/main" id="{B81E7AF7-ACE7-495E-895E-837880C830CC}"/>
              </a:ext>
            </a:extLst>
          </p:cNvPr>
          <p:cNvSpPr txBox="1"/>
          <p:nvPr/>
        </p:nvSpPr>
        <p:spPr>
          <a:xfrm>
            <a:off x="308496" y="71781"/>
            <a:ext cx="7698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2025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6" name="Google Shape;629;p35">
            <a:extLst>
              <a:ext uri="{FF2B5EF4-FFF2-40B4-BE49-F238E27FC236}">
                <a16:creationId xmlns:a16="http://schemas.microsoft.com/office/drawing/2014/main" id="{994740CD-F66D-4B03-82E6-4BC5238FE6E3}"/>
              </a:ext>
            </a:extLst>
          </p:cNvPr>
          <p:cNvSpPr txBox="1"/>
          <p:nvPr/>
        </p:nvSpPr>
        <p:spPr>
          <a:xfrm>
            <a:off x="7846500" y="71775"/>
            <a:ext cx="12237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08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7" name="Google Shape;632;p35">
            <a:extLst>
              <a:ext uri="{FF2B5EF4-FFF2-40B4-BE49-F238E27FC236}">
                <a16:creationId xmlns:a16="http://schemas.microsoft.com/office/drawing/2014/main" id="{98602C9B-3A40-4007-9381-E3D75E67AB88}"/>
              </a:ext>
            </a:extLst>
          </p:cNvPr>
          <p:cNvSpPr txBox="1"/>
          <p:nvPr/>
        </p:nvSpPr>
        <p:spPr>
          <a:xfrm>
            <a:off x="81300" y="4579250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8" name="Google Shape;633;p35">
            <a:extLst>
              <a:ext uri="{FF2B5EF4-FFF2-40B4-BE49-F238E27FC236}">
                <a16:creationId xmlns:a16="http://schemas.microsoft.com/office/drawing/2014/main" id="{173D84F8-8AA5-4CD4-B976-DF14B00FF48B}"/>
              </a:ext>
            </a:extLst>
          </p:cNvPr>
          <p:cNvSpPr txBox="1"/>
          <p:nvPr/>
        </p:nvSpPr>
        <p:spPr>
          <a:xfrm>
            <a:off x="7830669" y="4579243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C487D6-B67A-4953-935D-7E155863E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171" y="562059"/>
            <a:ext cx="5028940" cy="433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541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48A60F6-1B36-41FF-86D4-40ED1A1F816F}"/>
              </a:ext>
            </a:extLst>
          </p:cNvPr>
          <p:cNvSpPr/>
          <p:nvPr/>
        </p:nvSpPr>
        <p:spPr>
          <a:xfrm>
            <a:off x="3708399" y="789092"/>
            <a:ext cx="1727201" cy="757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</a:rPr>
              <a:t>👨‍💼</a:t>
            </a:r>
            <a:r>
              <a:rPr lang="zh-TW" altLang="en-US" sz="1100" dirty="0">
                <a:solidFill>
                  <a:schemeClr val="tx1"/>
                </a:solidFill>
              </a:rPr>
              <a:t> </a:t>
            </a:r>
            <a:endParaRPr lang="en-US" altLang="zh-TW" sz="1100" dirty="0">
              <a:solidFill>
                <a:schemeClr val="tx1"/>
              </a:solidFill>
            </a:endParaRPr>
          </a:p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Father Agent </a:t>
            </a:r>
          </a:p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(Critic &amp; Orchestrator)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6B9C4BF-3226-4822-8A7E-23CB6BACE422}"/>
              </a:ext>
            </a:extLst>
          </p:cNvPr>
          <p:cNvSpPr/>
          <p:nvPr/>
        </p:nvSpPr>
        <p:spPr>
          <a:xfrm>
            <a:off x="3708399" y="1972732"/>
            <a:ext cx="1727201" cy="757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👩‍💼</a:t>
            </a:r>
            <a:endParaRPr lang="en-US" altLang="zh-TW" sz="2000" dirty="0"/>
          </a:p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Mother Agent </a:t>
            </a:r>
          </a:p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(Task Coordinator)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A3EAFC9-480C-42E2-8927-56A5024937FB}"/>
              </a:ext>
            </a:extLst>
          </p:cNvPr>
          <p:cNvSpPr/>
          <p:nvPr/>
        </p:nvSpPr>
        <p:spPr>
          <a:xfrm>
            <a:off x="1551093" y="3334172"/>
            <a:ext cx="1727201" cy="742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🌐</a:t>
            </a:r>
            <a:endParaRPr lang="en-US" altLang="zh-TW" sz="2000" dirty="0"/>
          </a:p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Web Agent </a:t>
            </a:r>
          </a:p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(Downloads PDFs)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CB0087C-8FF3-4FEF-B53B-3D4388927305}"/>
              </a:ext>
            </a:extLst>
          </p:cNvPr>
          <p:cNvSpPr/>
          <p:nvPr/>
        </p:nvSpPr>
        <p:spPr>
          <a:xfrm>
            <a:off x="3708399" y="3334171"/>
            <a:ext cx="1727201" cy="742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💻</a:t>
            </a:r>
            <a:endParaRPr lang="en-US" altLang="zh-TW" sz="2000" dirty="0"/>
          </a:p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Code Agent </a:t>
            </a:r>
          </a:p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(Generates Code)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E8B6679-8B47-4C83-B98E-38251F5CB9F1}"/>
              </a:ext>
            </a:extLst>
          </p:cNvPr>
          <p:cNvSpPr/>
          <p:nvPr/>
        </p:nvSpPr>
        <p:spPr>
          <a:xfrm>
            <a:off x="5865705" y="3334170"/>
            <a:ext cx="1727201" cy="742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📄</a:t>
            </a:r>
            <a:endParaRPr lang="en-US" altLang="zh-TW" sz="2000" dirty="0"/>
          </a:p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Local Agent </a:t>
            </a:r>
          </a:p>
          <a:p>
            <a:pPr algn="ctr"/>
            <a:r>
              <a:rPr lang="en-US" altLang="zh-TW" sz="1100" dirty="0">
                <a:solidFill>
                  <a:schemeClr val="tx1"/>
                </a:solidFill>
              </a:rPr>
              <a:t>(Processes Files)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DD059550-A989-46D3-94D2-2C52EDC60287}"/>
              </a:ext>
            </a:extLst>
          </p:cNvPr>
          <p:cNvCxnSpPr>
            <a:cxnSpLocks/>
            <a:stCxn id="2" idx="2"/>
            <a:endCxn id="17" idx="0"/>
          </p:cNvCxnSpPr>
          <p:nvPr/>
        </p:nvCxnSpPr>
        <p:spPr>
          <a:xfrm>
            <a:off x="4572000" y="1546860"/>
            <a:ext cx="0" cy="425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7161FEBB-7EBA-4498-A4EB-0C14C613EE86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rot="5400000">
            <a:off x="3191511" y="1953683"/>
            <a:ext cx="603672" cy="21573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4D0361EA-6B69-45E5-8A4F-B5EAEDD692DB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4572000" y="2730500"/>
            <a:ext cx="0" cy="603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6CF0F4AA-4D5E-4212-9FA3-425667D8C34B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 rot="16200000" flipH="1">
            <a:off x="5348818" y="1953682"/>
            <a:ext cx="603670" cy="21573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CB10E3E4-A7A5-4CC7-BB78-F2BD6AE14978}"/>
              </a:ext>
            </a:extLst>
          </p:cNvPr>
          <p:cNvSpPr txBox="1">
            <a:spLocks/>
          </p:cNvSpPr>
          <p:nvPr/>
        </p:nvSpPr>
        <p:spPr>
          <a:xfrm>
            <a:off x="1582596" y="46564"/>
            <a:ext cx="5978805" cy="60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Zen Dots"/>
              <a:buNone/>
              <a:defRPr sz="3800" b="1" i="0" u="none" strike="noStrike" cap="none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bril Fatface"/>
              <a:buNone/>
              <a:defRPr sz="5200" b="0" i="0" u="none" strike="noStrike" cap="none">
                <a:solidFill>
                  <a:srgbClr val="19191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bril Fatface"/>
              <a:buNone/>
              <a:defRPr sz="5200" b="0" i="0" u="none" strike="noStrike" cap="none">
                <a:solidFill>
                  <a:srgbClr val="19191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bril Fatface"/>
              <a:buNone/>
              <a:defRPr sz="5200" b="0" i="0" u="none" strike="noStrike" cap="none">
                <a:solidFill>
                  <a:srgbClr val="19191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bril Fatface"/>
              <a:buNone/>
              <a:defRPr sz="5200" b="0" i="0" u="none" strike="noStrike" cap="none">
                <a:solidFill>
                  <a:srgbClr val="19191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bril Fatface"/>
              <a:buNone/>
              <a:defRPr sz="5200" b="0" i="0" u="none" strike="noStrike" cap="none">
                <a:solidFill>
                  <a:srgbClr val="19191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bril Fatface"/>
              <a:buNone/>
              <a:defRPr sz="5200" b="0" i="0" u="none" strike="noStrike" cap="none">
                <a:solidFill>
                  <a:srgbClr val="19191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bril Fatface"/>
              <a:buNone/>
              <a:defRPr sz="5200" b="0" i="0" u="none" strike="noStrike" cap="none">
                <a:solidFill>
                  <a:srgbClr val="19191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bril Fatface"/>
              <a:buNone/>
              <a:defRPr sz="5200" b="0" i="0" u="none" strike="noStrike" cap="none">
                <a:solidFill>
                  <a:srgbClr val="191919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algn="ctr"/>
            <a:r>
              <a:rPr lang="en-IN" altLang="zh-TW" sz="2800" dirty="0"/>
              <a:t>Hierarchical Agent Structure</a:t>
            </a:r>
            <a:endParaRPr lang="zh-TW" altLang="en-US" sz="2800" dirty="0"/>
          </a:p>
        </p:txBody>
      </p:sp>
      <p:sp>
        <p:nvSpPr>
          <p:cNvPr id="12" name="Google Shape;628;p35">
            <a:extLst>
              <a:ext uri="{FF2B5EF4-FFF2-40B4-BE49-F238E27FC236}">
                <a16:creationId xmlns:a16="http://schemas.microsoft.com/office/drawing/2014/main" id="{A68FAA58-BACD-42DA-8CEA-DF55175011A6}"/>
              </a:ext>
            </a:extLst>
          </p:cNvPr>
          <p:cNvSpPr txBox="1"/>
          <p:nvPr/>
        </p:nvSpPr>
        <p:spPr>
          <a:xfrm>
            <a:off x="308496" y="71781"/>
            <a:ext cx="7698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2025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4" name="Google Shape;629;p35">
            <a:extLst>
              <a:ext uri="{FF2B5EF4-FFF2-40B4-BE49-F238E27FC236}">
                <a16:creationId xmlns:a16="http://schemas.microsoft.com/office/drawing/2014/main" id="{3E00C5FB-6610-48F3-AC39-99044435CF18}"/>
              </a:ext>
            </a:extLst>
          </p:cNvPr>
          <p:cNvSpPr txBox="1"/>
          <p:nvPr/>
        </p:nvSpPr>
        <p:spPr>
          <a:xfrm>
            <a:off x="7846500" y="71775"/>
            <a:ext cx="12237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Zen Dots"/>
                <a:ea typeface="Zen Dots"/>
                <a:cs typeface="Zen Dots"/>
                <a:sym typeface="Zen Dots"/>
              </a:rPr>
              <a:t>09</a:t>
            </a:r>
            <a:endParaRPr sz="1200" b="1" dirty="0">
              <a:solidFill>
                <a:schemeClr val="lt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5" name="Google Shape;632;p35">
            <a:extLst>
              <a:ext uri="{FF2B5EF4-FFF2-40B4-BE49-F238E27FC236}">
                <a16:creationId xmlns:a16="http://schemas.microsoft.com/office/drawing/2014/main" id="{C96736DC-2BA2-4E45-90D3-159E990C1AB6}"/>
              </a:ext>
            </a:extLst>
          </p:cNvPr>
          <p:cNvSpPr txBox="1"/>
          <p:nvPr/>
        </p:nvSpPr>
        <p:spPr>
          <a:xfrm>
            <a:off x="81300" y="4579250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6" name="Google Shape;633;p35">
            <a:extLst>
              <a:ext uri="{FF2B5EF4-FFF2-40B4-BE49-F238E27FC236}">
                <a16:creationId xmlns:a16="http://schemas.microsoft.com/office/drawing/2014/main" id="{3DE650CE-95FE-4200-9A60-C329B5BE535A}"/>
              </a:ext>
            </a:extLst>
          </p:cNvPr>
          <p:cNvSpPr txBox="1"/>
          <p:nvPr/>
        </p:nvSpPr>
        <p:spPr>
          <a:xfrm>
            <a:off x="7830669" y="4579243"/>
            <a:ext cx="12237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#</a:t>
            </a:r>
            <a:endParaRPr sz="2600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</p:spTree>
    <p:extLst>
      <p:ext uri="{BB962C8B-B14F-4D97-AF65-F5344CB8AC3E}">
        <p14:creationId xmlns:p14="http://schemas.microsoft.com/office/powerpoint/2010/main" val="2279653274"/>
      </p:ext>
    </p:extLst>
  </p:cSld>
  <p:clrMapOvr>
    <a:masterClrMapping/>
  </p:clrMapOvr>
</p:sld>
</file>

<file path=ppt/theme/theme1.xml><?xml version="1.0" encoding="utf-8"?>
<a:theme xmlns:a="http://schemas.openxmlformats.org/drawingml/2006/main" name="Investments &amp; Securities Pitch Deck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8196</TotalTime>
  <Words>728</Words>
  <Application>Microsoft Office PowerPoint</Application>
  <PresentationFormat>On-screen Show (16:9)</PresentationFormat>
  <Paragraphs>210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Abril Fatface</vt:lpstr>
      <vt:lpstr>Bellota Text</vt:lpstr>
      <vt:lpstr>Roboto Mono</vt:lpstr>
      <vt:lpstr>Zen Dots</vt:lpstr>
      <vt:lpstr>Arial</vt:lpstr>
      <vt:lpstr>Calibri</vt:lpstr>
      <vt:lpstr>Tw Cen MT</vt:lpstr>
      <vt:lpstr>Investments &amp; Securities Pitch Deck by Slidesgo</vt:lpstr>
      <vt:lpstr>IRC – Intelligent Research Companion - a Multi-Agent LLM System</vt:lpstr>
      <vt:lpstr>Introduction</vt:lpstr>
      <vt:lpstr>Introduction</vt:lpstr>
      <vt:lpstr>Introduction</vt:lpstr>
      <vt:lpstr>Motivation</vt:lpstr>
      <vt:lpstr>Motivation</vt:lpstr>
      <vt:lpstr>System Architecture</vt:lpstr>
      <vt:lpstr>System Structure</vt:lpstr>
      <vt:lpstr>PowerPoint Presentation</vt:lpstr>
      <vt:lpstr>Data Flow Architecture</vt:lpstr>
      <vt:lpstr>Technology Stack</vt:lpstr>
      <vt:lpstr>Methods</vt:lpstr>
      <vt:lpstr>OCR and Document Processing</vt:lpstr>
      <vt:lpstr>Vector Embedding and Reterival</vt:lpstr>
      <vt:lpstr>Multi-Agent System</vt:lpstr>
      <vt:lpstr>Reference Extraction Algorithm</vt:lpstr>
      <vt:lpstr>Results</vt:lpstr>
      <vt:lpstr>Results</vt:lpstr>
      <vt:lpstr>Summarization tool </vt:lpstr>
      <vt:lpstr>LLM Summarization</vt:lpstr>
      <vt:lpstr>Multi Agent Summarization</vt:lpstr>
      <vt:lpstr>Code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MITRE ENGAGE                      Week 2</dc:title>
  <cp:lastModifiedBy>柯奉煌</cp:lastModifiedBy>
  <cp:revision>137</cp:revision>
  <dcterms:modified xsi:type="dcterms:W3CDTF">2025-06-02T12:36:26Z</dcterms:modified>
</cp:coreProperties>
</file>