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80" r:id="rId4"/>
    <p:sldId id="266" r:id="rId5"/>
    <p:sldId id="267" r:id="rId6"/>
    <p:sldId id="269" r:id="rId7"/>
    <p:sldId id="271" r:id="rId8"/>
    <p:sldId id="272" r:id="rId9"/>
    <p:sldId id="273" r:id="rId10"/>
    <p:sldId id="274" r:id="rId11"/>
    <p:sldId id="275" r:id="rId12"/>
    <p:sldId id="276" r:id="rId13"/>
    <p:sldId id="277"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5EE2CF44-2B13-41B4-A334-1CDF534EEBBF}" type="slidenum">
              <a:rPr lang="en-ZA" smtClean="0"/>
              <a:t>15</a:t>
            </a:fld>
            <a:endParaRPr lang="en-ZA"/>
          </a:p>
        </p:txBody>
      </p:sp>
    </p:spTree>
    <p:extLst>
      <p:ext uri="{BB962C8B-B14F-4D97-AF65-F5344CB8AC3E}">
        <p14:creationId xmlns:p14="http://schemas.microsoft.com/office/powerpoint/2010/main" val="4057950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5/15/2023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5/15/2023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5/15/2023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Final Capstone Project IWA19</a:t>
            </a:r>
            <a:endParaRPr dirty="0"/>
          </a:p>
        </p:txBody>
      </p:sp>
      <p:sp>
        <p:nvSpPr>
          <p:cNvPr id="3" name="Subtitle 2"/>
          <p:cNvSpPr>
            <a:spLocks noGrp="1"/>
          </p:cNvSpPr>
          <p:nvPr>
            <p:ph type="subTitle" idx="1"/>
          </p:nvPr>
        </p:nvSpPr>
        <p:spPr/>
        <p:txBody>
          <a:bodyPr/>
          <a:lstStyle/>
          <a:p>
            <a:r>
              <a:rPr lang="en-ZA" dirty="0" err="1" smtClean="0"/>
              <a:t>Evelyne</a:t>
            </a:r>
            <a:r>
              <a:rPr lang="en-ZA" dirty="0" smtClean="0"/>
              <a:t> </a:t>
            </a:r>
            <a:r>
              <a:rPr lang="en-ZA" dirty="0" err="1" smtClean="0"/>
              <a:t>Kayisinga</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5568"/>
            <a:ext cx="9144000" cy="903152"/>
          </a:xfrm>
        </p:spPr>
        <p:txBody>
          <a:bodyPr/>
          <a:lstStyle/>
          <a:p>
            <a:pPr algn="ctr"/>
            <a:r>
              <a:rPr lang="en-ZA" dirty="0" smtClean="0">
                <a:solidFill>
                  <a:schemeClr val="accent5">
                    <a:lumMod val="75000"/>
                  </a:schemeClr>
                </a:solidFill>
              </a:rPr>
              <a:t>ERROR</a:t>
            </a:r>
            <a:endParaRPr lang="en-ZA" dirty="0">
              <a:solidFill>
                <a:schemeClr val="accent5">
                  <a:lumMod val="75000"/>
                </a:schemeClr>
              </a:solidFill>
            </a:endParaRPr>
          </a:p>
        </p:txBody>
      </p:sp>
      <p:pic>
        <p:nvPicPr>
          <p:cNvPr id="8" name="Content Placeholder 7"/>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941" t="5479" r="7226" b="6852"/>
          <a:stretch/>
        </p:blipFill>
        <p:spPr>
          <a:xfrm>
            <a:off x="407368" y="1700808"/>
            <a:ext cx="4104456" cy="4608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p:cNvPicPr>
            <a:picLocks noChangeAspect="1"/>
          </p:cNvPicPr>
          <p:nvPr/>
        </p:nvPicPr>
        <p:blipFill>
          <a:blip r:embed="rId3"/>
          <a:stretch>
            <a:fillRect/>
          </a:stretch>
        </p:blipFill>
        <p:spPr>
          <a:xfrm>
            <a:off x="0" y="5568"/>
            <a:ext cx="1292464" cy="1304657"/>
          </a:xfrm>
          <a:prstGeom prst="rect">
            <a:avLst/>
          </a:prstGeom>
        </p:spPr>
      </p:pic>
      <p:sp>
        <p:nvSpPr>
          <p:cNvPr id="3" name="Rectangle 2"/>
          <p:cNvSpPr/>
          <p:nvPr/>
        </p:nvSpPr>
        <p:spPr>
          <a:xfrm>
            <a:off x="4655840" y="1310225"/>
            <a:ext cx="7536160" cy="4247317"/>
          </a:xfrm>
          <a:prstGeom prst="rect">
            <a:avLst/>
          </a:prstGeom>
        </p:spPr>
        <p:txBody>
          <a:bodyPr wrap="square">
            <a:spAutoFit/>
          </a:bodyPr>
          <a:lstStyle/>
          <a:p>
            <a:r>
              <a:rPr lang="en-ZA" dirty="0" smtClean="0">
                <a:solidFill>
                  <a:srgbClr val="00B050"/>
                </a:solidFill>
              </a:rPr>
              <a:t>//The code gets </a:t>
            </a:r>
            <a:r>
              <a:rPr lang="en-ZA" dirty="0">
                <a:solidFill>
                  <a:srgbClr val="00B050"/>
                </a:solidFill>
              </a:rPr>
              <a:t>the value from a specific part of the webpage</a:t>
            </a:r>
            <a:r>
              <a:rPr lang="en-ZA" dirty="0" smtClean="0">
                <a:solidFill>
                  <a:srgbClr val="00B050"/>
                </a:solidFill>
              </a:rPr>
              <a:t>.</a:t>
            </a:r>
          </a:p>
          <a:p>
            <a:endParaRPr lang="en-ZA" dirty="0">
              <a:solidFill>
                <a:srgbClr val="00B050"/>
              </a:solidFill>
            </a:endParaRPr>
          </a:p>
          <a:p>
            <a:r>
              <a:rPr lang="en-ZA" dirty="0">
                <a:solidFill>
                  <a:srgbClr val="00B050"/>
                </a:solidFill>
              </a:rPr>
              <a:t>S</a:t>
            </a:r>
            <a:r>
              <a:rPr lang="en-ZA" dirty="0" smtClean="0">
                <a:solidFill>
                  <a:srgbClr val="00B050"/>
                </a:solidFill>
              </a:rPr>
              <a:t>elects </a:t>
            </a:r>
            <a:r>
              <a:rPr lang="en-ZA" dirty="0">
                <a:solidFill>
                  <a:srgbClr val="00B050"/>
                </a:solidFill>
              </a:rPr>
              <a:t>some elements on the webpage.</a:t>
            </a:r>
          </a:p>
          <a:p>
            <a:endParaRPr lang="en-ZA" dirty="0">
              <a:solidFill>
                <a:srgbClr val="00B050"/>
              </a:solidFill>
            </a:endParaRPr>
          </a:p>
          <a:p>
            <a:r>
              <a:rPr lang="en-ZA" dirty="0">
                <a:solidFill>
                  <a:srgbClr val="00B050"/>
                </a:solidFill>
              </a:rPr>
              <a:t>It defines different sets of </a:t>
            </a:r>
            <a:r>
              <a:rPr lang="en-ZA" dirty="0" smtClean="0">
                <a:solidFill>
                  <a:srgbClr val="00B050"/>
                </a:solidFill>
              </a:rPr>
              <a:t>colours </a:t>
            </a:r>
            <a:r>
              <a:rPr lang="en-ZA" dirty="0">
                <a:solidFill>
                  <a:srgbClr val="00B050"/>
                </a:solidFill>
              </a:rPr>
              <a:t>for two themes: one for the day and one for the night.</a:t>
            </a:r>
          </a:p>
          <a:p>
            <a:endParaRPr lang="en-ZA" dirty="0">
              <a:solidFill>
                <a:srgbClr val="00B050"/>
              </a:solidFill>
            </a:endParaRPr>
          </a:p>
          <a:p>
            <a:r>
              <a:rPr lang="en-ZA" dirty="0">
                <a:solidFill>
                  <a:srgbClr val="00B050"/>
                </a:solidFill>
              </a:rPr>
              <a:t>If the value is "day," it changes the </a:t>
            </a:r>
            <a:r>
              <a:rPr lang="en-ZA" dirty="0" smtClean="0">
                <a:solidFill>
                  <a:srgbClr val="00B050"/>
                </a:solidFill>
              </a:rPr>
              <a:t>colours </a:t>
            </a:r>
            <a:r>
              <a:rPr lang="en-ZA" dirty="0">
                <a:solidFill>
                  <a:srgbClr val="00B050"/>
                </a:solidFill>
              </a:rPr>
              <a:t>on the webpage to the day theme and hides a settings menu.</a:t>
            </a:r>
          </a:p>
          <a:p>
            <a:endParaRPr lang="en-ZA" dirty="0">
              <a:solidFill>
                <a:srgbClr val="00B050"/>
              </a:solidFill>
            </a:endParaRPr>
          </a:p>
          <a:p>
            <a:r>
              <a:rPr lang="en-ZA" dirty="0">
                <a:solidFill>
                  <a:srgbClr val="00B050"/>
                </a:solidFill>
              </a:rPr>
              <a:t>If the value is "night," it changes the </a:t>
            </a:r>
            <a:r>
              <a:rPr lang="en-ZA" dirty="0" smtClean="0">
                <a:solidFill>
                  <a:srgbClr val="00B050"/>
                </a:solidFill>
              </a:rPr>
              <a:t>colours </a:t>
            </a:r>
            <a:r>
              <a:rPr lang="en-ZA" dirty="0">
                <a:solidFill>
                  <a:srgbClr val="00B050"/>
                </a:solidFill>
              </a:rPr>
              <a:t>to the night theme and hides the settings menu.</a:t>
            </a:r>
          </a:p>
          <a:p>
            <a:endParaRPr lang="en-ZA" dirty="0">
              <a:solidFill>
                <a:srgbClr val="00B050"/>
              </a:solidFill>
            </a:endParaRPr>
          </a:p>
          <a:p>
            <a:r>
              <a:rPr lang="en-ZA" dirty="0">
                <a:solidFill>
                  <a:srgbClr val="00B050"/>
                </a:solidFill>
              </a:rPr>
              <a:t>There is also another function that is used to set the </a:t>
            </a:r>
            <a:r>
              <a:rPr lang="en-ZA" dirty="0" smtClean="0">
                <a:solidFill>
                  <a:srgbClr val="00B050"/>
                </a:solidFill>
              </a:rPr>
              <a:t>colours </a:t>
            </a:r>
            <a:r>
              <a:rPr lang="en-ZA" dirty="0">
                <a:solidFill>
                  <a:srgbClr val="00B050"/>
                </a:solidFill>
              </a:rPr>
              <a:t>on the webpage based on the chosen theme.</a:t>
            </a:r>
          </a:p>
        </p:txBody>
      </p:sp>
    </p:spTree>
    <p:extLst>
      <p:ext uri="{BB962C8B-B14F-4D97-AF65-F5344CB8AC3E}">
        <p14:creationId xmlns:p14="http://schemas.microsoft.com/office/powerpoint/2010/main" val="323256014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6236" t="8438" r="7709" b="8876"/>
          <a:stretch/>
        </p:blipFill>
        <p:spPr>
          <a:xfrm>
            <a:off x="262557" y="1700808"/>
            <a:ext cx="5678344"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p:cNvPicPr>
            <a:picLocks noChangeAspect="1"/>
          </p:cNvPicPr>
          <p:nvPr/>
        </p:nvPicPr>
        <p:blipFill>
          <a:blip r:embed="rId3"/>
          <a:stretch>
            <a:fillRect/>
          </a:stretch>
        </p:blipFill>
        <p:spPr>
          <a:xfrm>
            <a:off x="0" y="0"/>
            <a:ext cx="1292464" cy="1304657"/>
          </a:xfrm>
          <a:prstGeom prst="rect">
            <a:avLst/>
          </a:prstGeom>
        </p:spPr>
      </p:pic>
      <p:sp>
        <p:nvSpPr>
          <p:cNvPr id="3" name="Rectangle 2"/>
          <p:cNvSpPr/>
          <p:nvPr/>
        </p:nvSpPr>
        <p:spPr>
          <a:xfrm>
            <a:off x="5951984" y="1304658"/>
            <a:ext cx="5647484" cy="4247317"/>
          </a:xfrm>
          <a:prstGeom prst="rect">
            <a:avLst/>
          </a:prstGeom>
        </p:spPr>
        <p:txBody>
          <a:bodyPr wrap="square">
            <a:spAutoFit/>
          </a:bodyPr>
          <a:lstStyle/>
          <a:p>
            <a:r>
              <a:rPr lang="en-ZA" dirty="0" smtClean="0">
                <a:solidFill>
                  <a:srgbClr val="00B050"/>
                </a:solidFill>
              </a:rPr>
              <a:t>//This </a:t>
            </a:r>
            <a:r>
              <a:rPr lang="en-ZA" dirty="0">
                <a:solidFill>
                  <a:srgbClr val="00B050"/>
                </a:solidFill>
              </a:rPr>
              <a:t>code is about creating and filling dropdown menus on a webpage</a:t>
            </a:r>
            <a:r>
              <a:rPr lang="en-ZA" dirty="0" smtClean="0">
                <a:solidFill>
                  <a:srgbClr val="00B050"/>
                </a:solidFill>
              </a:rPr>
              <a:t>.</a:t>
            </a:r>
          </a:p>
          <a:p>
            <a:r>
              <a:rPr lang="en-ZA" dirty="0" smtClean="0">
                <a:solidFill>
                  <a:srgbClr val="00B050"/>
                </a:solidFill>
              </a:rPr>
              <a:t>With </a:t>
            </a:r>
            <a:r>
              <a:rPr lang="en-ZA" dirty="0">
                <a:solidFill>
                  <a:srgbClr val="00B050"/>
                </a:solidFill>
              </a:rPr>
              <a:t>two dropdown menus: one for selecting authors and the other for selecting genres</a:t>
            </a:r>
            <a:r>
              <a:rPr lang="en-ZA" dirty="0" smtClean="0">
                <a:solidFill>
                  <a:srgbClr val="00B050"/>
                </a:solidFill>
              </a:rPr>
              <a:t>.</a:t>
            </a:r>
            <a:endParaRPr lang="en-ZA" dirty="0">
              <a:solidFill>
                <a:srgbClr val="00B050"/>
              </a:solidFill>
            </a:endParaRPr>
          </a:p>
          <a:p>
            <a:r>
              <a:rPr lang="en-ZA" dirty="0">
                <a:solidFill>
                  <a:srgbClr val="00B050"/>
                </a:solidFill>
              </a:rPr>
              <a:t>W</a:t>
            </a:r>
            <a:r>
              <a:rPr lang="en-ZA" dirty="0" smtClean="0">
                <a:solidFill>
                  <a:srgbClr val="00B050"/>
                </a:solidFill>
              </a:rPr>
              <a:t>ith </a:t>
            </a:r>
            <a:r>
              <a:rPr lang="en-ZA" dirty="0">
                <a:solidFill>
                  <a:srgbClr val="00B050"/>
                </a:solidFill>
              </a:rPr>
              <a:t>the author's ID and </a:t>
            </a:r>
            <a:r>
              <a:rPr lang="en-ZA" dirty="0" smtClean="0">
                <a:solidFill>
                  <a:srgbClr val="00B050"/>
                </a:solidFill>
              </a:rPr>
              <a:t>name, </a:t>
            </a:r>
            <a:r>
              <a:rPr lang="en-ZA" dirty="0">
                <a:solidFill>
                  <a:srgbClr val="00B050"/>
                </a:solidFill>
              </a:rPr>
              <a:t>it </a:t>
            </a:r>
            <a:r>
              <a:rPr lang="en-ZA" dirty="0" smtClean="0">
                <a:solidFill>
                  <a:srgbClr val="00B050"/>
                </a:solidFill>
              </a:rPr>
              <a:t>adds </a:t>
            </a:r>
            <a:r>
              <a:rPr lang="en-ZA" dirty="0">
                <a:solidFill>
                  <a:srgbClr val="00B050"/>
                </a:solidFill>
              </a:rPr>
              <a:t>options to the author dropdown menu</a:t>
            </a:r>
            <a:r>
              <a:rPr lang="en-ZA" dirty="0" smtClean="0">
                <a:solidFill>
                  <a:srgbClr val="00B050"/>
                </a:solidFill>
              </a:rPr>
              <a:t>.</a:t>
            </a:r>
            <a:endParaRPr lang="en-ZA" dirty="0">
              <a:solidFill>
                <a:srgbClr val="00B050"/>
              </a:solidFill>
            </a:endParaRPr>
          </a:p>
          <a:p>
            <a:r>
              <a:rPr lang="en-ZA" dirty="0">
                <a:solidFill>
                  <a:srgbClr val="00B050"/>
                </a:solidFill>
              </a:rPr>
              <a:t>The same thing happens for the list of genres. The code creates an option for each genre and adds them to the genre dropdown menu</a:t>
            </a:r>
            <a:r>
              <a:rPr lang="en-ZA" dirty="0" smtClean="0">
                <a:solidFill>
                  <a:srgbClr val="00B050"/>
                </a:solidFill>
              </a:rPr>
              <a:t>.</a:t>
            </a:r>
            <a:endParaRPr lang="en-ZA" dirty="0">
              <a:solidFill>
                <a:srgbClr val="00B050"/>
              </a:solidFill>
            </a:endParaRPr>
          </a:p>
          <a:p>
            <a:r>
              <a:rPr lang="en-ZA" dirty="0" smtClean="0">
                <a:solidFill>
                  <a:srgbClr val="00B050"/>
                </a:solidFill>
              </a:rPr>
              <a:t>The function  </a:t>
            </a:r>
            <a:r>
              <a:rPr lang="en-ZA" dirty="0">
                <a:solidFill>
                  <a:srgbClr val="00B050"/>
                </a:solidFill>
              </a:rPr>
              <a:t>"createOptionElement" </a:t>
            </a:r>
            <a:r>
              <a:rPr lang="en-ZA" dirty="0" smtClean="0">
                <a:solidFill>
                  <a:srgbClr val="00B050"/>
                </a:solidFill>
              </a:rPr>
              <a:t> </a:t>
            </a:r>
            <a:r>
              <a:rPr lang="en-ZA" dirty="0">
                <a:solidFill>
                  <a:srgbClr val="00B050"/>
                </a:solidFill>
              </a:rPr>
              <a:t>helps in creating these options. It takes a value and text as input and creates an option element with that value and text. It then returns the created option</a:t>
            </a:r>
            <a:r>
              <a:rPr lang="en-ZA" dirty="0" smtClean="0">
                <a:solidFill>
                  <a:srgbClr val="00B050"/>
                </a:solidFill>
              </a:rPr>
              <a:t>.</a:t>
            </a:r>
            <a:endParaRPr lang="en-ZA" dirty="0">
              <a:solidFill>
                <a:srgbClr val="00B050"/>
              </a:solidFill>
            </a:endParaRPr>
          </a:p>
          <a:p>
            <a:r>
              <a:rPr lang="en-ZA" dirty="0" smtClean="0">
                <a:solidFill>
                  <a:srgbClr val="00B050"/>
                </a:solidFill>
              </a:rPr>
              <a:t>Simply the </a:t>
            </a:r>
            <a:r>
              <a:rPr lang="en-ZA" dirty="0">
                <a:solidFill>
                  <a:srgbClr val="00B050"/>
                </a:solidFill>
              </a:rPr>
              <a:t>code sets up and fills dropdown menus with options for authors and genres on a webpage</a:t>
            </a:r>
            <a:r>
              <a:rPr lang="en-ZA" dirty="0" smtClean="0">
                <a:solidFill>
                  <a:srgbClr val="00B050"/>
                </a:solidFill>
              </a:rPr>
              <a:t>.</a:t>
            </a:r>
            <a:endParaRPr lang="en-ZA" dirty="0">
              <a:solidFill>
                <a:srgbClr val="00B050"/>
              </a:solidFill>
            </a:endParaRPr>
          </a:p>
        </p:txBody>
      </p:sp>
    </p:spTree>
    <p:extLst>
      <p:ext uri="{BB962C8B-B14F-4D97-AF65-F5344CB8AC3E}">
        <p14:creationId xmlns:p14="http://schemas.microsoft.com/office/powerpoint/2010/main" val="185764068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956" t="8812" r="4900" b="8501"/>
          <a:stretch/>
        </p:blipFill>
        <p:spPr>
          <a:xfrm>
            <a:off x="1414158" y="260648"/>
            <a:ext cx="7772084" cy="3528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stretch>
            <a:fillRect/>
          </a:stretch>
        </p:blipFill>
        <p:spPr>
          <a:xfrm>
            <a:off x="9558" y="10833"/>
            <a:ext cx="1292464" cy="1304657"/>
          </a:xfrm>
          <a:prstGeom prst="rect">
            <a:avLst/>
          </a:prstGeom>
        </p:spPr>
      </p:pic>
      <p:sp>
        <p:nvSpPr>
          <p:cNvPr id="5" name="Rectangle 4"/>
          <p:cNvSpPr/>
          <p:nvPr/>
        </p:nvSpPr>
        <p:spPr>
          <a:xfrm>
            <a:off x="983432" y="4581128"/>
            <a:ext cx="9937104" cy="2031325"/>
          </a:xfrm>
          <a:prstGeom prst="rect">
            <a:avLst/>
          </a:prstGeom>
        </p:spPr>
        <p:txBody>
          <a:bodyPr wrap="square">
            <a:spAutoFit/>
          </a:bodyPr>
          <a:lstStyle/>
          <a:p>
            <a:r>
              <a:rPr lang="en-ZA" dirty="0" smtClean="0">
                <a:solidFill>
                  <a:srgbClr val="00B050"/>
                </a:solidFill>
              </a:rPr>
              <a:t>//This </a:t>
            </a:r>
            <a:r>
              <a:rPr lang="en-ZA" dirty="0">
                <a:solidFill>
                  <a:srgbClr val="00B050"/>
                </a:solidFill>
              </a:rPr>
              <a:t>code controls a special display that appears on a webpage to show additional details</a:t>
            </a:r>
            <a:r>
              <a:rPr lang="en-ZA" dirty="0" smtClean="0">
                <a:solidFill>
                  <a:srgbClr val="00B050"/>
                </a:solidFill>
              </a:rPr>
              <a:t>.</a:t>
            </a:r>
          </a:p>
          <a:p>
            <a:r>
              <a:rPr lang="en-ZA" dirty="0" smtClean="0">
                <a:solidFill>
                  <a:srgbClr val="00B050"/>
                </a:solidFill>
              </a:rPr>
              <a:t>It </a:t>
            </a:r>
            <a:r>
              <a:rPr lang="en-ZA" dirty="0">
                <a:solidFill>
                  <a:srgbClr val="00B050"/>
                </a:solidFill>
              </a:rPr>
              <a:t>selects different parts of the display, such as the title, subtitle, description, and images.</a:t>
            </a:r>
          </a:p>
          <a:p>
            <a:r>
              <a:rPr lang="en-ZA" dirty="0">
                <a:solidFill>
                  <a:srgbClr val="00B050"/>
                </a:solidFill>
              </a:rPr>
              <a:t>If the clicked element has a specific attribute, it shows the display on the webpage.</a:t>
            </a:r>
          </a:p>
          <a:p>
            <a:r>
              <a:rPr lang="en-ZA" dirty="0">
                <a:solidFill>
                  <a:srgbClr val="00B050"/>
                </a:solidFill>
              </a:rPr>
              <a:t>It updates the display with new information based on the attributes of the clicked </a:t>
            </a:r>
            <a:r>
              <a:rPr lang="en-ZA" dirty="0" smtClean="0">
                <a:solidFill>
                  <a:srgbClr val="00B050"/>
                </a:solidFill>
              </a:rPr>
              <a:t>element. With </a:t>
            </a:r>
            <a:r>
              <a:rPr lang="en-ZA" dirty="0">
                <a:solidFill>
                  <a:srgbClr val="00B050"/>
                </a:solidFill>
              </a:rPr>
              <a:t>a close button, and when it is clicked, the display is hidden </a:t>
            </a:r>
            <a:r>
              <a:rPr lang="en-ZA" dirty="0" smtClean="0">
                <a:solidFill>
                  <a:srgbClr val="00B050"/>
                </a:solidFill>
              </a:rPr>
              <a:t>again.</a:t>
            </a:r>
          </a:p>
          <a:p>
            <a:r>
              <a:rPr lang="en-ZA" dirty="0">
                <a:solidFill>
                  <a:srgbClr val="00B050"/>
                </a:solidFill>
              </a:rPr>
              <a:t>T</a:t>
            </a:r>
            <a:r>
              <a:rPr lang="en-ZA" dirty="0" smtClean="0">
                <a:solidFill>
                  <a:srgbClr val="00B050"/>
                </a:solidFill>
              </a:rPr>
              <a:t>his </a:t>
            </a:r>
            <a:r>
              <a:rPr lang="en-ZA" dirty="0">
                <a:solidFill>
                  <a:srgbClr val="00B050"/>
                </a:solidFill>
              </a:rPr>
              <a:t>code controls a special section that appears on a webpage to show more information when something is clicked. </a:t>
            </a:r>
            <a:endParaRPr lang="en-ZA" dirty="0">
              <a:solidFill>
                <a:srgbClr val="00B050"/>
              </a:solidFill>
            </a:endParaRPr>
          </a:p>
        </p:txBody>
      </p:sp>
    </p:spTree>
    <p:extLst>
      <p:ext uri="{BB962C8B-B14F-4D97-AF65-F5344CB8AC3E}">
        <p14:creationId xmlns:p14="http://schemas.microsoft.com/office/powerpoint/2010/main" val="247631676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405" t="7551" r="7033" b="7886"/>
          <a:stretch/>
        </p:blipFill>
        <p:spPr>
          <a:xfrm>
            <a:off x="2639616" y="188640"/>
            <a:ext cx="6172141" cy="426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p:cNvPicPr>
            <a:picLocks noChangeAspect="1"/>
          </p:cNvPicPr>
          <p:nvPr/>
        </p:nvPicPr>
        <p:blipFill>
          <a:blip r:embed="rId3"/>
          <a:stretch>
            <a:fillRect/>
          </a:stretch>
        </p:blipFill>
        <p:spPr>
          <a:xfrm>
            <a:off x="20089" y="0"/>
            <a:ext cx="1292464" cy="1304657"/>
          </a:xfrm>
          <a:prstGeom prst="rect">
            <a:avLst/>
          </a:prstGeom>
        </p:spPr>
      </p:pic>
      <p:sp>
        <p:nvSpPr>
          <p:cNvPr id="3" name="Rectangle 2"/>
          <p:cNvSpPr/>
          <p:nvPr/>
        </p:nvSpPr>
        <p:spPr>
          <a:xfrm>
            <a:off x="1631504" y="5229200"/>
            <a:ext cx="9268650" cy="923330"/>
          </a:xfrm>
          <a:prstGeom prst="rect">
            <a:avLst/>
          </a:prstGeom>
        </p:spPr>
        <p:txBody>
          <a:bodyPr wrap="square">
            <a:spAutoFit/>
          </a:bodyPr>
          <a:lstStyle/>
          <a:p>
            <a:r>
              <a:rPr lang="en-ZA" dirty="0" smtClean="0">
                <a:solidFill>
                  <a:srgbClr val="00B050"/>
                </a:solidFill>
              </a:rPr>
              <a:t>//</a:t>
            </a:r>
            <a:r>
              <a:rPr lang="en-ZA" dirty="0">
                <a:solidFill>
                  <a:srgbClr val="00B050"/>
                </a:solidFill>
              </a:rPr>
              <a:t>T</a:t>
            </a:r>
            <a:r>
              <a:rPr lang="en-ZA" dirty="0" smtClean="0">
                <a:solidFill>
                  <a:srgbClr val="00B050"/>
                </a:solidFill>
              </a:rPr>
              <a:t>his </a:t>
            </a:r>
            <a:r>
              <a:rPr lang="en-ZA" dirty="0">
                <a:solidFill>
                  <a:srgbClr val="00B050"/>
                </a:solidFill>
              </a:rPr>
              <a:t>code enables the functionality to load and display more book items when the "Show More" button </a:t>
            </a:r>
            <a:r>
              <a:rPr lang="en-ZA" dirty="0" smtClean="0">
                <a:solidFill>
                  <a:srgbClr val="00B050"/>
                </a:solidFill>
              </a:rPr>
              <a:t>when </a:t>
            </a:r>
            <a:r>
              <a:rPr lang="en-ZA" dirty="0">
                <a:solidFill>
                  <a:srgbClr val="00B050"/>
                </a:solidFill>
              </a:rPr>
              <a:t>clicked on a webpage. It updates the button text to indicate how many more items will be shown and dynamically creates preview elements for each additional book.</a:t>
            </a:r>
          </a:p>
        </p:txBody>
      </p:sp>
    </p:spTree>
    <p:extLst>
      <p:ext uri="{BB962C8B-B14F-4D97-AF65-F5344CB8AC3E}">
        <p14:creationId xmlns:p14="http://schemas.microsoft.com/office/powerpoint/2010/main" val="394411702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7013" t="10125" r="6835" b="10500"/>
          <a:stretch/>
        </p:blipFill>
        <p:spPr>
          <a:xfrm>
            <a:off x="0" y="1304657"/>
            <a:ext cx="6192688" cy="3387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stretch>
            <a:fillRect/>
          </a:stretch>
        </p:blipFill>
        <p:spPr>
          <a:xfrm>
            <a:off x="0" y="0"/>
            <a:ext cx="1292464" cy="1304657"/>
          </a:xfrm>
          <a:prstGeom prst="rect">
            <a:avLst/>
          </a:prstGeom>
        </p:spPr>
      </p:pic>
      <p:sp>
        <p:nvSpPr>
          <p:cNvPr id="4" name="Rectangle 3"/>
          <p:cNvSpPr/>
          <p:nvPr/>
        </p:nvSpPr>
        <p:spPr>
          <a:xfrm>
            <a:off x="6384032" y="620688"/>
            <a:ext cx="5567456" cy="5355312"/>
          </a:xfrm>
          <a:prstGeom prst="rect">
            <a:avLst/>
          </a:prstGeom>
        </p:spPr>
        <p:txBody>
          <a:bodyPr wrap="square">
            <a:spAutoFit/>
          </a:bodyPr>
          <a:lstStyle/>
          <a:p>
            <a:r>
              <a:rPr lang="en-ZA" dirty="0" smtClean="0">
                <a:solidFill>
                  <a:srgbClr val="00B050"/>
                </a:solidFill>
              </a:rPr>
              <a:t>//This </a:t>
            </a:r>
            <a:r>
              <a:rPr lang="en-ZA" dirty="0">
                <a:solidFill>
                  <a:srgbClr val="00B050"/>
                </a:solidFill>
              </a:rPr>
              <a:t>code is responsible for displaying book previews on a webpage</a:t>
            </a:r>
            <a:r>
              <a:rPr lang="en-ZA" dirty="0" smtClean="0">
                <a:solidFill>
                  <a:srgbClr val="00B050"/>
                </a:solidFill>
              </a:rPr>
              <a:t>.</a:t>
            </a:r>
          </a:p>
          <a:p>
            <a:r>
              <a:rPr lang="en-ZA" dirty="0">
                <a:solidFill>
                  <a:srgbClr val="00B050"/>
                </a:solidFill>
              </a:rPr>
              <a:t>First, it defines the structure of a preview element using HTML code</a:t>
            </a:r>
            <a:r>
              <a:rPr lang="en-ZA" dirty="0" smtClean="0">
                <a:solidFill>
                  <a:srgbClr val="00B050"/>
                </a:solidFill>
              </a:rPr>
              <a:t>.</a:t>
            </a:r>
            <a:endParaRPr lang="en-ZA" dirty="0">
              <a:solidFill>
                <a:srgbClr val="00B050"/>
              </a:solidFill>
            </a:endParaRPr>
          </a:p>
          <a:p>
            <a:r>
              <a:rPr lang="en-ZA" dirty="0">
                <a:solidFill>
                  <a:srgbClr val="00B050"/>
                </a:solidFill>
              </a:rPr>
              <a:t>Then, it creates a temporary container called a fragment to hold the preview elements</a:t>
            </a:r>
            <a:r>
              <a:rPr lang="en-ZA" dirty="0" smtClean="0">
                <a:solidFill>
                  <a:srgbClr val="00B050"/>
                </a:solidFill>
              </a:rPr>
              <a:t>.</a:t>
            </a:r>
            <a:endParaRPr lang="en-ZA" dirty="0">
              <a:solidFill>
                <a:srgbClr val="00B050"/>
              </a:solidFill>
            </a:endParaRPr>
          </a:p>
          <a:p>
            <a:r>
              <a:rPr lang="en-ZA" dirty="0">
                <a:solidFill>
                  <a:srgbClr val="00B050"/>
                </a:solidFill>
              </a:rPr>
              <a:t>L</a:t>
            </a:r>
            <a:r>
              <a:rPr lang="en-ZA" dirty="0" smtClean="0">
                <a:solidFill>
                  <a:srgbClr val="00B050"/>
                </a:solidFill>
              </a:rPr>
              <a:t>oops </a:t>
            </a:r>
            <a:r>
              <a:rPr lang="en-ZA" dirty="0">
                <a:solidFill>
                  <a:srgbClr val="00B050"/>
                </a:solidFill>
              </a:rPr>
              <a:t>through each book and does the following for each book</a:t>
            </a:r>
            <a:r>
              <a:rPr lang="en-ZA" dirty="0" smtClean="0">
                <a:solidFill>
                  <a:srgbClr val="00B050"/>
                </a:solidFill>
              </a:rPr>
              <a:t>:</a:t>
            </a:r>
            <a:endParaRPr lang="en-ZA" dirty="0">
              <a:solidFill>
                <a:srgbClr val="00B050"/>
              </a:solidFill>
            </a:endParaRPr>
          </a:p>
          <a:p>
            <a:r>
              <a:rPr lang="en-ZA" dirty="0">
                <a:solidFill>
                  <a:srgbClr val="00B050"/>
                </a:solidFill>
              </a:rPr>
              <a:t>c</a:t>
            </a:r>
            <a:r>
              <a:rPr lang="en-ZA" dirty="0" smtClean="0">
                <a:solidFill>
                  <a:srgbClr val="00B050"/>
                </a:solidFill>
              </a:rPr>
              <a:t>reates </a:t>
            </a:r>
            <a:r>
              <a:rPr lang="en-ZA" dirty="0">
                <a:solidFill>
                  <a:srgbClr val="00B050"/>
                </a:solidFill>
              </a:rPr>
              <a:t>a preview element based on the defined </a:t>
            </a:r>
            <a:r>
              <a:rPr lang="en-ZA" dirty="0" smtClean="0">
                <a:solidFill>
                  <a:srgbClr val="00B050"/>
                </a:solidFill>
              </a:rPr>
              <a:t>structure, fills </a:t>
            </a:r>
            <a:r>
              <a:rPr lang="en-ZA" dirty="0">
                <a:solidFill>
                  <a:srgbClr val="00B050"/>
                </a:solidFill>
              </a:rPr>
              <a:t>the preview element with information like the book's image, title, and author</a:t>
            </a:r>
            <a:r>
              <a:rPr lang="en-ZA" dirty="0" smtClean="0">
                <a:solidFill>
                  <a:srgbClr val="00B050"/>
                </a:solidFill>
              </a:rPr>
              <a:t>.</a:t>
            </a:r>
            <a:endParaRPr lang="en-ZA" dirty="0">
              <a:solidFill>
                <a:srgbClr val="00B050"/>
              </a:solidFill>
            </a:endParaRPr>
          </a:p>
          <a:p>
            <a:r>
              <a:rPr lang="en-ZA" dirty="0">
                <a:solidFill>
                  <a:srgbClr val="00B050"/>
                </a:solidFill>
              </a:rPr>
              <a:t>The author's name is retrieved from a separate object based on the provided author ID</a:t>
            </a:r>
            <a:r>
              <a:rPr lang="en-ZA" dirty="0" smtClean="0">
                <a:solidFill>
                  <a:srgbClr val="00B050"/>
                </a:solidFill>
              </a:rPr>
              <a:t>.</a:t>
            </a:r>
            <a:endParaRPr lang="en-ZA" dirty="0">
              <a:solidFill>
                <a:srgbClr val="00B050"/>
              </a:solidFill>
            </a:endParaRPr>
          </a:p>
          <a:p>
            <a:r>
              <a:rPr lang="en-ZA" dirty="0">
                <a:solidFill>
                  <a:srgbClr val="00B050"/>
                </a:solidFill>
              </a:rPr>
              <a:t>The created preview element is added to the fragment</a:t>
            </a:r>
            <a:r>
              <a:rPr lang="en-ZA" dirty="0" smtClean="0">
                <a:solidFill>
                  <a:srgbClr val="00B050"/>
                </a:solidFill>
              </a:rPr>
              <a:t>.</a:t>
            </a:r>
            <a:endParaRPr lang="en-ZA" dirty="0">
              <a:solidFill>
                <a:srgbClr val="00B050"/>
              </a:solidFill>
            </a:endParaRPr>
          </a:p>
          <a:p>
            <a:r>
              <a:rPr lang="en-ZA" dirty="0">
                <a:solidFill>
                  <a:srgbClr val="00B050"/>
                </a:solidFill>
              </a:rPr>
              <a:t>Finally, it selects the section on the webpage where the book previews should appear and adds the fragment, which contains all the preview elements, to that section</a:t>
            </a:r>
            <a:r>
              <a:rPr lang="en-ZA" dirty="0" smtClean="0">
                <a:solidFill>
                  <a:srgbClr val="00B050"/>
                </a:solidFill>
              </a:rPr>
              <a:t>.</a:t>
            </a:r>
            <a:endParaRPr lang="en-ZA" dirty="0">
              <a:solidFill>
                <a:srgbClr val="00B050"/>
              </a:solidFill>
            </a:endParaRPr>
          </a:p>
          <a:p>
            <a:endParaRPr lang="en-ZA" dirty="0">
              <a:solidFill>
                <a:srgbClr val="00B050"/>
              </a:solidFill>
            </a:endParaRPr>
          </a:p>
        </p:txBody>
      </p:sp>
    </p:spTree>
    <p:extLst>
      <p:ext uri="{BB962C8B-B14F-4D97-AF65-F5344CB8AC3E}">
        <p14:creationId xmlns:p14="http://schemas.microsoft.com/office/powerpoint/2010/main" val="410119604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292464" cy="1304657"/>
          </a:xfrm>
          <a:prstGeom prst="rect">
            <a:avLst/>
          </a:prstGeom>
        </p:spPr>
      </p:pic>
      <p:sp>
        <p:nvSpPr>
          <p:cNvPr id="4" name="TextBox 3"/>
          <p:cNvSpPr txBox="1"/>
          <p:nvPr/>
        </p:nvSpPr>
        <p:spPr>
          <a:xfrm>
            <a:off x="2279576" y="1700808"/>
            <a:ext cx="8280920" cy="1323439"/>
          </a:xfrm>
          <a:prstGeom prst="rect">
            <a:avLst/>
          </a:prstGeom>
          <a:noFill/>
        </p:spPr>
        <p:txBody>
          <a:bodyPr wrap="square" rtlCol="0">
            <a:spAutoFit/>
          </a:bodyPr>
          <a:lstStyle/>
          <a:p>
            <a:pPr algn="ctr"/>
            <a:r>
              <a:rPr lang="en-ZA" sz="8000" dirty="0" smtClean="0">
                <a:solidFill>
                  <a:srgbClr val="FFFF00"/>
                </a:solidFill>
                <a:latin typeface="Algerian" panose="04020705040A02060702" pitchFamily="82" charset="0"/>
              </a:rPr>
              <a:t>THANK YOU !</a:t>
            </a:r>
            <a:endParaRPr lang="en-ZA" sz="8000" dirty="0">
              <a:solidFill>
                <a:srgbClr val="FFFF00"/>
              </a:solidFill>
              <a:latin typeface="Algerian" panose="04020705040A02060702" pitchFamily="82" charset="0"/>
            </a:endParaRPr>
          </a:p>
        </p:txBody>
      </p:sp>
      <p:sp>
        <p:nvSpPr>
          <p:cNvPr id="6" name="TextBox 5"/>
          <p:cNvSpPr txBox="1"/>
          <p:nvPr/>
        </p:nvSpPr>
        <p:spPr>
          <a:xfrm>
            <a:off x="4439816" y="3501008"/>
            <a:ext cx="3960440" cy="769441"/>
          </a:xfrm>
          <a:prstGeom prst="rect">
            <a:avLst/>
          </a:prstGeom>
          <a:noFill/>
        </p:spPr>
        <p:txBody>
          <a:bodyPr wrap="square" rtlCol="0">
            <a:spAutoFit/>
          </a:bodyPr>
          <a:lstStyle/>
          <a:p>
            <a:r>
              <a:rPr lang="en-ZA" sz="4400" dirty="0" smtClean="0">
                <a:solidFill>
                  <a:srgbClr val="FFC000"/>
                </a:solidFill>
              </a:rPr>
              <a:t>Any questions?</a:t>
            </a:r>
            <a:endParaRPr lang="en-ZA" sz="4400" dirty="0">
              <a:solidFill>
                <a:srgbClr val="FFC000"/>
              </a:solidFill>
            </a:endParaRPr>
          </a:p>
        </p:txBody>
      </p:sp>
    </p:spTree>
    <p:extLst>
      <p:ext uri="{BB962C8B-B14F-4D97-AF65-F5344CB8AC3E}">
        <p14:creationId xmlns:p14="http://schemas.microsoft.com/office/powerpoint/2010/main" val="22248437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188640"/>
            <a:ext cx="9252520" cy="907504"/>
          </a:xfrm>
        </p:spPr>
        <p:txBody>
          <a:bodyPr>
            <a:normAutofit/>
          </a:bodyPr>
          <a:lstStyle/>
          <a:p>
            <a:pPr algn="ctr"/>
            <a:r>
              <a:rPr lang="en-ZA" sz="4800" dirty="0" smtClean="0">
                <a:solidFill>
                  <a:srgbClr val="FFFF00"/>
                </a:solidFill>
                <a:latin typeface="+mn-lt"/>
              </a:rPr>
              <a:t>Book</a:t>
            </a:r>
            <a:r>
              <a:rPr lang="en-ZA" sz="4800" dirty="0" smtClean="0">
                <a:solidFill>
                  <a:srgbClr val="FFFF00"/>
                </a:solidFill>
              </a:rPr>
              <a:t> Connect</a:t>
            </a:r>
            <a:endParaRPr sz="4800" dirty="0">
              <a:solidFill>
                <a:srgbClr val="FFFF00"/>
              </a:solidFill>
            </a:endParaRPr>
          </a:p>
        </p:txBody>
      </p:sp>
      <p:sp>
        <p:nvSpPr>
          <p:cNvPr id="14" name="Content Placeholder 13"/>
          <p:cNvSpPr>
            <a:spLocks noGrp="1"/>
          </p:cNvSpPr>
          <p:nvPr>
            <p:ph idx="1"/>
          </p:nvPr>
        </p:nvSpPr>
        <p:spPr>
          <a:xfrm>
            <a:off x="1307976" y="1096144"/>
            <a:ext cx="9684568" cy="5112568"/>
          </a:xfrm>
        </p:spPr>
        <p:txBody>
          <a:bodyPr>
            <a:noAutofit/>
          </a:bodyPr>
          <a:lstStyle/>
          <a:p>
            <a:pPr algn="ctr"/>
            <a:r>
              <a:rPr lang="en-ZA" sz="2800" dirty="0" smtClean="0"/>
              <a:t>A start-up </a:t>
            </a:r>
            <a:r>
              <a:rPr lang="en-ZA" sz="2800" dirty="0"/>
              <a:t>focused on a social media platform for book enthusiasts, has hired a junior JavaScript developer (you) to review and fix the existing JavaScript codebase. </a:t>
            </a:r>
            <a:endParaRPr lang="en-ZA" sz="2800" dirty="0" smtClean="0"/>
          </a:p>
          <a:p>
            <a:pPr algn="ctr"/>
            <a:r>
              <a:rPr lang="en-ZA" sz="2800" dirty="0" smtClean="0"/>
              <a:t>The </a:t>
            </a:r>
            <a:r>
              <a:rPr lang="en-ZA" sz="2800" dirty="0"/>
              <a:t>previous developer did a good job with the HTML and CSS but lacked competency in JavaScript, resulting in critical errors preventing the code from running. </a:t>
            </a:r>
            <a:endParaRPr lang="en-ZA" sz="2800" dirty="0" smtClean="0"/>
          </a:p>
          <a:p>
            <a:pPr algn="ctr"/>
            <a:r>
              <a:rPr lang="en-ZA" sz="2800" dirty="0" smtClean="0"/>
              <a:t>The </a:t>
            </a:r>
            <a:r>
              <a:rPr lang="en-ZA" sz="2800" dirty="0"/>
              <a:t>task </a:t>
            </a:r>
            <a:r>
              <a:rPr lang="en-ZA" sz="2800" dirty="0" smtClean="0"/>
              <a:t>was </a:t>
            </a:r>
            <a:r>
              <a:rPr lang="en-ZA" sz="2800" dirty="0"/>
              <a:t>to address these issues, conduct a thorough code audit, and identify areas for improvement in performance, readability, and maintainability. </a:t>
            </a:r>
            <a:endParaRPr lang="en-ZA" sz="2800" dirty="0" smtClean="0"/>
          </a:p>
          <a:p>
            <a:pPr algn="ctr"/>
            <a:r>
              <a:rPr lang="en-ZA" sz="2800" dirty="0" smtClean="0"/>
              <a:t>The </a:t>
            </a:r>
            <a:r>
              <a:rPr lang="en-ZA" sz="2800" dirty="0"/>
              <a:t>client has provided a backlog of prioritized user stories that outline the desired product </a:t>
            </a:r>
            <a:r>
              <a:rPr lang="en-ZA" sz="2800" dirty="0" smtClean="0"/>
              <a:t>behaviour. </a:t>
            </a:r>
          </a:p>
        </p:txBody>
      </p:sp>
    </p:spTree>
    <p:extLst>
      <p:ext uri="{BB962C8B-B14F-4D97-AF65-F5344CB8AC3E}">
        <p14:creationId xmlns:p14="http://schemas.microsoft.com/office/powerpoint/2010/main" val="304282630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ZA" sz="3800" dirty="0" smtClean="0">
                <a:solidFill>
                  <a:srgbClr val="FFFF00"/>
                </a:solidFill>
              </a:rPr>
              <a:t>The Book Connect</a:t>
            </a:r>
            <a:endParaRPr lang="en-ZA" sz="3800" dirty="0">
              <a:solidFill>
                <a:srgbClr val="FFFF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416" y="1484784"/>
            <a:ext cx="10070355" cy="4941168"/>
          </a:xfrm>
        </p:spPr>
      </p:pic>
    </p:spTree>
    <p:extLst>
      <p:ext uri="{BB962C8B-B14F-4D97-AF65-F5344CB8AC3E}">
        <p14:creationId xmlns:p14="http://schemas.microsoft.com/office/powerpoint/2010/main" val="184036085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ZA" sz="4800" dirty="0" smtClean="0">
                <a:solidFill>
                  <a:srgbClr val="FFFF00"/>
                </a:solidFill>
              </a:rPr>
              <a:t>Code </a:t>
            </a:r>
            <a:r>
              <a:rPr lang="en-ZA" sz="4800" dirty="0">
                <a:solidFill>
                  <a:srgbClr val="FFFF00"/>
                </a:solidFill>
              </a:rPr>
              <a:t>Review </a:t>
            </a:r>
            <a:r>
              <a:rPr lang="en-ZA" sz="4800" dirty="0" smtClean="0">
                <a:solidFill>
                  <a:srgbClr val="FFFF00"/>
                </a:solidFill>
              </a:rPr>
              <a:t>Findings</a:t>
            </a:r>
            <a:endParaRPr sz="4800" dirty="0">
              <a:solidFill>
                <a:srgbClr val="FFFF00"/>
              </a:solidFill>
            </a:endParaRPr>
          </a:p>
        </p:txBody>
      </p:sp>
      <p:sp>
        <p:nvSpPr>
          <p:cNvPr id="3" name="Content Placeholder 2"/>
          <p:cNvSpPr>
            <a:spLocks noGrp="1"/>
          </p:cNvSpPr>
          <p:nvPr>
            <p:ph idx="1"/>
          </p:nvPr>
        </p:nvSpPr>
        <p:spPr>
          <a:xfrm>
            <a:off x="1524000" y="1828800"/>
            <a:ext cx="9144000" cy="2752328"/>
          </a:xfrm>
        </p:spPr>
        <p:txBody>
          <a:bodyPr>
            <a:normAutofit/>
          </a:bodyPr>
          <a:lstStyle/>
          <a:p>
            <a:pPr marL="0" indent="0" algn="ctr">
              <a:buNone/>
            </a:pPr>
            <a:r>
              <a:rPr lang="en-ZA" sz="2800" dirty="0" smtClean="0"/>
              <a:t>Placement of Critical Error to be Fixed</a:t>
            </a:r>
            <a:endParaRPr lang="en-ZA"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2602805"/>
            <a:ext cx="1978323" cy="197832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136" y="2439838"/>
            <a:ext cx="2007752" cy="20162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791727" y="4625062"/>
            <a:ext cx="3386068" cy="369332"/>
          </a:xfrm>
          <a:prstGeom prst="rect">
            <a:avLst/>
          </a:prstGeom>
          <a:noFill/>
        </p:spPr>
        <p:txBody>
          <a:bodyPr wrap="square" rtlCol="0">
            <a:spAutoFit/>
          </a:bodyPr>
          <a:lstStyle/>
          <a:p>
            <a:r>
              <a:rPr lang="en-ZA" dirty="0" smtClean="0">
                <a:solidFill>
                  <a:srgbClr val="FF0000"/>
                </a:solidFill>
              </a:rPr>
              <a:t>Just linking tags in HTML</a:t>
            </a:r>
            <a:endParaRPr lang="en-ZA" dirty="0">
              <a:solidFill>
                <a:srgbClr val="FF0000"/>
              </a:solidFill>
            </a:endParaRPr>
          </a:p>
        </p:txBody>
      </p:sp>
    </p:spTree>
    <p:extLst>
      <p:ext uri="{BB962C8B-B14F-4D97-AF65-F5344CB8AC3E}">
        <p14:creationId xmlns:p14="http://schemas.microsoft.com/office/powerpoint/2010/main" val="211619016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192" y="-12725"/>
            <a:ext cx="9144000" cy="1143000"/>
          </a:xfrm>
        </p:spPr>
        <p:txBody>
          <a:bodyPr>
            <a:normAutofit/>
          </a:bodyPr>
          <a:lstStyle/>
          <a:p>
            <a:pPr algn="ctr"/>
            <a:r>
              <a:rPr lang="en-ZA" sz="3800" dirty="0" smtClean="0">
                <a:solidFill>
                  <a:srgbClr val="FFFF00"/>
                </a:solidFill>
              </a:rPr>
              <a:t>Changes made in Data.js </a:t>
            </a:r>
            <a:endParaRPr sz="3800" dirty="0">
              <a:solidFill>
                <a:srgbClr val="FFFF00"/>
              </a:solidFill>
            </a:endParaRPr>
          </a:p>
        </p:txBody>
      </p:sp>
      <p:pic>
        <p:nvPicPr>
          <p:cNvPr id="11" name="Content Placeholder 10"/>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0079" t="18916" r="10246" b="21182"/>
          <a:stretch/>
        </p:blipFill>
        <p:spPr>
          <a:xfrm>
            <a:off x="787992" y="1420873"/>
            <a:ext cx="4220304" cy="1670537"/>
          </a:xfrm>
        </p:spPr>
      </p:pic>
      <p:pic>
        <p:nvPicPr>
          <p:cNvPr id="7" name="Picture 6"/>
          <p:cNvPicPr>
            <a:picLocks noChangeAspect="1"/>
          </p:cNvPicPr>
          <p:nvPr/>
        </p:nvPicPr>
        <p:blipFill>
          <a:blip r:embed="rId3"/>
          <a:stretch>
            <a:fillRect/>
          </a:stretch>
        </p:blipFill>
        <p:spPr>
          <a:xfrm>
            <a:off x="12251" y="0"/>
            <a:ext cx="1362548" cy="1369776"/>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3378" t="25200" r="12693" b="26692"/>
          <a:stretch/>
        </p:blipFill>
        <p:spPr>
          <a:xfrm>
            <a:off x="767409" y="3300620"/>
            <a:ext cx="3456384" cy="1170711"/>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12794" t="22598" r="12771" b="21935"/>
          <a:stretch/>
        </p:blipFill>
        <p:spPr>
          <a:xfrm>
            <a:off x="787992" y="4602761"/>
            <a:ext cx="3860146" cy="1628499"/>
          </a:xfrm>
          <a:prstGeom prst="rect">
            <a:avLst/>
          </a:prstGeom>
        </p:spPr>
      </p:pic>
      <p:sp>
        <p:nvSpPr>
          <p:cNvPr id="3" name="TextBox 2"/>
          <p:cNvSpPr txBox="1"/>
          <p:nvPr/>
        </p:nvSpPr>
        <p:spPr>
          <a:xfrm>
            <a:off x="5663952" y="2132857"/>
            <a:ext cx="5760640" cy="3108543"/>
          </a:xfrm>
          <a:prstGeom prst="rect">
            <a:avLst/>
          </a:prstGeom>
          <a:noFill/>
        </p:spPr>
        <p:txBody>
          <a:bodyPr wrap="square" rtlCol="0">
            <a:spAutoFit/>
          </a:bodyPr>
          <a:lstStyle/>
          <a:p>
            <a:r>
              <a:rPr lang="en-ZA" sz="2800" dirty="0" smtClean="0">
                <a:solidFill>
                  <a:srgbClr val="00B050"/>
                </a:solidFill>
              </a:rPr>
              <a:t>//Using </a:t>
            </a:r>
            <a:r>
              <a:rPr lang="en-ZA" sz="2800" dirty="0">
                <a:solidFill>
                  <a:srgbClr val="00B050"/>
                </a:solidFill>
              </a:rPr>
              <a:t>exports in JavaScript can make the code more complicated, cause conflicts with naming, make modules dependent on each other, use more memory, slow down the performance, and create potential security vulnerabilities.</a:t>
            </a:r>
            <a:endParaRPr lang="en-ZA" sz="2800" dirty="0">
              <a:solidFill>
                <a:srgbClr val="00B050"/>
              </a:solidFill>
            </a:endParaRPr>
          </a:p>
        </p:txBody>
      </p:sp>
    </p:spTree>
    <p:extLst>
      <p:ext uri="{BB962C8B-B14F-4D97-AF65-F5344CB8AC3E}">
        <p14:creationId xmlns:p14="http://schemas.microsoft.com/office/powerpoint/2010/main" val="414526139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059" y="620688"/>
            <a:ext cx="8964488" cy="648072"/>
          </a:xfrm>
        </p:spPr>
        <p:txBody>
          <a:bodyPr>
            <a:normAutofit/>
          </a:bodyPr>
          <a:lstStyle/>
          <a:p>
            <a:pPr algn="ctr"/>
            <a:r>
              <a:rPr lang="en-ZA" sz="3800" dirty="0">
                <a:solidFill>
                  <a:srgbClr val="FFFF00"/>
                </a:solidFill>
              </a:rPr>
              <a:t>C</a:t>
            </a:r>
            <a:r>
              <a:rPr lang="en-ZA" sz="3800" dirty="0" smtClean="0">
                <a:solidFill>
                  <a:srgbClr val="FFFF00"/>
                </a:solidFill>
              </a:rPr>
              <a:t>ommon eras in the Script.js </a:t>
            </a:r>
            <a:endParaRPr sz="3800" dirty="0">
              <a:solidFill>
                <a:srgbClr val="FFFF00"/>
              </a:solidFill>
            </a:endParaRPr>
          </a:p>
        </p:txBody>
      </p:sp>
      <p:sp>
        <p:nvSpPr>
          <p:cNvPr id="3" name="Content Placeholder 2"/>
          <p:cNvSpPr>
            <a:spLocks noGrp="1"/>
          </p:cNvSpPr>
          <p:nvPr>
            <p:ph idx="1"/>
          </p:nvPr>
        </p:nvSpPr>
        <p:spPr>
          <a:xfrm>
            <a:off x="1524000" y="1600200"/>
            <a:ext cx="9144000" cy="4495800"/>
          </a:xfrm>
        </p:spPr>
        <p:txBody>
          <a:bodyPr>
            <a:noAutofit/>
          </a:bodyPr>
          <a:lstStyle/>
          <a:p>
            <a:r>
              <a:rPr lang="en-ZA" sz="2800" dirty="0" smtClean="0"/>
              <a:t> </a:t>
            </a:r>
            <a:r>
              <a:rPr lang="en-ZA" sz="2800" dirty="0"/>
              <a:t>I've fixed the syntax errors, completed the code inside the event listener, and </a:t>
            </a:r>
            <a:r>
              <a:rPr lang="en-ZA" sz="2800" dirty="0" smtClean="0"/>
              <a:t>added </a:t>
            </a:r>
            <a:r>
              <a:rPr lang="en-ZA" sz="2800" dirty="0"/>
              <a:t>missing variables and logic</a:t>
            </a:r>
            <a:r>
              <a:rPr lang="en-ZA" sz="2800" dirty="0" smtClean="0"/>
              <a:t>.</a:t>
            </a:r>
          </a:p>
          <a:p>
            <a:r>
              <a:rPr lang="en-ZA" sz="2800" dirty="0" smtClean="0"/>
              <a:t>Adding </a:t>
            </a:r>
            <a:r>
              <a:rPr lang="en-ZA" sz="2800" dirty="0"/>
              <a:t>missing semicolons at the end of </a:t>
            </a:r>
            <a:r>
              <a:rPr lang="en-ZA" sz="2800" dirty="0" smtClean="0"/>
              <a:t>statements.</a:t>
            </a:r>
          </a:p>
          <a:p>
            <a:r>
              <a:rPr lang="en-ZA" sz="2800" dirty="0" smtClean="0"/>
              <a:t>Missing Function Implementations</a:t>
            </a:r>
            <a:endParaRPr lang="en-ZA" sz="2800" dirty="0"/>
          </a:p>
        </p:txBody>
      </p:sp>
      <p:pic>
        <p:nvPicPr>
          <p:cNvPr id="4" name="Picture 3"/>
          <p:cNvPicPr>
            <a:picLocks noChangeAspect="1"/>
          </p:cNvPicPr>
          <p:nvPr/>
        </p:nvPicPr>
        <p:blipFill>
          <a:blip r:embed="rId2"/>
          <a:stretch>
            <a:fillRect/>
          </a:stretch>
        </p:blipFill>
        <p:spPr>
          <a:xfrm>
            <a:off x="119337" y="123306"/>
            <a:ext cx="1296144" cy="1301130"/>
          </a:xfrm>
          <a:prstGeom prst="rect">
            <a:avLst/>
          </a:prstGeom>
        </p:spPr>
      </p:pic>
    </p:spTree>
    <p:extLst>
      <p:ext uri="{BB962C8B-B14F-4D97-AF65-F5344CB8AC3E}">
        <p14:creationId xmlns:p14="http://schemas.microsoft.com/office/powerpoint/2010/main" val="115302768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979" y="148793"/>
            <a:ext cx="9108504" cy="619472"/>
          </a:xfrm>
        </p:spPr>
        <p:txBody>
          <a:bodyPr/>
          <a:lstStyle/>
          <a:p>
            <a:pPr algn="ctr"/>
            <a:r>
              <a:rPr lang="en-ZA" dirty="0"/>
              <a:t>Script.js </a:t>
            </a:r>
            <a:endParaRPr dirty="0"/>
          </a:p>
        </p:txBody>
      </p:sp>
      <p:pic>
        <p:nvPicPr>
          <p:cNvPr id="7" name="Content Placeholder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719" t="12044" r="4720" b="13272"/>
          <a:stretch/>
        </p:blipFill>
        <p:spPr>
          <a:xfrm>
            <a:off x="1301979" y="902210"/>
            <a:ext cx="10345154" cy="338437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14823" y="0"/>
            <a:ext cx="1292464" cy="1304657"/>
          </a:xfrm>
          <a:prstGeom prst="rect">
            <a:avLst/>
          </a:prstGeom>
        </p:spPr>
      </p:pic>
      <p:sp>
        <p:nvSpPr>
          <p:cNvPr id="4" name="TextBox 3"/>
          <p:cNvSpPr txBox="1"/>
          <p:nvPr/>
        </p:nvSpPr>
        <p:spPr>
          <a:xfrm>
            <a:off x="2495600" y="5085184"/>
            <a:ext cx="7128792" cy="830997"/>
          </a:xfrm>
          <a:prstGeom prst="rect">
            <a:avLst/>
          </a:prstGeom>
          <a:noFill/>
        </p:spPr>
        <p:txBody>
          <a:bodyPr wrap="square" rtlCol="0">
            <a:spAutoFit/>
          </a:bodyPr>
          <a:lstStyle/>
          <a:p>
            <a:r>
              <a:rPr lang="en-ZA" sz="2400" dirty="0">
                <a:solidFill>
                  <a:srgbClr val="00B050"/>
                </a:solidFill>
              </a:rPr>
              <a:t>//added '</a:t>
            </a:r>
            <a:r>
              <a:rPr lang="en-ZA" sz="2400" dirty="0" err="1">
                <a:solidFill>
                  <a:srgbClr val="00B050"/>
                </a:solidFill>
              </a:rPr>
              <a:t>const</a:t>
            </a:r>
            <a:r>
              <a:rPr lang="en-ZA" sz="2400" dirty="0">
                <a:solidFill>
                  <a:srgbClr val="00B050"/>
                </a:solidFill>
              </a:rPr>
              <a:t>' to declare 'matches' variable</a:t>
            </a:r>
          </a:p>
          <a:p>
            <a:r>
              <a:rPr lang="en-ZA" sz="2400" dirty="0" smtClean="0">
                <a:solidFill>
                  <a:srgbClr val="00B050"/>
                </a:solidFill>
              </a:rPr>
              <a:t>//</a:t>
            </a:r>
            <a:r>
              <a:rPr lang="en-ZA" sz="2400" dirty="0">
                <a:solidFill>
                  <a:srgbClr val="00B050"/>
                </a:solidFill>
              </a:rPr>
              <a:t>added '</a:t>
            </a:r>
            <a:r>
              <a:rPr lang="en-ZA" sz="2400" dirty="0" err="1">
                <a:solidFill>
                  <a:srgbClr val="00B050"/>
                </a:solidFill>
              </a:rPr>
              <a:t>const</a:t>
            </a:r>
            <a:r>
              <a:rPr lang="en-ZA" sz="2400" dirty="0">
                <a:solidFill>
                  <a:srgbClr val="00B050"/>
                </a:solidFill>
              </a:rPr>
              <a:t>' to declare 'page' variable</a:t>
            </a:r>
          </a:p>
        </p:txBody>
      </p:sp>
    </p:spTree>
    <p:extLst>
      <p:ext uri="{BB962C8B-B14F-4D97-AF65-F5344CB8AC3E}">
        <p14:creationId xmlns:p14="http://schemas.microsoft.com/office/powerpoint/2010/main" val="147584230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241" t="6641" r="4142" b="6770"/>
          <a:stretch/>
        </p:blipFill>
        <p:spPr>
          <a:xfrm>
            <a:off x="144839" y="0"/>
            <a:ext cx="7776865" cy="501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3"/>
          <a:stretch>
            <a:fillRect/>
          </a:stretch>
        </p:blipFill>
        <p:spPr>
          <a:xfrm>
            <a:off x="144839" y="5394161"/>
            <a:ext cx="1292464" cy="1304657"/>
          </a:xfrm>
          <a:prstGeom prst="rect">
            <a:avLst/>
          </a:prstGeom>
        </p:spPr>
      </p:pic>
      <p:sp>
        <p:nvSpPr>
          <p:cNvPr id="9" name="Rectangle 8"/>
          <p:cNvSpPr/>
          <p:nvPr/>
        </p:nvSpPr>
        <p:spPr>
          <a:xfrm>
            <a:off x="6808153" y="8904"/>
            <a:ext cx="5400600" cy="7017306"/>
          </a:xfrm>
          <a:prstGeom prst="rect">
            <a:avLst/>
          </a:prstGeom>
        </p:spPr>
        <p:txBody>
          <a:bodyPr wrap="square">
            <a:spAutoFit/>
          </a:bodyPr>
          <a:lstStyle/>
          <a:p>
            <a:r>
              <a:rPr lang="en-ZA" dirty="0" smtClean="0">
                <a:solidFill>
                  <a:srgbClr val="00B050"/>
                </a:solidFill>
              </a:rPr>
              <a:t>//The </a:t>
            </a:r>
            <a:r>
              <a:rPr lang="en-ZA" dirty="0">
                <a:solidFill>
                  <a:srgbClr val="00B050"/>
                </a:solidFill>
              </a:rPr>
              <a:t>code prepares and displays preview elements for a set of books on a webpage</a:t>
            </a:r>
            <a:r>
              <a:rPr lang="en-ZA" dirty="0" smtClean="0">
                <a:solidFill>
                  <a:srgbClr val="00B050"/>
                </a:solidFill>
              </a:rPr>
              <a:t>.</a:t>
            </a:r>
            <a:endParaRPr lang="en-ZA" dirty="0">
              <a:solidFill>
                <a:srgbClr val="00B050"/>
              </a:solidFill>
            </a:endParaRPr>
          </a:p>
          <a:p>
            <a:r>
              <a:rPr lang="en-ZA" dirty="0">
                <a:solidFill>
                  <a:srgbClr val="00B050"/>
                </a:solidFill>
              </a:rPr>
              <a:t>I</a:t>
            </a:r>
            <a:r>
              <a:rPr lang="en-ZA" dirty="0" smtClean="0">
                <a:solidFill>
                  <a:srgbClr val="00B050"/>
                </a:solidFill>
              </a:rPr>
              <a:t>t </a:t>
            </a:r>
            <a:r>
              <a:rPr lang="en-ZA" dirty="0">
                <a:solidFill>
                  <a:srgbClr val="00B050"/>
                </a:solidFill>
              </a:rPr>
              <a:t>creates a temporary container called a document fragment</a:t>
            </a:r>
            <a:r>
              <a:rPr lang="en-ZA" dirty="0" smtClean="0">
                <a:solidFill>
                  <a:srgbClr val="00B050"/>
                </a:solidFill>
              </a:rPr>
              <a:t>.</a:t>
            </a:r>
          </a:p>
          <a:p>
            <a:r>
              <a:rPr lang="en-ZA" dirty="0" smtClean="0">
                <a:solidFill>
                  <a:srgbClr val="00B050"/>
                </a:solidFill>
              </a:rPr>
              <a:t> </a:t>
            </a:r>
            <a:r>
              <a:rPr lang="en-ZA" dirty="0">
                <a:solidFill>
                  <a:srgbClr val="00B050"/>
                </a:solidFill>
              </a:rPr>
              <a:t>D</a:t>
            </a:r>
            <a:r>
              <a:rPr lang="en-ZA" dirty="0" smtClean="0">
                <a:solidFill>
                  <a:srgbClr val="00B050"/>
                </a:solidFill>
              </a:rPr>
              <a:t>etermines </a:t>
            </a:r>
            <a:r>
              <a:rPr lang="en-ZA" dirty="0">
                <a:solidFill>
                  <a:srgbClr val="00B050"/>
                </a:solidFill>
              </a:rPr>
              <a:t>the starting and ending positions for the range of books to be displayed</a:t>
            </a:r>
            <a:r>
              <a:rPr lang="en-ZA" dirty="0" smtClean="0">
                <a:solidFill>
                  <a:srgbClr val="00B050"/>
                </a:solidFill>
              </a:rPr>
              <a:t>.</a:t>
            </a:r>
            <a:endParaRPr lang="en-ZA" dirty="0">
              <a:solidFill>
                <a:srgbClr val="00B050"/>
              </a:solidFill>
            </a:endParaRPr>
          </a:p>
          <a:p>
            <a:r>
              <a:rPr lang="en-ZA" dirty="0">
                <a:solidFill>
                  <a:srgbClr val="00B050"/>
                </a:solidFill>
              </a:rPr>
              <a:t>The code extracts the books within that range from the books array</a:t>
            </a:r>
            <a:r>
              <a:rPr lang="en-ZA" dirty="0" smtClean="0">
                <a:solidFill>
                  <a:srgbClr val="00B050"/>
                </a:solidFill>
              </a:rPr>
              <a:t>.</a:t>
            </a:r>
            <a:endParaRPr lang="en-ZA" dirty="0">
              <a:solidFill>
                <a:srgbClr val="00B050"/>
              </a:solidFill>
            </a:endParaRPr>
          </a:p>
          <a:p>
            <a:endParaRPr lang="en-ZA" dirty="0" smtClean="0">
              <a:solidFill>
                <a:srgbClr val="00B050"/>
              </a:solidFill>
            </a:endParaRPr>
          </a:p>
          <a:p>
            <a:endParaRPr lang="en-ZA" dirty="0">
              <a:solidFill>
                <a:srgbClr val="00B050"/>
              </a:solidFill>
            </a:endParaRPr>
          </a:p>
          <a:p>
            <a:r>
              <a:rPr lang="en-ZA" dirty="0">
                <a:solidFill>
                  <a:srgbClr val="00B050"/>
                </a:solidFill>
              </a:rPr>
              <a:t>i</a:t>
            </a:r>
            <a:r>
              <a:rPr lang="en-ZA" dirty="0" smtClean="0">
                <a:solidFill>
                  <a:srgbClr val="00B050"/>
                </a:solidFill>
              </a:rPr>
              <a:t>t </a:t>
            </a:r>
            <a:r>
              <a:rPr lang="en-ZA" dirty="0">
                <a:solidFill>
                  <a:srgbClr val="00B050"/>
                </a:solidFill>
              </a:rPr>
              <a:t>loops through each book in the extracted range</a:t>
            </a:r>
            <a:r>
              <a:rPr lang="en-ZA" dirty="0" smtClean="0">
                <a:solidFill>
                  <a:srgbClr val="00B050"/>
                </a:solidFill>
              </a:rPr>
              <a:t>.</a:t>
            </a:r>
            <a:endParaRPr lang="en-ZA" dirty="0">
              <a:solidFill>
                <a:srgbClr val="00B050"/>
              </a:solidFill>
            </a:endParaRPr>
          </a:p>
          <a:p>
            <a:r>
              <a:rPr lang="en-ZA" dirty="0">
                <a:solidFill>
                  <a:srgbClr val="00B050"/>
                </a:solidFill>
              </a:rPr>
              <a:t>For each book</a:t>
            </a:r>
            <a:r>
              <a:rPr lang="en-ZA" dirty="0" smtClean="0">
                <a:solidFill>
                  <a:srgbClr val="00B050"/>
                </a:solidFill>
              </a:rPr>
              <a:t>, </a:t>
            </a:r>
            <a:r>
              <a:rPr lang="en-ZA" dirty="0">
                <a:solidFill>
                  <a:srgbClr val="00B050"/>
                </a:solidFill>
              </a:rPr>
              <a:t>performs the following </a:t>
            </a:r>
            <a:r>
              <a:rPr lang="en-ZA" dirty="0" smtClean="0">
                <a:solidFill>
                  <a:srgbClr val="00B050"/>
                </a:solidFill>
              </a:rPr>
              <a:t>:</a:t>
            </a:r>
            <a:endParaRPr lang="en-ZA" sz="800" dirty="0">
              <a:solidFill>
                <a:srgbClr val="00B050"/>
              </a:solidFill>
            </a:endParaRPr>
          </a:p>
          <a:p>
            <a:r>
              <a:rPr lang="en-ZA" dirty="0">
                <a:solidFill>
                  <a:srgbClr val="00B050"/>
                </a:solidFill>
              </a:rPr>
              <a:t>C</a:t>
            </a:r>
            <a:r>
              <a:rPr lang="en-ZA" dirty="0" smtClean="0">
                <a:solidFill>
                  <a:srgbClr val="00B050"/>
                </a:solidFill>
              </a:rPr>
              <a:t>reates </a:t>
            </a:r>
            <a:r>
              <a:rPr lang="en-ZA" dirty="0">
                <a:solidFill>
                  <a:srgbClr val="00B050"/>
                </a:solidFill>
              </a:rPr>
              <a:t>a preview element using the provided HTML structure and assigns it to a variable called preview</a:t>
            </a:r>
            <a:r>
              <a:rPr lang="en-ZA" dirty="0" smtClean="0">
                <a:solidFill>
                  <a:srgbClr val="00B050"/>
                </a:solidFill>
              </a:rPr>
              <a:t>.</a:t>
            </a:r>
            <a:endParaRPr lang="en-ZA" dirty="0">
              <a:solidFill>
                <a:srgbClr val="00B050"/>
              </a:solidFill>
            </a:endParaRPr>
          </a:p>
          <a:p>
            <a:r>
              <a:rPr lang="en-ZA" dirty="0">
                <a:solidFill>
                  <a:srgbClr val="00B050"/>
                </a:solidFill>
              </a:rPr>
              <a:t>It sets the class name of the preview element to "preview</a:t>
            </a:r>
            <a:r>
              <a:rPr lang="en-ZA" dirty="0" smtClean="0">
                <a:solidFill>
                  <a:srgbClr val="00B050"/>
                </a:solidFill>
              </a:rPr>
              <a:t>".</a:t>
            </a:r>
            <a:endParaRPr lang="en-ZA" dirty="0">
              <a:solidFill>
                <a:srgbClr val="00B050"/>
              </a:solidFill>
            </a:endParaRPr>
          </a:p>
          <a:p>
            <a:r>
              <a:rPr lang="en-ZA" dirty="0">
                <a:solidFill>
                  <a:srgbClr val="00B050"/>
                </a:solidFill>
              </a:rPr>
              <a:t>It assigns various data attributes to the preview element, such as ID, title, image, subtitle, description, and genre. These attributes hold specific information about the book</a:t>
            </a:r>
            <a:r>
              <a:rPr lang="en-ZA" dirty="0" smtClean="0">
                <a:solidFill>
                  <a:srgbClr val="00B050"/>
                </a:solidFill>
              </a:rPr>
              <a:t>.</a:t>
            </a:r>
            <a:endParaRPr lang="en-ZA" dirty="0">
              <a:solidFill>
                <a:srgbClr val="00B050"/>
              </a:solidFill>
            </a:endParaRPr>
          </a:p>
          <a:p>
            <a:r>
              <a:rPr lang="en-ZA" dirty="0">
                <a:solidFill>
                  <a:srgbClr val="00B050"/>
                </a:solidFill>
              </a:rPr>
              <a:t>It sets the inner HTML of the preview element to include an image element displaying the book's image, as well as the book's title and author</a:t>
            </a:r>
            <a:r>
              <a:rPr lang="en-ZA" dirty="0" smtClean="0">
                <a:solidFill>
                  <a:srgbClr val="00B050"/>
                </a:solidFill>
              </a:rPr>
              <a:t>.</a:t>
            </a:r>
            <a:endParaRPr lang="en-ZA" dirty="0">
              <a:solidFill>
                <a:srgbClr val="00B050"/>
              </a:solidFill>
            </a:endParaRPr>
          </a:p>
          <a:p>
            <a:r>
              <a:rPr lang="en-ZA" dirty="0">
                <a:solidFill>
                  <a:srgbClr val="00B050"/>
                </a:solidFill>
              </a:rPr>
              <a:t>Finally, the created preview element is added to the document fragment</a:t>
            </a:r>
            <a:r>
              <a:rPr lang="en-ZA" dirty="0" smtClean="0">
                <a:solidFill>
                  <a:srgbClr val="00B050"/>
                </a:solidFill>
              </a:rPr>
              <a:t>.</a:t>
            </a:r>
            <a:endParaRPr lang="en-ZA" dirty="0">
              <a:solidFill>
                <a:srgbClr val="00B050"/>
              </a:solidFill>
            </a:endParaRPr>
          </a:p>
        </p:txBody>
      </p:sp>
    </p:spTree>
    <p:extLst>
      <p:ext uri="{BB962C8B-B14F-4D97-AF65-F5344CB8AC3E}">
        <p14:creationId xmlns:p14="http://schemas.microsoft.com/office/powerpoint/2010/main" val="21598867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03"/>
            <a:ext cx="1292464" cy="1304657"/>
          </a:xfrm>
          <a:prstGeom prst="rect">
            <a:avLst/>
          </a:prstGeom>
        </p:spPr>
      </p:pic>
      <p:pic>
        <p:nvPicPr>
          <p:cNvPr id="5" name="Content Placeholder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3293" t="5696" r="3684" b="6012"/>
          <a:stretch/>
        </p:blipFill>
        <p:spPr>
          <a:xfrm>
            <a:off x="191344" y="1305757"/>
            <a:ext cx="8136904" cy="4464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6672064" y="404664"/>
            <a:ext cx="4968552" cy="4801314"/>
          </a:xfrm>
          <a:prstGeom prst="rect">
            <a:avLst/>
          </a:prstGeom>
          <a:noFill/>
        </p:spPr>
        <p:txBody>
          <a:bodyPr wrap="square" rtlCol="0">
            <a:spAutoFit/>
          </a:bodyPr>
          <a:lstStyle/>
          <a:p>
            <a:r>
              <a:rPr lang="en-ZA" dirty="0" smtClean="0">
                <a:solidFill>
                  <a:srgbClr val="00B050"/>
                </a:solidFill>
              </a:rPr>
              <a:t>//This </a:t>
            </a:r>
            <a:r>
              <a:rPr lang="en-ZA" dirty="0">
                <a:solidFill>
                  <a:srgbClr val="00B050"/>
                </a:solidFill>
              </a:rPr>
              <a:t>code does several </a:t>
            </a:r>
            <a:r>
              <a:rPr lang="en-ZA" dirty="0" smtClean="0">
                <a:solidFill>
                  <a:srgbClr val="00B050"/>
                </a:solidFill>
              </a:rPr>
              <a:t>things adds </a:t>
            </a:r>
            <a:r>
              <a:rPr lang="en-ZA" dirty="0">
                <a:solidFill>
                  <a:srgbClr val="00B050"/>
                </a:solidFill>
              </a:rPr>
              <a:t>a "preview" element to a part of the website that shows a list of books.</a:t>
            </a:r>
          </a:p>
          <a:p>
            <a:r>
              <a:rPr lang="en-ZA" dirty="0">
                <a:solidFill>
                  <a:srgbClr val="00B050"/>
                </a:solidFill>
              </a:rPr>
              <a:t>Then, it sets up some buttons to perform certain actions when they are clicked.</a:t>
            </a:r>
          </a:p>
          <a:p>
            <a:r>
              <a:rPr lang="en-ZA" dirty="0">
                <a:solidFill>
                  <a:srgbClr val="00B050"/>
                </a:solidFill>
              </a:rPr>
              <a:t>When you click the search button, a search box appears on the website.</a:t>
            </a:r>
          </a:p>
          <a:p>
            <a:r>
              <a:rPr lang="en-ZA" dirty="0">
                <a:solidFill>
                  <a:srgbClr val="00B050"/>
                </a:solidFill>
              </a:rPr>
              <a:t>When you click the cancel button in the search box, the search box disappears.</a:t>
            </a:r>
          </a:p>
          <a:p>
            <a:r>
              <a:rPr lang="en-ZA" dirty="0" smtClean="0">
                <a:solidFill>
                  <a:srgbClr val="00B050"/>
                </a:solidFill>
              </a:rPr>
              <a:t>Similarly,  </a:t>
            </a:r>
            <a:r>
              <a:rPr lang="en-ZA" dirty="0">
                <a:solidFill>
                  <a:srgbClr val="00B050"/>
                </a:solidFill>
              </a:rPr>
              <a:t>settings </a:t>
            </a:r>
            <a:r>
              <a:rPr lang="en-ZA" dirty="0" smtClean="0">
                <a:solidFill>
                  <a:srgbClr val="00B050"/>
                </a:solidFill>
              </a:rPr>
              <a:t>button.</a:t>
            </a:r>
            <a:endParaRPr lang="en-ZA" dirty="0">
              <a:solidFill>
                <a:srgbClr val="00B050"/>
              </a:solidFill>
            </a:endParaRPr>
          </a:p>
          <a:p>
            <a:r>
              <a:rPr lang="en-ZA" dirty="0">
                <a:solidFill>
                  <a:srgbClr val="00B050"/>
                </a:solidFill>
              </a:rPr>
              <a:t>And when you click the cancel button in the settings menu, the menu disappears.</a:t>
            </a:r>
          </a:p>
          <a:p>
            <a:r>
              <a:rPr lang="en-ZA" dirty="0">
                <a:solidFill>
                  <a:srgbClr val="00B050"/>
                </a:solidFill>
              </a:rPr>
              <a:t>The code also keeps track of a specific theme setting for the website.</a:t>
            </a:r>
          </a:p>
          <a:p>
            <a:r>
              <a:rPr lang="en-ZA" dirty="0">
                <a:solidFill>
                  <a:srgbClr val="00B050"/>
                </a:solidFill>
              </a:rPr>
              <a:t>Finally, when you click a specific button, it calls a function to handle that action.</a:t>
            </a:r>
          </a:p>
          <a:p>
            <a:endParaRPr lang="en-ZA" dirty="0"/>
          </a:p>
        </p:txBody>
      </p:sp>
    </p:spTree>
    <p:extLst>
      <p:ext uri="{BB962C8B-B14F-4D97-AF65-F5344CB8AC3E}">
        <p14:creationId xmlns:p14="http://schemas.microsoft.com/office/powerpoint/2010/main" val="366118085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415</TotalTime>
  <Words>1073</Words>
  <Application>Microsoft Office PowerPoint</Application>
  <PresentationFormat>Widescreen</PresentationFormat>
  <Paragraphs>76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Candara</vt:lpstr>
      <vt:lpstr>Consolas</vt:lpstr>
      <vt:lpstr>Tech Computer 16x9</vt:lpstr>
      <vt:lpstr>Final Capstone Project IWA19</vt:lpstr>
      <vt:lpstr>Book Connect</vt:lpstr>
      <vt:lpstr>The Book Connect</vt:lpstr>
      <vt:lpstr>Code Review Findings</vt:lpstr>
      <vt:lpstr>Changes made in Data.js </vt:lpstr>
      <vt:lpstr>Common eras in the Script.js </vt:lpstr>
      <vt:lpstr>Script.js </vt:lpstr>
      <vt:lpstr>PowerPoint Presentation</vt:lpstr>
      <vt:lpstr>PowerPoint Presentation</vt:lpstr>
      <vt:lpstr>ERROR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Capstone Project IWA19</dc:title>
  <dc:creator>Admin</dc:creator>
  <cp:lastModifiedBy>Admin</cp:lastModifiedBy>
  <cp:revision>29</cp:revision>
  <dcterms:created xsi:type="dcterms:W3CDTF">2023-05-13T20:00:01Z</dcterms:created>
  <dcterms:modified xsi:type="dcterms:W3CDTF">2023-05-14T19:56:43Z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