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42" r:id="rId3"/>
    <p:sldId id="258" r:id="rId4"/>
    <p:sldId id="259" r:id="rId5"/>
    <p:sldId id="357" r:id="rId6"/>
    <p:sldId id="360" r:id="rId7"/>
    <p:sldId id="358" r:id="rId8"/>
    <p:sldId id="359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20" r:id="rId20"/>
    <p:sldId id="321" r:id="rId21"/>
    <p:sldId id="322" r:id="rId22"/>
    <p:sldId id="323" r:id="rId23"/>
    <p:sldId id="345" r:id="rId24"/>
    <p:sldId id="290" r:id="rId25"/>
    <p:sldId id="293" r:id="rId26"/>
    <p:sldId id="339" r:id="rId27"/>
    <p:sldId id="304" r:id="rId28"/>
    <p:sldId id="305" r:id="rId29"/>
    <p:sldId id="306" r:id="rId30"/>
    <p:sldId id="307" r:id="rId31"/>
    <p:sldId id="318" r:id="rId32"/>
    <p:sldId id="319" r:id="rId33"/>
    <p:sldId id="333" r:id="rId34"/>
    <p:sldId id="334" r:id="rId35"/>
    <p:sldId id="335" r:id="rId36"/>
    <p:sldId id="337" r:id="rId37"/>
    <p:sldId id="338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56" r:id="rId4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8-02T09:04:29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24779 14420 356 0,'-32'25'134'0,"29"-25"-72"0,3 6-74 0,0-6 20 16,0 0-13-16,3 0 1 16,4 0-20-16,0 0-7 15,1 0-77-15,2 0-31 16,-3 0 36-16,-10-6 21 16</inkml:trace>
  <inkml:trace contextRef="#ctx0" brushRef="#br0" timeOffset="484.122">26737 14373 436 0,'-32'18'162'0,"29"-11"-88"0,3-7-124 16,0 0 10-16</inkml:trace>
  <inkml:trace contextRef="#ctx0" brushRef="#br0" timeOffset="563.516">26719 14404 490 0,'25'0'-81'0,"3"-6"-54"15,11-7-19-15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78193-D98D-4EEC-A8B7-3F1FB340E8A2}" type="datetimeFigureOut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F60F-9B56-4365-AFCE-90D2C4A83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79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807679-970F-4974-B0CA-6536BFE0CB1F}" type="slidenum">
              <a:rPr lang="en-US" altLang="zh-TW"/>
              <a:pPr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422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728B-0A0C-4D67-8B64-53A613CF05AE}" type="datetime1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006667" y="218017"/>
            <a:ext cx="821266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4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A2B-8FA0-4D28-A859-D16F604CB4FE}" type="datetime1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61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306-4FB1-416B-9853-7E5879C2C549}" type="datetime1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92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402-B547-4681-97F8-343579DC4A3E}" type="datetime1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735734" y="230188"/>
            <a:ext cx="1092200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04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46B7-515C-484F-A06A-DCDC8984E652}" type="datetime1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9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3CA-A303-43FE-9BEF-0054A5063BBE}" type="datetime1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14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8A4A-7EC0-45AD-B21E-E82FEA4FC834}" type="datetime1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95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30A-0A25-47FF-BED2-C7B1811AFEDB}" type="datetime1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4F9D-DCB4-4AE4-99DB-DE228BA6CC21}" type="datetime1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982324" y="336550"/>
            <a:ext cx="828675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15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8BD1-AF4F-4F52-A349-A75454F30DFC}" type="datetime1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3EB-A165-4413-84CB-E9CE571444F0}" type="datetime1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0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C92A-5669-43CC-9F55-3A96799EB62C}" type="datetime1">
              <a:rPr lang="zh-TW" altLang="en-US" smtClean="0"/>
              <a:t>2024/3/15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6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1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8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2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588228" y="4228872"/>
            <a:ext cx="6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endParaRPr kumimoji="0" lang="zh-TW" altLang="en-US" sz="3200">
              <a:latin typeface="Times New Roman" pitchFamily="18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734685" y="3374606"/>
            <a:ext cx="770708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TW" altLang="en-US" sz="3200" b="1" dirty="0">
                <a:latin typeface="Times New Roman" pitchFamily="18" charset="0"/>
                <a:ea typeface="標楷體" pitchFamily="65" charset="-120"/>
              </a:rPr>
              <a:t>丁建均 教授</a:t>
            </a:r>
            <a:endParaRPr kumimoji="0" lang="en-US" altLang="zh-TW" sz="3200" b="1" dirty="0">
              <a:latin typeface="Times New Roman" pitchFamily="18" charset="0"/>
              <a:ea typeface="標楷體" pitchFamily="65" charset="-120"/>
            </a:endParaRPr>
          </a:p>
          <a:p>
            <a:pPr algn="ctr" eaLnBrk="0" hangingPunct="0">
              <a:spcBef>
                <a:spcPts val="1200"/>
              </a:spcBef>
            </a:pPr>
            <a:r>
              <a:rPr kumimoji="0" lang="zh-TW" altLang="en-US" sz="3200" b="1" dirty="0">
                <a:latin typeface="Times New Roman" pitchFamily="18" charset="0"/>
                <a:ea typeface="標楷體" pitchFamily="65" charset="-120"/>
              </a:rPr>
              <a:t>國立台灣大學電信工程學研究所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12742" y="866414"/>
            <a:ext cx="10972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TW" sz="4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Basic Signal and Image Processing Knowledge (1)</a:t>
            </a:r>
            <a:endParaRPr kumimoji="0" lang="zh-TW" altLang="en-US" sz="4000" b="1" dirty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55831" y="2174402"/>
            <a:ext cx="10983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TW" altLang="en-US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基礎信號與影像處理知識 </a:t>
            </a:r>
            <a:r>
              <a:rPr kumimoji="0" lang="en-US" altLang="zh-TW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0" lang="zh-TW" altLang="en-US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</a:t>
            </a:r>
            <a:r>
              <a:rPr kumimoji="0" lang="en-US" altLang="zh-TW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kumimoji="0" lang="zh-TW" altLang="en-US" sz="4000" b="1" dirty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85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68748" y="356123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(2) Edge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68748" y="1154676"/>
            <a:ext cx="513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Simplest Method: Difference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15052" y="1811841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/>
              <a:t>A</a:t>
            </a:r>
            <a:r>
              <a:rPr lang="en-US" altLang="zh-TW" sz="3200"/>
              <a:t>[</a:t>
            </a:r>
            <a:r>
              <a:rPr lang="en-US" altLang="zh-TW" sz="3200" i="1"/>
              <a:t>m</a:t>
            </a:r>
            <a:r>
              <a:rPr lang="en-US" altLang="zh-TW" sz="3200"/>
              <a:t>, </a:t>
            </a:r>
            <a:r>
              <a:rPr lang="en-US" altLang="zh-TW" sz="3200" i="1" dirty="0"/>
              <a:t>n</a:t>
            </a:r>
            <a:r>
              <a:rPr lang="en-US" altLang="zh-TW" sz="3200" dirty="0"/>
              <a:t>] – </a:t>
            </a:r>
            <a:r>
              <a:rPr lang="en-US" altLang="zh-TW" sz="3200" i="1" dirty="0"/>
              <a:t>A</a:t>
            </a:r>
            <a:r>
              <a:rPr lang="en-US" altLang="zh-TW" sz="3200"/>
              <a:t>[</a:t>
            </a:r>
            <a:r>
              <a:rPr lang="en-US" altLang="zh-TW" sz="3200" i="1"/>
              <a:t>m</a:t>
            </a:r>
            <a:r>
              <a:rPr lang="en-US" altLang="zh-TW" sz="3200"/>
              <a:t>-1, </a:t>
            </a:r>
            <a:r>
              <a:rPr lang="en-US" altLang="zh-TW" sz="3200" i="1" dirty="0"/>
              <a:t>n</a:t>
            </a:r>
            <a:r>
              <a:rPr lang="en-US" altLang="zh-TW" sz="3200" dirty="0"/>
              <a:t>] (vertical axis)  </a:t>
            </a:r>
            <a:endParaRPr lang="zh-TW" altLang="en-US" sz="32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8960" y="2841074"/>
          <a:ext cx="48930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5561206" y="4153393"/>
            <a:ext cx="449450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727811"/>
              </p:ext>
            </p:extLst>
          </p:nvPr>
        </p:nvGraphicFramePr>
        <p:xfrm>
          <a:off x="6223258" y="2841074"/>
          <a:ext cx="48930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77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68748" y="356123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(2) Edge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765818" y="323881"/>
            <a:ext cx="3003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Sobel Operator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51627" y="940898"/>
            <a:ext cx="45103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{2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, </a:t>
            </a:r>
            <a:r>
              <a:rPr lang="en-US" altLang="zh-TW" sz="2800" i="1" dirty="0"/>
              <a:t>n</a:t>
            </a:r>
            <a:r>
              <a:rPr lang="en-US" altLang="zh-TW" sz="2800" dirty="0"/>
              <a:t>+1] – 2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, </a:t>
            </a:r>
            <a:r>
              <a:rPr lang="en-US" altLang="zh-TW" sz="2800" i="1" dirty="0"/>
              <a:t>n</a:t>
            </a:r>
            <a:r>
              <a:rPr lang="en-US" altLang="zh-TW" sz="2800" dirty="0"/>
              <a:t>-1]+</a:t>
            </a:r>
          </a:p>
          <a:p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+1,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+1] –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+1,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-1]+</a:t>
            </a:r>
          </a:p>
          <a:p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-1,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+1] –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-1,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-1]}/4</a:t>
            </a:r>
            <a:endParaRPr lang="zh-TW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8960" y="2841074"/>
          <a:ext cx="48930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5561206" y="4153393"/>
            <a:ext cx="449450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295970"/>
              </p:ext>
            </p:extLst>
          </p:nvPr>
        </p:nvGraphicFramePr>
        <p:xfrm>
          <a:off x="6223258" y="2841074"/>
          <a:ext cx="51518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-35.5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-69.25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-107.25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111.75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-33.75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-112.75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-149.25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-47.25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-148.25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145.5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-113.25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103.75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-35.5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032647" y="1110175"/>
            <a:ext cx="733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</a:t>
            </a:r>
            <a:r>
              <a:rPr lang="en-US" altLang="zh-TW" sz="2800" dirty="0">
                <a:sym typeface="Symbol" panose="05050102010706020507" pitchFamily="18" charset="2"/>
              </a:rPr>
              <a:t></a:t>
            </a: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425969"/>
              </p:ext>
            </p:extLst>
          </p:nvPr>
        </p:nvGraphicFramePr>
        <p:xfrm>
          <a:off x="7766305" y="867621"/>
          <a:ext cx="15621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" name="Equation" r:id="rId3" imgW="1562040" imgH="1117440" progId="Equation.DSMT4">
                  <p:embed/>
                </p:oleObj>
              </mc:Choice>
              <mc:Fallback>
                <p:oleObj name="Equation" r:id="rId3" imgW="1562040" imgH="11174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305" y="867621"/>
                        <a:ext cx="1562100" cy="1122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462016" y="1950189"/>
            <a:ext cx="2300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(horizontal axis)  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60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68748" y="356123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(2) Edge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219841" y="348677"/>
            <a:ext cx="3003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Sobel Operator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51627" y="940898"/>
            <a:ext cx="45103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{2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+1,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] – 2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-1,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]+</a:t>
            </a:r>
          </a:p>
          <a:p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+1,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+1] –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-1,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+1]+</a:t>
            </a:r>
          </a:p>
          <a:p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+1,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-1] –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-1,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-1]}/4</a:t>
            </a:r>
            <a:endParaRPr lang="zh-TW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8960" y="2841074"/>
          <a:ext cx="48930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5561206" y="4153393"/>
            <a:ext cx="449450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30283"/>
              </p:ext>
            </p:extLst>
          </p:nvPr>
        </p:nvGraphicFramePr>
        <p:xfrm>
          <a:off x="6223258" y="2841074"/>
          <a:ext cx="51518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104.25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138.75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148.5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148.25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111.25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45.75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112.75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-37.75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-113.75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-105.75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-150.5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-110.5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032647" y="1110175"/>
            <a:ext cx="733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</a:t>
            </a:r>
            <a:r>
              <a:rPr lang="en-US" altLang="zh-TW" sz="2800" dirty="0">
                <a:sym typeface="Symbol" panose="05050102010706020507" pitchFamily="18" charset="2"/>
              </a:rPr>
              <a:t></a:t>
            </a: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456705"/>
              </p:ext>
            </p:extLst>
          </p:nvPr>
        </p:nvGraphicFramePr>
        <p:xfrm>
          <a:off x="7631723" y="863602"/>
          <a:ext cx="18034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Equation" r:id="rId3" imgW="1803240" imgH="1117440" progId="Equation.DSMT4">
                  <p:embed/>
                </p:oleObj>
              </mc:Choice>
              <mc:Fallback>
                <p:oleObj name="Equation" r:id="rId3" imgW="180324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3" y="863602"/>
                        <a:ext cx="1803400" cy="1122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462016" y="2052569"/>
            <a:ext cx="1961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(vertical axis)  </a:t>
            </a:r>
            <a:endParaRPr lang="zh-TW" altLang="en-US" sz="24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4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68748" y="356123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(2) Edge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27060" y="407150"/>
            <a:ext cx="3003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Sobel Operator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51627" y="940898"/>
            <a:ext cx="4878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{2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-1,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+1] – 2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+1,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-1]+</a:t>
            </a:r>
          </a:p>
          <a:p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-1,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] –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+1,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]+</a:t>
            </a:r>
          </a:p>
          <a:p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, </a:t>
            </a:r>
            <a:r>
              <a:rPr lang="en-US" altLang="zh-TW" sz="2800" i="1" dirty="0"/>
              <a:t>n</a:t>
            </a:r>
            <a:r>
              <a:rPr lang="en-US" altLang="zh-TW" sz="2800" dirty="0"/>
              <a:t>+1] –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, </a:t>
            </a:r>
            <a:r>
              <a:rPr lang="en-US" altLang="zh-TW" sz="2800" i="1" dirty="0"/>
              <a:t>n</a:t>
            </a:r>
            <a:r>
              <a:rPr lang="en-US" altLang="zh-TW" sz="2800" dirty="0"/>
              <a:t>-1]}/4</a:t>
            </a:r>
            <a:endParaRPr lang="zh-TW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8960" y="2841074"/>
          <a:ext cx="48930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5561206" y="4153393"/>
            <a:ext cx="449450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1447"/>
              </p:ext>
            </p:extLst>
          </p:nvPr>
        </p:nvGraphicFramePr>
        <p:xfrm>
          <a:off x="6223258" y="2841074"/>
          <a:ext cx="51518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-33.75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-104.75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-77.25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-111.25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-74.25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-150.5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-146.75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75.75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-80.75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-147.25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149.75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032647" y="1110175"/>
            <a:ext cx="733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</a:t>
            </a:r>
            <a:r>
              <a:rPr lang="en-US" altLang="zh-TW" sz="2800" dirty="0">
                <a:sym typeface="Symbol" panose="05050102010706020507" pitchFamily="18" charset="2"/>
              </a:rPr>
              <a:t></a:t>
            </a: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620049"/>
              </p:ext>
            </p:extLst>
          </p:nvPr>
        </p:nvGraphicFramePr>
        <p:xfrm>
          <a:off x="7694613" y="863600"/>
          <a:ext cx="16764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" name="Equation" r:id="rId3" imgW="1676160" imgH="1117440" progId="Equation.DSMT4">
                  <p:embed/>
                </p:oleObj>
              </mc:Choice>
              <mc:Fallback>
                <p:oleObj name="Equation" r:id="rId3" imgW="167616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863600"/>
                        <a:ext cx="1676400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887590" y="1783980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(45</a:t>
            </a:r>
            <a:r>
              <a:rPr lang="en-US" altLang="zh-TW" sz="2400" dirty="0">
                <a:sym typeface="Symbol" panose="05050102010706020507" pitchFamily="18" charset="2"/>
              </a:rPr>
              <a:t></a:t>
            </a:r>
            <a:r>
              <a:rPr lang="en-US" altLang="zh-TW" sz="2400" dirty="0"/>
              <a:t>) 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84704" y="2445612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n</a:t>
            </a:r>
            <a:endParaRPr lang="zh-TW" altLang="en-US" i="1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688848" y="2627061"/>
            <a:ext cx="1042416" cy="6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88976" y="3825958"/>
            <a:ext cx="3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m</a:t>
            </a:r>
            <a:endParaRPr lang="zh-TW" altLang="en-US" i="1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77952" y="2841074"/>
            <a:ext cx="0" cy="8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85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68748" y="356123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(2) Edge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27060" y="407150"/>
            <a:ext cx="3003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Sobel Operator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51627" y="940898"/>
            <a:ext cx="4878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{2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-1,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-1] – 2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+1,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+1]+</a:t>
            </a:r>
          </a:p>
          <a:p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-1,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] –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+1,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]+</a:t>
            </a:r>
          </a:p>
          <a:p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, </a:t>
            </a:r>
            <a:r>
              <a:rPr lang="en-US" altLang="zh-TW" sz="2800" i="1" dirty="0"/>
              <a:t>n</a:t>
            </a:r>
            <a:r>
              <a:rPr lang="en-US" altLang="zh-TW" sz="2800" dirty="0"/>
              <a:t>-1] –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, </a:t>
            </a:r>
            <a:r>
              <a:rPr lang="en-US" altLang="zh-TW" sz="2800" i="1" dirty="0"/>
              <a:t>n</a:t>
            </a:r>
            <a:r>
              <a:rPr lang="en-US" altLang="zh-TW" sz="2800" dirty="0"/>
              <a:t>+1]}/4</a:t>
            </a:r>
            <a:endParaRPr lang="zh-TW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8960" y="2841074"/>
          <a:ext cx="48930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5561206" y="4153393"/>
            <a:ext cx="449450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46539"/>
              </p:ext>
            </p:extLst>
          </p:nvPr>
        </p:nvGraphicFramePr>
        <p:xfrm>
          <a:off x="6223258" y="2841074"/>
          <a:ext cx="51518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-69.75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-104.75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-33.75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-74.75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-147.25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-144.75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-111.25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-111.5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-149.75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-77.25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-8.25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-8.5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-148.25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76.25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146.5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-66.25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145.75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146.25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032647" y="1110175"/>
            <a:ext cx="733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</a:t>
            </a:r>
            <a:r>
              <a:rPr lang="en-US" altLang="zh-TW" sz="2800" dirty="0">
                <a:sym typeface="Symbol" panose="05050102010706020507" pitchFamily="18" charset="2"/>
              </a:rPr>
              <a:t></a:t>
            </a: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910263"/>
              </p:ext>
            </p:extLst>
          </p:nvPr>
        </p:nvGraphicFramePr>
        <p:xfrm>
          <a:off x="7694613" y="863600"/>
          <a:ext cx="16764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" name="Equation" r:id="rId3" imgW="1676160" imgH="1117440" progId="Equation.DSMT4">
                  <p:embed/>
                </p:oleObj>
              </mc:Choice>
              <mc:Fallback>
                <p:oleObj name="Equation" r:id="rId3" imgW="167616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863600"/>
                        <a:ext cx="1676400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887590" y="1783980"/>
            <a:ext cx="1098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(135</a:t>
            </a:r>
            <a:r>
              <a:rPr lang="en-US" altLang="zh-TW" sz="2400" dirty="0">
                <a:sym typeface="Symbol" panose="05050102010706020507" pitchFamily="18" charset="2"/>
              </a:rPr>
              <a:t></a:t>
            </a:r>
            <a:r>
              <a:rPr lang="en-US" altLang="zh-TW" sz="2400" dirty="0"/>
              <a:t>) 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84704" y="2445612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n</a:t>
            </a:r>
            <a:endParaRPr lang="zh-TW" altLang="en-US" i="1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688848" y="2627061"/>
            <a:ext cx="1042416" cy="6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88976" y="3825958"/>
            <a:ext cx="3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m</a:t>
            </a:r>
            <a:endParaRPr lang="zh-TW" altLang="en-US" i="1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77952" y="2841074"/>
            <a:ext cx="0" cy="8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97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68748" y="356123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(2) Edge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27060" y="407150"/>
            <a:ext cx="3665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Laplacian Operator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8960" y="1018055"/>
            <a:ext cx="63276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{8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, </a:t>
            </a:r>
            <a:r>
              <a:rPr lang="en-US" altLang="zh-TW" sz="2800" i="1" dirty="0"/>
              <a:t>n</a:t>
            </a:r>
            <a:r>
              <a:rPr lang="en-US" altLang="zh-TW" sz="2800" dirty="0"/>
              <a:t>] –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+1,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] –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-1,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] </a:t>
            </a:r>
          </a:p>
          <a:p>
            <a:r>
              <a:rPr lang="en-US" altLang="zh-TW" sz="2800" dirty="0"/>
              <a:t>–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+1,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-1]–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, </a:t>
            </a:r>
            <a:r>
              <a:rPr lang="en-US" altLang="zh-TW" sz="2800" i="1" dirty="0"/>
              <a:t>n</a:t>
            </a:r>
            <a:r>
              <a:rPr lang="en-US" altLang="zh-TW" sz="2800" dirty="0"/>
              <a:t>-1] – 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-1,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-1]</a:t>
            </a:r>
          </a:p>
          <a:p>
            <a:r>
              <a:rPr lang="en-US" altLang="zh-TW" sz="2800" dirty="0"/>
              <a:t>–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+1,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+1]–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, </a:t>
            </a:r>
            <a:r>
              <a:rPr lang="en-US" altLang="zh-TW" sz="2800" i="1" dirty="0"/>
              <a:t>n</a:t>
            </a:r>
            <a:r>
              <a:rPr lang="en-US" altLang="zh-TW" sz="2800" dirty="0"/>
              <a:t>+1] – </a:t>
            </a:r>
            <a:r>
              <a:rPr lang="en-US" altLang="zh-TW" sz="2800" i="1" dirty="0"/>
              <a:t>A</a:t>
            </a:r>
            <a:r>
              <a:rPr lang="en-US" altLang="zh-TW" sz="2800" dirty="0"/>
              <a:t>[</a:t>
            </a:r>
            <a:r>
              <a:rPr lang="en-US" altLang="zh-TW" sz="2800" i="1" dirty="0"/>
              <a:t>m</a:t>
            </a:r>
            <a:r>
              <a:rPr lang="en-US" altLang="zh-TW" sz="2800" dirty="0"/>
              <a:t>-1, </a:t>
            </a:r>
            <a:r>
              <a:rPr lang="en-US" altLang="zh-TW" sz="2800" i="1" dirty="0"/>
              <a:t>n</a:t>
            </a:r>
            <a:r>
              <a:rPr lang="en-US" altLang="zh-TW" sz="2800" dirty="0"/>
              <a:t>+1]}/8</a:t>
            </a:r>
            <a:endParaRPr lang="zh-TW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8960" y="2841074"/>
          <a:ext cx="48930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5561206" y="4153393"/>
            <a:ext cx="449450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200130"/>
              </p:ext>
            </p:extLst>
          </p:nvPr>
        </p:nvGraphicFramePr>
        <p:xfrm>
          <a:off x="6223258" y="2841074"/>
          <a:ext cx="51518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24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-16.38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-35.25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-52.88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-35.38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-17.63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-18.75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-56.13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66.88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49.38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67.13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-54.88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-18.63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-37.13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76.63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22.13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-1.50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21.88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56.63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-54.88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-74.13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35.75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-0.13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20.63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66.25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71.75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20.75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2.50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21.00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67.63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66.38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24.25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4.00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20.25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52.88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-54.88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-52.13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57.50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49.50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50.50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66.50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-54.38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-17.25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032647" y="1110175"/>
            <a:ext cx="733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</a:t>
            </a:r>
            <a:r>
              <a:rPr lang="en-US" altLang="zh-TW" sz="2800" dirty="0">
                <a:sym typeface="Symbol" panose="05050102010706020507" pitchFamily="18" charset="2"/>
              </a:rPr>
              <a:t></a:t>
            </a:r>
            <a:endParaRPr lang="zh-TW" altLang="en-US" sz="28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214585"/>
              </p:ext>
            </p:extLst>
          </p:nvPr>
        </p:nvGraphicFramePr>
        <p:xfrm>
          <a:off x="7650163" y="863600"/>
          <a:ext cx="17653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name="Equation" r:id="rId3" imgW="1765080" imgH="1117440" progId="Equation.DSMT4">
                  <p:embed/>
                </p:oleObj>
              </mc:Choice>
              <mc:Fallback>
                <p:oleObj name="Equation" r:id="rId3" imgW="176508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163" y="863600"/>
                        <a:ext cx="1765300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2584704" y="2445612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n</a:t>
            </a:r>
            <a:endParaRPr lang="zh-TW" altLang="en-US" i="1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688848" y="2627061"/>
            <a:ext cx="1042416" cy="6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88976" y="3825958"/>
            <a:ext cx="3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m</a:t>
            </a:r>
            <a:endParaRPr lang="zh-TW" altLang="en-US" i="1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77952" y="2841074"/>
            <a:ext cx="0" cy="8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2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68748" y="356123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(2) Edge</a:t>
            </a:r>
            <a:endParaRPr lang="zh-TW" altLang="en-US" sz="3200" dirty="0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424496" y="1424283"/>
            <a:ext cx="457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rgbClr val="3333FF"/>
                </a:solidFill>
              </a:rPr>
              <a:t>(1) </a:t>
            </a:r>
            <a:r>
              <a:rPr lang="en-US" altLang="zh-TW" sz="2400" i="1" dirty="0">
                <a:solidFill>
                  <a:srgbClr val="3333FF"/>
                </a:solidFill>
              </a:rPr>
              <a:t>h</a:t>
            </a:r>
            <a:r>
              <a:rPr lang="en-US" altLang="zh-TW" sz="2400" dirty="0">
                <a:solidFill>
                  <a:srgbClr val="3333FF"/>
                </a:solidFill>
              </a:rPr>
              <a:t>[</a:t>
            </a:r>
            <a:r>
              <a:rPr lang="en-US" altLang="zh-TW" sz="2400" i="1" dirty="0">
                <a:solidFill>
                  <a:srgbClr val="3333FF"/>
                </a:solidFill>
              </a:rPr>
              <a:t>n</a:t>
            </a:r>
            <a:r>
              <a:rPr lang="en-US" altLang="zh-TW" sz="2400" dirty="0">
                <a:solidFill>
                  <a:srgbClr val="3333FF"/>
                </a:solidFill>
              </a:rPr>
              <a:t>] = − </a:t>
            </a:r>
            <a:r>
              <a:rPr lang="en-US" altLang="zh-TW" sz="2400" i="1" dirty="0">
                <a:solidFill>
                  <a:srgbClr val="3333FF"/>
                </a:solidFill>
              </a:rPr>
              <a:t>h</a:t>
            </a:r>
            <a:r>
              <a:rPr lang="en-US" altLang="zh-TW" sz="2400" dirty="0">
                <a:solidFill>
                  <a:srgbClr val="3333FF"/>
                </a:solidFill>
              </a:rPr>
              <a:t>[−</a:t>
            </a:r>
            <a:r>
              <a:rPr lang="en-US" altLang="zh-TW" sz="2400" i="1" dirty="0">
                <a:solidFill>
                  <a:srgbClr val="3333FF"/>
                </a:solidFill>
              </a:rPr>
              <a:t>n</a:t>
            </a:r>
            <a:r>
              <a:rPr lang="en-US" altLang="zh-TW" sz="2400" dirty="0">
                <a:solidFill>
                  <a:srgbClr val="3333FF"/>
                </a:solidFill>
              </a:rPr>
              <a:t>] </a:t>
            </a:r>
          </a:p>
          <a:p>
            <a:pPr eaLnBrk="1" hangingPunct="1"/>
            <a:r>
              <a:rPr lang="en-US" altLang="zh-TW" sz="2400" dirty="0">
                <a:solidFill>
                  <a:srgbClr val="3333FF"/>
                </a:solidFill>
              </a:rPr>
              <a:t>(2) |</a:t>
            </a:r>
            <a:r>
              <a:rPr lang="en-US" altLang="zh-TW" sz="2400" i="1" dirty="0">
                <a:solidFill>
                  <a:srgbClr val="3333FF"/>
                </a:solidFill>
              </a:rPr>
              <a:t>h</a:t>
            </a:r>
            <a:r>
              <a:rPr lang="en-US" altLang="zh-TW" sz="2400" dirty="0">
                <a:solidFill>
                  <a:srgbClr val="3333FF"/>
                </a:solidFill>
              </a:rPr>
              <a:t>[</a:t>
            </a:r>
            <a:r>
              <a:rPr lang="en-US" altLang="zh-TW" sz="2400" i="1" dirty="0">
                <a:solidFill>
                  <a:srgbClr val="3333FF"/>
                </a:solidFill>
              </a:rPr>
              <a:t>n</a:t>
            </a:r>
            <a:r>
              <a:rPr lang="en-US" altLang="zh-TW" sz="2400" baseline="-25000" dirty="0">
                <a:solidFill>
                  <a:srgbClr val="3333FF"/>
                </a:solidFill>
              </a:rPr>
              <a:t>1</a:t>
            </a:r>
            <a:r>
              <a:rPr lang="en-US" altLang="zh-TW" sz="2400" dirty="0">
                <a:solidFill>
                  <a:srgbClr val="3333FF"/>
                </a:solidFill>
              </a:rPr>
              <a:t>]| </a:t>
            </a:r>
            <a:r>
              <a:rPr lang="en-US" altLang="zh-TW" sz="2400" dirty="0">
                <a:solidFill>
                  <a:srgbClr val="3333FF"/>
                </a:solidFill>
                <a:sym typeface="Symbol" panose="05050102010706020507" pitchFamily="18" charset="2"/>
              </a:rPr>
              <a:t></a:t>
            </a:r>
            <a:r>
              <a:rPr lang="en-US" altLang="zh-TW" sz="2400" dirty="0">
                <a:solidFill>
                  <a:srgbClr val="3333FF"/>
                </a:solidFill>
              </a:rPr>
              <a:t> |</a:t>
            </a:r>
            <a:r>
              <a:rPr lang="en-US" altLang="zh-TW" sz="2400" i="1" dirty="0">
                <a:solidFill>
                  <a:srgbClr val="3333FF"/>
                </a:solidFill>
              </a:rPr>
              <a:t>h</a:t>
            </a:r>
            <a:r>
              <a:rPr lang="en-US" altLang="zh-TW" sz="2400" dirty="0">
                <a:solidFill>
                  <a:srgbClr val="3333FF"/>
                </a:solidFill>
              </a:rPr>
              <a:t>[</a:t>
            </a:r>
            <a:r>
              <a:rPr lang="en-US" altLang="zh-TW" sz="2400" i="1" dirty="0">
                <a:solidFill>
                  <a:srgbClr val="3333FF"/>
                </a:solidFill>
              </a:rPr>
              <a:t>n</a:t>
            </a:r>
            <a:r>
              <a:rPr lang="en-US" altLang="zh-TW" sz="2400" baseline="-25000" dirty="0">
                <a:solidFill>
                  <a:srgbClr val="3333FF"/>
                </a:solidFill>
              </a:rPr>
              <a:t>2</a:t>
            </a:r>
            <a:r>
              <a:rPr lang="en-US" altLang="zh-TW" sz="2400" dirty="0">
                <a:solidFill>
                  <a:srgbClr val="3333FF"/>
                </a:solidFill>
              </a:rPr>
              <a:t>]|    if |</a:t>
            </a:r>
            <a:r>
              <a:rPr lang="en-US" altLang="zh-TW" sz="2400" i="1" dirty="0">
                <a:solidFill>
                  <a:srgbClr val="3333FF"/>
                </a:solidFill>
              </a:rPr>
              <a:t>n</a:t>
            </a:r>
            <a:r>
              <a:rPr lang="en-US" altLang="zh-TW" sz="2400" baseline="-25000" dirty="0">
                <a:solidFill>
                  <a:srgbClr val="3333FF"/>
                </a:solidFill>
              </a:rPr>
              <a:t>1</a:t>
            </a:r>
            <a:r>
              <a:rPr lang="en-US" altLang="zh-TW" sz="2400" dirty="0">
                <a:solidFill>
                  <a:srgbClr val="3333FF"/>
                </a:solidFill>
              </a:rPr>
              <a:t>| </a:t>
            </a:r>
            <a:r>
              <a:rPr lang="en-US" altLang="zh-TW" sz="2400" dirty="0">
                <a:solidFill>
                  <a:srgbClr val="3333FF"/>
                </a:solidFill>
                <a:sym typeface="Symbol" panose="05050102010706020507" pitchFamily="18" charset="2"/>
              </a:rPr>
              <a:t>&gt;</a:t>
            </a:r>
            <a:r>
              <a:rPr lang="en-US" altLang="zh-TW" sz="2400" dirty="0">
                <a:solidFill>
                  <a:srgbClr val="3333FF"/>
                </a:solidFill>
              </a:rPr>
              <a:t> |</a:t>
            </a:r>
            <a:r>
              <a:rPr lang="en-US" altLang="zh-TW" sz="2400" i="1" dirty="0">
                <a:solidFill>
                  <a:srgbClr val="3333FF"/>
                </a:solidFill>
              </a:rPr>
              <a:t>n</a:t>
            </a:r>
            <a:r>
              <a:rPr lang="en-US" altLang="zh-TW" sz="2400" baseline="-25000" dirty="0">
                <a:solidFill>
                  <a:srgbClr val="3333FF"/>
                </a:solidFill>
              </a:rPr>
              <a:t>2</a:t>
            </a:r>
            <a:r>
              <a:rPr lang="en-US" altLang="zh-TW" sz="2400" dirty="0">
                <a:solidFill>
                  <a:srgbClr val="3333FF"/>
                </a:solidFill>
              </a:rPr>
              <a:t>|</a:t>
            </a:r>
            <a:endParaRPr lang="en-US" altLang="zh-TW" sz="2400" dirty="0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890016" y="5498402"/>
            <a:ext cx="828198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FF0000"/>
                </a:solidFill>
              </a:rPr>
              <a:t>(1) </a:t>
            </a:r>
            <a:r>
              <a:rPr lang="zh-TW" altLang="en-US">
                <a:solidFill>
                  <a:srgbClr val="FF0000"/>
                </a:solidFill>
              </a:rPr>
              <a:t>任何</a:t>
            </a:r>
            <a:r>
              <a:rPr lang="zh-TW" altLang="en-US" u="sng">
                <a:solidFill>
                  <a:srgbClr val="FF0000"/>
                </a:solidFill>
              </a:rPr>
              <a:t>能量隨著 </a:t>
            </a:r>
            <a:r>
              <a:rPr lang="en-US" altLang="zh-TW" u="sng">
                <a:solidFill>
                  <a:srgbClr val="FF0000"/>
                </a:solidFill>
              </a:rPr>
              <a:t>|</a:t>
            </a:r>
            <a:r>
              <a:rPr lang="en-US" altLang="zh-TW" i="1" u="sng">
                <a:solidFill>
                  <a:srgbClr val="FF0000"/>
                </a:solidFill>
              </a:rPr>
              <a:t>n</a:t>
            </a:r>
            <a:r>
              <a:rPr lang="en-US" altLang="zh-TW" u="sng">
                <a:solidFill>
                  <a:srgbClr val="FF0000"/>
                </a:solidFill>
              </a:rPr>
              <a:t>| </a:t>
            </a:r>
            <a:r>
              <a:rPr lang="zh-TW" altLang="en-US" u="sng">
                <a:solidFill>
                  <a:srgbClr val="FF0000"/>
                </a:solidFill>
              </a:rPr>
              <a:t>遞減</a:t>
            </a:r>
            <a:r>
              <a:rPr lang="zh-TW" altLang="en-US">
                <a:solidFill>
                  <a:srgbClr val="FF0000"/>
                </a:solidFill>
              </a:rPr>
              <a:t>的 </a:t>
            </a:r>
            <a:r>
              <a:rPr lang="en-US" altLang="zh-TW" u="sng">
                <a:solidFill>
                  <a:srgbClr val="FF0000"/>
                </a:solidFill>
              </a:rPr>
              <a:t>odd function</a:t>
            </a:r>
            <a:r>
              <a:rPr lang="zh-TW" altLang="en-US">
                <a:solidFill>
                  <a:srgbClr val="FF0000"/>
                </a:solidFill>
              </a:rPr>
              <a:t>，都可以當成 </a:t>
            </a:r>
            <a:r>
              <a:rPr lang="en-US" altLang="zh-TW">
                <a:solidFill>
                  <a:srgbClr val="FF0000"/>
                </a:solidFill>
              </a:rPr>
              <a:t>edge detection filter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(2) The edge detection filter is in fact a matched filter.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90016" y="940898"/>
            <a:ext cx="697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General form of the 1-D edge detection filter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90016" y="2331626"/>
            <a:ext cx="6974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General form of the 2-D edge detection filter</a:t>
            </a:r>
            <a:endParaRPr lang="zh-TW" altLang="en-US" sz="2400" dirty="0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1424496" y="2768844"/>
            <a:ext cx="6744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400" dirty="0">
                <a:solidFill>
                  <a:srgbClr val="3333FF"/>
                </a:solidFill>
              </a:rPr>
              <a:t>(1) </a:t>
            </a:r>
            <a:r>
              <a:rPr lang="en-US" altLang="zh-TW" sz="2400" i="1" dirty="0">
                <a:solidFill>
                  <a:srgbClr val="3333FF"/>
                </a:solidFill>
              </a:rPr>
              <a:t>h</a:t>
            </a:r>
            <a:r>
              <a:rPr lang="en-US" altLang="zh-TW" sz="2400" dirty="0">
                <a:solidFill>
                  <a:srgbClr val="3333FF"/>
                </a:solidFill>
              </a:rPr>
              <a:t>[</a:t>
            </a:r>
            <a:r>
              <a:rPr lang="en-US" altLang="zh-TW" sz="2400" i="1" dirty="0">
                <a:solidFill>
                  <a:srgbClr val="3333FF"/>
                </a:solidFill>
              </a:rPr>
              <a:t>m</a:t>
            </a:r>
            <a:r>
              <a:rPr lang="en-US" altLang="zh-TW" sz="2400" dirty="0">
                <a:solidFill>
                  <a:srgbClr val="3333FF"/>
                </a:solidFill>
              </a:rPr>
              <a:t>, </a:t>
            </a:r>
            <a:r>
              <a:rPr lang="en-US" altLang="zh-TW" sz="2400" i="1" dirty="0">
                <a:solidFill>
                  <a:srgbClr val="3333FF"/>
                </a:solidFill>
              </a:rPr>
              <a:t>n</a:t>
            </a:r>
            <a:r>
              <a:rPr lang="en-US" altLang="zh-TW" sz="2400" dirty="0">
                <a:solidFill>
                  <a:srgbClr val="3333FF"/>
                </a:solidFill>
              </a:rPr>
              <a:t>] = − </a:t>
            </a:r>
            <a:r>
              <a:rPr lang="en-US" altLang="zh-TW" sz="2400" i="1" dirty="0">
                <a:solidFill>
                  <a:srgbClr val="3333FF"/>
                </a:solidFill>
              </a:rPr>
              <a:t>h</a:t>
            </a:r>
            <a:r>
              <a:rPr lang="en-US" altLang="zh-TW" sz="2400" dirty="0">
                <a:solidFill>
                  <a:srgbClr val="3333FF"/>
                </a:solidFill>
              </a:rPr>
              <a:t>[−</a:t>
            </a:r>
            <a:r>
              <a:rPr lang="en-US" altLang="zh-TW" sz="2400" i="1" dirty="0">
                <a:solidFill>
                  <a:srgbClr val="3333FF"/>
                </a:solidFill>
              </a:rPr>
              <a:t>m</a:t>
            </a:r>
            <a:r>
              <a:rPr lang="en-US" altLang="zh-TW" sz="2400" dirty="0">
                <a:solidFill>
                  <a:srgbClr val="3333FF"/>
                </a:solidFill>
              </a:rPr>
              <a:t>, −</a:t>
            </a:r>
            <a:r>
              <a:rPr lang="en-US" altLang="zh-TW" sz="2400" i="1" dirty="0">
                <a:solidFill>
                  <a:srgbClr val="3333FF"/>
                </a:solidFill>
              </a:rPr>
              <a:t>n</a:t>
            </a:r>
            <a:r>
              <a:rPr lang="en-US" altLang="zh-TW" sz="2400" dirty="0">
                <a:solidFill>
                  <a:srgbClr val="3333FF"/>
                </a:solidFill>
              </a:rPr>
              <a:t>] </a:t>
            </a:r>
          </a:p>
          <a:p>
            <a:r>
              <a:rPr lang="en-US" altLang="zh-TW" sz="2400" dirty="0">
                <a:solidFill>
                  <a:srgbClr val="3333FF"/>
                </a:solidFill>
              </a:rPr>
              <a:t>(2) |</a:t>
            </a:r>
            <a:r>
              <a:rPr lang="en-US" altLang="zh-TW" sz="2400" i="1" dirty="0">
                <a:solidFill>
                  <a:srgbClr val="3333FF"/>
                </a:solidFill>
              </a:rPr>
              <a:t>h</a:t>
            </a:r>
            <a:r>
              <a:rPr lang="en-US" altLang="zh-TW" sz="2400" dirty="0">
                <a:solidFill>
                  <a:srgbClr val="3333FF"/>
                </a:solidFill>
              </a:rPr>
              <a:t>[</a:t>
            </a:r>
            <a:r>
              <a:rPr lang="en-US" altLang="zh-TW" sz="2400" i="1" dirty="0">
                <a:solidFill>
                  <a:srgbClr val="3333FF"/>
                </a:solidFill>
              </a:rPr>
              <a:t>cn</a:t>
            </a:r>
            <a:r>
              <a:rPr lang="en-US" altLang="zh-TW" sz="2400" baseline="-25000" dirty="0">
                <a:solidFill>
                  <a:srgbClr val="3333FF"/>
                </a:solidFill>
              </a:rPr>
              <a:t>1</a:t>
            </a:r>
            <a:r>
              <a:rPr lang="en-US" altLang="zh-TW" sz="2400" dirty="0">
                <a:solidFill>
                  <a:srgbClr val="3333FF"/>
                </a:solidFill>
              </a:rPr>
              <a:t>, </a:t>
            </a:r>
            <a:r>
              <a:rPr lang="en-US" altLang="zh-TW" sz="2400" i="1" dirty="0">
                <a:solidFill>
                  <a:srgbClr val="3333FF"/>
                </a:solidFill>
              </a:rPr>
              <a:t>cn</a:t>
            </a:r>
            <a:r>
              <a:rPr lang="en-US" altLang="zh-TW" sz="2400" baseline="-25000" dirty="0">
                <a:solidFill>
                  <a:srgbClr val="3333FF"/>
                </a:solidFill>
              </a:rPr>
              <a:t>2</a:t>
            </a:r>
            <a:r>
              <a:rPr lang="en-US" altLang="zh-TW" sz="2400" dirty="0">
                <a:solidFill>
                  <a:srgbClr val="3333FF"/>
                </a:solidFill>
              </a:rPr>
              <a:t>]| </a:t>
            </a:r>
            <a:r>
              <a:rPr lang="en-US" altLang="zh-TW" sz="2400" dirty="0">
                <a:solidFill>
                  <a:srgbClr val="3333FF"/>
                </a:solidFill>
                <a:sym typeface="Symbol" panose="05050102010706020507" pitchFamily="18" charset="2"/>
              </a:rPr>
              <a:t></a:t>
            </a:r>
            <a:r>
              <a:rPr lang="en-US" altLang="zh-TW" sz="2400" dirty="0">
                <a:solidFill>
                  <a:srgbClr val="3333FF"/>
                </a:solidFill>
              </a:rPr>
              <a:t> |</a:t>
            </a:r>
            <a:r>
              <a:rPr lang="en-US" altLang="zh-TW" sz="2400" i="1" dirty="0">
                <a:solidFill>
                  <a:srgbClr val="3333FF"/>
                </a:solidFill>
              </a:rPr>
              <a:t> h</a:t>
            </a:r>
            <a:r>
              <a:rPr lang="en-US" altLang="zh-TW" sz="2400" dirty="0">
                <a:solidFill>
                  <a:srgbClr val="3333FF"/>
                </a:solidFill>
              </a:rPr>
              <a:t>[</a:t>
            </a:r>
            <a:r>
              <a:rPr lang="en-US" altLang="zh-TW" sz="2400" i="1" dirty="0">
                <a:solidFill>
                  <a:srgbClr val="3333FF"/>
                </a:solidFill>
              </a:rPr>
              <a:t>n</a:t>
            </a:r>
            <a:r>
              <a:rPr lang="en-US" altLang="zh-TW" sz="2400" baseline="-25000" dirty="0">
                <a:solidFill>
                  <a:srgbClr val="3333FF"/>
                </a:solidFill>
              </a:rPr>
              <a:t>1</a:t>
            </a:r>
            <a:r>
              <a:rPr lang="en-US" altLang="zh-TW" sz="2400" dirty="0">
                <a:solidFill>
                  <a:srgbClr val="3333FF"/>
                </a:solidFill>
              </a:rPr>
              <a:t>, </a:t>
            </a:r>
            <a:r>
              <a:rPr lang="en-US" altLang="zh-TW" sz="2400" i="1" dirty="0">
                <a:solidFill>
                  <a:srgbClr val="3333FF"/>
                </a:solidFill>
              </a:rPr>
              <a:t>n</a:t>
            </a:r>
            <a:r>
              <a:rPr lang="en-US" altLang="zh-TW" sz="2400" baseline="-25000" dirty="0">
                <a:solidFill>
                  <a:srgbClr val="3333FF"/>
                </a:solidFill>
              </a:rPr>
              <a:t>2</a:t>
            </a:r>
            <a:r>
              <a:rPr lang="en-US" altLang="zh-TW" sz="2400" dirty="0">
                <a:solidFill>
                  <a:srgbClr val="3333FF"/>
                </a:solidFill>
              </a:rPr>
              <a:t>]|    if  </a:t>
            </a:r>
            <a:r>
              <a:rPr lang="en-US" altLang="zh-TW" sz="2400" i="1" dirty="0">
                <a:solidFill>
                  <a:srgbClr val="3333FF"/>
                </a:solidFill>
              </a:rPr>
              <a:t>c</a:t>
            </a:r>
            <a:r>
              <a:rPr lang="en-US" altLang="zh-TW" sz="2400" dirty="0">
                <a:solidFill>
                  <a:srgbClr val="3333FF"/>
                </a:solidFill>
              </a:rPr>
              <a:t> &gt; 1 </a:t>
            </a:r>
            <a:endParaRPr lang="en-US" altLang="zh-TW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93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984" y="1000506"/>
            <a:ext cx="84582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29269" y="4194508"/>
            <a:ext cx="179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with noise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0860" y="2268212"/>
            <a:ext cx="179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without noise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19980" y="25858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(2) Edge</a:t>
            </a:r>
            <a:endParaRPr lang="zh-TW" altLang="en-US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664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48" y="692404"/>
            <a:ext cx="7312025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3099435" y="982917"/>
            <a:ext cx="647700" cy="1008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9980" y="25858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(2) Edge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998464" y="290830"/>
            <a:ext cx="273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(long impulse response)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689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80" y="258587"/>
            <a:ext cx="224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(2) Edge</a:t>
            </a:r>
            <a:endParaRPr lang="zh-TW" altLang="en-US" sz="3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457325"/>
            <a:ext cx="10763250" cy="46863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962399" y="420158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Short impulse response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752725" y="119710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without noise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743825" y="125727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with noise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942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0667" y="620365"/>
            <a:ext cx="9671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Signal Processing and Image Processing </a:t>
            </a:r>
            <a:r>
              <a:rPr lang="zh-TW" altLang="en-US" sz="3200" dirty="0">
                <a:solidFill>
                  <a:srgbClr val="FF0000"/>
                </a:solidFill>
              </a:rPr>
              <a:t>基礎知識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549036" y="1205140"/>
            <a:ext cx="7095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(1) </a:t>
            </a:r>
            <a:r>
              <a:rPr lang="zh-TW" altLang="en-US" sz="3200" dirty="0"/>
              <a:t>自修資料推薦</a:t>
            </a:r>
            <a:endParaRPr lang="en-US" altLang="zh-TW" sz="3200" dirty="0"/>
          </a:p>
          <a:p>
            <a:r>
              <a:rPr lang="en-US" altLang="zh-TW" sz="3200" dirty="0"/>
              <a:t>(2) Edge</a:t>
            </a:r>
          </a:p>
          <a:p>
            <a:r>
              <a:rPr lang="en-US" altLang="zh-TW" sz="3200" dirty="0"/>
              <a:t>(3) Corner</a:t>
            </a:r>
          </a:p>
          <a:p>
            <a:r>
              <a:rPr lang="en-US" altLang="zh-TW" sz="3200" dirty="0"/>
              <a:t>(4) Color and Intensity</a:t>
            </a:r>
          </a:p>
          <a:p>
            <a:r>
              <a:rPr lang="en-US" altLang="zh-TW" sz="3200" dirty="0"/>
              <a:t>(5) MSE and SSIM</a:t>
            </a:r>
            <a:endParaRPr lang="zh-TW" altLang="en-US" sz="3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69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80" y="258587"/>
            <a:ext cx="224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(2) Edge</a:t>
            </a:r>
            <a:endParaRPr lang="zh-TW" altLang="en-US" sz="3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962399" y="420158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Long impulse response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7160"/>
            <a:ext cx="10801350" cy="459105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752725" y="119710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without noise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743825" y="125727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with noise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2622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80" y="258587"/>
            <a:ext cx="224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(2) Edge</a:t>
            </a:r>
            <a:endParaRPr lang="zh-TW" altLang="en-US" sz="3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962399" y="420158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Short impulse response</a:t>
            </a:r>
            <a:endParaRPr lang="zh-TW" altLang="en-US" sz="24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80" y="1524000"/>
            <a:ext cx="10763250" cy="46863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752725" y="119710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without noise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743825" y="125727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with noise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872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80" y="258587"/>
            <a:ext cx="2242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(2) Edge</a:t>
            </a:r>
            <a:endParaRPr lang="zh-TW" altLang="en-US" sz="3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962399" y="420158"/>
            <a:ext cx="330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Long impulse response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30" y="1397160"/>
            <a:ext cx="10801350" cy="459105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752725" y="119710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without noise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743825" y="125727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with noise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5247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80" y="25858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(2) Edge</a:t>
            </a:r>
            <a:endParaRPr lang="zh-TW" altLang="en-US" sz="3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19980" y="843362"/>
            <a:ext cx="8460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Well-known Advanced Edge Detection Operator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4636" y="1454194"/>
            <a:ext cx="7095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(a) Difference of Gaussian (</a:t>
            </a:r>
            <a:r>
              <a:rPr lang="en-US" altLang="zh-TW" sz="2400" dirty="0" err="1"/>
              <a:t>DoG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/>
          </p:nvPr>
        </p:nvGraphicFramePr>
        <p:xfrm>
          <a:off x="1896109" y="1991958"/>
          <a:ext cx="17748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" name="Equation" r:id="rId3" imgW="1777229" imgH="355446" progId="Equation.DSMT4">
                  <p:embed/>
                </p:oleObj>
              </mc:Choice>
              <mc:Fallback>
                <p:oleObj name="Equation" r:id="rId3" imgW="1777229" imgH="355446" progId="Equation.DSMT4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109" y="1991958"/>
                        <a:ext cx="17748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/>
          </p:nvPr>
        </p:nvGraphicFramePr>
        <p:xfrm>
          <a:off x="1896109" y="2758339"/>
          <a:ext cx="40433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Equation" r:id="rId5" imgW="4051080" imgH="736560" progId="Equation.DSMT4">
                  <p:embed/>
                </p:oleObj>
              </mc:Choice>
              <mc:Fallback>
                <p:oleObj name="Equation" r:id="rId5" imgW="4051080" imgH="736560" progId="Equation.DSMT4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109" y="2758339"/>
                        <a:ext cx="40433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34636" y="3674887"/>
            <a:ext cx="7095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(b) </a:t>
            </a:r>
            <a:r>
              <a:rPr lang="en-US" altLang="zh-TW" sz="2400" dirty="0" err="1"/>
              <a:t>Canny’s</a:t>
            </a:r>
            <a:r>
              <a:rPr lang="en-US" altLang="zh-TW" sz="2400" dirty="0"/>
              <a:t> Edge Detection Filter </a:t>
            </a:r>
            <a:endParaRPr lang="zh-TW" altLang="en-US" sz="2400" dirty="0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921145" y="4316500"/>
            <a:ext cx="28417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0"/>
                <a:ea typeface="Menlo"/>
              </a:rPr>
              <a:t>edge(I,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0"/>
                <a:ea typeface="Menlo"/>
              </a:rPr>
              <a:t>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0"/>
                <a:ea typeface="Menlo"/>
              </a:rPr>
              <a:t>'Canny');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9789" y="4972250"/>
            <a:ext cx="104594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2400" dirty="0"/>
              <a:t>Canny, J. (1986). A computational approach to edge detection. </a:t>
            </a:r>
            <a:r>
              <a:rPr lang="zh-TW" altLang="en-US" sz="2400" i="1" dirty="0"/>
              <a:t>IEEE Transactions on </a:t>
            </a:r>
            <a:r>
              <a:rPr lang="en-US" altLang="zh-TW" sz="2400" i="1" dirty="0"/>
              <a:t>P</a:t>
            </a:r>
            <a:r>
              <a:rPr lang="zh-TW" altLang="en-US" sz="2400" i="1" dirty="0"/>
              <a:t>attern </a:t>
            </a:r>
            <a:r>
              <a:rPr lang="en-US" altLang="zh-TW" sz="2400" i="1" dirty="0"/>
              <a:t>A</a:t>
            </a:r>
            <a:r>
              <a:rPr lang="zh-TW" altLang="en-US" sz="2400" i="1" dirty="0"/>
              <a:t>nalysis and </a:t>
            </a:r>
            <a:r>
              <a:rPr lang="en-US" altLang="zh-TW" sz="2400" i="1" dirty="0"/>
              <a:t>M</a:t>
            </a:r>
            <a:r>
              <a:rPr lang="zh-TW" altLang="en-US" sz="2400" i="1" dirty="0"/>
              <a:t>achine </a:t>
            </a:r>
            <a:r>
              <a:rPr lang="en-US" altLang="zh-TW" sz="2400" i="1" dirty="0"/>
              <a:t>I</a:t>
            </a:r>
            <a:r>
              <a:rPr lang="zh-TW" altLang="en-US" sz="2400" i="1" dirty="0"/>
              <a:t>ntelligence</a:t>
            </a:r>
            <a:r>
              <a:rPr lang="zh-TW" altLang="en-US" sz="2400" dirty="0"/>
              <a:t>, (6), 679-698.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727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80" y="25858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(3) Corner</a:t>
            </a:r>
            <a:endParaRPr lang="zh-TW" altLang="en-US" sz="3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95" y="1415593"/>
            <a:ext cx="2657475" cy="2105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555" y="1396543"/>
            <a:ext cx="2390775" cy="2124075"/>
          </a:xfrm>
          <a:prstGeom prst="rect">
            <a:avLst/>
          </a:prstGeom>
        </p:spPr>
      </p:pic>
      <p:sp>
        <p:nvSpPr>
          <p:cNvPr id="15" name="橢圓 14"/>
          <p:cNvSpPr/>
          <p:nvPr/>
        </p:nvSpPr>
        <p:spPr>
          <a:xfrm>
            <a:off x="6976349" y="2315465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7045847" y="1983783"/>
            <a:ext cx="212988" cy="347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 flipV="1">
            <a:off x="6685472" y="2122098"/>
            <a:ext cx="317877" cy="215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678" y="4092849"/>
            <a:ext cx="3057525" cy="2152650"/>
          </a:xfrm>
          <a:prstGeom prst="rect">
            <a:avLst/>
          </a:prstGeom>
        </p:spPr>
      </p:pic>
      <p:cxnSp>
        <p:nvCxnSpPr>
          <p:cNvPr id="32" name="直線單箭頭接點 31"/>
          <p:cNvCxnSpPr/>
          <p:nvPr/>
        </p:nvCxnSpPr>
        <p:spPr>
          <a:xfrm flipH="1">
            <a:off x="6767357" y="2360303"/>
            <a:ext cx="260400" cy="394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7027757" y="2333546"/>
            <a:ext cx="356454" cy="231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3269671" y="2261221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3339169" y="1929539"/>
            <a:ext cx="212988" cy="347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 flipV="1">
            <a:off x="2980857" y="2103129"/>
            <a:ext cx="342814" cy="20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>
            <a:off x="3060679" y="2306059"/>
            <a:ext cx="260400" cy="394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3349188" y="2320912"/>
            <a:ext cx="345147" cy="2051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4540532" y="542804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4610030" y="5169174"/>
            <a:ext cx="239509" cy="274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 flipV="1">
            <a:off x="4307098" y="5207431"/>
            <a:ext cx="260434" cy="242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4339525" y="5472880"/>
            <a:ext cx="252415" cy="307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4576442" y="5461621"/>
            <a:ext cx="305524" cy="288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897556" y="4720156"/>
            <a:ext cx="457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corner pixel has large variation along two directions</a:t>
            </a:r>
            <a:endParaRPr lang="zh-TW" altLang="en-US" sz="2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934388" y="439425"/>
            <a:ext cx="457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edge pixel has large variation along one direction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731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80" y="25858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(3) Corner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978" y="550974"/>
            <a:ext cx="4648200" cy="467677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198603" y="1239864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i="1" dirty="0"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sym typeface="Symbol" panose="05050102010706020507" pitchFamily="18" charset="2"/>
              </a:rPr>
              <a:t>, </a:t>
            </a:r>
            <a:r>
              <a:rPr lang="zh-TW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zh-TW" sz="2400" dirty="0">
                <a:sym typeface="Symbol" panose="05050102010706020507" pitchFamily="18" charset="2"/>
              </a:rPr>
              <a:t>: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the variation along two axes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126209" y="5520136"/>
            <a:ext cx="96606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Harris and M. Stephens, “A combined corner and edge detection”, Proc. 4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Alvey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Vision Conf., 1988, pp. 147-151.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766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80" y="25858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(3) Corner</a:t>
            </a:r>
            <a:endParaRPr lang="zh-TW" altLang="en-US" sz="32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271" y="727859"/>
            <a:ext cx="6042660" cy="42367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95" y="843362"/>
            <a:ext cx="4762500" cy="37909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8295" y="4964579"/>
            <a:ext cx="10569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PEI, Soo-Chang; DING, Jian-Jiun. Improved Harris' Algorithm for Corner and Edge Detections. In: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2007 IEEE International Conference on Image Processing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. IEEE, 2007, p. III-57-III-60.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9980" y="5749756"/>
            <a:ext cx="1083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Pei, S. C., &amp; Ding, J. J. (2005, September). New corner detection algorithm by tangent and vertical axes and case table. In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IEEE International Conference on Image Processing 2005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(Vol. 1, pp. I-365). IEEE.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7608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719980" y="450611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(4) Color and Intensity</a:t>
            </a:r>
            <a:endParaRPr lang="zh-TW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1355686" y="1303390"/>
            <a:ext cx="4493538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三原色：</a:t>
            </a:r>
            <a:r>
              <a:rPr lang="en-US" altLang="zh-TW" sz="2400" dirty="0"/>
              <a:t>R, G, B</a:t>
            </a:r>
          </a:p>
          <a:p>
            <a:endParaRPr lang="en-US" altLang="zh-TW" sz="2400" dirty="0"/>
          </a:p>
          <a:p>
            <a:r>
              <a:rPr lang="zh-TW" altLang="en-US" sz="2400" dirty="0"/>
              <a:t>對應人類感光細胞的三種錐狀體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波長</a:t>
            </a:r>
            <a:r>
              <a:rPr lang="en-US" altLang="zh-TW" sz="2400" dirty="0"/>
              <a:t> R &gt; G &gt; B</a:t>
            </a:r>
          </a:p>
          <a:p>
            <a:endParaRPr lang="en-US" altLang="zh-TW" sz="2400" dirty="0"/>
          </a:p>
          <a:p>
            <a:r>
              <a:rPr lang="zh-TW" altLang="en-US" sz="2400" dirty="0"/>
              <a:t>頻率 </a:t>
            </a:r>
            <a:r>
              <a:rPr lang="en-US" altLang="zh-TW" sz="2400" dirty="0"/>
              <a:t>B &gt; G &gt; R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375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719980" y="450611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(4) Color and Intensity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348148" y="1156741"/>
            <a:ext cx="3961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亮度 </a:t>
            </a:r>
            <a:r>
              <a:rPr lang="en-US" altLang="zh-TW" sz="2400" dirty="0"/>
              <a:t>Y </a:t>
            </a:r>
            <a:r>
              <a:rPr lang="zh-TW" altLang="en-US" sz="2400" dirty="0"/>
              <a:t>和 </a:t>
            </a:r>
            <a:r>
              <a:rPr lang="en-US" altLang="zh-TW" sz="2400" dirty="0"/>
              <a:t>R, G, B </a:t>
            </a:r>
            <a:r>
              <a:rPr lang="zh-TW" altLang="en-US" sz="2400" dirty="0"/>
              <a:t> 之間的關係</a:t>
            </a:r>
          </a:p>
        </p:txBody>
      </p:sp>
      <p:graphicFrame>
        <p:nvGraphicFramePr>
          <p:cNvPr id="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099550"/>
              </p:ext>
            </p:extLst>
          </p:nvPr>
        </p:nvGraphicFramePr>
        <p:xfrm>
          <a:off x="2392909" y="3588443"/>
          <a:ext cx="40544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Equation" r:id="rId3" imgW="4051300" imgH="1117600" progId="Equation.DSMT4">
                  <p:embed/>
                </p:oleObj>
              </mc:Choice>
              <mc:Fallback>
                <p:oleObj name="Equation" r:id="rId3" imgW="4051300" imgH="1117600" progId="Equation.DSMT4">
                  <p:embed/>
                  <p:pic>
                    <p:nvPicPr>
                      <p:cNvPr id="1536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909" y="3588443"/>
                        <a:ext cx="4054475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965046" y="2837142"/>
            <a:ext cx="252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RGB to </a:t>
            </a:r>
            <a:r>
              <a:rPr lang="en-US" altLang="zh-TW" sz="2400" dirty="0" err="1"/>
              <a:t>YCbCr</a:t>
            </a:r>
            <a:r>
              <a:rPr lang="en-US" altLang="zh-TW" sz="2400" dirty="0"/>
              <a:t> </a:t>
            </a:r>
            <a:r>
              <a:rPr lang="zh-TW" altLang="en-US" sz="2400" dirty="0"/>
              <a:t>轉換</a:t>
            </a:r>
          </a:p>
        </p:txBody>
      </p:sp>
      <p:sp>
        <p:nvSpPr>
          <p:cNvPr id="4" name="矩形 3"/>
          <p:cNvSpPr/>
          <p:nvPr/>
        </p:nvSpPr>
        <p:spPr>
          <a:xfrm>
            <a:off x="2444666" y="1739761"/>
            <a:ext cx="4309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Y = 0.299R + 0.587G + 0.114B 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965046" y="2322781"/>
            <a:ext cx="4696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RGB </a:t>
            </a:r>
            <a:r>
              <a:rPr lang="zh-TW" altLang="en-US" sz="2400" dirty="0"/>
              <a:t>不是唯一的座標系</a:t>
            </a:r>
          </a:p>
        </p:txBody>
      </p:sp>
      <p:sp>
        <p:nvSpPr>
          <p:cNvPr id="9" name="矩形 8"/>
          <p:cNvSpPr/>
          <p:nvPr/>
        </p:nvSpPr>
        <p:spPr>
          <a:xfrm>
            <a:off x="858654" y="4995679"/>
            <a:ext cx="6767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此外，尚有 </a:t>
            </a:r>
            <a:r>
              <a:rPr lang="en-US" altLang="zh-TW" sz="2400" dirty="0"/>
              <a:t>RGB to HSV (hue, saturation, intensity)</a:t>
            </a:r>
          </a:p>
          <a:p>
            <a:r>
              <a:rPr lang="en-US" altLang="zh-TW" sz="2400" dirty="0"/>
              <a:t>                       RGB to XYZ</a:t>
            </a:r>
          </a:p>
          <a:p>
            <a:r>
              <a:rPr lang="en-US" altLang="zh-TW" sz="2400" dirty="0"/>
              <a:t>                       RGB to Lab </a:t>
            </a:r>
            <a:r>
              <a:rPr lang="zh-TW" altLang="en-US" sz="2400" dirty="0"/>
              <a:t>等轉換</a:t>
            </a:r>
            <a:r>
              <a:rPr lang="en-US" altLang="zh-TW" sz="2400" dirty="0"/>
              <a:t>                        </a:t>
            </a:r>
            <a:endParaRPr lang="zh-TW" altLang="en-US" sz="2400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880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659595" y="413520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(4) Color and Intensity</a:t>
            </a:r>
            <a:endParaRPr lang="zh-TW" altLang="en-US" sz="32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02684" y="1030610"/>
            <a:ext cx="7200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TW" altLang="en-US" dirty="0"/>
              <a:t>       原圖                                               直接在縱軸取一半的</a:t>
            </a:r>
            <a:r>
              <a:rPr lang="en-US" altLang="zh-TW" dirty="0"/>
              <a:t>pixels </a:t>
            </a:r>
            <a:r>
              <a:rPr lang="zh-TW" altLang="en-US" dirty="0"/>
              <a:t>再還原</a:t>
            </a:r>
            <a:r>
              <a:rPr lang="en-US" altLang="zh-TW" dirty="0"/>
              <a:t>   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5845" y="1415301"/>
            <a:ext cx="83121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11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07249" y="1257264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(1-1) </a:t>
            </a:r>
            <a:r>
              <a:rPr lang="zh-TW" altLang="en-US" sz="3200" dirty="0">
                <a:solidFill>
                  <a:srgbClr val="FF0000"/>
                </a:solidFill>
              </a:rPr>
              <a:t>影像處理合適的入門書籍</a:t>
            </a:r>
          </a:p>
        </p:txBody>
      </p:sp>
      <p:sp>
        <p:nvSpPr>
          <p:cNvPr id="2" name="矩形 1"/>
          <p:cNvSpPr/>
          <p:nvPr/>
        </p:nvSpPr>
        <p:spPr>
          <a:xfrm>
            <a:off x="807249" y="1871300"/>
            <a:ext cx="9618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[1] </a:t>
            </a:r>
            <a:r>
              <a:rPr lang="zh-TW" altLang="en-US" sz="2000" dirty="0"/>
              <a:t>Rafael C. Gonzalez and Richard E. Woods, </a:t>
            </a:r>
            <a:r>
              <a:rPr lang="zh-TW" altLang="en-US" sz="2000" i="1" dirty="0"/>
              <a:t>Digital Image Processing</a:t>
            </a:r>
            <a:r>
              <a:rPr lang="zh-TW" altLang="en-US" sz="2000" dirty="0"/>
              <a:t>, 3rd Edition, 2010   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07249" y="2608447"/>
            <a:ext cx="624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淺顯易懂，不同科系背景的人都可以看得懂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7249" y="3544106"/>
            <a:ext cx="94481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000" dirty="0"/>
              <a:t>[2] </a:t>
            </a:r>
            <a:r>
              <a:rPr lang="zh-TW" altLang="en-US" sz="2000" dirty="0"/>
              <a:t>Rafael C. Gonzalez, Richard E. Woods, Steven L. Eddins, </a:t>
            </a:r>
            <a:r>
              <a:rPr lang="zh-TW" altLang="en-US" sz="2000" i="1" dirty="0"/>
              <a:t>Digital Image Processing Using MATLAB</a:t>
            </a:r>
            <a:r>
              <a:rPr lang="zh-TW" altLang="en-US" sz="2000" dirty="0"/>
              <a:t>, 2010 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07249" y="4448987"/>
            <a:ext cx="624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使用 </a:t>
            </a:r>
            <a:r>
              <a:rPr lang="en-US" altLang="zh-TW" dirty="0"/>
              <a:t>Matlab </a:t>
            </a:r>
            <a:r>
              <a:rPr lang="zh-TW" altLang="en-US" dirty="0"/>
              <a:t>來處理影像的方法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17328" y="577362"/>
            <a:ext cx="3198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(1) </a:t>
            </a:r>
            <a:r>
              <a:rPr lang="zh-TW" altLang="en-US" sz="3200" dirty="0"/>
              <a:t>自修資料推薦</a:t>
            </a:r>
          </a:p>
        </p:txBody>
      </p:sp>
    </p:spTree>
    <p:extLst>
      <p:ext uri="{BB962C8B-B14F-4D97-AF65-F5344CB8AC3E}">
        <p14:creationId xmlns:p14="http://schemas.microsoft.com/office/powerpoint/2010/main" val="3485477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642342" y="390136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(4) Color and Intensity</a:t>
            </a:r>
            <a:endParaRPr lang="zh-TW" altLang="en-US" sz="3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6875" y="1969762"/>
            <a:ext cx="8286750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26875" y="1323432"/>
            <a:ext cx="35368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TW" dirty="0"/>
              <a:t>Y </a:t>
            </a:r>
            <a:r>
              <a:rPr lang="zh-TW" altLang="en-US" dirty="0"/>
              <a:t>不變</a:t>
            </a:r>
            <a:endParaRPr lang="en-US" altLang="zh-TW" dirty="0"/>
          </a:p>
          <a:p>
            <a:pPr algn="ctr"/>
            <a:r>
              <a:rPr lang="en-US" altLang="zh-TW" dirty="0" err="1"/>
              <a:t>CbCr</a:t>
            </a:r>
            <a:r>
              <a:rPr lang="zh-TW" altLang="en-US" dirty="0"/>
              <a:t>在縱軸取一半的</a:t>
            </a:r>
            <a:r>
              <a:rPr lang="en-US" altLang="zh-TW" dirty="0"/>
              <a:t>pixels </a:t>
            </a:r>
            <a:r>
              <a:rPr lang="zh-TW" altLang="en-US" dirty="0"/>
              <a:t>再還原</a:t>
            </a:r>
            <a:r>
              <a:rPr lang="en-US" altLang="zh-TW" dirty="0"/>
              <a:t>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69670" y="1323431"/>
            <a:ext cx="43820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TW" dirty="0"/>
              <a:t>Y </a:t>
            </a:r>
            <a:r>
              <a:rPr lang="zh-TW" altLang="en-US" dirty="0"/>
              <a:t>不變</a:t>
            </a:r>
            <a:endParaRPr lang="en-US" altLang="zh-TW" dirty="0"/>
          </a:p>
          <a:p>
            <a:pPr algn="ctr"/>
            <a:r>
              <a:rPr lang="en-US" altLang="zh-TW" dirty="0" err="1"/>
              <a:t>CbCr</a:t>
            </a:r>
            <a:r>
              <a:rPr lang="zh-TW" altLang="en-US" dirty="0"/>
              <a:t>在縱軸及橫軸取一半的</a:t>
            </a:r>
            <a:r>
              <a:rPr lang="en-US" altLang="zh-TW" dirty="0"/>
              <a:t>pixels </a:t>
            </a:r>
            <a:r>
              <a:rPr lang="zh-TW" altLang="en-US" dirty="0"/>
              <a:t>再還原</a:t>
            </a:r>
            <a:r>
              <a:rPr lang="en-US" altLang="zh-TW" dirty="0"/>
              <a:t>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507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642342" y="390136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(4) Color and Intensity</a:t>
            </a:r>
            <a:endParaRPr lang="zh-TW" altLang="en-US" sz="3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71575" y="1117786"/>
            <a:ext cx="446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Lighten and Darken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622507" y="1722326"/>
            <a:ext cx="207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o</a:t>
            </a:r>
            <a:r>
              <a:rPr lang="en-US" altLang="zh-TW" sz="2400" dirty="0"/>
              <a:t> = </a:t>
            </a:r>
            <a:r>
              <a:rPr lang="en-US" altLang="zh-TW" sz="2400" i="1" dirty="0"/>
              <a:t>f</a:t>
            </a:r>
            <a:r>
              <a:rPr lang="en-US" altLang="zh-TW" sz="2400" dirty="0"/>
              <a:t>(Y)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171575" y="2451286"/>
            <a:ext cx="127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Lighten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451057" y="2912951"/>
            <a:ext cx="423549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i="1" dirty="0"/>
              <a:t>f</a:t>
            </a:r>
            <a:r>
              <a:rPr lang="en-US" altLang="zh-TW" sz="2400" dirty="0"/>
              <a:t>(0) = 0,            </a:t>
            </a:r>
            <a:r>
              <a:rPr lang="en-US" altLang="zh-TW" sz="2400" i="1" dirty="0"/>
              <a:t>f</a:t>
            </a:r>
            <a:r>
              <a:rPr lang="en-US" altLang="zh-TW" sz="2400" dirty="0"/>
              <a:t>(255) = 255,</a:t>
            </a:r>
          </a:p>
          <a:p>
            <a:r>
              <a:rPr lang="en-US" altLang="zh-TW" sz="2400" i="1" dirty="0"/>
              <a:t>f</a:t>
            </a:r>
            <a:r>
              <a:rPr lang="en-US" altLang="zh-TW" sz="2400" dirty="0"/>
              <a:t>(Y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&gt; </a:t>
            </a:r>
            <a:r>
              <a:rPr lang="en-US" altLang="zh-TW" sz="2400" i="1" dirty="0"/>
              <a:t>f</a:t>
            </a:r>
            <a:r>
              <a:rPr lang="en-US" altLang="zh-TW" sz="2400" dirty="0"/>
              <a:t>(Y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      if 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&gt; Y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              </a:t>
            </a:r>
            <a:endParaRPr lang="zh-TW" altLang="en-US" sz="2400" dirty="0"/>
          </a:p>
          <a:p>
            <a:pPr>
              <a:spcBef>
                <a:spcPts val="600"/>
              </a:spcBef>
            </a:pPr>
            <a:r>
              <a:rPr lang="en-US" altLang="zh-TW" sz="2400" i="1" dirty="0"/>
              <a:t>f</a:t>
            </a:r>
            <a:r>
              <a:rPr lang="en-US" altLang="zh-TW" sz="2400" dirty="0"/>
              <a:t>(Y) &gt; Y              if 0 &lt; Y &lt; 255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171575" y="4389326"/>
            <a:ext cx="127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Darken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451057" y="4850991"/>
            <a:ext cx="423549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i="1" dirty="0"/>
              <a:t>f</a:t>
            </a:r>
            <a:r>
              <a:rPr lang="en-US" altLang="zh-TW" sz="2400" dirty="0"/>
              <a:t>(0) = 0,            </a:t>
            </a:r>
            <a:r>
              <a:rPr lang="en-US" altLang="zh-TW" sz="2400" i="1" dirty="0"/>
              <a:t>f</a:t>
            </a:r>
            <a:r>
              <a:rPr lang="en-US" altLang="zh-TW" sz="2400" dirty="0"/>
              <a:t>(255) = 255,</a:t>
            </a:r>
          </a:p>
          <a:p>
            <a:r>
              <a:rPr lang="en-US" altLang="zh-TW" sz="2400" i="1" dirty="0"/>
              <a:t>f</a:t>
            </a:r>
            <a:r>
              <a:rPr lang="en-US" altLang="zh-TW" sz="2400" dirty="0"/>
              <a:t>(Y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&gt; </a:t>
            </a:r>
            <a:r>
              <a:rPr lang="en-US" altLang="zh-TW" sz="2400" i="1" dirty="0"/>
              <a:t>f</a:t>
            </a:r>
            <a:r>
              <a:rPr lang="en-US" altLang="zh-TW" sz="2400" dirty="0"/>
              <a:t>(Y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      if 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&gt; Y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              </a:t>
            </a:r>
            <a:endParaRPr lang="zh-TW" altLang="en-US" sz="2400" dirty="0"/>
          </a:p>
          <a:p>
            <a:pPr>
              <a:spcBef>
                <a:spcPts val="600"/>
              </a:spcBef>
            </a:pPr>
            <a:r>
              <a:rPr lang="en-US" altLang="zh-TW" sz="2400" i="1" dirty="0"/>
              <a:t>f</a:t>
            </a:r>
            <a:r>
              <a:rPr lang="en-US" altLang="zh-TW" sz="2400" dirty="0"/>
              <a:t>(Y) &lt; Y              if 0 &lt; Y &lt; 255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1236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642342" y="390136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(4) Color and Intensity</a:t>
            </a:r>
            <a:endParaRPr lang="zh-TW" altLang="en-US" sz="3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71574" y="1117786"/>
            <a:ext cx="795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Examples of the mapping function for Lighten and Darken</a:t>
            </a:r>
            <a:endParaRPr lang="zh-TW" altLang="en-US" sz="2400" dirty="0"/>
          </a:p>
        </p:txBody>
      </p:sp>
      <p:graphicFrame>
        <p:nvGraphicFramePr>
          <p:cNvPr id="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519088"/>
              </p:ext>
            </p:extLst>
          </p:nvPr>
        </p:nvGraphicFramePr>
        <p:xfrm>
          <a:off x="2605088" y="1722326"/>
          <a:ext cx="19700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name="Equation" r:id="rId3" imgW="1968480" imgH="583920" progId="Equation.DSMT4">
                  <p:embed/>
                </p:oleObj>
              </mc:Choice>
              <mc:Fallback>
                <p:oleObj name="Equation" r:id="rId3" imgW="1968480" imgH="583920" progId="Equation.DSMT4">
                  <p:embed/>
                  <p:pic>
                    <p:nvPicPr>
                      <p:cNvPr id="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1722326"/>
                        <a:ext cx="1970087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350" y="2655882"/>
            <a:ext cx="5334000" cy="4000500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1171574" y="2381027"/>
            <a:ext cx="7953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dirty="0"/>
              <a:t>&lt; 1: lighten,           </a:t>
            </a:r>
            <a:r>
              <a:rPr lang="en-US" altLang="zh-TW" sz="2400" i="1" dirty="0"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sym typeface="Symbol" panose="05050102010706020507" pitchFamily="18" charset="2"/>
              </a:rPr>
              <a:t> </a:t>
            </a:r>
            <a:r>
              <a:rPr lang="en-US" altLang="zh-TW" sz="2400" dirty="0"/>
              <a:t>&gt; 1: darken      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479488" y="3920609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ym typeface="Symbol" panose="05050102010706020507" pitchFamily="18" charset="2"/>
              </a:rPr>
              <a:t>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/>
              <a:t>= 0.5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232088" y="5015984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sym typeface="Symbol" panose="05050102010706020507" pitchFamily="18" charset="2"/>
              </a:rPr>
              <a:t></a:t>
            </a:r>
            <a:r>
              <a:rPr lang="en-US" altLang="zh-TW" dirty="0">
                <a:sym typeface="Symbol" panose="05050102010706020507" pitchFamily="18" charset="2"/>
              </a:rPr>
              <a:t> </a:t>
            </a:r>
            <a:r>
              <a:rPr lang="en-US" altLang="zh-TW" dirty="0"/>
              <a:t>= 2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391400" y="1663477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dirty="0"/>
              <a:t>The cosine function, the hyperbolic tangent function, and many other functions have similar effect. 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607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642342" y="390136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(4) Color and Intensity</a:t>
            </a:r>
            <a:endParaRPr lang="zh-TW" altLang="en-US" sz="3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070901" y="1409699"/>
            <a:ext cx="179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Original image   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661826" y="1457323"/>
            <a:ext cx="179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lighten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690776" y="1457323"/>
            <a:ext cx="179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darken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895475"/>
            <a:ext cx="11068050" cy="3105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筆跡 3"/>
              <p14:cNvContentPartPr/>
              <p14:nvPr/>
            </p14:nvContentPartPr>
            <p14:xfrm>
              <a:off x="8907840" y="5174280"/>
              <a:ext cx="744480" cy="28440"/>
            </p14:xfrm>
          </p:contentPart>
        </mc:Choice>
        <mc:Fallback xmlns="">
          <p:pic>
            <p:nvPicPr>
              <p:cNvPr id="4" name="筆跡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97760" y="5165640"/>
                <a:ext cx="758520" cy="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7523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642342" y="390136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(4) Color and Intensity</a:t>
            </a:r>
            <a:endParaRPr lang="zh-TW" altLang="en-US" sz="3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71575" y="1117786"/>
            <a:ext cx="910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Lighten and Darken  for color image 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4684670" y="1491493"/>
            <a:ext cx="207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o</a:t>
            </a:r>
            <a:r>
              <a:rPr lang="en-US" altLang="zh-TW" sz="2400" dirty="0"/>
              <a:t> = </a:t>
            </a:r>
            <a:r>
              <a:rPr lang="en-US" altLang="zh-TW" sz="2400" i="1" dirty="0"/>
              <a:t>f</a:t>
            </a:r>
            <a:r>
              <a:rPr lang="en-US" altLang="zh-TW" sz="2400" dirty="0"/>
              <a:t>(Y)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08115" y="3028210"/>
            <a:ext cx="127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Lighten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444729" y="3179726"/>
            <a:ext cx="423549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i="1" dirty="0"/>
              <a:t>f</a:t>
            </a:r>
            <a:r>
              <a:rPr lang="en-US" altLang="zh-TW" sz="2400" dirty="0"/>
              <a:t>(0) = 0,            </a:t>
            </a:r>
            <a:r>
              <a:rPr lang="en-US" altLang="zh-TW" sz="2400" i="1" dirty="0"/>
              <a:t>f</a:t>
            </a:r>
            <a:r>
              <a:rPr lang="en-US" altLang="zh-TW" sz="2400" dirty="0"/>
              <a:t>(255) = 255,</a:t>
            </a:r>
          </a:p>
          <a:p>
            <a:r>
              <a:rPr lang="en-US" altLang="zh-TW" sz="2400" i="1" dirty="0"/>
              <a:t>f</a:t>
            </a:r>
            <a:r>
              <a:rPr lang="en-US" altLang="zh-TW" sz="2400" dirty="0"/>
              <a:t>(Y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&gt; </a:t>
            </a:r>
            <a:r>
              <a:rPr lang="en-US" altLang="zh-TW" sz="2400" i="1" dirty="0"/>
              <a:t>f</a:t>
            </a:r>
            <a:r>
              <a:rPr lang="en-US" altLang="zh-TW" sz="2400" dirty="0"/>
              <a:t>(Y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      if 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&gt; Y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              </a:t>
            </a:r>
            <a:endParaRPr lang="zh-TW" altLang="en-US" sz="2400" dirty="0"/>
          </a:p>
          <a:p>
            <a:pPr>
              <a:spcBef>
                <a:spcPts val="600"/>
              </a:spcBef>
            </a:pPr>
            <a:r>
              <a:rPr lang="en-US" altLang="zh-TW" sz="2400" i="1" dirty="0"/>
              <a:t>f</a:t>
            </a:r>
            <a:r>
              <a:rPr lang="en-US" altLang="zh-TW" sz="2400" dirty="0"/>
              <a:t>(Y) &gt; Y              if 0 &lt; Y &lt; 255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257147" y="4605412"/>
            <a:ext cx="127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Darken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451057" y="4850991"/>
            <a:ext cx="423549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i="1" dirty="0"/>
              <a:t>f</a:t>
            </a:r>
            <a:r>
              <a:rPr lang="en-US" altLang="zh-TW" sz="2400" dirty="0"/>
              <a:t>(0) = 0,            </a:t>
            </a:r>
            <a:r>
              <a:rPr lang="en-US" altLang="zh-TW" sz="2400" i="1" dirty="0"/>
              <a:t>f</a:t>
            </a:r>
            <a:r>
              <a:rPr lang="en-US" altLang="zh-TW" sz="2400" dirty="0"/>
              <a:t>(255) = 255,</a:t>
            </a:r>
          </a:p>
          <a:p>
            <a:r>
              <a:rPr lang="en-US" altLang="zh-TW" sz="2400" i="1" dirty="0"/>
              <a:t>f</a:t>
            </a:r>
            <a:r>
              <a:rPr lang="en-US" altLang="zh-TW" sz="2400" dirty="0"/>
              <a:t>(Y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&gt; </a:t>
            </a:r>
            <a:r>
              <a:rPr lang="en-US" altLang="zh-TW" sz="2400" i="1" dirty="0"/>
              <a:t>f</a:t>
            </a:r>
            <a:r>
              <a:rPr lang="en-US" altLang="zh-TW" sz="2400" dirty="0"/>
              <a:t>(Y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      if Y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&gt; Y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              </a:t>
            </a:r>
            <a:endParaRPr lang="zh-TW" altLang="en-US" sz="2400" dirty="0"/>
          </a:p>
          <a:p>
            <a:pPr>
              <a:spcBef>
                <a:spcPts val="600"/>
              </a:spcBef>
            </a:pPr>
            <a:r>
              <a:rPr lang="en-US" altLang="zh-TW" sz="2400" i="1" dirty="0"/>
              <a:t>f</a:t>
            </a:r>
            <a:r>
              <a:rPr lang="en-US" altLang="zh-TW" sz="2400" dirty="0"/>
              <a:t>(Y) &lt; Y              if 0 &lt; Y &lt; 255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1208115" y="1639778"/>
            <a:ext cx="861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Input</a:t>
            </a:r>
            <a:endParaRPr lang="zh-TW" altLang="en-US" sz="2400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2158719" y="1889843"/>
            <a:ext cx="755608" cy="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003508" y="1639039"/>
            <a:ext cx="1006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YCbCr</a:t>
            </a:r>
            <a:endParaRPr lang="zh-TW" altLang="en-US" sz="24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010026" y="1922946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684670" y="1919534"/>
            <a:ext cx="2126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Cb</a:t>
            </a:r>
            <a:r>
              <a:rPr lang="en-US" altLang="zh-TW" sz="2400" dirty="0"/>
              <a:t> unchanged</a:t>
            </a:r>
          </a:p>
          <a:p>
            <a:r>
              <a:rPr lang="en-US" altLang="zh-TW" sz="2400" dirty="0"/>
              <a:t>Cr unchanged</a:t>
            </a:r>
            <a:endParaRPr lang="zh-TW" altLang="en-US" sz="2400" dirty="0"/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6991350" y="1819275"/>
            <a:ext cx="2114550" cy="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75599" y="2068973"/>
            <a:ext cx="19398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RGB to </a:t>
            </a:r>
            <a:r>
              <a:rPr lang="en-US" altLang="zh-TW" sz="2400" dirty="0" err="1"/>
              <a:t>YCbCr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7105651" y="1915597"/>
            <a:ext cx="1847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YCbCr</a:t>
            </a:r>
            <a:r>
              <a:rPr lang="en-US" altLang="zh-TW" sz="2400" dirty="0"/>
              <a:t> to RGB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9185360" y="1579451"/>
            <a:ext cx="1092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Output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4063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642342" y="390136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(4) Color and Intensity</a:t>
            </a:r>
            <a:endParaRPr lang="zh-TW" altLang="en-US" sz="3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866900"/>
            <a:ext cx="11087100" cy="312420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2070901" y="1409699"/>
            <a:ext cx="179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Original image   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661826" y="1457323"/>
            <a:ext cx="179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lighten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690776" y="1457323"/>
            <a:ext cx="179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darken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7006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642342" y="390136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(4) Color and Intensity</a:t>
            </a:r>
            <a:endParaRPr lang="zh-TW" altLang="en-US" sz="3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617044" y="1049154"/>
            <a:ext cx="91186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視覺和</a:t>
            </a:r>
            <a:r>
              <a:rPr lang="en-US" altLang="zh-TW" sz="2400" dirty="0"/>
              <a:t>  intensity</a:t>
            </a:r>
          </a:p>
          <a:p>
            <a:endParaRPr lang="en-US" altLang="zh-TW" sz="2400" dirty="0"/>
          </a:p>
          <a:p>
            <a:r>
              <a:rPr lang="en-US" altLang="zh-TW" sz="2400" dirty="0"/>
              <a:t>Intensity </a:t>
            </a:r>
            <a:r>
              <a:rPr lang="zh-TW" altLang="en-US" sz="2400" dirty="0"/>
              <a:t>範圍是從</a:t>
            </a:r>
            <a:r>
              <a:rPr lang="en-US" altLang="zh-TW" sz="2400" dirty="0"/>
              <a:t> 0 </a:t>
            </a:r>
            <a:r>
              <a:rPr lang="zh-TW" altLang="en-US" sz="2400" dirty="0"/>
              <a:t>至 </a:t>
            </a:r>
            <a:r>
              <a:rPr lang="en-US" altLang="zh-TW" sz="2400" dirty="0"/>
              <a:t>255</a:t>
            </a:r>
          </a:p>
          <a:p>
            <a:endParaRPr lang="en-US" altLang="zh-TW" sz="2400" dirty="0"/>
          </a:p>
          <a:p>
            <a:r>
              <a:rPr lang="zh-TW" altLang="en-US" sz="2400" dirty="0"/>
              <a:t>但人眼會覺的 </a:t>
            </a:r>
            <a:r>
              <a:rPr lang="en-US" altLang="zh-TW" sz="2400" dirty="0"/>
              <a:t>intensities 150 </a:t>
            </a:r>
            <a:r>
              <a:rPr lang="zh-TW" altLang="en-US" sz="2400" dirty="0"/>
              <a:t>和 </a:t>
            </a:r>
            <a:r>
              <a:rPr lang="en-US" altLang="zh-TW" sz="2400" dirty="0"/>
              <a:t>200 </a:t>
            </a:r>
            <a:r>
              <a:rPr lang="zh-TW" altLang="en-US" sz="2400" dirty="0"/>
              <a:t>之間的差異，會比 </a:t>
            </a:r>
            <a:r>
              <a:rPr lang="en-US" altLang="zh-TW" sz="2400" dirty="0"/>
              <a:t>intensities 0 </a:t>
            </a:r>
            <a:r>
              <a:rPr lang="zh-TW" altLang="en-US" sz="2400" dirty="0"/>
              <a:t>和 </a:t>
            </a:r>
            <a:r>
              <a:rPr lang="en-US" altLang="zh-TW" sz="2400" dirty="0"/>
              <a:t>50 </a:t>
            </a:r>
            <a:r>
              <a:rPr lang="zh-TW" altLang="en-US" sz="2400" dirty="0"/>
              <a:t>之間的差異明顯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(Intensities </a:t>
            </a:r>
            <a:r>
              <a:rPr lang="zh-TW" altLang="en-US" sz="2400" dirty="0"/>
              <a:t>中間的部分的差異會較為明顯</a:t>
            </a:r>
            <a:r>
              <a:rPr lang="en-US" altLang="zh-TW" sz="2400" dirty="0"/>
              <a:t>)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1090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642342" y="390136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(4) Color and Intensity</a:t>
            </a:r>
            <a:endParaRPr lang="zh-TW" altLang="en-US" sz="3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240" y="1924235"/>
            <a:ext cx="8667750" cy="4000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43031" y="1264907"/>
            <a:ext cx="6613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Intensity </a:t>
            </a:r>
            <a:r>
              <a:rPr lang="zh-TW" altLang="en-US" sz="2000" dirty="0"/>
              <a:t>由 </a:t>
            </a:r>
            <a:r>
              <a:rPr lang="en-US" altLang="zh-TW" sz="2000" dirty="0"/>
              <a:t>0 </a:t>
            </a:r>
            <a:r>
              <a:rPr lang="zh-TW" altLang="en-US" sz="2000" dirty="0"/>
              <a:t>至 </a:t>
            </a:r>
            <a:r>
              <a:rPr lang="en-US" altLang="zh-TW" sz="2000" dirty="0"/>
              <a:t>255, </a:t>
            </a:r>
            <a:r>
              <a:rPr lang="zh-TW" altLang="en-US" sz="2000" dirty="0"/>
              <a:t>每一個相鄰長條的 </a:t>
            </a:r>
            <a:r>
              <a:rPr lang="en-US" altLang="zh-TW" sz="2000" dirty="0"/>
              <a:t>intensities </a:t>
            </a:r>
            <a:r>
              <a:rPr lang="zh-TW" altLang="en-US" sz="2000" dirty="0"/>
              <a:t>差 </a:t>
            </a:r>
            <a:r>
              <a:rPr lang="en-US" altLang="zh-TW" sz="2000" dirty="0"/>
              <a:t>12.75</a:t>
            </a:r>
          </a:p>
        </p:txBody>
      </p:sp>
    </p:spTree>
    <p:extLst>
      <p:ext uri="{BB962C8B-B14F-4D97-AF65-F5344CB8AC3E}">
        <p14:creationId xmlns:p14="http://schemas.microsoft.com/office/powerpoint/2010/main" val="406968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642342" y="390136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(5) MSE and SSIM</a:t>
            </a:r>
            <a:endParaRPr lang="zh-TW" altLang="en-US" sz="32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95350" y="1057275"/>
            <a:ext cx="1061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There are several ways to measure the difference / similarity between two images.</a:t>
            </a:r>
            <a:endParaRPr lang="zh-TW" altLang="en-US" sz="2400" dirty="0"/>
          </a:p>
        </p:txBody>
      </p:sp>
      <p:sp>
        <p:nvSpPr>
          <p:cNvPr id="6" name="文字方塊 13"/>
          <p:cNvSpPr txBox="1">
            <a:spLocks noChangeArrowheads="1"/>
          </p:cNvSpPr>
          <p:nvPr/>
        </p:nvSpPr>
        <p:spPr bwMode="auto">
          <a:xfrm>
            <a:off x="778669" y="1655405"/>
            <a:ext cx="97805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傳統量測兩個信號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(including images, videos, and vocal signals)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之間相似度的方式：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844550" y="2238077"/>
            <a:ext cx="2303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(1) maximal error</a:t>
            </a: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497252"/>
              </p:ext>
            </p:extLst>
          </p:nvPr>
        </p:nvGraphicFramePr>
        <p:xfrm>
          <a:off x="3005138" y="2238077"/>
          <a:ext cx="2413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6" name="Equation" r:id="rId3" imgW="2413000" imgH="381000" progId="Equation.DSMT4">
                  <p:embed/>
                </p:oleObj>
              </mc:Choice>
              <mc:Fallback>
                <p:oleObj name="Equation" r:id="rId3" imgW="2413000" imgH="381000" progId="Equation.DSMT4">
                  <p:embed/>
                  <p:pic>
                    <p:nvPicPr>
                      <p:cNvPr id="2970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2238077"/>
                        <a:ext cx="24130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44550" y="3030240"/>
            <a:ext cx="3168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mean square error (MSE)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645695"/>
              </p:ext>
            </p:extLst>
          </p:nvPr>
        </p:nvGraphicFramePr>
        <p:xfrm>
          <a:off x="4156075" y="2885777"/>
          <a:ext cx="29337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7" name="Equation" r:id="rId5" imgW="2933700" imgH="685800" progId="Equation.DSMT4">
                  <p:embed/>
                </p:oleObj>
              </mc:Choice>
              <mc:Fallback>
                <p:oleObj name="Equation" r:id="rId5" imgW="2933700" imgH="685800" progId="Equation.DSMT4">
                  <p:embed/>
                  <p:pic>
                    <p:nvPicPr>
                      <p:cNvPr id="2970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2885777"/>
                        <a:ext cx="29337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44550" y="396686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(3) normalized mean square error (NMSE)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83750"/>
              </p:ext>
            </p:extLst>
          </p:nvPr>
        </p:nvGraphicFramePr>
        <p:xfrm>
          <a:off x="5381625" y="3606502"/>
          <a:ext cx="25019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8" name="Equation" r:id="rId7" imgW="2501900" imgH="1371600" progId="Equation.DSMT4">
                  <p:embed/>
                </p:oleObj>
              </mc:Choice>
              <mc:Fallback>
                <p:oleObj name="Equation" r:id="rId7" imgW="2501900" imgH="1371600" progId="Equation.DSMT4">
                  <p:embed/>
                  <p:pic>
                    <p:nvPicPr>
                      <p:cNvPr id="2970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3606502"/>
                        <a:ext cx="2501900" cy="135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44550" y="5478165"/>
            <a:ext cx="5184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normalized root mean square error (NRMSE)</a:t>
            </a: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608270"/>
              </p:ext>
            </p:extLst>
          </p:nvPr>
        </p:nvGraphicFramePr>
        <p:xfrm>
          <a:off x="5956300" y="5046365"/>
          <a:ext cx="26797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9" name="Equation" r:id="rId9" imgW="2679700" imgH="1435100" progId="Equation.DSMT4">
                  <p:embed/>
                </p:oleObj>
              </mc:Choice>
              <mc:Fallback>
                <p:oleObj name="Equation" r:id="rId9" imgW="2679700" imgH="1435100" progId="Equation.DSMT4">
                  <p:embed/>
                  <p:pic>
                    <p:nvPicPr>
                      <p:cNvPr id="2970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5046365"/>
                        <a:ext cx="2679700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948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fld id="{4EF072A2-1EC4-4036-93B9-6AF11B2256B8}" type="slidenum">
              <a:rPr lang="en-US" altLang="zh-TW">
                <a:solidFill>
                  <a:srgbClr val="3366FF"/>
                </a:solidFill>
                <a:ea typeface="新細明體" panose="02020500000000000000" pitchFamily="18" charset="-120"/>
              </a:rPr>
              <a:pPr/>
              <a:t>39</a:t>
            </a:fld>
            <a:endParaRPr lang="en-US" altLang="zh-TW">
              <a:solidFill>
                <a:srgbClr val="3366FF"/>
              </a:solidFill>
              <a:ea typeface="新細明體" panose="02020500000000000000" pitchFamily="18" charset="-120"/>
            </a:endParaRP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2063750" y="839282"/>
            <a:ext cx="6696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(5) signal to noise ratio (SNR)</a:t>
            </a:r>
            <a:r>
              <a:rPr lang="zh-TW" altLang="en-US" dirty="0">
                <a:solidFill>
                  <a:srgbClr val="3333FF"/>
                </a:solidFill>
              </a:rPr>
              <a:t>，信號處理常用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485126"/>
              </p:ext>
            </p:extLst>
          </p:nvPr>
        </p:nvGraphicFramePr>
        <p:xfrm>
          <a:off x="2566987" y="1344107"/>
          <a:ext cx="35179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5" name="Equation" r:id="rId3" imgW="3517900" imgH="1397000" progId="Equation.DSMT4">
                  <p:embed/>
                </p:oleObj>
              </mc:Choice>
              <mc:Fallback>
                <p:oleObj name="Equation" r:id="rId3" imgW="3517900" imgH="1397000" progId="Equation.DSMT4">
                  <p:embed/>
                  <p:pic>
                    <p:nvPicPr>
                      <p:cNvPr id="194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7" y="1344107"/>
                        <a:ext cx="35179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2063750" y="2708311"/>
            <a:ext cx="6408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(6) peak signal to noise ratio (PSNR)</a:t>
            </a:r>
            <a:r>
              <a:rPr lang="zh-TW" altLang="en-US" dirty="0">
                <a:solidFill>
                  <a:srgbClr val="3333FF"/>
                </a:solidFill>
              </a:rPr>
              <a:t>，影像處理常用</a:t>
            </a:r>
          </a:p>
        </p:txBody>
      </p:sp>
      <p:graphicFrame>
        <p:nvGraphicFramePr>
          <p:cNvPr id="1945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022761"/>
              </p:ext>
            </p:extLst>
          </p:nvPr>
        </p:nvGraphicFramePr>
        <p:xfrm>
          <a:off x="2405063" y="3213679"/>
          <a:ext cx="39878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6" name="Equation" r:id="rId5" imgW="3987800" imgH="1397000" progId="Equation.DSMT4">
                  <p:embed/>
                </p:oleObj>
              </mc:Choice>
              <mc:Fallback>
                <p:oleObj name="Equation" r:id="rId5" imgW="3987800" imgH="1397000" progId="Equation.DSMT4">
                  <p:embed/>
                  <p:pic>
                    <p:nvPicPr>
                      <p:cNvPr id="1945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3213679"/>
                        <a:ext cx="3987800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6817520" y="3308422"/>
            <a:ext cx="3168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i="1" dirty="0"/>
              <a:t> 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Max</a:t>
            </a:r>
            <a:r>
              <a:rPr lang="en-US" altLang="zh-TW" dirty="0"/>
              <a:t>:  the maximal possible </a:t>
            </a:r>
            <a:br>
              <a:rPr lang="en-US" altLang="zh-TW" dirty="0"/>
            </a:br>
            <a:r>
              <a:rPr lang="en-US" altLang="zh-TW" dirty="0"/>
              <a:t>           value of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, </a:t>
            </a:r>
            <a:r>
              <a:rPr lang="en-US" altLang="zh-TW" i="1" dirty="0"/>
              <a:t>n</a:t>
            </a:r>
            <a:r>
              <a:rPr lang="en-US" altLang="zh-TW" dirty="0"/>
              <a:t>]</a:t>
            </a:r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6702425" y="4072515"/>
            <a:ext cx="367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/>
              <a:t> In image processing,</a:t>
            </a:r>
            <a:r>
              <a:rPr lang="en-US" altLang="zh-TW" i="1" dirty="0"/>
              <a:t> 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Max</a:t>
            </a:r>
            <a:r>
              <a:rPr lang="en-US" altLang="zh-TW" dirty="0"/>
              <a:t> = 255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135189" y="5013326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for color image:</a:t>
            </a:r>
          </a:p>
        </p:txBody>
      </p:sp>
      <p:graphicFrame>
        <p:nvGraphicFramePr>
          <p:cNvPr id="19460" name="Object 8"/>
          <p:cNvGraphicFramePr>
            <a:graphicFrameLocks noChangeAspect="1"/>
          </p:cNvGraphicFramePr>
          <p:nvPr/>
        </p:nvGraphicFramePr>
        <p:xfrm>
          <a:off x="4079875" y="4581526"/>
          <a:ext cx="52451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7" name="Equation" r:id="rId7" imgW="5245100" imgH="1447800" progId="Equation.DSMT4">
                  <p:embed/>
                </p:oleObj>
              </mc:Choice>
              <mc:Fallback>
                <p:oleObj name="Equation" r:id="rId7" imgW="5245100" imgH="1447800" progId="Equation.DSMT4">
                  <p:embed/>
                  <p:pic>
                    <p:nvPicPr>
                      <p:cNvPr id="194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581526"/>
                        <a:ext cx="524510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6816726" y="5949950"/>
            <a:ext cx="223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/>
              <a:t>color = </a:t>
            </a:r>
            <a:r>
              <a:rPr lang="en-US" altLang="zh-TW" i="1"/>
              <a:t>R</a:t>
            </a:r>
            <a:r>
              <a:rPr lang="en-US" altLang="zh-TW"/>
              <a:t>, </a:t>
            </a:r>
            <a:r>
              <a:rPr lang="en-US" altLang="zh-TW" i="1"/>
              <a:t>G</a:t>
            </a:r>
            <a:r>
              <a:rPr lang="en-US" altLang="zh-TW"/>
              <a:t>, or </a:t>
            </a:r>
            <a:r>
              <a:rPr lang="en-US" altLang="zh-TW" i="1"/>
              <a:t>B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78066" y="336550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(5) MSE and SSIM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5070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51628" y="126525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(1-2) </a:t>
            </a:r>
            <a:r>
              <a:rPr lang="zh-TW" altLang="en-US" sz="3200" dirty="0">
                <a:solidFill>
                  <a:srgbClr val="FF0000"/>
                </a:solidFill>
              </a:rPr>
              <a:t>信號處理合適的入門書籍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951628" y="3282247"/>
            <a:ext cx="624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信號與系統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51628" y="4856583"/>
            <a:ext cx="624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數位信號處理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951628" y="3992471"/>
            <a:ext cx="96797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[3] </a:t>
            </a:r>
            <a:r>
              <a:rPr lang="zh-TW" altLang="en-US" sz="2000" dirty="0"/>
              <a:t>Alan V. Oppenheim, Ronald W. Schafer, </a:t>
            </a:r>
            <a:r>
              <a:rPr lang="zh-TW" altLang="en-US" sz="2000" i="1" dirty="0"/>
              <a:t>Discrete-Time Signal Processing</a:t>
            </a:r>
            <a:r>
              <a:rPr lang="zh-TW" altLang="en-US" sz="2000" dirty="0"/>
              <a:t>, </a:t>
            </a:r>
            <a:r>
              <a:rPr lang="en-US" altLang="zh-TW" sz="2000" dirty="0"/>
              <a:t>3</a:t>
            </a:r>
            <a:r>
              <a:rPr lang="en-US" altLang="zh-TW" sz="2000" baseline="30000" dirty="0"/>
              <a:t>rd</a:t>
            </a:r>
            <a:r>
              <a:rPr lang="en-US" altLang="zh-TW" sz="2000" dirty="0"/>
              <a:t> Edition, </a:t>
            </a:r>
            <a:r>
              <a:rPr lang="zh-TW" altLang="en-US" sz="2000" dirty="0"/>
              <a:t>Prentice Hall, 2010 </a:t>
            </a:r>
          </a:p>
        </p:txBody>
      </p:sp>
      <p:sp>
        <p:nvSpPr>
          <p:cNvPr id="7" name="矩形 6"/>
          <p:cNvSpPr/>
          <p:nvPr/>
        </p:nvSpPr>
        <p:spPr>
          <a:xfrm>
            <a:off x="951628" y="1885969"/>
            <a:ext cx="988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[1] </a:t>
            </a:r>
            <a:r>
              <a:rPr lang="zh-TW" altLang="en-US" dirty="0"/>
              <a:t>Alan V. Oppenheim, Alan S. Willsky, with Hamad Nawab, </a:t>
            </a:r>
            <a:r>
              <a:rPr lang="zh-TW" altLang="en-US" i="1" dirty="0"/>
              <a:t>Signals and Systems</a:t>
            </a:r>
            <a:r>
              <a:rPr lang="zh-TW" altLang="en-US" dirty="0"/>
              <a:t>, </a:t>
            </a:r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Ed., </a:t>
            </a:r>
            <a:r>
              <a:rPr lang="zh-TW" altLang="en-US" dirty="0"/>
              <a:t>Prentice Hall, 1997</a:t>
            </a:r>
          </a:p>
        </p:txBody>
      </p:sp>
      <p:sp>
        <p:nvSpPr>
          <p:cNvPr id="9" name="矩形 8"/>
          <p:cNvSpPr/>
          <p:nvPr/>
        </p:nvSpPr>
        <p:spPr>
          <a:xfrm>
            <a:off x="951628" y="2522152"/>
            <a:ext cx="9887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[2] </a:t>
            </a:r>
            <a:r>
              <a:rPr lang="zh-TW" altLang="en-US" dirty="0"/>
              <a:t>Alan V. Oppenheim, Alan S. Willsky, with Hamad Nawab </a:t>
            </a:r>
            <a:r>
              <a:rPr lang="en-US" altLang="zh-TW" dirty="0"/>
              <a:t>and Jian-Jiun Ding</a:t>
            </a:r>
            <a:r>
              <a:rPr lang="zh-TW" altLang="en-US" dirty="0"/>
              <a:t>, </a:t>
            </a:r>
            <a:r>
              <a:rPr lang="zh-TW" altLang="en-US" i="1" dirty="0"/>
              <a:t>Signals and Systems</a:t>
            </a:r>
            <a:r>
              <a:rPr lang="zh-TW" altLang="en-US" dirty="0"/>
              <a:t>, </a:t>
            </a:r>
            <a:r>
              <a:rPr lang="en-US" altLang="zh-TW" dirty="0"/>
              <a:t>3</a:t>
            </a:r>
            <a:r>
              <a:rPr lang="en-US" altLang="zh-TW" baseline="30000" dirty="0"/>
              <a:t>rd</a:t>
            </a:r>
            <a:r>
              <a:rPr lang="en-US" altLang="zh-TW" dirty="0"/>
              <a:t> ed., </a:t>
            </a:r>
            <a:r>
              <a:rPr lang="zh-TW" altLang="en-US" dirty="0"/>
              <a:t>Prentice Hall, </a:t>
            </a:r>
            <a:r>
              <a:rPr lang="en-US" altLang="zh-TW" dirty="0"/>
              <a:t>2016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17328" y="577362"/>
            <a:ext cx="3198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(1) </a:t>
            </a:r>
            <a:r>
              <a:rPr lang="zh-TW" altLang="en-US" sz="3200" dirty="0"/>
              <a:t>自修資料推薦</a:t>
            </a:r>
          </a:p>
        </p:txBody>
      </p:sp>
    </p:spTree>
    <p:extLst>
      <p:ext uri="{BB962C8B-B14F-4D97-AF65-F5344CB8AC3E}">
        <p14:creationId xmlns:p14="http://schemas.microsoft.com/office/powerpoint/2010/main" val="3722782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9E8C9E-CA4E-4D34-BA85-61E7ACDC8744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30723" name="文字方塊 2"/>
          <p:cNvSpPr txBox="1">
            <a:spLocks noChangeArrowheads="1"/>
          </p:cNvSpPr>
          <p:nvPr/>
        </p:nvSpPr>
        <p:spPr bwMode="auto">
          <a:xfrm>
            <a:off x="2103438" y="900787"/>
            <a:ext cx="8064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dirty="0">
                <a:solidFill>
                  <a:srgbClr val="FF0000"/>
                </a:solidFill>
              </a:rPr>
              <a:t>然而，</a:t>
            </a:r>
            <a:r>
              <a:rPr lang="en-US" altLang="zh-TW" dirty="0">
                <a:solidFill>
                  <a:srgbClr val="FF0000"/>
                </a:solidFill>
              </a:rPr>
              <a:t>MSE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>
                <a:solidFill>
                  <a:srgbClr val="FF0000"/>
                </a:solidFill>
              </a:rPr>
              <a:t>NRMSE </a:t>
            </a:r>
            <a:r>
              <a:rPr lang="zh-TW" altLang="en-US" dirty="0">
                <a:solidFill>
                  <a:srgbClr val="FF0000"/>
                </a:solidFill>
              </a:rPr>
              <a:t>雖然在理論上是合理的，但卻無法反映出實際上兩個影像之間的相似度</a:t>
            </a:r>
          </a:p>
        </p:txBody>
      </p:sp>
      <p:sp>
        <p:nvSpPr>
          <p:cNvPr id="30724" name="文字方塊 3"/>
          <p:cNvSpPr txBox="1">
            <a:spLocks noChangeArrowheads="1"/>
          </p:cNvSpPr>
          <p:nvPr/>
        </p:nvSpPr>
        <p:spPr bwMode="auto">
          <a:xfrm>
            <a:off x="2063750" y="1557338"/>
            <a:ext cx="2592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例如：以下這三張圖</a:t>
            </a:r>
          </a:p>
        </p:txBody>
      </p:sp>
      <p:sp>
        <p:nvSpPr>
          <p:cNvPr id="30725" name="文字方塊 5"/>
          <p:cNvSpPr txBox="1">
            <a:spLocks noChangeArrowheads="1"/>
          </p:cNvSpPr>
          <p:nvPr/>
        </p:nvSpPr>
        <p:spPr bwMode="auto">
          <a:xfrm>
            <a:off x="3503613" y="4221163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圖一</a:t>
            </a:r>
          </a:p>
        </p:txBody>
      </p:sp>
      <p:sp>
        <p:nvSpPr>
          <p:cNvPr id="30726" name="文字方塊 6"/>
          <p:cNvSpPr txBox="1">
            <a:spLocks noChangeArrowheads="1"/>
          </p:cNvSpPr>
          <p:nvPr/>
        </p:nvSpPr>
        <p:spPr bwMode="auto">
          <a:xfrm>
            <a:off x="5951539" y="4221163"/>
            <a:ext cx="865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圖二</a:t>
            </a:r>
          </a:p>
        </p:txBody>
      </p:sp>
      <p:sp>
        <p:nvSpPr>
          <p:cNvPr id="30727" name="文字方塊 7"/>
          <p:cNvSpPr txBox="1">
            <a:spLocks noChangeArrowheads="1"/>
          </p:cNvSpPr>
          <p:nvPr/>
        </p:nvSpPr>
        <p:spPr bwMode="auto">
          <a:xfrm>
            <a:off x="8183564" y="4149725"/>
            <a:ext cx="865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圖三</a:t>
            </a:r>
          </a:p>
        </p:txBody>
      </p:sp>
      <p:sp>
        <p:nvSpPr>
          <p:cNvPr id="30728" name="文字方塊 8"/>
          <p:cNvSpPr txBox="1">
            <a:spLocks noChangeArrowheads="1"/>
          </p:cNvSpPr>
          <p:nvPr/>
        </p:nvSpPr>
        <p:spPr bwMode="auto">
          <a:xfrm>
            <a:off x="2495550" y="4724400"/>
            <a:ext cx="4679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圖三 </a:t>
            </a:r>
            <a:r>
              <a:rPr lang="en-US" altLang="zh-TW"/>
              <a:t>=  </a:t>
            </a:r>
            <a:r>
              <a:rPr lang="zh-TW" altLang="en-US"/>
              <a:t>圖一 </a:t>
            </a:r>
            <a:r>
              <a:rPr lang="en-US" altLang="zh-TW"/>
              <a:t>× 0.5 + 255.5 × 0.5  </a:t>
            </a:r>
            <a:endParaRPr lang="zh-TW" altLang="en-US"/>
          </a:p>
        </p:txBody>
      </p:sp>
      <p:sp>
        <p:nvSpPr>
          <p:cNvPr id="30729" name="文字方塊 9"/>
          <p:cNvSpPr txBox="1">
            <a:spLocks noChangeArrowheads="1"/>
          </p:cNvSpPr>
          <p:nvPr/>
        </p:nvSpPr>
        <p:spPr bwMode="auto">
          <a:xfrm>
            <a:off x="2495550" y="5157788"/>
            <a:ext cx="4679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照理來說，圖一和圖三較相近</a:t>
            </a:r>
          </a:p>
        </p:txBody>
      </p:sp>
      <p:sp>
        <p:nvSpPr>
          <p:cNvPr id="30730" name="文字方塊 10"/>
          <p:cNvSpPr txBox="1">
            <a:spLocks noChangeArrowheads="1"/>
          </p:cNvSpPr>
          <p:nvPr/>
        </p:nvSpPr>
        <p:spPr bwMode="auto">
          <a:xfrm>
            <a:off x="2495551" y="5589588"/>
            <a:ext cx="6048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然而，圖一和圖二之間的 </a:t>
            </a:r>
            <a:r>
              <a:rPr lang="en-US" altLang="zh-TW"/>
              <a:t>NRMSE </a:t>
            </a:r>
            <a:r>
              <a:rPr lang="zh-TW" altLang="en-US"/>
              <a:t>為 </a:t>
            </a:r>
            <a:r>
              <a:rPr lang="en-US" altLang="zh-TW"/>
              <a:t>0.4411</a:t>
            </a:r>
            <a:endParaRPr lang="zh-TW" altLang="en-US"/>
          </a:p>
        </p:txBody>
      </p:sp>
      <p:sp>
        <p:nvSpPr>
          <p:cNvPr id="30731" name="文字方塊 11"/>
          <p:cNvSpPr txBox="1">
            <a:spLocks noChangeArrowheads="1"/>
          </p:cNvSpPr>
          <p:nvPr/>
        </p:nvSpPr>
        <p:spPr bwMode="auto">
          <a:xfrm>
            <a:off x="3287713" y="6021388"/>
            <a:ext cx="4679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圖一和圖三之間的 </a:t>
            </a:r>
            <a:r>
              <a:rPr lang="en-US" altLang="zh-TW"/>
              <a:t>NRMSE </a:t>
            </a:r>
            <a:r>
              <a:rPr lang="zh-TW" altLang="en-US"/>
              <a:t>為 </a:t>
            </a:r>
            <a:r>
              <a:rPr lang="en-US" altLang="zh-TW"/>
              <a:t>0.4460</a:t>
            </a:r>
            <a:endParaRPr lang="zh-TW" altLang="en-US"/>
          </a:p>
        </p:txBody>
      </p:sp>
      <p:pic>
        <p:nvPicPr>
          <p:cNvPr id="307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751" y="2133600"/>
            <a:ext cx="81438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737592" y="432248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(5) MSE and SSIM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0516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314CE4-D50E-4AFE-95C7-C396F8CC602E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053840" y="867573"/>
            <a:ext cx="48244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 dirty="0">
                <a:solidFill>
                  <a:srgbClr val="3333FF"/>
                </a:solidFill>
              </a:rPr>
              <a:t>(7) Structural Similarity  (SSIM)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2135188" y="1327949"/>
            <a:ext cx="823393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TW" altLang="en-US" sz="2000" dirty="0"/>
              <a:t>有鑑於 </a:t>
            </a:r>
            <a:r>
              <a:rPr lang="en-US" altLang="zh-TW" sz="2000" dirty="0"/>
              <a:t>MSE </a:t>
            </a:r>
            <a:r>
              <a:rPr lang="zh-TW" altLang="en-US" sz="2000" dirty="0"/>
              <a:t>和 </a:t>
            </a:r>
            <a:r>
              <a:rPr lang="en-US" altLang="zh-TW" sz="2000" dirty="0"/>
              <a:t>PSNR </a:t>
            </a:r>
            <a:r>
              <a:rPr lang="zh-TW" altLang="en-US" sz="2000" dirty="0"/>
              <a:t>無法完全反映人類視覺上所感受的誤差，在 </a:t>
            </a:r>
            <a:r>
              <a:rPr lang="en-US" altLang="zh-TW" sz="2000" dirty="0"/>
              <a:t>2004 </a:t>
            </a:r>
            <a:r>
              <a:rPr lang="zh-TW" altLang="en-US" sz="2000" dirty="0"/>
              <a:t>年被提出來的新的誤差測量方法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2053840" y="5373688"/>
            <a:ext cx="795891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/>
            <a:r>
              <a:rPr lang="en-US" altLang="zh-TW" sz="2000"/>
              <a:t>Z. Wang,  A. C. Bovik, H. R. Sheikh, and E. P. Simoncelli, “Image quality </a:t>
            </a:r>
            <a:br>
              <a:rPr lang="en-US" altLang="zh-TW" sz="2000"/>
            </a:br>
            <a:r>
              <a:rPr lang="en-US" altLang="zh-TW" sz="2000"/>
              <a:t>assessment: from error visibility to structural similarity,” </a:t>
            </a:r>
            <a:r>
              <a:rPr lang="en-US" altLang="zh-TW" sz="2000" i="1"/>
              <a:t>IEEE Trans. Image </a:t>
            </a:r>
            <a:br>
              <a:rPr lang="en-US" altLang="zh-TW" sz="2000" i="1"/>
            </a:br>
            <a:r>
              <a:rPr lang="en-US" altLang="zh-TW" sz="2000" i="1"/>
              <a:t>Processing</a:t>
            </a:r>
            <a:r>
              <a:rPr lang="en-US" altLang="zh-TW" sz="2000"/>
              <a:t>, vol. 13, no. 4, pp. 600−612, Apr. 2004.</a:t>
            </a:r>
          </a:p>
        </p:txBody>
      </p:sp>
      <p:graphicFrame>
        <p:nvGraphicFramePr>
          <p:cNvPr id="317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24280"/>
              </p:ext>
            </p:extLst>
          </p:nvPr>
        </p:nvGraphicFramePr>
        <p:xfrm>
          <a:off x="3216275" y="3201199"/>
          <a:ext cx="31369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6" name="Equation" r:id="rId4" imgW="3136900" imgH="660400" progId="Equation.DSMT4">
                  <p:embed/>
                </p:oleObj>
              </mc:Choice>
              <mc:Fallback>
                <p:oleObj name="Equation" r:id="rId4" imgW="3136900" imgH="660400" progId="Equation.DSMT4">
                  <p:embed/>
                  <p:pic>
                    <p:nvPicPr>
                      <p:cNvPr id="317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201199"/>
                        <a:ext cx="313690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447706"/>
              </p:ext>
            </p:extLst>
          </p:nvPr>
        </p:nvGraphicFramePr>
        <p:xfrm>
          <a:off x="2857500" y="2187575"/>
          <a:ext cx="52324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7" name="Equation" r:id="rId6" imgW="5232240" imgH="838080" progId="Equation.DSMT4">
                  <p:embed/>
                </p:oleObj>
              </mc:Choice>
              <mc:Fallback>
                <p:oleObj name="Equation" r:id="rId6" imgW="5232240" imgH="838080" progId="Equation.DSMT4">
                  <p:embed/>
                  <p:pic>
                    <p:nvPicPr>
                      <p:cNvPr id="3175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187575"/>
                        <a:ext cx="5232400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2351088" y="3825875"/>
            <a:ext cx="3313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 i="1">
                <a:sym typeface="Symbol" pitchFamily="18" charset="2"/>
              </a:rPr>
              <a:t> </a:t>
            </a:r>
            <a:r>
              <a:rPr lang="en-US" altLang="zh-TW" sz="2000" i="1" baseline="-25000">
                <a:sym typeface="Symbol" pitchFamily="18" charset="2"/>
              </a:rPr>
              <a:t>x</a:t>
            </a:r>
            <a:r>
              <a:rPr lang="en-US" altLang="zh-TW" sz="2000">
                <a:sym typeface="Symbol" pitchFamily="18" charset="2"/>
              </a:rPr>
              <a:t>,  </a:t>
            </a:r>
            <a:r>
              <a:rPr lang="en-US" altLang="zh-TW" sz="2000" i="1">
                <a:sym typeface="Symbol" pitchFamily="18" charset="2"/>
              </a:rPr>
              <a:t></a:t>
            </a:r>
            <a:r>
              <a:rPr lang="en-US" altLang="zh-TW" sz="2000" i="1" baseline="-25000">
                <a:sym typeface="Symbol" pitchFamily="18" charset="2"/>
              </a:rPr>
              <a:t>y</a:t>
            </a:r>
            <a:r>
              <a:rPr lang="en-US" altLang="zh-TW" sz="2000">
                <a:sym typeface="Symbol" pitchFamily="18" charset="2"/>
              </a:rPr>
              <a:t>: means of </a:t>
            </a:r>
            <a:r>
              <a:rPr lang="en-US" altLang="zh-TW" sz="2000" i="1">
                <a:sym typeface="Symbol" pitchFamily="18" charset="2"/>
              </a:rPr>
              <a:t>x</a:t>
            </a:r>
            <a:r>
              <a:rPr lang="en-US" altLang="zh-TW" sz="2000">
                <a:sym typeface="Symbol" pitchFamily="18" charset="2"/>
              </a:rPr>
              <a:t> and </a:t>
            </a:r>
            <a:r>
              <a:rPr lang="en-US" altLang="zh-TW" sz="2000" i="1">
                <a:sym typeface="Symbol" pitchFamily="18" charset="2"/>
              </a:rPr>
              <a:t>y</a:t>
            </a:r>
            <a:r>
              <a:rPr lang="en-US" altLang="zh-TW" sz="2000">
                <a:sym typeface="Symbol" pitchFamily="18" charset="2"/>
              </a:rPr>
              <a:t> 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5591176" y="3825875"/>
            <a:ext cx="3743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 i="1">
                <a:sym typeface="Symbol" pitchFamily="18" charset="2"/>
              </a:rPr>
              <a:t> </a:t>
            </a:r>
            <a:r>
              <a:rPr lang="en-US" altLang="zh-TW" sz="2000" i="1" baseline="-25000">
                <a:sym typeface="Symbol" pitchFamily="18" charset="2"/>
              </a:rPr>
              <a:t>x</a:t>
            </a:r>
            <a:r>
              <a:rPr lang="en-US" altLang="zh-TW" sz="2000" baseline="30000">
                <a:sym typeface="Symbol" pitchFamily="18" charset="2"/>
              </a:rPr>
              <a:t>2</a:t>
            </a:r>
            <a:r>
              <a:rPr lang="en-US" altLang="zh-TW" sz="2000">
                <a:sym typeface="Symbol" pitchFamily="18" charset="2"/>
              </a:rPr>
              <a:t>,  </a:t>
            </a:r>
            <a:r>
              <a:rPr lang="en-US" altLang="zh-TW" sz="2000" i="1">
                <a:sym typeface="Symbol" pitchFamily="18" charset="2"/>
              </a:rPr>
              <a:t></a:t>
            </a:r>
            <a:r>
              <a:rPr lang="en-US" altLang="zh-TW" sz="2000" i="1" baseline="-25000">
                <a:sym typeface="Symbol" pitchFamily="18" charset="2"/>
              </a:rPr>
              <a:t>y</a:t>
            </a:r>
            <a:r>
              <a:rPr lang="en-US" altLang="zh-TW" sz="2000" baseline="30000">
                <a:sym typeface="Symbol" pitchFamily="18" charset="2"/>
              </a:rPr>
              <a:t>2</a:t>
            </a:r>
            <a:r>
              <a:rPr lang="en-US" altLang="zh-TW" sz="2000">
                <a:sym typeface="Symbol" pitchFamily="18" charset="2"/>
              </a:rPr>
              <a:t>: variances of </a:t>
            </a:r>
            <a:r>
              <a:rPr lang="en-US" altLang="zh-TW" sz="2000" i="1">
                <a:sym typeface="Symbol" pitchFamily="18" charset="2"/>
              </a:rPr>
              <a:t>x</a:t>
            </a:r>
            <a:r>
              <a:rPr lang="en-US" altLang="zh-TW" sz="2000">
                <a:sym typeface="Symbol" pitchFamily="18" charset="2"/>
              </a:rPr>
              <a:t> and </a:t>
            </a:r>
            <a:r>
              <a:rPr lang="en-US" altLang="zh-TW" sz="2000" i="1">
                <a:sym typeface="Symbol" pitchFamily="18" charset="2"/>
              </a:rPr>
              <a:t>y</a:t>
            </a:r>
            <a:r>
              <a:rPr lang="en-US" altLang="zh-TW" sz="2000">
                <a:sym typeface="Symbol" pitchFamily="18" charset="2"/>
              </a:rPr>
              <a:t> </a:t>
            </a:r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2351089" y="4330700"/>
            <a:ext cx="3743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 i="1">
                <a:sym typeface="Symbol" pitchFamily="18" charset="2"/>
              </a:rPr>
              <a:t> </a:t>
            </a:r>
            <a:r>
              <a:rPr lang="en-US" altLang="zh-TW" sz="2000" i="1" baseline="-25000">
                <a:sym typeface="Symbol" pitchFamily="18" charset="2"/>
              </a:rPr>
              <a:t>xy</a:t>
            </a:r>
            <a:r>
              <a:rPr lang="en-US" altLang="zh-TW" sz="2000">
                <a:sym typeface="Symbol" pitchFamily="18" charset="2"/>
              </a:rPr>
              <a:t>: covariance of </a:t>
            </a:r>
            <a:r>
              <a:rPr lang="en-US" altLang="zh-TW" sz="2000" i="1">
                <a:sym typeface="Symbol" pitchFamily="18" charset="2"/>
              </a:rPr>
              <a:t>x</a:t>
            </a:r>
            <a:r>
              <a:rPr lang="en-US" altLang="zh-TW" sz="2000">
                <a:sym typeface="Symbol" pitchFamily="18" charset="2"/>
              </a:rPr>
              <a:t> and </a:t>
            </a:r>
            <a:r>
              <a:rPr lang="en-US" altLang="zh-TW" sz="2000" i="1">
                <a:sym typeface="Symbol" pitchFamily="18" charset="2"/>
              </a:rPr>
              <a:t>y</a:t>
            </a:r>
            <a:r>
              <a:rPr lang="en-US" altLang="zh-TW" sz="2000">
                <a:sym typeface="Symbol" pitchFamily="18" charset="2"/>
              </a:rPr>
              <a:t> </a:t>
            </a:r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5735639" y="4330700"/>
            <a:ext cx="3743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 i="1">
                <a:sym typeface="Symbol" pitchFamily="18" charset="2"/>
              </a:rPr>
              <a:t>c</a:t>
            </a:r>
            <a:r>
              <a:rPr lang="en-US" altLang="zh-TW" sz="2000" baseline="-25000">
                <a:sym typeface="Symbol" pitchFamily="18" charset="2"/>
              </a:rPr>
              <a:t>1</a:t>
            </a:r>
            <a:r>
              <a:rPr lang="en-US" altLang="zh-TW" sz="2000">
                <a:sym typeface="Symbol" pitchFamily="18" charset="2"/>
              </a:rPr>
              <a:t>,</a:t>
            </a:r>
            <a:r>
              <a:rPr lang="en-US" altLang="zh-TW" sz="2000" i="1">
                <a:sym typeface="Symbol" pitchFamily="18" charset="2"/>
              </a:rPr>
              <a:t> c</a:t>
            </a:r>
            <a:r>
              <a:rPr lang="en-US" altLang="zh-TW" sz="2000" baseline="-25000">
                <a:sym typeface="Symbol" pitchFamily="18" charset="2"/>
              </a:rPr>
              <a:t>2</a:t>
            </a:r>
            <a:r>
              <a:rPr lang="en-US" altLang="zh-TW" sz="2000">
                <a:sym typeface="Symbol" pitchFamily="18" charset="2"/>
              </a:rPr>
              <a:t>:  adjustable constants</a:t>
            </a:r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2495550" y="4835525"/>
            <a:ext cx="82339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2000" i="1" dirty="0"/>
              <a:t>L</a:t>
            </a:r>
            <a:r>
              <a:rPr lang="en-US" altLang="zh-TW" sz="2000" dirty="0"/>
              <a:t>:  the maximal possible value of </a:t>
            </a:r>
            <a:r>
              <a:rPr lang="en-US" altLang="zh-TW" sz="2000" i="1" dirty="0"/>
              <a:t>x </a:t>
            </a:r>
            <a:r>
              <a:rPr lang="en-US" altLang="zh-TW" sz="2000" i="1" dirty="0">
                <a:sym typeface="Symbol" pitchFamily="18" charset="2"/>
              </a:rPr>
              <a:t> </a:t>
            </a:r>
            <a:r>
              <a:rPr lang="en-US" altLang="zh-TW" sz="2000" dirty="0"/>
              <a:t>the minimal possible value of x = 255</a:t>
            </a:r>
          </a:p>
        </p:txBody>
      </p:sp>
      <p:grpSp>
        <p:nvGrpSpPr>
          <p:cNvPr id="2" name="群組 4"/>
          <p:cNvGrpSpPr>
            <a:grpSpLocks/>
          </p:cNvGrpSpPr>
          <p:nvPr/>
        </p:nvGrpSpPr>
        <p:grpSpPr bwMode="auto">
          <a:xfrm>
            <a:off x="4843464" y="3213899"/>
            <a:ext cx="1677987" cy="650875"/>
            <a:chOff x="3319066" y="2794000"/>
            <a:chExt cx="1678905" cy="650875"/>
          </a:xfrm>
        </p:grpSpPr>
        <p:pic>
          <p:nvPicPr>
            <p:cNvPr id="31758" name="圖片 2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319066" y="2806700"/>
              <a:ext cx="136207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9" name="圖片 3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35896" y="2794000"/>
              <a:ext cx="136207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0" name="圖片 1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351473" y="2960330"/>
              <a:ext cx="1403685" cy="29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文字方塊 16"/>
          <p:cNvSpPr txBox="1"/>
          <p:nvPr/>
        </p:nvSpPr>
        <p:spPr>
          <a:xfrm>
            <a:off x="708406" y="420955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(5) MSE and SSIM</a:t>
            </a:r>
            <a:endParaRPr lang="zh-TW" altLang="en-US" sz="3200" dirty="0"/>
          </a:p>
        </p:txBody>
      </p:sp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CEBF1D29-AC48-4ADA-9D9F-964DF3E53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039151"/>
              </p:ext>
            </p:extLst>
          </p:nvPr>
        </p:nvGraphicFramePr>
        <p:xfrm>
          <a:off x="7086601" y="3080573"/>
          <a:ext cx="4495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8" name="Equation" r:id="rId10" imgW="4495680" imgH="685800" progId="Equation.DSMT4">
                  <p:embed/>
                </p:oleObj>
              </mc:Choice>
              <mc:Fallback>
                <p:oleObj name="Equation" r:id="rId10" imgW="4495680" imgH="685800" progId="Equation.DSMT4">
                  <p:embed/>
                  <p:pic>
                    <p:nvPicPr>
                      <p:cNvPr id="3175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3080573"/>
                        <a:ext cx="44958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318DBD5D-701F-4574-9C8B-BB4E08F813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681723"/>
              </p:ext>
            </p:extLst>
          </p:nvPr>
        </p:nvGraphicFramePr>
        <p:xfrm>
          <a:off x="8367713" y="2262981"/>
          <a:ext cx="31242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9" name="Equation" r:id="rId12" imgW="3124080" imgH="685800" progId="Equation.DSMT4">
                  <p:embed/>
                </p:oleObj>
              </mc:Choice>
              <mc:Fallback>
                <p:oleObj name="Equation" r:id="rId12" imgW="3124080" imgH="685800" progId="Equation.DSMT4">
                  <p:embed/>
                  <p:pic>
                    <p:nvPicPr>
                      <p:cNvPr id="18" name="Object 8">
                        <a:extLst>
                          <a:ext uri="{FF2B5EF4-FFF2-40B4-BE49-F238E27FC236}">
                            <a16:creationId xmlns:a16="http://schemas.microsoft.com/office/drawing/2014/main" id="{CEBF1D29-AC48-4ADA-9D9F-964DF3E533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7713" y="2262981"/>
                        <a:ext cx="31242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899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CB1F3A-D48C-4B35-A568-A42531ADAD53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33795" name="文字方塊 2"/>
          <p:cNvSpPr txBox="1">
            <a:spLocks noChangeArrowheads="1"/>
          </p:cNvSpPr>
          <p:nvPr/>
        </p:nvSpPr>
        <p:spPr bwMode="auto">
          <a:xfrm>
            <a:off x="2135188" y="1201738"/>
            <a:ext cx="62468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TW" altLang="en-US" sz="2400" dirty="0"/>
              <a:t>若使用 </a:t>
            </a:r>
            <a:r>
              <a:rPr lang="en-US" altLang="zh-TW" sz="2400" dirty="0"/>
              <a:t>SSIM</a:t>
            </a:r>
            <a:r>
              <a:rPr lang="zh-TW" altLang="en-US" sz="2400" dirty="0"/>
              <a:t>，且前頁的 </a:t>
            </a:r>
            <a:r>
              <a:rPr lang="en-US" altLang="zh-TW" sz="2400" i="1" dirty="0"/>
              <a:t>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</a:t>
            </a:r>
            <a:r>
              <a:rPr lang="en-US" altLang="zh-TW" sz="2400" i="1" dirty="0"/>
              <a:t>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  <a:r>
              <a:rPr lang="zh-TW" altLang="en-US" sz="2400" dirty="0"/>
              <a:t>皆選為</a:t>
            </a:r>
          </a:p>
        </p:txBody>
      </p:sp>
      <p:sp>
        <p:nvSpPr>
          <p:cNvPr id="33796" name="文字方塊 3"/>
          <p:cNvSpPr txBox="1">
            <a:spLocks noChangeArrowheads="1"/>
          </p:cNvSpPr>
          <p:nvPr/>
        </p:nvSpPr>
        <p:spPr bwMode="auto">
          <a:xfrm>
            <a:off x="2709864" y="1778000"/>
            <a:ext cx="53292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400"/>
              <a:t>圖一、圖二之間的 </a:t>
            </a:r>
            <a:r>
              <a:rPr lang="en-US" altLang="zh-TW" sz="2400"/>
              <a:t>SSIM </a:t>
            </a:r>
            <a:r>
              <a:rPr lang="zh-TW" altLang="en-US" sz="2400"/>
              <a:t>為  </a:t>
            </a:r>
            <a:r>
              <a:rPr lang="en-US" altLang="zh-TW" sz="2400"/>
              <a:t>0.1040</a:t>
            </a:r>
            <a:endParaRPr lang="zh-TW" altLang="en-US" sz="2400"/>
          </a:p>
        </p:txBody>
      </p:sp>
      <p:sp>
        <p:nvSpPr>
          <p:cNvPr id="33797" name="文字方塊 4"/>
          <p:cNvSpPr txBox="1">
            <a:spLocks noChangeArrowheads="1"/>
          </p:cNvSpPr>
          <p:nvPr/>
        </p:nvSpPr>
        <p:spPr bwMode="auto">
          <a:xfrm>
            <a:off x="2709863" y="2438142"/>
            <a:ext cx="53292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400" dirty="0"/>
              <a:t>圖一、圖三之間的 </a:t>
            </a:r>
            <a:r>
              <a:rPr lang="en-US" altLang="zh-TW" sz="2400" dirty="0"/>
              <a:t>SSIM </a:t>
            </a:r>
            <a:r>
              <a:rPr lang="zh-TW" altLang="en-US" sz="2400" dirty="0"/>
              <a:t>為  </a:t>
            </a:r>
            <a:r>
              <a:rPr lang="en-US" altLang="zh-TW" sz="2400" dirty="0"/>
              <a:t>0.7720</a:t>
            </a:r>
            <a:endParaRPr lang="zh-TW" altLang="en-US" sz="2400" dirty="0"/>
          </a:p>
        </p:txBody>
      </p:sp>
      <p:sp>
        <p:nvSpPr>
          <p:cNvPr id="33798" name="文字方塊 5"/>
          <p:cNvSpPr txBox="1">
            <a:spLocks noChangeArrowheads="1"/>
          </p:cNvSpPr>
          <p:nvPr/>
        </p:nvSpPr>
        <p:spPr bwMode="auto">
          <a:xfrm>
            <a:off x="2216150" y="3330575"/>
            <a:ext cx="68984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TW" altLang="en-US" sz="2400" dirty="0"/>
              <a:t>反映出了圖一、圖三之間確實有很高的相似度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08406" y="420955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(5) MSE and SSIM</a:t>
            </a:r>
            <a:endParaRPr lang="zh-TW" altLang="en-US" sz="3200" dirty="0"/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3477200F-729C-4F97-BD3E-E4235038A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451564"/>
              </p:ext>
            </p:extLst>
          </p:nvPr>
        </p:nvGraphicFramePr>
        <p:xfrm>
          <a:off x="7073607" y="1274485"/>
          <a:ext cx="6350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3" imgW="634680" imgH="330120" progId="Equation.DSMT4">
                  <p:embed/>
                </p:oleObj>
              </mc:Choice>
              <mc:Fallback>
                <p:oleObj name="Equation" r:id="rId3" imgW="634680" imgH="330120" progId="Equation.DSMT4">
                  <p:embed/>
                  <p:pic>
                    <p:nvPicPr>
                      <p:cNvPr id="3175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607" y="1274485"/>
                        <a:ext cx="635000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763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4459D9-BACE-4B56-A998-FCDBDABEBEB6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34819" name="文字方塊 2"/>
          <p:cNvSpPr txBox="1">
            <a:spLocks noChangeArrowheads="1"/>
          </p:cNvSpPr>
          <p:nvPr/>
        </p:nvSpPr>
        <p:spPr bwMode="auto">
          <a:xfrm>
            <a:off x="2071686" y="924530"/>
            <a:ext cx="94726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TW" altLang="en-US" sz="2000" dirty="0"/>
              <a:t>其他幾個用 </a:t>
            </a:r>
            <a:r>
              <a:rPr lang="en-US" altLang="zh-TW" sz="2000" dirty="0"/>
              <a:t>MSE </a:t>
            </a:r>
            <a:r>
              <a:rPr lang="zh-TW" altLang="en-US" sz="2000" dirty="0"/>
              <a:t>和 </a:t>
            </a:r>
            <a:r>
              <a:rPr lang="en-US" altLang="zh-TW" sz="2000" dirty="0"/>
              <a:t>NRMSE </a:t>
            </a:r>
            <a:r>
              <a:rPr lang="zh-TW" altLang="en-US" sz="2000" dirty="0"/>
              <a:t>無法看出相似度，但是可以用 </a:t>
            </a:r>
            <a:r>
              <a:rPr lang="en-US" altLang="zh-TW" sz="2000" dirty="0"/>
              <a:t>SSIM </a:t>
            </a:r>
            <a:r>
              <a:rPr lang="zh-TW" altLang="en-US" sz="2000" dirty="0"/>
              <a:t>看出相似度的情形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sp>
        <p:nvSpPr>
          <p:cNvPr id="34820" name="文字方塊 6"/>
          <p:cNvSpPr txBox="1">
            <a:spLocks noChangeArrowheads="1"/>
          </p:cNvSpPr>
          <p:nvPr/>
        </p:nvSpPr>
        <p:spPr bwMode="auto">
          <a:xfrm>
            <a:off x="2135188" y="1341438"/>
            <a:ext cx="3960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000"/>
              <a:t>影子 </a:t>
            </a:r>
            <a:r>
              <a:rPr lang="en-US" altLang="zh-TW" sz="2000"/>
              <a:t>shadow</a:t>
            </a:r>
            <a:endParaRPr lang="zh-TW" altLang="en-US" sz="2000"/>
          </a:p>
        </p:txBody>
      </p:sp>
      <p:sp>
        <p:nvSpPr>
          <p:cNvPr id="34821" name="文字方塊 7"/>
          <p:cNvSpPr txBox="1">
            <a:spLocks noChangeArrowheads="1"/>
          </p:cNvSpPr>
          <p:nvPr/>
        </p:nvSpPr>
        <p:spPr bwMode="auto">
          <a:xfrm>
            <a:off x="4008438" y="4108450"/>
            <a:ext cx="86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000"/>
              <a:t>圖四</a:t>
            </a:r>
          </a:p>
        </p:txBody>
      </p:sp>
      <p:sp>
        <p:nvSpPr>
          <p:cNvPr id="34822" name="文字方塊 8"/>
          <p:cNvSpPr txBox="1">
            <a:spLocks noChangeArrowheads="1"/>
          </p:cNvSpPr>
          <p:nvPr/>
        </p:nvSpPr>
        <p:spPr bwMode="auto">
          <a:xfrm>
            <a:off x="6311900" y="4108450"/>
            <a:ext cx="86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000"/>
              <a:t>圖五</a:t>
            </a:r>
          </a:p>
        </p:txBody>
      </p:sp>
      <p:sp>
        <p:nvSpPr>
          <p:cNvPr id="34823" name="文字方塊 9"/>
          <p:cNvSpPr txBox="1">
            <a:spLocks noChangeArrowheads="1"/>
          </p:cNvSpPr>
          <p:nvPr/>
        </p:nvSpPr>
        <p:spPr bwMode="auto">
          <a:xfrm>
            <a:off x="2424113" y="4797425"/>
            <a:ext cx="7632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000"/>
              <a:t>NRMSE = 0.4521 (</a:t>
            </a:r>
            <a:r>
              <a:rPr lang="zh-TW" altLang="en-US" sz="2000"/>
              <a:t>大於圖一、圖二之間的 </a:t>
            </a:r>
            <a:r>
              <a:rPr lang="en-US" altLang="zh-TW" sz="2000"/>
              <a:t>NRMSE)</a:t>
            </a:r>
            <a:endParaRPr lang="zh-TW" altLang="en-US" sz="2000"/>
          </a:p>
        </p:txBody>
      </p:sp>
      <p:sp>
        <p:nvSpPr>
          <p:cNvPr id="34824" name="文字方塊 10"/>
          <p:cNvSpPr txBox="1">
            <a:spLocks noChangeArrowheads="1"/>
          </p:cNvSpPr>
          <p:nvPr/>
        </p:nvSpPr>
        <p:spPr bwMode="auto">
          <a:xfrm>
            <a:off x="2424114" y="5373688"/>
            <a:ext cx="3959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000"/>
              <a:t>SSIM = 0.6010</a:t>
            </a:r>
            <a:endParaRPr lang="zh-TW" altLang="en-US" sz="2000"/>
          </a:p>
        </p:txBody>
      </p:sp>
      <p:pic>
        <p:nvPicPr>
          <p:cNvPr id="3482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914" y="1857376"/>
            <a:ext cx="55149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/>
        </p:nvSpPr>
        <p:spPr>
          <a:xfrm>
            <a:off x="708406" y="420955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(5) MSE and SSIM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31962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2E580-ABA7-4091-9BC7-DA1008B00FC9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35843" name="文字方塊 2"/>
          <p:cNvSpPr txBox="1">
            <a:spLocks noChangeArrowheads="1"/>
          </p:cNvSpPr>
          <p:nvPr/>
        </p:nvSpPr>
        <p:spPr bwMode="auto">
          <a:xfrm>
            <a:off x="2249488" y="1165225"/>
            <a:ext cx="3960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000"/>
              <a:t>底片 </a:t>
            </a:r>
            <a:r>
              <a:rPr lang="en-US" altLang="zh-TW" sz="2000"/>
              <a:t>the negative of a photo</a:t>
            </a:r>
            <a:endParaRPr lang="zh-TW" altLang="en-US" sz="200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0213" y="1741488"/>
            <a:ext cx="55245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文字方塊 4"/>
          <p:cNvSpPr txBox="1">
            <a:spLocks noChangeArrowheads="1"/>
          </p:cNvSpPr>
          <p:nvPr/>
        </p:nvSpPr>
        <p:spPr bwMode="auto">
          <a:xfrm>
            <a:off x="4122738" y="3973513"/>
            <a:ext cx="86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000"/>
              <a:t>圖六</a:t>
            </a:r>
          </a:p>
        </p:txBody>
      </p:sp>
      <p:sp>
        <p:nvSpPr>
          <p:cNvPr id="35846" name="文字方塊 5"/>
          <p:cNvSpPr txBox="1">
            <a:spLocks noChangeArrowheads="1"/>
          </p:cNvSpPr>
          <p:nvPr/>
        </p:nvSpPr>
        <p:spPr bwMode="auto">
          <a:xfrm>
            <a:off x="6426200" y="3973513"/>
            <a:ext cx="86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000"/>
              <a:t>圖七</a:t>
            </a:r>
          </a:p>
        </p:txBody>
      </p:sp>
      <p:sp>
        <p:nvSpPr>
          <p:cNvPr id="35847" name="文字方塊 6"/>
          <p:cNvSpPr txBox="1">
            <a:spLocks noChangeArrowheads="1"/>
          </p:cNvSpPr>
          <p:nvPr/>
        </p:nvSpPr>
        <p:spPr bwMode="auto">
          <a:xfrm>
            <a:off x="2681289" y="4549775"/>
            <a:ext cx="4681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sz="2000"/>
              <a:t>圖七 </a:t>
            </a:r>
            <a:r>
              <a:rPr lang="en-US" altLang="zh-TW" sz="2000"/>
              <a:t>=  255 </a:t>
            </a:r>
            <a:r>
              <a:rPr lang="zh-TW" altLang="en-US" sz="2000"/>
              <a:t>－</a:t>
            </a:r>
            <a:r>
              <a:rPr lang="en-US" altLang="zh-TW" sz="2000"/>
              <a:t> </a:t>
            </a:r>
            <a:r>
              <a:rPr lang="zh-TW" altLang="en-US" sz="2000"/>
              <a:t>圖六</a:t>
            </a:r>
          </a:p>
        </p:txBody>
      </p:sp>
      <p:sp>
        <p:nvSpPr>
          <p:cNvPr id="35848" name="文字方塊 7"/>
          <p:cNvSpPr txBox="1">
            <a:spLocks noChangeArrowheads="1"/>
          </p:cNvSpPr>
          <p:nvPr/>
        </p:nvSpPr>
        <p:spPr bwMode="auto">
          <a:xfrm>
            <a:off x="2465389" y="5124450"/>
            <a:ext cx="64087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000"/>
              <a:t>NRMSE = 0.5616 (</a:t>
            </a:r>
            <a:r>
              <a:rPr lang="zh-TW" altLang="en-US" sz="2000"/>
              <a:t>大於圖一、圖二之間的 </a:t>
            </a:r>
            <a:r>
              <a:rPr lang="en-US" altLang="zh-TW" sz="2000"/>
              <a:t>NRMSE)</a:t>
            </a:r>
            <a:endParaRPr lang="zh-TW" altLang="en-US" sz="2000"/>
          </a:p>
        </p:txBody>
      </p:sp>
      <p:sp>
        <p:nvSpPr>
          <p:cNvPr id="35849" name="文字方塊 8"/>
          <p:cNvSpPr txBox="1">
            <a:spLocks noChangeArrowheads="1"/>
          </p:cNvSpPr>
          <p:nvPr/>
        </p:nvSpPr>
        <p:spPr bwMode="auto">
          <a:xfrm>
            <a:off x="2465389" y="5700713"/>
            <a:ext cx="4681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 sz="2000"/>
              <a:t>SSIM = -0.8367  (</a:t>
            </a:r>
            <a:r>
              <a:rPr lang="zh-TW" altLang="en-US" sz="2000"/>
              <a:t>高度負相關</a:t>
            </a:r>
            <a:r>
              <a:rPr lang="en-US" altLang="zh-TW" sz="2000"/>
              <a:t>)</a:t>
            </a:r>
            <a:endParaRPr lang="zh-TW" altLang="en-US" sz="2000"/>
          </a:p>
        </p:txBody>
      </p:sp>
      <p:sp>
        <p:nvSpPr>
          <p:cNvPr id="10" name="文字方塊 9"/>
          <p:cNvSpPr txBox="1"/>
          <p:nvPr/>
        </p:nvSpPr>
        <p:spPr>
          <a:xfrm>
            <a:off x="708406" y="420955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(5) MSE and SSIM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179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CAD238-8469-4ED1-8F91-3AEF4C2E5B17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36867" name="文字方塊 2"/>
          <p:cNvSpPr txBox="1">
            <a:spLocks noChangeArrowheads="1"/>
          </p:cNvSpPr>
          <p:nvPr/>
        </p:nvSpPr>
        <p:spPr bwMode="auto">
          <a:xfrm>
            <a:off x="2073275" y="1082675"/>
            <a:ext cx="7056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 dirty="0"/>
              <a:t>同形，但亮度不同 </a:t>
            </a:r>
            <a:r>
              <a:rPr lang="en-US" altLang="zh-TW" dirty="0"/>
              <a:t>(Same shape but different intensity)</a:t>
            </a:r>
            <a:endParaRPr lang="zh-TW" altLang="en-US" dirty="0"/>
          </a:p>
        </p:txBody>
      </p:sp>
      <p:sp>
        <p:nvSpPr>
          <p:cNvPr id="36868" name="文字方塊 5"/>
          <p:cNvSpPr txBox="1">
            <a:spLocks noChangeArrowheads="1"/>
          </p:cNvSpPr>
          <p:nvPr/>
        </p:nvSpPr>
        <p:spPr bwMode="auto">
          <a:xfrm>
            <a:off x="2433638" y="5330825"/>
            <a:ext cx="5759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NRMSE = 0.4978 (</a:t>
            </a:r>
            <a:r>
              <a:rPr lang="zh-TW" altLang="en-US"/>
              <a:t>大於圖一、圖二之間的 </a:t>
            </a:r>
            <a:r>
              <a:rPr lang="en-US" altLang="zh-TW"/>
              <a:t>NRMSE)</a:t>
            </a:r>
            <a:endParaRPr lang="zh-TW" altLang="en-US"/>
          </a:p>
        </p:txBody>
      </p:sp>
      <p:sp>
        <p:nvSpPr>
          <p:cNvPr id="36869" name="文字方塊 6"/>
          <p:cNvSpPr txBox="1">
            <a:spLocks noChangeArrowheads="1"/>
          </p:cNvSpPr>
          <p:nvPr/>
        </p:nvSpPr>
        <p:spPr bwMode="auto">
          <a:xfrm>
            <a:off x="2433638" y="5834063"/>
            <a:ext cx="3960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TW"/>
              <a:t>SSIM = 0.7333</a:t>
            </a:r>
            <a:endParaRPr lang="zh-TW" altLang="en-US"/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1338" y="1441450"/>
            <a:ext cx="5562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文字方塊 5"/>
          <p:cNvSpPr txBox="1">
            <a:spLocks noChangeArrowheads="1"/>
          </p:cNvSpPr>
          <p:nvPr/>
        </p:nvSpPr>
        <p:spPr bwMode="auto">
          <a:xfrm>
            <a:off x="2720975" y="2017713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圖八</a:t>
            </a:r>
          </a:p>
        </p:txBody>
      </p:sp>
      <p:sp>
        <p:nvSpPr>
          <p:cNvPr id="36872" name="文字方塊 5"/>
          <p:cNvSpPr txBox="1">
            <a:spLocks noChangeArrowheads="1"/>
          </p:cNvSpPr>
          <p:nvPr/>
        </p:nvSpPr>
        <p:spPr bwMode="auto">
          <a:xfrm>
            <a:off x="2720975" y="3530600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TW" altLang="en-US"/>
              <a:t>圖九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08406" y="420955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(5) MSE and SSIM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2073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CAD238-8469-4ED1-8F91-3AEF4C2E5B17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9" name="文字方塊 8"/>
          <p:cNvSpPr txBox="1"/>
          <p:nvPr/>
        </p:nvSpPr>
        <p:spPr>
          <a:xfrm>
            <a:off x="708406" y="420955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Practice</a:t>
            </a:r>
            <a:endParaRPr lang="zh-TW" altLang="en-US" sz="3200" dirty="0"/>
          </a:p>
        </p:txBody>
      </p:sp>
      <p:sp>
        <p:nvSpPr>
          <p:cNvPr id="10" name="文字方塊 2"/>
          <p:cNvSpPr txBox="1">
            <a:spLocks noChangeArrowheads="1"/>
          </p:cNvSpPr>
          <p:nvPr/>
        </p:nvSpPr>
        <p:spPr bwMode="auto">
          <a:xfrm>
            <a:off x="708405" y="1286579"/>
            <a:ext cx="1049521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000" dirty="0"/>
              <a:t>(1) Read these PowerPoint files</a:t>
            </a:r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en-US" altLang="zh-TW" sz="2000" dirty="0"/>
              <a:t>(2) Determine the edges of an image for different directions according to ALL of</a:t>
            </a:r>
            <a:r>
              <a:rPr lang="zh-TW" altLang="en-US" sz="2000" dirty="0"/>
              <a:t> </a:t>
            </a:r>
            <a:r>
              <a:rPr lang="en-US" altLang="zh-TW" sz="2000" dirty="0"/>
              <a:t>the methods on pages 9-15.</a:t>
            </a:r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en-US" altLang="zh-TW" sz="2000" dirty="0"/>
              <a:t>(</a:t>
            </a:r>
            <a:r>
              <a:rPr lang="zh-TW" altLang="en-US" sz="2000" dirty="0"/>
              <a:t>將結果取絕對值、乘常數之後，用 </a:t>
            </a:r>
            <a:r>
              <a:rPr lang="en-US" altLang="zh-TW" sz="2000" dirty="0" err="1"/>
              <a:t>graylevel</a:t>
            </a:r>
            <a:r>
              <a:rPr lang="en-US" altLang="zh-TW" sz="2000" dirty="0"/>
              <a:t> </a:t>
            </a:r>
            <a:r>
              <a:rPr lang="zh-TW" altLang="en-US" sz="2000" dirty="0"/>
              <a:t>的方式畫出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en-US" altLang="zh-TW" sz="2000" dirty="0"/>
              <a:t>image(C*abs(E));    % E: edge detection result</a:t>
            </a:r>
          </a:p>
          <a:p>
            <a:pPr eaLnBrk="1" hangingPunct="1"/>
            <a:r>
              <a:rPr lang="en-US" altLang="zh-TW" sz="2000" dirty="0" err="1"/>
              <a:t>colormap</a:t>
            </a:r>
            <a:r>
              <a:rPr lang="en-US" altLang="zh-TW" sz="2000" dirty="0"/>
              <a:t>(gray(256))</a:t>
            </a:r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en-US" altLang="zh-TW" sz="2000" dirty="0"/>
              <a:t>(3) </a:t>
            </a:r>
            <a:r>
              <a:rPr lang="zh-TW" altLang="en-US" sz="2000" dirty="0"/>
              <a:t>依據 </a:t>
            </a:r>
            <a:r>
              <a:rPr lang="en-US" altLang="zh-TW" sz="2000" dirty="0"/>
              <a:t>page 34 </a:t>
            </a:r>
            <a:r>
              <a:rPr lang="zh-TW" altLang="en-US" sz="2000" dirty="0"/>
              <a:t>和 </a:t>
            </a:r>
            <a:r>
              <a:rPr lang="en-US" altLang="zh-TW" sz="2000" dirty="0"/>
              <a:t>page 32 </a:t>
            </a:r>
            <a:r>
              <a:rPr lang="zh-TW" altLang="en-US" sz="2000" dirty="0"/>
              <a:t>的方式，將影像調亮、調暗</a:t>
            </a:r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en-US" altLang="zh-TW" sz="2000" dirty="0"/>
              <a:t>(4) </a:t>
            </a:r>
            <a:r>
              <a:rPr lang="zh-TW" altLang="en-US" sz="2000" dirty="0"/>
              <a:t>用 </a:t>
            </a:r>
            <a:r>
              <a:rPr lang="en-US" altLang="zh-TW" sz="2000" dirty="0"/>
              <a:t>pages 38, 39, 41 </a:t>
            </a:r>
            <a:r>
              <a:rPr lang="zh-TW" altLang="en-US" sz="2000" dirty="0"/>
              <a:t>的式子，寫出量測兩個信號 </a:t>
            </a:r>
            <a:r>
              <a:rPr lang="en-US" altLang="zh-TW" sz="2000" dirty="0"/>
              <a:t>NRMSE,</a:t>
            </a:r>
            <a:r>
              <a:rPr lang="zh-TW" altLang="en-US" sz="2000" dirty="0"/>
              <a:t> </a:t>
            </a:r>
            <a:r>
              <a:rPr lang="en-US" altLang="zh-TW" sz="2000" dirty="0"/>
              <a:t>PSNR, </a:t>
            </a:r>
            <a:r>
              <a:rPr lang="zh-TW" altLang="en-US" sz="2000" dirty="0"/>
              <a:t>和 </a:t>
            </a:r>
            <a:r>
              <a:rPr lang="en-US" altLang="zh-TW" sz="2000"/>
              <a:t>SSIM </a:t>
            </a:r>
            <a:r>
              <a:rPr lang="zh-TW" altLang="en-US" sz="2000" dirty="0"/>
              <a:t>的程式</a:t>
            </a:r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endParaRPr lang="en-US" altLang="zh-TW" sz="2000" dirty="0"/>
          </a:p>
          <a:p>
            <a:pPr eaLnBrk="1" hangingPunct="1"/>
            <a:r>
              <a:rPr lang="zh-TW" altLang="en-US" sz="2000" dirty="0"/>
              <a:t>下次討論要帶隨身碟，讓我看程式碼</a:t>
            </a:r>
          </a:p>
        </p:txBody>
      </p:sp>
    </p:spTree>
    <p:extLst>
      <p:ext uri="{BB962C8B-B14F-4D97-AF65-F5344CB8AC3E}">
        <p14:creationId xmlns:p14="http://schemas.microsoft.com/office/powerpoint/2010/main" val="119322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27215" y="1597117"/>
            <a:ext cx="568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的入門書籍</a:t>
            </a:r>
          </a:p>
        </p:txBody>
      </p:sp>
      <p:sp>
        <p:nvSpPr>
          <p:cNvPr id="4" name="矩形 3"/>
          <p:cNvSpPr/>
          <p:nvPr/>
        </p:nvSpPr>
        <p:spPr>
          <a:xfrm>
            <a:off x="1527215" y="2151085"/>
            <a:ext cx="91561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洪維恩，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Matlab 7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程式設計，旗標，台北市，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2010. </a:t>
            </a:r>
          </a:p>
          <a:p>
            <a:pPr>
              <a:spcBef>
                <a:spcPct val="500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合適的入門書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自學一週之內可完成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張智星，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Matlab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程式設計入門篇，第三版，碁峰，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2011.   </a:t>
            </a:r>
          </a:p>
          <a:p>
            <a:pPr>
              <a:spcBef>
                <a:spcPct val="50000"/>
              </a:spcBef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蒙以正，數位信號處理：應用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Matlab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，旗標，台北市，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2007.</a:t>
            </a:r>
          </a:p>
          <a:p>
            <a:pPr>
              <a:spcBef>
                <a:spcPct val="50000"/>
              </a:spcBef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繆紹綱譯，數位影像處理：運用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-Matlab</a:t>
            </a:r>
            <a:r>
              <a:rPr lang="en-US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東華，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2005. 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527215" y="4467681"/>
            <a:ext cx="568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查詢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9855" y="5184515"/>
            <a:ext cx="4901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http://www.mathworks.com/</a:t>
            </a:r>
          </a:p>
        </p:txBody>
      </p:sp>
      <p:sp>
        <p:nvSpPr>
          <p:cNvPr id="6" name="矩形 5"/>
          <p:cNvSpPr/>
          <p:nvPr/>
        </p:nvSpPr>
        <p:spPr>
          <a:xfrm>
            <a:off x="2014895" y="5184515"/>
            <a:ext cx="2326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MathWorks </a:t>
            </a:r>
          </a:p>
        </p:txBody>
      </p:sp>
      <p:sp>
        <p:nvSpPr>
          <p:cNvPr id="12" name="矩形 11"/>
          <p:cNvSpPr/>
          <p:nvPr/>
        </p:nvSpPr>
        <p:spPr>
          <a:xfrm>
            <a:off x="2014894" y="5839794"/>
            <a:ext cx="37063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或是直接用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查亦可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26953" y="396820"/>
            <a:ext cx="3198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(1) </a:t>
            </a:r>
            <a:r>
              <a:rPr lang="zh-TW" altLang="en-US" sz="3200" dirty="0"/>
              <a:t>自修資料推薦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957328" y="981595"/>
            <a:ext cx="568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(1-3) </a:t>
            </a:r>
            <a:r>
              <a:rPr lang="en-US" altLang="zh-TW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64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66829" y="2484464"/>
            <a:ext cx="9751640" cy="466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</a:rPr>
              <a:t>http://disp.ee.ntu.edu.tw/class/</a:t>
            </a:r>
            <a:r>
              <a:rPr lang="zh-TW" altLang="en-US" sz="2400" b="1" dirty="0">
                <a:latin typeface="arial" panose="020B0604020202020204" pitchFamily="34" charset="0"/>
              </a:rPr>
              <a:t>聲音檔</a:t>
            </a:r>
            <a:r>
              <a:rPr lang="zh-TW" altLang="en-US" sz="2400" dirty="0">
                <a:latin typeface="arial" panose="020B0604020202020204" pitchFamily="34" charset="0"/>
              </a:rPr>
              <a:t>和</a:t>
            </a:r>
            <a:r>
              <a:rPr lang="en-US" altLang="zh-TW" sz="2400" dirty="0">
                <a:latin typeface="arial" panose="020B0604020202020204" pitchFamily="34" charset="0"/>
              </a:rPr>
              <a:t>%20</a:t>
            </a:r>
            <a:r>
              <a:rPr lang="en-US" altLang="zh-TW" sz="2400" b="1" dirty="0">
                <a:latin typeface="arial" panose="020B0604020202020204" pitchFamily="34" charset="0"/>
              </a:rPr>
              <a:t>Video</a:t>
            </a:r>
            <a:r>
              <a:rPr lang="en-US" altLang="zh-TW" sz="2400" dirty="0">
                <a:latin typeface="arial" panose="020B0604020202020204" pitchFamily="34" charset="0"/>
              </a:rPr>
              <a:t>%20</a:t>
            </a:r>
            <a:r>
              <a:rPr lang="zh-TW" altLang="en-US" sz="2400" b="1" dirty="0">
                <a:latin typeface="arial" panose="020B0604020202020204" pitchFamily="34" charset="0"/>
              </a:rPr>
              <a:t>檔的讀與寫</a:t>
            </a:r>
            <a:r>
              <a:rPr lang="en-US" altLang="zh-TW" sz="2400" dirty="0">
                <a:latin typeface="arial" panose="020B0604020202020204" pitchFamily="34" charset="0"/>
              </a:rPr>
              <a:t>.</a:t>
            </a:r>
            <a:r>
              <a:rPr lang="en-US" altLang="zh-TW" sz="2400" dirty="0" err="1">
                <a:latin typeface="arial" panose="020B0604020202020204" pitchFamily="34" charset="0"/>
              </a:rPr>
              <a:t>ppt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5215" y="1592468"/>
            <a:ext cx="981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使用 </a:t>
            </a:r>
            <a:r>
              <a:rPr lang="en-US" altLang="zh-TW" sz="2400" dirty="0">
                <a:solidFill>
                  <a:srgbClr val="FF0000"/>
                </a:solidFill>
              </a:rPr>
              <a:t>Matlab Code </a:t>
            </a:r>
            <a:r>
              <a:rPr lang="zh-TW" altLang="en-US" sz="2400" dirty="0">
                <a:solidFill>
                  <a:srgbClr val="FF0000"/>
                </a:solidFill>
              </a:rPr>
              <a:t>來讀與寫聲音檔、影像檔、</a:t>
            </a:r>
            <a:r>
              <a:rPr lang="en-US" altLang="zh-TW" sz="2400" dirty="0">
                <a:solidFill>
                  <a:srgbClr val="FF0000"/>
                </a:solidFill>
              </a:rPr>
              <a:t>Video </a:t>
            </a:r>
            <a:r>
              <a:rPr lang="zh-TW" altLang="en-US" sz="2400" dirty="0">
                <a:solidFill>
                  <a:srgbClr val="FF0000"/>
                </a:solidFill>
              </a:rPr>
              <a:t>檔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88101" y="312396"/>
            <a:ext cx="3198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(1) </a:t>
            </a:r>
            <a:r>
              <a:rPr lang="zh-TW" altLang="en-US" sz="3200" dirty="0"/>
              <a:t>自修資料推薦</a:t>
            </a:r>
          </a:p>
        </p:txBody>
      </p:sp>
    </p:spTree>
    <p:extLst>
      <p:ext uri="{BB962C8B-B14F-4D97-AF65-F5344CB8AC3E}">
        <p14:creationId xmlns:p14="http://schemas.microsoft.com/office/powerpoint/2010/main" val="351878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88101" y="792921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Images</a:t>
            </a:r>
            <a:endParaRPr lang="zh-TW" altLang="en-US" sz="32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304544" y="1377696"/>
            <a:ext cx="33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Read images by Matlab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658112" y="1949540"/>
            <a:ext cx="476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double(</a:t>
            </a:r>
            <a:r>
              <a:rPr lang="en-US" altLang="zh-TW" sz="2400" dirty="0" err="1"/>
              <a:t>imread</a:t>
            </a:r>
            <a:r>
              <a:rPr lang="en-US" altLang="zh-TW" sz="2400" dirty="0"/>
              <a:t>(‘filename’));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04544" y="2505786"/>
            <a:ext cx="4767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ym typeface="Symbol" panose="05050102010706020507" pitchFamily="18" charset="2"/>
              </a:rPr>
              <a:t> </a:t>
            </a:r>
            <a:r>
              <a:rPr lang="en-US" altLang="zh-TW" sz="2400" dirty="0"/>
              <a:t>For a gray-level image, A is a matrix. 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         0 </a:t>
            </a:r>
            <a:r>
              <a:rPr lang="en-US" altLang="zh-TW" sz="2400" dirty="0">
                <a:sym typeface="Symbol" panose="05050102010706020507" pitchFamily="18" charset="2"/>
              </a:rPr>
              <a:t> </a:t>
            </a:r>
            <a:r>
              <a:rPr lang="en-US" altLang="zh-TW" sz="2400" i="1" dirty="0"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sym typeface="Symbol" panose="05050102010706020507" pitchFamily="18" charset="2"/>
              </a:rPr>
              <a:t>m</a:t>
            </a:r>
            <a:r>
              <a:rPr lang="en-US" altLang="zh-TW" sz="2400" dirty="0"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]  255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304544" y="3956821"/>
            <a:ext cx="5750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ym typeface="Symbol" panose="05050102010706020507" pitchFamily="18" charset="2"/>
              </a:rPr>
              <a:t> </a:t>
            </a:r>
            <a:r>
              <a:rPr lang="en-US" altLang="zh-TW" sz="2400" dirty="0"/>
              <a:t>For a color image, A contains 3 matrices. </a:t>
            </a:r>
          </a:p>
          <a:p>
            <a:endParaRPr lang="en-US" altLang="zh-TW" sz="2400" dirty="0"/>
          </a:p>
          <a:p>
            <a:r>
              <a:rPr lang="en-US" altLang="zh-TW" sz="2400" dirty="0"/>
              <a:t>           0 </a:t>
            </a:r>
            <a:r>
              <a:rPr lang="en-US" altLang="zh-TW" sz="2400" dirty="0">
                <a:sym typeface="Symbol" panose="05050102010706020507" pitchFamily="18" charset="2"/>
              </a:rPr>
              <a:t> </a:t>
            </a:r>
            <a:r>
              <a:rPr lang="en-US" altLang="zh-TW" sz="2400" i="1" dirty="0">
                <a:sym typeface="Symbol" panose="05050102010706020507" pitchFamily="18" charset="2"/>
              </a:rPr>
              <a:t>A</a:t>
            </a:r>
            <a:r>
              <a:rPr lang="en-US" altLang="zh-TW" sz="2400" dirty="0">
                <a:sym typeface="Symbol" panose="05050102010706020507" pitchFamily="18" charset="2"/>
              </a:rPr>
              <a:t>[</a:t>
            </a:r>
            <a:r>
              <a:rPr lang="en-US" altLang="zh-TW" sz="2400" i="1" dirty="0">
                <a:sym typeface="Symbol" panose="05050102010706020507" pitchFamily="18" charset="2"/>
              </a:rPr>
              <a:t>m</a:t>
            </a:r>
            <a:r>
              <a:rPr lang="en-US" altLang="zh-TW" sz="2400" dirty="0"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sym typeface="Symbol" panose="05050102010706020507" pitchFamily="18" charset="2"/>
              </a:rPr>
              <a:t>n</a:t>
            </a:r>
            <a:r>
              <a:rPr lang="en-US" altLang="zh-TW" sz="2400" dirty="0">
                <a:sym typeface="Symbol" panose="05050102010706020507" pitchFamily="18" charset="2"/>
              </a:rPr>
              <a:t>, </a:t>
            </a:r>
            <a:r>
              <a:rPr lang="en-US" altLang="zh-TW" sz="2400" i="1" dirty="0">
                <a:sym typeface="Symbol" panose="05050102010706020507" pitchFamily="18" charset="2"/>
              </a:rPr>
              <a:t>c</a:t>
            </a:r>
            <a:r>
              <a:rPr lang="en-US" altLang="zh-TW" sz="2400" dirty="0">
                <a:sym typeface="Symbol" panose="05050102010706020507" pitchFamily="18" charset="2"/>
              </a:rPr>
              <a:t>]  255</a:t>
            </a:r>
            <a:r>
              <a:rPr lang="en-US" altLang="zh-TW" sz="2400" dirty="0"/>
              <a:t> </a:t>
            </a:r>
          </a:p>
          <a:p>
            <a:endParaRPr lang="en-US" altLang="zh-TW" sz="2400" dirty="0"/>
          </a:p>
          <a:p>
            <a:r>
              <a:rPr lang="en-US" altLang="zh-TW" sz="2400" dirty="0"/>
              <a:t>c = 1, 2, 3, which correspond to R, G, and B </a:t>
            </a:r>
            <a:endParaRPr lang="zh-TW" altLang="en-US" sz="2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88101" y="312396"/>
            <a:ext cx="3198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(1) </a:t>
            </a:r>
            <a:r>
              <a:rPr lang="zh-TW" altLang="en-US" sz="3200" dirty="0"/>
              <a:t>自修資料推薦</a:t>
            </a:r>
          </a:p>
        </p:txBody>
      </p:sp>
    </p:spTree>
    <p:extLst>
      <p:ext uri="{BB962C8B-B14F-4D97-AF65-F5344CB8AC3E}">
        <p14:creationId xmlns:p14="http://schemas.microsoft.com/office/powerpoint/2010/main" val="175162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51354" y="1627925"/>
            <a:ext cx="568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7215" y="2916195"/>
            <a:ext cx="915619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推薦入門書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B.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Lubanovic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Introducing Python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中文版：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賴屹民譯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精通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: </a:t>
            </a:r>
            <a:r>
              <a:rPr lang="zh-TW" altLang="en-US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運用簡單的套件進行現代運算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碁峰資訊股份有限公司，台北市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26953" y="396820"/>
            <a:ext cx="3198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(1) </a:t>
            </a:r>
            <a:r>
              <a:rPr lang="zh-TW" altLang="en-US" sz="3200" dirty="0"/>
              <a:t>自修資料推薦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957328" y="981595"/>
            <a:ext cx="5681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(1-4) 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其他鼓勵學習的程式語言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116668" y="2283296"/>
            <a:ext cx="568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7215" y="4914514"/>
            <a:ext cx="8624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林大貴，</a:t>
            </a:r>
            <a:r>
              <a:rPr lang="en-US" altLang="zh-TW" b="1" dirty="0" err="1">
                <a:solidFill>
                  <a:srgbClr val="333333"/>
                </a:solidFill>
                <a:latin typeface="Arial" panose="020B0604020202020204" pitchFamily="34" charset="0"/>
              </a:rPr>
              <a:t>TensorFlow+Keras</a:t>
            </a:r>
            <a:r>
              <a:rPr lang="zh-TW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深度學習人工智慧實務應用，博碩，</a:t>
            </a:r>
            <a:r>
              <a:rPr lang="en-US" altLang="zh-TW" b="1">
                <a:solidFill>
                  <a:srgbClr val="333333"/>
                </a:solidFill>
                <a:latin typeface="Arial" panose="020B0604020202020204" pitchFamily="34" charset="0"/>
              </a:rPr>
              <a:t>2017</a:t>
            </a:r>
            <a:endParaRPr lang="zh-TW" alt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77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78476" y="522388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(2) Edge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78476" y="1107163"/>
            <a:ext cx="5132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Simplest Method: Difference</a:t>
            </a:r>
            <a:endParaRPr lang="zh-TW" altLang="en-US" sz="3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8476" y="1691938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i="1" dirty="0"/>
              <a:t>A</a:t>
            </a:r>
            <a:r>
              <a:rPr lang="en-US" altLang="zh-TW" sz="3200" dirty="0"/>
              <a:t>[</a:t>
            </a:r>
            <a:r>
              <a:rPr lang="en-US" altLang="zh-TW" sz="3200" i="1" dirty="0"/>
              <a:t>m</a:t>
            </a:r>
            <a:r>
              <a:rPr lang="en-US" altLang="zh-TW" sz="3200" dirty="0"/>
              <a:t>, </a:t>
            </a:r>
            <a:r>
              <a:rPr lang="en-US" altLang="zh-TW" sz="3200" i="1" dirty="0"/>
              <a:t>n</a:t>
            </a:r>
            <a:r>
              <a:rPr lang="en-US" altLang="zh-TW" sz="3200" dirty="0"/>
              <a:t>] – </a:t>
            </a:r>
            <a:r>
              <a:rPr lang="en-US" altLang="zh-TW" sz="3200" i="1" dirty="0"/>
              <a:t>A</a:t>
            </a:r>
            <a:r>
              <a:rPr lang="en-US" altLang="zh-TW" sz="3200" dirty="0"/>
              <a:t>[</a:t>
            </a:r>
            <a:r>
              <a:rPr lang="en-US" altLang="zh-TW" sz="3200" i="1" dirty="0"/>
              <a:t>m</a:t>
            </a:r>
            <a:r>
              <a:rPr lang="en-US" altLang="zh-TW" sz="3200" dirty="0"/>
              <a:t>, </a:t>
            </a:r>
            <a:r>
              <a:rPr lang="en-US" altLang="zh-TW" sz="3200" i="1" dirty="0"/>
              <a:t>n</a:t>
            </a:r>
            <a:r>
              <a:rPr lang="en-US" altLang="zh-TW" sz="3200" dirty="0"/>
              <a:t>-1] (horizontal axis)  </a:t>
            </a:r>
            <a:endParaRPr lang="zh-TW" altLang="en-US" sz="32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75705"/>
              </p:ext>
            </p:extLst>
          </p:nvPr>
        </p:nvGraphicFramePr>
        <p:xfrm>
          <a:off x="568960" y="2841074"/>
          <a:ext cx="48930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5561206" y="4153393"/>
            <a:ext cx="449450" cy="356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99972"/>
              </p:ext>
            </p:extLst>
          </p:nvPr>
        </p:nvGraphicFramePr>
        <p:xfrm>
          <a:off x="6223258" y="2841074"/>
          <a:ext cx="48930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6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2584704" y="2445612"/>
            <a:ext cx="4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n</a:t>
            </a:r>
            <a:endParaRPr lang="zh-TW" altLang="en-US" i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8976" y="3825958"/>
            <a:ext cx="37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m</a:t>
            </a:r>
            <a:endParaRPr lang="zh-TW" altLang="en-US" i="1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77952" y="2841074"/>
            <a:ext cx="0" cy="8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688848" y="2627061"/>
            <a:ext cx="1042416" cy="6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50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3708</Words>
  <Application>Microsoft Office PowerPoint</Application>
  <PresentationFormat>寬螢幕</PresentationFormat>
  <Paragraphs>1304</Paragraphs>
  <Slides>46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46</vt:i4>
      </vt:variant>
    </vt:vector>
  </HeadingPairs>
  <TitlesOfParts>
    <vt:vector size="59" baseType="lpstr">
      <vt:lpstr>Arial Unicode MS</vt:lpstr>
      <vt:lpstr>Menlo</vt:lpstr>
      <vt:lpstr>新細明體</vt:lpstr>
      <vt:lpstr>標楷體</vt:lpstr>
      <vt:lpstr>Arial</vt:lpstr>
      <vt:lpstr>Arial</vt:lpstr>
      <vt:lpstr>Calibri</vt:lpstr>
      <vt:lpstr>Calibri Light</vt:lpstr>
      <vt:lpstr>Symbol</vt:lpstr>
      <vt:lpstr>Times New Roman</vt:lpstr>
      <vt:lpstr>Office 佈景主題</vt:lpstr>
      <vt:lpstr>Equation</vt:lpstr>
      <vt:lpstr>MathType 7.0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disp</dc:creator>
  <cp:lastModifiedBy>user</cp:lastModifiedBy>
  <cp:revision>303</cp:revision>
  <dcterms:created xsi:type="dcterms:W3CDTF">2016-07-06T08:15:57Z</dcterms:created>
  <dcterms:modified xsi:type="dcterms:W3CDTF">2024-03-15T03:43:29Z</dcterms:modified>
</cp:coreProperties>
</file>