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42" r:id="rId3"/>
    <p:sldId id="257" r:id="rId4"/>
    <p:sldId id="356" r:id="rId5"/>
    <p:sldId id="357" r:id="rId6"/>
    <p:sldId id="358" r:id="rId7"/>
    <p:sldId id="360" r:id="rId8"/>
    <p:sldId id="361" r:id="rId9"/>
    <p:sldId id="368" r:id="rId10"/>
    <p:sldId id="370" r:id="rId11"/>
    <p:sldId id="383" r:id="rId12"/>
    <p:sldId id="419" r:id="rId13"/>
    <p:sldId id="382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20" r:id="rId36"/>
    <p:sldId id="421" r:id="rId37"/>
    <p:sldId id="422" r:id="rId38"/>
    <p:sldId id="423" r:id="rId39"/>
    <p:sldId id="424" r:id="rId40"/>
    <p:sldId id="417" r:id="rId41"/>
    <p:sldId id="41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8" autoAdjust="0"/>
    <p:restoredTop sz="91721" autoAdjust="0"/>
  </p:normalViewPr>
  <p:slideViewPr>
    <p:cSldViewPr snapToGrid="0">
      <p:cViewPr varScale="1">
        <p:scale>
          <a:sx n="68" d="100"/>
          <a:sy n="68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2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5.wmf"/><Relationship Id="rId1" Type="http://schemas.openxmlformats.org/officeDocument/2006/relationships/image" Target="../media/image36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FB1DBCB-3088-4BFF-96A8-4A03BC6AB94C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88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7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4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5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4F60F-9B56-4365-AFCE-90D2C4A839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dmin-apps.webofknowledge.com/JCR/JCR?RQ=HOM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5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7.wmf"/><Relationship Id="rId5" Type="http://schemas.openxmlformats.org/officeDocument/2006/relationships/image" Target="../media/image25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3.wmf"/><Relationship Id="rId5" Type="http://schemas.openxmlformats.org/officeDocument/2006/relationships/image" Target="../media/image64.png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5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9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78068" y="445239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60427" y="3318541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8322" y="835448"/>
            <a:ext cx="943022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(2)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5671" y="2397922"/>
            <a:ext cx="102647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</a:t>
            </a:r>
            <a:r>
              <a:rPr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與影像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處理知識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A91D-A7EC-4A09-9620-0AC15B4CD42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19288" y="404813"/>
            <a:ext cx="633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(b2) </a:t>
            </a:r>
            <a:r>
              <a:rPr lang="zh-TW" altLang="en-US" dirty="0">
                <a:solidFill>
                  <a:srgbClr val="3333FF"/>
                </a:solidFill>
              </a:rPr>
              <a:t>查詢其他圖書館有沒有我要找的期刊，或其他特殊資料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79651" y="908050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台大圖書館首頁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22751" y="11239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87938" y="898287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/>
              <a:t>先按服務項目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599238" y="11239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391401" y="90805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/>
              <a:t>再按研究資源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" y="1627187"/>
            <a:ext cx="10865644" cy="4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98F59-77F6-48BA-937E-C4B7A8684BA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847850" y="1198564"/>
            <a:ext cx="8496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我們經常聽到 </a:t>
            </a:r>
            <a:r>
              <a:rPr lang="en-US" altLang="zh-TW"/>
              <a:t>SCI </a:t>
            </a:r>
            <a:r>
              <a:rPr lang="zh-TW" altLang="en-US"/>
              <a:t>論文，</a:t>
            </a:r>
            <a:r>
              <a:rPr lang="en-US" altLang="zh-TW"/>
              <a:t>impact factor….</a:t>
            </a:r>
            <a:r>
              <a:rPr lang="zh-TW" altLang="en-US"/>
              <a:t>那麼什麼是 </a:t>
            </a:r>
            <a:r>
              <a:rPr lang="en-US" altLang="zh-TW"/>
              <a:t>SCI </a:t>
            </a:r>
            <a:r>
              <a:rPr lang="zh-TW" altLang="en-US"/>
              <a:t>和 </a:t>
            </a:r>
            <a:r>
              <a:rPr lang="en-US" altLang="zh-TW"/>
              <a:t>impact factor</a:t>
            </a:r>
            <a:r>
              <a:rPr lang="zh-TW" altLang="en-US"/>
              <a:t>？什麼樣的論文是 </a:t>
            </a:r>
            <a:r>
              <a:rPr lang="en-US" altLang="zh-TW"/>
              <a:t>SCI Papers?  Impact factor </a:t>
            </a:r>
            <a:r>
              <a:rPr lang="zh-TW" altLang="en-US"/>
              <a:t>號如何查詢？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462088" y="495697"/>
            <a:ext cx="7777162" cy="53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(C) Searching for SCI Papers (SCI </a:t>
            </a:r>
            <a:r>
              <a:rPr lang="zh-TW" altLang="en-US" sz="2400" b="1" dirty="0">
                <a:solidFill>
                  <a:srgbClr val="3333FF"/>
                </a:solidFill>
              </a:rPr>
              <a:t>論文的查詢</a:t>
            </a:r>
            <a:r>
              <a:rPr lang="en-US" altLang="zh-TW" sz="2400" b="1" dirty="0">
                <a:solidFill>
                  <a:srgbClr val="3333FF"/>
                </a:solidFill>
              </a:rPr>
              <a:t>)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2711451" y="2060575"/>
            <a:ext cx="3959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SCI </a:t>
            </a:r>
            <a:r>
              <a:rPr lang="zh-TW" altLang="en-US"/>
              <a:t>全名： </a:t>
            </a:r>
            <a:r>
              <a:rPr lang="en-US" altLang="zh-TW"/>
              <a:t>Science Citation Index </a:t>
            </a:r>
            <a:endParaRPr lang="zh-TW" altLang="en-US"/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1992313" y="2852738"/>
            <a:ext cx="633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SCI </a:t>
            </a:r>
            <a:r>
              <a:rPr lang="zh-TW" altLang="en-US" dirty="0"/>
              <a:t>相關網站：</a:t>
            </a:r>
            <a:r>
              <a:rPr lang="en-US" altLang="zh-TW" dirty="0"/>
              <a:t>ISI Web of Knowledge</a:t>
            </a:r>
            <a:endParaRPr lang="zh-TW" altLang="en-US" dirty="0"/>
          </a:p>
        </p:txBody>
      </p:sp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2424114" y="3789363"/>
            <a:ext cx="7704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u="sng" dirty="0">
                <a:hlinkClick r:id="rId2"/>
              </a:rPr>
              <a:t>http://admin-apps.webofknowledge.com/JCR/JCR?RQ=HOME</a:t>
            </a:r>
            <a:endParaRPr lang="zh-TW" altLang="en-US" dirty="0"/>
          </a:p>
        </p:txBody>
      </p:sp>
      <p:sp>
        <p:nvSpPr>
          <p:cNvPr id="33803" name="文字方塊 11"/>
          <p:cNvSpPr txBox="1">
            <a:spLocks noChangeArrowheads="1"/>
          </p:cNvSpPr>
          <p:nvPr/>
        </p:nvSpPr>
        <p:spPr bwMode="auto">
          <a:xfrm>
            <a:off x="2424114" y="3357563"/>
            <a:ext cx="388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連結至 </a:t>
            </a:r>
            <a:r>
              <a:rPr lang="en-US" altLang="zh-TW"/>
              <a:t>ISI Web of Knowledge</a:t>
            </a:r>
            <a:endParaRPr lang="zh-TW" altLang="en-US"/>
          </a:p>
        </p:txBody>
      </p:sp>
      <p:sp>
        <p:nvSpPr>
          <p:cNvPr id="33804" name="文字方塊 12"/>
          <p:cNvSpPr txBox="1">
            <a:spLocks noChangeArrowheads="1"/>
          </p:cNvSpPr>
          <p:nvPr/>
        </p:nvSpPr>
        <p:spPr bwMode="auto">
          <a:xfrm>
            <a:off x="1716089" y="4725988"/>
            <a:ext cx="792003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/>
              <a:t>註：</a:t>
            </a:r>
            <a:r>
              <a:rPr lang="zh-TW" altLang="en-US">
                <a:solidFill>
                  <a:srgbClr val="3333FF"/>
                </a:solidFill>
              </a:rPr>
              <a:t>必需要在台大上網</a:t>
            </a:r>
            <a:r>
              <a:rPr lang="zh-TW" altLang="en-US"/>
              <a:t>，或是在其他有付錢給 </a:t>
            </a:r>
            <a:r>
              <a:rPr lang="en-US" altLang="zh-TW"/>
              <a:t>ISI </a:t>
            </a:r>
            <a:r>
              <a:rPr lang="zh-TW" altLang="en-US"/>
              <a:t>的學術單位上網，</a:t>
            </a:r>
            <a:endParaRPr lang="en-US" altLang="zh-TW"/>
          </a:p>
          <a:p>
            <a:pPr>
              <a:spcBef>
                <a:spcPts val="600"/>
              </a:spcBef>
            </a:pPr>
            <a:r>
              <a:rPr lang="en-US" altLang="zh-TW"/>
              <a:t>         </a:t>
            </a:r>
            <a:r>
              <a:rPr lang="zh-TW" altLang="en-US"/>
              <a:t>才可以使用 </a:t>
            </a:r>
            <a:r>
              <a:rPr lang="en-US" altLang="zh-TW"/>
              <a:t>ISI Web of Knowledge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4E5BB-E620-4D0A-B554-637D1014AC6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6867" name="文字方塊 25"/>
          <p:cNvSpPr txBox="1">
            <a:spLocks noChangeArrowheads="1"/>
          </p:cNvSpPr>
          <p:nvPr/>
        </p:nvSpPr>
        <p:spPr bwMode="auto">
          <a:xfrm>
            <a:off x="1847850" y="620713"/>
            <a:ext cx="813593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(C) About</a:t>
            </a:r>
            <a:r>
              <a:rPr lang="zh-TW" altLang="en-US" dirty="0"/>
              <a:t> </a:t>
            </a:r>
            <a:r>
              <a:rPr lang="en-US" altLang="zh-TW" dirty="0"/>
              <a:t>impact </a:t>
            </a:r>
            <a:r>
              <a:rPr lang="en-US" altLang="zh-TW"/>
              <a:t>factor (IF, </a:t>
            </a:r>
            <a:r>
              <a:rPr lang="zh-TW" altLang="en-US"/>
              <a:t>影響</a:t>
            </a:r>
            <a:r>
              <a:rPr lang="zh-TW" altLang="en-US" dirty="0"/>
              <a:t>係數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spcBef>
                <a:spcPts val="600"/>
              </a:spcBef>
            </a:pPr>
            <a:r>
              <a:rPr lang="en-US" altLang="zh-TW" dirty="0"/>
              <a:t>      </a:t>
            </a:r>
            <a:r>
              <a:rPr lang="zh-TW" altLang="en-US" dirty="0"/>
              <a:t>若一個 </a:t>
            </a:r>
            <a:r>
              <a:rPr lang="en-US" altLang="zh-TW" dirty="0"/>
              <a:t>journal </a:t>
            </a:r>
            <a:r>
              <a:rPr lang="zh-TW" altLang="en-US" dirty="0"/>
              <a:t>裡面的文章，被別人引用的次數越多，則這個 </a:t>
            </a:r>
            <a:r>
              <a:rPr lang="en-US" altLang="zh-TW" dirty="0"/>
              <a:t>journal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越高</a:t>
            </a:r>
          </a:p>
        </p:txBody>
      </p:sp>
      <p:sp>
        <p:nvSpPr>
          <p:cNvPr id="36868" name="文字方塊 26"/>
          <p:cNvSpPr txBox="1">
            <a:spLocks noChangeArrowheads="1"/>
          </p:cNvSpPr>
          <p:nvPr/>
        </p:nvSpPr>
        <p:spPr bwMode="auto">
          <a:xfrm>
            <a:off x="1847850" y="2060575"/>
            <a:ext cx="8064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TW" altLang="en-US" dirty="0"/>
              <a:t>一般而言，</a:t>
            </a:r>
            <a:r>
              <a:rPr lang="en-US" altLang="zh-TW" dirty="0"/>
              <a:t> impact factor </a:t>
            </a:r>
            <a:r>
              <a:rPr lang="zh-TW" altLang="en-US"/>
              <a:t>在 </a:t>
            </a:r>
            <a:r>
              <a:rPr lang="en-US" altLang="zh-TW"/>
              <a:t>2.5 </a:t>
            </a:r>
            <a:r>
              <a:rPr lang="zh-TW" altLang="en-US" dirty="0"/>
              <a:t>以上的 </a:t>
            </a:r>
            <a:r>
              <a:rPr lang="en-US" altLang="zh-TW" dirty="0"/>
              <a:t>journals</a:t>
            </a:r>
            <a:r>
              <a:rPr lang="zh-TW" altLang="en-US" dirty="0"/>
              <a:t>，已經算是高水準的期刊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Nature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 </a:t>
            </a:r>
            <a:r>
              <a:rPr lang="en-US" altLang="zh-TW" dirty="0"/>
              <a:t>40.137</a:t>
            </a:r>
          </a:p>
          <a:p>
            <a:pPr algn="just" eaLnBrk="1" hangingPunct="1"/>
            <a:r>
              <a:rPr lang="en-US" altLang="zh-TW" dirty="0"/>
              <a:t>Science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</a:t>
            </a:r>
            <a:r>
              <a:rPr lang="en-US" altLang="zh-TW" dirty="0"/>
              <a:t> 37.205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IEEE </a:t>
            </a:r>
            <a:r>
              <a:rPr lang="zh-TW" altLang="en-US" dirty="0"/>
              <a:t>系列的期刊的 </a:t>
            </a:r>
            <a:r>
              <a:rPr lang="en-US" altLang="zh-TW" dirty="0"/>
              <a:t>impact factors </a:t>
            </a:r>
            <a:r>
              <a:rPr lang="zh-TW" altLang="en-US" dirty="0"/>
              <a:t>通常在 </a:t>
            </a:r>
            <a:r>
              <a:rPr lang="en-US" altLang="zh-TW" dirty="0"/>
              <a:t>1.5 </a:t>
            </a:r>
            <a:r>
              <a:rPr lang="zh-TW" altLang="en-US" dirty="0"/>
              <a:t>到 </a:t>
            </a:r>
            <a:r>
              <a:rPr lang="en-US" altLang="zh-TW" dirty="0"/>
              <a:t>7 </a:t>
            </a:r>
            <a:r>
              <a:rPr lang="zh-TW" altLang="en-US" dirty="0"/>
              <a:t>之間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Image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5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Signal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4.5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zh-TW" altLang="en-US" dirty="0"/>
              <a:t>中等水準的期刊的 </a:t>
            </a:r>
            <a:r>
              <a:rPr lang="en-US" altLang="zh-TW" dirty="0"/>
              <a:t>impact factors </a:t>
            </a:r>
            <a:r>
              <a:rPr lang="zh-TW" altLang="en-US" dirty="0"/>
              <a:t>在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3 </a:t>
            </a:r>
            <a:r>
              <a:rPr lang="zh-TW" altLang="en-US" dirty="0"/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373487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4F56-EAA6-4563-81BF-C5CEFB5EF30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63750" y="1052514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(d1) </a:t>
            </a:r>
            <a:r>
              <a:rPr lang="zh-TW" altLang="en-US">
                <a:solidFill>
                  <a:srgbClr val="3333FF"/>
                </a:solidFill>
              </a:rPr>
              <a:t>如果你有意對一個領域作入門的了解</a:t>
            </a:r>
            <a:r>
              <a:rPr lang="en-US" altLang="zh-TW">
                <a:solidFill>
                  <a:srgbClr val="3333FF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     </a:t>
            </a:r>
            <a:r>
              <a:rPr lang="zh-TW" altLang="en-US"/>
              <a:t>看書會比看 </a:t>
            </a:r>
            <a:r>
              <a:rPr lang="en-US" altLang="zh-TW"/>
              <a:t>journal papers </a:t>
            </a:r>
            <a:r>
              <a:rPr lang="zh-TW" altLang="en-US"/>
              <a:t>適宜 </a:t>
            </a:r>
            <a:r>
              <a:rPr lang="en-US" altLang="zh-TW"/>
              <a:t>(</a:t>
            </a:r>
            <a:r>
              <a:rPr lang="zh-TW" altLang="en-US"/>
              <a:t>因為 </a:t>
            </a:r>
            <a:r>
              <a:rPr lang="en-US" altLang="zh-TW"/>
              <a:t>journal papers </a:t>
            </a:r>
            <a:r>
              <a:rPr lang="zh-TW" altLang="en-US"/>
              <a:t>有頁數的限制，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以致於許多概念經常講得較簡略</a:t>
            </a:r>
            <a:r>
              <a:rPr lang="en-US" altLang="zh-TW"/>
              <a:t>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063751" y="2492376"/>
            <a:ext cx="77771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(d2) </a:t>
            </a:r>
            <a:r>
              <a:rPr lang="zh-TW" altLang="en-US">
                <a:solidFill>
                  <a:srgbClr val="3333FF"/>
                </a:solidFill>
              </a:rPr>
              <a:t>有了相當基礎之後，再閱讀 </a:t>
            </a:r>
            <a:r>
              <a:rPr lang="en-US" altLang="zh-TW">
                <a:solidFill>
                  <a:srgbClr val="3333FF"/>
                </a:solidFill>
              </a:rPr>
              <a:t>journal papers 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       (</a:t>
            </a:r>
            <a:r>
              <a:rPr lang="zh-TW" altLang="en-US"/>
              <a:t>以 </a:t>
            </a:r>
            <a:r>
              <a:rPr lang="en-US" altLang="zh-TW"/>
              <a:t>Paper Title</a:t>
            </a:r>
            <a:r>
              <a:rPr lang="zh-TW" altLang="en-US"/>
              <a:t>， </a:t>
            </a:r>
            <a:r>
              <a:rPr lang="en-US" altLang="zh-TW"/>
              <a:t>Abstract</a:t>
            </a:r>
            <a:r>
              <a:rPr lang="zh-TW" altLang="en-US"/>
              <a:t>， 以及其他 </a:t>
            </a:r>
            <a:r>
              <a:rPr lang="en-US" altLang="zh-TW"/>
              <a:t>Papers </a:t>
            </a:r>
            <a:r>
              <a:rPr lang="zh-TW" altLang="en-US"/>
              <a:t>對這篇文章的描述，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   來判斷這篇 </a:t>
            </a:r>
            <a:r>
              <a:rPr lang="en-US" altLang="zh-TW"/>
              <a:t>journal papers </a:t>
            </a:r>
            <a:r>
              <a:rPr lang="zh-TW" altLang="en-US"/>
              <a:t>應該詳讀或大略了解即可</a:t>
            </a:r>
            <a:r>
              <a:rPr lang="en-US" altLang="zh-TW"/>
              <a:t>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92313" y="404814"/>
            <a:ext cx="6119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 b="1" dirty="0">
                <a:solidFill>
                  <a:srgbClr val="3333FF"/>
                </a:solidFill>
              </a:rPr>
              <a:t>(D) </a:t>
            </a:r>
            <a:r>
              <a:rPr lang="zh-TW" altLang="en-US" sz="2200" b="1" dirty="0">
                <a:solidFill>
                  <a:srgbClr val="3333FF"/>
                </a:solidFill>
              </a:rPr>
              <a:t>資料搜尋與閱讀的原則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063751" y="3933826"/>
            <a:ext cx="777716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(d3) </a:t>
            </a:r>
            <a:r>
              <a:rPr lang="zh-TW" altLang="en-US">
                <a:solidFill>
                  <a:srgbClr val="3333FF"/>
                </a:solidFill>
              </a:rPr>
              <a:t>研究所看 </a:t>
            </a:r>
            <a:r>
              <a:rPr lang="en-US" altLang="zh-TW">
                <a:solidFill>
                  <a:srgbClr val="3333FF"/>
                </a:solidFill>
              </a:rPr>
              <a:t>journal papers </a:t>
            </a:r>
            <a:r>
              <a:rPr lang="zh-TW" altLang="en-US">
                <a:solidFill>
                  <a:srgbClr val="3333FF"/>
                </a:solidFill>
              </a:rPr>
              <a:t>和大學看教課書的方法不同，應該採行「廣而精」的策略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「廣」指的是廣泛的閱讀各種相關的資料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然而，要把握「精」的原則，不鼓勵對所有的資料都逐字看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入門性質的論文要詳讀，其他的論文，則要判斷哪些 </a:t>
            </a:r>
            <a:r>
              <a:rPr lang="en-US" altLang="zh-TW"/>
              <a:t>equations </a:t>
            </a:r>
            <a:r>
              <a:rPr lang="zh-TW" altLang="en-US"/>
              <a:t>和圖表是重點，再集中精神來了解這幾個 </a:t>
            </a:r>
            <a:r>
              <a:rPr lang="en-US" altLang="zh-TW"/>
              <a:t>equations </a:t>
            </a:r>
            <a:r>
              <a:rPr lang="zh-TW" altLang="en-US"/>
              <a:t>和圖表</a:t>
            </a:r>
          </a:p>
        </p:txBody>
      </p:sp>
    </p:spTree>
    <p:extLst>
      <p:ext uri="{BB962C8B-B14F-4D97-AF65-F5344CB8AC3E}">
        <p14:creationId xmlns:p14="http://schemas.microsoft.com/office/powerpoint/2010/main" val="109716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4A6619B-FDFC-4E58-8017-6C3CC2DF1AA8}" type="slidenum">
              <a:rPr lang="en-US" altLang="zh-TW">
                <a:solidFill>
                  <a:srgbClr val="0000FF"/>
                </a:solidFill>
              </a:rPr>
              <a:pPr/>
              <a:t>14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1077596" y="477838"/>
            <a:ext cx="832231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b="1" dirty="0">
                <a:solidFill>
                  <a:srgbClr val="3333FF"/>
                </a:solidFill>
              </a:rPr>
              <a:t>3.  Spectrum Analysis for Sampled Signals </a:t>
            </a:r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2927351" y="2636838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5" name="Equation" r:id="rId4" imgW="2590800" imgH="685800" progId="Equation.DSMT4">
                  <p:embed/>
                </p:oleObj>
              </mc:Choice>
              <mc:Fallback>
                <p:oleObj name="Equation" r:id="rId4" imgW="2590800" imgH="685800" progId="Equation.DSMT4">
                  <p:embed/>
                  <p:pic>
                    <p:nvPicPr>
                      <p:cNvPr id="1638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636838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1847850" y="4365625"/>
            <a:ext cx="7704138" cy="406400"/>
          </a:xfrm>
          <a:prstGeom prst="rect">
            <a:avLst/>
          </a:prstGeom>
          <a:noFill/>
          <a:ln w="9525">
            <a:solidFill>
              <a:srgbClr val="9966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Basic rule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把間隔由 </a:t>
            </a:r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zh-TW" altLang="en-US" dirty="0">
                <a:solidFill>
                  <a:srgbClr val="FF0000"/>
                </a:solidFill>
              </a:rPr>
              <a:t>換成 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i="1" baseline="-25000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 /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where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1/ </a:t>
            </a:r>
            <a:r>
              <a:rPr lang="en-US" altLang="zh-TW" dirty="0">
                <a:sym typeface="Symbol" panose="05050102010706020507" pitchFamily="18" charset="2"/>
              </a:rPr>
              <a:t>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2063750" y="1628776"/>
            <a:ext cx="77041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Suppose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sampled from a continuous signal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:</a:t>
            </a:r>
            <a:endParaRPr lang="zh-TW" altLang="en-US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 = 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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/>
              <a:t>DFT:                                                  FT: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TW" b="1" i="1" u="sng" dirty="0">
                <a:solidFill>
                  <a:srgbClr val="3333FF"/>
                </a:solidFill>
              </a:rPr>
              <a:t> </a:t>
            </a:r>
            <a:r>
              <a:rPr lang="en-US" altLang="zh-TW" b="1" u="sng" dirty="0">
                <a:solidFill>
                  <a:srgbClr val="3333FF"/>
                </a:solidFill>
              </a:rPr>
              <a:t>Q:  </a:t>
            </a:r>
            <a:r>
              <a:rPr lang="en-US" altLang="zh-TW" b="1" i="1" u="sng" dirty="0">
                <a:solidFill>
                  <a:srgbClr val="3333FF"/>
                </a:solidFill>
              </a:rPr>
              <a:t>x</a:t>
            </a:r>
            <a:r>
              <a:rPr lang="en-US" altLang="zh-TW" b="1" u="sng" dirty="0">
                <a:solidFill>
                  <a:srgbClr val="3333FF"/>
                </a:solidFill>
              </a:rPr>
              <a:t>[</a:t>
            </a:r>
            <a:r>
              <a:rPr lang="en-US" altLang="zh-TW" b="1" i="1" u="sng" dirty="0">
                <a:solidFill>
                  <a:srgbClr val="3333FF"/>
                </a:solidFill>
              </a:rPr>
              <a:t>n</a:t>
            </a:r>
            <a:r>
              <a:rPr lang="en-US" altLang="zh-TW" b="1" u="sng" dirty="0">
                <a:solidFill>
                  <a:srgbClr val="3333FF"/>
                </a:solidFill>
              </a:rPr>
              <a:t>] </a:t>
            </a:r>
            <a:r>
              <a:rPr lang="zh-TW" altLang="en-US" b="1" u="sng" dirty="0">
                <a:solidFill>
                  <a:srgbClr val="3333FF"/>
                </a:solidFill>
              </a:rPr>
              <a:t>的 </a:t>
            </a:r>
            <a:r>
              <a:rPr lang="en-US" altLang="zh-TW" b="1" u="sng" dirty="0">
                <a:solidFill>
                  <a:srgbClr val="3333FF"/>
                </a:solidFill>
              </a:rPr>
              <a:t>DFT </a:t>
            </a:r>
            <a:r>
              <a:rPr lang="zh-TW" altLang="en-US" b="1" u="sng" dirty="0">
                <a:solidFill>
                  <a:srgbClr val="3333FF"/>
                </a:solidFill>
              </a:rPr>
              <a:t>和 </a:t>
            </a:r>
            <a:r>
              <a:rPr lang="en-US" altLang="zh-TW" b="1" i="1" u="sng" dirty="0">
                <a:solidFill>
                  <a:srgbClr val="3333FF"/>
                </a:solidFill>
              </a:rPr>
              <a:t>y</a:t>
            </a:r>
            <a:r>
              <a:rPr lang="en-US" altLang="zh-TW" b="1" u="sng" dirty="0">
                <a:solidFill>
                  <a:srgbClr val="3333FF"/>
                </a:solidFill>
              </a:rPr>
              <a:t>(</a:t>
            </a:r>
            <a:r>
              <a:rPr lang="en-US" altLang="zh-TW" b="1" i="1" u="sng" dirty="0">
                <a:solidFill>
                  <a:srgbClr val="3333FF"/>
                </a:solidFill>
              </a:rPr>
              <a:t>t</a:t>
            </a:r>
            <a:r>
              <a:rPr lang="en-US" altLang="zh-TW" b="1" u="sng" dirty="0">
                <a:solidFill>
                  <a:srgbClr val="3333FF"/>
                </a:solidFill>
              </a:rPr>
              <a:t>) </a:t>
            </a:r>
            <a:r>
              <a:rPr lang="zh-TW" altLang="en-US" b="1" u="sng" dirty="0">
                <a:solidFill>
                  <a:srgbClr val="3333FF"/>
                </a:solidFill>
              </a:rPr>
              <a:t>的 </a:t>
            </a:r>
            <a:r>
              <a:rPr lang="en-US" altLang="zh-TW" b="1" u="sng" dirty="0">
                <a:solidFill>
                  <a:srgbClr val="3333FF"/>
                </a:solidFill>
              </a:rPr>
              <a:t>Fourier transform </a:t>
            </a:r>
            <a:r>
              <a:rPr lang="zh-TW" altLang="en-US" b="1" u="sng" dirty="0">
                <a:solidFill>
                  <a:srgbClr val="3333FF"/>
                </a:solidFill>
              </a:rPr>
              <a:t>之間有什麼關係？</a:t>
            </a:r>
            <a:r>
              <a:rPr lang="zh-TW" altLang="en-US" dirty="0"/>
              <a:t>     </a:t>
            </a:r>
          </a:p>
        </p:txBody>
      </p:sp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6383338" y="2636838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6" name="Equation" r:id="rId6" imgW="2540000" imgH="508000" progId="Equation.DSMT4">
                  <p:embed/>
                </p:oleObj>
              </mc:Choice>
              <mc:Fallback>
                <p:oleObj name="Equation" r:id="rId6" imgW="2540000" imgH="508000" progId="Equation.DSMT4">
                  <p:embed/>
                  <p:pic>
                    <p:nvPicPr>
                      <p:cNvPr id="163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636838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468762" y="1089004"/>
            <a:ext cx="7305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(A very important basic knowledge in signal processing)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4367214" y="5084763"/>
          <a:ext cx="1508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7" name="Equation" r:id="rId8" imgW="939800" imgH="609600" progId="Equation.DSMT4">
                  <p:embed/>
                </p:oleObj>
              </mc:Choice>
              <mc:Fallback>
                <p:oleObj name="Equation" r:id="rId8" imgW="939800" imgH="609600" progId="Equation.DSMT4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5084763"/>
                        <a:ext cx="15081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文字方塊 14"/>
          <p:cNvSpPr txBox="1">
            <a:spLocks noChangeArrowheads="1"/>
          </p:cNvSpPr>
          <p:nvPr/>
        </p:nvSpPr>
        <p:spPr bwMode="auto">
          <a:xfrm>
            <a:off x="7248526" y="5876925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(Very important)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167189" y="5000625"/>
            <a:ext cx="2143125" cy="121443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3524250" y="5000625"/>
            <a:ext cx="571500" cy="5715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07EDB4E-CFD6-4BCB-9164-F0983C56303D}" type="slidenum">
              <a:rPr lang="en-US" altLang="zh-TW">
                <a:solidFill>
                  <a:srgbClr val="0000FF"/>
                </a:solidFill>
              </a:rPr>
              <a:pPr/>
              <a:t>15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2843214" y="547688"/>
          <a:ext cx="2073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0" name="Equation" r:id="rId3" imgW="2070100" imgH="660400" progId="Equation.DSMT4">
                  <p:embed/>
                </p:oleObj>
              </mc:Choice>
              <mc:Fallback>
                <p:oleObj name="Equation" r:id="rId3" imgW="2070100" imgH="660400" progId="Equation.DSMT4">
                  <p:embed/>
                  <p:pic>
                    <p:nvPicPr>
                      <p:cNvPr id="174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547688"/>
                        <a:ext cx="20732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5375276" y="620714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f</a:t>
            </a:r>
            <a:r>
              <a:rPr lang="en-US" altLang="zh-TW" i="1" baseline="-25000">
                <a:solidFill>
                  <a:srgbClr val="3333FF"/>
                </a:solidFill>
              </a:rPr>
              <a:t>s</a:t>
            </a:r>
            <a:r>
              <a:rPr lang="en-US" altLang="zh-TW">
                <a:solidFill>
                  <a:srgbClr val="3333FF"/>
                </a:solidFill>
              </a:rPr>
              <a:t> = 1/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olidFill>
                  <a:srgbClr val="3333FF"/>
                </a:solidFill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7032625" y="620714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47211"/>
              </p:ext>
            </p:extLst>
          </p:nvPr>
        </p:nvGraphicFramePr>
        <p:xfrm>
          <a:off x="2747963" y="1370013"/>
          <a:ext cx="42846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name="Equation" r:id="rId5" imgW="4279680" imgH="660240" progId="Equation.DSMT4">
                  <p:embed/>
                </p:oleObj>
              </mc:Choice>
              <mc:Fallback>
                <p:oleObj name="Equation" r:id="rId5" imgW="4279680" imgH="660240" progId="Equation.DSMT4">
                  <p:embed/>
                  <p:pic>
                    <p:nvPicPr>
                      <p:cNvPr id="174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370013"/>
                        <a:ext cx="42846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7680324" y="1481524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for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/2</a:t>
            </a: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2208213" y="3598195"/>
            <a:ext cx="7559675" cy="11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 bwMode="auto">
          <a:xfrm rot="5400000">
            <a:off x="6510337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 rot="5400000">
            <a:off x="8163719" y="3595814"/>
            <a:ext cx="1008062" cy="317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 bwMode="auto">
          <a:xfrm rot="5400000">
            <a:off x="5040312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文字方塊 28"/>
          <p:cNvSpPr txBox="1">
            <a:spLocks noChangeArrowheads="1"/>
          </p:cNvSpPr>
          <p:nvPr/>
        </p:nvSpPr>
        <p:spPr bwMode="auto">
          <a:xfrm>
            <a:off x="5375275" y="4101432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>
                <a:solidFill>
                  <a:srgbClr val="0000CC"/>
                </a:solidFill>
              </a:rPr>
              <a:t>0                     fs/2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fs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421" name="文字方塊 28"/>
          <p:cNvSpPr txBox="1">
            <a:spLocks noChangeArrowheads="1"/>
          </p:cNvSpPr>
          <p:nvPr/>
        </p:nvSpPr>
        <p:spPr bwMode="auto">
          <a:xfrm>
            <a:off x="5375274" y="4679282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>
                <a:solidFill>
                  <a:srgbClr val="0000CC"/>
                </a:solidFill>
              </a:rPr>
              <a:t>0                     N/2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422" name="文字方塊 28"/>
          <p:cNvSpPr txBox="1">
            <a:spLocks noChangeArrowheads="1"/>
          </p:cNvSpPr>
          <p:nvPr/>
        </p:nvSpPr>
        <p:spPr bwMode="auto">
          <a:xfrm>
            <a:off x="4151312" y="4101432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frequency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3" name="文字方塊 28"/>
          <p:cNvSpPr txBox="1">
            <a:spLocks noChangeArrowheads="1"/>
          </p:cNvSpPr>
          <p:nvPr/>
        </p:nvSpPr>
        <p:spPr bwMode="auto">
          <a:xfrm>
            <a:off x="4656138" y="4679282"/>
            <a:ext cx="50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4" name="文字方塊 26"/>
          <p:cNvSpPr txBox="1">
            <a:spLocks noChangeArrowheads="1"/>
          </p:cNvSpPr>
          <p:nvPr/>
        </p:nvSpPr>
        <p:spPr bwMode="auto">
          <a:xfrm>
            <a:off x="2208213" y="6207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5" name="文字方塊 28"/>
          <p:cNvSpPr txBox="1">
            <a:spLocks noChangeArrowheads="1"/>
          </p:cNvSpPr>
          <p:nvPr/>
        </p:nvSpPr>
        <p:spPr bwMode="auto">
          <a:xfrm>
            <a:off x="2208213" y="14843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6" name="文字方塊 29"/>
          <p:cNvSpPr txBox="1">
            <a:spLocks noChangeArrowheads="1"/>
          </p:cNvSpPr>
          <p:nvPr/>
        </p:nvSpPr>
        <p:spPr bwMode="auto">
          <a:xfrm>
            <a:off x="7680324" y="4317332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7" name="文字方塊 30"/>
          <p:cNvSpPr txBox="1">
            <a:spLocks noChangeArrowheads="1"/>
          </p:cNvSpPr>
          <p:nvPr/>
        </p:nvSpPr>
        <p:spPr bwMode="auto">
          <a:xfrm>
            <a:off x="5880099" y="4390357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 rot="5400000">
            <a:off x="3649662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 bwMode="auto">
          <a:xfrm rot="5400000">
            <a:off x="2281237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79437" y="5885556"/>
            <a:ext cx="4723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The DFT output has the period of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981048" y="5396576"/>
            <a:ext cx="87884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/>
              <a:t>If the sampling frequency is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, the FT output has the period of 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i="1" baseline="-25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4" name="直線單箭頭接點 3"/>
          <p:cNvCxnSpPr/>
          <p:nvPr/>
        </p:nvCxnSpPr>
        <p:spPr>
          <a:xfrm>
            <a:off x="5541962" y="4445919"/>
            <a:ext cx="0" cy="288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137082" y="4428457"/>
            <a:ext cx="0" cy="288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785700" y="4445919"/>
            <a:ext cx="0" cy="2889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3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9754B1C4-A739-42AA-8D61-2D41B6EC2283}" type="slidenum">
              <a:rPr lang="en-US" altLang="zh-TW">
                <a:solidFill>
                  <a:srgbClr val="0000FF"/>
                </a:solidFill>
              </a:rPr>
              <a:pPr/>
              <a:t>16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2351089" y="765176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Proof</a:t>
            </a:r>
            <a:r>
              <a:rPr lang="zh-TW" altLang="en-US" dirty="0"/>
              <a:t>：</a:t>
            </a:r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3430588" y="765175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name="Equation" r:id="rId3" imgW="2540000" imgH="508000" progId="Equation.DSMT4">
                  <p:embed/>
                </p:oleObj>
              </mc:Choice>
              <mc:Fallback>
                <p:oleObj name="Equation" r:id="rId3" imgW="2540000" imgH="508000" progId="Equation.DSMT4">
                  <p:embed/>
                  <p:pic>
                    <p:nvPicPr>
                      <p:cNvPr id="1843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765175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3359151" y="1844675"/>
          <a:ext cx="5865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2" name="Equation" r:id="rId5" imgW="5854700" imgH="571500" progId="Equation.DSMT4">
                  <p:embed/>
                </p:oleObj>
              </mc:Choice>
              <mc:Fallback>
                <p:oleObj name="Equation" r:id="rId5" imgW="5854700" imgH="571500" progId="Equation.DSMT4">
                  <p:embed/>
                  <p:pic>
                    <p:nvPicPr>
                      <p:cNvPr id="184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844675"/>
                        <a:ext cx="5865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222750" y="1341439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用 </a:t>
            </a:r>
            <a:r>
              <a:rPr lang="en-US" altLang="zh-TW" i="1"/>
              <a:t>t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,   </a:t>
            </a:r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 </a:t>
            </a:r>
            <a:r>
              <a:rPr lang="zh-TW" altLang="en-US">
                <a:sym typeface="Symbol" panose="05050102010706020507" pitchFamily="18" charset="2"/>
              </a:rPr>
              <a:t>代入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4151313" y="2565401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4799014" y="2493963"/>
          <a:ext cx="1068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3" name="Equation" r:id="rId7" imgW="1066800" imgH="508000" progId="Equation.DSMT4">
                  <p:embed/>
                </p:oleObj>
              </mc:Choice>
              <mc:Fallback>
                <p:oleObj name="Equation" r:id="rId7" imgW="1066800" imgH="508000" progId="Equation.DSMT4">
                  <p:embed/>
                  <p:pic>
                    <p:nvPicPr>
                      <p:cNvPr id="1843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4" y="2493963"/>
                        <a:ext cx="10683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2565401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i.e., </a:t>
            </a:r>
          </a:p>
        </p:txBody>
      </p:sp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6743701" y="2493963"/>
          <a:ext cx="1577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4" name="Equation" r:id="rId9" imgW="1574117" imgH="634725" progId="Equation.DSMT4">
                  <p:embed/>
                </p:oleObj>
              </mc:Choice>
              <mc:Fallback>
                <p:oleObj name="Equation" r:id="rId9" imgW="1574117" imgH="634725" progId="Equation.DSMT4">
                  <p:embed/>
                  <p:pic>
                    <p:nvPicPr>
                      <p:cNvPr id="184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2493963"/>
                        <a:ext cx="15779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3359150" y="3213100"/>
          <a:ext cx="2940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5" name="Equation" r:id="rId11" imgW="2933700" imgH="1168400" progId="Equation.DSMT4">
                  <p:embed/>
                </p:oleObj>
              </mc:Choice>
              <mc:Fallback>
                <p:oleObj name="Equation" r:id="rId11" imgW="2933700" imgH="1168400" progId="Equation.DSMT4">
                  <p:embed/>
                  <p:pic>
                    <p:nvPicPr>
                      <p:cNvPr id="184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213100"/>
                        <a:ext cx="29400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90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232FBA3-54B9-41AC-B58B-5720C2C10A16}" type="slidenum">
              <a:rPr lang="en-US" altLang="zh-TW">
                <a:solidFill>
                  <a:srgbClr val="0000FF"/>
                </a:solidFill>
              </a:rPr>
              <a:pPr/>
              <a:t>17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919288" y="333376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Example</a:t>
            </a:r>
            <a:r>
              <a:rPr lang="zh-TW" altLang="en-US">
                <a:solidFill>
                  <a:srgbClr val="3333FF"/>
                </a:solidFill>
              </a:rPr>
              <a:t>：</a:t>
            </a:r>
            <a:r>
              <a:rPr lang="zh-TW" altLang="en-US"/>
              <a:t>已知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640014" y="836613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for 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1</a:t>
            </a:r>
            <a:r>
              <a:rPr lang="en-US" altLang="zh-TW"/>
              <a:t>    </a:t>
            </a:r>
          </a:p>
        </p:txBody>
      </p:sp>
      <p:sp>
        <p:nvSpPr>
          <p:cNvPr id="40965" name="Text Box 20"/>
          <p:cNvSpPr txBox="1">
            <a:spLocks noChangeArrowheads="1"/>
          </p:cNvSpPr>
          <p:nvPr/>
        </p:nvSpPr>
        <p:spPr bwMode="auto">
          <a:xfrm>
            <a:off x="2711451" y="2349501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FF0066"/>
                </a:solidFill>
              </a:rPr>
              <a:t>如何用 </a:t>
            </a:r>
            <a:r>
              <a:rPr lang="en-US" altLang="zh-TW" dirty="0">
                <a:solidFill>
                  <a:srgbClr val="FF0066"/>
                </a:solidFill>
              </a:rPr>
              <a:t>DFT </a:t>
            </a:r>
            <a:r>
              <a:rPr lang="zh-TW" altLang="en-US" dirty="0">
                <a:solidFill>
                  <a:srgbClr val="FF0066"/>
                </a:solidFill>
              </a:rPr>
              <a:t>來正確的畫出 </a:t>
            </a:r>
            <a:r>
              <a:rPr lang="en-US" altLang="zh-TW" i="1" dirty="0">
                <a:solidFill>
                  <a:srgbClr val="FF0066"/>
                </a:solidFill>
              </a:rPr>
              <a:t>y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i="1" dirty="0">
                <a:solidFill>
                  <a:srgbClr val="FF0066"/>
                </a:solidFill>
              </a:rPr>
              <a:t>t</a:t>
            </a:r>
            <a:r>
              <a:rPr lang="en-US" altLang="zh-TW" dirty="0">
                <a:solidFill>
                  <a:srgbClr val="FF0066"/>
                </a:solidFill>
              </a:rPr>
              <a:t>) </a:t>
            </a:r>
            <a:r>
              <a:rPr lang="zh-TW" altLang="en-US" dirty="0">
                <a:solidFill>
                  <a:srgbClr val="FF0066"/>
                </a:solidFill>
              </a:rPr>
              <a:t>的頻譜？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240464" y="836613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(4</a:t>
            </a:r>
            <a:r>
              <a:rPr lang="zh-TW" altLang="en-US"/>
              <a:t>－</a:t>
            </a:r>
            <a:r>
              <a:rPr lang="en-US" altLang="zh-TW"/>
              <a:t>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 for 1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2</a:t>
            </a:r>
            <a:r>
              <a:rPr lang="en-US" altLang="zh-TW"/>
              <a:t>    </a:t>
            </a:r>
          </a:p>
        </p:txBody>
      </p:sp>
      <p:sp>
        <p:nvSpPr>
          <p:cNvPr id="40967" name="矩形 10"/>
          <p:cNvSpPr>
            <a:spLocks noChangeArrowheads="1"/>
          </p:cNvSpPr>
          <p:nvPr/>
        </p:nvSpPr>
        <p:spPr bwMode="auto">
          <a:xfrm>
            <a:off x="2640014" y="1412875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取樣間隔：</a:t>
            </a:r>
            <a:r>
              <a:rPr lang="en-US" altLang="zh-TW">
                <a:sym typeface="Symbol" panose="05050102010706020507" pitchFamily="18" charset="2"/>
              </a:rPr>
              <a:t> 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zh-TW" altLang="en-US"/>
              <a:t>  </a:t>
            </a:r>
            <a:r>
              <a:rPr lang="en-US" altLang="zh-TW"/>
              <a:t>= 0.1</a:t>
            </a:r>
            <a:r>
              <a:rPr lang="zh-TW" altLang="en-US"/>
              <a:t>  </a:t>
            </a: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2640013" y="18446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  20</a:t>
            </a:r>
            <a:endParaRPr lang="en-US" altLang="zh-TW" dirty="0"/>
          </a:p>
        </p:txBody>
      </p:sp>
      <p:pic>
        <p:nvPicPr>
          <p:cNvPr id="4096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997200"/>
            <a:ext cx="8001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39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DF4E612-FB8E-427F-853A-77A3ADC5A5A3}" type="slidenum">
              <a:rPr lang="en-US" altLang="zh-TW">
                <a:solidFill>
                  <a:srgbClr val="0000FF"/>
                </a:solidFill>
              </a:rPr>
              <a:pPr/>
              <a:t>18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63750" y="3284539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1)</a:t>
            </a:r>
            <a:r>
              <a:rPr lang="en-US" altLang="zh-TW"/>
              <a:t> Perform the DFT for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549276"/>
            <a:ext cx="7981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矩形 13"/>
          <p:cNvSpPr>
            <a:spLocks noChangeArrowheads="1"/>
          </p:cNvSpPr>
          <p:nvPr/>
        </p:nvSpPr>
        <p:spPr bwMode="auto">
          <a:xfrm>
            <a:off x="2566989" y="3333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  20</a:t>
            </a:r>
            <a:endParaRPr lang="en-US" altLang="zh-TW" dirty="0"/>
          </a:p>
        </p:txBody>
      </p:sp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89363"/>
            <a:ext cx="800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6096001" y="3141663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Equation" r:id="rId5" imgW="2590800" imgH="685800" progId="Equation.DSMT4">
                  <p:embed/>
                </p:oleObj>
              </mc:Choice>
              <mc:Fallback>
                <p:oleObj name="Equation" r:id="rId5" imgW="2590800" imgH="685800" progId="Equation.DSMT4">
                  <p:embed/>
                  <p:pic>
                    <p:nvPicPr>
                      <p:cNvPr id="1945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141663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文字方塊 16"/>
          <p:cNvSpPr txBox="1">
            <a:spLocks noChangeArrowheads="1"/>
          </p:cNvSpPr>
          <p:nvPr/>
        </p:nvSpPr>
        <p:spPr bwMode="auto">
          <a:xfrm>
            <a:off x="9048750" y="328453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/>
              <a:t>N</a:t>
            </a:r>
            <a:r>
              <a:rPr lang="en-US" altLang="zh-TW"/>
              <a:t> = 21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26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438CDDD-E203-4AC5-8782-32B2866F5B60}" type="slidenum">
              <a:rPr lang="en-US" altLang="zh-TW">
                <a:solidFill>
                  <a:srgbClr val="0000FF"/>
                </a:solidFill>
              </a:rPr>
              <a:pPr/>
              <a:t>19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063751" y="692151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2-1)</a:t>
            </a:r>
          </a:p>
        </p:txBody>
      </p:sp>
      <p:graphicFrame>
        <p:nvGraphicFramePr>
          <p:cNvPr id="20482" name="Object 9"/>
          <p:cNvGraphicFramePr>
            <a:graphicFrameLocks noChangeAspect="1"/>
          </p:cNvGraphicFramePr>
          <p:nvPr/>
        </p:nvGraphicFramePr>
        <p:xfrm>
          <a:off x="3503614" y="619125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1" name="Equation" r:id="rId3" imgW="2044700" imgH="660400" progId="Equation.DSMT4">
                  <p:embed/>
                </p:oleObj>
              </mc:Choice>
              <mc:Fallback>
                <p:oleObj name="Equation" r:id="rId3" imgW="2044700" imgH="660400" progId="Equation.DSMT4">
                  <p:embed/>
                  <p:pic>
                    <p:nvPicPr>
                      <p:cNvPr id="204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619125"/>
                        <a:ext cx="2047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3503614" y="1339850"/>
          <a:ext cx="2657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2" name="Equation" r:id="rId5" imgW="2654300" imgH="660400" progId="Equation.DSMT4">
                  <p:embed/>
                </p:oleObj>
              </mc:Choice>
              <mc:Fallback>
                <p:oleObj name="Equation" r:id="rId5" imgW="2654300" imgH="660400" progId="Equation.DSMT4">
                  <p:embed/>
                  <p:pic>
                    <p:nvPicPr>
                      <p:cNvPr id="204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339850"/>
                        <a:ext cx="2657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6670675" y="836614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599239" y="1484314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&gt;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143250" y="2276476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In this example,</a:t>
            </a:r>
            <a:endParaRPr lang="zh-TW" altLang="en-US" dirty="0"/>
          </a:p>
        </p:txBody>
      </p:sp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5162551" y="2205038"/>
          <a:ext cx="2913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3" name="Equation" r:id="rId7" imgW="2908080" imgH="634680" progId="Equation.DSMT4">
                  <p:embed/>
                </p:oleObj>
              </mc:Choice>
              <mc:Fallback>
                <p:oleObj name="Equation" r:id="rId7" imgW="2908080" imgH="634680" progId="Equation.DSMT4">
                  <p:embed/>
                  <p:pic>
                    <p:nvPicPr>
                      <p:cNvPr id="2048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1" y="2205038"/>
                        <a:ext cx="29130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2063751" y="1341439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2-2)</a:t>
            </a:r>
          </a:p>
        </p:txBody>
      </p:sp>
      <p:pic>
        <p:nvPicPr>
          <p:cNvPr id="2049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213101"/>
            <a:ext cx="7962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8918" y="347503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FF0066"/>
                </a:solidFill>
              </a:rPr>
              <a:t>y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i="1" dirty="0">
                <a:solidFill>
                  <a:srgbClr val="FF0066"/>
                </a:solidFill>
              </a:rPr>
              <a:t>t</a:t>
            </a:r>
            <a:r>
              <a:rPr lang="en-US" altLang="zh-TW" dirty="0">
                <a:solidFill>
                  <a:srgbClr val="FF0066"/>
                </a:solidFill>
              </a:rPr>
              <a:t>) </a:t>
            </a:r>
            <a:r>
              <a:rPr lang="zh-TW" altLang="en-US" dirty="0">
                <a:solidFill>
                  <a:srgbClr val="FF0066"/>
                </a:solidFill>
              </a:rPr>
              <a:t>的頻譜</a:t>
            </a:r>
            <a:r>
              <a:rPr lang="en-US" altLang="zh-TW" dirty="0">
                <a:solidFill>
                  <a:srgbClr val="FF0066"/>
                </a:solidFill>
              </a:rPr>
              <a:t> </a:t>
            </a:r>
            <a:endParaRPr lang="zh-TW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8" y="62036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Signal Processing </a:t>
            </a:r>
            <a:r>
              <a:rPr lang="zh-TW" altLang="en-US" sz="3200" dirty="0">
                <a:solidFill>
                  <a:srgbClr val="FF0000"/>
                </a:solidFill>
              </a:rPr>
              <a:t>基礎知識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549035" y="1357540"/>
            <a:ext cx="9556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The Resource in the DISP Lab Website </a:t>
            </a:r>
            <a:br>
              <a:rPr lang="en-US" altLang="zh-TW" sz="3200" dirty="0"/>
            </a:br>
            <a:r>
              <a:rPr lang="en-US" altLang="zh-TW" sz="3200" dirty="0"/>
              <a:t>     (DISP </a:t>
            </a:r>
            <a:r>
              <a:rPr lang="zh-TW" altLang="en-US" sz="3200" dirty="0"/>
              <a:t>實驗室網站資源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(2) The Methods for Finding Research Materials</a:t>
            </a:r>
            <a:br>
              <a:rPr lang="en-US" altLang="zh-TW" sz="3200" dirty="0"/>
            </a:br>
            <a:r>
              <a:rPr lang="en-US" altLang="zh-TW" sz="3200" dirty="0"/>
              <a:t>      (</a:t>
            </a:r>
            <a:r>
              <a:rPr lang="zh-TW" altLang="en-US" sz="3200" dirty="0"/>
              <a:t>研究資料的找尋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(3) Fourier Transform</a:t>
            </a:r>
          </a:p>
          <a:p>
            <a:r>
              <a:rPr lang="en-US" altLang="zh-TW" sz="3200" dirty="0"/>
              <a:t>(4) Convolution </a:t>
            </a:r>
          </a:p>
          <a:p>
            <a:r>
              <a:rPr lang="en-US" altLang="zh-TW" sz="3200" dirty="0"/>
              <a:t>(5) Edge Detection Filter</a:t>
            </a:r>
          </a:p>
          <a:p>
            <a:r>
              <a:rPr lang="en-US" altLang="zh-TW" sz="3200" dirty="0"/>
              <a:t>(6) Smooth Filter</a:t>
            </a:r>
          </a:p>
          <a:p>
            <a:r>
              <a:rPr lang="en-US" altLang="zh-TW" sz="3200" dirty="0"/>
              <a:t>(7) Correlation and Matched Filter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(4) Convolution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67651" y="1600034"/>
            <a:ext cx="66246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i="1" dirty="0"/>
              <a:t>x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] </a:t>
            </a:r>
            <a:r>
              <a:rPr lang="zh-TW" altLang="en-US" sz="2000" dirty="0"/>
              <a:t>的範圍為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 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]</a:t>
            </a:r>
            <a:r>
              <a:rPr lang="zh-TW" altLang="en-US" sz="2000" dirty="0"/>
              <a:t>，大小為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cs typeface="Times New Roman" pitchFamily="18" charset="0"/>
              </a:rPr>
              <a:t>− </a:t>
            </a:r>
            <a:r>
              <a:rPr lang="en-US" altLang="zh-TW" sz="2000" i="1" dirty="0">
                <a:cs typeface="Times New Roman" pitchFamily="18" charset="0"/>
              </a:rPr>
              <a:t>n</a:t>
            </a:r>
            <a:r>
              <a:rPr lang="en-US" altLang="zh-TW" sz="2000" baseline="-25000" dirty="0">
                <a:cs typeface="Times New Roman" pitchFamily="18" charset="0"/>
              </a:rPr>
              <a:t>1</a:t>
            </a:r>
            <a:r>
              <a:rPr lang="en-US" altLang="zh-TW" sz="2000" dirty="0">
                <a:cs typeface="Times New Roman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i="1" dirty="0"/>
              <a:t>h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] </a:t>
            </a:r>
            <a:r>
              <a:rPr lang="zh-TW" altLang="en-US" sz="2000" dirty="0"/>
              <a:t>的範圍為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 </a:t>
            </a:r>
            <a:r>
              <a:rPr lang="en-US" altLang="zh-TW" sz="2000" dirty="0"/>
              <a:t>[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]</a:t>
            </a:r>
            <a:r>
              <a:rPr lang="zh-TW" altLang="en-US" sz="2000" dirty="0"/>
              <a:t>，大小為 </a:t>
            </a:r>
            <a:r>
              <a:rPr lang="en-US" altLang="zh-TW" sz="2000" i="1" dirty="0"/>
              <a:t>K</a:t>
            </a:r>
            <a:r>
              <a:rPr lang="en-US" altLang="zh-TW" sz="2000" dirty="0"/>
              <a:t> =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−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+ 1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endParaRPr lang="zh-TW" altLang="en-US" sz="2000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24233"/>
              </p:ext>
            </p:extLst>
          </p:nvPr>
        </p:nvGraphicFramePr>
        <p:xfrm>
          <a:off x="2467651" y="2495666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3" imgW="3543300" imgH="736600" progId="Equation.DSMT4">
                  <p:embed/>
                </p:oleObj>
              </mc:Choice>
              <mc:Fallback>
                <p:oleObj name="Equation" r:id="rId3" imgW="3543300" imgH="73660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651" y="2495666"/>
                        <a:ext cx="354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699926" y="2640129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</a:rPr>
              <a:t>y</a:t>
            </a:r>
            <a:r>
              <a:rPr lang="en-US" altLang="zh-TW" sz="2000" dirty="0">
                <a:solidFill>
                  <a:srgbClr val="FF0000"/>
                </a:solidFill>
              </a:rPr>
              <a:t>[</a:t>
            </a:r>
            <a:r>
              <a:rPr lang="en-US" altLang="zh-TW" sz="2000" i="1" dirty="0">
                <a:solidFill>
                  <a:srgbClr val="FF0000"/>
                </a:solidFill>
              </a:rPr>
              <a:t>n</a:t>
            </a:r>
            <a:r>
              <a:rPr lang="en-US" altLang="zh-TW" sz="2000" dirty="0">
                <a:solidFill>
                  <a:srgbClr val="FF0000"/>
                </a:solidFill>
              </a:rPr>
              <a:t>] </a:t>
            </a:r>
            <a:r>
              <a:rPr lang="zh-TW" altLang="en-US" sz="2000" dirty="0">
                <a:solidFill>
                  <a:srgbClr val="FF0000"/>
                </a:solidFill>
              </a:rPr>
              <a:t>的範圍</a:t>
            </a:r>
            <a:r>
              <a:rPr lang="en-US" altLang="zh-TW" sz="2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767840" y="3533891"/>
            <a:ext cx="6122711" cy="1665288"/>
            <a:chOff x="2470826" y="3533891"/>
            <a:chExt cx="5419725" cy="1665288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797851" y="3595804"/>
              <a:ext cx="6556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x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453488" y="3697404"/>
              <a:ext cx="7905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4253588" y="3541829"/>
              <a:ext cx="671513" cy="5445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h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925101" y="3697404"/>
              <a:ext cx="8191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744251" y="3533891"/>
              <a:ext cx="817562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zh-TW" altLang="en-US" sz="2000" i="1">
                  <a:ea typeface="新細明體" charset="-120"/>
                </a:rPr>
                <a:t> </a:t>
              </a:r>
              <a:r>
                <a:rPr lang="en-US" altLang="zh-TW" sz="2000" i="1">
                  <a:ea typeface="新細明體" charset="-120"/>
                </a:rPr>
                <a:t>y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2470826" y="4414954"/>
              <a:ext cx="1146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2797851" y="4086341"/>
              <a:ext cx="1587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961363" y="4086341"/>
              <a:ext cx="1588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124876" y="3922829"/>
              <a:ext cx="1587" cy="4921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289976" y="3759316"/>
              <a:ext cx="0" cy="6556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3944026" y="4414954"/>
              <a:ext cx="13096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470826" y="4414954"/>
              <a:ext cx="4016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289976" y="4414954"/>
              <a:ext cx="4000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271051" y="4414954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4852076" y="4414954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2634338" y="4741979"/>
              <a:ext cx="819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4434563" y="4741979"/>
              <a:ext cx="4905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961363" y="4741979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4434563" y="4741979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3617001" y="4251441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 dirty="0">
                  <a:ea typeface="新細明體" charset="-120"/>
                </a:rPr>
                <a:t>n</a:t>
              </a:r>
              <a:endParaRPr lang="en-US" altLang="zh-TW" sz="2000" baseline="-25000" dirty="0">
                <a:ea typeface="新細明體" charset="-120"/>
              </a:endParaRPr>
            </a:p>
            <a:p>
              <a:pPr eaLnBrk="1" hangingPunct="1"/>
              <a:endParaRPr lang="zh-TW" altLang="en-US" sz="2000" dirty="0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5253713" y="4251441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5618838" y="4440354"/>
              <a:ext cx="1873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5671226" y="4414954"/>
              <a:ext cx="6683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  <a:r>
                <a:rPr lang="en-US" altLang="zh-TW" sz="2000">
                  <a:ea typeface="新細明體" charset="-120"/>
                </a:rPr>
                <a:t>+</a:t>
              </a:r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6979326" y="4414954"/>
              <a:ext cx="80010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  <a:r>
                <a:rPr lang="en-US" altLang="zh-TW" sz="2000">
                  <a:ea typeface="新細明體" charset="-120"/>
                </a:rPr>
                <a:t>+</a:t>
              </a:r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  <a:endParaRPr lang="en-US" altLang="zh-TW" sz="2000" baseline="-25000"/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7563526" y="4224454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836326" y="4800716"/>
              <a:ext cx="13096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907763" y="4872154"/>
              <a:ext cx="120491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N+K</a:t>
              </a:r>
              <a:r>
                <a:rPr lang="en-US" altLang="zh-TW" sz="2000">
                  <a:ea typeface="新細明體" charset="-120"/>
                </a:rPr>
                <a:t>-1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4434563" y="4251441"/>
              <a:ext cx="1588" cy="1635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4598076" y="4086341"/>
              <a:ext cx="1587" cy="3286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4761588" y="4251441"/>
              <a:ext cx="0" cy="1635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4925101" y="4086341"/>
              <a:ext cx="0" cy="3286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>
              <a:off x="2634338" y="4086341"/>
              <a:ext cx="1588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>
              <a:off x="3453488" y="3759316"/>
              <a:ext cx="0" cy="6556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5907763" y="4295891"/>
              <a:ext cx="0" cy="1444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6052226" y="4224454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195101" y="4079991"/>
              <a:ext cx="0" cy="3603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6339563" y="3864091"/>
              <a:ext cx="0" cy="5762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6484026" y="3792654"/>
              <a:ext cx="0" cy="647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6628488" y="3864091"/>
              <a:ext cx="0" cy="5762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>
              <a:off x="6771363" y="3935529"/>
              <a:ext cx="0" cy="5048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6915826" y="4079991"/>
              <a:ext cx="0" cy="3603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7060288" y="4224454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</p:grpSp>
      <p:sp>
        <p:nvSpPr>
          <p:cNvPr id="67" name="AutoShape 54"/>
          <p:cNvSpPr>
            <a:spLocks noChangeArrowheads="1"/>
          </p:cNvSpPr>
          <p:nvPr/>
        </p:nvSpPr>
        <p:spPr bwMode="auto">
          <a:xfrm>
            <a:off x="6339563" y="5303954"/>
            <a:ext cx="144463" cy="431800"/>
          </a:xfrm>
          <a:prstGeom prst="up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 sz="2000"/>
          </a:p>
        </p:txBody>
      </p:sp>
      <p:sp>
        <p:nvSpPr>
          <p:cNvPr id="68" name="Text Box 55"/>
          <p:cNvSpPr txBox="1">
            <a:spLocks noChangeArrowheads="1"/>
          </p:cNvSpPr>
          <p:nvPr/>
        </p:nvSpPr>
        <p:spPr bwMode="auto">
          <a:xfrm>
            <a:off x="4394876" y="5735754"/>
            <a:ext cx="4608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/>
              <a:t>Convolution output </a:t>
            </a:r>
            <a:r>
              <a:rPr lang="zh-TW" altLang="en-US" sz="2000" dirty="0"/>
              <a:t>的</a:t>
            </a:r>
            <a:r>
              <a:rPr lang="zh-TW" altLang="en-US" sz="2000" dirty="0">
                <a:solidFill>
                  <a:srgbClr val="3333FF"/>
                </a:solidFill>
              </a:rPr>
              <a:t>範圍</a:t>
            </a:r>
            <a:r>
              <a:rPr lang="zh-TW" altLang="en-US" sz="2000" dirty="0"/>
              <a:t>以及 </a:t>
            </a:r>
            <a:r>
              <a:rPr lang="zh-TW" altLang="en-US" sz="2000" dirty="0">
                <a:solidFill>
                  <a:srgbClr val="3333FF"/>
                </a:solidFill>
              </a:rPr>
              <a:t>點數</a:t>
            </a:r>
            <a:r>
              <a:rPr lang="zh-TW" altLang="en-US" sz="2000" dirty="0"/>
              <a:t>，</a:t>
            </a:r>
            <a:br>
              <a:rPr lang="zh-TW" altLang="en-US" sz="2000" dirty="0"/>
            </a:br>
            <a:r>
              <a:rPr lang="zh-TW" altLang="en-US" sz="2000" dirty="0"/>
              <a:t>是學信號處理的人必需了解的常識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29300" y="1187786"/>
            <a:ext cx="528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range variation after convolution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23912" y="807524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(4-A) Discrete Convolution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8216968" y="3251783"/>
            <a:ext cx="32746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/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6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9980" y="450611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Discrete Convolution by </a:t>
            </a:r>
            <a:r>
              <a:rPr lang="en-US" altLang="zh-TW" sz="2400" dirty="0" err="1">
                <a:solidFill>
                  <a:srgbClr val="0000FF"/>
                </a:solidFill>
              </a:rPr>
              <a:t>fft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2190066" y="1039979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2" name="Equation" r:id="rId3" imgW="2031840" imgH="368280" progId="Equation.DSMT4">
                  <p:embed/>
                </p:oleObj>
              </mc:Choice>
              <mc:Fallback>
                <p:oleObj name="Equation" r:id="rId3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066" y="1039979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4913214" y="1035386"/>
          <a:ext cx="2244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3" name="Equation" r:id="rId5" imgW="2247840" imgH="368280" progId="Equation.DSMT4">
                  <p:embed/>
                </p:oleObj>
              </mc:Choice>
              <mc:Fallback>
                <p:oleObj name="Equation" r:id="rId5" imgW="224784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214" y="1035386"/>
                        <a:ext cx="2244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2103438" y="1620838"/>
          <a:ext cx="4845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4" name="Equation" r:id="rId7" imgW="4851360" imgH="419040" progId="Equation.DSMT4">
                  <p:embed/>
                </p:oleObj>
              </mc:Choice>
              <mc:Fallback>
                <p:oleObj name="Equation" r:id="rId7" imgW="4851360" imgH="4190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620838"/>
                        <a:ext cx="4845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03438" y="5269014"/>
            <a:ext cx="2808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i="1" dirty="0"/>
              <a:t>DFT</a:t>
            </a:r>
            <a:r>
              <a:rPr lang="en-US" altLang="zh-TW" sz="2400" i="1" baseline="-25000" dirty="0"/>
              <a:t>P</a:t>
            </a:r>
            <a:r>
              <a:rPr lang="en-US" altLang="zh-TW" sz="2400" dirty="0"/>
              <a:t>: the </a:t>
            </a:r>
            <a:r>
              <a:rPr lang="en-US" altLang="zh-TW" sz="2400" i="1" dirty="0"/>
              <a:t>P</a:t>
            </a:r>
            <a:r>
              <a:rPr lang="en-US" altLang="zh-TW" sz="2400" dirty="0"/>
              <a:t>-point FFT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32325" y="5269882"/>
            <a:ext cx="395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i="1" dirty="0"/>
              <a:t>IDFT</a:t>
            </a:r>
            <a:r>
              <a:rPr lang="en-US" altLang="zh-TW" sz="2400" i="1" baseline="-25000" dirty="0"/>
              <a:t>P</a:t>
            </a:r>
            <a:r>
              <a:rPr lang="en-US" altLang="zh-TW" sz="2400" dirty="0"/>
              <a:t>: the </a:t>
            </a:r>
            <a:r>
              <a:rPr lang="en-US" altLang="zh-TW" sz="2400" i="1" dirty="0"/>
              <a:t>P</a:t>
            </a:r>
            <a:r>
              <a:rPr lang="en-US" altLang="zh-TW" sz="2400" dirty="0"/>
              <a:t>-point inverse FFT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071714" y="2196703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5" name="Equation" r:id="rId9" imgW="1841400" imgH="368280" progId="Equation.DSMT4">
                  <p:embed/>
                </p:oleObj>
              </mc:Choice>
              <mc:Fallback>
                <p:oleObj name="Equation" r:id="rId9" imgW="18414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1714" y="2196703"/>
                        <a:ext cx="1841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64954" y="2135012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0, 1, 2, …, </a:t>
            </a:r>
            <a:r>
              <a:rPr lang="en-US" altLang="zh-TW" sz="2400" i="1" dirty="0"/>
              <a:t>N</a:t>
            </a:r>
            <a:r>
              <a:rPr lang="en-US" altLang="zh-TW" sz="2400" dirty="0"/>
              <a:t>-1 </a:t>
            </a: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44544"/>
              </p:ext>
            </p:extLst>
          </p:nvPr>
        </p:nvGraphicFramePr>
        <p:xfrm>
          <a:off x="3071714" y="2775137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6" name="Equation" r:id="rId11" imgW="1015920" imgH="368280" progId="Equation.DSMT4">
                  <p:embed/>
                </p:oleObj>
              </mc:Choice>
              <mc:Fallback>
                <p:oleObj name="Equation" r:id="rId11" imgW="1015920" imgH="3682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1714" y="2775137"/>
                        <a:ext cx="1016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264955" y="2681772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</a:t>
            </a:r>
            <a:r>
              <a:rPr lang="en-US" altLang="zh-TW" sz="2400" i="1" dirty="0"/>
              <a:t>N</a:t>
            </a:r>
            <a:r>
              <a:rPr lang="en-US" altLang="zh-TW" sz="2400" dirty="0"/>
              <a:t>, </a:t>
            </a:r>
            <a:r>
              <a:rPr lang="en-US" altLang="zh-TW" sz="2400" i="1" dirty="0"/>
              <a:t>N</a:t>
            </a:r>
            <a:r>
              <a:rPr lang="en-US" altLang="zh-TW" sz="2400" dirty="0"/>
              <a:t>+1, …., </a:t>
            </a:r>
            <a:r>
              <a:rPr lang="en-US" altLang="zh-TW" sz="2400" i="1" dirty="0"/>
              <a:t>P</a:t>
            </a:r>
            <a:r>
              <a:rPr lang="en-US" altLang="zh-TW" sz="2400" dirty="0"/>
              <a:t>-1</a:t>
            </a: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34621"/>
              </p:ext>
            </p:extLst>
          </p:nvPr>
        </p:nvGraphicFramePr>
        <p:xfrm>
          <a:off x="3076575" y="3286125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7" name="Equation" r:id="rId13" imgW="1828800" imgH="368280" progId="Equation.DSMT4">
                  <p:embed/>
                </p:oleObj>
              </mc:Choice>
              <mc:Fallback>
                <p:oleObj name="Equation" r:id="rId13" imgW="18288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76575" y="3286125"/>
                        <a:ext cx="1828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264956" y="3192016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0, 1, 2, …, </a:t>
            </a:r>
            <a:r>
              <a:rPr lang="en-US" altLang="zh-TW" sz="2400" i="1" dirty="0"/>
              <a:t>M</a:t>
            </a:r>
            <a:r>
              <a:rPr lang="en-US" altLang="zh-TW" sz="2400" dirty="0"/>
              <a:t>-1 </a:t>
            </a: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75841"/>
              </p:ext>
            </p:extLst>
          </p:nvPr>
        </p:nvGraphicFramePr>
        <p:xfrm>
          <a:off x="3084414" y="3909269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8" name="Equation" r:id="rId15" imgW="1002960" imgH="368280" progId="Equation.DSMT4">
                  <p:embed/>
                </p:oleObj>
              </mc:Choice>
              <mc:Fallback>
                <p:oleObj name="Equation" r:id="rId15" imgW="1002960" imgH="3682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84414" y="3909269"/>
                        <a:ext cx="1003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5264954" y="3787355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</a:t>
            </a:r>
            <a:r>
              <a:rPr lang="en-US" altLang="zh-TW" sz="2400" i="1" dirty="0"/>
              <a:t>M</a:t>
            </a:r>
            <a:r>
              <a:rPr lang="en-US" altLang="zh-TW" sz="2400" dirty="0"/>
              <a:t>, </a:t>
            </a:r>
            <a:r>
              <a:rPr lang="en-US" altLang="zh-TW" sz="2400" i="1" dirty="0"/>
              <a:t>M</a:t>
            </a:r>
            <a:r>
              <a:rPr lang="en-US" altLang="zh-TW" sz="2400" dirty="0"/>
              <a:t>+1, …., </a:t>
            </a:r>
            <a:r>
              <a:rPr lang="en-US" altLang="zh-TW" sz="2400" i="1" dirty="0"/>
              <a:t>P</a:t>
            </a:r>
            <a:r>
              <a:rPr lang="en-US" altLang="zh-TW" sz="2400" dirty="0"/>
              <a:t>-1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09513"/>
              </p:ext>
            </p:extLst>
          </p:nvPr>
        </p:nvGraphicFramePr>
        <p:xfrm>
          <a:off x="3078163" y="4575175"/>
          <a:ext cx="2320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9" name="Equation" r:id="rId17" imgW="2323800" imgH="368280" progId="Equation.DSMT4">
                  <p:embed/>
                </p:oleObj>
              </mc:Choice>
              <mc:Fallback>
                <p:oleObj name="Equation" r:id="rId17" imgW="232380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575175"/>
                        <a:ext cx="23209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73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46348"/>
              </p:ext>
            </p:extLst>
          </p:nvPr>
        </p:nvGraphicFramePr>
        <p:xfrm>
          <a:off x="2087325" y="411957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7" name="Equation" r:id="rId3" imgW="2031840" imgH="368280" progId="Equation.DSMT4">
                  <p:embed/>
                </p:oleObj>
              </mc:Choice>
              <mc:Fallback>
                <p:oleObj name="Equation" r:id="rId3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25" y="411957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89728"/>
              </p:ext>
            </p:extLst>
          </p:nvPr>
        </p:nvGraphicFramePr>
        <p:xfrm>
          <a:off x="4810473" y="407364"/>
          <a:ext cx="2244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8" name="Equation" r:id="rId5" imgW="2247840" imgH="368280" progId="Equation.DSMT4">
                  <p:embed/>
                </p:oleObj>
              </mc:Choice>
              <mc:Fallback>
                <p:oleObj name="Equation" r:id="rId5" imgW="224784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473" y="407364"/>
                        <a:ext cx="2244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10765"/>
              </p:ext>
            </p:extLst>
          </p:nvPr>
        </p:nvGraphicFramePr>
        <p:xfrm>
          <a:off x="2000697" y="992816"/>
          <a:ext cx="4845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9" name="Equation" r:id="rId7" imgW="4851360" imgH="419040" progId="Equation.DSMT4">
                  <p:embed/>
                </p:oleObj>
              </mc:Choice>
              <mc:Fallback>
                <p:oleObj name="Equation" r:id="rId7" imgW="4851360" imgH="4190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97" y="992816"/>
                        <a:ext cx="4845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431368" y="3146281"/>
            <a:ext cx="253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then</a:t>
            </a:r>
            <a:endParaRPr lang="zh-TW" altLang="en-US" sz="2400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30855" y="2536386"/>
            <a:ext cx="256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length(</a:t>
            </a:r>
            <a:r>
              <a:rPr lang="en-US" altLang="zh-TW" sz="2400" i="1" dirty="0"/>
              <a:t>h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]) = </a:t>
            </a:r>
            <a:r>
              <a:rPr lang="en-US" altLang="zh-TW" sz="2400" i="1" dirty="0"/>
              <a:t>M</a:t>
            </a:r>
            <a:endParaRPr lang="zh-TW" altLang="en-US" sz="2400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00700" y="2024919"/>
            <a:ext cx="253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length(</a:t>
            </a:r>
            <a:r>
              <a:rPr lang="en-US" altLang="zh-TW" sz="2400" i="1" dirty="0"/>
              <a:t>x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]) = </a:t>
            </a:r>
            <a:r>
              <a:rPr lang="en-US" altLang="zh-TW" sz="2400" i="1" dirty="0"/>
              <a:t>N</a:t>
            </a:r>
            <a:endParaRPr lang="zh-TW" altLang="en-US" sz="2400" i="1" dirty="0"/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23216"/>
              </p:ext>
            </p:extLst>
          </p:nvPr>
        </p:nvGraphicFramePr>
        <p:xfrm>
          <a:off x="6368996" y="3210965"/>
          <a:ext cx="1754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0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996" y="3210965"/>
                        <a:ext cx="1754188" cy="346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28269" y="1542026"/>
            <a:ext cx="297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do we choose </a:t>
            </a:r>
            <a:r>
              <a:rPr lang="en-US" altLang="zh-TW" sz="2400" i="1" dirty="0"/>
              <a:t>P</a:t>
            </a:r>
            <a:r>
              <a:rPr lang="en-US" altLang="zh-TW" sz="2400" dirty="0"/>
              <a:t>? </a:t>
            </a:r>
            <a:endParaRPr lang="zh-TW" altLang="en-US" sz="2400" i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205526" y="4036810"/>
            <a:ext cx="147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</a:t>
            </a:r>
            <a:r>
              <a:rPr lang="en-US" altLang="zh-TW" sz="2400" dirty="0" err="1"/>
              <a:t>Matlab</a:t>
            </a:r>
            <a:r>
              <a:rPr lang="en-US" altLang="zh-TW" sz="2400" dirty="0"/>
              <a:t>,   </a:t>
            </a:r>
            <a:endParaRPr lang="zh-TW" altLang="en-US" sz="2400" i="1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40278"/>
              </p:ext>
            </p:extLst>
          </p:nvPr>
        </p:nvGraphicFramePr>
        <p:xfrm>
          <a:off x="2805041" y="4136779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1" name="Equation" r:id="rId11" imgW="1511280" imgH="393480" progId="Equation.DSMT4">
                  <p:embed/>
                </p:oleObj>
              </mc:Choice>
              <mc:Fallback>
                <p:oleObj name="Equation" r:id="rId11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05041" y="4136779"/>
                        <a:ext cx="1511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375756" y="4069560"/>
            <a:ext cx="245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written as</a:t>
            </a:r>
            <a:endParaRPr lang="zh-TW" altLang="en-US" sz="2400" i="1" dirty="0"/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84420"/>
              </p:ext>
            </p:extLst>
          </p:nvPr>
        </p:nvGraphicFramePr>
        <p:xfrm>
          <a:off x="7018343" y="4130175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2" name="Equation" r:id="rId13" imgW="1015920" imgH="368280" progId="Equation.DSMT4">
                  <p:embed/>
                </p:oleObj>
              </mc:Choice>
              <mc:Fallback>
                <p:oleObj name="Equation" r:id="rId13" imgW="1015920" imgH="3682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8343" y="4130175"/>
                        <a:ext cx="1016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1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9980" y="450611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Discrete Convolution by </a:t>
            </a:r>
            <a:r>
              <a:rPr lang="en-US" altLang="zh-TW" sz="2400" dirty="0" err="1">
                <a:solidFill>
                  <a:srgbClr val="0000FF"/>
                </a:solidFill>
              </a:rPr>
              <a:t>conv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11345"/>
              </p:ext>
            </p:extLst>
          </p:nvPr>
        </p:nvGraphicFramePr>
        <p:xfrm>
          <a:off x="2041525" y="1620838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0" name="Equation" r:id="rId3" imgW="1866600" imgH="368280" progId="Equation.DSMT4">
                  <p:embed/>
                </p:oleObj>
              </mc:Choice>
              <mc:Fallback>
                <p:oleObj name="Equation" r:id="rId3" imgW="18666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525" y="1620838"/>
                        <a:ext cx="1866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36571"/>
              </p:ext>
            </p:extLst>
          </p:nvPr>
        </p:nvGraphicFramePr>
        <p:xfrm>
          <a:off x="1162650" y="1018333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1" name="Equation" r:id="rId5" imgW="2031840" imgH="368280" progId="Equation.DSMT4">
                  <p:embed/>
                </p:oleObj>
              </mc:Choice>
              <mc:Fallback>
                <p:oleObj name="Equation" r:id="rId5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650" y="1018333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22952"/>
              </p:ext>
            </p:extLst>
          </p:nvPr>
        </p:nvGraphicFramePr>
        <p:xfrm>
          <a:off x="4759325" y="1620838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2" name="Equation" r:id="rId7" imgW="1854000" imgH="368280" progId="Equation.DSMT4">
                  <p:embed/>
                </p:oleObj>
              </mc:Choice>
              <mc:Fallback>
                <p:oleObj name="Equation" r:id="rId7" imgW="1854000" imgH="3682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9325" y="1620838"/>
                        <a:ext cx="185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2197"/>
              </p:ext>
            </p:extLst>
          </p:nvPr>
        </p:nvGraphicFramePr>
        <p:xfrm>
          <a:off x="1162650" y="2358696"/>
          <a:ext cx="3005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3" name="Equation" r:id="rId9" imgW="3009600" imgH="393480" progId="Equation.DSMT4">
                  <p:embed/>
                </p:oleObj>
              </mc:Choice>
              <mc:Fallback>
                <p:oleObj name="Equation" r:id="rId9" imgW="3009600" imgH="39348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650" y="2358696"/>
                        <a:ext cx="3005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49924"/>
              </p:ext>
            </p:extLst>
          </p:nvPr>
        </p:nvGraphicFramePr>
        <p:xfrm>
          <a:off x="1149350" y="3082925"/>
          <a:ext cx="2359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4" name="Equation" r:id="rId11" imgW="2361960" imgH="368280" progId="Equation.DSMT4">
                  <p:embed/>
                </p:oleObj>
              </mc:Choice>
              <mc:Fallback>
                <p:oleObj name="Equation" r:id="rId11" imgW="2361960" imgH="368280" progId="Equation.DSMT4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082925"/>
                        <a:ext cx="23590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684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4734" y="595313"/>
            <a:ext cx="43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(4-B) Continuous Convolution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1490"/>
              </p:ext>
            </p:extLst>
          </p:nvPr>
        </p:nvGraphicFramePr>
        <p:xfrm>
          <a:off x="1459215" y="1245832"/>
          <a:ext cx="4578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2" name="Equation" r:id="rId3" imgW="4584600" imgH="469800" progId="Equation.DSMT4">
                  <p:embed/>
                </p:oleObj>
              </mc:Choice>
              <mc:Fallback>
                <p:oleObj name="Equation" r:id="rId3" imgW="4584600" imgH="46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215" y="1245832"/>
                        <a:ext cx="45783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34307" y="1999074"/>
            <a:ext cx="719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(1)</a:t>
            </a:r>
            <a:endParaRPr lang="zh-TW" altLang="en-US" sz="2400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66962"/>
              </p:ext>
            </p:extLst>
          </p:nvPr>
        </p:nvGraphicFramePr>
        <p:xfrm>
          <a:off x="1654140" y="2092439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3" name="Equation" r:id="rId5" imgW="1688760" imgH="368280" progId="Equation.DSMT4">
                  <p:embed/>
                </p:oleObj>
              </mc:Choice>
              <mc:Fallback>
                <p:oleObj name="Equation" r:id="rId5" imgW="1688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4140" y="2092439"/>
                        <a:ext cx="1689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70487"/>
              </p:ext>
            </p:extLst>
          </p:nvPr>
        </p:nvGraphicFramePr>
        <p:xfrm>
          <a:off x="4120221" y="2092439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4" name="Equation" r:id="rId7" imgW="1688760" imgH="368280" progId="Equation.DSMT4">
                  <p:embed/>
                </p:oleObj>
              </mc:Choice>
              <mc:Fallback>
                <p:oleObj name="Equation" r:id="rId7" imgW="1688760" imgH="3682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0221" y="2092439"/>
                        <a:ext cx="1689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34306" y="2608201"/>
            <a:ext cx="4952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(2)  Compute the discrete convolution </a:t>
            </a:r>
            <a:endParaRPr lang="zh-TW" altLang="en-US" sz="2400" dirty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58388"/>
              </p:ext>
            </p:extLst>
          </p:nvPr>
        </p:nvGraphicFramePr>
        <p:xfrm>
          <a:off x="1654140" y="321732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5" name="Equation" r:id="rId9" imgW="2031840" imgH="368280" progId="Equation.DSMT4">
                  <p:embed/>
                </p:oleObj>
              </mc:Choice>
              <mc:Fallback>
                <p:oleObj name="Equation" r:id="rId9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40" y="321732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5687" y="3855417"/>
            <a:ext cx="719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(3)</a:t>
            </a:r>
            <a:endParaRPr lang="zh-TW" altLang="en-US" sz="2400" dirty="0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15258"/>
              </p:ext>
            </p:extLst>
          </p:nvPr>
        </p:nvGraphicFramePr>
        <p:xfrm>
          <a:off x="1654140" y="3950370"/>
          <a:ext cx="20177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6" name="Equation" r:id="rId11" imgW="2019240" imgH="368280" progId="Equation.DSMT4">
                  <p:embed/>
                </p:oleObj>
              </mc:Choice>
              <mc:Fallback>
                <p:oleObj name="Equation" r:id="rId11" imgW="2019240" imgH="36828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40" y="3950370"/>
                        <a:ext cx="20177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58251"/>
              </p:ext>
            </p:extLst>
          </p:nvPr>
        </p:nvGraphicFramePr>
        <p:xfrm>
          <a:off x="5905500" y="4316413"/>
          <a:ext cx="21193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7" name="Equation" r:id="rId13" imgW="2120760" imgH="749160" progId="Equation.DSMT4">
                  <p:embed/>
                </p:oleObj>
              </mc:Choice>
              <mc:Fallback>
                <p:oleObj name="Equation" r:id="rId13" imgW="2120760" imgH="74916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316413"/>
                        <a:ext cx="21193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48943"/>
              </p:ext>
            </p:extLst>
          </p:nvPr>
        </p:nvGraphicFramePr>
        <p:xfrm>
          <a:off x="6234177" y="3217328"/>
          <a:ext cx="2384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8" name="Equation" r:id="rId15" imgW="2387520" imgH="368280" progId="Equation.DSMT4">
                  <p:embed/>
                </p:oleObj>
              </mc:Choice>
              <mc:Fallback>
                <p:oleObj name="Equation" r:id="rId15" imgW="2387520" imgH="36828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77" y="3217328"/>
                        <a:ext cx="2384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527477" y="3123963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(5) Edge Detection Filter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10092" y="3895793"/>
            <a:ext cx="161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95" y="923289"/>
            <a:ext cx="8426536" cy="287295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" y="4693234"/>
            <a:ext cx="3637955" cy="92392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09" y="4648380"/>
            <a:ext cx="6881325" cy="968779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4731252" y="4794704"/>
            <a:ext cx="66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599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Edge Detection (short impulse response)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609" y="1162847"/>
            <a:ext cx="297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(a) A rectangular signal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];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609" y="328546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(b)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=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+ noise;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0" y="1595428"/>
            <a:ext cx="5035496" cy="15290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00" y="3684048"/>
            <a:ext cx="5014028" cy="15462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268" y="5408858"/>
            <a:ext cx="3000375" cy="762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17646" y="106770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(c)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74" y="1595428"/>
            <a:ext cx="5095279" cy="15290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17646" y="327277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(d)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76" y="3684048"/>
            <a:ext cx="5209878" cy="15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0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Edge Detection (long impulse response)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609" y="1162847"/>
            <a:ext cx="297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(a) A rectangular signal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];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609" y="328546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(b)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=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+ noise;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0" y="1595428"/>
            <a:ext cx="5035496" cy="15290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00" y="3684048"/>
            <a:ext cx="5014028" cy="15462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17646" y="106770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(e)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17646" y="327277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(f)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513" y="5524218"/>
            <a:ext cx="6562725" cy="9239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193" y="1643939"/>
            <a:ext cx="5293562" cy="15031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194" y="3642110"/>
            <a:ext cx="5293562" cy="15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3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99733"/>
              </p:ext>
            </p:extLst>
          </p:nvPr>
        </p:nvGraphicFramePr>
        <p:xfrm>
          <a:off x="1378407" y="82233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6" name="Equation" r:id="rId4" imgW="2031840" imgH="368280" progId="Equation.DSMT4">
                  <p:embed/>
                </p:oleObj>
              </mc:Choice>
              <mc:Fallback>
                <p:oleObj name="Equation" r:id="rId4" imgW="2031840" imgH="36828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07" y="82233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98163"/>
              </p:ext>
            </p:extLst>
          </p:nvPr>
        </p:nvGraphicFramePr>
        <p:xfrm>
          <a:off x="2023438" y="1639799"/>
          <a:ext cx="318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7" name="Equation" r:id="rId6" imgW="3187440" imgH="368280" progId="Equation.DSMT4">
                  <p:embed/>
                </p:oleObj>
              </mc:Choice>
              <mc:Fallback>
                <p:oleObj name="Equation" r:id="rId6" imgW="31874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3438" y="1639799"/>
                        <a:ext cx="3187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96776"/>
              </p:ext>
            </p:extLst>
          </p:nvPr>
        </p:nvGraphicFramePr>
        <p:xfrm>
          <a:off x="2023438" y="2274698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8" name="Equation" r:id="rId8" imgW="2425680" imgH="368280" progId="Equation.DSMT4">
                  <p:embed/>
                </p:oleObj>
              </mc:Choice>
              <mc:Fallback>
                <p:oleObj name="Equation" r:id="rId8" imgW="2425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3438" y="2274698"/>
                        <a:ext cx="2425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56308"/>
              </p:ext>
            </p:extLst>
          </p:nvPr>
        </p:nvGraphicFramePr>
        <p:xfrm>
          <a:off x="5122863" y="2247900"/>
          <a:ext cx="260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9" name="Equation" r:id="rId10" imgW="2603160" imgH="368280" progId="Equation.DSMT4">
                  <p:embed/>
                </p:oleObj>
              </mc:Choice>
              <mc:Fallback>
                <p:oleObj name="Equation" r:id="rId10" imgW="2603160" imgH="36828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22863" y="2247900"/>
                        <a:ext cx="2603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24186"/>
              </p:ext>
            </p:extLst>
          </p:nvPr>
        </p:nvGraphicFramePr>
        <p:xfrm>
          <a:off x="8400088" y="2247900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0" name="Equation" r:id="rId12" imgW="1180800" imgH="368280" progId="Equation.DSMT4">
                  <p:embed/>
                </p:oleObj>
              </mc:Choice>
              <mc:Fallback>
                <p:oleObj name="Equation" r:id="rId12" imgW="1180800" imgH="3682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00088" y="2247900"/>
                        <a:ext cx="1181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25153"/>
              </p:ext>
            </p:extLst>
          </p:nvPr>
        </p:nvGraphicFramePr>
        <p:xfrm>
          <a:off x="2023438" y="2820720"/>
          <a:ext cx="2489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1" name="Equation" r:id="rId14" imgW="2489040" imgH="749160" progId="Equation.DSMT4">
                  <p:embed/>
                </p:oleObj>
              </mc:Choice>
              <mc:Fallback>
                <p:oleObj name="Equation" r:id="rId14" imgW="2489040" imgH="7491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3438" y="2820720"/>
                        <a:ext cx="2489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858338" y="4051616"/>
            <a:ext cx="302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smaller noise: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</a:rPr>
              <a:t>larger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2" name="矩形 21"/>
          <p:cNvSpPr/>
          <p:nvPr/>
        </p:nvSpPr>
        <p:spPr>
          <a:xfrm>
            <a:off x="1858338" y="5122549"/>
            <a:ext cx="2950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larger noise: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smaller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3" name="矩形 22"/>
          <p:cNvSpPr/>
          <p:nvPr/>
        </p:nvSpPr>
        <p:spPr>
          <a:xfrm>
            <a:off x="2392819" y="4513281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(or extracting tiny edges)</a:t>
            </a:r>
            <a:endParaRPr lang="zh-TW" altLang="en-US" sz="2400" i="1" dirty="0"/>
          </a:p>
        </p:txBody>
      </p:sp>
      <p:sp>
        <p:nvSpPr>
          <p:cNvPr id="24" name="矩形 23"/>
          <p:cNvSpPr/>
          <p:nvPr/>
        </p:nvSpPr>
        <p:spPr>
          <a:xfrm>
            <a:off x="2308913" y="5691066"/>
            <a:ext cx="4284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(or extracting large-scaled edges)</a:t>
            </a:r>
            <a:endParaRPr lang="zh-TW" altLang="en-US" sz="2400" i="1" dirty="0"/>
          </a:p>
        </p:txBody>
      </p:sp>
      <p:sp>
        <p:nvSpPr>
          <p:cNvPr id="25" name="矩形 24"/>
          <p:cNvSpPr/>
          <p:nvPr/>
        </p:nvSpPr>
        <p:spPr>
          <a:xfrm>
            <a:off x="5898229" y="1593116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for |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</a:rPr>
              <a:t>|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198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(6) Smoother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39914"/>
              </p:ext>
            </p:extLst>
          </p:nvPr>
        </p:nvGraphicFramePr>
        <p:xfrm>
          <a:off x="2073053" y="927506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Equation" r:id="rId3" imgW="2031840" imgH="393480" progId="Equation.DSMT4">
                  <p:embed/>
                </p:oleObj>
              </mc:Choice>
              <mc:Fallback>
                <p:oleObj name="Equation" r:id="rId3" imgW="2031840" imgH="393480" progId="Equation.DSMT4">
                  <p:embed/>
                  <p:pic>
                    <p:nvPicPr>
                      <p:cNvPr id="2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53" y="927506"/>
                        <a:ext cx="201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516" y="1443911"/>
            <a:ext cx="4475640" cy="219328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12295" y="3763926"/>
            <a:ext cx="168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69225"/>
              </p:ext>
            </p:extLst>
          </p:nvPr>
        </p:nvGraphicFramePr>
        <p:xfrm>
          <a:off x="2796363" y="4136065"/>
          <a:ext cx="1565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5" name="Equation" r:id="rId6" imgW="1574640" imgH="622080" progId="Equation.DSMT4">
                  <p:embed/>
                </p:oleObj>
              </mc:Choice>
              <mc:Fallback>
                <p:oleObj name="Equation" r:id="rId6" imgW="1574640" imgH="62208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63" y="4136065"/>
                        <a:ext cx="1565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562799" y="4225591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</a:rPr>
              <a:t> for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dirty="0">
                <a:latin typeface="Times New Roman" panose="02020603050405020304" pitchFamily="18" charset="0"/>
              </a:rPr>
              <a:t>L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L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endParaRPr lang="zh-TW" altLang="en-US" sz="20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5434"/>
              </p:ext>
            </p:extLst>
          </p:nvPr>
        </p:nvGraphicFramePr>
        <p:xfrm>
          <a:off x="7209982" y="4260366"/>
          <a:ext cx="9334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6" name="Equation" r:id="rId8" imgW="939600" imgH="393480" progId="Equation.DSMT4">
                  <p:embed/>
                </p:oleObj>
              </mc:Choice>
              <mc:Fallback>
                <p:oleObj name="Equation" r:id="rId8" imgW="939600" imgH="393480" progId="Equation.DSMT4">
                  <p:embed/>
                  <p:pic>
                    <p:nvPicPr>
                      <p:cNvPr id="16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82" y="4260366"/>
                        <a:ext cx="9334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8415329" y="4142771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 otherwise</a:t>
            </a:r>
            <a:endParaRPr lang="zh-TW" altLang="en-US" sz="2400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439616"/>
              </p:ext>
            </p:extLst>
          </p:nvPr>
        </p:nvGraphicFramePr>
        <p:xfrm>
          <a:off x="2796363" y="4941946"/>
          <a:ext cx="4205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7" name="Equation" r:id="rId10" imgW="4228920" imgH="799920" progId="Equation.DSMT4">
                  <p:embed/>
                </p:oleObj>
              </mc:Choice>
              <mc:Fallback>
                <p:oleObj name="Equation" r:id="rId10" imgW="4228920" imgH="799920" progId="Equation.DSMT4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63" y="4941946"/>
                        <a:ext cx="42052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443077" y="5044815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(local average)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5960" y="527176"/>
            <a:ext cx="4052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(1) </a:t>
            </a:r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 Lab Website </a:t>
            </a:r>
          </a:p>
        </p:txBody>
      </p:sp>
      <p:sp>
        <p:nvSpPr>
          <p:cNvPr id="5" name="矩形 4"/>
          <p:cNvSpPr/>
          <p:nvPr/>
        </p:nvSpPr>
        <p:spPr>
          <a:xfrm>
            <a:off x="4610476" y="1646540"/>
            <a:ext cx="3490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/>
              <a:t>http://disp.ee.ntu.edu.tw/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50250" y="164654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實驗室網站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2" y="2592608"/>
            <a:ext cx="11569541" cy="2526030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1615440" y="4580158"/>
            <a:ext cx="1239520" cy="4775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104640" y="4580158"/>
            <a:ext cx="1239520" cy="4775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Smoother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31542" y="967564"/>
            <a:ext cx="168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4" y="1268344"/>
            <a:ext cx="7335731" cy="61222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069" y="1985192"/>
            <a:ext cx="5452110" cy="4371975"/>
          </a:xfrm>
          <a:prstGeom prst="rect">
            <a:avLst/>
          </a:prstGeom>
        </p:spPr>
      </p:pic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58157"/>
              </p:ext>
            </p:extLst>
          </p:nvPr>
        </p:nvGraphicFramePr>
        <p:xfrm>
          <a:off x="7446593" y="2911475"/>
          <a:ext cx="3044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5" imgW="3047760" imgH="393480" progId="Equation.DSMT4">
                  <p:embed/>
                </p:oleObj>
              </mc:Choice>
              <mc:Fallback>
                <p:oleObj name="Equation" r:id="rId5" imgW="3047760" imgH="393480" progId="Equation.DSMT4">
                  <p:embed/>
                  <p:pic>
                    <p:nvPicPr>
                      <p:cNvPr id="1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593" y="2911475"/>
                        <a:ext cx="3044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81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31</a:t>
            </a:fld>
            <a:endParaRPr lang="zh-TW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1378407" y="82233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8" name="Equation" r:id="rId4" imgW="2031840" imgH="368280" progId="Equation.DSMT4">
                  <p:embed/>
                </p:oleObj>
              </mc:Choice>
              <mc:Fallback>
                <p:oleObj name="Equation" r:id="rId4" imgW="203184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07" y="82233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01999"/>
              </p:ext>
            </p:extLst>
          </p:nvPr>
        </p:nvGraphicFramePr>
        <p:xfrm>
          <a:off x="2165650" y="1481450"/>
          <a:ext cx="241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9" name="Equation" r:id="rId6" imgW="2412720" imgH="368280" progId="Equation.DSMT4">
                  <p:embed/>
                </p:oleObj>
              </mc:Choice>
              <mc:Fallback>
                <p:oleObj name="Equation" r:id="rId6" imgW="2412720" imgH="3682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5650" y="1481450"/>
                        <a:ext cx="2413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43052" y="1388085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for |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</a:rPr>
              <a:t>|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sz="2400" i="1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36172"/>
              </p:ext>
            </p:extLst>
          </p:nvPr>
        </p:nvGraphicFramePr>
        <p:xfrm>
          <a:off x="2114550" y="1871663"/>
          <a:ext cx="2590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0" name="Equation" r:id="rId8" imgW="2590560" imgH="749160" progId="Equation.DSMT4">
                  <p:embed/>
                </p:oleObj>
              </mc:Choice>
              <mc:Fallback>
                <p:oleObj name="Equation" r:id="rId8" imgW="2590560" imgH="74916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4550" y="1871663"/>
                        <a:ext cx="2590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551026" y="2841911"/>
            <a:ext cx="7421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extracting the smaller scaled (short term) feature: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</a:rPr>
              <a:t>larger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2" name="矩形 21"/>
          <p:cNvSpPr/>
          <p:nvPr/>
        </p:nvSpPr>
        <p:spPr>
          <a:xfrm>
            <a:off x="1551026" y="3482551"/>
            <a:ext cx="730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extracting the larger scaled (long term) feature :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smaller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715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(7) Correlation and Matched Filter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650" y="1052513"/>
            <a:ext cx="10058654" cy="43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Used for </a:t>
            </a:r>
            <a:r>
              <a:rPr lang="en-US" altLang="zh-TW" sz="2200" dirty="0">
                <a:solidFill>
                  <a:srgbClr val="3333FF"/>
                </a:solidFill>
                <a:ea typeface="新細明體" panose="02020500000000000000" pitchFamily="18" charset="-120"/>
              </a:rPr>
              <a:t>demodulation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similarity measurement</a:t>
            </a:r>
            <a:r>
              <a:rPr lang="en-US" altLang="zh-TW" sz="2200" dirty="0">
                <a:ea typeface="新細明體" panose="02020500000000000000" pitchFamily="18" charset="-120"/>
              </a:rPr>
              <a:t>, and </a:t>
            </a:r>
            <a:r>
              <a:rPr lang="en-US" altLang="zh-TW" sz="2200" dirty="0">
                <a:solidFill>
                  <a:srgbClr val="3333FF"/>
                </a:solidFill>
                <a:ea typeface="新細明體" panose="02020500000000000000" pitchFamily="18" charset="-120"/>
              </a:rPr>
              <a:t>pattern recognition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“Edge and corner detections” are special cases of pattern recognition.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To detect a pattern 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], we use its</a:t>
            </a:r>
            <a:r>
              <a:rPr lang="en-US" altLang="zh-TW" sz="2200" u="sng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u="sng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time-</a:t>
            </a:r>
            <a:r>
              <a:rPr lang="en-US" altLang="zh-TW" sz="2200" u="sng" dirty="0">
                <a:solidFill>
                  <a:srgbClr val="3333FF"/>
                </a:solidFill>
                <a:sym typeface="Symbol" panose="05050102010706020507" pitchFamily="18" charset="2"/>
              </a:rPr>
              <a:t>reverse</a:t>
            </a:r>
            <a:r>
              <a:rPr lang="en-US" altLang="zh-TW" sz="2200" dirty="0">
                <a:solidFill>
                  <a:srgbClr val="3333FF"/>
                </a:solidFill>
                <a:sym typeface="Symbol" panose="05050102010706020507" pitchFamily="18" charset="2"/>
              </a:rPr>
              <a:t> and </a:t>
            </a:r>
            <a:r>
              <a:rPr lang="en-US" altLang="zh-TW" sz="2200" u="sng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conjugation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form as the filter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                                                  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                                                                          if  </a:t>
            </a:r>
            <a:r>
              <a:rPr lang="en-US" altLang="zh-TW" sz="2200" i="1" dirty="0">
                <a:ea typeface="新細明體" panose="02020500000000000000" pitchFamily="18" charset="-120"/>
              </a:rPr>
              <a:t>h</a:t>
            </a:r>
            <a:r>
              <a:rPr lang="en-US" altLang="zh-TW" sz="2200" dirty="0">
                <a:ea typeface="新細明體" panose="02020500000000000000" pitchFamily="18" charset="-120"/>
              </a:rPr>
              <a:t>[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]  0 for </a:t>
            </a:r>
            <a:r>
              <a:rPr lang="en-US" altLang="zh-TW" sz="2200" i="1" dirty="0">
                <a:sym typeface="Symbol" panose="05050102010706020507" pitchFamily="18" charset="2"/>
              </a:rPr>
              <a:t></a:t>
            </a:r>
            <a:r>
              <a:rPr lang="en-US" altLang="zh-TW" sz="2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sz="2200" i="1" dirty="0"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sz="2200" i="1" dirty="0">
                <a:sym typeface="Symbol" panose="05050102010706020507" pitchFamily="18" charset="2"/>
              </a:rPr>
              <a:t></a:t>
            </a:r>
            <a:r>
              <a:rPr lang="en-US" altLang="zh-TW" sz="2200" baseline="-25000" dirty="0">
                <a:sym typeface="Symbol" panose="05050102010706020507" pitchFamily="18" charset="2"/>
              </a:rPr>
              <a:t>2</a:t>
            </a:r>
            <a:endParaRPr lang="en-US" altLang="zh-TW" sz="22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sym typeface="Symbol" panose="05050102010706020507" pitchFamily="18" charset="2"/>
              </a:rPr>
              <a:t>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sym typeface="Symbol" panose="05050102010706020507" pitchFamily="18" charset="2"/>
              </a:rPr>
              <a:t>    </a:t>
            </a:r>
            <a:r>
              <a:rPr lang="en-US" altLang="zh-TW" sz="2200" i="1" dirty="0"/>
              <a:t>x</a:t>
            </a:r>
            <a:r>
              <a:rPr lang="en-US" altLang="zh-TW" sz="2200" dirty="0"/>
              <a:t>[</a:t>
            </a:r>
            <a:r>
              <a:rPr lang="en-US" altLang="zh-TW" sz="2200" i="1" dirty="0"/>
              <a:t>n</a:t>
            </a:r>
            <a:r>
              <a:rPr lang="en-US" altLang="zh-TW" sz="2200" dirty="0"/>
              <a:t>]: input pattern,   </a:t>
            </a:r>
            <a:r>
              <a:rPr lang="en-US" altLang="zh-TW" sz="2200" i="1" dirty="0"/>
              <a:t>h</a:t>
            </a:r>
            <a:r>
              <a:rPr lang="en-US" altLang="zh-TW" sz="2200" dirty="0"/>
              <a:t>[</a:t>
            </a:r>
            <a:r>
              <a:rPr lang="en-US" altLang="zh-TW" sz="2200" i="1" dirty="0"/>
              <a:t>n</a:t>
            </a:r>
            <a:r>
              <a:rPr lang="en-US" altLang="zh-TW" sz="2200" dirty="0"/>
              <a:t>]: the desired pattern 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200" baseline="-25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5" name="Object 36"/>
          <p:cNvGraphicFramePr>
            <a:graphicFrameLocks noChangeAspect="1"/>
          </p:cNvGraphicFramePr>
          <p:nvPr>
            <p:extLst/>
          </p:nvPr>
        </p:nvGraphicFramePr>
        <p:xfrm>
          <a:off x="1025398" y="3094655"/>
          <a:ext cx="62404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Equation" r:id="rId3" imgW="6235700" imgH="736600" progId="Equation.DSMT4">
                  <p:embed/>
                </p:oleObj>
              </mc:Choice>
              <mc:Fallback>
                <p:oleObj name="Equation" r:id="rId3" imgW="6235700" imgH="736600" progId="Equation.DSMT4">
                  <p:embed/>
                  <p:pic>
                    <p:nvPicPr>
                      <p:cNvPr id="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98" y="3094655"/>
                        <a:ext cx="62404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5663709" y="2297582"/>
            <a:ext cx="2152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(correlation)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38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1255522" y="1491869"/>
            <a:ext cx="2376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2-D form:</a:t>
            </a:r>
          </a:p>
        </p:txBody>
      </p:sp>
      <p:graphicFrame>
        <p:nvGraphicFramePr>
          <p:cNvPr id="8" name="Object 48"/>
          <p:cNvGraphicFramePr>
            <a:graphicFrameLocks noChangeAspect="1"/>
          </p:cNvGraphicFramePr>
          <p:nvPr>
            <p:extLst/>
          </p:nvPr>
        </p:nvGraphicFramePr>
        <p:xfrm>
          <a:off x="1720342" y="2291471"/>
          <a:ext cx="6327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Equation" r:id="rId3" imgW="6324600" imgH="736600" progId="Equation.DSMT4">
                  <p:embed/>
                </p:oleObj>
              </mc:Choice>
              <mc:Fallback>
                <p:oleObj name="Equation" r:id="rId3" imgW="6324600" imgH="736600" progId="Equation.DSMT4">
                  <p:embed/>
                  <p:pic>
                    <p:nvPicPr>
                      <p:cNvPr id="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342" y="2291471"/>
                        <a:ext cx="63277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2754502" y="3370771"/>
            <a:ext cx="6157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sz="2400" dirty="0"/>
              <a:t>if  </a:t>
            </a:r>
            <a:r>
              <a:rPr lang="en-US" altLang="zh-TW" sz="2400" i="1" dirty="0"/>
              <a:t>h</a:t>
            </a:r>
            <a:r>
              <a:rPr lang="en-US" altLang="zh-TW" sz="2400" dirty="0"/>
              <a:t>[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]  0 for </a:t>
            </a:r>
            <a:r>
              <a:rPr lang="en-US" altLang="zh-TW" sz="2400" i="1" dirty="0">
                <a:sym typeface="Symbol" panose="05050102010706020507" pitchFamily="18" charset="2"/>
              </a:rPr>
              <a:t>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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  </a:t>
            </a:r>
            <a:r>
              <a:rPr lang="en-US" altLang="zh-TW" sz="2400" i="1" dirty="0">
                <a:sym typeface="Symbol" panose="05050102010706020507" pitchFamily="18" charset="2"/>
              </a:rPr>
              <a:t>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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95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23023"/>
              </p:ext>
            </p:extLst>
          </p:nvPr>
        </p:nvGraphicFramePr>
        <p:xfrm>
          <a:off x="1777165" y="4831292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4" imgW="2095500" imgH="381000" progId="Equation.DSMT4">
                  <p:embed/>
                </p:oleObj>
              </mc:Choice>
              <mc:Fallback>
                <p:oleObj name="Equation" r:id="rId4" imgW="2095500" imgH="3810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165" y="4831292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" y="583142"/>
            <a:ext cx="8853487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489828" y="3632730"/>
            <a:ext cx="7920037" cy="0"/>
          </a:xfrm>
          <a:prstGeom prst="line">
            <a:avLst/>
          </a:prstGeom>
          <a:noFill/>
          <a:ln w="952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58515" y="870480"/>
            <a:ext cx="720725" cy="1152525"/>
          </a:xfrm>
          <a:prstGeom prst="rect">
            <a:avLst/>
          </a:prstGeom>
          <a:noFill/>
          <a:ln w="9525">
            <a:solidFill>
              <a:srgbClr val="CC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文字方塊 9"/>
          <p:cNvSpPr txBox="1">
            <a:spLocks noChangeArrowheads="1"/>
          </p:cNvSpPr>
          <p:nvPr/>
        </p:nvSpPr>
        <p:spPr bwMode="auto">
          <a:xfrm>
            <a:off x="6169778" y="4686830"/>
            <a:ext cx="3168650" cy="7080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 result of the convolution should be normalized!</a:t>
            </a:r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721853" y="5212292"/>
            <a:ext cx="431800" cy="482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45590" y="4831292"/>
            <a:ext cx="727075" cy="3810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4288400" y="5394855"/>
            <a:ext cx="0" cy="4183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422067" y="5212292"/>
            <a:ext cx="3234" cy="6008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564787" y="5394854"/>
            <a:ext cx="0" cy="4183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716534" y="5604006"/>
            <a:ext cx="653" cy="2091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58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55914" y="981075"/>
          <a:ext cx="29368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6" name="Equation" r:id="rId3" imgW="2933700" imgH="1549400" progId="Equation.DSMT4">
                  <p:embed/>
                </p:oleObj>
              </mc:Choice>
              <mc:Fallback>
                <p:oleObj name="Equation" r:id="rId3" imgW="2933700" imgH="154940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981075"/>
                        <a:ext cx="29368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6240463" y="1628776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7104063" y="1484313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7" name="Equation" r:id="rId5" imgW="1485900" imgH="736600" progId="Equation.DSMT4">
                  <p:embed/>
                </p:oleObj>
              </mc:Choice>
              <mc:Fallback>
                <p:oleObj name="Equation" r:id="rId5" imgW="1485900" imgH="73660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484313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2927350" y="2709864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8" name="Equation" r:id="rId7" imgW="888614" imgH="355446" progId="Equation.DSMT4">
                  <p:embed/>
                </p:oleObj>
              </mc:Choice>
              <mc:Fallback>
                <p:oleObj name="Equation" r:id="rId7" imgW="888614" imgH="355446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09864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4152901" y="27098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5016500" y="2565400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9" name="Equation" r:id="rId9" imgW="1485900" imgH="736600" progId="Equation.DSMT4">
                  <p:embed/>
                </p:oleObj>
              </mc:Choice>
              <mc:Fallback>
                <p:oleObj name="Equation" r:id="rId9" imgW="1485900" imgH="736600" progId="Equation.DSMT4">
                  <p:embed/>
                  <p:pic>
                    <p:nvPicPr>
                      <p:cNvPr id="71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565400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1" y="476251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Normalization Form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2063750" y="3357564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2-D Case</a:t>
            </a:r>
            <a:endParaRPr lang="en-US" altLang="zh-TW"/>
          </a:p>
        </p:txBody>
      </p:sp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2640013" y="3716339"/>
          <a:ext cx="451326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0" name="Equation" r:id="rId11" imgW="4508500" imgH="1549400" progId="Equation.DSMT4">
                  <p:embed/>
                </p:oleObj>
              </mc:Choice>
              <mc:Fallback>
                <p:oleObj name="Equation" r:id="rId11" imgW="4508500" imgH="1549400" progId="Equation.DSMT4">
                  <p:embed/>
                  <p:pic>
                    <p:nvPicPr>
                      <p:cNvPr id="71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716339"/>
                        <a:ext cx="4513262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7248526" y="42926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7969250" y="4076700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1" name="Equation" r:id="rId13" imgW="2247900" imgH="736600" progId="Equation.DSMT4">
                  <p:embed/>
                </p:oleObj>
              </mc:Choice>
              <mc:Fallback>
                <p:oleObj name="Equation" r:id="rId13" imgW="2247900" imgH="736600" progId="Equation.DSMT4">
                  <p:embed/>
                  <p:pic>
                    <p:nvPicPr>
                      <p:cNvPr id="71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4076700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"/>
          <p:cNvGraphicFramePr>
            <a:graphicFrameLocks noChangeAspect="1"/>
          </p:cNvGraphicFramePr>
          <p:nvPr/>
        </p:nvGraphicFramePr>
        <p:xfrm>
          <a:off x="2640014" y="5661025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2" name="Equation" r:id="rId15" imgW="1155199" imgH="355446" progId="Equation.DSMT4">
                  <p:embed/>
                </p:oleObj>
              </mc:Choice>
              <mc:Fallback>
                <p:oleObj name="Equation" r:id="rId15" imgW="1155199" imgH="355446" progId="Equation.DSMT4">
                  <p:embed/>
                  <p:pic>
                    <p:nvPicPr>
                      <p:cNvPr id="71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661025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008438" y="5661026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7" name="Object 17"/>
          <p:cNvGraphicFramePr>
            <a:graphicFrameLocks noChangeAspect="1"/>
          </p:cNvGraphicFramePr>
          <p:nvPr/>
        </p:nvGraphicFramePr>
        <p:xfrm>
          <a:off x="4729163" y="5445125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3" name="Equation" r:id="rId17" imgW="2247900" imgH="736600" progId="Equation.DSMT4">
                  <p:embed/>
                </p:oleObj>
              </mc:Choice>
              <mc:Fallback>
                <p:oleObj name="Equation" r:id="rId17" imgW="2247900" imgH="736600" progId="Equation.DSMT4">
                  <p:embed/>
                  <p:pic>
                    <p:nvPicPr>
                      <p:cNvPr id="71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5445125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67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253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515938"/>
            <a:ext cx="8853488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2566988" y="3284539"/>
            <a:ext cx="7200900" cy="288925"/>
          </a:xfrm>
          <a:prstGeom prst="rect">
            <a:avLst/>
          </a:prstGeom>
          <a:noFill/>
          <a:ln w="9525">
            <a:solidFill>
              <a:srgbClr val="66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Line 19"/>
          <p:cNvSpPr>
            <a:spLocks noChangeShapeType="1"/>
          </p:cNvSpPr>
          <p:nvPr/>
        </p:nvSpPr>
        <p:spPr bwMode="auto">
          <a:xfrm flipH="1">
            <a:off x="9664701" y="4367214"/>
            <a:ext cx="358775" cy="522287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4" name="Line 20"/>
          <p:cNvSpPr>
            <a:spLocks noChangeShapeType="1"/>
          </p:cNvSpPr>
          <p:nvPr/>
        </p:nvSpPr>
        <p:spPr bwMode="auto">
          <a:xfrm flipH="1" flipV="1">
            <a:off x="9990139" y="3689350"/>
            <a:ext cx="33337" cy="70008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5" name="Line 21"/>
          <p:cNvSpPr>
            <a:spLocks noChangeShapeType="1"/>
          </p:cNvSpPr>
          <p:nvPr/>
        </p:nvSpPr>
        <p:spPr bwMode="auto">
          <a:xfrm>
            <a:off x="9767888" y="3429000"/>
            <a:ext cx="215900" cy="28733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Text Box 22"/>
          <p:cNvSpPr txBox="1">
            <a:spLocks noChangeArrowheads="1"/>
          </p:cNvSpPr>
          <p:nvPr/>
        </p:nvSpPr>
        <p:spPr bwMode="auto">
          <a:xfrm>
            <a:off x="9807575" y="4438651"/>
            <a:ext cx="433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87584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28852"/>
              </p:ext>
            </p:extLst>
          </p:nvPr>
        </p:nvGraphicFramePr>
        <p:xfrm>
          <a:off x="2462213" y="981075"/>
          <a:ext cx="37242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4" name="Equation" r:id="rId3" imgW="3720960" imgH="1549080" progId="Equation.DSMT4">
                  <p:embed/>
                </p:oleObj>
              </mc:Choice>
              <mc:Fallback>
                <p:oleObj name="Equation" r:id="rId3" imgW="3720960" imgH="154908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981075"/>
                        <a:ext cx="37242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6757194" y="15879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94237"/>
              </p:ext>
            </p:extLst>
          </p:nvPr>
        </p:nvGraphicFramePr>
        <p:xfrm>
          <a:off x="7535863" y="1368425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Equation" r:id="rId5" imgW="2222280" imgH="736560" progId="Equation.DSMT4">
                  <p:embed/>
                </p:oleObj>
              </mc:Choice>
              <mc:Fallback>
                <p:oleObj name="Equation" r:id="rId5" imgW="2222280" imgH="73656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368425"/>
                        <a:ext cx="222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>
            <p:extLst/>
          </p:nvPr>
        </p:nvGraphicFramePr>
        <p:xfrm>
          <a:off x="2465526" y="2854466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7" imgW="888614" imgH="355446" progId="Equation.DSMT4">
                  <p:embed/>
                </p:oleObj>
              </mc:Choice>
              <mc:Fallback>
                <p:oleObj name="Equation" r:id="rId7" imgW="888614" imgH="355446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26" y="2854466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3794487" y="282492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02282"/>
              </p:ext>
            </p:extLst>
          </p:nvPr>
        </p:nvGraphicFramePr>
        <p:xfrm>
          <a:off x="4573588" y="2706688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Equation" r:id="rId9" imgW="2222280" imgH="736560" progId="Equation.DSMT4">
                  <p:embed/>
                </p:oleObj>
              </mc:Choice>
              <mc:Fallback>
                <p:oleObj name="Equation" r:id="rId9" imgW="2222280" imgH="736560" progId="Equation.DSMT4">
                  <p:embed/>
                  <p:pic>
                    <p:nvPicPr>
                      <p:cNvPr id="71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706688"/>
                        <a:ext cx="222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0" y="476250"/>
            <a:ext cx="3597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and Offset Form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/>
          </p:nvPr>
        </p:nvGraphicFramePr>
        <p:xfrm>
          <a:off x="3627438" y="3695387"/>
          <a:ext cx="510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Equation" r:id="rId11" imgW="5105160" imgH="736560" progId="Equation.DSMT4">
                  <p:embed/>
                </p:oleObj>
              </mc:Choice>
              <mc:Fallback>
                <p:oleObj name="Equation" r:id="rId11" imgW="5105160" imgH="73656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695387"/>
                        <a:ext cx="5105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174"/>
              </p:ext>
            </p:extLst>
          </p:nvPr>
        </p:nvGraphicFramePr>
        <p:xfrm>
          <a:off x="3614738" y="475297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9" name="Equation" r:id="rId13" imgW="2679480" imgH="736560" progId="Equation.DSMT4">
                  <p:embed/>
                </p:oleObj>
              </mc:Choice>
              <mc:Fallback>
                <p:oleObj name="Equation" r:id="rId13" imgW="2679480" imgH="7365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4738" y="4752975"/>
                        <a:ext cx="2679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538909" y="4845774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405900" y="3865249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1039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0" y="476250"/>
            <a:ext cx="6264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and Offset Form for the 2D Case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351584" y="949172"/>
          <a:ext cx="54927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8" name="Equation" r:id="rId3" imgW="5486400" imgH="1549080" progId="Equation.DSMT4">
                  <p:embed/>
                </p:oleObj>
              </mc:Choice>
              <mc:Fallback>
                <p:oleObj name="Equation" r:id="rId3" imgW="5486400" imgH="15490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49172"/>
                        <a:ext cx="54927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1142" y="2714439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602413" y="2577734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9" name="Equation" r:id="rId5" imgW="3162240" imgH="736560" progId="Equation.DSMT4">
                  <p:embed/>
                </p:oleObj>
              </mc:Choice>
              <mc:Fallback>
                <p:oleObj name="Equation" r:id="rId5" imgW="3162240" imgH="73656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2577734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2329703" y="3576852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0" name="Equation" r:id="rId7" imgW="1155199" imgH="355446" progId="Equation.DSMT4">
                  <p:embed/>
                </p:oleObj>
              </mc:Choice>
              <mc:Fallback>
                <p:oleObj name="Equation" r:id="rId7" imgW="1155199" imgH="355446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703" y="3576852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98127" y="357685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/>
          </p:nvPr>
        </p:nvGraphicFramePr>
        <p:xfrm>
          <a:off x="4578726" y="3387146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1" name="Equation" r:id="rId9" imgW="3162240" imgH="736560" progId="Equation.DSMT4">
                  <p:embed/>
                </p:oleObj>
              </mc:Choice>
              <mc:Fallback>
                <p:oleObj name="Equation" r:id="rId9" imgW="3162240" imgH="736560" progId="Equation.DSMT4">
                  <p:embed/>
                  <p:pic>
                    <p:nvPicPr>
                      <p:cNvPr id="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726" y="3387146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/>
          </p:nvPr>
        </p:nvGraphicFramePr>
        <p:xfrm>
          <a:off x="2626560" y="4328009"/>
          <a:ext cx="754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2" name="Equation" r:id="rId11" imgW="7543800" imgH="736560" progId="Equation.DSMT4">
                  <p:embed/>
                </p:oleObj>
              </mc:Choice>
              <mc:Fallback>
                <p:oleObj name="Equation" r:id="rId11" imgW="7543800" imgH="73656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560" y="4328009"/>
                        <a:ext cx="7543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/>
          </p:nvPr>
        </p:nvGraphicFramePr>
        <p:xfrm>
          <a:off x="2613397" y="5210233"/>
          <a:ext cx="449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3" name="Equation" r:id="rId13" imgW="4495680" imgH="736560" progId="Equation.DSMT4">
                  <p:embed/>
                </p:oleObj>
              </mc:Choice>
              <mc:Fallback>
                <p:oleObj name="Equation" r:id="rId13" imgW="4495680" imgH="73656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3397" y="5210233"/>
                        <a:ext cx="4495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48128" y="5378478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11833" y="44668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5679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665164"/>
            <a:ext cx="7965579" cy="485206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75520" y="10527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75520" y="2204864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49993" y="336238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h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01542" y="4581128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2" name="矩形 1"/>
          <p:cNvSpPr/>
          <p:nvPr/>
        </p:nvSpPr>
        <p:spPr>
          <a:xfrm>
            <a:off x="3935761" y="214407"/>
            <a:ext cx="30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TW" dirty="0"/>
              <a:t>Normalization and Offset Form</a:t>
            </a:r>
          </a:p>
        </p:txBody>
      </p:sp>
    </p:spTree>
    <p:extLst>
      <p:ext uri="{BB962C8B-B14F-4D97-AF65-F5344CB8AC3E}">
        <p14:creationId xmlns:p14="http://schemas.microsoft.com/office/powerpoint/2010/main" val="32605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2410" y="2180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講座專區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1" y="304482"/>
            <a:ext cx="5268754" cy="6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00FF"/>
                </a:solidFill>
              </a:rPr>
              <a:t>練習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9980" y="1081547"/>
            <a:ext cx="912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用程式讀取一個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*.wav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檔，並且正確的用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畫出頻譜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980" y="1781397"/>
            <a:ext cx="912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 for -10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20,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80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 for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-10,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50, 80 &lt;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100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noise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運用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28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 detection filter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來找尋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noise = an*(rand(1,131)-0.5)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試用 二個以上的 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值和二個以上的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1740" y="4160587"/>
            <a:ext cx="9125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0.1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noise  for -50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100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運用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31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smoother filter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來找尋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的趨勢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noise = an*(rand(1,151)-0.5)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試用 二個以上的 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值和二個以上的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7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9820" y="583142"/>
            <a:ext cx="912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產生以下的圖形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並且設計出適當的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filer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來將第二個圖案找出來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843280" y="2448332"/>
            <a:ext cx="146304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2306320" y="1961601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306321" y="1961601"/>
            <a:ext cx="822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3129280" y="1961601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129279" y="2438172"/>
            <a:ext cx="1148081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4277360" y="2438172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277360" y="1915406"/>
            <a:ext cx="781628" cy="101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058990" y="1915406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058988" y="2400785"/>
            <a:ext cx="1148081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207064" y="1961601"/>
            <a:ext cx="691576" cy="92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207067" y="1928343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918960" y="2386496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939281" y="2381416"/>
            <a:ext cx="1584959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8737600" y="1105908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8737600" y="583142"/>
            <a:ext cx="781628" cy="101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9519230" y="583142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337039" y="2376335"/>
            <a:ext cx="1584959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8524240" y="1830588"/>
            <a:ext cx="865765" cy="1101655"/>
          </a:xfrm>
          <a:custGeom>
            <a:avLst/>
            <a:gdLst>
              <a:gd name="connsiteX0" fmla="*/ 0 w 865765"/>
              <a:gd name="connsiteY0" fmla="*/ 563512 h 1101655"/>
              <a:gd name="connsiteX1" fmla="*/ 284480 w 865765"/>
              <a:gd name="connsiteY1" fmla="*/ 14872 h 1101655"/>
              <a:gd name="connsiteX2" fmla="*/ 609600 w 865765"/>
              <a:gd name="connsiteY2" fmla="*/ 1091832 h 1101655"/>
              <a:gd name="connsiteX3" fmla="*/ 843280 w 865765"/>
              <a:gd name="connsiteY3" fmla="*/ 543192 h 1101655"/>
              <a:gd name="connsiteX4" fmla="*/ 843280 w 865765"/>
              <a:gd name="connsiteY4" fmla="*/ 451752 h 110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65" h="1101655">
                <a:moveTo>
                  <a:pt x="0" y="563512"/>
                </a:moveTo>
                <a:cubicBezTo>
                  <a:pt x="91440" y="245165"/>
                  <a:pt x="182880" y="-73181"/>
                  <a:pt x="284480" y="14872"/>
                </a:cubicBezTo>
                <a:cubicBezTo>
                  <a:pt x="386080" y="102925"/>
                  <a:pt x="516467" y="1003779"/>
                  <a:pt x="609600" y="1091832"/>
                </a:cubicBezTo>
                <a:cubicBezTo>
                  <a:pt x="702733" y="1179885"/>
                  <a:pt x="804333" y="649872"/>
                  <a:pt x="843280" y="543192"/>
                </a:cubicBezTo>
                <a:cubicBezTo>
                  <a:pt x="882227" y="436512"/>
                  <a:pt x="862753" y="444132"/>
                  <a:pt x="843280" y="4517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54A3BD-AFB6-4FAA-8F60-0385EFA58360}"/>
              </a:ext>
            </a:extLst>
          </p:cNvPr>
          <p:cNvSpPr txBox="1"/>
          <p:nvPr/>
        </p:nvSpPr>
        <p:spPr>
          <a:xfrm>
            <a:off x="1159497" y="3054285"/>
            <a:ext cx="7701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Page 37,  h=n/L, n=-L~L, ex: L=10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Correlation coefficient of h and the local part of x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tau1 = -L, tau2 = L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42" y="827299"/>
            <a:ext cx="5392579" cy="44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4170" y="3523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領域介紹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07" y="352309"/>
            <a:ext cx="69675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BA6-26D3-4A9E-B03E-44324840628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30948" y="198437"/>
            <a:ext cx="7561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Finding Research Materials</a:t>
            </a:r>
            <a:endParaRPr lang="zh-TW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47191" y="1510030"/>
            <a:ext cx="6119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(a1) Google Scholar (Google </a:t>
            </a:r>
            <a:r>
              <a:rPr lang="zh-TW" altLang="en-US" dirty="0">
                <a:solidFill>
                  <a:srgbClr val="3333FF"/>
                </a:solidFill>
              </a:rPr>
              <a:t>學術搜尋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50428" y="1941830"/>
            <a:ext cx="3160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3333FF"/>
                </a:solidFill>
              </a:rPr>
              <a:t>http://scholar.google.com.tw/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647191" y="1006793"/>
            <a:ext cx="611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(A) Some very Important Methods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150428" y="2373631"/>
            <a:ext cx="7200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(</a:t>
            </a:r>
            <a:r>
              <a:rPr lang="zh-TW" altLang="en-US"/>
              <a:t>太重要了，不可以不知道</a:t>
            </a:r>
            <a:r>
              <a:rPr lang="en-US" altLang="zh-TW"/>
              <a:t>) </a:t>
            </a:r>
            <a:r>
              <a:rPr lang="zh-TW" altLang="en-US"/>
              <a:t>只要任何的書籍或論文，在網路上有電子版，都可以用這個功能查得到</a:t>
            </a:r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91" y="3311843"/>
            <a:ext cx="6257925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358266" y="3959544"/>
            <a:ext cx="2016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輸入關鍵字，或期刊名，或作者</a:t>
            </a:r>
          </a:p>
        </p:txBody>
      </p:sp>
      <p:sp>
        <p:nvSpPr>
          <p:cNvPr id="3101" name="Oval 29"/>
          <p:cNvSpPr>
            <a:spLocks noChangeArrowheads="1"/>
          </p:cNvSpPr>
          <p:nvPr/>
        </p:nvSpPr>
        <p:spPr bwMode="auto">
          <a:xfrm>
            <a:off x="3591879" y="4896168"/>
            <a:ext cx="18002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302953" y="4464368"/>
            <a:ext cx="6477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7551104" y="3527744"/>
            <a:ext cx="2016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再按「搜尋」，就可找到想要的資料</a:t>
            </a:r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6831965" y="4896168"/>
            <a:ext cx="6477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7263766" y="4319906"/>
            <a:ext cx="360363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0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E283-7FBB-4380-8D68-E4DB0118569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063750" y="404813"/>
            <a:ext cx="3455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(a2) Searching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IEEE Papers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40014" y="765175"/>
            <a:ext cx="4796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3333FF"/>
                </a:solidFill>
              </a:rPr>
              <a:t>http://ieeexplore.ieee.org/Xplore/guesthome.jsp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640014" y="1125539"/>
            <a:ext cx="7488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註：這個功能，只能在學校使用，想要在家中查詢 </a:t>
            </a:r>
            <a:r>
              <a:rPr lang="en-US" altLang="zh-TW"/>
              <a:t>IEEE </a:t>
            </a:r>
            <a:r>
              <a:rPr lang="zh-TW" altLang="en-US"/>
              <a:t>的論文，請看 </a:t>
            </a:r>
            <a:r>
              <a:rPr lang="en-US" altLang="zh-TW"/>
              <a:t>(a5) </a:t>
            </a:r>
            <a:r>
              <a:rPr lang="zh-TW" altLang="en-US"/>
              <a:t>的說明</a:t>
            </a: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9"/>
            <a:ext cx="8726488" cy="42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92B-5436-4312-BB2F-42F8C189405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752616" y="587208"/>
            <a:ext cx="611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(B) Using the Resource in the Library  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208213" y="1341438"/>
            <a:ext cx="76327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雖然，目前大部分的期刊和研討會論文已經 </a:t>
            </a:r>
            <a:r>
              <a:rPr lang="en-US" altLang="zh-TW"/>
              <a:t>E </a:t>
            </a:r>
            <a:r>
              <a:rPr lang="zh-TW" altLang="en-US"/>
              <a:t>化，也有部分的書籍有電子版，但是，不可否認的，仍然有相當比例的期刊和研討會論文，以及八成以上的書籍，網路上找不到電子版。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279650" y="2636839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希望各位同學，除了學會線上找資料以外，傳統找資料的方法</a:t>
            </a:r>
            <a:r>
              <a:rPr lang="en-US" altLang="zh-TW"/>
              <a:t>…</a:t>
            </a:r>
            <a:r>
              <a:rPr lang="zh-TW" altLang="en-US"/>
              <a:t>跑圖書館，各位同學也能夠熟悉。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945475" y="3994636"/>
            <a:ext cx="5903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3333FF"/>
                </a:solidFill>
              </a:rPr>
              <a:t>http://www.lib.ntu.edu.tw/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2313" y="3420031"/>
            <a:ext cx="480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(b1) The website of the NTU library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16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2063</Words>
  <Application>Microsoft Office PowerPoint</Application>
  <PresentationFormat>寬螢幕</PresentationFormat>
  <Paragraphs>283</Paragraphs>
  <Slides>41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381</cp:revision>
  <dcterms:created xsi:type="dcterms:W3CDTF">2016-07-06T08:15:57Z</dcterms:created>
  <dcterms:modified xsi:type="dcterms:W3CDTF">2023-09-20T09:16:10Z</dcterms:modified>
</cp:coreProperties>
</file>