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m4a" ContentType="audio/mp4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342" r:id="rId3"/>
    <p:sldId id="419" r:id="rId4"/>
    <p:sldId id="420" r:id="rId5"/>
    <p:sldId id="421" r:id="rId6"/>
    <p:sldId id="424" r:id="rId7"/>
    <p:sldId id="426" r:id="rId8"/>
    <p:sldId id="427" r:id="rId9"/>
    <p:sldId id="429" r:id="rId10"/>
    <p:sldId id="431" r:id="rId11"/>
    <p:sldId id="432" r:id="rId12"/>
    <p:sldId id="433" r:id="rId13"/>
    <p:sldId id="434" r:id="rId14"/>
    <p:sldId id="440" r:id="rId15"/>
    <p:sldId id="435" r:id="rId16"/>
    <p:sldId id="436" r:id="rId17"/>
    <p:sldId id="437" r:id="rId18"/>
    <p:sldId id="438" r:id="rId19"/>
    <p:sldId id="439" r:id="rId20"/>
    <p:sldId id="443" r:id="rId21"/>
    <p:sldId id="444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42" r:id="rId30"/>
    <p:sldId id="452" r:id="rId31"/>
    <p:sldId id="441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049" autoAdjust="0"/>
  </p:normalViewPr>
  <p:slideViewPr>
    <p:cSldViewPr snapToGrid="0">
      <p:cViewPr varScale="1">
        <p:scale>
          <a:sx n="63" d="100"/>
          <a:sy n="63" d="100"/>
        </p:scale>
        <p:origin x="84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7.wmf"/><Relationship Id="rId4" Type="http://schemas.openxmlformats.org/officeDocument/2006/relationships/image" Target="../media/image5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.wmf"/><Relationship Id="rId3" Type="http://schemas.openxmlformats.org/officeDocument/2006/relationships/image" Target="../media/image28.wmf"/><Relationship Id="rId7" Type="http://schemas.openxmlformats.org/officeDocument/2006/relationships/image" Target="../media/image32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10" Type="http://schemas.openxmlformats.org/officeDocument/2006/relationships/image" Target="../media/image35.wmf"/><Relationship Id="rId4" Type="http://schemas.openxmlformats.org/officeDocument/2006/relationships/image" Target="../media/image29.wmf"/><Relationship Id="rId9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78193-D98D-4EEC-A8B7-3F1FB340E8A2}" type="datetimeFigureOut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4F60F-9B56-4365-AFCE-90D2C4A839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027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482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546483-C4DB-450F-B104-27426A710BFE}" type="slidenum">
              <a:rPr lang="en-US" altLang="zh-TW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32398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584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11B51D-5C07-4ADB-8282-105E1FEBCABC}" type="slidenum">
              <a:rPr lang="en-US" altLang="zh-TW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79759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686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0531F1-95EA-4727-8DBC-BE672E69E20A}" type="slidenum">
              <a:rPr lang="en-US" altLang="zh-TW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162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789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C4D2DF-2934-4003-B8E0-16515F8B56E9}" type="slidenum">
              <a:rPr lang="en-US" altLang="zh-TW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0231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891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9F56EC-67A2-4447-A227-5FEC47F6ADCF}" type="slidenum">
              <a:rPr lang="en-US" altLang="zh-TW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03526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3994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415975-EAB8-4432-A363-047CCA72C177}" type="slidenum">
              <a:rPr lang="en-US" altLang="zh-TW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53168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096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1D35BF-1E20-4EA6-ADD3-8AACA9DE2B25}" type="slidenum">
              <a:rPr lang="en-US" altLang="zh-TW" smtClean="0">
                <a:ea typeface="新細明體" charset="-120"/>
              </a:rPr>
              <a:pPr/>
              <a:t>26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473509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19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0B75ED-7DE2-41EB-B89B-2751DE6C7518}" type="slidenum">
              <a:rPr lang="en-US" altLang="zh-TW" smtClean="0">
                <a:ea typeface="新細明體" charset="-120"/>
              </a:rPr>
              <a:pPr/>
              <a:t>27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4875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ea typeface="新細明體" charset="-120"/>
            </a:endParaRPr>
          </a:p>
        </p:txBody>
      </p:sp>
      <p:sp>
        <p:nvSpPr>
          <p:cNvPr id="4301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DB8685-A655-40CE-BC8E-458079DAA0C2}" type="slidenum">
              <a:rPr lang="en-US" altLang="zh-TW" smtClean="0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012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F728B-0A0C-4D67-8B64-53A613CF05AE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1006667" y="218017"/>
            <a:ext cx="821266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1946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E20A2B-8FA0-4D28-A859-D16F604CB4FE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6612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C7306-4FB1-416B-9853-7E5879C2C549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1927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124402-B547-4681-97F8-343579DC4A3E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10735734" y="230188"/>
            <a:ext cx="1092200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104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846B7-515C-484F-A06A-DCDC8984E652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96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83CA-A303-43FE-9BEF-0054A5063BBE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014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DA8A4A-7EC0-45AD-B21E-E82FEA4FC834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951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6B930A-0A25-47FF-BED2-C7B1811AFEDB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7408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34F9D-DCB4-4AE4-99DB-DE228BA6CC21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10982324" y="336550"/>
            <a:ext cx="828675" cy="365125"/>
          </a:xfrm>
        </p:spPr>
        <p:txBody>
          <a:bodyPr/>
          <a:lstStyle>
            <a:lvl1pPr>
              <a:defRPr sz="24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2A90A91-03B8-4682-83B5-CC9205BB9673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152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48BD1-AF4F-4F52-A349-A75454F30DFC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7823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7C3EB-A165-4413-84CB-E9CE571444F0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6015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DC92A-5669-43CC-9F55-3A96799EB62C}" type="datetime1">
              <a:rPr lang="zh-TW" altLang="en-US" smtClean="0"/>
              <a:t>2024/9/21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0A91-03B8-4682-83B5-CC9205BB96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665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3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5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23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13" Type="http://schemas.openxmlformats.org/officeDocument/2006/relationships/oleObject" Target="../embeddings/oleObject19.bin"/><Relationship Id="rId18" Type="http://schemas.openxmlformats.org/officeDocument/2006/relationships/image" Target="../media/image33.wmf"/><Relationship Id="rId3" Type="http://schemas.openxmlformats.org/officeDocument/2006/relationships/oleObject" Target="../embeddings/oleObject14.bin"/><Relationship Id="rId21" Type="http://schemas.openxmlformats.org/officeDocument/2006/relationships/oleObject" Target="../embeddings/oleObject23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30.wmf"/><Relationship Id="rId17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2.wmf"/><Relationship Id="rId20" Type="http://schemas.openxmlformats.org/officeDocument/2006/relationships/image" Target="../media/image3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29.wmf"/><Relationship Id="rId19" Type="http://schemas.openxmlformats.org/officeDocument/2006/relationships/oleObject" Target="../embeddings/oleObject22.bin"/><Relationship Id="rId4" Type="http://schemas.openxmlformats.org/officeDocument/2006/relationships/image" Target="../media/image26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31.wmf"/><Relationship Id="rId22" Type="http://schemas.openxmlformats.org/officeDocument/2006/relationships/image" Target="../media/image3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33.bin"/><Relationship Id="rId4" Type="http://schemas.openxmlformats.org/officeDocument/2006/relationships/oleObject" Target="../embeddings/oleObject30.bin"/><Relationship Id="rId9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13" Type="http://schemas.openxmlformats.org/officeDocument/2006/relationships/image" Target="../media/image50.wmf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47.wmf"/><Relationship Id="rId12" Type="http://schemas.openxmlformats.org/officeDocument/2006/relationships/oleObject" Target="../embeddings/oleObject3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5.bin"/><Relationship Id="rId11" Type="http://schemas.openxmlformats.org/officeDocument/2006/relationships/image" Target="../media/image49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37.bin"/><Relationship Id="rId4" Type="http://schemas.openxmlformats.org/officeDocument/2006/relationships/oleObject" Target="../embeddings/oleObject34.bin"/><Relationship Id="rId9" Type="http://schemas.openxmlformats.org/officeDocument/2006/relationships/image" Target="../media/image4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51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5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57.wmf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55.wmf"/><Relationship Id="rId12" Type="http://schemas.openxmlformats.org/officeDocument/2006/relationships/oleObject" Target="../embeddings/oleObject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56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42.bin"/><Relationship Id="rId9" Type="http://schemas.openxmlformats.org/officeDocument/2006/relationships/image" Target="../media/image50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59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13" Type="http://schemas.openxmlformats.org/officeDocument/2006/relationships/image" Target="../media/image63.wm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62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6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5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64.wmf"/><Relationship Id="rId10" Type="http://schemas.openxmlformats.org/officeDocument/2006/relationships/image" Target="../media/image66.wmf"/><Relationship Id="rId4" Type="http://schemas.openxmlformats.org/officeDocument/2006/relationships/oleObject" Target="../embeddings/oleObject53.bin"/><Relationship Id="rId9" Type="http://schemas.openxmlformats.org/officeDocument/2006/relationships/oleObject" Target="../embeddings/oleObject55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68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/>
        </p:nvSpPr>
        <p:spPr bwMode="auto">
          <a:xfrm>
            <a:off x="5588228" y="4228872"/>
            <a:ext cx="65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eaLnBrk="0" hangingPunct="0"/>
            <a:endParaRPr kumimoji="0" lang="zh-TW" altLang="en-US" sz="3200">
              <a:latin typeface="Times New Roman" pitchFamily="18" charset="0"/>
            </a:endParaRPr>
          </a:p>
        </p:txBody>
      </p:sp>
      <p:sp>
        <p:nvSpPr>
          <p:cNvPr id="4" name="Text Box 11"/>
          <p:cNvSpPr txBox="1">
            <a:spLocks noChangeArrowheads="1"/>
          </p:cNvSpPr>
          <p:nvPr/>
        </p:nvSpPr>
        <p:spPr bwMode="auto">
          <a:xfrm>
            <a:off x="1734685" y="3374606"/>
            <a:ext cx="770708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丁建均 教授</a:t>
            </a:r>
            <a:endParaRPr kumimoji="0" lang="en-US" altLang="zh-TW" sz="3200" b="1" dirty="0">
              <a:latin typeface="Times New Roman" pitchFamily="18" charset="0"/>
              <a:ea typeface="標楷體" pitchFamily="65" charset="-120"/>
            </a:endParaRPr>
          </a:p>
          <a:p>
            <a:pPr algn="ctr" eaLnBrk="0" hangingPunct="0">
              <a:spcBef>
                <a:spcPts val="1200"/>
              </a:spcBef>
            </a:pPr>
            <a:r>
              <a:rPr kumimoji="0" lang="zh-TW" altLang="en-US" sz="3200" b="1" dirty="0">
                <a:latin typeface="Times New Roman" pitchFamily="18" charset="0"/>
                <a:ea typeface="標楷體" pitchFamily="65" charset="-120"/>
              </a:rPr>
              <a:t>國立台灣大學電信工程學研究所</a:t>
            </a:r>
          </a:p>
        </p:txBody>
      </p:sp>
      <p:sp>
        <p:nvSpPr>
          <p:cNvPr id="6" name="Text Box 13"/>
          <p:cNvSpPr txBox="1">
            <a:spLocks noChangeArrowheads="1"/>
          </p:cNvSpPr>
          <p:nvPr/>
        </p:nvSpPr>
        <p:spPr bwMode="auto">
          <a:xfrm>
            <a:off x="1018322" y="962315"/>
            <a:ext cx="943022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lang="en-US" altLang="zh-TW" sz="4000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rPr>
              <a:t>Basic Signal and Image Processing Knowledge (3)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455830" y="2316485"/>
            <a:ext cx="102647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hangingPunct="0"/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基礎信號與影像處理知識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kumimoji="0" lang="zh-TW" altLang="en-US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三</a:t>
            </a:r>
            <a:r>
              <a:rPr kumimoji="0" lang="en-US" altLang="zh-TW" sz="4000" b="1" dirty="0">
                <a:solidFill>
                  <a:srgbClr val="3333FF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  <a:endParaRPr kumimoji="0" lang="zh-TW" altLang="en-US" sz="4000" b="1" dirty="0">
              <a:solidFill>
                <a:srgbClr val="3333FF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485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92"/>
    </mc:Choice>
    <mc:Fallback xmlns="">
      <p:transition spd="slow" advTm="2919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83404" y="1082293"/>
            <a:ext cx="35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 err="1"/>
              <a:t>Highpass</a:t>
            </a:r>
            <a:r>
              <a:rPr lang="en-US" altLang="zh-TW" sz="2400" dirty="0"/>
              <a:t> output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456841" y="5587117"/>
            <a:ext cx="30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Passband: |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x</a:t>
            </a:r>
            <a:r>
              <a:rPr lang="en-US" altLang="zh-TW" dirty="0"/>
              <a:t>| + |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y</a:t>
            </a:r>
            <a:r>
              <a:rPr lang="en-US" altLang="zh-TW" dirty="0"/>
              <a:t>| </a:t>
            </a:r>
            <a:r>
              <a:rPr lang="en-US" altLang="zh-TW" dirty="0">
                <a:sym typeface="Symbol" panose="05050102010706020507" pitchFamily="18" charset="2"/>
              </a:rPr>
              <a:t>&gt;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/30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47017" y="5587117"/>
            <a:ext cx="30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Passband: |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x</a:t>
            </a:r>
            <a:r>
              <a:rPr lang="en-US" altLang="zh-TW" dirty="0"/>
              <a:t>| + |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y</a:t>
            </a:r>
            <a:r>
              <a:rPr lang="en-US" altLang="zh-TW" dirty="0"/>
              <a:t>| </a:t>
            </a:r>
            <a:r>
              <a:rPr lang="en-US" altLang="zh-TW" dirty="0">
                <a:sym typeface="Symbol" panose="05050102010706020507" pitchFamily="18" charset="2"/>
              </a:rPr>
              <a:t>&gt;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/10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941" y="1700845"/>
            <a:ext cx="4800600" cy="360045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80" y="1700845"/>
            <a:ext cx="4800600" cy="3600450"/>
          </a:xfrm>
          <a:prstGeom prst="rect">
            <a:avLst/>
          </a:prstGeom>
        </p:spPr>
      </p:pic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10</a:t>
            </a:fld>
            <a:endParaRPr lang="zh-TW" altLang="en-US"/>
          </a:p>
        </p:txBody>
      </p:sp>
      <p:pic>
        <p:nvPicPr>
          <p:cNvPr id="3" name="音訊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"/>
    </mc:Choice>
    <mc:Fallback xmlns="">
      <p:transition spd="slow" advTm="4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975643" y="5944282"/>
            <a:ext cx="55592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http://cvcl.mit.edu/hybrid_gallery/monroe_einstein.html</a:t>
            </a:r>
            <a:endParaRPr lang="zh-TW" altLang="en-US" dirty="0"/>
          </a:p>
        </p:txBody>
      </p:sp>
      <p:pic>
        <p:nvPicPr>
          <p:cNvPr id="35844" name="Picture 4" descr="Monroe Einstein Lar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692533"/>
            <a:ext cx="3638550" cy="5019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6810715" y="1784705"/>
            <a:ext cx="47276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   Low frequency part of Figure A</a:t>
            </a:r>
          </a:p>
          <a:p>
            <a:r>
              <a:rPr lang="en-US" altLang="zh-TW" sz="2400" dirty="0"/>
              <a:t>+ High frequency part of Figure B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24237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48"/>
    </mc:Choice>
    <mc:Fallback xmlns="">
      <p:transition spd="slow" advTm="674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79" y="258587"/>
            <a:ext cx="841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(3) Morphology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23A4C9B1-5B1B-45BE-B8A7-4E4544A01C18}"/>
              </a:ext>
            </a:extLst>
          </p:cNvPr>
          <p:cNvSpPr txBox="1"/>
          <p:nvPr/>
        </p:nvSpPr>
        <p:spPr>
          <a:xfrm>
            <a:off x="835709" y="843362"/>
            <a:ext cx="866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(3-1)  Erosion </a:t>
            </a:r>
            <a:endParaRPr lang="zh-TW" altLang="en-US" sz="2400" dirty="0"/>
          </a:p>
        </p:txBody>
      </p:sp>
      <p:sp>
        <p:nvSpPr>
          <p:cNvPr id="32" name="向右箭號 13">
            <a:extLst>
              <a:ext uri="{FF2B5EF4-FFF2-40B4-BE49-F238E27FC236}">
                <a16:creationId xmlns:a16="http://schemas.microsoft.com/office/drawing/2014/main" id="{233ADC43-53D6-4E2C-834A-505226CEC37E}"/>
              </a:ext>
            </a:extLst>
          </p:cNvPr>
          <p:cNvSpPr/>
          <p:nvPr/>
        </p:nvSpPr>
        <p:spPr>
          <a:xfrm>
            <a:off x="5564063" y="2303164"/>
            <a:ext cx="637954" cy="166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33" name="Object 4">
            <a:extLst>
              <a:ext uri="{FF2B5EF4-FFF2-40B4-BE49-F238E27FC236}">
                <a16:creationId xmlns:a16="http://schemas.microsoft.com/office/drawing/2014/main" id="{B37C25EC-EEE4-4EBA-B3AF-96144B73F3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1739092"/>
              </p:ext>
            </p:extLst>
          </p:nvPr>
        </p:nvGraphicFramePr>
        <p:xfrm>
          <a:off x="974301" y="5994303"/>
          <a:ext cx="79057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349" name="Equation" r:id="rId3" imgW="7912080" imgH="368280" progId="Equation.DSMT4">
                  <p:embed/>
                </p:oleObj>
              </mc:Choice>
              <mc:Fallback>
                <p:oleObj name="Equation" r:id="rId3" imgW="7912080" imgH="368280" progId="Equation.DSMT4">
                  <p:embed/>
                  <p:pic>
                    <p:nvPicPr>
                      <p:cNvPr id="46" name="Object 4">
                        <a:extLst>
                          <a:ext uri="{FF2B5EF4-FFF2-40B4-BE49-F238E27FC236}">
                            <a16:creationId xmlns:a16="http://schemas.microsoft.com/office/drawing/2014/main" id="{6E9D6225-141E-4DD9-AA44-C4E9182557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4301" y="5994303"/>
                        <a:ext cx="79057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81430EEA-2615-4B95-AC21-BC5247D8C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517027"/>
              </p:ext>
            </p:extLst>
          </p:nvPr>
        </p:nvGraphicFramePr>
        <p:xfrm>
          <a:off x="792904" y="1473456"/>
          <a:ext cx="4445000" cy="20059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4097804489"/>
                    </a:ext>
                  </a:extLst>
                </a:gridCol>
                <a:gridCol w="526994">
                  <a:extLst>
                    <a:ext uri="{9D8B030D-6E8A-4147-A177-3AD203B41FA5}">
                      <a16:colId xmlns:a16="http://schemas.microsoft.com/office/drawing/2014/main" val="3715541198"/>
                    </a:ext>
                  </a:extLst>
                </a:gridCol>
                <a:gridCol w="743006">
                  <a:extLst>
                    <a:ext uri="{9D8B030D-6E8A-4147-A177-3AD203B41FA5}">
                      <a16:colId xmlns:a16="http://schemas.microsoft.com/office/drawing/2014/main" val="71221351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85703871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09227196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85350955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8053270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679305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86649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727620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171487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458615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68975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8242112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2637257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4996616"/>
                  </a:ext>
                </a:extLst>
              </a:tr>
            </a:tbl>
          </a:graphicData>
        </a:graphic>
      </p:graphicFrame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0694216-E5F2-4914-9008-E0E4DE6F2F57}"/>
              </a:ext>
            </a:extLst>
          </p:cNvPr>
          <p:cNvCxnSpPr/>
          <p:nvPr/>
        </p:nvCxnSpPr>
        <p:spPr>
          <a:xfrm flipV="1">
            <a:off x="1579311" y="2045015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>
            <a:extLst>
              <a:ext uri="{FF2B5EF4-FFF2-40B4-BE49-F238E27FC236}">
                <a16:creationId xmlns:a16="http://schemas.microsoft.com/office/drawing/2014/main" id="{2627D19B-BB32-4866-A21B-4176DACB5A4A}"/>
              </a:ext>
            </a:extLst>
          </p:cNvPr>
          <p:cNvCxnSpPr/>
          <p:nvPr/>
        </p:nvCxnSpPr>
        <p:spPr>
          <a:xfrm flipV="1">
            <a:off x="1579311" y="2275491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AC02195F-E572-49B8-9235-E7CE5D585385}"/>
              </a:ext>
            </a:extLst>
          </p:cNvPr>
          <p:cNvCxnSpPr/>
          <p:nvPr/>
        </p:nvCxnSpPr>
        <p:spPr>
          <a:xfrm flipV="1">
            <a:off x="1584130" y="2514879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42710532-4316-4A3D-B76E-6F8FD183C74B}"/>
              </a:ext>
            </a:extLst>
          </p:cNvPr>
          <p:cNvCxnSpPr/>
          <p:nvPr/>
        </p:nvCxnSpPr>
        <p:spPr>
          <a:xfrm flipV="1">
            <a:off x="2239393" y="1864291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21C6C833-5D48-4519-82F3-EF54FA48C4C4}"/>
              </a:ext>
            </a:extLst>
          </p:cNvPr>
          <p:cNvCxnSpPr/>
          <p:nvPr/>
        </p:nvCxnSpPr>
        <p:spPr>
          <a:xfrm flipV="1">
            <a:off x="2858757" y="1860356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AE315A79-BE77-4C60-94A3-6635F6A6D106}"/>
              </a:ext>
            </a:extLst>
          </p:cNvPr>
          <p:cNvCxnSpPr/>
          <p:nvPr/>
        </p:nvCxnSpPr>
        <p:spPr>
          <a:xfrm flipV="1">
            <a:off x="2242071" y="2751904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141A7999-CB42-4606-82CB-DA73C3AEA80C}"/>
              </a:ext>
            </a:extLst>
          </p:cNvPr>
          <p:cNvCxnSpPr/>
          <p:nvPr/>
        </p:nvCxnSpPr>
        <p:spPr>
          <a:xfrm flipV="1">
            <a:off x="2880021" y="2975188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83F4DD48-DC52-458C-9576-57882114C75F}"/>
              </a:ext>
            </a:extLst>
          </p:cNvPr>
          <p:cNvCxnSpPr/>
          <p:nvPr/>
        </p:nvCxnSpPr>
        <p:spPr>
          <a:xfrm flipV="1">
            <a:off x="3483035" y="2751903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A2DC9603-D6A2-4CC2-A97D-3BA537EDEDDD}"/>
              </a:ext>
            </a:extLst>
          </p:cNvPr>
          <p:cNvCxnSpPr/>
          <p:nvPr/>
        </p:nvCxnSpPr>
        <p:spPr>
          <a:xfrm flipV="1">
            <a:off x="3505851" y="1639710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F5C87634-78D9-4B10-880D-0EB53890C863}"/>
              </a:ext>
            </a:extLst>
          </p:cNvPr>
          <p:cNvCxnSpPr/>
          <p:nvPr/>
        </p:nvCxnSpPr>
        <p:spPr>
          <a:xfrm flipV="1">
            <a:off x="4110883" y="1891451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F24E62B-5951-438B-AC73-3B9ACA57A4D6}"/>
              </a:ext>
            </a:extLst>
          </p:cNvPr>
          <p:cNvCxnSpPr/>
          <p:nvPr/>
        </p:nvCxnSpPr>
        <p:spPr>
          <a:xfrm flipV="1">
            <a:off x="4115702" y="2090735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5F7318E2-5F65-4D68-BEBD-BF858C01A8AC}"/>
              </a:ext>
            </a:extLst>
          </p:cNvPr>
          <p:cNvCxnSpPr/>
          <p:nvPr/>
        </p:nvCxnSpPr>
        <p:spPr>
          <a:xfrm flipV="1">
            <a:off x="4141786" y="2321211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ABC1A24E-66CB-429A-97C2-99805A6B27B8}"/>
              </a:ext>
            </a:extLst>
          </p:cNvPr>
          <p:cNvCxnSpPr/>
          <p:nvPr/>
        </p:nvCxnSpPr>
        <p:spPr>
          <a:xfrm flipV="1">
            <a:off x="4119994" y="2529407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表格 47">
            <a:extLst>
              <a:ext uri="{FF2B5EF4-FFF2-40B4-BE49-F238E27FC236}">
                <a16:creationId xmlns:a16="http://schemas.microsoft.com/office/drawing/2014/main" id="{01E664FD-337C-4319-B01F-DFB7B671C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965725"/>
              </p:ext>
            </p:extLst>
          </p:nvPr>
        </p:nvGraphicFramePr>
        <p:xfrm>
          <a:off x="6525160" y="1485445"/>
          <a:ext cx="4445000" cy="20059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378844214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47166808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7723940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51525391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44152136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95706924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025103086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95869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9727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25872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19242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93280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230424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39845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801173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8137227"/>
                  </a:ext>
                </a:extLst>
              </a:tr>
            </a:tbl>
          </a:graphicData>
        </a:graphic>
      </p:graphicFrame>
      <p:graphicFrame>
        <p:nvGraphicFramePr>
          <p:cNvPr id="49" name="表格 48">
            <a:extLst>
              <a:ext uri="{FF2B5EF4-FFF2-40B4-BE49-F238E27FC236}">
                <a16:creationId xmlns:a16="http://schemas.microsoft.com/office/drawing/2014/main" id="{961076AF-C030-4247-9CC5-0DEDD1F41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599319"/>
              </p:ext>
            </p:extLst>
          </p:nvPr>
        </p:nvGraphicFramePr>
        <p:xfrm>
          <a:off x="790428" y="3705078"/>
          <a:ext cx="4445000" cy="20059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4222858863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36351943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30263308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1555659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375786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8553766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635120871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82184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187596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935136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2480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14573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345284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351648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4752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8385395"/>
                  </a:ext>
                </a:extLst>
              </a:tr>
            </a:tbl>
          </a:graphicData>
        </a:graphic>
      </p:graphicFrame>
      <p:sp>
        <p:nvSpPr>
          <p:cNvPr id="50" name="向右箭號 13">
            <a:extLst>
              <a:ext uri="{FF2B5EF4-FFF2-40B4-BE49-F238E27FC236}">
                <a16:creationId xmlns:a16="http://schemas.microsoft.com/office/drawing/2014/main" id="{FCD1DEA3-88D8-4CBB-B400-74259FC746AC}"/>
              </a:ext>
            </a:extLst>
          </p:cNvPr>
          <p:cNvSpPr/>
          <p:nvPr/>
        </p:nvSpPr>
        <p:spPr>
          <a:xfrm>
            <a:off x="5564063" y="4465358"/>
            <a:ext cx="637954" cy="166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0FADB61-C6C3-45E4-AE0A-0BE904B042DE}"/>
              </a:ext>
            </a:extLst>
          </p:cNvPr>
          <p:cNvCxnSpPr/>
          <p:nvPr/>
        </p:nvCxnSpPr>
        <p:spPr>
          <a:xfrm flipV="1">
            <a:off x="3518694" y="4111585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7601D749-EEFF-4E98-8973-8B90796A7D0A}"/>
              </a:ext>
            </a:extLst>
          </p:cNvPr>
          <p:cNvCxnSpPr/>
          <p:nvPr/>
        </p:nvCxnSpPr>
        <p:spPr>
          <a:xfrm flipV="1">
            <a:off x="3487387" y="4356324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>
            <a:extLst>
              <a:ext uri="{FF2B5EF4-FFF2-40B4-BE49-F238E27FC236}">
                <a16:creationId xmlns:a16="http://schemas.microsoft.com/office/drawing/2014/main" id="{86171B93-F39F-45AE-9C9F-67FCF3B33DC1}"/>
              </a:ext>
            </a:extLst>
          </p:cNvPr>
          <p:cNvCxnSpPr/>
          <p:nvPr/>
        </p:nvCxnSpPr>
        <p:spPr>
          <a:xfrm flipV="1">
            <a:off x="3487387" y="4605574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EB0AE5C8-4409-460D-AD7A-D1A613E01778}"/>
              </a:ext>
            </a:extLst>
          </p:cNvPr>
          <p:cNvCxnSpPr/>
          <p:nvPr/>
        </p:nvCxnSpPr>
        <p:spPr>
          <a:xfrm flipV="1">
            <a:off x="3519807" y="4801887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接點 54">
            <a:extLst>
              <a:ext uri="{FF2B5EF4-FFF2-40B4-BE49-F238E27FC236}">
                <a16:creationId xmlns:a16="http://schemas.microsoft.com/office/drawing/2014/main" id="{10091F3F-9F3D-4E10-BD24-5BE86109B76D}"/>
              </a:ext>
            </a:extLst>
          </p:cNvPr>
          <p:cNvCxnSpPr/>
          <p:nvPr/>
        </p:nvCxnSpPr>
        <p:spPr>
          <a:xfrm flipV="1">
            <a:off x="2888197" y="4336736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278E343D-2E39-435C-BA39-CDB4A544E5AB}"/>
              </a:ext>
            </a:extLst>
          </p:cNvPr>
          <p:cNvCxnSpPr/>
          <p:nvPr/>
        </p:nvCxnSpPr>
        <p:spPr>
          <a:xfrm flipV="1">
            <a:off x="2257700" y="4343629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DF8B70D7-D56A-475F-AC82-9ACA6F0BBA17}"/>
              </a:ext>
            </a:extLst>
          </p:cNvPr>
          <p:cNvCxnSpPr/>
          <p:nvPr/>
        </p:nvCxnSpPr>
        <p:spPr>
          <a:xfrm flipV="1">
            <a:off x="2260707" y="4568188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962DA67C-F9AD-4096-A6E3-37629F638D7F}"/>
              </a:ext>
            </a:extLst>
          </p:cNvPr>
          <p:cNvCxnSpPr/>
          <p:nvPr/>
        </p:nvCxnSpPr>
        <p:spPr>
          <a:xfrm flipV="1">
            <a:off x="2224446" y="4817009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A3C57DD7-5492-4A9D-B67D-F7C59CF38003}"/>
              </a:ext>
            </a:extLst>
          </p:cNvPr>
          <p:cNvCxnSpPr/>
          <p:nvPr/>
        </p:nvCxnSpPr>
        <p:spPr>
          <a:xfrm flipV="1">
            <a:off x="2852092" y="5015084"/>
            <a:ext cx="265814" cy="28535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0" name="表格 59">
            <a:extLst>
              <a:ext uri="{FF2B5EF4-FFF2-40B4-BE49-F238E27FC236}">
                <a16:creationId xmlns:a16="http://schemas.microsoft.com/office/drawing/2014/main" id="{692C3B42-EBD1-46A8-8774-CA4E2FB3FC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14305"/>
              </p:ext>
            </p:extLst>
          </p:nvPr>
        </p:nvGraphicFramePr>
        <p:xfrm>
          <a:off x="6512774" y="3708466"/>
          <a:ext cx="4445000" cy="2005965"/>
        </p:xfrm>
        <a:graphic>
          <a:graphicData uri="http://schemas.openxmlformats.org/drawingml/2006/table">
            <a:tbl>
              <a:tblPr/>
              <a:tblGrid>
                <a:gridCol w="635000">
                  <a:extLst>
                    <a:ext uri="{9D8B030D-6E8A-4147-A177-3AD203B41FA5}">
                      <a16:colId xmlns:a16="http://schemas.microsoft.com/office/drawing/2014/main" val="237595298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7581555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65379484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569749511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14724505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637948742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450673768"/>
                    </a:ext>
                  </a:extLst>
                </a:gridCol>
              </a:tblGrid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3010046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8988008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56908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021209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278715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909671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5868543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2705727"/>
                  </a:ext>
                </a:extLst>
              </a:tr>
              <a:tr h="222885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044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7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"/>
    </mc:Choice>
    <mc:Fallback xmlns="">
      <p:transition spd="slow" advTm="37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1C3FB2F5-257C-4D30-9564-15A463E4EFCC}"/>
              </a:ext>
            </a:extLst>
          </p:cNvPr>
          <p:cNvSpPr txBox="1"/>
          <p:nvPr/>
        </p:nvSpPr>
        <p:spPr>
          <a:xfrm>
            <a:off x="1094610" y="709716"/>
            <a:ext cx="866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(3-2)  Dilation</a:t>
            </a:r>
            <a:endParaRPr lang="zh-TW" altLang="en-US" sz="2400" dirty="0"/>
          </a:p>
        </p:txBody>
      </p:sp>
      <p:sp>
        <p:nvSpPr>
          <p:cNvPr id="9" name="向右箭號 31">
            <a:extLst>
              <a:ext uri="{FF2B5EF4-FFF2-40B4-BE49-F238E27FC236}">
                <a16:creationId xmlns:a16="http://schemas.microsoft.com/office/drawing/2014/main" id="{FC9FB1D4-5E86-4C1F-B6AC-705198493CBA}"/>
              </a:ext>
            </a:extLst>
          </p:cNvPr>
          <p:cNvSpPr/>
          <p:nvPr/>
        </p:nvSpPr>
        <p:spPr>
          <a:xfrm>
            <a:off x="5777023" y="2699793"/>
            <a:ext cx="637954" cy="166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2B890D8C-A664-4855-917E-6F70A449F4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409215"/>
              </p:ext>
            </p:extLst>
          </p:nvPr>
        </p:nvGraphicFramePr>
        <p:xfrm>
          <a:off x="1169970" y="4561566"/>
          <a:ext cx="7283450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72" name="Equation" r:id="rId3" imgW="7289640" imgH="368280" progId="Equation.DSMT4">
                  <p:embed/>
                </p:oleObj>
              </mc:Choice>
              <mc:Fallback>
                <p:oleObj name="Equation" r:id="rId3" imgW="7289640" imgH="368280" progId="Equation.DSMT4">
                  <p:embed/>
                  <p:pic>
                    <p:nvPicPr>
                      <p:cNvPr id="8" name="Object 4">
                        <a:extLst>
                          <a:ext uri="{FF2B5EF4-FFF2-40B4-BE49-F238E27FC236}">
                            <a16:creationId xmlns:a16="http://schemas.microsoft.com/office/drawing/2014/main" id="{B7C68093-D48B-4DB0-B483-C6FAB37589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970" y="4561566"/>
                        <a:ext cx="7283450" cy="36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4268CF5E-41C5-4A67-A24D-774AF338AD78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49318260"/>
              </p:ext>
            </p:extLst>
          </p:nvPr>
        </p:nvGraphicFramePr>
        <p:xfrm>
          <a:off x="930189" y="1662098"/>
          <a:ext cx="4632800" cy="2502126"/>
        </p:xfrm>
        <a:graphic>
          <a:graphicData uri="http://schemas.openxmlformats.org/drawingml/2006/table">
            <a:tbl>
              <a:tblPr/>
              <a:tblGrid>
                <a:gridCol w="582010">
                  <a:extLst>
                    <a:ext uri="{9D8B030D-6E8A-4147-A177-3AD203B41FA5}">
                      <a16:colId xmlns:a16="http://schemas.microsoft.com/office/drawing/2014/main" val="2775663852"/>
                    </a:ext>
                  </a:extLst>
                </a:gridCol>
                <a:gridCol w="582010">
                  <a:extLst>
                    <a:ext uri="{9D8B030D-6E8A-4147-A177-3AD203B41FA5}">
                      <a16:colId xmlns:a16="http://schemas.microsoft.com/office/drawing/2014/main" val="2463588407"/>
                    </a:ext>
                  </a:extLst>
                </a:gridCol>
                <a:gridCol w="582010">
                  <a:extLst>
                    <a:ext uri="{9D8B030D-6E8A-4147-A177-3AD203B41FA5}">
                      <a16:colId xmlns:a16="http://schemas.microsoft.com/office/drawing/2014/main" val="2492651638"/>
                    </a:ext>
                  </a:extLst>
                </a:gridCol>
                <a:gridCol w="582010">
                  <a:extLst>
                    <a:ext uri="{9D8B030D-6E8A-4147-A177-3AD203B41FA5}">
                      <a16:colId xmlns:a16="http://schemas.microsoft.com/office/drawing/2014/main" val="1514422505"/>
                    </a:ext>
                  </a:extLst>
                </a:gridCol>
                <a:gridCol w="582010">
                  <a:extLst>
                    <a:ext uri="{9D8B030D-6E8A-4147-A177-3AD203B41FA5}">
                      <a16:colId xmlns:a16="http://schemas.microsoft.com/office/drawing/2014/main" val="683155933"/>
                    </a:ext>
                  </a:extLst>
                </a:gridCol>
                <a:gridCol w="582010">
                  <a:extLst>
                    <a:ext uri="{9D8B030D-6E8A-4147-A177-3AD203B41FA5}">
                      <a16:colId xmlns:a16="http://schemas.microsoft.com/office/drawing/2014/main" val="1986852632"/>
                    </a:ext>
                  </a:extLst>
                </a:gridCol>
                <a:gridCol w="582010">
                  <a:extLst>
                    <a:ext uri="{9D8B030D-6E8A-4147-A177-3AD203B41FA5}">
                      <a16:colId xmlns:a16="http://schemas.microsoft.com/office/drawing/2014/main" val="1330741477"/>
                    </a:ext>
                  </a:extLst>
                </a:gridCol>
                <a:gridCol w="558730">
                  <a:extLst>
                    <a:ext uri="{9D8B030D-6E8A-4147-A177-3AD203B41FA5}">
                      <a16:colId xmlns:a16="http://schemas.microsoft.com/office/drawing/2014/main" val="4133391133"/>
                    </a:ext>
                  </a:extLst>
                </a:gridCol>
              </a:tblGrid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0566021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509011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813217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442631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3882973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8333172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5989995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9049395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351529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564136"/>
                  </a:ext>
                </a:extLst>
              </a:tr>
              <a:tr h="227466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6092132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7C132BED-C8A9-411A-AF32-0F8B0652EF2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848300484"/>
              </p:ext>
            </p:extLst>
          </p:nvPr>
        </p:nvGraphicFramePr>
        <p:xfrm>
          <a:off x="6534580" y="1656757"/>
          <a:ext cx="4632802" cy="2507472"/>
        </p:xfrm>
        <a:graphic>
          <a:graphicData uri="http://schemas.openxmlformats.org/drawingml/2006/table">
            <a:tbl>
              <a:tblPr/>
              <a:tblGrid>
                <a:gridCol w="584950">
                  <a:extLst>
                    <a:ext uri="{9D8B030D-6E8A-4147-A177-3AD203B41FA5}">
                      <a16:colId xmlns:a16="http://schemas.microsoft.com/office/drawing/2014/main" val="602539931"/>
                    </a:ext>
                  </a:extLst>
                </a:gridCol>
                <a:gridCol w="584950">
                  <a:extLst>
                    <a:ext uri="{9D8B030D-6E8A-4147-A177-3AD203B41FA5}">
                      <a16:colId xmlns:a16="http://schemas.microsoft.com/office/drawing/2014/main" val="1522005072"/>
                    </a:ext>
                  </a:extLst>
                </a:gridCol>
                <a:gridCol w="584950">
                  <a:extLst>
                    <a:ext uri="{9D8B030D-6E8A-4147-A177-3AD203B41FA5}">
                      <a16:colId xmlns:a16="http://schemas.microsoft.com/office/drawing/2014/main" val="2290329515"/>
                    </a:ext>
                  </a:extLst>
                </a:gridCol>
                <a:gridCol w="584950">
                  <a:extLst>
                    <a:ext uri="{9D8B030D-6E8A-4147-A177-3AD203B41FA5}">
                      <a16:colId xmlns:a16="http://schemas.microsoft.com/office/drawing/2014/main" val="4143245914"/>
                    </a:ext>
                  </a:extLst>
                </a:gridCol>
                <a:gridCol w="584950">
                  <a:extLst>
                    <a:ext uri="{9D8B030D-6E8A-4147-A177-3AD203B41FA5}">
                      <a16:colId xmlns:a16="http://schemas.microsoft.com/office/drawing/2014/main" val="2170884102"/>
                    </a:ext>
                  </a:extLst>
                </a:gridCol>
                <a:gridCol w="584950">
                  <a:extLst>
                    <a:ext uri="{9D8B030D-6E8A-4147-A177-3AD203B41FA5}">
                      <a16:colId xmlns:a16="http://schemas.microsoft.com/office/drawing/2014/main" val="2148189409"/>
                    </a:ext>
                  </a:extLst>
                </a:gridCol>
                <a:gridCol w="561551">
                  <a:extLst>
                    <a:ext uri="{9D8B030D-6E8A-4147-A177-3AD203B41FA5}">
                      <a16:colId xmlns:a16="http://schemas.microsoft.com/office/drawing/2014/main" val="3519839810"/>
                    </a:ext>
                  </a:extLst>
                </a:gridCol>
                <a:gridCol w="561551">
                  <a:extLst>
                    <a:ext uri="{9D8B030D-6E8A-4147-A177-3AD203B41FA5}">
                      <a16:colId xmlns:a16="http://schemas.microsoft.com/office/drawing/2014/main" val="3146618140"/>
                    </a:ext>
                  </a:extLst>
                </a:gridCol>
              </a:tblGrid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288370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0976484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4984250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59666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2981142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349751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90763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800" b="0" i="0" u="none" strike="noStrike">
                          <a:solidFill>
                            <a:srgbClr val="FF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■</a:t>
                      </a:r>
                      <a:endParaRPr lang="zh-TW" altLang="en-US" sz="800" b="0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851918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1398029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5935523"/>
                  </a:ext>
                </a:extLst>
              </a:tr>
              <a:tr h="227952"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*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4768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9426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4"/>
    </mc:Choice>
    <mc:Fallback xmlns="">
      <p:transition spd="slow" advTm="55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714255" y="833006"/>
            <a:ext cx="866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Erosion for a Non-binary Image</a:t>
            </a:r>
            <a:endParaRPr lang="zh-TW" altLang="en-US" sz="2400" dirty="0"/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4222455"/>
              </p:ext>
            </p:extLst>
          </p:nvPr>
        </p:nvGraphicFramePr>
        <p:xfrm>
          <a:off x="1270446" y="1651749"/>
          <a:ext cx="81073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7" name="Equation" r:id="rId3" imgW="8115120" imgH="393480" progId="Equation.DSMT4">
                  <p:embed/>
                </p:oleObj>
              </mc:Choice>
              <mc:Fallback>
                <p:oleObj name="Equation" r:id="rId3" imgW="8115120" imgH="393480" progId="Equation.DSMT4">
                  <p:embed/>
                  <p:pic>
                    <p:nvPicPr>
                      <p:cNvPr id="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446" y="1651749"/>
                        <a:ext cx="81073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720980" y="2485433"/>
            <a:ext cx="866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Dilation for a Non-binary Image</a:t>
            </a:r>
            <a:endParaRPr lang="zh-TW" altLang="en-US" sz="2400" dirty="0"/>
          </a:p>
        </p:txBody>
      </p:sp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94937"/>
              </p:ext>
            </p:extLst>
          </p:nvPr>
        </p:nvGraphicFramePr>
        <p:xfrm>
          <a:off x="1246188" y="3235325"/>
          <a:ext cx="8170862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58" name="Equation" r:id="rId5" imgW="8178480" imgH="393480" progId="Equation.DSMT4">
                  <p:embed/>
                </p:oleObj>
              </mc:Choice>
              <mc:Fallback>
                <p:oleObj name="Equation" r:id="rId5" imgW="8178480" imgH="393480" progId="Equation.DSMT4">
                  <p:embed/>
                  <p:pic>
                    <p:nvPicPr>
                      <p:cNvPr id="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3235325"/>
                        <a:ext cx="8170862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488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8"/>
    </mc:Choice>
    <mc:Fallback xmlns="">
      <p:transition spd="slow" advTm="408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94610" y="709716"/>
            <a:ext cx="866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(3-3)  Closing (Hole Filling)</a:t>
            </a:r>
            <a:endParaRPr lang="zh-TW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1300093" y="1394984"/>
            <a:ext cx="7063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closing = dilation </a:t>
            </a:r>
            <a:r>
              <a:rPr lang="en-US" altLang="zh-TW" sz="2400" i="1" dirty="0"/>
              <a:t>k</a:t>
            </a:r>
            <a:r>
              <a:rPr lang="en-US" altLang="zh-TW" sz="2400" dirty="0"/>
              <a:t> times + erosion k times</a:t>
            </a:r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706" y="2209586"/>
            <a:ext cx="11334750" cy="4000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016020" y="1978753"/>
            <a:ext cx="28214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then erosion 3 times 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5225191" y="1978753"/>
            <a:ext cx="218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dilation 3 times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9886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"/>
    </mc:Choice>
    <mc:Fallback xmlns="">
      <p:transition spd="slow" advTm="31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1094610" y="709716"/>
            <a:ext cx="866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(3-4)  Opening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1659690" y="1384710"/>
            <a:ext cx="70630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opening = erosion </a:t>
            </a:r>
            <a:r>
              <a:rPr lang="en-US" altLang="zh-TW" sz="2400" i="1" dirty="0"/>
              <a:t>k</a:t>
            </a:r>
            <a:r>
              <a:rPr lang="en-US" altLang="zh-TW" sz="2400" dirty="0"/>
              <a:t> times + dilation k times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011" y="2538359"/>
            <a:ext cx="11334750" cy="4000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191225" y="2184236"/>
            <a:ext cx="21722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dirty="0"/>
              <a:t>erosion 3 times </a:t>
            </a:r>
            <a:endParaRPr lang="zh-TW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8234884" y="2184236"/>
            <a:ext cx="28331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/>
              <a:t>then dilation </a:t>
            </a:r>
            <a:r>
              <a:rPr lang="en-US" altLang="zh-TW" sz="2400" dirty="0"/>
              <a:t>3 times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741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0"/>
    </mc:Choice>
    <mc:Fallback xmlns="">
      <p:transition spd="slow" advTm="38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79" y="433661"/>
            <a:ext cx="841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(4) Equalizer for Images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17</a:t>
            </a:fld>
            <a:endParaRPr lang="zh-TW" altLang="en-US"/>
          </a:p>
        </p:txBody>
      </p:sp>
      <p:graphicFrame>
        <p:nvGraphicFramePr>
          <p:cNvPr id="3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713084"/>
              </p:ext>
            </p:extLst>
          </p:nvPr>
        </p:nvGraphicFramePr>
        <p:xfrm>
          <a:off x="1565275" y="1473200"/>
          <a:ext cx="2684463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0" name="Equation" r:id="rId3" imgW="2679480" imgH="355320" progId="Equation.DSMT4">
                  <p:embed/>
                </p:oleObj>
              </mc:Choice>
              <mc:Fallback>
                <p:oleObj name="Equation" r:id="rId3" imgW="2679480" imgH="355320" progId="Equation.DSMT4">
                  <p:embed/>
                  <p:pic>
                    <p:nvPicPr>
                      <p:cNvPr id="1126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1473200"/>
                        <a:ext cx="2684463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6"/>
          <p:cNvSpPr txBox="1">
            <a:spLocks noChangeArrowheads="1"/>
          </p:cNvSpPr>
          <p:nvPr/>
        </p:nvSpPr>
        <p:spPr bwMode="auto">
          <a:xfrm>
            <a:off x="5238315" y="1400329"/>
            <a:ext cx="15128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dirty="0">
                <a:solidFill>
                  <a:srgbClr val="3333FF"/>
                </a:solidFill>
              </a:rPr>
              <a:t>Equalizer:</a:t>
            </a:r>
          </a:p>
        </p:txBody>
      </p:sp>
      <p:graphicFrame>
        <p:nvGraphicFramePr>
          <p:cNvPr id="3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7615413"/>
              </p:ext>
            </p:extLst>
          </p:nvPr>
        </p:nvGraphicFramePr>
        <p:xfrm>
          <a:off x="6458254" y="1363682"/>
          <a:ext cx="231140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1" name="Equation" r:id="rId5" imgW="2311200" imgH="609480" progId="Equation.DSMT4">
                  <p:embed/>
                </p:oleObj>
              </mc:Choice>
              <mc:Fallback>
                <p:oleObj name="Equation" r:id="rId5" imgW="2311200" imgH="609480" progId="Equation.DSMT4">
                  <p:embed/>
                  <p:pic>
                    <p:nvPicPr>
                      <p:cNvPr id="112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8254" y="1363682"/>
                        <a:ext cx="2311400" cy="612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字方塊 5"/>
          <p:cNvSpPr txBox="1">
            <a:spLocks noChangeArrowheads="1"/>
          </p:cNvSpPr>
          <p:nvPr/>
        </p:nvSpPr>
        <p:spPr bwMode="auto">
          <a:xfrm>
            <a:off x="899855" y="2123086"/>
            <a:ext cx="72372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/>
              <a:t>Problem:  If the system is interfered by noise </a:t>
            </a:r>
            <a:r>
              <a:rPr lang="en-US" altLang="zh-TW" i="1" dirty="0"/>
              <a:t>noise</a:t>
            </a:r>
            <a:r>
              <a:rPr lang="en-US" altLang="zh-TW" dirty="0"/>
              <a:t>[</a:t>
            </a:r>
            <a:r>
              <a:rPr lang="en-US" altLang="zh-TW" i="1" dirty="0"/>
              <a:t>m</a:t>
            </a:r>
            <a:r>
              <a:rPr lang="en-US" altLang="zh-TW" dirty="0"/>
              <a:t>, </a:t>
            </a:r>
            <a:r>
              <a:rPr lang="en-US" altLang="zh-TW" i="1" dirty="0"/>
              <a:t>n</a:t>
            </a:r>
            <a:r>
              <a:rPr lang="en-US" altLang="zh-TW" dirty="0"/>
              <a:t>]</a:t>
            </a:r>
            <a:endParaRPr lang="zh-TW" altLang="en-US" dirty="0"/>
          </a:p>
        </p:txBody>
      </p:sp>
      <p:graphicFrame>
        <p:nvGraphicFramePr>
          <p:cNvPr id="3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1435981"/>
              </p:ext>
            </p:extLst>
          </p:nvPr>
        </p:nvGraphicFramePr>
        <p:xfrm>
          <a:off x="1979356" y="2558060"/>
          <a:ext cx="40433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2" name="Equation" r:id="rId7" imgW="4038480" imgH="355320" progId="Equation.DSMT4">
                  <p:embed/>
                </p:oleObj>
              </mc:Choice>
              <mc:Fallback>
                <p:oleObj name="Equation" r:id="rId7" imgW="4038480" imgH="355320" progId="Equation.DSMT4">
                  <p:embed/>
                  <p:pic>
                    <p:nvPicPr>
                      <p:cNvPr id="1126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356" y="2558060"/>
                        <a:ext cx="4043362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2512293"/>
              </p:ext>
            </p:extLst>
          </p:nvPr>
        </p:nvGraphicFramePr>
        <p:xfrm>
          <a:off x="1979356" y="3078157"/>
          <a:ext cx="5008562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3" name="Equation" r:id="rId9" imgW="5003640" imgH="406080" progId="Equation.DSMT4">
                  <p:embed/>
                </p:oleObj>
              </mc:Choice>
              <mc:Fallback>
                <p:oleObj name="Equation" r:id="rId9" imgW="5003640" imgH="406080" progId="Equation.DSMT4">
                  <p:embed/>
                  <p:pic>
                    <p:nvPicPr>
                      <p:cNvPr id="1126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356" y="3078157"/>
                        <a:ext cx="5008562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925795"/>
              </p:ext>
            </p:extLst>
          </p:nvPr>
        </p:nvGraphicFramePr>
        <p:xfrm>
          <a:off x="1887102" y="3788829"/>
          <a:ext cx="8215313" cy="130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644" name="Equation" r:id="rId11" imgW="8204040" imgH="1295280" progId="Equation.DSMT4">
                  <p:embed/>
                </p:oleObj>
              </mc:Choice>
              <mc:Fallback>
                <p:oleObj name="Equation" r:id="rId11" imgW="8204040" imgH="1295280" progId="Equation.DSMT4">
                  <p:embed/>
                  <p:pic>
                    <p:nvPicPr>
                      <p:cNvPr id="112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102" y="3788829"/>
                        <a:ext cx="8215313" cy="1300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字方塊 10"/>
          <p:cNvSpPr txBox="1">
            <a:spLocks noChangeArrowheads="1"/>
          </p:cNvSpPr>
          <p:nvPr/>
        </p:nvSpPr>
        <p:spPr bwMode="auto">
          <a:xfrm>
            <a:off x="1795038" y="5372821"/>
            <a:ext cx="751334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/>
              <a:t>If  </a:t>
            </a:r>
            <a:r>
              <a:rPr lang="en-US" altLang="zh-TW" i="1" dirty="0"/>
              <a:t>K</a:t>
            </a:r>
            <a:r>
              <a:rPr lang="en-US" altLang="zh-TW" dirty="0"/>
              <a:t>(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x</a:t>
            </a:r>
            <a:r>
              <a:rPr lang="en-US" altLang="zh-TW" i="1" dirty="0"/>
              <a:t>, 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y</a:t>
            </a:r>
            <a:r>
              <a:rPr lang="en-US" altLang="zh-TW" dirty="0"/>
              <a:t>) is near to 0, the effect of the noise is magnified.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99844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9"/>
    </mc:Choice>
    <mc:Fallback xmlns="">
      <p:transition spd="slow" advTm="389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694006" y="692435"/>
            <a:ext cx="806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/>
              <a:t>Combined with the concept of the </a:t>
            </a:r>
            <a:r>
              <a:rPr lang="en-US" altLang="zh-TW" u="sng"/>
              <a:t>Wiener filter</a:t>
            </a:r>
            <a:r>
              <a:rPr lang="en-US" altLang="zh-TW"/>
              <a:t>, the</a:t>
            </a:r>
            <a:r>
              <a:rPr lang="en-US" altLang="zh-TW">
                <a:solidFill>
                  <a:srgbClr val="3333FF"/>
                </a:solidFill>
              </a:rPr>
              <a:t> equalizer </a:t>
            </a:r>
            <a:r>
              <a:rPr lang="en-US" altLang="zh-TW"/>
              <a:t>is modified as: </a:t>
            </a:r>
            <a:endParaRPr lang="zh-TW" altLang="en-US"/>
          </a:p>
        </p:txBody>
      </p:sp>
      <p:graphicFrame>
        <p:nvGraphicFramePr>
          <p:cNvPr id="1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9650048"/>
              </p:ext>
            </p:extLst>
          </p:nvPr>
        </p:nvGraphicFramePr>
        <p:xfrm>
          <a:off x="1045164" y="1362465"/>
          <a:ext cx="5651500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4" name="Equation" r:id="rId3" imgW="5651280" imgH="1320480" progId="Equation.DSMT4">
                  <p:embed/>
                </p:oleObj>
              </mc:Choice>
              <mc:Fallback>
                <p:oleObj name="Equation" r:id="rId3" imgW="5651280" imgH="1320480" progId="Equation.DSMT4">
                  <p:embed/>
                  <p:pic>
                    <p:nvPicPr>
                      <p:cNvPr id="112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64" y="1362465"/>
                        <a:ext cx="5651500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字方塊 13"/>
          <p:cNvSpPr txBox="1">
            <a:spLocks noChangeArrowheads="1"/>
          </p:cNvSpPr>
          <p:nvPr/>
        </p:nvSpPr>
        <p:spPr bwMode="auto">
          <a:xfrm>
            <a:off x="9126038" y="1620837"/>
            <a:ext cx="1727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i="1" dirty="0"/>
              <a:t>E</a:t>
            </a:r>
            <a:r>
              <a:rPr lang="en-US" altLang="zh-TW" dirty="0"/>
              <a:t>:  mean</a:t>
            </a:r>
            <a:endParaRPr lang="zh-TW" altLang="en-US" dirty="0"/>
          </a:p>
        </p:txBody>
      </p:sp>
      <p:graphicFrame>
        <p:nvGraphicFramePr>
          <p:cNvPr id="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7111988"/>
              </p:ext>
            </p:extLst>
          </p:nvPr>
        </p:nvGraphicFramePr>
        <p:xfrm>
          <a:off x="1045164" y="3313190"/>
          <a:ext cx="3644900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05" name="Equation" r:id="rId5" imgW="3644640" imgH="888840" progId="Equation.DSMT4">
                  <p:embed/>
                </p:oleObj>
              </mc:Choice>
              <mc:Fallback>
                <p:oleObj name="Equation" r:id="rId5" imgW="3644640" imgH="888840" progId="Equation.DSMT4">
                  <p:embed/>
                  <p:pic>
                    <p:nvPicPr>
                      <p:cNvPr id="1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5164" y="3313190"/>
                        <a:ext cx="3644900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字方塊 15"/>
          <p:cNvSpPr txBox="1"/>
          <p:nvPr/>
        </p:nvSpPr>
        <p:spPr>
          <a:xfrm>
            <a:off x="3480764" y="4827352"/>
            <a:ext cx="4475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i="1" dirty="0"/>
              <a:t>C</a:t>
            </a:r>
            <a:r>
              <a:rPr lang="en-US" altLang="zh-TW" dirty="0"/>
              <a:t> is large (&gt;=0.05) when the SNR is small</a:t>
            </a:r>
          </a:p>
          <a:p>
            <a:r>
              <a:rPr lang="en-US" altLang="zh-TW" i="1" dirty="0"/>
              <a:t>C</a:t>
            </a:r>
            <a:r>
              <a:rPr lang="en-US" altLang="zh-TW" dirty="0"/>
              <a:t> is small when the SNR is large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8940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0"/>
    </mc:Choice>
    <mc:Fallback xmlns="">
      <p:transition spd="slow" advTm="34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12" name="文字方塊 11"/>
          <p:cNvSpPr txBox="1">
            <a:spLocks noChangeArrowheads="1"/>
          </p:cNvSpPr>
          <p:nvPr/>
        </p:nvSpPr>
        <p:spPr bwMode="auto">
          <a:xfrm>
            <a:off x="694006" y="692435"/>
            <a:ext cx="80645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dirty="0"/>
              <a:t>Implementation</a:t>
            </a:r>
            <a:endParaRPr lang="zh-TW" alt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8433593"/>
              </p:ext>
            </p:extLst>
          </p:nvPr>
        </p:nvGraphicFramePr>
        <p:xfrm>
          <a:off x="873359" y="1613778"/>
          <a:ext cx="26035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6" name="Equation" r:id="rId3" imgW="2603160" imgH="368280" progId="Equation.DSMT4">
                  <p:embed/>
                </p:oleObj>
              </mc:Choice>
              <mc:Fallback>
                <p:oleObj name="Equation" r:id="rId3" imgW="2603160" imgH="368280" progId="Equation.DSMT4">
                  <p:embed/>
                  <p:pic>
                    <p:nvPicPr>
                      <p:cNvPr id="1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3359" y="1613778"/>
                        <a:ext cx="26035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1803608"/>
              </p:ext>
            </p:extLst>
          </p:nvPr>
        </p:nvGraphicFramePr>
        <p:xfrm>
          <a:off x="945278" y="2675635"/>
          <a:ext cx="17907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7" name="Equation" r:id="rId5" imgW="1790640" imgH="330120" progId="Equation.DSMT4">
                  <p:embed/>
                </p:oleObj>
              </mc:Choice>
              <mc:Fallback>
                <p:oleObj name="Equation" r:id="rId5" imgW="1790640" imgH="33012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278" y="2675635"/>
                        <a:ext cx="17907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字方塊 9"/>
          <p:cNvSpPr txBox="1">
            <a:spLocks noChangeArrowheads="1"/>
          </p:cNvSpPr>
          <p:nvPr/>
        </p:nvSpPr>
        <p:spPr bwMode="auto">
          <a:xfrm>
            <a:off x="3681260" y="2625278"/>
            <a:ext cx="301751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if 0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 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TW" dirty="0">
                <a:cs typeface="Times New Roman" panose="02020603050405020304" pitchFamily="18" charset="0"/>
              </a:rPr>
              <a:t>,   0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 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dirty="0">
                <a:cs typeface="Times New Roman" panose="02020603050405020304" pitchFamily="18" charset="0"/>
              </a:rPr>
              <a:t>     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3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139933"/>
              </p:ext>
            </p:extLst>
          </p:nvPr>
        </p:nvGraphicFramePr>
        <p:xfrm>
          <a:off x="905715" y="2146294"/>
          <a:ext cx="2654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8" name="Equation" r:id="rId7" imgW="2654280" imgH="368280" progId="Equation.DSMT4">
                  <p:embed/>
                </p:oleObj>
              </mc:Choice>
              <mc:Fallback>
                <p:oleObj name="Equation" r:id="rId7" imgW="2654280" imgH="3682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05715" y="2146294"/>
                        <a:ext cx="26543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93966"/>
              </p:ext>
            </p:extLst>
          </p:nvPr>
        </p:nvGraphicFramePr>
        <p:xfrm>
          <a:off x="953471" y="3253213"/>
          <a:ext cx="2286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89" name="Equation" r:id="rId9" imgW="2286000" imgH="330120" progId="Equation.DSMT4">
                  <p:embed/>
                </p:oleObj>
              </mc:Choice>
              <mc:Fallback>
                <p:oleObj name="Equation" r:id="rId9" imgW="2286000" imgH="330120" progId="Equation.DSMT4">
                  <p:embed/>
                  <p:pic>
                    <p:nvPicPr>
                      <p:cNvPr id="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71" y="3253213"/>
                        <a:ext cx="22860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文字方塊 17"/>
          <p:cNvSpPr txBox="1">
            <a:spLocks noChangeArrowheads="1"/>
          </p:cNvSpPr>
          <p:nvPr/>
        </p:nvSpPr>
        <p:spPr bwMode="auto">
          <a:xfrm>
            <a:off x="3681260" y="3186538"/>
            <a:ext cx="301751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if -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&lt; 0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,   0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 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dirty="0">
                <a:cs typeface="Times New Roman" panose="02020603050405020304" pitchFamily="18" charset="0"/>
              </a:rPr>
              <a:t>     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19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9418297"/>
              </p:ext>
            </p:extLst>
          </p:nvPr>
        </p:nvGraphicFramePr>
        <p:xfrm>
          <a:off x="945278" y="3747629"/>
          <a:ext cx="22352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0" name="Equation" r:id="rId11" imgW="2234880" imgH="330120" progId="Equation.DSMT4">
                  <p:embed/>
                </p:oleObj>
              </mc:Choice>
              <mc:Fallback>
                <p:oleObj name="Equation" r:id="rId11" imgW="2234880" imgH="330120" progId="Equation.DSMT4">
                  <p:embed/>
                  <p:pic>
                    <p:nvPicPr>
                      <p:cNvPr id="1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5278" y="3747629"/>
                        <a:ext cx="22352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字方塊 19"/>
          <p:cNvSpPr txBox="1">
            <a:spLocks noChangeArrowheads="1"/>
          </p:cNvSpPr>
          <p:nvPr/>
        </p:nvSpPr>
        <p:spPr bwMode="auto">
          <a:xfrm>
            <a:off x="3681259" y="3747629"/>
            <a:ext cx="3017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if 0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 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L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TW" dirty="0">
                <a:cs typeface="Times New Roman" panose="02020603050405020304" pitchFamily="18" charset="0"/>
              </a:rPr>
              <a:t>-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&lt; 0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21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943993"/>
              </p:ext>
            </p:extLst>
          </p:nvPr>
        </p:nvGraphicFramePr>
        <p:xfrm>
          <a:off x="953471" y="4323505"/>
          <a:ext cx="27178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1" name="Equation" r:id="rId13" imgW="2717640" imgH="330120" progId="Equation.DSMT4">
                  <p:embed/>
                </p:oleObj>
              </mc:Choice>
              <mc:Fallback>
                <p:oleObj name="Equation" r:id="rId13" imgW="2717640" imgH="330120" progId="Equation.DSMT4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71" y="4323505"/>
                        <a:ext cx="27178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文字方塊 21"/>
          <p:cNvSpPr txBox="1">
            <a:spLocks noChangeArrowheads="1"/>
          </p:cNvSpPr>
          <p:nvPr/>
        </p:nvSpPr>
        <p:spPr bwMode="auto">
          <a:xfrm>
            <a:off x="3784000" y="4290137"/>
            <a:ext cx="30175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if -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&lt; 0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TW" dirty="0">
                <a:cs typeface="Times New Roman" panose="02020603050405020304" pitchFamily="18" charset="0"/>
              </a:rPr>
              <a:t>, -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r>
              <a:rPr lang="en-US" altLang="zh-TW" dirty="0">
                <a:cs typeface="Times New Roman" panose="02020603050405020304" pitchFamily="18" charset="0"/>
              </a:rPr>
              <a:t> 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>
                <a:cs typeface="Times New Roman" panose="02020603050405020304" pitchFamily="18" charset="0"/>
                <a:sym typeface="Symbol" panose="05050102010706020507" pitchFamily="18" charset="2"/>
              </a:rPr>
              <a:t> &lt; 0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graphicFrame>
        <p:nvGraphicFramePr>
          <p:cNvPr id="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9733887"/>
              </p:ext>
            </p:extLst>
          </p:nvPr>
        </p:nvGraphicFramePr>
        <p:xfrm>
          <a:off x="953471" y="4840975"/>
          <a:ext cx="21209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2" name="Equation" r:id="rId15" imgW="2120760" imgH="330120" progId="Equation.DSMT4">
                  <p:embed/>
                </p:oleObj>
              </mc:Choice>
              <mc:Fallback>
                <p:oleObj name="Equation" r:id="rId15" imgW="2120760" imgH="330120" progId="Equation.DSMT4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3471" y="4840975"/>
                        <a:ext cx="21209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字方塊 23"/>
          <p:cNvSpPr txBox="1">
            <a:spLocks noChangeArrowheads="1"/>
          </p:cNvSpPr>
          <p:nvPr/>
        </p:nvSpPr>
        <p:spPr bwMode="auto">
          <a:xfrm>
            <a:off x="3681259" y="4848400"/>
            <a:ext cx="179488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otherwise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8481485" y="1250680"/>
            <a:ext cx="986319" cy="838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/>
          <p:nvPr/>
        </p:nvCxnSpPr>
        <p:spPr>
          <a:xfrm>
            <a:off x="7947229" y="1654820"/>
            <a:ext cx="2085654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 flipV="1">
            <a:off x="8974644" y="679837"/>
            <a:ext cx="0" cy="161091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7233007" y="3253213"/>
            <a:ext cx="3924728" cy="30551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7233007" y="3252852"/>
            <a:ext cx="493159" cy="37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10664576" y="3263675"/>
            <a:ext cx="493159" cy="37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7233006" y="5954051"/>
            <a:ext cx="493159" cy="37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/>
          <p:cNvSpPr/>
          <p:nvPr/>
        </p:nvSpPr>
        <p:spPr>
          <a:xfrm>
            <a:off x="10664575" y="5943596"/>
            <a:ext cx="493159" cy="3751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/>
          <p:cNvSpPr txBox="1">
            <a:spLocks noChangeArrowheads="1"/>
          </p:cNvSpPr>
          <p:nvPr/>
        </p:nvSpPr>
        <p:spPr bwMode="auto">
          <a:xfrm>
            <a:off x="9031934" y="1284493"/>
            <a:ext cx="378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1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sp>
        <p:nvSpPr>
          <p:cNvPr id="32" name="文字方塊 31"/>
          <p:cNvSpPr txBox="1">
            <a:spLocks noChangeArrowheads="1"/>
          </p:cNvSpPr>
          <p:nvPr/>
        </p:nvSpPr>
        <p:spPr bwMode="auto">
          <a:xfrm>
            <a:off x="9031934" y="1694248"/>
            <a:ext cx="378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2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sp>
        <p:nvSpPr>
          <p:cNvPr id="33" name="文字方塊 32"/>
          <p:cNvSpPr txBox="1">
            <a:spLocks noChangeArrowheads="1"/>
          </p:cNvSpPr>
          <p:nvPr/>
        </p:nvSpPr>
        <p:spPr bwMode="auto">
          <a:xfrm>
            <a:off x="8596064" y="1706121"/>
            <a:ext cx="378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4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sp>
        <p:nvSpPr>
          <p:cNvPr id="34" name="文字方塊 33"/>
          <p:cNvSpPr txBox="1">
            <a:spLocks noChangeArrowheads="1"/>
          </p:cNvSpPr>
          <p:nvPr/>
        </p:nvSpPr>
        <p:spPr bwMode="auto">
          <a:xfrm>
            <a:off x="8593718" y="1272782"/>
            <a:ext cx="378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3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sp>
        <p:nvSpPr>
          <p:cNvPr id="35" name="文字方塊 34"/>
          <p:cNvSpPr txBox="1">
            <a:spLocks noChangeArrowheads="1"/>
          </p:cNvSpPr>
          <p:nvPr/>
        </p:nvSpPr>
        <p:spPr bwMode="auto">
          <a:xfrm>
            <a:off x="7290295" y="3232304"/>
            <a:ext cx="378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2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sp>
        <p:nvSpPr>
          <p:cNvPr id="36" name="文字方塊 35"/>
          <p:cNvSpPr txBox="1">
            <a:spLocks noChangeArrowheads="1"/>
          </p:cNvSpPr>
          <p:nvPr/>
        </p:nvSpPr>
        <p:spPr bwMode="auto">
          <a:xfrm>
            <a:off x="7290295" y="5954051"/>
            <a:ext cx="378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1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sp>
        <p:nvSpPr>
          <p:cNvPr id="37" name="文字方塊 36"/>
          <p:cNvSpPr txBox="1">
            <a:spLocks noChangeArrowheads="1"/>
          </p:cNvSpPr>
          <p:nvPr/>
        </p:nvSpPr>
        <p:spPr bwMode="auto">
          <a:xfrm>
            <a:off x="10751300" y="3263675"/>
            <a:ext cx="378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4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sp>
        <p:nvSpPr>
          <p:cNvPr id="38" name="文字方塊 37"/>
          <p:cNvSpPr txBox="1">
            <a:spLocks noChangeArrowheads="1"/>
          </p:cNvSpPr>
          <p:nvPr/>
        </p:nvSpPr>
        <p:spPr bwMode="auto">
          <a:xfrm>
            <a:off x="10775971" y="5943596"/>
            <a:ext cx="37858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r>
              <a:rPr lang="en-US" altLang="zh-TW" dirty="0">
                <a:cs typeface="Times New Roman" panose="02020603050405020304" pitchFamily="18" charset="0"/>
              </a:rPr>
              <a:t>3</a:t>
            </a:r>
            <a:endParaRPr lang="zh-TW" altLang="en-US" i="1" dirty="0">
              <a:cs typeface="Times New Roman" panose="02020603050405020304" pitchFamily="18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8170648" y="1366102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720063" y="202514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8640540" y="930550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9405490" y="1363716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4" name="物件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606636"/>
              </p:ext>
            </p:extLst>
          </p:nvPr>
        </p:nvGraphicFramePr>
        <p:xfrm>
          <a:off x="7668875" y="627936"/>
          <a:ext cx="762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3" name="Equation" r:id="rId17" imgW="761760" imgH="304560" progId="Equation.DSMT4">
                  <p:embed/>
                </p:oleObj>
              </mc:Choice>
              <mc:Fallback>
                <p:oleObj name="Equation" r:id="rId17" imgW="7617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668875" y="627936"/>
                        <a:ext cx="7620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物件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666750"/>
              </p:ext>
            </p:extLst>
          </p:nvPr>
        </p:nvGraphicFramePr>
        <p:xfrm>
          <a:off x="7253982" y="2590003"/>
          <a:ext cx="825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4" name="Equation" r:id="rId19" imgW="825480" imgH="330120" progId="Equation.DSMT4">
                  <p:embed/>
                </p:oleObj>
              </mc:Choice>
              <mc:Fallback>
                <p:oleObj name="Equation" r:id="rId19" imgW="825480" imgH="3301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253982" y="2590003"/>
                        <a:ext cx="825500" cy="330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矩形 45"/>
          <p:cNvSpPr/>
          <p:nvPr/>
        </p:nvSpPr>
        <p:spPr>
          <a:xfrm>
            <a:off x="6971468" y="342399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6971465" y="30527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6702558" y="5733428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10316179" y="2959210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11152299" y="5730119"/>
            <a:ext cx="582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10416914" y="6302328"/>
            <a:ext cx="5437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en-US" altLang="zh-TW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L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2" name="Object 6">
            <a:extLst>
              <a:ext uri="{FF2B5EF4-FFF2-40B4-BE49-F238E27FC236}">
                <a16:creationId xmlns:a16="http://schemas.microsoft.com/office/drawing/2014/main" id="{A466CF83-7A48-44E1-9EFF-627916D710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318868"/>
              </p:ext>
            </p:extLst>
          </p:nvPr>
        </p:nvGraphicFramePr>
        <p:xfrm>
          <a:off x="991649" y="5720719"/>
          <a:ext cx="37512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95" name="Equation" r:id="rId21" imgW="3746160" imgH="431640" progId="Equation.DSMT4">
                  <p:embed/>
                </p:oleObj>
              </mc:Choice>
              <mc:Fallback>
                <p:oleObj name="Equation" r:id="rId21" imgW="3746160" imgH="431640" progId="Equation.DSMT4">
                  <p:embed/>
                  <p:pic>
                    <p:nvPicPr>
                      <p:cNvPr id="3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1649" y="5720719"/>
                        <a:ext cx="3751263" cy="433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39591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6"/>
    </mc:Choice>
    <mc:Fallback xmlns="">
      <p:transition spd="slow" advTm="2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90668" y="620365"/>
            <a:ext cx="9742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>
                <a:solidFill>
                  <a:srgbClr val="FF0000"/>
                </a:solidFill>
              </a:rPr>
              <a:t>Basic Signal and Image Processing Knowledge (3)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162734" y="1567113"/>
            <a:ext cx="10121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(1) Rules for Writing </a:t>
            </a:r>
            <a:r>
              <a:rPr lang="en-US" altLang="zh-TW" sz="3200" dirty="0" err="1"/>
              <a:t>Matlab</a:t>
            </a:r>
            <a:r>
              <a:rPr lang="en-US" altLang="zh-TW" sz="3200" dirty="0"/>
              <a:t> Codes (</a:t>
            </a:r>
            <a:r>
              <a:rPr lang="en-US" altLang="zh-TW" sz="3200" dirty="0" err="1"/>
              <a:t>Matlab</a:t>
            </a:r>
            <a:r>
              <a:rPr lang="en-US" altLang="zh-TW" sz="3200" dirty="0"/>
              <a:t> </a:t>
            </a:r>
            <a:r>
              <a:rPr lang="zh-TW" altLang="en-US" sz="3200" dirty="0"/>
              <a:t>寫程式的原則</a:t>
            </a:r>
            <a:r>
              <a:rPr lang="en-US" altLang="zh-TW" sz="3200" dirty="0"/>
              <a:t>)</a:t>
            </a:r>
          </a:p>
          <a:p>
            <a:r>
              <a:rPr lang="en-US" altLang="zh-TW" sz="3200" dirty="0"/>
              <a:t>(2) Image Fusion by the Fourier Transform </a:t>
            </a:r>
          </a:p>
          <a:p>
            <a:r>
              <a:rPr lang="en-US" altLang="zh-TW" sz="3200" dirty="0"/>
              <a:t>(3) Morphology</a:t>
            </a:r>
          </a:p>
          <a:p>
            <a:r>
              <a:rPr lang="en-US" altLang="zh-TW" sz="3200" dirty="0"/>
              <a:t>(4) Equalizer for Images</a:t>
            </a:r>
          </a:p>
          <a:p>
            <a:r>
              <a:rPr lang="en-US" altLang="zh-TW" sz="3200" dirty="0"/>
              <a:t>(5) Principal Component Analysis (PCA) and </a:t>
            </a:r>
            <a:br>
              <a:rPr lang="en-US" altLang="zh-TW" sz="3200" dirty="0"/>
            </a:br>
            <a:r>
              <a:rPr lang="en-US" altLang="zh-TW" sz="3200" dirty="0"/>
              <a:t>      Singular Value Decomposition (SVD)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0692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7"/>
    </mc:Choice>
    <mc:Fallback xmlns="">
      <p:transition spd="slow" advTm="427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62E222-AC3B-4BA0-ACDC-D8E59030C388}" type="slidenum">
              <a:rPr lang="en-US" altLang="zh-TW" smtClean="0">
                <a:ea typeface="新細明體" charset="-120"/>
              </a:rPr>
              <a:pPr/>
              <a:t>20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1202076" y="333376"/>
            <a:ext cx="84943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3200" b="1" dirty="0">
                <a:solidFill>
                  <a:srgbClr val="3333FF"/>
                </a:solidFill>
              </a:rPr>
              <a:t>(5)  PCA and SVD </a:t>
            </a:r>
            <a:endParaRPr lang="zh-TW" altLang="en-US" sz="3200" b="1" dirty="0">
              <a:solidFill>
                <a:srgbClr val="3333FF"/>
              </a:solidFill>
            </a:endParaRPr>
          </a:p>
        </p:txBody>
      </p:sp>
      <p:sp>
        <p:nvSpPr>
          <p:cNvPr id="32772" name="文字方塊 4"/>
          <p:cNvSpPr txBox="1">
            <a:spLocks noChangeArrowheads="1"/>
          </p:cNvSpPr>
          <p:nvPr/>
        </p:nvSpPr>
        <p:spPr bwMode="auto">
          <a:xfrm>
            <a:off x="1109609" y="1311742"/>
            <a:ext cx="9882153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PCA  (principal component analysis)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是資料分析和影像處理當中常用到的數學方法，用來分析資料的「主要成分」或是影像中物體的「主軸」。</a:t>
            </a:r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它其實和各位同學在高中和大一線代所學的回歸線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(regressive line)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很類似。回歸線是用一條一維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(one-dimensional)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的直線來近似二維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(two-dimensional)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的資料，而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PCA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則是用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來近似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-dimensional data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，其中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小於等於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773" name="矩形 6"/>
          <p:cNvSpPr>
            <a:spLocks noChangeArrowheads="1"/>
          </p:cNvSpPr>
          <p:nvPr/>
        </p:nvSpPr>
        <p:spPr bwMode="auto">
          <a:xfrm>
            <a:off x="1109609" y="3860801"/>
            <a:ext cx="10356351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在講解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之前，先介紹什麼是 </a:t>
            </a:r>
            <a:r>
              <a:rPr lang="en-US" altLang="zh-TW" sz="2000" dirty="0">
                <a:solidFill>
                  <a:srgbClr val="33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SVD (singular value decomposition)</a:t>
            </a:r>
          </a:p>
          <a:p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我們在大一的時候，都已經學到該如何對於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的矩陣做 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 -eigenvalue decomposition</a:t>
            </a:r>
          </a:p>
          <a:p>
            <a:pPr algn="just"/>
            <a:r>
              <a:rPr lang="zh-TW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那麼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………</a:t>
            </a:r>
          </a:p>
          <a:p>
            <a:pPr algn="just"/>
            <a:endParaRPr lang="en-US" altLang="zh-TW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當一個矩陣的 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 </a:t>
            </a:r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altLang="zh-TW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且 </a:t>
            </a:r>
            <a:r>
              <a:rPr lang="en-US" altLang="zh-TW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sz="20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不相等時，我們該如何對它來做 </a:t>
            </a:r>
            <a:r>
              <a:rPr lang="en-US" altLang="zh-TW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eigenvector-eigenvalue decomposition?</a:t>
            </a:r>
            <a:endParaRPr lang="zh-TW" altLang="en-US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00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9"/>
    </mc:Choice>
    <mc:Fallback xmlns="">
      <p:transition spd="slow" advTm="289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F424A9-7F56-4272-993F-B6EE155953E1}" type="slidenum">
              <a:rPr lang="en-US" altLang="zh-TW" smtClean="0">
                <a:ea typeface="新細明體" charset="-120"/>
              </a:rPr>
              <a:pPr/>
              <a:t>21</a:t>
            </a:fld>
            <a:endParaRPr lang="en-US" altLang="zh-TW">
              <a:ea typeface="新細明體" charset="-120"/>
            </a:endParaRPr>
          </a:p>
        </p:txBody>
      </p:sp>
      <p:sp>
        <p:nvSpPr>
          <p:cNvPr id="2057" name="矩形 7"/>
          <p:cNvSpPr>
            <a:spLocks noChangeArrowheads="1"/>
          </p:cNvSpPr>
          <p:nvPr/>
        </p:nvSpPr>
        <p:spPr bwMode="auto">
          <a:xfrm>
            <a:off x="1992313" y="333375"/>
            <a:ext cx="5543550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dirty="0">
                <a:solidFill>
                  <a:srgbClr val="3333FF"/>
                </a:solidFill>
              </a:rPr>
              <a:t>SVD </a:t>
            </a:r>
            <a:r>
              <a:rPr lang="zh-TW" altLang="en-US" sz="2000" dirty="0">
                <a:solidFill>
                  <a:srgbClr val="3333FF"/>
                </a:solidFill>
              </a:rPr>
              <a:t>的流程：</a:t>
            </a:r>
            <a:endParaRPr lang="en-US" altLang="zh-TW" sz="2000" dirty="0">
              <a:solidFill>
                <a:srgbClr val="3333FF"/>
              </a:solidFill>
            </a:endParaRPr>
          </a:p>
          <a:p>
            <a:pPr>
              <a:spcBef>
                <a:spcPts val="600"/>
              </a:spcBef>
            </a:pPr>
            <a:r>
              <a:rPr lang="zh-TW" altLang="en-US" sz="2000" dirty="0"/>
              <a:t>假設 </a:t>
            </a:r>
            <a:r>
              <a:rPr lang="en-US" altLang="zh-TW" sz="2000" b="1" dirty="0"/>
              <a:t>A</a:t>
            </a:r>
            <a:r>
              <a:rPr lang="en-US" altLang="zh-TW" sz="2000" dirty="0"/>
              <a:t> </a:t>
            </a:r>
            <a:r>
              <a:rPr lang="zh-TW" altLang="en-US" sz="2000" dirty="0"/>
              <a:t>是一個 </a:t>
            </a:r>
            <a:r>
              <a:rPr lang="en-US" altLang="zh-TW" sz="2000" i="1" dirty="0"/>
              <a:t>M</a:t>
            </a:r>
            <a:r>
              <a:rPr lang="en-US" altLang="zh-TW" sz="2000" dirty="0"/>
              <a:t> x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的矩陣。</a:t>
            </a:r>
            <a:endParaRPr lang="en-US" altLang="zh-TW" sz="2000" dirty="0"/>
          </a:p>
          <a:p>
            <a:r>
              <a:rPr lang="en-US" altLang="zh-TW" sz="2000" dirty="0">
                <a:solidFill>
                  <a:srgbClr val="3333FF"/>
                </a:solidFill>
              </a:rPr>
              <a:t>(Step 1) </a:t>
            </a:r>
            <a:r>
              <a:rPr lang="zh-TW" altLang="en-US" sz="2000" dirty="0"/>
              <a:t>計算</a:t>
            </a:r>
          </a:p>
        </p:txBody>
      </p:sp>
      <p:graphicFrame>
        <p:nvGraphicFramePr>
          <p:cNvPr id="2050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4284603"/>
              </p:ext>
            </p:extLst>
          </p:nvPr>
        </p:nvGraphicFramePr>
        <p:xfrm>
          <a:off x="3143250" y="1412876"/>
          <a:ext cx="979488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4" name="Equation" r:id="rId4" imgW="1015920" imgH="291960" progId="Equation.DSMT4">
                  <p:embed/>
                </p:oleObj>
              </mc:Choice>
              <mc:Fallback>
                <p:oleObj name="Equation" r:id="rId4" imgW="1015920" imgH="291960" progId="Equation.DSMT4">
                  <p:embed/>
                  <p:pic>
                    <p:nvPicPr>
                      <p:cNvPr id="205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1412876"/>
                        <a:ext cx="979488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8348024"/>
              </p:ext>
            </p:extLst>
          </p:nvPr>
        </p:nvGraphicFramePr>
        <p:xfrm>
          <a:off x="4727576" y="1412875"/>
          <a:ext cx="955675" cy="293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5" name="Equation" r:id="rId6" imgW="990360" imgH="304560" progId="Equation.DSMT4">
                  <p:embed/>
                </p:oleObj>
              </mc:Choice>
              <mc:Fallback>
                <p:oleObj name="Equation" r:id="rId6" imgW="990360" imgH="304560" progId="Equation.DSMT4">
                  <p:embed/>
                  <p:pic>
                    <p:nvPicPr>
                      <p:cNvPr id="205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576" y="1412875"/>
                        <a:ext cx="955675" cy="293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8" name="矩形 8"/>
          <p:cNvSpPr>
            <a:spLocks noChangeArrowheads="1"/>
          </p:cNvSpPr>
          <p:nvPr/>
        </p:nvSpPr>
        <p:spPr bwMode="auto">
          <a:xfrm>
            <a:off x="2063751" y="1844676"/>
            <a:ext cx="9093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/>
              <a:t>注意，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是 </a:t>
            </a:r>
            <a:r>
              <a:rPr lang="en-US" altLang="zh-TW" sz="2000" i="1" dirty="0"/>
              <a:t>N</a:t>
            </a:r>
            <a:r>
              <a:rPr lang="en-US" altLang="zh-TW" sz="2000" dirty="0"/>
              <a:t> x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的矩陣，而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是 </a:t>
            </a:r>
            <a:r>
              <a:rPr lang="en-US" altLang="zh-TW" sz="2000" i="1" dirty="0"/>
              <a:t>M</a:t>
            </a:r>
            <a:r>
              <a:rPr lang="en-US" altLang="zh-TW" sz="2000" dirty="0"/>
              <a:t> x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的矩陣。上標</a:t>
            </a:r>
            <a:r>
              <a:rPr lang="en-US" altLang="zh-TW" sz="2000" dirty="0"/>
              <a:t>H</a:t>
            </a:r>
            <a:r>
              <a:rPr lang="zh-TW" altLang="en-US" sz="2000" dirty="0"/>
              <a:t>代表</a:t>
            </a:r>
            <a:r>
              <a:rPr lang="en-US" altLang="zh-TW" sz="2000" dirty="0"/>
              <a:t>Hermitian matrix</a:t>
            </a:r>
            <a:r>
              <a:rPr lang="zh-TW" altLang="en-US" sz="2000" dirty="0"/>
              <a:t>，相當於做共軛轉置。</a:t>
            </a:r>
          </a:p>
        </p:txBody>
      </p:sp>
      <p:graphicFrame>
        <p:nvGraphicFramePr>
          <p:cNvPr id="2052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846374"/>
              </p:ext>
            </p:extLst>
          </p:nvPr>
        </p:nvGraphicFramePr>
        <p:xfrm>
          <a:off x="3082926" y="2852739"/>
          <a:ext cx="11271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6" name="Equation" r:id="rId8" imgW="1168200" imgH="304560" progId="Equation.DSMT4">
                  <p:embed/>
                </p:oleObj>
              </mc:Choice>
              <mc:Fallback>
                <p:oleObj name="Equation" r:id="rId8" imgW="1168200" imgH="304560" progId="Equation.DSMT4">
                  <p:embed/>
                  <p:pic>
                    <p:nvPicPr>
                      <p:cNvPr id="205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2926" y="2852739"/>
                        <a:ext cx="11271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9632661"/>
              </p:ext>
            </p:extLst>
          </p:nvPr>
        </p:nvGraphicFramePr>
        <p:xfrm>
          <a:off x="4818064" y="2852739"/>
          <a:ext cx="11271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7" name="Equation" r:id="rId10" imgW="1168200" imgH="304560" progId="Equation.DSMT4">
                  <p:embed/>
                </p:oleObj>
              </mc:Choice>
              <mc:Fallback>
                <p:oleObj name="Equation" r:id="rId10" imgW="1168200" imgH="304560" progId="Equation.DSMT4">
                  <p:embed/>
                  <p:pic>
                    <p:nvPicPr>
                      <p:cNvPr id="205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8064" y="2852739"/>
                        <a:ext cx="11271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矩形 13"/>
          <p:cNvSpPr>
            <a:spLocks noChangeArrowheads="1"/>
          </p:cNvSpPr>
          <p:nvPr/>
        </p:nvSpPr>
        <p:spPr bwMode="auto">
          <a:xfrm>
            <a:off x="2063751" y="3213100"/>
            <a:ext cx="9022065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zh-TW" altLang="en-US" sz="2000" dirty="0"/>
              <a:t>其中 </a:t>
            </a:r>
            <a:r>
              <a:rPr lang="en-US" altLang="zh-TW" sz="2000" b="1" dirty="0"/>
              <a:t>V</a:t>
            </a:r>
            <a:r>
              <a:rPr lang="en-US" altLang="zh-TW" sz="2000" dirty="0"/>
              <a:t> </a:t>
            </a:r>
            <a:r>
              <a:rPr lang="zh-TW" altLang="en-US" sz="2000" dirty="0"/>
              <a:t>的每一個 </a:t>
            </a:r>
            <a:r>
              <a:rPr lang="en-US" altLang="zh-TW" sz="2000" dirty="0"/>
              <a:t>column </a:t>
            </a:r>
            <a:r>
              <a:rPr lang="zh-TW" altLang="en-US" sz="2000" dirty="0"/>
              <a:t>是 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的 </a:t>
            </a:r>
            <a:r>
              <a:rPr lang="en-US" altLang="zh-TW" sz="2000" dirty="0"/>
              <a:t>eigenvector (</a:t>
            </a:r>
            <a:r>
              <a:rPr lang="en-US" altLang="zh-TW" sz="2000" dirty="0">
                <a:solidFill>
                  <a:srgbClr val="3333FF"/>
                </a:solidFill>
              </a:rPr>
              <a:t>with normalization</a:t>
            </a:r>
            <a:r>
              <a:rPr lang="en-US" altLang="zh-TW" sz="2000" dirty="0"/>
              <a:t>)</a:t>
            </a:r>
            <a:r>
              <a:rPr lang="zh-TW" altLang="en-US" sz="2000" dirty="0"/>
              <a:t>，</a:t>
            </a:r>
            <a:r>
              <a:rPr lang="en-US" altLang="zh-TW" sz="2000" dirty="0"/>
              <a:t> </a:t>
            </a:r>
            <a:r>
              <a:rPr lang="en-US" altLang="zh-TW" sz="2000" b="1" dirty="0"/>
              <a:t>U</a:t>
            </a:r>
            <a:r>
              <a:rPr lang="en-US" altLang="zh-TW" sz="2000" dirty="0"/>
              <a:t> </a:t>
            </a:r>
            <a:r>
              <a:rPr lang="zh-TW" altLang="en-US" sz="2000" dirty="0"/>
              <a:t>的每一個 </a:t>
            </a:r>
            <a:r>
              <a:rPr lang="en-US" altLang="zh-TW" sz="2000" dirty="0"/>
              <a:t>column </a:t>
            </a:r>
            <a:r>
              <a:rPr lang="zh-TW" altLang="en-US" sz="2000" dirty="0"/>
              <a:t>是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的 </a:t>
            </a:r>
            <a:r>
              <a:rPr lang="en-US" altLang="zh-TW" sz="2000" dirty="0"/>
              <a:t>eigenvector</a:t>
            </a:r>
            <a:r>
              <a:rPr lang="zh-TW" altLang="en-US" sz="2000" dirty="0"/>
              <a:t> </a:t>
            </a:r>
            <a:r>
              <a:rPr lang="en-US" altLang="zh-TW" sz="2000" dirty="0"/>
              <a:t>(</a:t>
            </a:r>
            <a:r>
              <a:rPr lang="en-US" altLang="zh-TW" sz="2000" dirty="0">
                <a:solidFill>
                  <a:srgbClr val="3333FF"/>
                </a:solidFill>
              </a:rPr>
              <a:t>with normalization</a:t>
            </a:r>
            <a:r>
              <a:rPr lang="en-US" altLang="zh-TW" sz="2000" dirty="0"/>
              <a:t>) </a:t>
            </a:r>
            <a:r>
              <a:rPr lang="zh-TW" altLang="en-US" sz="2000" dirty="0"/>
              <a:t>，</a:t>
            </a:r>
            <a:r>
              <a:rPr lang="el-GR" altLang="zh-TW" sz="2000" dirty="0"/>
              <a:t> </a:t>
            </a:r>
            <a:r>
              <a:rPr lang="el-GR" altLang="zh-TW" sz="2000" b="1" dirty="0"/>
              <a:t>Λ</a:t>
            </a:r>
            <a:r>
              <a:rPr lang="zh-TW" altLang="en-US" sz="2000" dirty="0"/>
              <a:t> 和 </a:t>
            </a:r>
            <a:r>
              <a:rPr lang="en-US" altLang="zh-TW" sz="2000" b="1" dirty="0"/>
              <a:t>D</a:t>
            </a:r>
            <a:r>
              <a:rPr lang="en-US" altLang="zh-TW" sz="2000" dirty="0"/>
              <a:t> </a:t>
            </a:r>
            <a:r>
              <a:rPr lang="zh-TW" altLang="en-US" sz="2000" dirty="0"/>
              <a:t>都是對角矩陣，</a:t>
            </a:r>
            <a:r>
              <a:rPr lang="el-GR" altLang="zh-TW" sz="2000" dirty="0"/>
              <a:t> </a:t>
            </a:r>
            <a:r>
              <a:rPr lang="el-GR" altLang="zh-TW" sz="2000" b="1" dirty="0"/>
              <a:t>Λ</a:t>
            </a:r>
            <a:r>
              <a:rPr lang="el-GR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D</a:t>
            </a:r>
            <a:r>
              <a:rPr lang="en-US" altLang="zh-TW" sz="2000" dirty="0"/>
              <a:t> </a:t>
            </a:r>
            <a:r>
              <a:rPr lang="zh-TW" altLang="en-US" sz="2000" dirty="0"/>
              <a:t>對角線上的 </a:t>
            </a:r>
            <a:r>
              <a:rPr lang="en-US" altLang="zh-TW" sz="2000" dirty="0"/>
              <a:t>entries </a:t>
            </a:r>
            <a:r>
              <a:rPr lang="zh-TW" altLang="en-US" sz="2000" dirty="0"/>
              <a:t>是 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的 </a:t>
            </a:r>
            <a:r>
              <a:rPr lang="en-US" altLang="zh-TW" sz="2000" dirty="0"/>
              <a:t>eigenvalues</a:t>
            </a:r>
            <a:r>
              <a:rPr lang="zh-TW" altLang="en-US" sz="2000" dirty="0"/>
              <a:t>。並假設</a:t>
            </a:r>
            <a:r>
              <a:rPr lang="zh-TW" altLang="en-US" sz="2000" dirty="0">
                <a:solidFill>
                  <a:srgbClr val="3333FF"/>
                </a:solidFill>
              </a:rPr>
              <a:t> </a:t>
            </a:r>
            <a:r>
              <a:rPr lang="en-US" altLang="zh-TW" sz="2000" dirty="0">
                <a:solidFill>
                  <a:srgbClr val="3333FF"/>
                </a:solidFill>
              </a:rPr>
              <a:t>eigenvectors </a:t>
            </a:r>
            <a:r>
              <a:rPr lang="zh-TW" altLang="en-US" sz="2000" dirty="0">
                <a:solidFill>
                  <a:srgbClr val="3333FF"/>
                </a:solidFill>
              </a:rPr>
              <a:t>根據 </a:t>
            </a:r>
            <a:r>
              <a:rPr lang="en-US" altLang="zh-TW" sz="2000" dirty="0">
                <a:solidFill>
                  <a:srgbClr val="3333FF"/>
                </a:solidFill>
              </a:rPr>
              <a:t>eigenvalues </a:t>
            </a:r>
            <a:r>
              <a:rPr lang="zh-TW" altLang="en-US" sz="2000" dirty="0">
                <a:solidFill>
                  <a:srgbClr val="3333FF"/>
                </a:solidFill>
              </a:rPr>
              <a:t>的大小排序 </a:t>
            </a:r>
            <a:r>
              <a:rPr lang="en-US" altLang="zh-TW" sz="2000" dirty="0">
                <a:solidFill>
                  <a:srgbClr val="3333FF"/>
                </a:solidFill>
              </a:rPr>
              <a:t>(</a:t>
            </a:r>
            <a:r>
              <a:rPr lang="zh-TW" altLang="en-US" sz="2000" dirty="0">
                <a:solidFill>
                  <a:srgbClr val="3333FF"/>
                </a:solidFill>
              </a:rPr>
              <a:t>由大到小</a:t>
            </a:r>
            <a:r>
              <a:rPr lang="en-US" altLang="zh-TW" sz="2000" dirty="0">
                <a:solidFill>
                  <a:srgbClr val="3333FF"/>
                </a:solidFill>
              </a:rPr>
              <a:t>)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Note: </a:t>
            </a:r>
            <a:r>
              <a:rPr lang="zh-TW" altLang="en-US" sz="2000" dirty="0"/>
              <a:t>值得注意的是，由於 </a:t>
            </a:r>
            <a:r>
              <a:rPr lang="en-US" altLang="zh-TW" sz="2000" b="1" dirty="0"/>
              <a:t>B</a:t>
            </a:r>
            <a:r>
              <a:rPr lang="en-US" altLang="zh-TW" sz="2000" dirty="0"/>
              <a:t> = </a:t>
            </a:r>
            <a:r>
              <a:rPr lang="en-US" altLang="zh-TW" sz="2000" b="1" dirty="0"/>
              <a:t>B</a:t>
            </a:r>
            <a:r>
              <a:rPr lang="en-US" altLang="zh-TW" sz="2000" b="1" baseline="30000" dirty="0"/>
              <a:t>H</a:t>
            </a:r>
            <a:r>
              <a:rPr lang="en-US" altLang="zh-TW" sz="2000" dirty="0"/>
              <a:t> </a:t>
            </a:r>
            <a:r>
              <a:rPr lang="zh-TW" altLang="en-US" sz="2000" dirty="0"/>
              <a:t> 且 </a:t>
            </a:r>
            <a:r>
              <a:rPr lang="en-US" altLang="zh-TW" sz="2000" b="1" dirty="0"/>
              <a:t>C</a:t>
            </a:r>
            <a:r>
              <a:rPr lang="en-US" altLang="zh-TW" sz="2000" dirty="0"/>
              <a:t> = </a:t>
            </a:r>
            <a:r>
              <a:rPr lang="en-US" altLang="zh-TW" sz="2000" b="1" dirty="0"/>
              <a:t>C</a:t>
            </a:r>
            <a:r>
              <a:rPr lang="en-US" altLang="zh-TW" sz="2000" b="1" baseline="30000" dirty="0"/>
              <a:t>H</a:t>
            </a:r>
            <a:r>
              <a:rPr lang="zh-TW" altLang="en-US" sz="2000" dirty="0"/>
              <a:t>，所以 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的 </a:t>
            </a:r>
            <a:r>
              <a:rPr lang="en-US" altLang="zh-TW" sz="2000" dirty="0"/>
              <a:t>eigenvectors </a:t>
            </a:r>
            <a:r>
              <a:rPr lang="zh-TW" altLang="en-US" sz="2000" dirty="0"/>
              <a:t>皆各自形成一個 </a:t>
            </a:r>
            <a:r>
              <a:rPr lang="en-US" altLang="zh-TW" sz="2000" dirty="0"/>
              <a:t>orthogonal set</a:t>
            </a:r>
            <a:r>
              <a:rPr lang="zh-TW" altLang="en-US" sz="2000" dirty="0"/>
              <a:t>。經過適當的 </a:t>
            </a:r>
            <a:r>
              <a:rPr lang="en-US" altLang="zh-TW" sz="2000" dirty="0"/>
              <a:t>normalization </a:t>
            </a:r>
            <a:r>
              <a:rPr lang="zh-TW" altLang="en-US" sz="2000" dirty="0"/>
              <a:t>使得 </a:t>
            </a:r>
            <a:r>
              <a:rPr lang="en-US" altLang="zh-TW" sz="2000" b="1" dirty="0"/>
              <a:t>U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V</a:t>
            </a:r>
            <a:r>
              <a:rPr lang="en-US" altLang="zh-TW" sz="2000" dirty="0"/>
              <a:t> </a:t>
            </a:r>
            <a:r>
              <a:rPr lang="zh-TW" altLang="en-US" sz="2000" dirty="0"/>
              <a:t>的</a:t>
            </a:r>
            <a:r>
              <a:rPr lang="en-US" altLang="zh-TW" sz="2000" dirty="0"/>
              <a:t> column </a:t>
            </a:r>
            <a:r>
              <a:rPr lang="zh-TW" altLang="en-US" sz="2000" dirty="0"/>
              <a:t>自己和自己的內積為</a:t>
            </a:r>
            <a:r>
              <a:rPr lang="en-US" altLang="zh-TW" sz="2000" dirty="0"/>
              <a:t> 1 </a:t>
            </a:r>
            <a:r>
              <a:rPr lang="zh-TW" altLang="en-US" sz="2000" dirty="0"/>
              <a:t>之後， </a:t>
            </a:r>
            <a:r>
              <a:rPr lang="en-US" altLang="zh-TW" sz="2000" b="1" dirty="0"/>
              <a:t>U</a:t>
            </a:r>
            <a:r>
              <a:rPr lang="en-US" altLang="zh-TW" sz="2000" b="1" baseline="30000" dirty="0"/>
              <a:t>-1</a:t>
            </a:r>
            <a:r>
              <a:rPr lang="en-US" altLang="zh-TW" sz="2000" dirty="0"/>
              <a:t> = </a:t>
            </a:r>
            <a:r>
              <a:rPr lang="en-US" altLang="zh-TW" sz="2000" b="1" dirty="0"/>
              <a:t>U</a:t>
            </a:r>
            <a:r>
              <a:rPr lang="en-US" altLang="zh-TW" sz="2000" b="1" baseline="30000" dirty="0"/>
              <a:t>H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V</a:t>
            </a:r>
            <a:r>
              <a:rPr lang="en-US" altLang="zh-TW" sz="2000" b="1" baseline="30000" dirty="0"/>
              <a:t>-1</a:t>
            </a:r>
            <a:r>
              <a:rPr lang="en-US" altLang="zh-TW" sz="2000" dirty="0"/>
              <a:t> = </a:t>
            </a:r>
            <a:r>
              <a:rPr lang="en-US" altLang="zh-TW" sz="2000" b="1" dirty="0"/>
              <a:t>V</a:t>
            </a:r>
            <a:r>
              <a:rPr lang="en-US" altLang="zh-TW" sz="2000" b="1" baseline="30000" dirty="0"/>
              <a:t>H</a:t>
            </a:r>
            <a:r>
              <a:rPr lang="en-US" altLang="zh-TW" sz="2000" b="1" dirty="0"/>
              <a:t> </a:t>
            </a:r>
            <a:r>
              <a:rPr lang="zh-TW" altLang="en-US" sz="2000" dirty="0"/>
              <a:t>將滿足。因此，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可以表示成 </a:t>
            </a:r>
          </a:p>
        </p:txBody>
      </p:sp>
      <p:graphicFrame>
        <p:nvGraphicFramePr>
          <p:cNvPr id="2054" name="Object 14"/>
          <p:cNvGraphicFramePr>
            <a:graphicFrameLocks noChangeAspect="1"/>
          </p:cNvGraphicFramePr>
          <p:nvPr>
            <p:extLst/>
          </p:nvPr>
        </p:nvGraphicFramePr>
        <p:xfrm>
          <a:off x="2908977" y="5706881"/>
          <a:ext cx="1138238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8" name="Equation" r:id="rId12" imgW="1180800" imgH="304560" progId="Equation.DSMT4">
                  <p:embed/>
                </p:oleObj>
              </mc:Choice>
              <mc:Fallback>
                <p:oleObj name="Equation" r:id="rId12" imgW="1180800" imgH="304560" progId="Equation.DSMT4">
                  <p:embed/>
                  <p:pic>
                    <p:nvPicPr>
                      <p:cNvPr id="20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977" y="5706881"/>
                        <a:ext cx="1138238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4"/>
          <p:cNvGraphicFramePr>
            <a:graphicFrameLocks noChangeAspect="1"/>
          </p:cNvGraphicFramePr>
          <p:nvPr>
            <p:extLst/>
          </p:nvPr>
        </p:nvGraphicFramePr>
        <p:xfrm>
          <a:off x="4507707" y="5706881"/>
          <a:ext cx="1138237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659" name="Equation" r:id="rId14" imgW="1180800" imgH="304560" progId="Equation.DSMT4">
                  <p:embed/>
                </p:oleObj>
              </mc:Choice>
              <mc:Fallback>
                <p:oleObj name="Equation" r:id="rId14" imgW="1180800" imgH="304560" progId="Equation.DSMT4">
                  <p:embed/>
                  <p:pic>
                    <p:nvPicPr>
                      <p:cNvPr id="205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707" y="5706881"/>
                        <a:ext cx="1138237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0" name="矩形 17"/>
          <p:cNvSpPr>
            <a:spLocks noChangeArrowheads="1"/>
          </p:cNvSpPr>
          <p:nvPr/>
        </p:nvSpPr>
        <p:spPr bwMode="auto">
          <a:xfrm>
            <a:off x="1992313" y="2474912"/>
            <a:ext cx="7307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>
                <a:solidFill>
                  <a:srgbClr val="3333FF"/>
                </a:solidFill>
              </a:rPr>
              <a:t>(Step 2) </a:t>
            </a:r>
            <a:r>
              <a:rPr lang="zh-TW" altLang="en-US" sz="2000" dirty="0"/>
              <a:t>接著，對 </a:t>
            </a:r>
            <a:r>
              <a:rPr lang="en-US" altLang="zh-TW" sz="2000" b="1" dirty="0"/>
              <a:t>B</a:t>
            </a:r>
            <a:r>
              <a:rPr lang="en-US" altLang="zh-TW" sz="2000" dirty="0"/>
              <a:t> </a:t>
            </a:r>
            <a:r>
              <a:rPr lang="zh-TW" altLang="en-US" sz="2000" dirty="0"/>
              <a:t>和 </a:t>
            </a:r>
            <a:r>
              <a:rPr lang="en-US" altLang="zh-TW" sz="2000" b="1" dirty="0"/>
              <a:t>C</a:t>
            </a:r>
            <a:r>
              <a:rPr lang="en-US" altLang="zh-TW" sz="2000" dirty="0"/>
              <a:t> </a:t>
            </a:r>
            <a:r>
              <a:rPr lang="zh-TW" altLang="en-US" sz="2000" dirty="0"/>
              <a:t>做 </a:t>
            </a:r>
            <a:r>
              <a:rPr lang="en-US" altLang="zh-TW" sz="2000" dirty="0"/>
              <a:t>eigenvector-eigenvalue decomposition</a:t>
            </a:r>
            <a:endParaRPr lang="zh-TW" altLang="en-US" sz="2000" dirty="0"/>
          </a:p>
        </p:txBody>
      </p:sp>
      <p:sp>
        <p:nvSpPr>
          <p:cNvPr id="13" name="矩形 8"/>
          <p:cNvSpPr>
            <a:spLocks noChangeArrowheads="1"/>
          </p:cNvSpPr>
          <p:nvPr/>
        </p:nvSpPr>
        <p:spPr bwMode="auto">
          <a:xfrm>
            <a:off x="1992313" y="6116215"/>
            <a:ext cx="77771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TW" altLang="en-US" sz="2000" dirty="0"/>
              <a:t>注意，</a:t>
            </a:r>
            <a:r>
              <a:rPr lang="en-US" altLang="zh-TW" sz="2000" b="1" dirty="0"/>
              <a:t>V</a:t>
            </a:r>
            <a:r>
              <a:rPr lang="zh-TW" altLang="en-US" sz="2000" dirty="0"/>
              <a:t>和</a:t>
            </a:r>
            <a:r>
              <a:rPr lang="en-US" altLang="zh-TW" sz="2000" b="1" dirty="0"/>
              <a:t>U</a:t>
            </a:r>
            <a:r>
              <a:rPr lang="zh-TW" altLang="en-US" sz="2000" dirty="0"/>
              <a:t>是</a:t>
            </a:r>
            <a:r>
              <a:rPr lang="en-US" altLang="zh-TW" sz="2000" dirty="0"/>
              <a:t>unitary matrix</a:t>
            </a:r>
            <a:endParaRPr lang="zh-TW" altLang="en-US" sz="2000" dirty="0"/>
          </a:p>
        </p:txBody>
      </p:sp>
      <p:sp>
        <p:nvSpPr>
          <p:cNvPr id="2" name="橢圓 1"/>
          <p:cNvSpPr/>
          <p:nvPr/>
        </p:nvSpPr>
        <p:spPr>
          <a:xfrm>
            <a:off x="4612640" y="1280160"/>
            <a:ext cx="1332549" cy="49439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/>
          <p:cNvSpPr/>
          <p:nvPr/>
        </p:nvSpPr>
        <p:spPr>
          <a:xfrm>
            <a:off x="4612639" y="2792804"/>
            <a:ext cx="1584961" cy="49439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橢圓 15"/>
          <p:cNvSpPr/>
          <p:nvPr/>
        </p:nvSpPr>
        <p:spPr>
          <a:xfrm>
            <a:off x="4375944" y="5637705"/>
            <a:ext cx="1455896" cy="49439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697394" y="519112"/>
            <a:ext cx="2843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如果只是要找 </a:t>
            </a:r>
            <a:r>
              <a:rPr lang="en-US" altLang="zh-TW" dirty="0">
                <a:solidFill>
                  <a:srgbClr val="FF0000"/>
                </a:solidFill>
              </a:rPr>
              <a:t>principal axis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 </a:t>
            </a:r>
            <a:r>
              <a:rPr lang="zh-TW" altLang="en-US" dirty="0">
                <a:solidFill>
                  <a:srgbClr val="FF0000"/>
                </a:solidFill>
              </a:rPr>
              <a:t>和 </a:t>
            </a:r>
            <a:r>
              <a:rPr lang="en-US" altLang="zh-TW" dirty="0">
                <a:solidFill>
                  <a:srgbClr val="FF0000"/>
                </a:solidFill>
              </a:rPr>
              <a:t>U </a:t>
            </a:r>
            <a:r>
              <a:rPr lang="zh-TW" altLang="en-US" dirty="0">
                <a:solidFill>
                  <a:srgbClr val="FF0000"/>
                </a:solidFill>
              </a:rPr>
              <a:t>的計算可省略</a:t>
            </a:r>
          </a:p>
        </p:txBody>
      </p:sp>
      <p:cxnSp>
        <p:nvCxnSpPr>
          <p:cNvPr id="5" name="直線單箭頭接點 4"/>
          <p:cNvCxnSpPr>
            <a:endCxn id="2" idx="6"/>
          </p:cNvCxnSpPr>
          <p:nvPr/>
        </p:nvCxnSpPr>
        <p:spPr>
          <a:xfrm flipH="1">
            <a:off x="5945189" y="1036320"/>
            <a:ext cx="752207" cy="491036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H="1">
            <a:off x="6060125" y="1188720"/>
            <a:ext cx="789671" cy="167581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單箭頭接點 23"/>
          <p:cNvCxnSpPr>
            <a:endCxn id="16" idx="6"/>
          </p:cNvCxnSpPr>
          <p:nvPr/>
        </p:nvCxnSpPr>
        <p:spPr>
          <a:xfrm flipH="1">
            <a:off x="5831840" y="1188817"/>
            <a:ext cx="1361318" cy="4696084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2070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1"/>
    </mc:Choice>
    <mc:Fallback xmlns="">
      <p:transition spd="slow" advTm="45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88028EA-2E0C-416B-9744-F745F38D84DB}" type="slidenum">
              <a:rPr lang="en-US" altLang="zh-TW" smtClean="0">
                <a:ea typeface="新細明體" charset="-120"/>
              </a:rPr>
              <a:pPr/>
              <a:t>22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9" name="矩形 12"/>
          <p:cNvSpPr>
            <a:spLocks noChangeArrowheads="1"/>
          </p:cNvSpPr>
          <p:nvPr/>
        </p:nvSpPr>
        <p:spPr bwMode="auto">
          <a:xfrm>
            <a:off x="2063750" y="404813"/>
            <a:ext cx="7308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>
                <a:solidFill>
                  <a:srgbClr val="3333FF"/>
                </a:solidFill>
              </a:rPr>
              <a:t>(Step 3) </a:t>
            </a:r>
            <a:r>
              <a:rPr lang="en-US" altLang="zh-TW" sz="2000"/>
              <a:t> </a:t>
            </a:r>
            <a:r>
              <a:rPr lang="zh-TW" altLang="en-US" sz="2000"/>
              <a:t>計算</a:t>
            </a:r>
          </a:p>
        </p:txBody>
      </p:sp>
      <p:graphicFrame>
        <p:nvGraphicFramePr>
          <p:cNvPr id="3074" name="Object 14"/>
          <p:cNvGraphicFramePr>
            <a:graphicFrameLocks noChangeAspect="1"/>
          </p:cNvGraphicFramePr>
          <p:nvPr>
            <p:extLst/>
          </p:nvPr>
        </p:nvGraphicFramePr>
        <p:xfrm>
          <a:off x="3071813" y="1052514"/>
          <a:ext cx="1212850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6" name="Equation" r:id="rId4" imgW="1257120" imgH="368280" progId="Equation.DSMT4">
                  <p:embed/>
                </p:oleObj>
              </mc:Choice>
              <mc:Fallback>
                <p:oleObj name="Equation" r:id="rId4" imgW="1257120" imgH="368280" progId="Equation.DSMT4">
                  <p:embed/>
                  <p:pic>
                    <p:nvPicPr>
                      <p:cNvPr id="30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1052514"/>
                        <a:ext cx="1212850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14"/>
          <p:cNvGraphicFramePr>
            <a:graphicFrameLocks noChangeAspect="1"/>
          </p:cNvGraphicFramePr>
          <p:nvPr>
            <p:extLst/>
          </p:nvPr>
        </p:nvGraphicFramePr>
        <p:xfrm>
          <a:off x="5232401" y="1052514"/>
          <a:ext cx="722313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7" name="Equation" r:id="rId6" imgW="749160" imgH="355320" progId="Equation.DSMT4">
                  <p:embed/>
                </p:oleObj>
              </mc:Choice>
              <mc:Fallback>
                <p:oleObj name="Equation" r:id="rId6" imgW="749160" imgH="355320" progId="Equation.DSMT4">
                  <p:embed/>
                  <p:pic>
                    <p:nvPicPr>
                      <p:cNvPr id="307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32401" y="1052514"/>
                        <a:ext cx="722313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文字方塊 15"/>
          <p:cNvSpPr txBox="1">
            <a:spLocks noChangeArrowheads="1"/>
          </p:cNvSpPr>
          <p:nvPr/>
        </p:nvSpPr>
        <p:spPr bwMode="auto">
          <a:xfrm>
            <a:off x="6167439" y="981075"/>
            <a:ext cx="22320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取絕對值</a:t>
            </a:r>
          </a:p>
        </p:txBody>
      </p:sp>
      <p:sp>
        <p:nvSpPr>
          <p:cNvPr id="3081" name="文字方塊 16"/>
          <p:cNvSpPr txBox="1">
            <a:spLocks noChangeArrowheads="1"/>
          </p:cNvSpPr>
          <p:nvPr/>
        </p:nvSpPr>
        <p:spPr bwMode="auto">
          <a:xfrm>
            <a:off x="2640014" y="1628776"/>
            <a:ext cx="848689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dirty="0"/>
              <a:t>S</a:t>
            </a:r>
            <a:r>
              <a:rPr lang="en-US" altLang="zh-TW" sz="2000" dirty="0"/>
              <a:t> </a:t>
            </a:r>
            <a:r>
              <a:rPr lang="zh-TW" altLang="en-US" sz="2000" dirty="0"/>
              <a:t>是一個 </a:t>
            </a:r>
            <a:r>
              <a:rPr lang="en-US" altLang="zh-TW" sz="2000" i="1" dirty="0"/>
              <a:t>M</a:t>
            </a:r>
            <a:r>
              <a:rPr lang="en-US" altLang="zh-TW" sz="2000" dirty="0"/>
              <a:t> x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的矩陣，只有在 </a:t>
            </a:r>
            <a:r>
              <a:rPr lang="en-US" altLang="zh-TW" sz="2000" b="1" dirty="0"/>
              <a:t>S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]   (</a:t>
            </a:r>
            <a:r>
              <a:rPr lang="en-US" altLang="zh-TW" sz="2000" i="1" dirty="0"/>
              <a:t>n</a:t>
            </a:r>
            <a:r>
              <a:rPr lang="en-US" altLang="zh-TW" sz="2000" dirty="0"/>
              <a:t> = 1, 2, …, min(</a:t>
            </a:r>
            <a:r>
              <a:rPr lang="en-US" altLang="zh-TW" sz="2000" i="1" dirty="0"/>
              <a:t>M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)) </a:t>
            </a:r>
            <a:r>
              <a:rPr lang="zh-TW" altLang="en-US" sz="2000" dirty="0"/>
              <a:t>的地方不為 </a:t>
            </a:r>
            <a:r>
              <a:rPr lang="en-US" altLang="zh-TW" sz="2000" dirty="0"/>
              <a:t>0  </a:t>
            </a:r>
            <a:endParaRPr lang="zh-TW" altLang="en-US" sz="2000" dirty="0"/>
          </a:p>
        </p:txBody>
      </p:sp>
      <p:sp>
        <p:nvSpPr>
          <p:cNvPr id="3082" name="矩形 18"/>
          <p:cNvSpPr>
            <a:spLocks noChangeArrowheads="1"/>
          </p:cNvSpPr>
          <p:nvPr/>
        </p:nvSpPr>
        <p:spPr bwMode="auto">
          <a:xfrm>
            <a:off x="2135188" y="2420938"/>
            <a:ext cx="73088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>
                <a:solidFill>
                  <a:srgbClr val="3333FF"/>
                </a:solidFill>
              </a:rPr>
              <a:t>(Step 4) </a:t>
            </a:r>
            <a:r>
              <a:rPr lang="en-US" altLang="zh-TW" sz="2000" dirty="0"/>
              <a:t> </a:t>
            </a:r>
            <a:r>
              <a:rPr lang="zh-TW" altLang="en-US" sz="2000" dirty="0"/>
              <a:t> 若 </a:t>
            </a:r>
            <a:r>
              <a:rPr lang="en-US" altLang="zh-TW" sz="2000" b="1" i="1" dirty="0"/>
              <a:t>S</a:t>
            </a:r>
            <a:r>
              <a:rPr lang="en-US" altLang="zh-TW" sz="2000" b="1" baseline="-25000" dirty="0"/>
              <a:t>1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] &lt; 0</a:t>
            </a:r>
            <a:r>
              <a:rPr lang="zh-TW" altLang="en-US" sz="2000" dirty="0"/>
              <a:t>，改變 </a:t>
            </a:r>
            <a:r>
              <a:rPr lang="en-US" altLang="zh-TW" sz="2000" b="1" dirty="0"/>
              <a:t>U</a:t>
            </a:r>
            <a:r>
              <a:rPr lang="en-US" altLang="zh-TW" sz="2000" dirty="0"/>
              <a:t> </a:t>
            </a:r>
            <a:r>
              <a:rPr lang="zh-TW" altLang="en-US" sz="2000" dirty="0"/>
              <a:t>第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個 </a:t>
            </a:r>
            <a:r>
              <a:rPr lang="en-US" altLang="zh-TW" sz="2000" dirty="0"/>
              <a:t>column </a:t>
            </a:r>
            <a:r>
              <a:rPr lang="zh-TW" altLang="en-US" sz="2000" dirty="0"/>
              <a:t>的正負號</a:t>
            </a:r>
            <a:endParaRPr lang="en-US" altLang="zh-TW" sz="2000" dirty="0"/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dirty="0"/>
              <a:t>         </a:t>
            </a:r>
            <a:r>
              <a:rPr lang="zh-TW" altLang="en-US" sz="2000" dirty="0"/>
              <a:t>即完成 </a:t>
            </a:r>
            <a:r>
              <a:rPr lang="en-US" altLang="zh-TW" sz="2000" dirty="0"/>
              <a:t>SVD </a:t>
            </a:r>
            <a:r>
              <a:rPr lang="zh-TW" altLang="en-US" sz="2000" dirty="0"/>
              <a:t>  </a:t>
            </a:r>
            <a:r>
              <a:rPr lang="en-US" altLang="zh-TW" sz="2000" dirty="0"/>
              <a:t> </a:t>
            </a:r>
            <a:endParaRPr lang="zh-TW" altLang="en-US" sz="2000" dirty="0"/>
          </a:p>
        </p:txBody>
      </p:sp>
      <p:graphicFrame>
        <p:nvGraphicFramePr>
          <p:cNvPr id="3076" name="Object 14"/>
          <p:cNvGraphicFramePr>
            <a:graphicFrameLocks noChangeAspect="1"/>
          </p:cNvGraphicFramePr>
          <p:nvPr>
            <p:extLst/>
          </p:nvPr>
        </p:nvGraphicFramePr>
        <p:xfrm>
          <a:off x="3736976" y="3500439"/>
          <a:ext cx="11144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8" name="Equation" r:id="rId8" imgW="1155600" imgH="304560" progId="Equation.DSMT4">
                  <p:embed/>
                </p:oleObj>
              </mc:Choice>
              <mc:Fallback>
                <p:oleObj name="Equation" r:id="rId8" imgW="1155600" imgH="304560" progId="Equation.DSMT4">
                  <p:embed/>
                  <p:pic>
                    <p:nvPicPr>
                      <p:cNvPr id="307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6976" y="3500439"/>
                        <a:ext cx="11144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14"/>
          <p:cNvGraphicFramePr>
            <a:graphicFrameLocks noChangeAspect="1"/>
          </p:cNvGraphicFramePr>
          <p:nvPr>
            <p:extLst/>
          </p:nvPr>
        </p:nvGraphicFramePr>
        <p:xfrm>
          <a:off x="3719514" y="4365625"/>
          <a:ext cx="3697287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9" name="Equation" r:id="rId10" imgW="3835080" imgH="368280" progId="Equation.DSMT4">
                  <p:embed/>
                </p:oleObj>
              </mc:Choice>
              <mc:Fallback>
                <p:oleObj name="Equation" r:id="rId10" imgW="3835080" imgH="368280" progId="Equation.DSMT4">
                  <p:embed/>
                  <p:pic>
                    <p:nvPicPr>
                      <p:cNvPr id="307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4365625"/>
                        <a:ext cx="3697287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3" name="矩形 21"/>
          <p:cNvSpPr>
            <a:spLocks noChangeArrowheads="1"/>
          </p:cNvSpPr>
          <p:nvPr/>
        </p:nvSpPr>
        <p:spPr bwMode="auto">
          <a:xfrm>
            <a:off x="2711451" y="3933825"/>
            <a:ext cx="193033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/>
              <a:t>A </a:t>
            </a:r>
            <a:r>
              <a:rPr lang="zh-TW" altLang="en-US" sz="2000"/>
              <a:t>也可以表示為</a:t>
            </a:r>
          </a:p>
        </p:txBody>
      </p:sp>
      <p:sp>
        <p:nvSpPr>
          <p:cNvPr id="3084" name="矩形 22"/>
          <p:cNvSpPr>
            <a:spLocks noChangeArrowheads="1"/>
          </p:cNvSpPr>
          <p:nvPr/>
        </p:nvSpPr>
        <p:spPr bwMode="auto">
          <a:xfrm>
            <a:off x="3648075" y="4941888"/>
            <a:ext cx="42481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dirty="0"/>
              <a:t>其中 </a:t>
            </a:r>
            <a:r>
              <a:rPr lang="el-GR" altLang="zh-TW" sz="2000" i="1" dirty="0"/>
              <a:t>λ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 = </a:t>
            </a:r>
            <a:r>
              <a:rPr lang="en-US" altLang="zh-TW" sz="2000" b="1" i="1" dirty="0"/>
              <a:t>S</a:t>
            </a:r>
            <a:r>
              <a:rPr lang="en-US" altLang="zh-TW" sz="2000" dirty="0"/>
              <a:t>[</a:t>
            </a:r>
            <a:r>
              <a:rPr lang="en-US" altLang="zh-TW" sz="2000" i="1" dirty="0"/>
              <a:t>n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], </a:t>
            </a:r>
            <a:r>
              <a:rPr lang="zh-TW" altLang="en-US" sz="2000" dirty="0"/>
              <a:t> </a:t>
            </a:r>
            <a:r>
              <a:rPr lang="en-US" altLang="zh-TW" sz="2000" i="1" dirty="0"/>
              <a:t>k</a:t>
            </a:r>
            <a:r>
              <a:rPr lang="en-US" altLang="zh-TW" sz="2000" dirty="0"/>
              <a:t> = min(</a:t>
            </a:r>
            <a:r>
              <a:rPr lang="en-US" altLang="zh-TW" sz="2000" i="1" dirty="0"/>
              <a:t>M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)) </a:t>
            </a:r>
            <a:endParaRPr lang="zh-TW" altLang="en-US" sz="2000" dirty="0"/>
          </a:p>
        </p:txBody>
      </p:sp>
      <p:sp>
        <p:nvSpPr>
          <p:cNvPr id="3085" name="文字方塊 23"/>
          <p:cNvSpPr txBox="1">
            <a:spLocks noChangeArrowheads="1"/>
          </p:cNvSpPr>
          <p:nvPr/>
        </p:nvSpPr>
        <p:spPr bwMode="auto">
          <a:xfrm>
            <a:off x="2495551" y="5661025"/>
            <a:ext cx="6696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註： </a:t>
            </a:r>
            <a:r>
              <a:rPr lang="en-US" altLang="zh-TW" sz="2000">
                <a:solidFill>
                  <a:srgbClr val="FF0000"/>
                </a:solidFill>
              </a:rPr>
              <a:t>Matlab </a:t>
            </a:r>
            <a:r>
              <a:rPr lang="zh-TW" altLang="en-US" sz="2000">
                <a:solidFill>
                  <a:srgbClr val="FF0000"/>
                </a:solidFill>
              </a:rPr>
              <a:t>有內建的 </a:t>
            </a:r>
            <a:r>
              <a:rPr lang="en-US" altLang="zh-TW" sz="2000">
                <a:solidFill>
                  <a:srgbClr val="FF0000"/>
                </a:solidFill>
              </a:rPr>
              <a:t>svd </a:t>
            </a:r>
            <a:r>
              <a:rPr lang="zh-TW" altLang="en-US" sz="2000">
                <a:solidFill>
                  <a:srgbClr val="FF0000"/>
                </a:solidFill>
              </a:rPr>
              <a:t>指令可以計算 </a:t>
            </a:r>
            <a:r>
              <a:rPr lang="en-US" altLang="zh-TW" sz="2000">
                <a:solidFill>
                  <a:srgbClr val="FF0000"/>
                </a:solidFill>
              </a:rPr>
              <a:t>SVD</a:t>
            </a:r>
            <a:endParaRPr lang="zh-TW" altLang="en-US" sz="2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0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7"/>
    </mc:Choice>
    <mc:Fallback xmlns="">
      <p:transition spd="slow" advTm="50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F3DF726-6280-46C9-AE68-F9A5FBAC1E3D}" type="slidenum">
              <a:rPr lang="en-US" altLang="zh-TW" smtClean="0">
                <a:ea typeface="新細明體" charset="-120"/>
              </a:rPr>
              <a:pPr/>
              <a:t>23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4104" name="文字方塊 14"/>
          <p:cNvSpPr txBox="1">
            <a:spLocks noChangeArrowheads="1"/>
          </p:cNvSpPr>
          <p:nvPr/>
        </p:nvSpPr>
        <p:spPr bwMode="auto">
          <a:xfrm>
            <a:off x="2208213" y="549275"/>
            <a:ext cx="69834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dirty="0">
                <a:solidFill>
                  <a:srgbClr val="3333FF"/>
                </a:solidFill>
              </a:rPr>
              <a:t>從 </a:t>
            </a:r>
            <a:r>
              <a:rPr lang="en-US" altLang="zh-TW" sz="2000" dirty="0">
                <a:solidFill>
                  <a:srgbClr val="3333FF"/>
                </a:solidFill>
              </a:rPr>
              <a:t>SVD </a:t>
            </a:r>
            <a:r>
              <a:rPr lang="zh-TW" altLang="en-US" sz="2000" dirty="0">
                <a:solidFill>
                  <a:srgbClr val="3333FF"/>
                </a:solidFill>
              </a:rPr>
              <a:t>到 </a:t>
            </a:r>
            <a:r>
              <a:rPr lang="en-US" altLang="zh-TW" sz="2000" dirty="0">
                <a:solidFill>
                  <a:srgbClr val="3333FF"/>
                </a:solidFill>
              </a:rPr>
              <a:t>PCA </a:t>
            </a:r>
            <a:r>
              <a:rPr lang="en-US" altLang="zh-TW" sz="2000" dirty="0"/>
              <a:t>(principal component analysis </a:t>
            </a:r>
            <a:r>
              <a:rPr lang="zh-TW" altLang="en-US" sz="2000" dirty="0"/>
              <a:t>，主成份分析</a:t>
            </a:r>
            <a:r>
              <a:rPr lang="en-US" altLang="zh-TW" sz="2000" dirty="0"/>
              <a:t>)</a:t>
            </a:r>
            <a:r>
              <a:rPr lang="en-US" altLang="zh-TW" sz="2000" dirty="0">
                <a:solidFill>
                  <a:srgbClr val="3333FF"/>
                </a:solidFill>
              </a:rPr>
              <a:t> </a:t>
            </a:r>
            <a:endParaRPr lang="zh-TW" altLang="en-US" sz="2000" dirty="0">
              <a:solidFill>
                <a:srgbClr val="3333FF"/>
              </a:solidFill>
            </a:endParaRPr>
          </a:p>
        </p:txBody>
      </p:sp>
      <p:graphicFrame>
        <p:nvGraphicFramePr>
          <p:cNvPr id="4098" name="Object 14"/>
          <p:cNvGraphicFramePr>
            <a:graphicFrameLocks noChangeAspect="1"/>
          </p:cNvGraphicFramePr>
          <p:nvPr>
            <p:extLst/>
          </p:nvPr>
        </p:nvGraphicFramePr>
        <p:xfrm>
          <a:off x="3359150" y="1196975"/>
          <a:ext cx="3697288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6" name="Equation" r:id="rId4" imgW="3835080" imgH="368280" progId="Equation.DSMT4">
                  <p:embed/>
                </p:oleObj>
              </mc:Choice>
              <mc:Fallback>
                <p:oleObj name="Equation" r:id="rId4" imgW="3835080" imgH="368280" progId="Equation.DSMT4">
                  <p:embed/>
                  <p:pic>
                    <p:nvPicPr>
                      <p:cNvPr id="40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1196975"/>
                        <a:ext cx="3697288" cy="35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文字方塊 17"/>
          <p:cNvSpPr txBox="1">
            <a:spLocks noChangeArrowheads="1"/>
          </p:cNvSpPr>
          <p:nvPr/>
        </p:nvSpPr>
        <p:spPr bwMode="auto">
          <a:xfrm>
            <a:off x="2424113" y="1700213"/>
            <a:ext cx="55435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若 </a:t>
            </a:r>
            <a:r>
              <a:rPr lang="el-GR" altLang="zh-TW" sz="2000" i="1"/>
              <a:t>λ</a:t>
            </a:r>
            <a:r>
              <a:rPr lang="en-US" altLang="zh-TW" sz="2000" baseline="-25000"/>
              <a:t>1</a:t>
            </a:r>
            <a:r>
              <a:rPr lang="en-US" altLang="zh-TW" sz="2000"/>
              <a:t> ≧ </a:t>
            </a:r>
            <a:r>
              <a:rPr lang="el-GR" altLang="zh-TW" sz="2000" i="1"/>
              <a:t>λ</a:t>
            </a:r>
            <a:r>
              <a:rPr lang="en-US" altLang="zh-TW" sz="2000" baseline="-25000"/>
              <a:t>2</a:t>
            </a:r>
            <a:r>
              <a:rPr lang="en-US" altLang="zh-TW" sz="2000"/>
              <a:t> ≧ </a:t>
            </a:r>
            <a:r>
              <a:rPr lang="el-GR" altLang="zh-TW" sz="2000" i="1"/>
              <a:t>λ</a:t>
            </a:r>
            <a:r>
              <a:rPr lang="en-US" altLang="zh-TW" sz="2000" baseline="-25000"/>
              <a:t>3</a:t>
            </a:r>
            <a:r>
              <a:rPr lang="en-US" altLang="zh-TW" sz="2000"/>
              <a:t> ≧ ….. ≧ </a:t>
            </a:r>
            <a:r>
              <a:rPr lang="el-GR" altLang="zh-TW" sz="2000" i="1"/>
              <a:t>λ</a:t>
            </a:r>
            <a:r>
              <a:rPr lang="en-US" altLang="zh-TW" sz="2000" i="1" baseline="-25000"/>
              <a:t>k</a:t>
            </a:r>
            <a:r>
              <a:rPr lang="zh-TW" altLang="en-US" sz="2000"/>
              <a:t> </a:t>
            </a:r>
          </a:p>
        </p:txBody>
      </p:sp>
      <p:graphicFrame>
        <p:nvGraphicFramePr>
          <p:cNvPr id="4099" name="Object 7"/>
          <p:cNvGraphicFramePr>
            <a:graphicFrameLocks noChangeAspect="1"/>
          </p:cNvGraphicFramePr>
          <p:nvPr>
            <p:extLst/>
          </p:nvPr>
        </p:nvGraphicFramePr>
        <p:xfrm>
          <a:off x="2711450" y="2205038"/>
          <a:ext cx="7239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7" name="Equation" r:id="rId6" imgW="723600" imgH="368280" progId="Equation.DSMT4">
                  <p:embed/>
                </p:oleObj>
              </mc:Choice>
              <mc:Fallback>
                <p:oleObj name="Equation" r:id="rId6" imgW="723600" imgH="368280" progId="Equation.DSMT4">
                  <p:embed/>
                  <p:pic>
                    <p:nvPicPr>
                      <p:cNvPr id="40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05038"/>
                        <a:ext cx="7239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文字方塊 19"/>
          <p:cNvSpPr txBox="1">
            <a:spLocks noChangeArrowheads="1"/>
          </p:cNvSpPr>
          <p:nvPr/>
        </p:nvSpPr>
        <p:spPr bwMode="auto">
          <a:xfrm>
            <a:off x="3575050" y="2205038"/>
            <a:ext cx="3816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是 </a:t>
            </a:r>
            <a:r>
              <a:rPr lang="en-US" altLang="zh-TW" sz="2000"/>
              <a:t>A </a:t>
            </a:r>
            <a:r>
              <a:rPr lang="zh-TW" altLang="en-US" sz="2000"/>
              <a:t> 矩陣的最主要的成份</a:t>
            </a:r>
          </a:p>
        </p:txBody>
      </p:sp>
      <p:graphicFrame>
        <p:nvGraphicFramePr>
          <p:cNvPr id="4100" name="Object 8"/>
          <p:cNvGraphicFramePr>
            <a:graphicFrameLocks noChangeAspect="1"/>
          </p:cNvGraphicFramePr>
          <p:nvPr>
            <p:extLst/>
          </p:nvPr>
        </p:nvGraphicFramePr>
        <p:xfrm>
          <a:off x="2692400" y="2708275"/>
          <a:ext cx="762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8" name="Equation" r:id="rId8" imgW="761760" imgH="368280" progId="Equation.DSMT4">
                  <p:embed/>
                </p:oleObj>
              </mc:Choice>
              <mc:Fallback>
                <p:oleObj name="Equation" r:id="rId8" imgW="761760" imgH="368280" progId="Equation.DSMT4">
                  <p:embed/>
                  <p:pic>
                    <p:nvPicPr>
                      <p:cNvPr id="41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2400" y="2708275"/>
                        <a:ext cx="762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7" name="文字方塊 24"/>
          <p:cNvSpPr txBox="1">
            <a:spLocks noChangeArrowheads="1"/>
          </p:cNvSpPr>
          <p:nvPr/>
        </p:nvSpPr>
        <p:spPr bwMode="auto">
          <a:xfrm>
            <a:off x="3575050" y="2708275"/>
            <a:ext cx="38163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是 </a:t>
            </a:r>
            <a:r>
              <a:rPr lang="en-US" altLang="zh-TW" sz="2000"/>
              <a:t>A </a:t>
            </a:r>
            <a:r>
              <a:rPr lang="zh-TW" altLang="en-US" sz="2000"/>
              <a:t> 矩陣的第二主要的成份</a:t>
            </a:r>
            <a:endParaRPr lang="en-US" altLang="zh-TW" sz="2000"/>
          </a:p>
          <a:p>
            <a:r>
              <a:rPr lang="en-US" altLang="zh-TW" sz="2000"/>
              <a:t>       :</a:t>
            </a:r>
          </a:p>
          <a:p>
            <a:r>
              <a:rPr lang="zh-TW" altLang="en-US" sz="2000"/>
              <a:t>是 </a:t>
            </a:r>
            <a:r>
              <a:rPr lang="en-US" altLang="zh-TW" sz="2000"/>
              <a:t>A </a:t>
            </a:r>
            <a:r>
              <a:rPr lang="zh-TW" altLang="en-US" sz="2000"/>
              <a:t> 矩陣的最不重要的成份</a:t>
            </a:r>
          </a:p>
        </p:txBody>
      </p:sp>
      <p:graphicFrame>
        <p:nvGraphicFramePr>
          <p:cNvPr id="4101" name="Object 9"/>
          <p:cNvGraphicFramePr>
            <a:graphicFrameLocks noChangeAspect="1"/>
          </p:cNvGraphicFramePr>
          <p:nvPr>
            <p:extLst/>
          </p:nvPr>
        </p:nvGraphicFramePr>
        <p:xfrm>
          <a:off x="2698750" y="3357563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59" name="Equation" r:id="rId10" imgW="787320" imgH="368280" progId="Equation.DSMT4">
                  <p:embed/>
                </p:oleObj>
              </mc:Choice>
              <mc:Fallback>
                <p:oleObj name="Equation" r:id="rId10" imgW="787320" imgH="368280" progId="Equation.DSMT4">
                  <p:embed/>
                  <p:pic>
                    <p:nvPicPr>
                      <p:cNvPr id="41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3357563"/>
                        <a:ext cx="787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文字方塊 25"/>
          <p:cNvSpPr txBox="1">
            <a:spLocks noChangeArrowheads="1"/>
          </p:cNvSpPr>
          <p:nvPr/>
        </p:nvSpPr>
        <p:spPr bwMode="auto">
          <a:xfrm>
            <a:off x="2351088" y="4005263"/>
            <a:ext cx="83854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TW" altLang="en-US" sz="2000" dirty="0"/>
              <a:t>若為了壓縮或是去除雜訊的考量，可以選擇 </a:t>
            </a:r>
            <a:r>
              <a:rPr lang="en-US" altLang="zh-TW" sz="2000" i="1" dirty="0"/>
              <a:t>h</a:t>
            </a:r>
            <a:r>
              <a:rPr lang="en-US" altLang="zh-TW" sz="2000" dirty="0"/>
              <a:t> &lt; </a:t>
            </a:r>
            <a:r>
              <a:rPr lang="en-US" altLang="zh-TW" sz="2000" i="1" dirty="0"/>
              <a:t>k</a:t>
            </a:r>
            <a:r>
              <a:rPr lang="zh-TW" altLang="en-US" sz="2000" dirty="0"/>
              <a:t>，使得 </a:t>
            </a:r>
            <a:r>
              <a:rPr lang="en-US" altLang="zh-TW" sz="2000" b="1" dirty="0"/>
              <a:t>A</a:t>
            </a:r>
            <a:r>
              <a:rPr lang="en-US" altLang="zh-TW" sz="2000" dirty="0"/>
              <a:t> </a:t>
            </a:r>
            <a:r>
              <a:rPr lang="zh-TW" altLang="en-US" sz="2000" dirty="0"/>
              <a:t>可以近似成</a:t>
            </a:r>
          </a:p>
        </p:txBody>
      </p:sp>
      <p:sp>
        <p:nvSpPr>
          <p:cNvPr id="4109" name="矩形 26"/>
          <p:cNvSpPr>
            <a:spLocks noChangeArrowheads="1"/>
          </p:cNvSpPr>
          <p:nvPr/>
        </p:nvSpPr>
        <p:spPr bwMode="auto">
          <a:xfrm>
            <a:off x="7896225" y="1125538"/>
            <a:ext cx="17443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1"/>
              <a:t>k</a:t>
            </a:r>
            <a:r>
              <a:rPr lang="en-US" altLang="zh-TW" sz="2000"/>
              <a:t> = min(</a:t>
            </a:r>
            <a:r>
              <a:rPr lang="en-US" altLang="zh-TW" sz="2000" i="1"/>
              <a:t>M</a:t>
            </a:r>
            <a:r>
              <a:rPr lang="en-US" altLang="zh-TW" sz="2000"/>
              <a:t>, </a:t>
            </a:r>
            <a:r>
              <a:rPr lang="en-US" altLang="zh-TW" sz="2000" i="1"/>
              <a:t>N</a:t>
            </a:r>
            <a:r>
              <a:rPr lang="en-US" altLang="zh-TW" sz="2000"/>
              <a:t>)) </a:t>
            </a:r>
            <a:endParaRPr lang="zh-TW" altLang="en-US" sz="2000"/>
          </a:p>
        </p:txBody>
      </p:sp>
      <p:graphicFrame>
        <p:nvGraphicFramePr>
          <p:cNvPr id="4102" name="Object 14"/>
          <p:cNvGraphicFramePr>
            <a:graphicFrameLocks noChangeAspect="1"/>
          </p:cNvGraphicFramePr>
          <p:nvPr>
            <p:extLst/>
          </p:nvPr>
        </p:nvGraphicFramePr>
        <p:xfrm>
          <a:off x="3509964" y="4868864"/>
          <a:ext cx="3684587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60" name="Equation" r:id="rId12" imgW="3822480" imgH="368280" progId="Equation.DSMT4">
                  <p:embed/>
                </p:oleObj>
              </mc:Choice>
              <mc:Fallback>
                <p:oleObj name="Equation" r:id="rId12" imgW="3822480" imgH="368280" progId="Equation.DSMT4">
                  <p:embed/>
                  <p:pic>
                    <p:nvPicPr>
                      <p:cNvPr id="410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9964" y="4868864"/>
                        <a:ext cx="3684587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370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7"/>
    </mc:Choice>
    <mc:Fallback xmlns="">
      <p:transition spd="slow" advTm="39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73797-052A-43DB-B8E3-886D85F173FD}" type="slidenum">
              <a:rPr lang="en-US" altLang="zh-TW" smtClean="0">
                <a:ea typeface="新細明體" charset="-120"/>
              </a:rPr>
              <a:pPr/>
              <a:t>24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5126" name="文字方塊 14"/>
          <p:cNvSpPr txBox="1">
            <a:spLocks noChangeArrowheads="1"/>
          </p:cNvSpPr>
          <p:nvPr/>
        </p:nvSpPr>
        <p:spPr bwMode="auto">
          <a:xfrm>
            <a:off x="2208213" y="549275"/>
            <a:ext cx="172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3333FF"/>
                </a:solidFill>
              </a:rPr>
              <a:t>PCA </a:t>
            </a:r>
            <a:r>
              <a:rPr lang="zh-TW" altLang="en-US" sz="2000">
                <a:solidFill>
                  <a:srgbClr val="3333FF"/>
                </a:solidFill>
              </a:rPr>
              <a:t>的流程</a:t>
            </a:r>
          </a:p>
        </p:txBody>
      </p:sp>
      <p:sp>
        <p:nvSpPr>
          <p:cNvPr id="5127" name="文字方塊 13"/>
          <p:cNvSpPr txBox="1">
            <a:spLocks noChangeArrowheads="1"/>
          </p:cNvSpPr>
          <p:nvPr/>
        </p:nvSpPr>
        <p:spPr bwMode="auto">
          <a:xfrm>
            <a:off x="2640014" y="1052513"/>
            <a:ext cx="6264275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dirty="0"/>
              <a:t>假設現在有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zh-TW" altLang="en-US" sz="2000" dirty="0"/>
              <a:t>筆資料，每一筆資料 為 </a:t>
            </a:r>
            <a:r>
              <a:rPr lang="en-US" altLang="zh-TW" sz="2000" i="1" dirty="0"/>
              <a:t>N</a:t>
            </a:r>
            <a:r>
              <a:rPr lang="en-US" altLang="zh-TW" sz="2000" dirty="0"/>
              <a:t> dimension</a:t>
            </a:r>
          </a:p>
          <a:p>
            <a:r>
              <a:rPr lang="en-US" altLang="zh-TW" sz="2000" dirty="0"/>
              <a:t>           </a:t>
            </a:r>
            <a:r>
              <a:rPr lang="en-US" altLang="zh-TW" sz="2000" b="1" dirty="0"/>
              <a:t>g</a:t>
            </a:r>
            <a:r>
              <a:rPr lang="en-US" altLang="zh-TW" sz="2000" b="1" baseline="-25000" dirty="0"/>
              <a:t>1</a:t>
            </a:r>
            <a:r>
              <a:rPr lang="en-US" altLang="zh-TW" sz="2000" dirty="0"/>
              <a:t> = [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1,1</a:t>
            </a:r>
            <a:r>
              <a:rPr lang="en-US" altLang="zh-TW" sz="2000" dirty="0"/>
              <a:t>  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1,2</a:t>
            </a:r>
            <a:r>
              <a:rPr lang="en-US" altLang="zh-TW" sz="2000" dirty="0"/>
              <a:t>, …, 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1,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]   </a:t>
            </a:r>
          </a:p>
          <a:p>
            <a:r>
              <a:rPr lang="en-US" altLang="zh-TW" sz="2000" dirty="0"/>
              <a:t>           </a:t>
            </a:r>
            <a:r>
              <a:rPr lang="en-US" altLang="zh-TW" sz="2000" b="1" dirty="0"/>
              <a:t>g</a:t>
            </a:r>
            <a:r>
              <a:rPr lang="en-US" altLang="zh-TW" sz="2000" b="1" baseline="-25000" dirty="0"/>
              <a:t>2</a:t>
            </a:r>
            <a:r>
              <a:rPr lang="en-US" altLang="zh-TW" sz="2000" dirty="0"/>
              <a:t> = [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2,1</a:t>
            </a:r>
            <a:r>
              <a:rPr lang="en-US" altLang="zh-TW" sz="2000" dirty="0"/>
              <a:t>  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2,2</a:t>
            </a:r>
            <a:r>
              <a:rPr lang="en-US" altLang="zh-TW" sz="2000" dirty="0"/>
              <a:t>, …, </a:t>
            </a:r>
            <a:r>
              <a:rPr lang="en-US" altLang="zh-TW" sz="2000" i="1" dirty="0"/>
              <a:t>f</a:t>
            </a:r>
            <a:r>
              <a:rPr lang="en-US" altLang="zh-TW" sz="2000" baseline="-25000" dirty="0"/>
              <a:t>2,</a:t>
            </a:r>
            <a:r>
              <a:rPr lang="en-US" altLang="zh-TW" sz="2000" i="1" baseline="-25000" dirty="0"/>
              <a:t>N</a:t>
            </a:r>
            <a:r>
              <a:rPr lang="en-US" altLang="zh-TW" sz="2000" dirty="0"/>
              <a:t>]   </a:t>
            </a:r>
          </a:p>
          <a:p>
            <a:r>
              <a:rPr lang="en-US" altLang="zh-TW" sz="2000" dirty="0"/>
              <a:t>                       :</a:t>
            </a:r>
          </a:p>
          <a:p>
            <a:r>
              <a:rPr lang="en-US" altLang="zh-TW" sz="2000" dirty="0"/>
              <a:t>           </a:t>
            </a:r>
            <a:r>
              <a:rPr lang="en-US" altLang="zh-TW" sz="2000" b="1" dirty="0" err="1"/>
              <a:t>g</a:t>
            </a:r>
            <a:r>
              <a:rPr lang="en-US" altLang="zh-TW" sz="2000" b="1" baseline="-25000" dirty="0" err="1"/>
              <a:t>M</a:t>
            </a:r>
            <a:r>
              <a:rPr lang="en-US" altLang="zh-TW" sz="2000" dirty="0"/>
              <a:t> = [</a:t>
            </a:r>
            <a:r>
              <a:rPr lang="en-US" altLang="zh-TW" sz="2000" i="1" dirty="0"/>
              <a:t>f</a:t>
            </a:r>
            <a:r>
              <a:rPr lang="en-US" altLang="zh-TW" sz="2000" i="1" baseline="-25000" dirty="0"/>
              <a:t>M</a:t>
            </a:r>
            <a:r>
              <a:rPr lang="en-US" altLang="zh-TW" sz="2000" baseline="-25000" dirty="0"/>
              <a:t>,1</a:t>
            </a:r>
            <a:r>
              <a:rPr lang="en-US" altLang="zh-TW" sz="2000" dirty="0"/>
              <a:t>  </a:t>
            </a:r>
            <a:r>
              <a:rPr lang="en-US" altLang="zh-TW" sz="2000" i="1" dirty="0"/>
              <a:t>f</a:t>
            </a:r>
            <a:r>
              <a:rPr lang="en-US" altLang="zh-TW" sz="2000" i="1" baseline="-25000" dirty="0"/>
              <a:t>M</a:t>
            </a:r>
            <a:r>
              <a:rPr lang="en-US" altLang="zh-TW" sz="2000" baseline="-25000" dirty="0"/>
              <a:t>,2</a:t>
            </a:r>
            <a:r>
              <a:rPr lang="en-US" altLang="zh-TW" sz="2000" dirty="0"/>
              <a:t>, …, </a:t>
            </a:r>
            <a:r>
              <a:rPr lang="en-US" altLang="zh-TW" sz="2000" i="1" dirty="0" err="1"/>
              <a:t>f</a:t>
            </a:r>
            <a:r>
              <a:rPr lang="en-US" altLang="zh-TW" sz="2000" i="1" baseline="-25000" dirty="0" err="1"/>
              <a:t>M</a:t>
            </a:r>
            <a:r>
              <a:rPr lang="en-US" altLang="zh-TW" sz="2000" baseline="-25000" dirty="0" err="1"/>
              <a:t>,</a:t>
            </a:r>
            <a:r>
              <a:rPr lang="en-US" altLang="zh-TW" sz="2000" i="1" baseline="-25000" dirty="0" err="1"/>
              <a:t>N</a:t>
            </a:r>
            <a:r>
              <a:rPr lang="en-US" altLang="zh-TW" sz="2000" dirty="0"/>
              <a:t>]                 </a:t>
            </a:r>
            <a:r>
              <a:rPr lang="zh-TW" altLang="en-US" sz="2000" dirty="0"/>
              <a:t> </a:t>
            </a:r>
          </a:p>
        </p:txBody>
      </p:sp>
      <p:sp>
        <p:nvSpPr>
          <p:cNvPr id="5128" name="矩形 15"/>
          <p:cNvSpPr>
            <a:spLocks noChangeArrowheads="1"/>
          </p:cNvSpPr>
          <p:nvPr/>
        </p:nvSpPr>
        <p:spPr bwMode="auto">
          <a:xfrm>
            <a:off x="2351088" y="2852738"/>
            <a:ext cx="73088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>
                <a:solidFill>
                  <a:srgbClr val="3333FF"/>
                </a:solidFill>
              </a:rPr>
              <a:t>(Step 1) </a:t>
            </a:r>
            <a:r>
              <a:rPr lang="en-US" altLang="zh-TW" sz="2000" dirty="0"/>
              <a:t> </a:t>
            </a:r>
            <a:r>
              <a:rPr lang="zh-TW" altLang="en-US" sz="2000" dirty="0">
                <a:solidFill>
                  <a:srgbClr val="FF0000"/>
                </a:solidFill>
              </a:rPr>
              <a:t>扣掉平均值</a:t>
            </a:r>
            <a:r>
              <a:rPr lang="zh-TW" altLang="en-US" sz="2000" dirty="0"/>
              <a:t>，形成新的 </a:t>
            </a:r>
            <a:r>
              <a:rPr lang="en-US" altLang="zh-TW" sz="2000" dirty="0"/>
              <a:t>data</a:t>
            </a:r>
            <a:endParaRPr lang="zh-TW" altLang="en-US" sz="2000" dirty="0"/>
          </a:p>
        </p:txBody>
      </p:sp>
      <p:graphicFrame>
        <p:nvGraphicFramePr>
          <p:cNvPr id="5122" name="Object 14"/>
          <p:cNvGraphicFramePr>
            <a:graphicFrameLocks noChangeAspect="1"/>
          </p:cNvGraphicFramePr>
          <p:nvPr>
            <p:extLst/>
          </p:nvPr>
        </p:nvGraphicFramePr>
        <p:xfrm>
          <a:off x="3498850" y="3357563"/>
          <a:ext cx="265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8" name="Equation" r:id="rId4" imgW="2755800" imgH="406080" progId="Equation.DSMT4">
                  <p:embed/>
                </p:oleObj>
              </mc:Choice>
              <mc:Fallback>
                <p:oleObj name="Equation" r:id="rId4" imgW="2755800" imgH="406080" progId="Equation.DSMT4">
                  <p:embed/>
                  <p:pic>
                    <p:nvPicPr>
                      <p:cNvPr id="512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8850" y="3357563"/>
                        <a:ext cx="26543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文字方塊 16"/>
          <p:cNvSpPr txBox="1">
            <a:spLocks noChangeArrowheads="1"/>
          </p:cNvSpPr>
          <p:nvPr/>
        </p:nvSpPr>
        <p:spPr bwMode="auto">
          <a:xfrm>
            <a:off x="6600826" y="3357563"/>
            <a:ext cx="251936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1"/>
              <a:t>m</a:t>
            </a:r>
            <a:r>
              <a:rPr lang="en-US" altLang="zh-TW" sz="2000"/>
              <a:t> = 1, 2, …, </a:t>
            </a:r>
            <a:r>
              <a:rPr lang="en-US" altLang="zh-TW" sz="2000" i="1"/>
              <a:t>M</a:t>
            </a:r>
            <a:endParaRPr lang="zh-TW" altLang="en-US" sz="2000" i="1"/>
          </a:p>
        </p:txBody>
      </p:sp>
      <p:sp>
        <p:nvSpPr>
          <p:cNvPr id="5130" name="矩形 18"/>
          <p:cNvSpPr>
            <a:spLocks noChangeArrowheads="1"/>
          </p:cNvSpPr>
          <p:nvPr/>
        </p:nvSpPr>
        <p:spPr bwMode="auto">
          <a:xfrm>
            <a:off x="2820989" y="4005263"/>
            <a:ext cx="69762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TW" altLang="en-US" sz="2000"/>
              <a:t>其中</a:t>
            </a:r>
          </a:p>
        </p:txBody>
      </p:sp>
      <p:graphicFrame>
        <p:nvGraphicFramePr>
          <p:cNvPr id="5123" name="Object 14"/>
          <p:cNvGraphicFramePr>
            <a:graphicFrameLocks noChangeAspect="1"/>
          </p:cNvGraphicFramePr>
          <p:nvPr>
            <p:extLst/>
          </p:nvPr>
        </p:nvGraphicFramePr>
        <p:xfrm>
          <a:off x="3503614" y="4005263"/>
          <a:ext cx="15525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9" name="Equation" r:id="rId6" imgW="1612800" imgH="380880" progId="Equation.DSMT4">
                  <p:embed/>
                </p:oleObj>
              </mc:Choice>
              <mc:Fallback>
                <p:oleObj name="Equation" r:id="rId6" imgW="1612800" imgH="380880" progId="Equation.DSMT4">
                  <p:embed/>
                  <p:pic>
                    <p:nvPicPr>
                      <p:cNvPr id="5123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4" y="4005263"/>
                        <a:ext cx="1552575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9"/>
          <p:cNvGraphicFramePr>
            <a:graphicFrameLocks noChangeAspect="1"/>
          </p:cNvGraphicFramePr>
          <p:nvPr>
            <p:extLst/>
          </p:nvPr>
        </p:nvGraphicFramePr>
        <p:xfrm>
          <a:off x="5411788" y="3860800"/>
          <a:ext cx="1562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0" name="Equation" r:id="rId8" imgW="1562040" imgH="711000" progId="Equation.DSMT4">
                  <p:embed/>
                </p:oleObj>
              </mc:Choice>
              <mc:Fallback>
                <p:oleObj name="Equation" r:id="rId8" imgW="1562040" imgH="711000" progId="Equation.DSMT4">
                  <p:embed/>
                  <p:pic>
                    <p:nvPicPr>
                      <p:cNvPr id="512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1788" y="3860800"/>
                        <a:ext cx="15621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矩形 21"/>
          <p:cNvSpPr>
            <a:spLocks noChangeArrowheads="1"/>
          </p:cNvSpPr>
          <p:nvPr/>
        </p:nvSpPr>
        <p:spPr bwMode="auto">
          <a:xfrm>
            <a:off x="2424113" y="4652963"/>
            <a:ext cx="73072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>
                <a:solidFill>
                  <a:srgbClr val="3333FF"/>
                </a:solidFill>
              </a:rPr>
              <a:t>(Step 2) </a:t>
            </a:r>
            <a:r>
              <a:rPr lang="en-US" altLang="zh-TW" sz="2000" dirty="0"/>
              <a:t> </a:t>
            </a:r>
            <a:r>
              <a:rPr lang="zh-TW" altLang="en-US" sz="2000" dirty="0"/>
              <a:t>形成 </a:t>
            </a:r>
            <a:r>
              <a:rPr lang="en-US" altLang="zh-TW" sz="2000" i="1" dirty="0"/>
              <a:t>M</a:t>
            </a:r>
            <a:r>
              <a:rPr lang="en-US" altLang="zh-TW" sz="2000" dirty="0"/>
              <a:t> x </a:t>
            </a:r>
            <a:r>
              <a:rPr lang="en-US" altLang="zh-TW" sz="2000" i="1" dirty="0"/>
              <a:t>N</a:t>
            </a:r>
            <a:r>
              <a:rPr lang="en-US" altLang="zh-TW" sz="2000" dirty="0"/>
              <a:t> </a:t>
            </a:r>
            <a:r>
              <a:rPr lang="zh-TW" altLang="en-US" sz="2000" dirty="0"/>
              <a:t>的矩陣 </a:t>
            </a:r>
            <a:r>
              <a:rPr lang="en-US" altLang="zh-TW" sz="2000" b="1" dirty="0"/>
              <a:t>A</a:t>
            </a:r>
            <a:endParaRPr lang="zh-TW" altLang="en-US" sz="2000" b="1" dirty="0"/>
          </a:p>
        </p:txBody>
      </p:sp>
      <p:sp>
        <p:nvSpPr>
          <p:cNvPr id="5132" name="矩形 22"/>
          <p:cNvSpPr>
            <a:spLocks noChangeArrowheads="1"/>
          </p:cNvSpPr>
          <p:nvPr/>
        </p:nvSpPr>
        <p:spPr bwMode="auto">
          <a:xfrm>
            <a:off x="3000375" y="5157788"/>
            <a:ext cx="59753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/>
              <a:t>A</a:t>
            </a:r>
            <a:r>
              <a:rPr lang="en-US" altLang="zh-TW" sz="2000" dirty="0"/>
              <a:t> </a:t>
            </a:r>
            <a:r>
              <a:rPr lang="zh-TW" altLang="en-US" sz="2000" dirty="0"/>
              <a:t>的第 </a:t>
            </a:r>
            <a:r>
              <a:rPr lang="en-US" altLang="zh-TW" sz="2000" i="1" dirty="0"/>
              <a:t>m</a:t>
            </a:r>
            <a:r>
              <a:rPr lang="en-US" altLang="zh-TW" sz="2000" dirty="0"/>
              <a:t> </a:t>
            </a:r>
            <a:r>
              <a:rPr lang="zh-TW" altLang="en-US" sz="2000" dirty="0"/>
              <a:t>個 </a:t>
            </a:r>
            <a:r>
              <a:rPr lang="en-US" altLang="zh-TW" sz="2000" dirty="0"/>
              <a:t>row </a:t>
            </a:r>
            <a:r>
              <a:rPr lang="zh-TW" altLang="en-US" sz="2000" dirty="0"/>
              <a:t>為 </a:t>
            </a:r>
            <a:r>
              <a:rPr lang="en-US" altLang="zh-TW" sz="2000" i="1" dirty="0" err="1"/>
              <a:t>d</a:t>
            </a:r>
            <a:r>
              <a:rPr lang="en-US" altLang="zh-TW" sz="2000" i="1" baseline="-25000" dirty="0" err="1"/>
              <a:t>m</a:t>
            </a:r>
            <a:r>
              <a:rPr lang="en-US" altLang="zh-TW" sz="2000" dirty="0"/>
              <a:t> ,       </a:t>
            </a:r>
            <a:r>
              <a:rPr lang="en-US" altLang="zh-TW" sz="2000" i="1" dirty="0"/>
              <a:t>m</a:t>
            </a:r>
            <a:r>
              <a:rPr lang="en-US" altLang="zh-TW" sz="2000" dirty="0"/>
              <a:t> = 1, 2, …, </a:t>
            </a:r>
            <a:r>
              <a:rPr lang="en-US" altLang="zh-TW" sz="2000" i="1" dirty="0"/>
              <a:t>M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1079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2"/>
    </mc:Choice>
    <mc:Fallback xmlns="">
      <p:transition spd="slow" advTm="322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6EFA1F-E756-4CEE-8CC8-2D8190449C1C}" type="slidenum">
              <a:rPr lang="en-US" altLang="zh-TW" smtClean="0">
                <a:ea typeface="新細明體" charset="-120"/>
              </a:rPr>
              <a:pPr/>
              <a:t>25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6152" name="文字方塊 14"/>
          <p:cNvSpPr txBox="1">
            <a:spLocks noChangeArrowheads="1"/>
          </p:cNvSpPr>
          <p:nvPr/>
        </p:nvSpPr>
        <p:spPr bwMode="auto">
          <a:xfrm>
            <a:off x="2208214" y="549275"/>
            <a:ext cx="453548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3333FF"/>
                </a:solidFill>
              </a:rPr>
              <a:t>(Step 3)  </a:t>
            </a:r>
            <a:r>
              <a:rPr lang="zh-TW" altLang="en-US" sz="2000"/>
              <a:t>對 </a:t>
            </a:r>
            <a:r>
              <a:rPr lang="en-US" altLang="zh-TW" sz="2000"/>
              <a:t>A </a:t>
            </a:r>
            <a:r>
              <a:rPr lang="zh-TW" altLang="en-US" sz="2000"/>
              <a:t>做 </a:t>
            </a:r>
            <a:r>
              <a:rPr lang="en-US" altLang="zh-TW" sz="2000"/>
              <a:t>SVD </a:t>
            </a:r>
            <a:r>
              <a:rPr lang="zh-TW" altLang="en-US" sz="2000"/>
              <a:t>分解</a:t>
            </a:r>
            <a:r>
              <a:rPr lang="en-US" altLang="zh-TW" sz="2000"/>
              <a:t>    </a:t>
            </a:r>
            <a:endParaRPr lang="zh-TW" altLang="en-US" sz="2000"/>
          </a:p>
        </p:txBody>
      </p:sp>
      <p:graphicFrame>
        <p:nvGraphicFramePr>
          <p:cNvPr id="6146" name="Object 14"/>
          <p:cNvGraphicFramePr>
            <a:graphicFrameLocks noChangeAspect="1"/>
          </p:cNvGraphicFramePr>
          <p:nvPr>
            <p:extLst/>
          </p:nvPr>
        </p:nvGraphicFramePr>
        <p:xfrm>
          <a:off x="3216276" y="1125539"/>
          <a:ext cx="11144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4" name="Equation" r:id="rId4" imgW="1155600" imgH="304560" progId="Equation.DSMT4">
                  <p:embed/>
                </p:oleObj>
              </mc:Choice>
              <mc:Fallback>
                <p:oleObj name="Equation" r:id="rId4" imgW="1155600" imgH="304560" progId="Equation.DSMT4">
                  <p:embed/>
                  <p:pic>
                    <p:nvPicPr>
                      <p:cNvPr id="61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6" y="1125539"/>
                        <a:ext cx="11144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4"/>
          <p:cNvGraphicFramePr>
            <a:graphicFrameLocks noChangeAspect="1"/>
          </p:cNvGraphicFramePr>
          <p:nvPr>
            <p:extLst/>
          </p:nvPr>
        </p:nvGraphicFramePr>
        <p:xfrm>
          <a:off x="3575051" y="1557339"/>
          <a:ext cx="3452813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5" name="Equation" r:id="rId6" imgW="3581280" imgH="368280" progId="Equation.DSMT4">
                  <p:embed/>
                </p:oleObj>
              </mc:Choice>
              <mc:Fallback>
                <p:oleObj name="Equation" r:id="rId6" imgW="3581280" imgH="368280" progId="Equation.DSMT4">
                  <p:embed/>
                  <p:pic>
                    <p:nvPicPr>
                      <p:cNvPr id="614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1557339"/>
                        <a:ext cx="3452813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3" name="矩形 19"/>
          <p:cNvSpPr>
            <a:spLocks noChangeArrowheads="1"/>
          </p:cNvSpPr>
          <p:nvPr/>
        </p:nvSpPr>
        <p:spPr bwMode="auto">
          <a:xfrm>
            <a:off x="7824788" y="1484313"/>
            <a:ext cx="1665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1" dirty="0"/>
              <a:t>k</a:t>
            </a:r>
            <a:r>
              <a:rPr lang="en-US" altLang="zh-TW" sz="2000" dirty="0"/>
              <a:t> = min(</a:t>
            </a:r>
            <a:r>
              <a:rPr lang="en-US" altLang="zh-TW" sz="2000" i="1" dirty="0"/>
              <a:t>M</a:t>
            </a:r>
            <a:r>
              <a:rPr lang="en-US" altLang="zh-TW" sz="2000" dirty="0"/>
              <a:t>, </a:t>
            </a:r>
            <a:r>
              <a:rPr lang="en-US" altLang="zh-TW" sz="2000" i="1" dirty="0"/>
              <a:t>N</a:t>
            </a:r>
            <a:r>
              <a:rPr lang="en-US" altLang="zh-TW" sz="2000" dirty="0"/>
              <a:t>) </a:t>
            </a:r>
            <a:endParaRPr lang="zh-TW" altLang="en-US" sz="2000" dirty="0"/>
          </a:p>
        </p:txBody>
      </p:sp>
      <p:sp>
        <p:nvSpPr>
          <p:cNvPr id="6154" name="文字方塊 20"/>
          <p:cNvSpPr txBox="1">
            <a:spLocks noChangeArrowheads="1"/>
          </p:cNvSpPr>
          <p:nvPr/>
        </p:nvSpPr>
        <p:spPr bwMode="auto">
          <a:xfrm>
            <a:off x="2279651" y="2565400"/>
            <a:ext cx="45370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>
                <a:solidFill>
                  <a:srgbClr val="3333FF"/>
                </a:solidFill>
              </a:rPr>
              <a:t>(Step 4)  </a:t>
            </a:r>
            <a:r>
              <a:rPr lang="zh-TW" altLang="en-US" sz="2000"/>
              <a:t>將 </a:t>
            </a:r>
            <a:r>
              <a:rPr lang="en-US" altLang="zh-TW" sz="2000"/>
              <a:t>A </a:t>
            </a:r>
            <a:r>
              <a:rPr lang="zh-TW" altLang="en-US" sz="2000"/>
              <a:t>近似成</a:t>
            </a:r>
          </a:p>
        </p:txBody>
      </p:sp>
      <p:sp>
        <p:nvSpPr>
          <p:cNvPr id="6155" name="矩形 23"/>
          <p:cNvSpPr>
            <a:spLocks noChangeArrowheads="1"/>
          </p:cNvSpPr>
          <p:nvPr/>
        </p:nvSpPr>
        <p:spPr bwMode="auto">
          <a:xfrm>
            <a:off x="3216276" y="2060575"/>
            <a:ext cx="23839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l-GR" altLang="zh-TW" sz="2000" i="1"/>
              <a:t>λ</a:t>
            </a:r>
            <a:r>
              <a:rPr lang="en-US" altLang="zh-TW" sz="2000" baseline="-25000"/>
              <a:t>1</a:t>
            </a:r>
            <a:r>
              <a:rPr lang="en-US" altLang="zh-TW" sz="2000"/>
              <a:t> ≧ </a:t>
            </a:r>
            <a:r>
              <a:rPr lang="el-GR" altLang="zh-TW" sz="2000" i="1"/>
              <a:t>λ</a:t>
            </a:r>
            <a:r>
              <a:rPr lang="en-US" altLang="zh-TW" sz="2000" baseline="-25000"/>
              <a:t>2</a:t>
            </a:r>
            <a:r>
              <a:rPr lang="en-US" altLang="zh-TW" sz="2000"/>
              <a:t> ≧ </a:t>
            </a:r>
            <a:r>
              <a:rPr lang="el-GR" altLang="zh-TW" sz="2000" i="1"/>
              <a:t>λ</a:t>
            </a:r>
            <a:r>
              <a:rPr lang="en-US" altLang="zh-TW" sz="2000" baseline="-25000"/>
              <a:t>3</a:t>
            </a:r>
            <a:r>
              <a:rPr lang="en-US" altLang="zh-TW" sz="2000"/>
              <a:t> ≧ ….. ≧ </a:t>
            </a:r>
            <a:r>
              <a:rPr lang="el-GR" altLang="zh-TW" sz="2000" i="1"/>
              <a:t>λ</a:t>
            </a:r>
            <a:r>
              <a:rPr lang="en-US" altLang="zh-TW" sz="2000" i="1" baseline="-25000"/>
              <a:t>k</a:t>
            </a:r>
            <a:r>
              <a:rPr lang="zh-TW" altLang="en-US" sz="2000"/>
              <a:t> </a:t>
            </a:r>
          </a:p>
        </p:txBody>
      </p:sp>
      <p:graphicFrame>
        <p:nvGraphicFramePr>
          <p:cNvPr id="6148" name="Object 14"/>
          <p:cNvGraphicFramePr>
            <a:graphicFrameLocks noChangeAspect="1"/>
          </p:cNvGraphicFramePr>
          <p:nvPr>
            <p:extLst/>
          </p:nvPr>
        </p:nvGraphicFramePr>
        <p:xfrm>
          <a:off x="3143250" y="3068639"/>
          <a:ext cx="3684588" cy="357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6" name="Equation" r:id="rId8" imgW="3822480" imgH="368280" progId="Equation.DSMT4">
                  <p:embed/>
                </p:oleObj>
              </mc:Choice>
              <mc:Fallback>
                <p:oleObj name="Equation" r:id="rId8" imgW="3822480" imgH="368280" progId="Equation.DSMT4">
                  <p:embed/>
                  <p:pic>
                    <p:nvPicPr>
                      <p:cNvPr id="614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068639"/>
                        <a:ext cx="3684588" cy="357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6" name="文字方塊 24"/>
          <p:cNvSpPr txBox="1">
            <a:spLocks noChangeArrowheads="1"/>
          </p:cNvSpPr>
          <p:nvPr/>
        </p:nvSpPr>
        <p:spPr bwMode="auto">
          <a:xfrm>
            <a:off x="3359150" y="3644900"/>
            <a:ext cx="46815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/>
              <a:t>則每一筆資料可以近似為</a:t>
            </a:r>
          </a:p>
        </p:txBody>
      </p:sp>
      <p:graphicFrame>
        <p:nvGraphicFramePr>
          <p:cNvPr id="6149" name="Object 14"/>
          <p:cNvGraphicFramePr>
            <a:graphicFrameLocks noChangeAspect="1"/>
          </p:cNvGraphicFramePr>
          <p:nvPr>
            <p:extLst/>
          </p:nvPr>
        </p:nvGraphicFramePr>
        <p:xfrm>
          <a:off x="2855914" y="4292600"/>
          <a:ext cx="68167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7" name="Equation" r:id="rId10" imgW="7073640" imgH="406080" progId="Equation.DSMT4">
                  <p:embed/>
                </p:oleObj>
              </mc:Choice>
              <mc:Fallback>
                <p:oleObj name="Equation" r:id="rId10" imgW="7073640" imgH="406080" progId="Equation.DSMT4">
                  <p:embed/>
                  <p:pic>
                    <p:nvPicPr>
                      <p:cNvPr id="614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4292600"/>
                        <a:ext cx="68167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文字方塊 25"/>
          <p:cNvSpPr txBox="1">
            <a:spLocks noChangeArrowheads="1"/>
          </p:cNvSpPr>
          <p:nvPr/>
        </p:nvSpPr>
        <p:spPr bwMode="auto">
          <a:xfrm>
            <a:off x="2855914" y="5445126"/>
            <a:ext cx="669607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dirty="0"/>
              <a:t>v</a:t>
            </a:r>
            <a:r>
              <a:rPr lang="en-US" altLang="zh-TW" sz="2000" b="1" baseline="-25000" dirty="0"/>
              <a:t>1</a:t>
            </a:r>
            <a:r>
              <a:rPr lang="en-US" altLang="zh-TW" sz="2000" b="1" baseline="30000" dirty="0"/>
              <a:t>T</a:t>
            </a:r>
            <a:r>
              <a:rPr lang="en-US" altLang="zh-TW" sz="2000" dirty="0"/>
              <a:t> </a:t>
            </a:r>
            <a:r>
              <a:rPr lang="zh-TW" altLang="en-US" sz="2000" dirty="0"/>
              <a:t>是資料的最主要成分，</a:t>
            </a:r>
            <a:r>
              <a:rPr lang="en-US" altLang="zh-TW" sz="2000" dirty="0"/>
              <a:t> </a:t>
            </a:r>
            <a:r>
              <a:rPr lang="en-US" altLang="zh-TW" sz="2000" b="1" dirty="0"/>
              <a:t>v</a:t>
            </a:r>
            <a:r>
              <a:rPr lang="en-US" altLang="zh-TW" sz="2000" b="1" baseline="-25000" dirty="0"/>
              <a:t>2</a:t>
            </a:r>
            <a:r>
              <a:rPr lang="en-US" altLang="zh-TW" sz="2000" b="1" baseline="30000" dirty="0"/>
              <a:t>T</a:t>
            </a:r>
            <a:r>
              <a:rPr lang="en-US" altLang="zh-TW" sz="2000" dirty="0"/>
              <a:t> </a:t>
            </a:r>
            <a:r>
              <a:rPr lang="zh-TW" altLang="en-US" sz="2000" dirty="0"/>
              <a:t>是資料的次主要成分，</a:t>
            </a:r>
            <a:endParaRPr lang="en-US" altLang="zh-TW" sz="2000" dirty="0"/>
          </a:p>
          <a:p>
            <a:r>
              <a:rPr lang="en-US" altLang="zh-TW" sz="2000" b="1" dirty="0"/>
              <a:t>v</a:t>
            </a:r>
            <a:r>
              <a:rPr lang="en-US" altLang="zh-TW" sz="2000" b="1" baseline="-25000" dirty="0"/>
              <a:t>3</a:t>
            </a:r>
            <a:r>
              <a:rPr lang="en-US" altLang="zh-TW" sz="2000" b="1" baseline="30000" dirty="0"/>
              <a:t>T</a:t>
            </a:r>
            <a:r>
              <a:rPr lang="en-US" altLang="zh-TW" sz="2000" dirty="0"/>
              <a:t> </a:t>
            </a:r>
            <a:r>
              <a:rPr lang="zh-TW" altLang="en-US" sz="2000" dirty="0"/>
              <a:t>是資料的第三主要成分，以此類推</a:t>
            </a:r>
          </a:p>
        </p:txBody>
      </p:sp>
      <p:sp>
        <p:nvSpPr>
          <p:cNvPr id="6158" name="文字方塊 27"/>
          <p:cNvSpPr txBox="1">
            <a:spLocks noChangeArrowheads="1"/>
          </p:cNvSpPr>
          <p:nvPr/>
        </p:nvSpPr>
        <p:spPr bwMode="auto">
          <a:xfrm>
            <a:off x="2855914" y="5013325"/>
            <a:ext cx="475297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 dirty="0"/>
              <a:t>除了平均值　　　                                 之外</a:t>
            </a:r>
          </a:p>
        </p:txBody>
      </p:sp>
      <p:graphicFrame>
        <p:nvGraphicFramePr>
          <p:cNvPr id="6150" name="Object 9"/>
          <p:cNvGraphicFramePr>
            <a:graphicFrameLocks noChangeAspect="1"/>
          </p:cNvGraphicFramePr>
          <p:nvPr>
            <p:extLst/>
          </p:nvPr>
        </p:nvGraphicFramePr>
        <p:xfrm>
          <a:off x="4628712" y="5007035"/>
          <a:ext cx="1943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708" name="Equation" r:id="rId12" imgW="1942920" imgH="406080" progId="Equation.DSMT4">
                  <p:embed/>
                </p:oleObj>
              </mc:Choice>
              <mc:Fallback>
                <p:oleObj name="Equation" r:id="rId12" imgW="1942920" imgH="406080" progId="Equation.DSMT4">
                  <p:embed/>
                  <p:pic>
                    <p:nvPicPr>
                      <p:cNvPr id="615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28712" y="5007035"/>
                        <a:ext cx="1943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8621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2"/>
    </mc:Choice>
    <mc:Fallback xmlns="">
      <p:transition spd="slow" advTm="372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D4AEF7-E4A3-44C6-9FA4-7D145390AF7D}" type="slidenum">
              <a:rPr lang="en-US" altLang="zh-TW" smtClean="0">
                <a:ea typeface="新細明體" charset="-120"/>
              </a:rPr>
              <a:pPr/>
              <a:t>26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7172" name="文字方塊 14"/>
          <p:cNvSpPr txBox="1">
            <a:spLocks noChangeArrowheads="1"/>
          </p:cNvSpPr>
          <p:nvPr/>
        </p:nvSpPr>
        <p:spPr bwMode="auto">
          <a:xfrm>
            <a:off x="1257024" y="501620"/>
            <a:ext cx="45354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400" b="1" dirty="0">
                <a:solidFill>
                  <a:srgbClr val="3333FF"/>
                </a:solidFill>
              </a:rPr>
              <a:t>[An Example of PCA]</a:t>
            </a:r>
            <a:endParaRPr lang="zh-TW" altLang="en-US" sz="2400" b="1" dirty="0"/>
          </a:p>
        </p:txBody>
      </p:sp>
      <p:pic>
        <p:nvPicPr>
          <p:cNvPr id="717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67438" y="620713"/>
            <a:ext cx="42672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74" name="文字方塊 15"/>
          <p:cNvSpPr txBox="1">
            <a:spLocks noChangeArrowheads="1"/>
          </p:cNvSpPr>
          <p:nvPr/>
        </p:nvSpPr>
        <p:spPr bwMode="auto">
          <a:xfrm>
            <a:off x="2135189" y="1125539"/>
            <a:ext cx="4321175" cy="232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TW" altLang="en-US" sz="2000" dirty="0"/>
              <a:t>假設在一個二維的空間中，有</a:t>
            </a:r>
            <a:r>
              <a:rPr lang="en-US" altLang="zh-TW" sz="2000" dirty="0"/>
              <a:t>5</a:t>
            </a:r>
            <a:r>
              <a:rPr lang="zh-TW" altLang="en-US" sz="2000" dirty="0"/>
              <a:t>個點，座標分別是</a:t>
            </a:r>
            <a:endParaRPr lang="en-US" altLang="zh-TW" sz="2000" dirty="0"/>
          </a:p>
          <a:p>
            <a:pPr algn="just">
              <a:spcBef>
                <a:spcPts val="600"/>
              </a:spcBef>
            </a:pPr>
            <a:r>
              <a:rPr lang="en-US" altLang="zh-TW" sz="2000" dirty="0"/>
              <a:t>(7,8),  (9,8),  (10, 10),  (11,12),  (13,12)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en-US" altLang="zh-TW" sz="2000" i="1" dirty="0"/>
              <a:t>M</a:t>
            </a:r>
            <a:r>
              <a:rPr lang="en-US" altLang="zh-TW" sz="2000" dirty="0"/>
              <a:t> = 5, </a:t>
            </a:r>
            <a:r>
              <a:rPr lang="en-US" altLang="zh-TW" sz="2000" i="1" dirty="0"/>
              <a:t>N</a:t>
            </a:r>
            <a:r>
              <a:rPr lang="en-US" altLang="zh-TW" sz="2000" dirty="0"/>
              <a:t> = 2</a:t>
            </a:r>
          </a:p>
          <a:p>
            <a:pPr algn="just"/>
            <a:endParaRPr lang="en-US" altLang="zh-TW" sz="2000" dirty="0"/>
          </a:p>
          <a:p>
            <a:pPr algn="just"/>
            <a:r>
              <a:rPr lang="zh-TW" altLang="en-US" sz="2000" dirty="0"/>
              <a:t>試求這五個點的 </a:t>
            </a:r>
            <a:r>
              <a:rPr lang="en-US" altLang="zh-TW" sz="2000" dirty="0"/>
              <a:t>PCA  (</a:t>
            </a:r>
            <a:r>
              <a:rPr lang="zh-TW" altLang="en-US" sz="2000" dirty="0"/>
              <a:t>即回歸線</a:t>
            </a:r>
            <a:r>
              <a:rPr lang="en-US" altLang="zh-TW" sz="2000" dirty="0"/>
              <a:t>)</a:t>
            </a:r>
            <a:endParaRPr lang="zh-TW" altLang="en-US" sz="2000" dirty="0"/>
          </a:p>
        </p:txBody>
      </p:sp>
      <p:sp>
        <p:nvSpPr>
          <p:cNvPr id="7175" name="矩形 16"/>
          <p:cNvSpPr>
            <a:spLocks noChangeArrowheads="1"/>
          </p:cNvSpPr>
          <p:nvPr/>
        </p:nvSpPr>
        <p:spPr bwMode="auto">
          <a:xfrm>
            <a:off x="2063750" y="3644900"/>
            <a:ext cx="51117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/>
              <a:t>(Step 1)  </a:t>
            </a:r>
            <a:r>
              <a:rPr lang="zh-TW" altLang="en-US" sz="2000"/>
              <a:t>將這五個座標點減去平均值 </a:t>
            </a:r>
            <a:r>
              <a:rPr lang="en-US" altLang="zh-TW" sz="2000"/>
              <a:t>(10, 10)  </a:t>
            </a:r>
          </a:p>
        </p:txBody>
      </p:sp>
      <p:sp>
        <p:nvSpPr>
          <p:cNvPr id="7176" name="矩形 18"/>
          <p:cNvSpPr>
            <a:spLocks noChangeArrowheads="1"/>
          </p:cNvSpPr>
          <p:nvPr/>
        </p:nvSpPr>
        <p:spPr bwMode="auto">
          <a:xfrm>
            <a:off x="2976064" y="4076700"/>
            <a:ext cx="38459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en-US" altLang="zh-TW" sz="2000"/>
              <a:t>(-3, -2),  (-1 -2),  (0, 0),  (1, 2),  (3, 2)</a:t>
            </a:r>
          </a:p>
        </p:txBody>
      </p:sp>
      <p:sp>
        <p:nvSpPr>
          <p:cNvPr id="7177" name="矩形 21"/>
          <p:cNvSpPr>
            <a:spLocks noChangeArrowheads="1"/>
          </p:cNvSpPr>
          <p:nvPr/>
        </p:nvSpPr>
        <p:spPr bwMode="auto">
          <a:xfrm>
            <a:off x="2063750" y="4797425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/>
              <a:t>(Step 2)  </a:t>
            </a:r>
            <a:r>
              <a:rPr lang="zh-TW" altLang="en-US" sz="2000"/>
              <a:t>形成 </a:t>
            </a:r>
            <a:r>
              <a:rPr lang="en-US" altLang="zh-TW" sz="2000"/>
              <a:t>5x2 </a:t>
            </a:r>
            <a:r>
              <a:rPr lang="zh-TW" altLang="en-US" sz="2000"/>
              <a:t>的 </a:t>
            </a:r>
            <a:r>
              <a:rPr lang="en-US" altLang="zh-TW" sz="2000"/>
              <a:t>matrix </a:t>
            </a:r>
          </a:p>
        </p:txBody>
      </p:sp>
      <p:graphicFrame>
        <p:nvGraphicFramePr>
          <p:cNvPr id="7170" name="Object 14"/>
          <p:cNvGraphicFramePr>
            <a:graphicFrameLocks noChangeAspect="1"/>
          </p:cNvGraphicFramePr>
          <p:nvPr>
            <p:extLst/>
          </p:nvPr>
        </p:nvGraphicFramePr>
        <p:xfrm>
          <a:off x="5159376" y="4581526"/>
          <a:ext cx="1431925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544" name="Equation" r:id="rId5" imgW="1485720" imgH="1854000" progId="Equation.DSMT4">
                  <p:embed/>
                </p:oleObj>
              </mc:Choice>
              <mc:Fallback>
                <p:oleObj name="Equation" r:id="rId5" imgW="1485720" imgH="1854000" progId="Equation.DSMT4">
                  <p:embed/>
                  <p:pic>
                    <p:nvPicPr>
                      <p:cNvPr id="717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4581526"/>
                        <a:ext cx="1431925" cy="1795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178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"/>
    </mc:Choice>
    <mc:Fallback xmlns="">
      <p:transition spd="slow" advTm="325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69D20F6-5F86-437A-8406-2D09C3019F40}" type="slidenum">
              <a:rPr lang="en-US" altLang="zh-TW" sz="2000" smtClean="0">
                <a:ea typeface="新細明體" charset="-120"/>
              </a:rPr>
              <a:pPr/>
              <a:t>27</a:t>
            </a:fld>
            <a:endParaRPr lang="en-US" altLang="zh-TW" sz="2000">
              <a:ea typeface="新細明體" charset="-120"/>
            </a:endParaRPr>
          </a:p>
        </p:txBody>
      </p:sp>
      <p:sp>
        <p:nvSpPr>
          <p:cNvPr id="8200" name="矩形 9"/>
          <p:cNvSpPr>
            <a:spLocks noChangeArrowheads="1"/>
          </p:cNvSpPr>
          <p:nvPr/>
        </p:nvSpPr>
        <p:spPr bwMode="auto">
          <a:xfrm>
            <a:off x="1847850" y="333375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 dirty="0"/>
              <a:t>(Step 3)  </a:t>
            </a:r>
            <a:r>
              <a:rPr lang="zh-TW" altLang="en-US" sz="2000" dirty="0"/>
              <a:t>計算 </a:t>
            </a:r>
            <a:r>
              <a:rPr lang="en-US" altLang="zh-TW" sz="2000" dirty="0"/>
              <a:t>SVD </a:t>
            </a:r>
          </a:p>
        </p:txBody>
      </p:sp>
      <p:graphicFrame>
        <p:nvGraphicFramePr>
          <p:cNvPr id="8194" name="Object 14"/>
          <p:cNvGraphicFramePr>
            <a:graphicFrameLocks noChangeAspect="1"/>
          </p:cNvGraphicFramePr>
          <p:nvPr>
            <p:extLst/>
          </p:nvPr>
        </p:nvGraphicFramePr>
        <p:xfrm>
          <a:off x="3000376" y="836614"/>
          <a:ext cx="11144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2" name="Equation" r:id="rId4" imgW="1155600" imgH="304560" progId="Equation.DSMT4">
                  <p:embed/>
                </p:oleObj>
              </mc:Choice>
              <mc:Fallback>
                <p:oleObj name="Equation" r:id="rId4" imgW="1155600" imgH="304560" progId="Equation.DSMT4">
                  <p:embed/>
                  <p:pic>
                    <p:nvPicPr>
                      <p:cNvPr id="81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836614"/>
                        <a:ext cx="1114425" cy="295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14"/>
          <p:cNvGraphicFramePr>
            <a:graphicFrameLocks noChangeAspect="1"/>
          </p:cNvGraphicFramePr>
          <p:nvPr>
            <p:extLst/>
          </p:nvPr>
        </p:nvGraphicFramePr>
        <p:xfrm>
          <a:off x="2279650" y="1341438"/>
          <a:ext cx="4808538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3" name="Equation" r:id="rId6" imgW="4991040" imgH="1854000" progId="Equation.DSMT4">
                  <p:embed/>
                </p:oleObj>
              </mc:Choice>
              <mc:Fallback>
                <p:oleObj name="Equation" r:id="rId6" imgW="4991040" imgH="1854000" progId="Equation.DSMT4">
                  <p:embed/>
                  <p:pic>
                    <p:nvPicPr>
                      <p:cNvPr id="8195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341438"/>
                        <a:ext cx="4808538" cy="179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14"/>
          <p:cNvGraphicFramePr>
            <a:graphicFrameLocks noChangeAspect="1"/>
          </p:cNvGraphicFramePr>
          <p:nvPr>
            <p:extLst/>
          </p:nvPr>
        </p:nvGraphicFramePr>
        <p:xfrm>
          <a:off x="7967663" y="1268413"/>
          <a:ext cx="2178050" cy="179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4" name="Equation" r:id="rId8" imgW="2260440" imgH="1854000" progId="Equation.DSMT4">
                  <p:embed/>
                </p:oleObj>
              </mc:Choice>
              <mc:Fallback>
                <p:oleObj name="Equation" r:id="rId8" imgW="2260440" imgH="1854000" progId="Equation.DSMT4">
                  <p:embed/>
                  <p:pic>
                    <p:nvPicPr>
                      <p:cNvPr id="819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7663" y="1268413"/>
                        <a:ext cx="2178050" cy="179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14"/>
          <p:cNvGraphicFramePr>
            <a:graphicFrameLocks noChangeAspect="1"/>
          </p:cNvGraphicFramePr>
          <p:nvPr>
            <p:extLst/>
          </p:nvPr>
        </p:nvGraphicFramePr>
        <p:xfrm>
          <a:off x="2351088" y="3284539"/>
          <a:ext cx="2398712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5" name="Equation" r:id="rId10" imgW="2489040" imgH="711000" progId="Equation.DSMT4">
                  <p:embed/>
                </p:oleObj>
              </mc:Choice>
              <mc:Fallback>
                <p:oleObj name="Equation" r:id="rId10" imgW="2489040" imgH="711000" progId="Equation.DSMT4">
                  <p:embed/>
                  <p:pic>
                    <p:nvPicPr>
                      <p:cNvPr id="819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3284539"/>
                        <a:ext cx="2398712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14"/>
          <p:cNvGraphicFramePr>
            <a:graphicFrameLocks noChangeAspect="1"/>
          </p:cNvGraphicFramePr>
          <p:nvPr>
            <p:extLst/>
          </p:nvPr>
        </p:nvGraphicFramePr>
        <p:xfrm>
          <a:off x="2208214" y="4437063"/>
          <a:ext cx="7762875" cy="180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56" name="Equation" r:id="rId12" imgW="8051760" imgH="1854000" progId="Equation.DSMT4">
                  <p:embed/>
                </p:oleObj>
              </mc:Choice>
              <mc:Fallback>
                <p:oleObj name="Equation" r:id="rId12" imgW="8051760" imgH="1854000" progId="Equation.DSMT4">
                  <p:embed/>
                  <p:pic>
                    <p:nvPicPr>
                      <p:cNvPr id="81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8214" y="4437063"/>
                        <a:ext cx="7762875" cy="180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橢圓 17"/>
          <p:cNvSpPr>
            <a:spLocks noChangeArrowheads="1"/>
          </p:cNvSpPr>
          <p:nvPr/>
        </p:nvSpPr>
        <p:spPr bwMode="auto">
          <a:xfrm>
            <a:off x="4295776" y="4941889"/>
            <a:ext cx="1871663" cy="790575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 sz="2000"/>
          </a:p>
        </p:txBody>
      </p:sp>
      <p:cxnSp>
        <p:nvCxnSpPr>
          <p:cNvPr id="8202" name="直線單箭頭接點 20"/>
          <p:cNvCxnSpPr>
            <a:cxnSpLocks noChangeShapeType="1"/>
          </p:cNvCxnSpPr>
          <p:nvPr/>
        </p:nvCxnSpPr>
        <p:spPr bwMode="auto">
          <a:xfrm flipH="1">
            <a:off x="5375276" y="4149725"/>
            <a:ext cx="504825" cy="719138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203" name="文字方塊 22"/>
          <p:cNvSpPr txBox="1">
            <a:spLocks noChangeArrowheads="1"/>
          </p:cNvSpPr>
          <p:nvPr/>
        </p:nvSpPr>
        <p:spPr bwMode="auto">
          <a:xfrm>
            <a:off x="5448300" y="3716338"/>
            <a:ext cx="172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主成分</a:t>
            </a:r>
          </a:p>
        </p:txBody>
      </p:sp>
      <p:sp>
        <p:nvSpPr>
          <p:cNvPr id="8204" name="橢圓 23"/>
          <p:cNvSpPr>
            <a:spLocks noChangeArrowheads="1"/>
          </p:cNvSpPr>
          <p:nvPr/>
        </p:nvSpPr>
        <p:spPr bwMode="auto">
          <a:xfrm>
            <a:off x="8040688" y="4868863"/>
            <a:ext cx="2087562" cy="792162"/>
          </a:xfrm>
          <a:prstGeom prst="ellipse">
            <a:avLst/>
          </a:prstGeom>
          <a:noFill/>
          <a:ln w="9525" algn="ctr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TW" altLang="en-US" sz="2000"/>
          </a:p>
        </p:txBody>
      </p:sp>
      <p:cxnSp>
        <p:nvCxnSpPr>
          <p:cNvPr id="8205" name="直線單箭頭接點 24"/>
          <p:cNvCxnSpPr>
            <a:cxnSpLocks noChangeShapeType="1"/>
          </p:cNvCxnSpPr>
          <p:nvPr/>
        </p:nvCxnSpPr>
        <p:spPr bwMode="auto">
          <a:xfrm flipH="1">
            <a:off x="8975726" y="4149725"/>
            <a:ext cx="360363" cy="647700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8206" name="文字方塊 26"/>
          <p:cNvSpPr txBox="1">
            <a:spLocks noChangeArrowheads="1"/>
          </p:cNvSpPr>
          <p:nvPr/>
        </p:nvSpPr>
        <p:spPr bwMode="auto">
          <a:xfrm>
            <a:off x="8616950" y="3789363"/>
            <a:ext cx="17272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TW" altLang="en-US" sz="2000">
                <a:solidFill>
                  <a:srgbClr val="FF0000"/>
                </a:solidFill>
              </a:rPr>
              <a:t>次要成分</a:t>
            </a:r>
          </a:p>
        </p:txBody>
      </p:sp>
      <p:sp>
        <p:nvSpPr>
          <p:cNvPr id="3" name="矩形 2"/>
          <p:cNvSpPr/>
          <p:nvPr/>
        </p:nvSpPr>
        <p:spPr>
          <a:xfrm>
            <a:off x="5087938" y="770802"/>
            <a:ext cx="160813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page 21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06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4"/>
    </mc:Choice>
    <mc:Fallback xmlns="">
      <p:transition spd="slow" advTm="374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47B8E3A-2D92-4465-8815-D4812D0426C6}" type="slidenum">
              <a:rPr lang="en-US" altLang="zh-TW" smtClean="0">
                <a:ea typeface="新細明體" charset="-120"/>
              </a:rPr>
              <a:pPr/>
              <a:t>28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9222" name="矩形 9"/>
          <p:cNvSpPr>
            <a:spLocks noChangeArrowheads="1"/>
          </p:cNvSpPr>
          <p:nvPr/>
        </p:nvSpPr>
        <p:spPr bwMode="auto">
          <a:xfrm>
            <a:off x="1847850" y="333375"/>
            <a:ext cx="32400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en-US" altLang="zh-TW" sz="2000"/>
              <a:t>(Step 4)  </a:t>
            </a:r>
            <a:r>
              <a:rPr lang="zh-TW" altLang="en-US" sz="2000"/>
              <a:t>得到主成分</a:t>
            </a:r>
            <a:endParaRPr lang="en-US" altLang="zh-TW" sz="2000"/>
          </a:p>
        </p:txBody>
      </p:sp>
      <p:graphicFrame>
        <p:nvGraphicFramePr>
          <p:cNvPr id="9218" name="Object 7"/>
          <p:cNvGraphicFramePr>
            <a:graphicFrameLocks noChangeAspect="1"/>
          </p:cNvGraphicFramePr>
          <p:nvPr>
            <p:extLst/>
          </p:nvPr>
        </p:nvGraphicFramePr>
        <p:xfrm>
          <a:off x="4440238" y="404813"/>
          <a:ext cx="18288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4" name="Equation" r:id="rId4" imgW="1828800" imgH="355320" progId="Equation.DSMT4">
                  <p:embed/>
                </p:oleObj>
              </mc:Choice>
              <mc:Fallback>
                <p:oleObj name="Equation" r:id="rId4" imgW="1828800" imgH="355320" progId="Equation.DSMT4">
                  <p:embed/>
                  <p:pic>
                    <p:nvPicPr>
                      <p:cNvPr id="92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0238" y="404813"/>
                        <a:ext cx="18288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矩形 10"/>
          <p:cNvSpPr>
            <a:spLocks noChangeArrowheads="1"/>
          </p:cNvSpPr>
          <p:nvPr/>
        </p:nvSpPr>
        <p:spPr bwMode="auto">
          <a:xfrm>
            <a:off x="2782888" y="981075"/>
            <a:ext cx="50419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/>
            <a:r>
              <a:rPr lang="zh-TW" altLang="en-US" sz="2000"/>
              <a:t>這五個座標點可以近似成</a:t>
            </a:r>
            <a:endParaRPr lang="en-US" altLang="zh-TW" sz="2000"/>
          </a:p>
        </p:txBody>
      </p:sp>
      <p:graphicFrame>
        <p:nvGraphicFramePr>
          <p:cNvPr id="9219" name="Object 14"/>
          <p:cNvGraphicFramePr>
            <a:graphicFrameLocks noChangeAspect="1"/>
          </p:cNvGraphicFramePr>
          <p:nvPr>
            <p:extLst/>
          </p:nvPr>
        </p:nvGraphicFramePr>
        <p:xfrm>
          <a:off x="3000375" y="1557339"/>
          <a:ext cx="387985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5" name="Equation" r:id="rId6" imgW="4025880" imgH="355320" progId="Equation.DSMT4">
                  <p:embed/>
                </p:oleObj>
              </mc:Choice>
              <mc:Fallback>
                <p:oleObj name="Equation" r:id="rId6" imgW="4025880" imgH="355320" progId="Equation.DSMT4">
                  <p:embed/>
                  <p:pic>
                    <p:nvPicPr>
                      <p:cNvPr id="9219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1557339"/>
                        <a:ext cx="3879850" cy="3444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4" name="Picture 10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016500" y="2420938"/>
            <a:ext cx="53340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25" name="文字方塊 14"/>
          <p:cNvSpPr txBox="1">
            <a:spLocks noChangeArrowheads="1"/>
          </p:cNvSpPr>
          <p:nvPr/>
        </p:nvSpPr>
        <p:spPr bwMode="auto">
          <a:xfrm>
            <a:off x="2711450" y="1989138"/>
            <a:ext cx="698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1" dirty="0"/>
              <a:t>u</a:t>
            </a:r>
            <a:r>
              <a:rPr lang="en-US" altLang="zh-TW" sz="2000" baseline="-25000" dirty="0"/>
              <a:t>1</a:t>
            </a:r>
            <a:r>
              <a:rPr lang="en-US" altLang="zh-TW" sz="2000" dirty="0"/>
              <a:t> = -0.6116,    </a:t>
            </a:r>
            <a:r>
              <a:rPr lang="en-US" altLang="zh-TW" sz="2000" i="1" dirty="0"/>
              <a:t>u</a:t>
            </a:r>
            <a:r>
              <a:rPr lang="en-US" altLang="zh-TW" sz="2000" baseline="-25000" dirty="0"/>
              <a:t>2</a:t>
            </a:r>
            <a:r>
              <a:rPr lang="en-US" altLang="zh-TW" sz="2000" dirty="0"/>
              <a:t> = -0.3549,    </a:t>
            </a:r>
            <a:r>
              <a:rPr lang="en-US" altLang="zh-TW" sz="2000" i="1" dirty="0"/>
              <a:t>u</a:t>
            </a:r>
            <a:r>
              <a:rPr lang="en-US" altLang="zh-TW" sz="2000" baseline="-25000" dirty="0"/>
              <a:t>3</a:t>
            </a:r>
            <a:r>
              <a:rPr lang="en-US" altLang="zh-TW" sz="2000" dirty="0"/>
              <a:t> =  0,   </a:t>
            </a:r>
            <a:r>
              <a:rPr lang="en-US" altLang="zh-TW" sz="2000" i="1" dirty="0"/>
              <a:t>u</a:t>
            </a:r>
            <a:r>
              <a:rPr lang="en-US" altLang="zh-TW" sz="2000" baseline="-25000" dirty="0"/>
              <a:t>4</a:t>
            </a:r>
            <a:r>
              <a:rPr lang="en-US" altLang="zh-TW" sz="2000" dirty="0"/>
              <a:t> = 0.3549,    </a:t>
            </a:r>
            <a:r>
              <a:rPr lang="en-US" altLang="zh-TW" sz="2000" i="1"/>
              <a:t>u</a:t>
            </a:r>
            <a:r>
              <a:rPr lang="en-US" altLang="zh-TW" sz="2000" baseline="-25000"/>
              <a:t>5</a:t>
            </a:r>
            <a:r>
              <a:rPr lang="en-US" altLang="zh-TW" sz="2000"/>
              <a:t> = 0.6116</a:t>
            </a:r>
            <a:endParaRPr lang="zh-TW" altLang="en-US" sz="2000" dirty="0"/>
          </a:p>
        </p:txBody>
      </p:sp>
      <p:sp>
        <p:nvSpPr>
          <p:cNvPr id="9226" name="文字方塊 15"/>
          <p:cNvSpPr txBox="1">
            <a:spLocks noChangeArrowheads="1"/>
          </p:cNvSpPr>
          <p:nvPr/>
        </p:nvSpPr>
        <p:spPr bwMode="auto">
          <a:xfrm>
            <a:off x="7535864" y="1484313"/>
            <a:ext cx="201612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1"/>
              <a:t>m</a:t>
            </a:r>
            <a:r>
              <a:rPr lang="en-US" altLang="zh-TW" sz="2000"/>
              <a:t> = 1, 2, …, 5</a:t>
            </a:r>
            <a:endParaRPr lang="zh-TW" altLang="en-US" sz="2000"/>
          </a:p>
        </p:txBody>
      </p:sp>
      <p:sp>
        <p:nvSpPr>
          <p:cNvPr id="9227" name="矩形 16"/>
          <p:cNvSpPr>
            <a:spLocks noChangeArrowheads="1"/>
          </p:cNvSpPr>
          <p:nvPr/>
        </p:nvSpPr>
        <p:spPr bwMode="auto">
          <a:xfrm>
            <a:off x="2063741" y="2565400"/>
            <a:ext cx="95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just"/>
            <a:r>
              <a:rPr lang="zh-TW" altLang="en-US" sz="2000"/>
              <a:t>回歸線</a:t>
            </a:r>
            <a:endParaRPr lang="en-US" altLang="zh-TW" sz="2000"/>
          </a:p>
        </p:txBody>
      </p:sp>
      <p:graphicFrame>
        <p:nvGraphicFramePr>
          <p:cNvPr id="9220" name="Object 14"/>
          <p:cNvGraphicFramePr>
            <a:graphicFrameLocks noChangeAspect="1"/>
          </p:cNvGraphicFramePr>
          <p:nvPr>
            <p:extLst/>
          </p:nvPr>
        </p:nvGraphicFramePr>
        <p:xfrm>
          <a:off x="2424114" y="3213100"/>
          <a:ext cx="294957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86" name="Equation" r:id="rId9" imgW="3060360" imgH="355320" progId="Equation.DSMT4">
                  <p:embed/>
                </p:oleObj>
              </mc:Choice>
              <mc:Fallback>
                <p:oleObj name="Equation" r:id="rId9" imgW="3060360" imgH="355320" progId="Equation.DSMT4">
                  <p:embed/>
                  <p:pic>
                    <p:nvPicPr>
                      <p:cNvPr id="922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213100"/>
                        <a:ext cx="2949575" cy="3444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8" name="文字方塊 18"/>
          <p:cNvSpPr txBox="1">
            <a:spLocks noChangeArrowheads="1"/>
          </p:cNvSpPr>
          <p:nvPr/>
        </p:nvSpPr>
        <p:spPr bwMode="auto">
          <a:xfrm>
            <a:off x="3000375" y="3789363"/>
            <a:ext cx="136683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1"/>
              <a:t>c </a:t>
            </a:r>
            <a:r>
              <a:rPr lang="en-US" altLang="zh-TW" sz="2000">
                <a:sym typeface="Symbol" pitchFamily="18" charset="2"/>
              </a:rPr>
              <a:t> (-, )</a:t>
            </a:r>
            <a:r>
              <a:rPr lang="en-US" altLang="zh-TW" sz="2000"/>
              <a:t> </a:t>
            </a:r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341920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6"/>
    </mc:Choice>
    <mc:Fallback xmlns="">
      <p:transition spd="slow" advTm="236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80" y="258587"/>
            <a:ext cx="70957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Practice</a:t>
            </a:r>
            <a:endParaRPr lang="zh-TW" altLang="en-US" sz="3200" b="1" dirty="0">
              <a:solidFill>
                <a:srgbClr val="0000FF"/>
              </a:solidFill>
            </a:endParaRP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719980" y="1145020"/>
            <a:ext cx="10912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Choose two gray images with the same size.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Fourier transforms to fuse the low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frequency part of an image and the high frequency part of the other image. 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719980" y="2479797"/>
            <a:ext cx="107151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(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Perform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 3 times on a gray image.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(ii) Perform 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3 times on a gray image.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(iii) Perform opening (3 times of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erosion and 3 times of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dilation) on a gray image.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(iv) Perform closing (3 times of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dilation and 3 times of erosion) on a gray image.</a:t>
            </a:r>
          </a:p>
        </p:txBody>
      </p:sp>
    </p:spTree>
    <p:extLst>
      <p:ext uri="{BB962C8B-B14F-4D97-AF65-F5344CB8AC3E}">
        <p14:creationId xmlns:p14="http://schemas.microsoft.com/office/powerpoint/2010/main" val="54601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"/>
    </mc:Choice>
    <mc:Fallback xmlns="">
      <p:transition spd="slow" advTm="34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9A3C209C-5D0E-42C0-86EB-8343D9453218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3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2208214" y="4149725"/>
            <a:ext cx="70564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(1) Avoid using loops (</a:t>
            </a:r>
            <a:r>
              <a:rPr lang="zh-TW" altLang="en-US" dirty="0"/>
              <a:t>迴圈</a:t>
            </a:r>
            <a:r>
              <a:rPr lang="en-US" altLang="zh-TW" dirty="0"/>
              <a:t>)</a:t>
            </a:r>
            <a:endParaRPr lang="zh-TW" altLang="en-US" dirty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(2) </a:t>
            </a:r>
            <a:r>
              <a:rPr lang="zh-TW" altLang="en-US" dirty="0"/>
              <a:t>儘可能使用 </a:t>
            </a:r>
            <a:r>
              <a:rPr lang="en-US" altLang="zh-TW" dirty="0"/>
              <a:t>Matrix </a:t>
            </a:r>
            <a:r>
              <a:rPr lang="zh-TW" altLang="en-US" dirty="0"/>
              <a:t>及 </a:t>
            </a:r>
            <a:r>
              <a:rPr lang="en-US" altLang="zh-TW" dirty="0"/>
              <a:t>Vector operation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     Example: </a:t>
            </a:r>
            <a:r>
              <a:rPr lang="zh-TW" altLang="en-US" dirty="0"/>
              <a:t>由 </a:t>
            </a:r>
            <a:r>
              <a:rPr lang="en-US" altLang="zh-TW" dirty="0"/>
              <a:t>1 </a:t>
            </a:r>
            <a:r>
              <a:rPr lang="zh-TW" altLang="en-US" dirty="0"/>
              <a:t>加 到</a:t>
            </a:r>
            <a:r>
              <a:rPr lang="en-US" altLang="zh-TW" dirty="0"/>
              <a:t>100</a:t>
            </a:r>
            <a:r>
              <a:rPr lang="zh-TW" altLang="en-US" dirty="0"/>
              <a:t>，用 </a:t>
            </a:r>
            <a:r>
              <a:rPr lang="en-US" altLang="zh-TW" dirty="0" err="1"/>
              <a:t>Matlab</a:t>
            </a:r>
            <a:r>
              <a:rPr lang="en-US" altLang="zh-TW" dirty="0"/>
              <a:t> </a:t>
            </a:r>
            <a:r>
              <a:rPr lang="zh-TW" altLang="en-US" dirty="0"/>
              <a:t>一行就可以了</a:t>
            </a:r>
            <a:endParaRPr lang="en-US" altLang="zh-TW" dirty="0"/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 dirty="0"/>
              <a:t>                 sum([1:100])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zh-TW" altLang="en-US" dirty="0"/>
              <a:t>    完全不需迴圈</a:t>
            </a:r>
            <a:endParaRPr lang="en-US" altLang="zh-TW" dirty="0"/>
          </a:p>
        </p:txBody>
      </p:sp>
      <p:sp>
        <p:nvSpPr>
          <p:cNvPr id="20485" name="文字方塊 4"/>
          <p:cNvSpPr txBox="1">
            <a:spLocks noChangeArrowheads="1"/>
          </p:cNvSpPr>
          <p:nvPr/>
        </p:nvSpPr>
        <p:spPr bwMode="auto">
          <a:xfrm>
            <a:off x="1992314" y="1125539"/>
            <a:ext cx="68405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3333FF"/>
                </a:solidFill>
              </a:rPr>
              <a:t>1</a:t>
            </a:r>
            <a:r>
              <a:rPr lang="zh-TW" altLang="en-US" sz="2400" b="1" dirty="0">
                <a:solidFill>
                  <a:srgbClr val="3333FF"/>
                </a:solidFill>
              </a:rPr>
              <a:t>、各種程式語言寫程式共通的原則</a:t>
            </a:r>
          </a:p>
        </p:txBody>
      </p:sp>
      <p:sp>
        <p:nvSpPr>
          <p:cNvPr id="20486" name="Text Box 3"/>
          <p:cNvSpPr txBox="1">
            <a:spLocks noChangeArrowheads="1"/>
          </p:cNvSpPr>
          <p:nvPr/>
        </p:nvSpPr>
        <p:spPr bwMode="auto">
          <a:xfrm>
            <a:off x="2135188" y="1844675"/>
            <a:ext cx="7993062" cy="141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(1) </a:t>
            </a:r>
            <a:r>
              <a:rPr lang="zh-TW" altLang="en-US"/>
              <a:t>能夠不在迴圈內做的運算，則移到迴圈外，以節省運算時間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(2) </a:t>
            </a:r>
            <a:r>
              <a:rPr lang="zh-TW" altLang="en-US"/>
              <a:t>寫一部分即測試，不要全部寫完再測試 </a:t>
            </a:r>
            <a:r>
              <a:rPr lang="en-US" altLang="zh-TW"/>
              <a:t>(</a:t>
            </a:r>
            <a:r>
              <a:rPr lang="zh-TW" altLang="en-US"/>
              <a:t>縮小範圍比較容易 </a:t>
            </a:r>
            <a:r>
              <a:rPr lang="en-US" altLang="zh-TW"/>
              <a:t>debug)</a:t>
            </a:r>
          </a:p>
          <a:p>
            <a:pPr eaLnBrk="1" hangingPunct="1">
              <a:lnSpc>
                <a:spcPct val="110000"/>
              </a:lnSpc>
              <a:spcBef>
                <a:spcPct val="50000"/>
              </a:spcBef>
            </a:pPr>
            <a:r>
              <a:rPr lang="en-US" altLang="zh-TW"/>
              <a:t>(3) </a:t>
            </a:r>
            <a:r>
              <a:rPr lang="zh-TW" altLang="en-US"/>
              <a:t>先測試簡單的例子，成功後再測試複雜的例子</a:t>
            </a:r>
          </a:p>
        </p:txBody>
      </p:sp>
      <p:sp>
        <p:nvSpPr>
          <p:cNvPr id="20487" name="文字方塊 7"/>
          <p:cNvSpPr txBox="1">
            <a:spLocks noChangeArrowheads="1"/>
          </p:cNvSpPr>
          <p:nvPr/>
        </p:nvSpPr>
        <p:spPr bwMode="auto">
          <a:xfrm>
            <a:off x="1992314" y="3429001"/>
            <a:ext cx="8895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r>
              <a:rPr lang="en-US" altLang="zh-TW" sz="2400" b="1" dirty="0">
                <a:solidFill>
                  <a:srgbClr val="3333FF"/>
                </a:solidFill>
              </a:rPr>
              <a:t>2</a:t>
            </a:r>
            <a:r>
              <a:rPr lang="zh-TW" altLang="en-US" sz="2400" b="1" dirty="0">
                <a:solidFill>
                  <a:srgbClr val="3333FF"/>
                </a:solidFill>
              </a:rPr>
              <a:t>、</a:t>
            </a:r>
            <a:r>
              <a:rPr lang="en-US" altLang="zh-TW" sz="2400" b="1" dirty="0">
                <a:solidFill>
                  <a:srgbClr val="3333FF"/>
                </a:solidFill>
              </a:rPr>
              <a:t>Specific Rules for </a:t>
            </a:r>
            <a:r>
              <a:rPr lang="en-US" altLang="zh-TW" sz="2400" b="1" dirty="0" err="1">
                <a:solidFill>
                  <a:srgbClr val="3333FF"/>
                </a:solidFill>
              </a:rPr>
              <a:t>Matlab</a:t>
            </a:r>
            <a:r>
              <a:rPr lang="en-US" altLang="zh-TW" sz="2400" b="1" dirty="0">
                <a:solidFill>
                  <a:srgbClr val="3333FF"/>
                </a:solidFill>
              </a:rPr>
              <a:t> Codes (</a:t>
            </a:r>
            <a:r>
              <a:rPr lang="en-US" altLang="zh-TW" sz="2400" b="1" dirty="0" err="1">
                <a:solidFill>
                  <a:srgbClr val="3333FF"/>
                </a:solidFill>
              </a:rPr>
              <a:t>Matlab</a:t>
            </a:r>
            <a:r>
              <a:rPr lang="en-US" altLang="zh-TW" sz="2400" b="1" dirty="0">
                <a:solidFill>
                  <a:srgbClr val="3333FF"/>
                </a:solidFill>
              </a:rPr>
              <a:t> </a:t>
            </a:r>
            <a:r>
              <a:rPr lang="zh-TW" altLang="en-US" sz="2400" b="1" dirty="0">
                <a:solidFill>
                  <a:srgbClr val="3333FF"/>
                </a:solidFill>
              </a:rPr>
              <a:t>寫程式特有的技巧</a:t>
            </a:r>
            <a:r>
              <a:rPr lang="en-US" altLang="zh-TW" sz="2400" b="1" dirty="0">
                <a:solidFill>
                  <a:srgbClr val="3333FF"/>
                </a:solidFill>
              </a:rPr>
              <a:t>)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298053" y="418374"/>
            <a:ext cx="6499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Rules for Writing </a:t>
            </a:r>
            <a:r>
              <a:rPr lang="en-US" altLang="zh-TW" sz="3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en-US" altLang="zh-TW" sz="3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Codes </a:t>
            </a:r>
          </a:p>
        </p:txBody>
      </p:sp>
      <p:pic>
        <p:nvPicPr>
          <p:cNvPr id="3" name="音訊 2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488738" y="6154738"/>
            <a:ext cx="487362" cy="487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96"/>
    </mc:Choice>
    <mc:Fallback xmlns="">
      <p:transition spd="slow" advTm="19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522017" y="4886408"/>
            <a:ext cx="9125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 Perform PCA on the following data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(2, -1, 3),   (-1, 3, 5),   (0, 2, 4),  (4, -2, -1),  (1, 0, 4), (-2, 5, 5)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522018" y="444159"/>
            <a:ext cx="10045430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 (a) Generate a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blurred image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*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noise[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 (* means the convolution)</a:t>
            </a:r>
          </a:p>
          <a:p>
            <a:pPr>
              <a:spcBef>
                <a:spcPts val="600"/>
              </a:spcBef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s exp[-0.1(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^2+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^2)]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  </a:t>
            </a:r>
          </a:p>
          <a:p>
            <a:pPr>
              <a:spcBef>
                <a:spcPts val="600"/>
              </a:spcBef>
            </a:pP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-10 &lt;=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&lt;= 10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noise can be generated by “rand”, “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 or “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awgn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endParaRPr lang="en-US" altLang="zh-TW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(b) Use the equalizer to reconstruct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from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Try to use two different values of </a:t>
            </a:r>
            <a:r>
              <a:rPr lang="en-US" altLang="zh-TW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two different noise degrees. 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9203854"/>
              </p:ext>
            </p:extLst>
          </p:nvPr>
        </p:nvGraphicFramePr>
        <p:xfrm>
          <a:off x="5075120" y="1757354"/>
          <a:ext cx="2544763" cy="102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04" name="Equation" r:id="rId3" imgW="2539800" imgH="1015920" progId="Equation.DSMT4">
                  <p:embed/>
                </p:oleObj>
              </mc:Choice>
              <mc:Fallback>
                <p:oleObj name="Equation" r:id="rId3" imgW="2539800" imgH="1015920" progId="Equation.DSMT4">
                  <p:embed/>
                  <p:pic>
                    <p:nvPicPr>
                      <p:cNvPr id="1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5120" y="1757354"/>
                        <a:ext cx="2544763" cy="102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05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"/>
    </mc:Choice>
    <mc:Fallback xmlns="">
      <p:transition spd="slow" advTm="349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7" name="文字方塊 6"/>
          <p:cNvSpPr txBox="1"/>
          <p:nvPr/>
        </p:nvSpPr>
        <p:spPr>
          <a:xfrm>
            <a:off x="382049" y="583142"/>
            <a:ext cx="112694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 Use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Scholar to find and read the following paper. Moreover, plot the flowchart</a:t>
            </a:r>
            <a:b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of the corner detection method introduced in this paper. </a:t>
            </a:r>
            <a:endParaRPr lang="zh-TW" alt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909" y="2220707"/>
            <a:ext cx="4183380" cy="4209098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7274264" y="3625255"/>
            <a:ext cx="3657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i="1" dirty="0">
                <a:sym typeface="Symbol" panose="05050102010706020507" pitchFamily="18" charset="2"/>
              </a:rPr>
              <a:t></a:t>
            </a:r>
            <a:r>
              <a:rPr lang="en-US" altLang="zh-TW" sz="2400" dirty="0">
                <a:sym typeface="Symbol" panose="05050102010706020507" pitchFamily="18" charset="2"/>
              </a:rPr>
              <a:t>, </a:t>
            </a:r>
            <a:r>
              <a:rPr lang="zh-TW" altLang="en-US" sz="2400" i="1" dirty="0">
                <a:sym typeface="Symbol" panose="05050102010706020507" pitchFamily="18" charset="2"/>
              </a:rPr>
              <a:t> </a:t>
            </a:r>
            <a:r>
              <a:rPr lang="en-US" altLang="zh-TW" sz="2400" dirty="0">
                <a:sym typeface="Symbol" panose="05050102010706020507" pitchFamily="18" charset="2"/>
              </a:rPr>
              <a:t>:</a:t>
            </a:r>
          </a:p>
          <a:p>
            <a:r>
              <a:rPr lang="en-US" altLang="zh-TW" sz="2400" dirty="0">
                <a:sym typeface="Symbol" panose="05050102010706020507" pitchFamily="18" charset="2"/>
              </a:rPr>
              <a:t>the variation along two axes</a:t>
            </a:r>
            <a:endParaRPr lang="zh-TW" altLang="en-US" sz="24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14A839-49FE-48B2-8E14-4B247F6487C4}"/>
              </a:ext>
            </a:extLst>
          </p:cNvPr>
          <p:cNvSpPr/>
          <p:nvPr/>
        </p:nvSpPr>
        <p:spPr>
          <a:xfrm>
            <a:off x="570130" y="1593387"/>
            <a:ext cx="96606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C. Harris and M. Stephens, “A combined corner and edge detector”, Proc. 4</a:t>
            </a:r>
            <a:r>
              <a:rPr lang="en-US" altLang="zh-TW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Alvey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Vision Conf., 1988, pp. 147-151.</a:t>
            </a:r>
            <a:endParaRPr lang="zh-TW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668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"/>
    </mc:Choice>
    <mc:Fallback xmlns="">
      <p:transition spd="slow" advTm="25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D06AC016-2504-40FF-96F7-F26740890911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4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1507" name="Text Box 2"/>
          <p:cNvSpPr txBox="1">
            <a:spLocks noChangeArrowheads="1"/>
          </p:cNvSpPr>
          <p:nvPr/>
        </p:nvSpPr>
        <p:spPr bwMode="auto">
          <a:xfrm>
            <a:off x="1992314" y="333375"/>
            <a:ext cx="6911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 sz="2400" b="1" dirty="0">
                <a:solidFill>
                  <a:srgbClr val="3333FF"/>
                </a:solidFill>
              </a:rPr>
              <a:t>3</a:t>
            </a:r>
            <a:r>
              <a:rPr lang="zh-TW" altLang="en-US" sz="2400" b="1" dirty="0">
                <a:solidFill>
                  <a:srgbClr val="3333FF"/>
                </a:solidFill>
              </a:rPr>
              <a:t>、</a:t>
            </a:r>
            <a:r>
              <a:rPr lang="en-US" altLang="zh-TW" sz="2400" b="1" dirty="0">
                <a:solidFill>
                  <a:srgbClr val="3333FF"/>
                </a:solidFill>
              </a:rPr>
              <a:t>Some Important </a:t>
            </a:r>
            <a:r>
              <a:rPr lang="en-US" altLang="zh-TW" sz="2400" b="1" dirty="0" err="1">
                <a:solidFill>
                  <a:srgbClr val="3333FF"/>
                </a:solidFill>
              </a:rPr>
              <a:t>Matlab</a:t>
            </a:r>
            <a:r>
              <a:rPr lang="en-US" altLang="zh-TW" sz="2400" b="1" dirty="0">
                <a:solidFill>
                  <a:srgbClr val="3333FF"/>
                </a:solidFill>
              </a:rPr>
              <a:t> Commands</a:t>
            </a:r>
            <a:endParaRPr lang="zh-TW" altLang="en-US" sz="2400" b="1" dirty="0">
              <a:solidFill>
                <a:srgbClr val="3333FF"/>
              </a:solidFill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2063751" y="981076"/>
            <a:ext cx="626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(1) function</a:t>
            </a:r>
            <a:r>
              <a:rPr lang="en-US" altLang="zh-TW"/>
              <a:t>: </a:t>
            </a:r>
            <a:r>
              <a:rPr lang="zh-TW" altLang="en-US"/>
              <a:t>放在第一行，可以將整個程式函式化</a:t>
            </a:r>
          </a:p>
        </p:txBody>
      </p:sp>
      <p:sp>
        <p:nvSpPr>
          <p:cNvPr id="21509" name="Text Box 4"/>
          <p:cNvSpPr txBox="1">
            <a:spLocks noChangeArrowheads="1"/>
          </p:cNvSpPr>
          <p:nvPr/>
        </p:nvSpPr>
        <p:spPr bwMode="auto">
          <a:xfrm>
            <a:off x="2063751" y="1412876"/>
            <a:ext cx="7777163" cy="496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(2) tic, toc</a:t>
            </a:r>
            <a:r>
              <a:rPr lang="en-US" altLang="zh-TW"/>
              <a:t>: </a:t>
            </a:r>
            <a:r>
              <a:rPr lang="zh-TW" altLang="en-US"/>
              <a:t>計算時間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     </a:t>
            </a:r>
            <a:r>
              <a:rPr lang="en-US" altLang="zh-TW"/>
              <a:t>tic </a:t>
            </a:r>
            <a:r>
              <a:rPr lang="zh-TW" altLang="en-US"/>
              <a:t>為開始計時，</a:t>
            </a:r>
            <a:r>
              <a:rPr lang="en-US" altLang="zh-TW"/>
              <a:t>toc </a:t>
            </a:r>
            <a:r>
              <a:rPr lang="zh-TW" altLang="en-US"/>
              <a:t>為顯示時間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(3) find</a:t>
            </a:r>
            <a:r>
              <a:rPr lang="en-US" altLang="zh-TW"/>
              <a:t>: </a:t>
            </a:r>
            <a:r>
              <a:rPr lang="zh-TW" altLang="en-US"/>
              <a:t>找尋一個 </a:t>
            </a:r>
            <a:r>
              <a:rPr lang="en-US" altLang="zh-TW"/>
              <a:t>vector </a:t>
            </a:r>
            <a:r>
              <a:rPr lang="zh-TW" altLang="en-US"/>
              <a:t>當中不等於 </a:t>
            </a:r>
            <a:r>
              <a:rPr lang="en-US" altLang="zh-TW"/>
              <a:t>0 </a:t>
            </a:r>
            <a:r>
              <a:rPr lang="zh-TW" altLang="en-US"/>
              <a:t>的</a:t>
            </a:r>
            <a:r>
              <a:rPr lang="en-US" altLang="zh-TW"/>
              <a:t>entry </a:t>
            </a:r>
            <a:r>
              <a:rPr lang="zh-TW" altLang="en-US"/>
              <a:t>的位置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 範例：</a:t>
            </a:r>
            <a:r>
              <a:rPr lang="en-US" altLang="zh-TW"/>
              <a:t>find([1 0 0 1]) = [1, 4]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find(abs([-5:5])&lt;=2) = [4, 5, 6, 7, 8]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/>
              <a:t>                    (</a:t>
            </a:r>
            <a:r>
              <a:rPr lang="zh-TW" altLang="en-US"/>
              <a:t>因為 </a:t>
            </a:r>
            <a:r>
              <a:rPr lang="en-US" altLang="zh-TW"/>
              <a:t>abs([-5:5])&lt;=2 = [0 0 0 1 1 1 1 1 0 0 0])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(4)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 </a:t>
            </a:r>
            <a:r>
              <a:rPr lang="en-US" altLang="zh-TW"/>
              <a:t>: Hermitian (transpose + conjugation)</a:t>
            </a:r>
            <a:r>
              <a:rPr lang="zh-TW" altLang="en-US"/>
              <a:t>，</a:t>
            </a:r>
            <a:r>
              <a:rPr lang="zh-TW" altLang="en-US">
                <a:solidFill>
                  <a:srgbClr val="3333FF"/>
                </a:solidFill>
              </a:rPr>
              <a:t> </a:t>
            </a:r>
            <a:r>
              <a:rPr lang="en-US" altLang="zh-TW">
                <a:solidFill>
                  <a:srgbClr val="3333FF"/>
                </a:solidFill>
              </a:rPr>
              <a:t>. </a:t>
            </a:r>
            <a:r>
              <a:rPr lang="en-US" altLang="zh-TW">
                <a:solidFill>
                  <a:srgbClr val="3333FF"/>
                </a:solidFill>
                <a:sym typeface="Symbol" panose="05050102010706020507" pitchFamily="18" charset="2"/>
              </a:rPr>
              <a:t></a:t>
            </a:r>
            <a:r>
              <a:rPr lang="en-US" altLang="zh-TW">
                <a:solidFill>
                  <a:srgbClr val="3333FF"/>
                </a:solidFill>
              </a:rPr>
              <a:t> </a:t>
            </a:r>
            <a:r>
              <a:rPr lang="en-US" altLang="zh-TW"/>
              <a:t>: transpose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(5) imread</a:t>
            </a:r>
            <a:r>
              <a:rPr lang="en-US" altLang="zh-TW"/>
              <a:t>: </a:t>
            </a:r>
            <a:r>
              <a:rPr lang="zh-TW" altLang="en-US"/>
              <a:t>讀圖， </a:t>
            </a:r>
            <a:r>
              <a:rPr lang="en-US" altLang="zh-TW">
                <a:solidFill>
                  <a:srgbClr val="3333FF"/>
                </a:solidFill>
              </a:rPr>
              <a:t>image, imshow, imagesc</a:t>
            </a:r>
            <a:r>
              <a:rPr lang="en-US" altLang="zh-TW"/>
              <a:t>: </a:t>
            </a:r>
            <a:r>
              <a:rPr lang="zh-TW" altLang="en-US"/>
              <a:t>將圖顯示出來，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</a:t>
            </a:r>
            <a:r>
              <a:rPr lang="en-US" altLang="zh-TW"/>
              <a:t>(</a:t>
            </a:r>
            <a:r>
              <a:rPr lang="zh-TW" altLang="en-US"/>
              <a:t>註： 較老的 </a:t>
            </a:r>
            <a:r>
              <a:rPr lang="en-US" altLang="zh-TW"/>
              <a:t>Matlab </a:t>
            </a:r>
            <a:r>
              <a:rPr lang="zh-TW" altLang="en-US"/>
              <a:t>版本 </a:t>
            </a:r>
            <a:r>
              <a:rPr lang="en-US" altLang="zh-TW"/>
              <a:t>imread </a:t>
            </a:r>
            <a:r>
              <a:rPr lang="zh-TW" altLang="en-US"/>
              <a:t>要和 </a:t>
            </a:r>
            <a:r>
              <a:rPr lang="en-US" altLang="zh-TW"/>
              <a:t>double </a:t>
            </a:r>
            <a:r>
              <a:rPr lang="zh-TW" altLang="en-US"/>
              <a:t>並用</a:t>
            </a:r>
          </a:p>
          <a:p>
            <a:pPr eaLnBrk="1" hangingPunct="1">
              <a:spcBef>
                <a:spcPct val="50000"/>
              </a:spcBef>
            </a:pPr>
            <a:r>
              <a:rPr lang="zh-TW" altLang="en-US"/>
              <a:t>       </a:t>
            </a:r>
            <a:r>
              <a:rPr lang="en-US" altLang="zh-TW"/>
              <a:t>A=double(imread(‘Lena.bmp’));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(6) imwrite</a:t>
            </a:r>
            <a:r>
              <a:rPr lang="en-US" altLang="zh-TW"/>
              <a:t>: </a:t>
            </a:r>
            <a:r>
              <a:rPr lang="zh-TW" altLang="en-US"/>
              <a:t>製做圖檔 </a:t>
            </a:r>
          </a:p>
        </p:txBody>
      </p:sp>
    </p:spTree>
    <p:extLst>
      <p:ext uri="{BB962C8B-B14F-4D97-AF65-F5344CB8AC3E}">
        <p14:creationId xmlns:p14="http://schemas.microsoft.com/office/powerpoint/2010/main" val="523807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3"/>
    </mc:Choice>
    <mc:Fallback xmlns="">
      <p:transition spd="slow" advTm="52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/>
            <a:fld id="{33B62690-6314-4BFA-9162-18BB315E5C97}" type="slidenum">
              <a:rPr lang="en-US" altLang="zh-TW">
                <a:solidFill>
                  <a:srgbClr val="3333FF"/>
                </a:solidFill>
                <a:ea typeface="新細明體" panose="02020500000000000000" pitchFamily="18" charset="-120"/>
              </a:rPr>
              <a:pPr eaLnBrk="1" hangingPunct="1"/>
              <a:t>5</a:t>
            </a:fld>
            <a:endParaRPr lang="en-US" altLang="zh-TW">
              <a:solidFill>
                <a:srgbClr val="3333FF"/>
              </a:solidFill>
              <a:ea typeface="新細明體" panose="02020500000000000000" pitchFamily="18" charset="-120"/>
            </a:endParaRPr>
          </a:p>
        </p:txBody>
      </p:sp>
      <p:sp>
        <p:nvSpPr>
          <p:cNvPr id="22531" name="Rectangle 4"/>
          <p:cNvSpPr>
            <a:spLocks noChangeArrowheads="1"/>
          </p:cNvSpPr>
          <p:nvPr/>
        </p:nvSpPr>
        <p:spPr bwMode="auto">
          <a:xfrm>
            <a:off x="1992313" y="476251"/>
            <a:ext cx="6119812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(7) xlsread</a:t>
            </a:r>
            <a:r>
              <a:rPr lang="en-US" altLang="zh-TW"/>
              <a:t>: </a:t>
            </a:r>
            <a:r>
              <a:rPr lang="zh-TW" altLang="en-US"/>
              <a:t>由 </a:t>
            </a:r>
            <a:r>
              <a:rPr lang="en-US" altLang="zh-TW"/>
              <a:t>Excel </a:t>
            </a:r>
            <a:r>
              <a:rPr lang="zh-TW" altLang="en-US"/>
              <a:t>檔讀取資料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(8) xlswrite</a:t>
            </a:r>
            <a:r>
              <a:rPr lang="en-US" altLang="zh-TW"/>
              <a:t>: </a:t>
            </a:r>
            <a:r>
              <a:rPr lang="zh-TW" altLang="en-US"/>
              <a:t>將資料寫成 </a:t>
            </a:r>
            <a:r>
              <a:rPr lang="en-US" altLang="zh-TW"/>
              <a:t>Excel </a:t>
            </a:r>
            <a:r>
              <a:rPr lang="zh-TW" altLang="en-US"/>
              <a:t>檔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(9) aviread</a:t>
            </a:r>
            <a:r>
              <a:rPr lang="en-US" altLang="zh-TW"/>
              <a:t>:  </a:t>
            </a:r>
            <a:r>
              <a:rPr lang="zh-TW" altLang="en-US"/>
              <a:t>讀取 </a:t>
            </a:r>
            <a:r>
              <a:rPr lang="en-US" altLang="zh-TW"/>
              <a:t>video </a:t>
            </a:r>
            <a:r>
              <a:rPr lang="zh-TW" altLang="en-US"/>
              <a:t>檔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(10) dlmread</a:t>
            </a:r>
            <a:r>
              <a:rPr lang="en-US" altLang="zh-TW"/>
              <a:t>:  </a:t>
            </a:r>
            <a:r>
              <a:rPr lang="zh-TW" altLang="en-US"/>
              <a:t>讀取 *</a:t>
            </a:r>
            <a:r>
              <a:rPr lang="en-US" altLang="zh-TW"/>
              <a:t>.txt </a:t>
            </a:r>
            <a:r>
              <a:rPr lang="zh-TW" altLang="en-US"/>
              <a:t>或其他類型檔案的資料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zh-TW">
                <a:solidFill>
                  <a:srgbClr val="3333FF"/>
                </a:solidFill>
              </a:rPr>
              <a:t>(11) dlmwrite</a:t>
            </a:r>
            <a:r>
              <a:rPr lang="en-US" altLang="zh-TW"/>
              <a:t>:  </a:t>
            </a:r>
            <a:r>
              <a:rPr lang="zh-TW" altLang="en-US"/>
              <a:t>將資料寫成 *</a:t>
            </a:r>
            <a:r>
              <a:rPr lang="en-US" altLang="zh-TW"/>
              <a:t>.txt </a:t>
            </a:r>
            <a:r>
              <a:rPr lang="zh-TW" altLang="en-US"/>
              <a:t>或其他類型檔案</a:t>
            </a:r>
          </a:p>
          <a:p>
            <a:pPr eaLnBrk="1" hangingPunct="1">
              <a:spcBef>
                <a:spcPct val="50000"/>
              </a:spcBef>
            </a:pP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74636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4"/>
    </mc:Choice>
    <mc:Fallback xmlns="">
      <p:transition spd="slow" advTm="44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/>
          <p:cNvSpPr txBox="1"/>
          <p:nvPr/>
        </p:nvSpPr>
        <p:spPr>
          <a:xfrm>
            <a:off x="719979" y="258587"/>
            <a:ext cx="84143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b="1" dirty="0">
                <a:solidFill>
                  <a:srgbClr val="0000FF"/>
                </a:solidFill>
              </a:rPr>
              <a:t>(2) Image Fusion by the Fourier Transform </a:t>
            </a:r>
          </a:p>
        </p:txBody>
      </p:sp>
      <p:sp>
        <p:nvSpPr>
          <p:cNvPr id="6" name="文字方塊 5"/>
          <p:cNvSpPr txBox="1"/>
          <p:nvPr/>
        </p:nvSpPr>
        <p:spPr>
          <a:xfrm>
            <a:off x="945396" y="1320192"/>
            <a:ext cx="8663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2-D Discrete Fourier Transform (2-D DFT)</a:t>
            </a:r>
            <a:endParaRPr lang="zh-TW" altLang="en-US" sz="2400" dirty="0"/>
          </a:p>
        </p:txBody>
      </p:sp>
      <p:graphicFrame>
        <p:nvGraphicFramePr>
          <p:cNvPr id="7" name="Object 4"/>
          <p:cNvGraphicFramePr>
            <a:graphicFrameLocks noChangeAspect="1"/>
          </p:cNvGraphicFramePr>
          <p:nvPr>
            <p:extLst/>
          </p:nvPr>
        </p:nvGraphicFramePr>
        <p:xfrm>
          <a:off x="2176924" y="2104030"/>
          <a:ext cx="4237037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0" name="Equation" r:id="rId3" imgW="4241520" imgH="774360" progId="Equation.DSMT4">
                  <p:embed/>
                </p:oleObj>
              </mc:Choice>
              <mc:Fallback>
                <p:oleObj name="Equation" r:id="rId3" imgW="4241520" imgH="774360" progId="Equation.DSMT4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924" y="2104030"/>
                        <a:ext cx="4237037" cy="771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/>
          </p:nvPr>
        </p:nvGraphicFramePr>
        <p:xfrm>
          <a:off x="2304620" y="3390523"/>
          <a:ext cx="4540250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01" name="Equation" r:id="rId5" imgW="4546440" imgH="799920" progId="Equation.DSMT4">
                  <p:embed/>
                </p:oleObj>
              </mc:Choice>
              <mc:Fallback>
                <p:oleObj name="Equation" r:id="rId5" imgW="4546440" imgH="799920" progId="Equation.DSMT4">
                  <p:embed/>
                  <p:pic>
                    <p:nvPicPr>
                      <p:cNvPr id="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4620" y="3390523"/>
                        <a:ext cx="4540250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投影片編號版面配置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304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"/>
    </mc:Choice>
    <mc:Fallback xmlns="">
      <p:transition spd="slow" advTm="37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/>
          <p:cNvSpPr txBox="1"/>
          <p:nvPr/>
        </p:nvSpPr>
        <p:spPr>
          <a:xfrm>
            <a:off x="5879944" y="5416551"/>
            <a:ext cx="52913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Using the gray level to show the intensity</a:t>
            </a:r>
            <a:endParaRPr lang="zh-TW" altLang="en-US" sz="20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4996541" y="3216569"/>
            <a:ext cx="9918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/>
          <p:cNvSpPr txBox="1"/>
          <p:nvPr/>
        </p:nvSpPr>
        <p:spPr>
          <a:xfrm>
            <a:off x="5105029" y="2754904"/>
            <a:ext cx="77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FT</a:t>
            </a:r>
            <a:endParaRPr lang="zh-TW" altLang="en-US" sz="24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3583" y="954276"/>
            <a:ext cx="6418542" cy="4808242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745" y="1265849"/>
            <a:ext cx="3901440" cy="3901440"/>
          </a:xfrm>
          <a:prstGeom prst="rect">
            <a:avLst/>
          </a:prstGeom>
        </p:spPr>
      </p:pic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11" name="文字方塊 10"/>
          <p:cNvSpPr txBox="1"/>
          <p:nvPr/>
        </p:nvSpPr>
        <p:spPr>
          <a:xfrm>
            <a:off x="5988433" y="5858136"/>
            <a:ext cx="2936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image(…….)</a:t>
            </a:r>
          </a:p>
          <a:p>
            <a:r>
              <a:rPr lang="en-US" altLang="zh-TW" sz="2000" dirty="0" err="1"/>
              <a:t>colormap</a:t>
            </a:r>
            <a:r>
              <a:rPr lang="en-US" altLang="zh-TW" sz="2000" dirty="0"/>
              <a:t>(gray(256))</a:t>
            </a:r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53053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76"/>
    </mc:Choice>
    <mc:Fallback xmlns="">
      <p:transition spd="slow" advTm="117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/>
          <p:cNvSpPr txBox="1"/>
          <p:nvPr/>
        </p:nvSpPr>
        <p:spPr>
          <a:xfrm>
            <a:off x="1645920" y="1061761"/>
            <a:ext cx="39014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Low Frequency Part:   Signal </a:t>
            </a:r>
            <a:endParaRPr lang="zh-TW" altLang="en-US" sz="2000" dirty="0"/>
          </a:p>
        </p:txBody>
      </p:sp>
      <p:sp>
        <p:nvSpPr>
          <p:cNvPr id="8" name="文字方塊 7"/>
          <p:cNvSpPr txBox="1"/>
          <p:nvPr/>
        </p:nvSpPr>
        <p:spPr>
          <a:xfrm>
            <a:off x="1645920" y="1680270"/>
            <a:ext cx="4730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High Frequency Part:   Edge and Noise</a:t>
            </a:r>
            <a:endParaRPr lang="zh-TW" altLang="en-US" sz="20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41248" y="3342394"/>
            <a:ext cx="1414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Input Image </a:t>
            </a:r>
            <a:endParaRPr lang="zh-TW" altLang="en-US" sz="2000" dirty="0"/>
          </a:p>
        </p:txBody>
      </p:sp>
      <p:cxnSp>
        <p:nvCxnSpPr>
          <p:cNvPr id="12" name="直線單箭頭接點 11"/>
          <p:cNvCxnSpPr/>
          <p:nvPr/>
        </p:nvCxnSpPr>
        <p:spPr>
          <a:xfrm flipV="1">
            <a:off x="2109216" y="3527059"/>
            <a:ext cx="106070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>
            <a:off x="3267456" y="3203893"/>
            <a:ext cx="17922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Spectrum of the Input Image </a:t>
            </a:r>
            <a:endParaRPr lang="zh-TW" altLang="en-US" sz="20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918252" y="3637737"/>
            <a:ext cx="134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2D Fourier Transform </a:t>
            </a:r>
            <a:endParaRPr lang="zh-TW" altLang="en-US" sz="2000" dirty="0"/>
          </a:p>
        </p:txBody>
      </p:sp>
      <p:pic>
        <p:nvPicPr>
          <p:cNvPr id="26" name="圖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616" y="2330601"/>
            <a:ext cx="1504950" cy="1381125"/>
          </a:xfrm>
          <a:prstGeom prst="rect">
            <a:avLst/>
          </a:prstGeom>
        </p:spPr>
      </p:pic>
      <p:cxnSp>
        <p:nvCxnSpPr>
          <p:cNvPr id="27" name="直線單箭頭接點 26"/>
          <p:cNvCxnSpPr/>
          <p:nvPr/>
        </p:nvCxnSpPr>
        <p:spPr>
          <a:xfrm flipV="1">
            <a:off x="4880113" y="3527058"/>
            <a:ext cx="11487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/>
          <p:cNvSpPr txBox="1"/>
          <p:nvPr/>
        </p:nvSpPr>
        <p:spPr>
          <a:xfrm>
            <a:off x="4541076" y="3591570"/>
            <a:ext cx="16385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multiplication</a:t>
            </a:r>
            <a:endParaRPr lang="zh-TW" altLang="en-US" sz="2000" dirty="0"/>
          </a:p>
        </p:txBody>
      </p:sp>
      <p:pic>
        <p:nvPicPr>
          <p:cNvPr id="33" name="圖片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9" y="3861615"/>
            <a:ext cx="1495425" cy="1333500"/>
          </a:xfrm>
          <a:prstGeom prst="rect">
            <a:avLst/>
          </a:prstGeom>
        </p:spPr>
      </p:pic>
      <p:sp>
        <p:nvSpPr>
          <p:cNvPr id="34" name="文字方塊 33"/>
          <p:cNvSpPr txBox="1"/>
          <p:nvPr/>
        </p:nvSpPr>
        <p:spPr>
          <a:xfrm>
            <a:off x="6076995" y="1807530"/>
            <a:ext cx="1712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lowpass mask</a:t>
            </a:r>
            <a:endParaRPr lang="zh-TW" altLang="en-US" sz="2000" dirty="0"/>
          </a:p>
        </p:txBody>
      </p:sp>
      <p:sp>
        <p:nvSpPr>
          <p:cNvPr id="35" name="文字方塊 34"/>
          <p:cNvSpPr txBox="1"/>
          <p:nvPr/>
        </p:nvSpPr>
        <p:spPr>
          <a:xfrm>
            <a:off x="6099852" y="5195115"/>
            <a:ext cx="17158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highpass mask</a:t>
            </a:r>
            <a:endParaRPr lang="zh-TW" altLang="en-US" sz="2000" dirty="0"/>
          </a:p>
        </p:txBody>
      </p:sp>
      <p:cxnSp>
        <p:nvCxnSpPr>
          <p:cNvPr id="36" name="直線單箭頭接點 35"/>
          <p:cNvCxnSpPr/>
          <p:nvPr/>
        </p:nvCxnSpPr>
        <p:spPr>
          <a:xfrm>
            <a:off x="7815724" y="3527058"/>
            <a:ext cx="1219200" cy="4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字方塊 36"/>
          <p:cNvSpPr txBox="1"/>
          <p:nvPr/>
        </p:nvSpPr>
        <p:spPr>
          <a:xfrm>
            <a:off x="7815724" y="3637737"/>
            <a:ext cx="13274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000" dirty="0"/>
              <a:t>Inverse </a:t>
            </a:r>
          </a:p>
          <a:p>
            <a:pPr algn="ctr"/>
            <a:r>
              <a:rPr lang="en-US" altLang="zh-TW" sz="2000" dirty="0"/>
              <a:t>2D Fourier Transform </a:t>
            </a:r>
            <a:endParaRPr lang="zh-TW" altLang="en-US" sz="2000" dirty="0"/>
          </a:p>
        </p:txBody>
      </p:sp>
      <p:sp>
        <p:nvSpPr>
          <p:cNvPr id="38" name="文字方塊 37"/>
          <p:cNvSpPr txBox="1"/>
          <p:nvPr/>
        </p:nvSpPr>
        <p:spPr>
          <a:xfrm>
            <a:off x="9143138" y="3325362"/>
            <a:ext cx="16076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dirty="0"/>
              <a:t>Output Image </a:t>
            </a:r>
            <a:endParaRPr lang="zh-TW" altLang="en-US" sz="20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20" name="文字方塊 19"/>
          <p:cNvSpPr txBox="1"/>
          <p:nvPr/>
        </p:nvSpPr>
        <p:spPr>
          <a:xfrm>
            <a:off x="6628169" y="2059715"/>
            <a:ext cx="42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err="1"/>
              <a:t>f</a:t>
            </a:r>
            <a:r>
              <a:rPr lang="en-US" altLang="zh-TW" sz="2000" i="1" baseline="-25000" dirty="0" err="1"/>
              <a:t>x</a:t>
            </a:r>
            <a:endParaRPr lang="zh-TW" altLang="en-US" sz="2000" i="1" baseline="-25000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5858837" y="2564528"/>
            <a:ext cx="42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err="1"/>
              <a:t>f</a:t>
            </a:r>
            <a:r>
              <a:rPr lang="en-US" altLang="zh-TW" sz="2000" i="1" baseline="-25000" dirty="0" err="1"/>
              <a:t>y</a:t>
            </a:r>
            <a:endParaRPr lang="zh-TW" altLang="en-US" sz="2000" i="1" baseline="-250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5854781" y="4184769"/>
            <a:ext cx="42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err="1"/>
              <a:t>f</a:t>
            </a:r>
            <a:r>
              <a:rPr lang="en-US" altLang="zh-TW" sz="2000" i="1" baseline="-25000" dirty="0" err="1"/>
              <a:t>y</a:t>
            </a:r>
            <a:endParaRPr lang="zh-TW" altLang="en-US" sz="2000" i="1" baseline="-25000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6644155" y="3576947"/>
            <a:ext cx="4255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i="1" dirty="0" err="1"/>
              <a:t>f</a:t>
            </a:r>
            <a:r>
              <a:rPr lang="en-US" altLang="zh-TW" sz="2000" i="1" baseline="-25000" dirty="0" err="1"/>
              <a:t>x</a:t>
            </a:r>
            <a:endParaRPr lang="zh-TW" altLang="en-US" sz="2000" i="1" baseline="-25000" dirty="0"/>
          </a:p>
        </p:txBody>
      </p:sp>
    </p:spTree>
    <p:extLst>
      <p:ext uri="{BB962C8B-B14F-4D97-AF65-F5344CB8AC3E}">
        <p14:creationId xmlns:p14="http://schemas.microsoft.com/office/powerpoint/2010/main" val="280705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"/>
    </mc:Choice>
    <mc:Fallback xmlns="">
      <p:transition spd="slow" advTm="574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883404" y="1082293"/>
            <a:ext cx="3502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Lowpass output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520849" y="5402451"/>
            <a:ext cx="30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Passband: |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x</a:t>
            </a:r>
            <a:r>
              <a:rPr lang="en-US" altLang="zh-TW" dirty="0"/>
              <a:t>| + |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y</a:t>
            </a:r>
            <a:r>
              <a:rPr lang="en-US" altLang="zh-TW" dirty="0"/>
              <a:t>|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/30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7062515" y="5402451"/>
            <a:ext cx="309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Passband: |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x</a:t>
            </a:r>
            <a:r>
              <a:rPr lang="en-US" altLang="zh-TW" dirty="0"/>
              <a:t>| + |</a:t>
            </a:r>
            <a:r>
              <a:rPr lang="en-US" altLang="zh-TW" i="1" dirty="0" err="1"/>
              <a:t>f</a:t>
            </a:r>
            <a:r>
              <a:rPr lang="en-US" altLang="zh-TW" i="1" baseline="-25000" dirty="0" err="1"/>
              <a:t>y</a:t>
            </a:r>
            <a:r>
              <a:rPr lang="en-US" altLang="zh-TW" dirty="0"/>
              <a:t>| </a:t>
            </a:r>
            <a:r>
              <a:rPr lang="en-US" altLang="zh-TW" dirty="0">
                <a:sym typeface="Symbol" panose="05050102010706020507" pitchFamily="18" charset="2"/>
              </a:rPr>
              <a:t> </a:t>
            </a:r>
            <a:r>
              <a:rPr lang="en-US" altLang="zh-TW" i="1" dirty="0">
                <a:sym typeface="Symbol" panose="05050102010706020507" pitchFamily="18" charset="2"/>
              </a:rPr>
              <a:t>N</a:t>
            </a:r>
            <a:r>
              <a:rPr lang="en-US" altLang="zh-TW" dirty="0">
                <a:sym typeface="Symbol" panose="05050102010706020507" pitchFamily="18" charset="2"/>
              </a:rPr>
              <a:t>/10</a:t>
            </a:r>
            <a:r>
              <a:rPr lang="en-US" altLang="zh-TW" dirty="0"/>
              <a:t> 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4" y="1313124"/>
            <a:ext cx="5705370" cy="4273993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421" y="1313123"/>
            <a:ext cx="5705370" cy="4273993"/>
          </a:xfrm>
          <a:prstGeom prst="rect">
            <a:avLst/>
          </a:prstGeom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90A91-03B8-4682-83B5-CC9205BB967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43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"/>
    </mc:Choice>
    <mc:Fallback xmlns="">
      <p:transition spd="slow" advTm="434"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17955</TotalTime>
  <Words>2595</Words>
  <Application>Microsoft Office PowerPoint</Application>
  <PresentationFormat>寬螢幕</PresentationFormat>
  <Paragraphs>681</Paragraphs>
  <Slides>31</Slides>
  <Notes>9</Notes>
  <HiddenSlides>0</HiddenSlides>
  <MMClips>2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40" baseType="lpstr">
      <vt:lpstr>新細明體</vt:lpstr>
      <vt:lpstr>標楷體</vt:lpstr>
      <vt:lpstr>Arial</vt:lpstr>
      <vt:lpstr>Calibri</vt:lpstr>
      <vt:lpstr>Calibri Light</vt:lpstr>
      <vt:lpstr>Symbol</vt:lpstr>
      <vt:lpstr>Times New Roman</vt:lpstr>
      <vt:lpstr>Office 佈景主題</vt:lpstr>
      <vt:lpstr>Equation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disp</dc:creator>
  <cp:lastModifiedBy>user</cp:lastModifiedBy>
  <cp:revision>477</cp:revision>
  <dcterms:created xsi:type="dcterms:W3CDTF">2016-07-06T08:15:57Z</dcterms:created>
  <dcterms:modified xsi:type="dcterms:W3CDTF">2024-09-21T02:42:10Z</dcterms:modified>
</cp:coreProperties>
</file>