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2" r:id="rId3"/>
    <p:sldId id="421" r:id="rId4"/>
    <p:sldId id="424" r:id="rId5"/>
    <p:sldId id="439" r:id="rId6"/>
    <p:sldId id="423" r:id="rId7"/>
    <p:sldId id="440" r:id="rId8"/>
    <p:sldId id="435" r:id="rId9"/>
    <p:sldId id="436" r:id="rId10"/>
    <p:sldId id="437" r:id="rId11"/>
    <p:sldId id="438" r:id="rId12"/>
    <p:sldId id="44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8" autoAdjust="0"/>
    <p:restoredTop sz="91721" autoAdjust="0"/>
  </p:normalViewPr>
  <p:slideViewPr>
    <p:cSldViewPr snapToGrid="0">
      <p:cViewPr varScale="1">
        <p:scale>
          <a:sx n="67" d="100"/>
          <a:sy n="67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88228" y="4228872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kumimoji="0" lang="zh-TW" altLang="en-US" sz="3200">
              <a:latin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34685" y="3374606"/>
            <a:ext cx="77070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丁建均 教授</a:t>
            </a:r>
            <a:endParaRPr kumimoji="0" lang="en-US" altLang="zh-TW" sz="3200" b="1" dirty="0">
              <a:latin typeface="Times New Roman" pitchFamily="18" charset="0"/>
              <a:ea typeface="標楷體" pitchFamily="65" charset="-120"/>
            </a:endParaRPr>
          </a:p>
          <a:p>
            <a:pPr algn="ctr" eaLnBrk="0" hangingPunct="0">
              <a:spcBef>
                <a:spcPts val="1200"/>
              </a:spcBef>
            </a:pPr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國立台灣大學電信工程學研究所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8322" y="835448"/>
            <a:ext cx="998834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Basic Signal and Image Processing Knowledge (4)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5831" y="2174402"/>
            <a:ext cx="102647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基礎信號與影像處理知識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四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97963" y="1113574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Raw Moment:</a:t>
            </a:r>
            <a:endParaRPr lang="zh-TW" altLang="en-US" sz="2400" dirty="0"/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24233"/>
              </p:ext>
            </p:extLst>
          </p:nvPr>
        </p:nvGraphicFramePr>
        <p:xfrm>
          <a:off x="3368675" y="969722"/>
          <a:ext cx="1701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Equation" r:id="rId3" imgW="1701720" imgH="812520" progId="Equation.DSMT4">
                  <p:embed/>
                </p:oleObj>
              </mc:Choice>
              <mc:Fallback>
                <p:oleObj name="Equation" r:id="rId3" imgW="1701720" imgH="81252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969722"/>
                        <a:ext cx="17018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07401"/>
              </p:ext>
            </p:extLst>
          </p:nvPr>
        </p:nvGraphicFramePr>
        <p:xfrm>
          <a:off x="3368840" y="1923938"/>
          <a:ext cx="309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Equation" r:id="rId5" imgW="3098520" imgH="888840" progId="Equation.DSMT4">
                  <p:embed/>
                </p:oleObj>
              </mc:Choice>
              <mc:Fallback>
                <p:oleObj name="Equation" r:id="rId5" imgW="3098520" imgH="88884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40" y="1923938"/>
                        <a:ext cx="3098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243988" y="2612912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Central Moment:</a:t>
            </a:r>
            <a:endParaRPr lang="zh-TW" alt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55824"/>
              </p:ext>
            </p:extLst>
          </p:nvPr>
        </p:nvGraphicFramePr>
        <p:xfrm>
          <a:off x="2256078" y="3035001"/>
          <a:ext cx="3441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Equation" r:id="rId7" imgW="3441600" imgH="812520" progId="Equation.DSMT4">
                  <p:embed/>
                </p:oleObj>
              </mc:Choice>
              <mc:Fallback>
                <p:oleObj name="Equation" r:id="rId7" imgW="3441600" imgH="81252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078" y="3035001"/>
                        <a:ext cx="34417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87405"/>
              </p:ext>
            </p:extLst>
          </p:nvPr>
        </p:nvGraphicFramePr>
        <p:xfrm>
          <a:off x="8056146" y="3019051"/>
          <a:ext cx="257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" name="Equation" r:id="rId9" imgW="2577960" imgH="812520" progId="Equation.DSMT4">
                  <p:embed/>
                </p:oleObj>
              </mc:Choice>
              <mc:Fallback>
                <p:oleObj name="Equation" r:id="rId9" imgW="25779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56146" y="3019051"/>
                        <a:ext cx="2578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930849" y="3194889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where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897288" y="5618031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where</a:t>
            </a:r>
            <a:endParaRPr lang="zh-TW" altLang="en-US" sz="2400" dirty="0"/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816474"/>
              </p:ext>
            </p:extLst>
          </p:nvPr>
        </p:nvGraphicFramePr>
        <p:xfrm>
          <a:off x="2256078" y="3882417"/>
          <a:ext cx="73787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Equation" r:id="rId11" imgW="7378560" imgH="990360" progId="Equation.DSMT4">
                  <p:embed/>
                </p:oleObj>
              </mc:Choice>
              <mc:Fallback>
                <p:oleObj name="Equation" r:id="rId11" imgW="7378560" imgH="990360" progId="Equation.DSMT4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078" y="3882417"/>
                        <a:ext cx="73787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83376"/>
              </p:ext>
            </p:extLst>
          </p:nvPr>
        </p:nvGraphicFramePr>
        <p:xfrm>
          <a:off x="3214928" y="4968009"/>
          <a:ext cx="2730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8" name="Equation" r:id="rId13" imgW="2730240" imgH="1777680" progId="Equation.DSMT4">
                  <p:embed/>
                </p:oleObj>
              </mc:Choice>
              <mc:Fallback>
                <p:oleObj name="Equation" r:id="rId13" imgW="2730240" imgH="17776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4928" y="4968009"/>
                        <a:ext cx="27305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549796"/>
              </p:ext>
            </p:extLst>
          </p:nvPr>
        </p:nvGraphicFramePr>
        <p:xfrm>
          <a:off x="6840778" y="4959863"/>
          <a:ext cx="2755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9" name="Equation" r:id="rId15" imgW="2755800" imgH="1777680" progId="Equation.DSMT4">
                  <p:embed/>
                </p:oleObj>
              </mc:Choice>
              <mc:Fallback>
                <p:oleObj name="Equation" r:id="rId15" imgW="2755800" imgH="177768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0778" y="4959863"/>
                        <a:ext cx="2755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42999" y="196156"/>
            <a:ext cx="2221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(4) Moment</a:t>
            </a:r>
          </a:p>
        </p:txBody>
      </p:sp>
    </p:spTree>
    <p:extLst>
      <p:ext uri="{BB962C8B-B14F-4D97-AF65-F5344CB8AC3E}">
        <p14:creationId xmlns:p14="http://schemas.microsoft.com/office/powerpoint/2010/main" val="252228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97963" y="690323"/>
            <a:ext cx="4174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Physical Meanings of Moments:</a:t>
            </a:r>
            <a:endParaRPr lang="zh-TW" altLang="en-US" sz="2400" dirty="0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22609"/>
              </p:ext>
            </p:extLst>
          </p:nvPr>
        </p:nvGraphicFramePr>
        <p:xfrm>
          <a:off x="2186362" y="1435582"/>
          <a:ext cx="482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3" imgW="482400" imgH="380880" progId="Equation.DSMT4">
                  <p:embed/>
                </p:oleObj>
              </mc:Choice>
              <mc:Fallback>
                <p:oleObj name="Equation" r:id="rId3" imgW="482400" imgH="38088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362" y="1435582"/>
                        <a:ext cx="4826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94321" y="1350154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endParaRPr lang="zh-TW" altLang="en-US" sz="2400" dirty="0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00074"/>
              </p:ext>
            </p:extLst>
          </p:nvPr>
        </p:nvGraphicFramePr>
        <p:xfrm>
          <a:off x="2198688" y="1989138"/>
          <a:ext cx="457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" name="Equation" r:id="rId5" imgW="457200" imgH="380880" progId="Equation.DSMT4">
                  <p:embed/>
                </p:oleObj>
              </mc:Choice>
              <mc:Fallback>
                <p:oleObj name="Equation" r:id="rId5" imgW="457200" imgH="380880" progId="Equation.DSMT4">
                  <p:embed/>
                  <p:pic>
                    <p:nvPicPr>
                      <p:cNvPr id="1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989138"/>
                        <a:ext cx="4572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223693" y="192021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</a:t>
            </a:r>
            <a:endParaRPr lang="zh-TW" altLang="en-US" sz="2400" dirty="0"/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062416"/>
              </p:ext>
            </p:extLst>
          </p:nvPr>
        </p:nvGraphicFramePr>
        <p:xfrm>
          <a:off x="2111857" y="2542694"/>
          <a:ext cx="800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Equation" r:id="rId7" imgW="799920" imgH="596880" progId="Equation.DSMT4">
                  <p:embed/>
                </p:oleObj>
              </mc:Choice>
              <mc:Fallback>
                <p:oleObj name="Equation" r:id="rId7" imgW="799920" imgH="596880" progId="Equation.DSMT4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857" y="2542694"/>
                        <a:ext cx="80010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223692" y="2526066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variance</a:t>
            </a:r>
            <a:endParaRPr lang="zh-TW" altLang="en-US" sz="2400" dirty="0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92899"/>
              </p:ext>
            </p:extLst>
          </p:nvPr>
        </p:nvGraphicFramePr>
        <p:xfrm>
          <a:off x="2119103" y="3360793"/>
          <a:ext cx="6731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8" name="Equation" r:id="rId9" imgW="672840" imgH="799920" progId="Equation.DSMT4">
                  <p:embed/>
                </p:oleObj>
              </mc:Choice>
              <mc:Fallback>
                <p:oleObj name="Equation" r:id="rId9" imgW="672840" imgH="79992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103" y="3360793"/>
                        <a:ext cx="6731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3217725" y="3525120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skewness</a:t>
            </a:r>
            <a:endParaRPr lang="zh-TW" altLang="en-US" sz="2400" dirty="0"/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38899"/>
              </p:ext>
            </p:extLst>
          </p:nvPr>
        </p:nvGraphicFramePr>
        <p:xfrm>
          <a:off x="2193925" y="4379913"/>
          <a:ext cx="533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" name="Equation" r:id="rId11" imgW="533160" imgH="799920" progId="Equation.DSMT4">
                  <p:embed/>
                </p:oleObj>
              </mc:Choice>
              <mc:Fallback>
                <p:oleObj name="Equation" r:id="rId11" imgW="533160" imgH="799920" progId="Equation.DSMT4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379913"/>
                        <a:ext cx="533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3287652" y="4544367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kurtosis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79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AD238-8469-4ED1-8F91-3AEF4C2E5B1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790977" y="454085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10" name="矩形 9"/>
          <p:cNvSpPr/>
          <p:nvPr/>
        </p:nvSpPr>
        <p:spPr>
          <a:xfrm>
            <a:off x="790976" y="1165285"/>
            <a:ext cx="100700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Gram-Schmidt method to convert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orthonormal vector set where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[0, 10].</a:t>
            </a:r>
          </a:p>
          <a:p>
            <a:pPr marL="457200" indent="-457200">
              <a:buAutoNum type="arabicParenBoth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TW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(a) Construct an elliptic image 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462"/>
              </p:ext>
            </p:extLst>
          </p:nvPr>
        </p:nvGraphicFramePr>
        <p:xfrm>
          <a:off x="5327968" y="2217336"/>
          <a:ext cx="31369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3" imgW="3136680" imgH="1002960" progId="Equation.DSMT4">
                  <p:embed/>
                </p:oleObj>
              </mc:Choice>
              <mc:Fallback>
                <p:oleObj name="Equation" r:id="rId3" imgW="3136680" imgH="100296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68" y="2217336"/>
                        <a:ext cx="31369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12020" y="3320952"/>
            <a:ext cx="7677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Determine the            , 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norms of the image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2020" y="4011822"/>
            <a:ext cx="82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Determine the central moments                              of the image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976" y="4903977"/>
            <a:ext cx="577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Write a code of Harris’s corner detection. 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27722"/>
              </p:ext>
            </p:extLst>
          </p:nvPr>
        </p:nvGraphicFramePr>
        <p:xfrm>
          <a:off x="5532104" y="4073437"/>
          <a:ext cx="2108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5" imgW="2108160" imgH="406080" progId="Equation.DSMT4">
                  <p:embed/>
                </p:oleObj>
              </mc:Choice>
              <mc:Fallback>
                <p:oleObj name="Equation" r:id="rId5" imgW="2108160" imgH="40608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104" y="4073437"/>
                        <a:ext cx="2108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907474"/>
              </p:ext>
            </p:extLst>
          </p:nvPr>
        </p:nvGraphicFramePr>
        <p:xfrm>
          <a:off x="3522712" y="3365919"/>
          <a:ext cx="7747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7" imgW="774360" imgH="520560" progId="Equation.DSMT4">
                  <p:embed/>
                </p:oleObj>
              </mc:Choice>
              <mc:Fallback>
                <p:oleObj name="Equation" r:id="rId7" imgW="774360" imgH="520560" progId="Equation.DSMT4">
                  <p:embed/>
                  <p:pic>
                    <p:nvPicPr>
                      <p:cNvPr id="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12" y="3365919"/>
                        <a:ext cx="7747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91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0667" y="620365"/>
            <a:ext cx="877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Basic Image and Signal Processing Knowledge (4)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9036" y="1357540"/>
            <a:ext cx="7095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(1) Research Schedule (</a:t>
            </a:r>
            <a:r>
              <a:rPr lang="zh-TW" altLang="en-US" sz="3200" dirty="0"/>
              <a:t>研究進程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(2) Orthogonality </a:t>
            </a:r>
          </a:p>
          <a:p>
            <a:r>
              <a:rPr lang="en-US" altLang="zh-TW" sz="3200" dirty="0"/>
              <a:t>(3) Norm </a:t>
            </a:r>
          </a:p>
          <a:p>
            <a:r>
              <a:rPr lang="en-US" altLang="zh-TW" sz="3200" dirty="0"/>
              <a:t>(4) Moment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9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5960" y="527176"/>
            <a:ext cx="4002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(1) Research Schedule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64657" y="1665170"/>
            <a:ext cx="7401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Think more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多思考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 with an opened mind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多虛心學習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Arrange the time properly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做好時間規畫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13594" y="598978"/>
            <a:ext cx="3120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(2) Orthogonality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64657" y="1665170"/>
            <a:ext cx="740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Suppose that there is a vector set {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….,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]}. 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64657" y="2372219"/>
            <a:ext cx="9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56184"/>
              </p:ext>
            </p:extLst>
          </p:nvPr>
        </p:nvGraphicFramePr>
        <p:xfrm>
          <a:off x="1808146" y="2687156"/>
          <a:ext cx="19669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3" imgW="1968480" imgH="393480" progId="Equation.DSMT4">
                  <p:embed/>
                </p:oleObj>
              </mc:Choice>
              <mc:Fallback>
                <p:oleObj name="Equation" r:id="rId3" imgW="1968480" imgH="3934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46" y="2687156"/>
                        <a:ext cx="19669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050631" y="2652379"/>
            <a:ext cx="16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sz="2400" i="1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6021854" y="2760519"/>
            <a:ext cx="1020278" cy="24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429096" y="2617603"/>
            <a:ext cx="16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orthogonal </a:t>
            </a:r>
            <a:endParaRPr lang="zh-TW" altLang="en-US" sz="2400" i="1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64656" y="3408756"/>
            <a:ext cx="9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27962"/>
              </p:ext>
            </p:extLst>
          </p:nvPr>
        </p:nvGraphicFramePr>
        <p:xfrm>
          <a:off x="1856548" y="3709142"/>
          <a:ext cx="19669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5" imgW="1968480" imgH="393480" progId="Equation.DSMT4">
                  <p:embed/>
                </p:oleObj>
              </mc:Choice>
              <mc:Fallback>
                <p:oleObj name="Equation" r:id="rId5" imgW="1968480" imgH="39348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548" y="3709142"/>
                        <a:ext cx="19669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4099033" y="3674365"/>
            <a:ext cx="16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sz="2400" i="1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545382"/>
              </p:ext>
            </p:extLst>
          </p:nvPr>
        </p:nvGraphicFramePr>
        <p:xfrm>
          <a:off x="1893888" y="4268788"/>
          <a:ext cx="18907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7" imgW="1892160" imgH="393480" progId="Equation.DSMT4">
                  <p:embed/>
                </p:oleObj>
              </mc:Choice>
              <mc:Fallback>
                <p:oleObj name="Equation" r:id="rId7" imgW="1892160" imgH="39348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4268788"/>
                        <a:ext cx="18907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向右箭號 18"/>
          <p:cNvSpPr/>
          <p:nvPr/>
        </p:nvSpPr>
        <p:spPr>
          <a:xfrm>
            <a:off x="6021854" y="3839440"/>
            <a:ext cx="1020278" cy="245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7486042" y="3674365"/>
            <a:ext cx="16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orthonormal </a:t>
            </a:r>
            <a:endParaRPr lang="zh-TW" altLang="en-US" sz="2400" i="1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38358"/>
              </p:ext>
            </p:extLst>
          </p:nvPr>
        </p:nvGraphicFramePr>
        <p:xfrm>
          <a:off x="4865570" y="4969567"/>
          <a:ext cx="30210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9" imgW="3022560" imgH="799920" progId="Equation.DSMT4">
                  <p:embed/>
                </p:oleObj>
              </mc:Choice>
              <mc:Fallback>
                <p:oleObj name="Equation" r:id="rId9" imgW="3022560" imgH="79992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570" y="4969567"/>
                        <a:ext cx="302101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8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99421" y="58876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Gram-Schmidt Method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97803" y="1203157"/>
            <a:ext cx="1005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Suppose that {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…., </a:t>
            </a:r>
            <a:r>
              <a:rPr lang="en-US" altLang="zh-TW" sz="2400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4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]} is a non-orthogonal vector set. 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We try to convert them into an orthonormal vector set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….,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]}.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84804"/>
              </p:ext>
            </p:extLst>
          </p:nvPr>
        </p:nvGraphicFramePr>
        <p:xfrm>
          <a:off x="2299686" y="2607644"/>
          <a:ext cx="25638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3" imgW="2565360" imgH="850680" progId="Equation.DSMT4">
                  <p:embed/>
                </p:oleObj>
              </mc:Choice>
              <mc:Fallback>
                <p:oleObj name="Equation" r:id="rId3" imgW="2565360" imgH="85068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86" y="2607644"/>
                        <a:ext cx="256381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74423" y="3634926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 = 2 to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zh-TW" altLang="en-US" sz="2400" i="1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33095"/>
              </p:ext>
            </p:extLst>
          </p:nvPr>
        </p:nvGraphicFramePr>
        <p:xfrm>
          <a:off x="2865534" y="4204914"/>
          <a:ext cx="4327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5" imgW="4330440" imgH="749160" progId="Equation.DSMT4">
                  <p:embed/>
                </p:oleObj>
              </mc:Choice>
              <mc:Fallback>
                <p:oleObj name="Equation" r:id="rId5" imgW="4330440" imgH="74916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534" y="4204914"/>
                        <a:ext cx="43275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88775"/>
              </p:ext>
            </p:extLst>
          </p:nvPr>
        </p:nvGraphicFramePr>
        <p:xfrm>
          <a:off x="2865534" y="5059362"/>
          <a:ext cx="2701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7" imgW="2705040" imgH="850680" progId="Equation.DSMT4">
                  <p:embed/>
                </p:oleObj>
              </mc:Choice>
              <mc:Fallback>
                <p:oleObj name="Equation" r:id="rId7" imgW="2705040" imgH="85068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534" y="5059362"/>
                        <a:ext cx="27019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6836" y="6003644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  <a:endParaRPr lang="zh-TW" altLang="en-US" sz="2400" i="1" dirty="0"/>
          </a:p>
        </p:txBody>
      </p:sp>
      <p:sp>
        <p:nvSpPr>
          <p:cNvPr id="16" name="矩形 15"/>
          <p:cNvSpPr/>
          <p:nvPr/>
        </p:nvSpPr>
        <p:spPr>
          <a:xfrm>
            <a:off x="1568919" y="2479040"/>
            <a:ext cx="8967002" cy="398626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89786" y="991402"/>
            <a:ext cx="740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Q: Express a signal in terms of 1,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07113"/>
              </p:ext>
            </p:extLst>
          </p:nvPr>
        </p:nvGraphicFramePr>
        <p:xfrm>
          <a:off x="2584089" y="1618405"/>
          <a:ext cx="3006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3" imgW="3009600" imgH="393480" progId="Equation.DSMT4">
                  <p:embed/>
                </p:oleObj>
              </mc:Choice>
              <mc:Fallback>
                <p:oleObj name="Equation" r:id="rId3" imgW="3009600" imgH="3934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089" y="1618405"/>
                        <a:ext cx="3006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44314" y="2234978"/>
            <a:ext cx="4886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minimize the approximation error   </a:t>
            </a:r>
            <a:endParaRPr lang="zh-TW" altLang="en-US" sz="24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25715"/>
              </p:ext>
            </p:extLst>
          </p:nvPr>
        </p:nvGraphicFramePr>
        <p:xfrm>
          <a:off x="2584089" y="2746760"/>
          <a:ext cx="474503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5" imgW="4749480" imgH="1384200" progId="Equation.DSMT4">
                  <p:embed/>
                </p:oleObj>
              </mc:Choice>
              <mc:Fallback>
                <p:oleObj name="Equation" r:id="rId5" imgW="4749480" imgH="1384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089" y="2746760"/>
                        <a:ext cx="474503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89786" y="4174827"/>
            <a:ext cx="7401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Converting 1,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into orthonormal vectors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87839" y="4739244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]}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3039" y="5463777"/>
            <a:ext cx="3847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the Gram-Schmidt method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479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17018"/>
              </p:ext>
            </p:extLst>
          </p:nvPr>
        </p:nvGraphicFramePr>
        <p:xfrm>
          <a:off x="2621598" y="771843"/>
          <a:ext cx="20431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3" imgW="2044440" imgH="749160" progId="Equation.DSMT4">
                  <p:embed/>
                </p:oleObj>
              </mc:Choice>
              <mc:Fallback>
                <p:oleObj name="Equation" r:id="rId3" imgW="2044440" imgH="7491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598" y="771843"/>
                        <a:ext cx="20431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42936"/>
              </p:ext>
            </p:extLst>
          </p:nvPr>
        </p:nvGraphicFramePr>
        <p:xfrm>
          <a:off x="2686686" y="1823926"/>
          <a:ext cx="1978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5" imgW="1981080" imgH="393480" progId="Equation.DSMT4">
                  <p:embed/>
                </p:oleObj>
              </mc:Choice>
              <mc:Fallback>
                <p:oleObj name="Equation" r:id="rId5" imgW="1981080" imgH="39348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686" y="1823926"/>
                        <a:ext cx="19780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29354" y="2539778"/>
            <a:ext cx="9582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Then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is a linear combination of  1,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it can approximate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with the minimal error.</a:t>
            </a:r>
            <a:endParaRPr lang="zh-TW" altLang="en-US" sz="2400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78931"/>
              </p:ext>
            </p:extLst>
          </p:nvPr>
        </p:nvGraphicFramePr>
        <p:xfrm>
          <a:off x="2610168" y="3626140"/>
          <a:ext cx="5251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7" imgW="5257800" imgH="507960" progId="Equation.DSMT4">
                  <p:embed/>
                </p:oleObj>
              </mc:Choice>
              <mc:Fallback>
                <p:oleObj name="Equation" r:id="rId7" imgW="5257800" imgH="50796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168" y="3626140"/>
                        <a:ext cx="5251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052320" y="654040"/>
            <a:ext cx="3413760" cy="163037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51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90977" y="454085"/>
            <a:ext cx="1713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(3) Norm</a:t>
            </a: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92151"/>
              </p:ext>
            </p:extLst>
          </p:nvPr>
        </p:nvGraphicFramePr>
        <p:xfrm>
          <a:off x="4121150" y="1344613"/>
          <a:ext cx="204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3" imgW="2044440" imgH="888840" progId="Equation.DSMT4">
                  <p:embed/>
                </p:oleObj>
              </mc:Choice>
              <mc:Fallback>
                <p:oleObj name="Equation" r:id="rId3" imgW="2044440" imgH="888840" progId="Equation.DSMT4">
                  <p:embed/>
                  <p:pic>
                    <p:nvPicPr>
                      <p:cNvPr id="2970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1344613"/>
                        <a:ext cx="2044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64507" y="155156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norm):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82892" y="2402273"/>
            <a:ext cx="7538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norm)</a:t>
            </a:r>
            <a:r>
              <a:rPr lang="en-US" altLang="zh-TW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where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is the number of points such that  </a:t>
            </a:r>
            <a:endParaRPr lang="zh-TW" altLang="en-US" sz="2400" dirty="0"/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04020"/>
              </p:ext>
            </p:extLst>
          </p:nvPr>
        </p:nvGraphicFramePr>
        <p:xfrm>
          <a:off x="9421753" y="2470386"/>
          <a:ext cx="990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5" imgW="990360" imgH="330120" progId="Equation.DSMT4">
                  <p:embed/>
                </p:oleObj>
              </mc:Choice>
              <mc:Fallback>
                <p:oleObj name="Equation" r:id="rId5" imgW="990360" imgH="33012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1753" y="2470386"/>
                        <a:ext cx="9906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1364507" y="3626821"/>
            <a:ext cx="1436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94879"/>
              </p:ext>
            </p:extLst>
          </p:nvPr>
        </p:nvGraphicFramePr>
        <p:xfrm>
          <a:off x="3397178" y="3571723"/>
          <a:ext cx="1930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7" imgW="1930320" imgH="812520" progId="Equation.DSMT4">
                  <p:embed/>
                </p:oleObj>
              </mc:Choice>
              <mc:Fallback>
                <p:oleObj name="Equation" r:id="rId7" imgW="1930320" imgH="81252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178" y="3571723"/>
                        <a:ext cx="193040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82595" y="2982479"/>
            <a:ext cx="6446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number of nonzero points)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3282594" y="4373410"/>
            <a:ext cx="5120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of Amplitudes)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364507" y="5042392"/>
            <a:ext cx="1436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03300"/>
              </p:ext>
            </p:extLst>
          </p:nvPr>
        </p:nvGraphicFramePr>
        <p:xfrm>
          <a:off x="3282594" y="4835075"/>
          <a:ext cx="2324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9" imgW="2323800" imgH="888840" progId="Equation.DSMT4">
                  <p:embed/>
                </p:oleObj>
              </mc:Choice>
              <mc:Fallback>
                <p:oleObj name="Equation" r:id="rId9" imgW="232380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594" y="4835075"/>
                        <a:ext cx="2324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282593" y="5874790"/>
            <a:ext cx="380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Distance)</a:t>
            </a:r>
            <a:endParaRPr lang="zh-TW" altLang="en-US" sz="2400" dirty="0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053605"/>
              </p:ext>
            </p:extLst>
          </p:nvPr>
        </p:nvGraphicFramePr>
        <p:xfrm>
          <a:off x="1412992" y="2441617"/>
          <a:ext cx="46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11" imgW="469800" imgH="507960" progId="Equation.DSMT4">
                  <p:embed/>
                </p:oleObj>
              </mc:Choice>
              <mc:Fallback>
                <p:oleObj name="Equation" r:id="rId11" imgW="469800" imgH="507960" progId="Equation.DSMT4">
                  <p:embed/>
                  <p:pic>
                    <p:nvPicPr>
                      <p:cNvPr id="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992" y="2441617"/>
                        <a:ext cx="469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06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6581"/>
              </p:ext>
            </p:extLst>
          </p:nvPr>
        </p:nvGraphicFramePr>
        <p:xfrm>
          <a:off x="3827152" y="830704"/>
          <a:ext cx="2387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3" imgW="2387520" imgH="888840" progId="Equation.DSMT4">
                  <p:embed/>
                </p:oleObj>
              </mc:Choice>
              <mc:Fallback>
                <p:oleObj name="Equation" r:id="rId3" imgW="2387520" imgH="8888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152" y="830704"/>
                        <a:ext cx="2387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64507" y="893356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norm):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364507" y="2390184"/>
            <a:ext cx="1696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13885" y="3179428"/>
            <a:ext cx="5733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(Physical meaning: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maximal amplitude)</a:t>
            </a:r>
            <a:endParaRPr lang="zh-TW" altLang="en-US" sz="2400" dirty="0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27234"/>
              </p:ext>
            </p:extLst>
          </p:nvPr>
        </p:nvGraphicFramePr>
        <p:xfrm>
          <a:off x="3282595" y="2435895"/>
          <a:ext cx="2476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5" imgW="2476440" imgH="431640" progId="Equation.DSMT4">
                  <p:embed/>
                </p:oleObj>
              </mc:Choice>
              <mc:Fallback>
                <p:oleObj name="Equation" r:id="rId5" imgW="2476440" imgH="431640" progId="Equation.DSMT4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595" y="2435895"/>
                        <a:ext cx="24765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297963" y="4460510"/>
            <a:ext cx="9365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 is easier for optimization, but it often happens that using 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or 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norm can obtain even better image processing results. 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805798" y="934186"/>
            <a:ext cx="228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  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79793"/>
              </p:ext>
            </p:extLst>
          </p:nvPr>
        </p:nvGraphicFramePr>
        <p:xfrm>
          <a:off x="7627938" y="2189163"/>
          <a:ext cx="3213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7" imgW="3213000" imgH="812520" progId="Equation.DSMT4">
                  <p:embed/>
                </p:oleObj>
              </mc:Choice>
              <mc:Fallback>
                <p:oleObj name="Equation" r:id="rId7" imgW="32130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7938" y="2189163"/>
                        <a:ext cx="3213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4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17067</TotalTime>
  <Words>489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user</cp:lastModifiedBy>
  <cp:revision>484</cp:revision>
  <dcterms:created xsi:type="dcterms:W3CDTF">2016-07-06T08:15:57Z</dcterms:created>
  <dcterms:modified xsi:type="dcterms:W3CDTF">2023-11-13T10:06:40Z</dcterms:modified>
</cp:coreProperties>
</file>