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97" r:id="rId5"/>
  </p:sldMasterIdLst>
  <p:notesMasterIdLst>
    <p:notesMasterId r:id="rId18"/>
  </p:notesMasterIdLst>
  <p:handoutMasterIdLst>
    <p:handoutMasterId r:id="rId19"/>
  </p:handoutMasterIdLst>
  <p:sldIdLst>
    <p:sldId id="256" r:id="rId6"/>
    <p:sldId id="257" r:id="rId7"/>
    <p:sldId id="258" r:id="rId8"/>
    <p:sldId id="269" r:id="rId9"/>
    <p:sldId id="274" r:id="rId10"/>
    <p:sldId id="273" r:id="rId11"/>
    <p:sldId id="265" r:id="rId12"/>
    <p:sldId id="264" r:id="rId13"/>
    <p:sldId id="275" r:id="rId14"/>
    <p:sldId id="276" r:id="rId15"/>
    <p:sldId id="278" r:id="rId16"/>
    <p:sldId id="2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FE155F-AC55-4405-9C2C-B9D2DF16CE92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B16DD8-6B06-4AAA-A626-197492194606}">
      <dgm:prSet custT="1"/>
      <dgm:spPr/>
      <dgm:t>
        <a:bodyPr/>
        <a:lstStyle/>
        <a:p>
          <a:pPr algn="ctr" defTabSz="914400" rtl="0" eaLnBrk="1" latinLnBrk="0" hangingPunct="1">
            <a:lnSpc>
              <a:spcPct val="90000"/>
            </a:lnSpc>
            <a:spcBef>
              <a:spcPct val="0"/>
            </a:spcBef>
            <a:buNone/>
          </a:pPr>
          <a:r>
            <a:rPr lang="en-CA" sz="2800" kern="1200" cap="none" spc="150" baseline="0" dirty="0">
              <a:solidFill>
                <a:schemeClr val="tx1"/>
              </a:solidFill>
              <a:latin typeface="Tenorite" panose="00000500000000000000" pitchFamily="2" charset="0"/>
              <a:ea typeface="+mj-ea"/>
              <a:cs typeface="+mj-cs"/>
            </a:rPr>
            <a:t>A shortage of available time</a:t>
          </a:r>
          <a:endParaRPr lang="en-US" sz="2800" kern="1200" cap="none" spc="150" baseline="0" dirty="0">
            <a:solidFill>
              <a:schemeClr val="tx1"/>
            </a:solidFill>
            <a:latin typeface="Tenorite" panose="00000500000000000000" pitchFamily="2" charset="0"/>
            <a:ea typeface="+mj-ea"/>
            <a:cs typeface="+mj-cs"/>
          </a:endParaRPr>
        </a:p>
      </dgm:t>
    </dgm:pt>
    <dgm:pt modelId="{FF4AE86E-91FF-436F-9CA8-B3841A423160}" type="parTrans" cxnId="{C2E6AECF-98FD-4363-8FE3-03BE678AB53F}">
      <dgm:prSet/>
      <dgm:spPr/>
      <dgm:t>
        <a:bodyPr/>
        <a:lstStyle/>
        <a:p>
          <a:endParaRPr lang="en-US"/>
        </a:p>
      </dgm:t>
    </dgm:pt>
    <dgm:pt modelId="{E9F9E406-7549-48EC-939B-71F7B0578242}" type="sibTrans" cxnId="{C2E6AECF-98FD-4363-8FE3-03BE678AB53F}">
      <dgm:prSet/>
      <dgm:spPr/>
      <dgm:t>
        <a:bodyPr/>
        <a:lstStyle/>
        <a:p>
          <a:endParaRPr lang="en-US"/>
        </a:p>
      </dgm:t>
    </dgm:pt>
    <dgm:pt modelId="{3F21586B-65E0-48D6-8B3D-F546E4DEECD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0" i="0" dirty="0">
              <a:latin typeface="Tenorite" panose="00000500000000000000" pitchFamily="2" charset="0"/>
            </a:rPr>
            <a:t>In the process of learning how to utilize a pipeline and Flask application</a:t>
          </a:r>
          <a:endParaRPr lang="en-US" sz="2800" dirty="0">
            <a:latin typeface="Tenorite" panose="00000500000000000000" pitchFamily="2" charset="0"/>
          </a:endParaRPr>
        </a:p>
      </dgm:t>
    </dgm:pt>
    <dgm:pt modelId="{E34BF3FC-F256-4EF2-AE12-033EEDE351B8}" type="parTrans" cxnId="{78A20BB6-6D2A-486D-972E-BEBE48CCB111}">
      <dgm:prSet/>
      <dgm:spPr/>
      <dgm:t>
        <a:bodyPr/>
        <a:lstStyle/>
        <a:p>
          <a:endParaRPr lang="en-US"/>
        </a:p>
      </dgm:t>
    </dgm:pt>
    <dgm:pt modelId="{C9023D1C-44A0-49C9-B93D-4CB609A824DE}" type="sibTrans" cxnId="{78A20BB6-6D2A-486D-972E-BEBE48CCB111}">
      <dgm:prSet/>
      <dgm:spPr/>
      <dgm:t>
        <a:bodyPr/>
        <a:lstStyle/>
        <a:p>
          <a:endParaRPr lang="en-US"/>
        </a:p>
      </dgm:t>
    </dgm:pt>
    <dgm:pt modelId="{CA3E8C4A-B161-4F19-85B3-5B5CC99D1882}" type="pres">
      <dgm:prSet presAssocID="{14FE155F-AC55-4405-9C2C-B9D2DF16CE92}" presName="root" presStyleCnt="0">
        <dgm:presLayoutVars>
          <dgm:dir/>
          <dgm:resizeHandles val="exact"/>
        </dgm:presLayoutVars>
      </dgm:prSet>
      <dgm:spPr/>
    </dgm:pt>
    <dgm:pt modelId="{0C8A6C73-39DD-4042-A93F-BAD0DC8E6750}" type="pres">
      <dgm:prSet presAssocID="{F5B16DD8-6B06-4AAA-A626-197492194606}" presName="compNode" presStyleCnt="0"/>
      <dgm:spPr/>
    </dgm:pt>
    <dgm:pt modelId="{C9F51AAF-65D3-4424-A9FD-2B10705049E6}" type="pres">
      <dgm:prSet presAssocID="{F5B16DD8-6B06-4AAA-A626-19749219460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E1AA11EB-C5E8-4F9A-A248-B0B89921CC4A}" type="pres">
      <dgm:prSet presAssocID="{F5B16DD8-6B06-4AAA-A626-197492194606}" presName="spaceRect" presStyleCnt="0"/>
      <dgm:spPr/>
    </dgm:pt>
    <dgm:pt modelId="{E16C1C2B-6A04-42ED-9660-DD0DD6132603}" type="pres">
      <dgm:prSet presAssocID="{F5B16DD8-6B06-4AAA-A626-197492194606}" presName="textRect" presStyleLbl="revTx" presStyleIdx="0" presStyleCnt="2">
        <dgm:presLayoutVars>
          <dgm:chMax val="1"/>
          <dgm:chPref val="1"/>
        </dgm:presLayoutVars>
      </dgm:prSet>
      <dgm:spPr/>
    </dgm:pt>
    <dgm:pt modelId="{3CDA5758-2B62-4B19-A571-F73245A81165}" type="pres">
      <dgm:prSet presAssocID="{E9F9E406-7549-48EC-939B-71F7B0578242}" presName="sibTrans" presStyleCnt="0"/>
      <dgm:spPr/>
    </dgm:pt>
    <dgm:pt modelId="{72F34A04-752F-48A0-B4A8-253CA8983818}" type="pres">
      <dgm:prSet presAssocID="{3F21586B-65E0-48D6-8B3D-F546E4DEECD0}" presName="compNode" presStyleCnt="0"/>
      <dgm:spPr/>
    </dgm:pt>
    <dgm:pt modelId="{3C85B14B-D849-4EE3-9D3F-0BE886C3D021}" type="pres">
      <dgm:prSet presAssocID="{3F21586B-65E0-48D6-8B3D-F546E4DEECD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710F37B5-1E1A-47F2-BA13-093F7B16AAFC}" type="pres">
      <dgm:prSet presAssocID="{3F21586B-65E0-48D6-8B3D-F546E4DEECD0}" presName="spaceRect" presStyleCnt="0"/>
      <dgm:spPr/>
    </dgm:pt>
    <dgm:pt modelId="{6F0940B0-1EFF-44B4-ADF1-5C3DB2532710}" type="pres">
      <dgm:prSet presAssocID="{3F21586B-65E0-48D6-8B3D-F546E4DEECD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3FF1E5C-F399-4438-BD19-A9CF613452D2}" type="presOf" srcId="{14FE155F-AC55-4405-9C2C-B9D2DF16CE92}" destId="{CA3E8C4A-B161-4F19-85B3-5B5CC99D1882}" srcOrd="0" destOrd="0" presId="urn:microsoft.com/office/officeart/2018/2/layout/IconLabelList"/>
    <dgm:cxn modelId="{5EA21E81-22A9-4E42-A2A0-9188119DE0FE}" type="presOf" srcId="{3F21586B-65E0-48D6-8B3D-F546E4DEECD0}" destId="{6F0940B0-1EFF-44B4-ADF1-5C3DB2532710}" srcOrd="0" destOrd="0" presId="urn:microsoft.com/office/officeart/2018/2/layout/IconLabelList"/>
    <dgm:cxn modelId="{78A20BB6-6D2A-486D-972E-BEBE48CCB111}" srcId="{14FE155F-AC55-4405-9C2C-B9D2DF16CE92}" destId="{3F21586B-65E0-48D6-8B3D-F546E4DEECD0}" srcOrd="1" destOrd="0" parTransId="{E34BF3FC-F256-4EF2-AE12-033EEDE351B8}" sibTransId="{C9023D1C-44A0-49C9-B93D-4CB609A824DE}"/>
    <dgm:cxn modelId="{CC1168C1-482B-49EA-B133-7A45B95B8E6F}" type="presOf" srcId="{F5B16DD8-6B06-4AAA-A626-197492194606}" destId="{E16C1C2B-6A04-42ED-9660-DD0DD6132603}" srcOrd="0" destOrd="0" presId="urn:microsoft.com/office/officeart/2018/2/layout/IconLabelList"/>
    <dgm:cxn modelId="{C2E6AECF-98FD-4363-8FE3-03BE678AB53F}" srcId="{14FE155F-AC55-4405-9C2C-B9D2DF16CE92}" destId="{F5B16DD8-6B06-4AAA-A626-197492194606}" srcOrd="0" destOrd="0" parTransId="{FF4AE86E-91FF-436F-9CA8-B3841A423160}" sibTransId="{E9F9E406-7549-48EC-939B-71F7B0578242}"/>
    <dgm:cxn modelId="{22CB28D5-769E-480F-8322-B4F485364F92}" type="presParOf" srcId="{CA3E8C4A-B161-4F19-85B3-5B5CC99D1882}" destId="{0C8A6C73-39DD-4042-A93F-BAD0DC8E6750}" srcOrd="0" destOrd="0" presId="urn:microsoft.com/office/officeart/2018/2/layout/IconLabelList"/>
    <dgm:cxn modelId="{5AB8C7B8-66E8-4E91-B12C-B7CC78C26416}" type="presParOf" srcId="{0C8A6C73-39DD-4042-A93F-BAD0DC8E6750}" destId="{C9F51AAF-65D3-4424-A9FD-2B10705049E6}" srcOrd="0" destOrd="0" presId="urn:microsoft.com/office/officeart/2018/2/layout/IconLabelList"/>
    <dgm:cxn modelId="{F636F5AB-3420-4303-BF00-76BFFE06E412}" type="presParOf" srcId="{0C8A6C73-39DD-4042-A93F-BAD0DC8E6750}" destId="{E1AA11EB-C5E8-4F9A-A248-B0B89921CC4A}" srcOrd="1" destOrd="0" presId="urn:microsoft.com/office/officeart/2018/2/layout/IconLabelList"/>
    <dgm:cxn modelId="{F2A1EDE2-D633-4A93-AE7A-0CB4F720F6D7}" type="presParOf" srcId="{0C8A6C73-39DD-4042-A93F-BAD0DC8E6750}" destId="{E16C1C2B-6A04-42ED-9660-DD0DD6132603}" srcOrd="2" destOrd="0" presId="urn:microsoft.com/office/officeart/2018/2/layout/IconLabelList"/>
    <dgm:cxn modelId="{83A59577-6EB7-448D-9D68-0203EFF80B83}" type="presParOf" srcId="{CA3E8C4A-B161-4F19-85B3-5B5CC99D1882}" destId="{3CDA5758-2B62-4B19-A571-F73245A81165}" srcOrd="1" destOrd="0" presId="urn:microsoft.com/office/officeart/2018/2/layout/IconLabelList"/>
    <dgm:cxn modelId="{FCC2BB51-09DC-4454-B354-2187D7C3981C}" type="presParOf" srcId="{CA3E8C4A-B161-4F19-85B3-5B5CC99D1882}" destId="{72F34A04-752F-48A0-B4A8-253CA8983818}" srcOrd="2" destOrd="0" presId="urn:microsoft.com/office/officeart/2018/2/layout/IconLabelList"/>
    <dgm:cxn modelId="{F98AF5F2-207A-4332-8848-4DB44753D4BA}" type="presParOf" srcId="{72F34A04-752F-48A0-B4A8-253CA8983818}" destId="{3C85B14B-D849-4EE3-9D3F-0BE886C3D021}" srcOrd="0" destOrd="0" presId="urn:microsoft.com/office/officeart/2018/2/layout/IconLabelList"/>
    <dgm:cxn modelId="{42AFDD5A-EC32-4A05-95EF-706B5CFEDFF4}" type="presParOf" srcId="{72F34A04-752F-48A0-B4A8-253CA8983818}" destId="{710F37B5-1E1A-47F2-BA13-093F7B16AAFC}" srcOrd="1" destOrd="0" presId="urn:microsoft.com/office/officeart/2018/2/layout/IconLabelList"/>
    <dgm:cxn modelId="{AAFEB03F-C278-4715-946B-215FBE95E7E1}" type="presParOf" srcId="{72F34A04-752F-48A0-B4A8-253CA8983818}" destId="{6F0940B0-1EFF-44B4-ADF1-5C3DB253271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F51AAF-65D3-4424-A9FD-2B10705049E6}">
      <dsp:nvSpPr>
        <dsp:cNvPr id="0" name=""/>
        <dsp:cNvSpPr/>
      </dsp:nvSpPr>
      <dsp:spPr>
        <a:xfrm>
          <a:off x="2087721" y="176095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6C1C2B-6A04-42ED-9660-DD0DD6132603}">
      <dsp:nvSpPr>
        <dsp:cNvPr id="0" name=""/>
        <dsp:cNvSpPr/>
      </dsp:nvSpPr>
      <dsp:spPr>
        <a:xfrm>
          <a:off x="899721" y="2690507"/>
          <a:ext cx="4320000" cy="1288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cap="none" spc="150" baseline="0" dirty="0">
              <a:solidFill>
                <a:schemeClr val="tx1"/>
              </a:solidFill>
              <a:latin typeface="Tenorite" panose="00000500000000000000" pitchFamily="2" charset="0"/>
              <a:ea typeface="+mj-ea"/>
              <a:cs typeface="+mj-cs"/>
            </a:rPr>
            <a:t>A shortage of available time</a:t>
          </a:r>
          <a:endParaRPr lang="en-US" sz="2800" kern="1200" cap="none" spc="150" baseline="0" dirty="0">
            <a:solidFill>
              <a:schemeClr val="tx1"/>
            </a:solidFill>
            <a:latin typeface="Tenorite" panose="00000500000000000000" pitchFamily="2" charset="0"/>
            <a:ea typeface="+mj-ea"/>
            <a:cs typeface="+mj-cs"/>
          </a:endParaRPr>
        </a:p>
      </dsp:txBody>
      <dsp:txXfrm>
        <a:off x="899721" y="2690507"/>
        <a:ext cx="4320000" cy="1288146"/>
      </dsp:txXfrm>
    </dsp:sp>
    <dsp:sp modelId="{3C85B14B-D849-4EE3-9D3F-0BE886C3D021}">
      <dsp:nvSpPr>
        <dsp:cNvPr id="0" name=""/>
        <dsp:cNvSpPr/>
      </dsp:nvSpPr>
      <dsp:spPr>
        <a:xfrm>
          <a:off x="7163721" y="176095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0940B0-1EFF-44B4-ADF1-5C3DB2532710}">
      <dsp:nvSpPr>
        <dsp:cNvPr id="0" name=""/>
        <dsp:cNvSpPr/>
      </dsp:nvSpPr>
      <dsp:spPr>
        <a:xfrm>
          <a:off x="5975721" y="2690507"/>
          <a:ext cx="4320000" cy="1288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Tenorite" panose="00000500000000000000" pitchFamily="2" charset="0"/>
            </a:rPr>
            <a:t>In the process of learning how to utilize a pipeline and Flask application</a:t>
          </a:r>
          <a:endParaRPr lang="en-US" sz="2800" kern="1200" dirty="0">
            <a:latin typeface="Tenorite" panose="00000500000000000000" pitchFamily="2" charset="0"/>
          </a:endParaRPr>
        </a:p>
      </dsp:txBody>
      <dsp:txXfrm>
        <a:off x="5975721" y="2690507"/>
        <a:ext cx="4320000" cy="12881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3/3/2023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3/3/2023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0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3/3/2023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631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Loan Prediction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Colin Tran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41548F7B-E7C8-1D3C-F1A3-E004E5BFD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3C34B816-2130-ACDF-70FA-72EB174E8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A797646-D2CA-EEFB-1E0C-B64EE0450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B9CDF38-AE43-B3A7-D8C1-84FB212F4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57171"/>
            <a:ext cx="8421688" cy="1325563"/>
          </a:xfrm>
        </p:spPr>
        <p:txBody>
          <a:bodyPr/>
          <a:lstStyle/>
          <a:p>
            <a:r>
              <a:rPr lang="en-CA" dirty="0"/>
              <a:t>Random forest classification</a:t>
            </a:r>
            <a:endParaRPr lang="en-US" dirty="0"/>
          </a:p>
        </p:txBody>
      </p:sp>
      <p:pic>
        <p:nvPicPr>
          <p:cNvPr id="20" name="Picture 19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F78B6752-4F95-A198-89EB-9619483EC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699" y="1601412"/>
            <a:ext cx="6314602" cy="279072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FACE0DB-5B47-AA18-2080-EF0B786AD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562" y="4833056"/>
            <a:ext cx="9632876" cy="84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412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54CCF-CD1F-2F20-E659-E64D9EED8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enorite" panose="00000500000000000000" pitchFamily="2" charset="0"/>
              </a:rPr>
              <a:t>challenge</a:t>
            </a:r>
            <a:endParaRPr lang="en-US" dirty="0">
              <a:latin typeface="Tenorite" panose="00000500000000000000" pitchFamily="2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52E6EA-C841-B751-EA48-8D5C62C4DC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5628208"/>
              </p:ext>
            </p:extLst>
          </p:nvPr>
        </p:nvGraphicFramePr>
        <p:xfrm>
          <a:off x="700635" y="1908699"/>
          <a:ext cx="11195443" cy="415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2319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pinning turntable and bokeh">
            <a:extLst>
              <a:ext uri="{FF2B5EF4-FFF2-40B4-BE49-F238E27FC236}">
                <a16:creationId xmlns:a16="http://schemas.microsoft.com/office/drawing/2014/main" id="{9C748B9A-1ADE-7BAB-7843-4127BCE168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11" b="94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BB6B482-ACCA-4938-8AEA-49D525C17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6905" y="46904"/>
            <a:ext cx="6865150" cy="6771342"/>
          </a:xfrm>
          <a:prstGeom prst="rect">
            <a:avLst/>
          </a:prstGeom>
          <a:gradFill>
            <a:gsLst>
              <a:gs pos="42000">
                <a:srgbClr val="000000">
                  <a:alpha val="18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C97F5E-132A-017C-D7E5-77ADB263E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871759"/>
            <a:ext cx="5067300" cy="34970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  <a:latin typeface="Tenorite" panose="00000500000000000000" pitchFamily="2" charset="0"/>
              </a:rPr>
              <a:t>Thank you for your listening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210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Project Goal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Hypothesis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Model Prediction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Challenges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>
            <a:normAutofit/>
          </a:bodyPr>
          <a:lstStyle/>
          <a:p>
            <a:r>
              <a:rPr lang="en-CA" sz="3200" cap="none" dirty="0"/>
              <a:t>P</a:t>
            </a:r>
            <a:r>
              <a:rPr lang="en-US" sz="3200" cap="none" dirty="0"/>
              <a:t>ROJECT GOAL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1600" dirty="0"/>
              <a:t>Utilize the given dataset to make a prediction on which individuals are more likely to have their loan approved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3200" cap="none" dirty="0"/>
              <a:t>Which feature has the greatest impact on loan approval?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" name="Picture 9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106DA16E-0D70-9DB1-612E-61B4455B8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74" y="1634334"/>
            <a:ext cx="11674852" cy="358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34CCD-5929-8FB2-CF45-A302ED7C9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Loan approval by credit history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9B5FA-E355-EFB9-65ED-45A9ACC23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7C73B-DB19-E725-EBAB-A6BB017DE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07760-2796-13B7-8722-5913189D4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CF41E48B-03BA-F12F-54E8-C0EB09399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082" y="1467004"/>
            <a:ext cx="6259836" cy="469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22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14C3F-C958-0276-FF86-E5CA01EA8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Income by education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3482F-74C4-ED5E-E6C9-716CF3A97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4CE4A-38B3-FC0B-CE17-50E945014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7D57A-C983-31D0-3597-F62EBCFDD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2" name="Picture 11" descr="Chart, box and whisker chart&#10;&#10;Description automatically generated">
            <a:extLst>
              <a:ext uri="{FF2B5EF4-FFF2-40B4-BE49-F238E27FC236}">
                <a16:creationId xmlns:a16="http://schemas.microsoft.com/office/drawing/2014/main" id="{97517718-9F7D-B25F-887F-44B600259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3100"/>
            <a:ext cx="6309660" cy="3852862"/>
          </a:xfrm>
          <a:prstGeom prst="rect">
            <a:avLst/>
          </a:prstGeom>
        </p:spPr>
      </p:pic>
      <p:pic>
        <p:nvPicPr>
          <p:cNvPr id="14" name="Picture 13" descr="Chart, box and whisker chart&#10;&#10;Description automatically generated">
            <a:extLst>
              <a:ext uri="{FF2B5EF4-FFF2-40B4-BE49-F238E27FC236}">
                <a16:creationId xmlns:a16="http://schemas.microsoft.com/office/drawing/2014/main" id="{E50021FF-F187-AA88-9DD8-6E23C5219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614" y="1943100"/>
            <a:ext cx="6244986" cy="385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550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724" y="2809875"/>
            <a:ext cx="6696075" cy="1909763"/>
          </a:xfrm>
        </p:spPr>
        <p:txBody>
          <a:bodyPr/>
          <a:lstStyle/>
          <a:p>
            <a:r>
              <a:rPr lang="en-US" dirty="0"/>
              <a:t>Prediction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3D834-F1E2-4848-8093-D412A7B0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37DEDF5-3FCD-4BC2-86A5-7BE2BF01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5" name="Picture 44" descr="Table&#10;&#10;Description automatically generated">
            <a:extLst>
              <a:ext uri="{FF2B5EF4-FFF2-40B4-BE49-F238E27FC236}">
                <a16:creationId xmlns:a16="http://schemas.microsoft.com/office/drawing/2014/main" id="{4E71266A-1925-B6C7-333E-6EBC58A51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567" y="1861657"/>
            <a:ext cx="10536954" cy="3278514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657A2A0A-55E1-0D78-85F2-CFC7CF8C46AE}"/>
              </a:ext>
            </a:extLst>
          </p:cNvPr>
          <p:cNvSpPr txBox="1"/>
          <p:nvPr/>
        </p:nvSpPr>
        <p:spPr>
          <a:xfrm>
            <a:off x="1781452" y="773436"/>
            <a:ext cx="862909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CA" sz="2800" cap="all" spc="150" dirty="0">
                <a:latin typeface="+mj-lt"/>
                <a:ea typeface="+mj-ea"/>
                <a:cs typeface="+mj-cs"/>
              </a:rPr>
              <a:t>FEATURES FOR PREDICTION MODEL</a:t>
            </a:r>
            <a:endParaRPr lang="en-US" sz="2800" cap="all" spc="15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298D8-24FE-D91E-F91A-F85432A6F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57171"/>
            <a:ext cx="8421688" cy="1325563"/>
          </a:xfrm>
        </p:spPr>
        <p:txBody>
          <a:bodyPr/>
          <a:lstStyle/>
          <a:p>
            <a:r>
              <a:rPr lang="en-CA" dirty="0"/>
              <a:t>Logistic regression</a:t>
            </a:r>
            <a:endParaRPr lang="en-US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870B4E7C-7343-AA1F-AE8B-3170A8203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CF4F0630-25C2-23F6-49AB-68112A7C6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8C59C279-8212-0AF1-A6D7-15505B82A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9" name="Picture 1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436D53F-2358-416E-00C7-520471887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950" y="1782734"/>
            <a:ext cx="6789002" cy="2625845"/>
          </a:xfrm>
          <a:prstGeom prst="rect">
            <a:avLst/>
          </a:prstGeom>
        </p:spPr>
      </p:pic>
      <p:pic>
        <p:nvPicPr>
          <p:cNvPr id="21" name="Picture 20" descr="A picture containing circle&#10;&#10;Description automatically generated">
            <a:extLst>
              <a:ext uri="{FF2B5EF4-FFF2-40B4-BE49-F238E27FC236}">
                <a16:creationId xmlns:a16="http://schemas.microsoft.com/office/drawing/2014/main" id="{50269041-C536-FE12-C044-496B10290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499" y="4857860"/>
            <a:ext cx="6789001" cy="104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967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1B1D2F"/>
      </a:dk2>
      <a:lt2>
        <a:srgbClr val="F0F3F2"/>
      </a:lt2>
      <a:accent1>
        <a:srgbClr val="C34D84"/>
      </a:accent1>
      <a:accent2>
        <a:srgbClr val="B13BA4"/>
      </a:accent2>
      <a:accent3>
        <a:srgbClr val="9F4DC3"/>
      </a:accent3>
      <a:accent4>
        <a:srgbClr val="5C3BB1"/>
      </a:accent4>
      <a:accent5>
        <a:srgbClr val="4D5DC3"/>
      </a:accent5>
      <a:accent6>
        <a:srgbClr val="3B7CB1"/>
      </a:accent6>
      <a:hlink>
        <a:srgbClr val="605DC9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{3C60B051-A2F2-402A-B749-350ECE9E0EC5}tf67328976_win32</Template>
  <TotalTime>73</TotalTime>
  <Words>123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Calisto MT</vt:lpstr>
      <vt:lpstr>Tenorite</vt:lpstr>
      <vt:lpstr>Univers Condensed</vt:lpstr>
      <vt:lpstr>Office Theme</vt:lpstr>
      <vt:lpstr>ChronicleVTI</vt:lpstr>
      <vt:lpstr>Loan Prediction Project</vt:lpstr>
      <vt:lpstr>AGENDA</vt:lpstr>
      <vt:lpstr>PROJECT GOAL</vt:lpstr>
      <vt:lpstr>Which feature has the greatest impact on loan approval?</vt:lpstr>
      <vt:lpstr>Loan approval by credit history</vt:lpstr>
      <vt:lpstr>Income by education</vt:lpstr>
      <vt:lpstr>Prediction model</vt:lpstr>
      <vt:lpstr>PowerPoint Presentation</vt:lpstr>
      <vt:lpstr>Logistic regression</vt:lpstr>
      <vt:lpstr>Random forest classification</vt:lpstr>
      <vt:lpstr>challenge</vt:lpstr>
      <vt:lpstr>Thank you for your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Prediction Project</dc:title>
  <dc:creator>quangvutran.1994@gmail.com</dc:creator>
  <cp:lastModifiedBy>quangvutran.1994@gmail.com</cp:lastModifiedBy>
  <cp:revision>1</cp:revision>
  <dcterms:created xsi:type="dcterms:W3CDTF">2023-03-03T20:43:52Z</dcterms:created>
  <dcterms:modified xsi:type="dcterms:W3CDTF">2023-03-03T21:57:39Z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