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384" r:id="rId3"/>
    <p:sldId id="258" r:id="rId4"/>
    <p:sldId id="330" r:id="rId5"/>
    <p:sldId id="324" r:id="rId6"/>
    <p:sldId id="325" r:id="rId7"/>
    <p:sldId id="327" r:id="rId8"/>
    <p:sldId id="326" r:id="rId9"/>
    <p:sldId id="328" r:id="rId10"/>
    <p:sldId id="331" r:id="rId11"/>
    <p:sldId id="329" r:id="rId12"/>
    <p:sldId id="257" r:id="rId13"/>
    <p:sldId id="264" r:id="rId14"/>
    <p:sldId id="296" r:id="rId15"/>
    <p:sldId id="295" r:id="rId16"/>
    <p:sldId id="266" r:id="rId17"/>
    <p:sldId id="265" r:id="rId18"/>
    <p:sldId id="317" r:id="rId19"/>
    <p:sldId id="267" r:id="rId20"/>
    <p:sldId id="268" r:id="rId21"/>
    <p:sldId id="318" r:id="rId22"/>
    <p:sldId id="335" r:id="rId23"/>
    <p:sldId id="388" r:id="rId24"/>
    <p:sldId id="276" r:id="rId25"/>
    <p:sldId id="277" r:id="rId26"/>
    <p:sldId id="332" r:id="rId27"/>
    <p:sldId id="333" r:id="rId28"/>
    <p:sldId id="352" r:id="rId29"/>
    <p:sldId id="278" r:id="rId30"/>
    <p:sldId id="279" r:id="rId31"/>
    <p:sldId id="280" r:id="rId32"/>
    <p:sldId id="281" r:id="rId33"/>
    <p:sldId id="283" r:id="rId34"/>
    <p:sldId id="306" r:id="rId35"/>
    <p:sldId id="336" r:id="rId36"/>
    <p:sldId id="337" r:id="rId37"/>
    <p:sldId id="314" r:id="rId38"/>
    <p:sldId id="316" r:id="rId39"/>
    <p:sldId id="284" r:id="rId40"/>
    <p:sldId id="288" r:id="rId41"/>
    <p:sldId id="323" r:id="rId42"/>
    <p:sldId id="338" r:id="rId43"/>
    <p:sldId id="286" r:id="rId44"/>
    <p:sldId id="389" r:id="rId45"/>
    <p:sldId id="313" r:id="rId46"/>
    <p:sldId id="334" r:id="rId47"/>
    <p:sldId id="262" r:id="rId48"/>
    <p:sldId id="263" r:id="rId49"/>
    <p:sldId id="340" r:id="rId50"/>
    <p:sldId id="341" r:id="rId51"/>
    <p:sldId id="342" r:id="rId52"/>
    <p:sldId id="343" r:id="rId53"/>
    <p:sldId id="269" r:id="rId54"/>
    <p:sldId id="270" r:id="rId55"/>
    <p:sldId id="344" r:id="rId56"/>
    <p:sldId id="271" r:id="rId57"/>
    <p:sldId id="272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91" r:id="rId66"/>
    <p:sldId id="287" r:id="rId67"/>
    <p:sldId id="293" r:id="rId68"/>
    <p:sldId id="292" r:id="rId69"/>
    <p:sldId id="294" r:id="rId70"/>
    <p:sldId id="390" r:id="rId71"/>
    <p:sldId id="312" r:id="rId72"/>
  </p:sldIdLst>
  <p:sldSz cx="9144000" cy="6858000" type="screen4x3"/>
  <p:notesSz cx="9872663" cy="6742113"/>
  <p:custDataLst>
    <p:tags r:id="rId7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05D88-9318-490D-907E-259D409FE604}" v="147" dt="2022-03-06T13:32:32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4"/>
    <p:restoredTop sz="94660"/>
  </p:normalViewPr>
  <p:slideViewPr>
    <p:cSldViewPr>
      <p:cViewPr varScale="1">
        <p:scale>
          <a:sx n="91" d="100"/>
          <a:sy n="91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0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0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0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0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0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0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0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0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0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0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0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0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0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0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0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0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0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0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0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0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0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0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0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0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0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0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0" sldId="272"/>
            <ac:spMk id="15363" creationId="{A99F2A20-6A06-4BD3-A334-6228E59150E7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0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0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0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0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0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0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0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0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0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0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0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0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0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0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0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0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0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0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0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0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0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0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0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0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0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0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0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0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0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0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0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0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0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0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0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0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0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0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0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62"/>
        </pc:sldMkLst>
      </pc:sldChg>
      <pc:sldChg chg="modSp add mod">
        <pc:chgData name="Matahari Nendya" userId="1a1e95a6-b11e-4262-838a-feaa42c98c3c" providerId="ADAL" clId="{63C05D88-9318-490D-907E-259D409FE604}" dt="2022-03-06T13:22:06.546" v="273" actId="404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67"/>
        </pc:sldMkLst>
      </pc:sldChg>
      <pc:sldChg chg="modSp add mod">
        <pc:chgData name="Matahari Nendya" userId="1a1e95a6-b11e-4262-838a-feaa42c98c3c" providerId="ADAL" clId="{63C05D88-9318-490D-907E-259D409FE604}" dt="2022-03-06T13:17:05.088" v="185" actId="404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68"/>
        </pc:sldMkLst>
      </pc:sldChg>
      <pc:sldChg chg="delSp modSp add mod">
        <pc:chgData name="Matahari Nendya" userId="1a1e95a6-b11e-4262-838a-feaa42c98c3c" providerId="ADAL" clId="{63C05D88-9318-490D-907E-259D409FE604}" dt="2022-03-06T13:34:41.061" v="474" actId="478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69"/>
        </pc:sldMkLst>
      </pc:sldChg>
      <pc:sldChg chg="delSp modSp add mod modAnim">
        <pc:chgData name="Matahari Nendya" userId="1a1e95a6-b11e-4262-838a-feaa42c98c3c" providerId="ADAL" clId="{63C05D88-9318-490D-907E-259D409FE604}" dt="2022-03-06T13:35:42.066" v="487" actId="478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0"/>
        </pc:sldMkLst>
      </pc:sldChg>
      <pc:sldChg chg="delSp modSp add mod">
        <pc:chgData name="Matahari Nendya" userId="1a1e95a6-b11e-4262-838a-feaa42c98c3c" providerId="ADAL" clId="{63C05D88-9318-490D-907E-259D409FE604}" dt="2022-03-06T13:35:43.605" v="488" actId="478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1"/>
        </pc:sldMkLst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2"/>
        </pc:sldMkLst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278"/>
        </pc:sldMkLst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0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0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0" sldId="313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0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0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0" sldId="314"/>
            <ac:spMk id="137225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0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0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0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0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0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0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0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0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0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0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0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0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0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0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0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0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0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0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0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0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0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0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0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0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0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0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0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0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0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0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0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0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0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0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0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0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0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0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0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0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0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0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0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0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0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0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0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0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0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0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6-3-2022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6-3-2022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0132B0-A7F2-44A3-A9C1-87CFAC4016F1}" type="slidenum">
              <a:rPr lang="en-GB">
                <a:latin typeface="Arial" panose="020B0604020202020204" pitchFamily="34" charset="0"/>
              </a:rPr>
              <a:pPr/>
              <a:t>10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0132B0-A7F2-44A3-A9C1-87CFAC4016F1}" type="slidenum">
              <a:rPr lang="en-GB">
                <a:latin typeface="Arial" panose="020B0604020202020204" pitchFamily="34" charset="0"/>
              </a:rPr>
              <a:pPr/>
              <a:t>18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0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71628A-3601-45D5-A4BC-8524326BA363}" type="slidenum">
              <a:rPr lang="en-GB">
                <a:latin typeface="Arial" panose="020B0604020202020204" pitchFamily="34" charset="0"/>
              </a:rPr>
              <a:pPr/>
              <a:t>21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7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D016B1-B3A4-41FB-968B-949DFF8F3A4D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54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7F1FD-86EE-4938-8D27-FF9DE7D0CCD2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76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F89200-489D-40AE-A1AE-823832A20C3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19474009-B587-43E6-9F4E-C2E51A5C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1AA02-9C95-45F1-BAED-0F9782BEE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" TargetMode="External"/><Relationship Id="rId2" Type="http://schemas.openxmlformats.org/officeDocument/2006/relationships/hyperlink" Target="http://en.wikipedia.org/wiki/List_of_compilers#C_compiler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05 Program, Identifier, Tipe Data, Satemtent dan Ekspresi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5448"/>
            <a:ext cx="8229600" cy="1252728"/>
          </a:xfrm>
          <a:ln>
            <a:miter lim="800000"/>
            <a:headEnd/>
            <a:tailEnd/>
          </a:ln>
        </p:spPr>
        <p:txBody>
          <a:bodyPr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500" b="1" kern="1200" dirty="0"/>
              <a:t>File </a:t>
            </a:r>
            <a:r>
              <a:rPr lang="en-US" sz="4500" b="1" dirty="0"/>
              <a:t>Module</a:t>
            </a:r>
            <a:endParaRPr lang="en-US" sz="4500" b="1" kern="1200" dirty="0"/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>
          <a:xfrm>
            <a:off x="303339" y="1408176"/>
            <a:ext cx="8537321" cy="4795836"/>
          </a:xfrm>
        </p:spPr>
        <p:txBody>
          <a:bodyPr lIns="54864" tIns="91440">
            <a:normAutofit/>
          </a:bodyPr>
          <a:lstStyle/>
          <a:p>
            <a:pPr marL="438150" indent="-319088" eaLnBrk="1" hangingPunct="1"/>
            <a:r>
              <a:rPr lang="en-US" sz="2400" dirty="0" err="1"/>
              <a:t>Formatnya</a:t>
            </a:r>
            <a:r>
              <a:rPr lang="en-US" sz="2400" dirty="0"/>
              <a:t> :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namafile.py</a:t>
            </a:r>
            <a:r>
              <a:rPr lang="en-US" sz="2400" dirty="0"/>
              <a:t>]</a:t>
            </a:r>
          </a:p>
          <a:p>
            <a:pPr marL="438150" indent="-319088" eaLnBrk="1" hangingPunct="1"/>
            <a:r>
              <a:rPr lang="en-US" sz="2400" dirty="0"/>
              <a:t>Cara import:</a:t>
            </a:r>
          </a:p>
          <a:p>
            <a:pPr marL="895350" lvl="1" indent="-319088"/>
            <a:r>
              <a:rPr lang="en-US" sz="2000" dirty="0"/>
              <a:t>import namafile.py</a:t>
            </a:r>
          </a:p>
          <a:p>
            <a:pPr marL="438150" indent="-319088"/>
            <a:r>
              <a:rPr lang="en-US" sz="2400" dirty="0" err="1"/>
              <a:t>Contoh</a:t>
            </a:r>
            <a:r>
              <a:rPr lang="en-US" sz="2400" dirty="0"/>
              <a:t> mymodule.py</a:t>
            </a:r>
          </a:p>
          <a:p>
            <a:pPr marL="576262" lvl="1" indent="0">
              <a:buNone/>
            </a:pPr>
            <a:r>
              <a:rPr lang="en-GB" sz="2000" dirty="0"/>
              <a:t>def greeting(name):</a:t>
            </a:r>
            <a:br>
              <a:rPr lang="en-GB" sz="2000" dirty="0"/>
            </a:br>
            <a:r>
              <a:rPr lang="en-GB" sz="2000" dirty="0"/>
              <a:t>	print("Hello, " + name)</a:t>
            </a:r>
          </a:p>
          <a:p>
            <a:pPr marL="461962" indent="-342900"/>
            <a:r>
              <a:rPr lang="en-GB" sz="2400" dirty="0"/>
              <a:t>Program:</a:t>
            </a:r>
          </a:p>
          <a:p>
            <a:pPr marL="119062" indent="0">
              <a:buNone/>
            </a:pPr>
            <a:r>
              <a:rPr lang="en-GB" sz="2000" dirty="0"/>
              <a:t>	import </a:t>
            </a:r>
            <a:r>
              <a:rPr lang="en-GB" sz="2000" dirty="0" err="1"/>
              <a:t>mymodule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 err="1"/>
              <a:t>mymodule.greeting</a:t>
            </a:r>
            <a:r>
              <a:rPr lang="en-GB" sz="2000" dirty="0"/>
              <a:t>(“Dida")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04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80E1-B518-40B3-812C-4952347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US"/>
              <a:t>Bahasa C</a:t>
            </a:r>
          </a:p>
        </p:txBody>
      </p:sp>
    </p:spTree>
    <p:extLst>
      <p:ext uri="{BB962C8B-B14F-4D97-AF65-F5344CB8AC3E}">
        <p14:creationId xmlns:p14="http://schemas.microsoft.com/office/powerpoint/2010/main" val="52436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</a:t>
            </a:r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9" y="1252836"/>
            <a:ext cx="6428901" cy="479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Dennis M. Ritchie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di Bell Laboratories </a:t>
            </a:r>
            <a:r>
              <a:rPr lang="en-US" sz="2000" dirty="0" err="1"/>
              <a:t>tahun</a:t>
            </a:r>
            <a:r>
              <a:rPr lang="en-US" sz="2000" dirty="0"/>
              <a:t> 1972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Dennis M. Ritchie </a:t>
            </a:r>
            <a:r>
              <a:rPr lang="en-US" sz="2000" dirty="0" err="1"/>
              <a:t>dan</a:t>
            </a:r>
            <a:r>
              <a:rPr lang="en-US" sz="2000" dirty="0"/>
              <a:t> Brian W. Kernighan </a:t>
            </a:r>
            <a:r>
              <a:rPr lang="en-US" sz="2000" dirty="0" err="1"/>
              <a:t>mempublikasikan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i="1" dirty="0"/>
              <a:t>The C Programming Language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Tahun</a:t>
            </a:r>
            <a:r>
              <a:rPr lang="en-US" sz="2000" dirty="0"/>
              <a:t> 1989 </a:t>
            </a:r>
            <a:r>
              <a:rPr lang="en-US" sz="2000" dirty="0" err="1"/>
              <a:t>distandarisasi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ANSI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General purpose, UNIX system</a:t>
            </a:r>
          </a:p>
        </p:txBody>
      </p:sp>
      <p:pic>
        <p:nvPicPr>
          <p:cNvPr id="1026" name="Picture 2" descr="http://upload.wikimedia.org/wikipedia/en/thumb/5/5e/The_C_Programming_Language_cover.svg/220px-The_C_Programming_Language_cov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98" y="3140968"/>
            <a:ext cx="20955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8A1FC-5708-4B8B-8B1F-5EA10CAF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18" y="48638"/>
            <a:ext cx="1342857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Compilation &amp;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“Source code”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file .c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Misalkan</a:t>
            </a:r>
            <a:r>
              <a:rPr lang="en-US" sz="1800" dirty="0"/>
              <a:t>: </a:t>
            </a:r>
            <a:r>
              <a:rPr lang="en-US" sz="1800" dirty="0" err="1"/>
              <a:t>contoh.c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Kompilasi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Linking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Pengecekan</a:t>
            </a:r>
            <a:r>
              <a:rPr lang="en-US" sz="1800" dirty="0"/>
              <a:t> source code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Link </a:t>
            </a:r>
            <a:r>
              <a:rPr lang="en-US" sz="1800" dirty="0" err="1"/>
              <a:t>dengan</a:t>
            </a:r>
            <a:r>
              <a:rPr lang="en-US" sz="1800" dirty="0"/>
              <a:t> libraries yang </a:t>
            </a:r>
            <a:r>
              <a:rPr lang="en-US" sz="1800" dirty="0" err="1"/>
              <a:t>digunakan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Translasi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“</a:t>
            </a:r>
            <a:r>
              <a:rPr lang="en-US" sz="1800" dirty="0" err="1"/>
              <a:t>mesin</a:t>
            </a:r>
            <a:r>
              <a:rPr lang="en-US" sz="18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Menghasilkan</a:t>
            </a:r>
            <a:r>
              <a:rPr lang="en-US" sz="2000" dirty="0"/>
              <a:t> file executable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Format .exe (</a:t>
            </a:r>
            <a:r>
              <a:rPr lang="en-US" sz="1800" dirty="0" err="1"/>
              <a:t>pada</a:t>
            </a:r>
            <a:r>
              <a:rPr lang="en-US" sz="1800" dirty="0"/>
              <a:t> Windows) </a:t>
            </a:r>
          </a:p>
        </p:txBody>
      </p:sp>
    </p:spTree>
    <p:extLst>
      <p:ext uri="{BB962C8B-B14F-4D97-AF65-F5344CB8AC3E}">
        <p14:creationId xmlns:p14="http://schemas.microsoft.com/office/powerpoint/2010/main" val="1961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tu.edu.sg/home/ehchua/programming/cpp/images/GCC_Compilation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3812"/>
            <a:ext cx="9144000" cy="43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9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di: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hlinkClick r:id="rId2"/>
              </a:rPr>
              <a:t>http://en.wikipedia.org/wiki/List_of_compilers#C_compilers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Dev</a:t>
            </a:r>
            <a:r>
              <a:rPr lang="en-US" sz="2400" dirty="0"/>
              <a:t>-C++ </a:t>
            </a:r>
            <a:r>
              <a:rPr lang="en-US" sz="2400" dirty="0" err="1"/>
              <a:t>menggunakan</a:t>
            </a:r>
            <a:r>
              <a:rPr lang="en-US" sz="2400" dirty="0"/>
              <a:t> compiler </a:t>
            </a:r>
            <a:r>
              <a:rPr lang="en-US" sz="2400" dirty="0" err="1"/>
              <a:t>MinGW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>
                <a:hlinkClick r:id="rId3"/>
              </a:rPr>
              <a:t>http://www.mingw.org/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Gcc</a:t>
            </a:r>
            <a:r>
              <a:rPr lang="en-US" sz="2000" dirty="0"/>
              <a:t> (</a:t>
            </a:r>
            <a:r>
              <a:rPr lang="en-US" sz="2000" dirty="0" err="1"/>
              <a:t>dan</a:t>
            </a:r>
            <a:r>
              <a:rPr lang="en-US" sz="2000" dirty="0"/>
              <a:t> GNU) yang </a:t>
            </a:r>
            <a:r>
              <a:rPr lang="en-US" sz="2000" dirty="0" err="1"/>
              <a:t>diporting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Windows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Unix-Like</a:t>
            </a:r>
            <a:endParaRPr lang="id-ID" sz="2000" dirty="0"/>
          </a:p>
          <a:p>
            <a:pPr lvl="1">
              <a:lnSpc>
                <a:spcPct val="150000"/>
              </a:lnSpc>
            </a:pPr>
            <a:r>
              <a:rPr lang="id-ID" sz="2000" dirty="0"/>
              <a:t>Sudah dilakukan di praktikum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5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Program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Header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/library yang </a:t>
            </a:r>
            <a:r>
              <a:rPr lang="en-US" sz="1800" dirty="0" err="1"/>
              <a:t>dibutuhkan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khusus</a:t>
            </a:r>
            <a:r>
              <a:rPr lang="en-US" sz="1800" dirty="0"/>
              <a:t> (</a:t>
            </a:r>
            <a:r>
              <a:rPr lang="en-US" sz="1800" dirty="0" err="1"/>
              <a:t>struct</a:t>
            </a:r>
            <a:r>
              <a:rPr lang="en-US" sz="1800" dirty="0"/>
              <a:t>, pointer)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konstanta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id-ID" sz="1800" dirty="0"/>
              <a:t>m</a:t>
            </a:r>
            <a:r>
              <a:rPr lang="en-US" sz="1800" dirty="0" err="1"/>
              <a:t>acro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i="1" dirty="0"/>
              <a:t>Preprocessor Directive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Function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Kumpulan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siap</a:t>
            </a:r>
            <a:r>
              <a:rPr lang="en-US" sz="1800" dirty="0"/>
              <a:t> </a:t>
            </a:r>
            <a:r>
              <a:rPr lang="en-US" sz="1800" dirty="0" err="1"/>
              <a:t>dijalankan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Fungsi</a:t>
            </a:r>
            <a:r>
              <a:rPr lang="en-US" sz="1800" dirty="0"/>
              <a:t> main()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6191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3397" t="15625" r="25140" b="11614"/>
          <a:stretch/>
        </p:blipFill>
        <p:spPr>
          <a:xfrm>
            <a:off x="136478" y="525390"/>
            <a:ext cx="9145310" cy="608690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04967" y="263780"/>
            <a:ext cx="6519987" cy="882632"/>
            <a:chOff x="504967" y="263780"/>
            <a:chExt cx="6519987" cy="882632"/>
          </a:xfrm>
        </p:grpSpPr>
        <p:sp>
          <p:nvSpPr>
            <p:cNvPr id="7" name="Rounded Rectangle 6"/>
            <p:cNvSpPr/>
            <p:nvPr/>
          </p:nvSpPr>
          <p:spPr>
            <a:xfrm>
              <a:off x="504967" y="525390"/>
              <a:ext cx="2429302" cy="62102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2095" y="263780"/>
              <a:ext cx="201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include libraries</a:t>
              </a:r>
            </a:p>
          </p:txBody>
        </p:sp>
        <p:cxnSp>
          <p:nvCxnSpPr>
            <p:cNvPr id="12" name="Straight Connector 11"/>
            <p:cNvCxnSpPr>
              <a:stCxn id="7" idx="3"/>
              <a:endCxn id="10" idx="1"/>
            </p:cNvCxnSpPr>
            <p:nvPr/>
          </p:nvCxnSpPr>
          <p:spPr>
            <a:xfrm flipV="1">
              <a:off x="2934269" y="448446"/>
              <a:ext cx="2077826" cy="3874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18615" y="1277710"/>
            <a:ext cx="8488907" cy="2257059"/>
            <a:chOff x="518615" y="1277710"/>
            <a:chExt cx="8488907" cy="2257059"/>
          </a:xfrm>
        </p:grpSpPr>
        <p:sp>
          <p:nvSpPr>
            <p:cNvPr id="8" name="Rounded Rectangle 7"/>
            <p:cNvSpPr/>
            <p:nvPr/>
          </p:nvSpPr>
          <p:spPr>
            <a:xfrm>
              <a:off x="518615" y="1278290"/>
              <a:ext cx="6291618" cy="2256479"/>
            </a:xfrm>
            <a:prstGeom prst="roundRect">
              <a:avLst>
                <a:gd name="adj" fmla="val 457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70716" y="1277710"/>
              <a:ext cx="1836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fungsi</a:t>
              </a:r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(function)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13" idx="1"/>
            </p:cNvCxnSpPr>
            <p:nvPr/>
          </p:nvCxnSpPr>
          <p:spPr>
            <a:xfrm flipV="1">
              <a:off x="6810233" y="1600876"/>
              <a:ext cx="360483" cy="805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4966" y="3664377"/>
            <a:ext cx="8639033" cy="2947915"/>
            <a:chOff x="504966" y="3664377"/>
            <a:chExt cx="8639033" cy="2947915"/>
          </a:xfrm>
        </p:grpSpPr>
        <p:sp>
          <p:nvSpPr>
            <p:cNvPr id="9" name="Rounded Rectangle 8"/>
            <p:cNvSpPr/>
            <p:nvPr/>
          </p:nvSpPr>
          <p:spPr>
            <a:xfrm>
              <a:off x="504966" y="3664377"/>
              <a:ext cx="8639033" cy="2947915"/>
            </a:xfrm>
            <a:prstGeom prst="roundRect">
              <a:avLst>
                <a:gd name="adj" fmla="val 457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578" y="3796379"/>
              <a:ext cx="363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Fungsi</a:t>
              </a:r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main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titik</a:t>
              </a:r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awal</a:t>
              </a:r>
              <a:r>
                <a:rPr lang="en-US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program)</a:t>
              </a:r>
            </a:p>
          </p:txBody>
        </p:sp>
        <p:cxnSp>
          <p:nvCxnSpPr>
            <p:cNvPr id="19" name="Straight Connector 18"/>
            <p:cNvCxnSpPr>
              <a:endCxn id="18" idx="1"/>
            </p:cNvCxnSpPr>
            <p:nvPr/>
          </p:nvCxnSpPr>
          <p:spPr>
            <a:xfrm>
              <a:off x="5012095" y="3664377"/>
              <a:ext cx="360483" cy="455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5448"/>
            <a:ext cx="8229600" cy="1252728"/>
          </a:xfrm>
          <a:ln>
            <a:miter lim="800000"/>
            <a:headEnd/>
            <a:tailEnd/>
          </a:ln>
        </p:spPr>
        <p:txBody>
          <a:bodyPr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500" b="1" kern="1200" dirty="0"/>
              <a:t>File Header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/>
        <p:txBody>
          <a:bodyPr lIns="54864" tIns="91440">
            <a:normAutofit/>
          </a:bodyPr>
          <a:lstStyle/>
          <a:p>
            <a:pPr marL="438150" indent="-319088" eaLnBrk="1" hangingPunct="1">
              <a:lnSpc>
                <a:spcPct val="150000"/>
              </a:lnSpc>
            </a:pPr>
            <a:r>
              <a:rPr lang="en-US" sz="2000" dirty="0" err="1"/>
              <a:t>Formatnya</a:t>
            </a:r>
            <a:r>
              <a:rPr lang="en-US" sz="2000" dirty="0"/>
              <a:t> :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namafile.h</a:t>
            </a:r>
            <a:r>
              <a:rPr lang="en-US" sz="2000" dirty="0"/>
              <a:t>]</a:t>
            </a:r>
          </a:p>
          <a:p>
            <a:pPr marL="438150" indent="-319088" eaLnBrk="1" hangingPunct="1">
              <a:lnSpc>
                <a:spcPct val="150000"/>
              </a:lnSpc>
            </a:pPr>
            <a:r>
              <a:rPr lang="en-US" sz="2000" dirty="0"/>
              <a:t>Ada 2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endParaRPr lang="en-US" sz="2000" dirty="0"/>
          </a:p>
          <a:p>
            <a:pPr marL="730250" lvl="1" indent="-273050" eaLnBrk="1" hangingPunct="1">
              <a:lnSpc>
                <a:spcPct val="150000"/>
              </a:lnSpc>
            </a:pPr>
            <a:r>
              <a:rPr lang="en-US" sz="1800" dirty="0" err="1"/>
              <a:t>Diapit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&lt; </a:t>
            </a:r>
            <a:r>
              <a:rPr lang="en-US" sz="2000" dirty="0" err="1"/>
              <a:t>dan</a:t>
            </a:r>
            <a:r>
              <a:rPr lang="en-US" sz="1800" dirty="0"/>
              <a:t> &gt;</a:t>
            </a:r>
          </a:p>
          <a:p>
            <a:pPr marL="995363" lvl="2" eaLnBrk="1" hangingPunct="1">
              <a:lnSpc>
                <a:spcPct val="150000"/>
              </a:lnSpc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file header </a:t>
            </a:r>
            <a:r>
              <a:rPr lang="en-US" sz="2000" dirty="0" err="1"/>
              <a:t>dari</a:t>
            </a:r>
            <a:r>
              <a:rPr lang="en-US" sz="2000" dirty="0"/>
              <a:t> library </a:t>
            </a:r>
            <a:r>
              <a:rPr lang="en-US" sz="2000" dirty="0" err="1"/>
              <a:t>standar</a:t>
            </a:r>
            <a:endParaRPr lang="en-US" sz="2000" dirty="0"/>
          </a:p>
          <a:p>
            <a:pPr marL="730250" lvl="1" indent="-273050" eaLnBrk="1" hangingPunct="1">
              <a:lnSpc>
                <a:spcPct val="150000"/>
              </a:lnSpc>
            </a:pPr>
            <a:r>
              <a:rPr lang="en-US" sz="1800" dirty="0" err="1"/>
              <a:t>Diapit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“ “</a:t>
            </a:r>
          </a:p>
          <a:p>
            <a:pPr marL="995363" lvl="2" eaLnBrk="1" hangingPunct="1">
              <a:lnSpc>
                <a:spcPct val="150000"/>
              </a:lnSpc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tugas.h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file header </a:t>
            </a:r>
            <a:r>
              <a:rPr lang="en-US" sz="2000" dirty="0" err="1"/>
              <a:t>tugas.h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direktori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7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Antonius RC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7798" t="15439" r="56398" b="53218"/>
          <a:stretch/>
        </p:blipFill>
        <p:spPr>
          <a:xfrm>
            <a:off x="379426" y="1897038"/>
            <a:ext cx="4299045" cy="293593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79425" y="1021278"/>
            <a:ext cx="7989883" cy="1496782"/>
            <a:chOff x="379425" y="1021278"/>
            <a:chExt cx="7989883" cy="1496782"/>
          </a:xfrm>
        </p:grpSpPr>
        <p:sp>
          <p:nvSpPr>
            <p:cNvPr id="6" name="Rounded Rectangle 5"/>
            <p:cNvSpPr/>
            <p:nvPr/>
          </p:nvSpPr>
          <p:spPr>
            <a:xfrm>
              <a:off x="379425" y="1897038"/>
              <a:ext cx="4110687" cy="62102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7346" y="1021278"/>
              <a:ext cx="365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include standard input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output library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 flipV="1">
              <a:off x="4490112" y="1436777"/>
              <a:ext cx="227234" cy="770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79425" y="2734707"/>
            <a:ext cx="6980479" cy="2098264"/>
            <a:chOff x="379425" y="2734707"/>
            <a:chExt cx="6980479" cy="2098264"/>
          </a:xfrm>
        </p:grpSpPr>
        <p:sp>
          <p:nvSpPr>
            <p:cNvPr id="11" name="Rounded Rectangle 10"/>
            <p:cNvSpPr/>
            <p:nvPr/>
          </p:nvSpPr>
          <p:spPr>
            <a:xfrm>
              <a:off x="379425" y="2796454"/>
              <a:ext cx="4110687" cy="2036517"/>
            </a:xfrm>
            <a:prstGeom prst="roundRect">
              <a:avLst>
                <a:gd name="adj" fmla="val 803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7596" y="2734707"/>
              <a:ext cx="2342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Fungsi</a:t>
              </a:r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main()</a:t>
              </a:r>
            </a:p>
          </p:txBody>
        </p:sp>
        <p:cxnSp>
          <p:nvCxnSpPr>
            <p:cNvPr id="13" name="Straight Connector 12"/>
            <p:cNvCxnSpPr>
              <a:stCxn id="11" idx="3"/>
              <a:endCxn id="12" idx="1"/>
            </p:cNvCxnSpPr>
            <p:nvPr/>
          </p:nvCxnSpPr>
          <p:spPr>
            <a:xfrm flipV="1">
              <a:off x="4490112" y="2965540"/>
              <a:ext cx="527484" cy="8491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060106" y="3723536"/>
            <a:ext cx="7847606" cy="830997"/>
            <a:chOff x="1060106" y="3723536"/>
            <a:chExt cx="7847606" cy="830997"/>
          </a:xfrm>
        </p:grpSpPr>
        <p:sp>
          <p:nvSpPr>
            <p:cNvPr id="18" name="Rounded Rectangle 17"/>
            <p:cNvSpPr/>
            <p:nvPr/>
          </p:nvSpPr>
          <p:spPr>
            <a:xfrm>
              <a:off x="1060106" y="3778642"/>
              <a:ext cx="2556552" cy="545143"/>
            </a:xfrm>
            <a:prstGeom prst="roundRect">
              <a:avLst>
                <a:gd name="adj" fmla="val 803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0792" y="3723536"/>
              <a:ext cx="37369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Hasil</a:t>
              </a:r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dari</a:t>
              </a:r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menjalankan</a:t>
              </a:r>
              <a:endPara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2400" dirty="0" err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fungsi</a:t>
              </a:r>
              <a:r>
                <a: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main</a:t>
              </a:r>
            </a:p>
          </p:txBody>
        </p:sp>
        <p:cxnSp>
          <p:nvCxnSpPr>
            <p:cNvPr id="20" name="Straight Connector 19"/>
            <p:cNvCxnSpPr>
              <a:stCxn id="18" idx="3"/>
            </p:cNvCxnSpPr>
            <p:nvPr/>
          </p:nvCxnSpPr>
          <p:spPr>
            <a:xfrm flipV="1">
              <a:off x="3616658" y="3985146"/>
              <a:ext cx="1554134" cy="6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1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017-B95C-4507-9C64-010B5D4A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BBCB-20F7-462D-A03B-E7E51030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Bahasa Python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Bahasa C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Tipe</a:t>
            </a:r>
            <a:r>
              <a:rPr lang="en-US" sz="1800" dirty="0"/>
              <a:t>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Identifier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Variabel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Operation</a:t>
            </a:r>
          </a:p>
          <a:p>
            <a:pPr>
              <a:lnSpc>
                <a:spcPct val="150000"/>
              </a:lnSpc>
            </a:pPr>
            <a:r>
              <a:rPr lang="en-US" sz="1800"/>
              <a:t>Latihan</a:t>
            </a:r>
            <a:endParaRPr lang="en-ID" sz="1800" dirty="0"/>
          </a:p>
          <a:p>
            <a:pPr>
              <a:lnSpc>
                <a:spcPct val="150000"/>
              </a:lnSpc>
            </a:pPr>
            <a:endParaRPr lang="en-ID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1603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8008" t="15812" r="41189" b="53032"/>
          <a:stretch/>
        </p:blipFill>
        <p:spPr>
          <a:xfrm>
            <a:off x="452383" y="1869742"/>
            <a:ext cx="7025655" cy="301615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92118" y="3328266"/>
            <a:ext cx="6185920" cy="545143"/>
          </a:xfrm>
          <a:prstGeom prst="roundRect">
            <a:avLst>
              <a:gd name="adj" fmla="val 803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2541" y="4377826"/>
            <a:ext cx="452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Memanggil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untuk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menampilkan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tulisan</a:t>
            </a:r>
            <a:r>
              <a:rPr 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Hello World!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008728" y="3873409"/>
            <a:ext cx="450376" cy="4392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err="1"/>
              <a:t>Karakter</a:t>
            </a:r>
            <a:r>
              <a:rPr lang="en-US" sz="3600" b="1"/>
              <a:t> </a:t>
            </a:r>
            <a:r>
              <a:rPr lang="id-ID" sz="3600" b="1"/>
              <a:t>Khusus</a:t>
            </a:r>
            <a:r>
              <a:rPr lang="en-US" sz="3600" b="1"/>
              <a:t> (Special Characters) pada C</a:t>
            </a:r>
            <a:endParaRPr lang="en-US" sz="3600" b="1" dirty="0"/>
          </a:p>
        </p:txBody>
      </p:sp>
      <p:graphicFrame>
        <p:nvGraphicFramePr>
          <p:cNvPr id="114691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295400"/>
          <a:ext cx="8229600" cy="4891121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Karakter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Arti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Bunyi bel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speaker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komputer)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Mundur satu spasi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backspace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Ganti halaman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(form feed)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Ganti baris baru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 line)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Ke kolom pertama baris yang sama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(carriage return)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Tabulasi horisontal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\v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Tabulasi vertikal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Nilai kosong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(null)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\’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Karakter petik tunggal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\””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Karakter petik ganda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\\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Garis miring terbalik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(back slash)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3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A656-F152-477F-8E83-91BB8DF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382" y="277813"/>
            <a:ext cx="3306417" cy="1139825"/>
          </a:xfrm>
        </p:spPr>
        <p:txBody>
          <a:bodyPr>
            <a:normAutofit fontScale="90000"/>
          </a:bodyPr>
          <a:lstStyle/>
          <a:p>
            <a:r>
              <a:rPr lang="en-US"/>
              <a:t>Special Characters in Python</a:t>
            </a:r>
          </a:p>
        </p:txBody>
      </p:sp>
      <p:pic>
        <p:nvPicPr>
          <p:cNvPr id="5" name="Table Placeholder 4">
            <a:extLst>
              <a:ext uri="{FF2B5EF4-FFF2-40B4-BE49-F238E27FC236}">
                <a16:creationId xmlns:a16="http://schemas.microsoft.com/office/drawing/2014/main" id="{D250EADC-185D-40FA-93A9-E79A87B04D0A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395536" y="116632"/>
            <a:ext cx="4742696" cy="630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22483AC6-72EF-4ACD-9E1C-153D09C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674420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bermacam-macam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Teks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pecahan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Suara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Gambar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Video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Dokumen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Format </a:t>
            </a:r>
            <a:r>
              <a:rPr lang="en-US" sz="1800" dirty="0" err="1"/>
              <a:t>khusus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(</a:t>
            </a:r>
            <a:r>
              <a:rPr lang="en-US" sz="1800" dirty="0" err="1"/>
              <a:t>kompresi</a:t>
            </a:r>
            <a:r>
              <a:rPr lang="en-US" sz="1800" dirty="0"/>
              <a:t>, setting, </a:t>
            </a:r>
            <a:r>
              <a:rPr lang="en-US" sz="1800" dirty="0" err="1"/>
              <a:t>dsb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342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9" y="1268760"/>
            <a:ext cx="8537321" cy="4795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Semua</a:t>
            </a:r>
            <a:r>
              <a:rPr lang="en-US" sz="1800" dirty="0"/>
              <a:t> data (</a:t>
            </a:r>
            <a:r>
              <a:rPr lang="en-US" sz="1800" dirty="0" err="1"/>
              <a:t>apapun</a:t>
            </a:r>
            <a:r>
              <a:rPr lang="en-US" sz="1800" dirty="0"/>
              <a:t> </a:t>
            </a:r>
            <a:r>
              <a:rPr lang="en-US" sz="1800" dirty="0" err="1"/>
              <a:t>tipenya</a:t>
            </a:r>
            <a:r>
              <a:rPr lang="en-US" sz="1800" dirty="0"/>
              <a:t>)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Misal</a:t>
            </a:r>
            <a:r>
              <a:rPr lang="en-US" sz="1800" dirty="0"/>
              <a:t>: 01010111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, </a:t>
            </a:r>
            <a:r>
              <a:rPr lang="en-US" sz="1800" dirty="0" err="1"/>
              <a:t>teks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format </a:t>
            </a:r>
            <a:r>
              <a:rPr lang="en-US" sz="1800" dirty="0" err="1"/>
              <a:t>lainnya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membedakannya</a:t>
            </a:r>
            <a:r>
              <a:rPr lang="en-US" sz="18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Kita </a:t>
            </a:r>
            <a:r>
              <a:rPr lang="en-US" sz="1800" dirty="0" err="1"/>
              <a:t>sendiri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memberitahu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data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diolah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Tipe</a:t>
            </a:r>
            <a:r>
              <a:rPr lang="en-US" sz="1800" dirty="0"/>
              <a:t> data pada: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Python: basic types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C: basic types, </a:t>
            </a:r>
            <a:r>
              <a:rPr lang="id-ID" sz="1800" dirty="0"/>
              <a:t>reference</a:t>
            </a:r>
            <a:r>
              <a:rPr lang="en-US" sz="1800" dirty="0"/>
              <a:t>, derived types</a:t>
            </a:r>
          </a:p>
        </p:txBody>
      </p:sp>
    </p:spTree>
    <p:extLst>
      <p:ext uri="{BB962C8B-B14F-4D97-AF65-F5344CB8AC3E}">
        <p14:creationId xmlns:p14="http://schemas.microsoft.com/office/powerpoint/2010/main" val="38955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E84-868D-4A89-88F7-E423149A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 pada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D28A1-6010-4626-9364-12072A17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574" y="1211076"/>
            <a:ext cx="5481505" cy="3492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C37F5-35F7-445A-9EDB-0DC83DCB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68864"/>
            <a:ext cx="2154307" cy="1165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36CF4-3CC5-4BA0-997F-E578C84FBC5B}"/>
              </a:ext>
            </a:extLst>
          </p:cNvPr>
          <p:cNvSpPr txBox="1"/>
          <p:nvPr/>
        </p:nvSpPr>
        <p:spPr>
          <a:xfrm>
            <a:off x="635574" y="4844899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Cara mengetahui tipe data pada Python: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35B7E-905E-4357-A30C-DF9CA918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59" y="5601506"/>
            <a:ext cx="2563682" cy="579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C5A6EB-6733-477F-94A8-605994B47506}"/>
              </a:ext>
            </a:extLst>
          </p:cNvPr>
          <p:cNvSpPr/>
          <p:nvPr/>
        </p:nvSpPr>
        <p:spPr>
          <a:xfrm>
            <a:off x="467544" y="1643769"/>
            <a:ext cx="5009321" cy="1444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9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C177-BC81-46A7-88B2-6C8090BE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tipe data pada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400F5-EB86-487F-945D-AD75E3397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908720"/>
            <a:ext cx="6390501" cy="54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A25D-B531-48B5-99E7-9DB7638C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A964-F78F-43A9-8C44-14C1A4DD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Satu = [10,20,30,40]</a:t>
            </a:r>
          </a:p>
          <a:p>
            <a:r>
              <a:rPr lang="en-US" sz="1600" dirty="0" err="1"/>
              <a:t>Dua</a:t>
            </a:r>
            <a:r>
              <a:rPr lang="en-US" sz="1600" dirty="0"/>
              <a:t> = ['crunchy </a:t>
            </a:r>
            <a:r>
              <a:rPr lang="en-US" sz="1600" dirty="0" err="1"/>
              <a:t>frog','ram</a:t>
            </a:r>
            <a:r>
              <a:rPr lang="en-US" sz="1600" dirty="0"/>
              <a:t> </a:t>
            </a:r>
            <a:r>
              <a:rPr lang="en-US" sz="1600" dirty="0" err="1"/>
              <a:t>bladder','lark</a:t>
            </a:r>
            <a:r>
              <a:rPr lang="en-US" sz="1600" dirty="0"/>
              <a:t> vomit’]</a:t>
            </a:r>
          </a:p>
          <a:p>
            <a:r>
              <a:rPr lang="en-US" sz="1600" dirty="0" err="1"/>
              <a:t>Tiga</a:t>
            </a:r>
            <a:r>
              <a:rPr lang="en-US" sz="1600" dirty="0"/>
              <a:t> = ['spam',2.0,5, [10,20]]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Dua</a:t>
            </a:r>
            <a:r>
              <a:rPr lang="en-US" sz="1600" dirty="0"/>
              <a:t>[1],Satu[0],</a:t>
            </a:r>
            <a:r>
              <a:rPr lang="en-US" sz="1600" dirty="0" err="1"/>
              <a:t>Tiga</a:t>
            </a:r>
            <a:r>
              <a:rPr lang="en-US" sz="1600" dirty="0"/>
              <a:t>[2])	#print</a:t>
            </a:r>
          </a:p>
          <a:p>
            <a:pPr lvl="1"/>
            <a:r>
              <a:rPr lang="en-US" sz="1400" dirty="0"/>
              <a:t>#hasil [‘ram bladder’],[10],[[10,20]]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Tiga</a:t>
            </a:r>
            <a:r>
              <a:rPr lang="en-US" sz="1600" dirty="0"/>
              <a:t>[2][0])			#print</a:t>
            </a:r>
          </a:p>
          <a:p>
            <a:pPr lvl="1"/>
            <a:r>
              <a:rPr lang="en-US" sz="1400" dirty="0"/>
              <a:t>#hasil [10]</a:t>
            </a:r>
          </a:p>
          <a:p>
            <a:r>
              <a:rPr lang="en-US" sz="1600" dirty="0"/>
              <a:t>Satu[1] = 100		#cara </a:t>
            </a:r>
            <a:r>
              <a:rPr lang="en-US" sz="1600" dirty="0" err="1"/>
              <a:t>mengisi</a:t>
            </a:r>
            <a:r>
              <a:rPr lang="en-US" sz="1600" dirty="0"/>
              <a:t>/edit</a:t>
            </a:r>
          </a:p>
          <a:p>
            <a:r>
              <a:rPr lang="en-US" sz="1600" dirty="0" err="1"/>
              <a:t>Tiga</a:t>
            </a:r>
            <a:r>
              <a:rPr lang="en-US" sz="1600" dirty="0"/>
              <a:t>[2][1] = 200	#cara </a:t>
            </a:r>
            <a:r>
              <a:rPr lang="en-US" sz="1600" dirty="0" err="1"/>
              <a:t>mengisi</a:t>
            </a:r>
            <a:r>
              <a:rPr lang="en-US" sz="1600" dirty="0"/>
              <a:t>/edit</a:t>
            </a:r>
          </a:p>
        </p:txBody>
      </p:sp>
    </p:spTree>
    <p:extLst>
      <p:ext uri="{BB962C8B-B14F-4D97-AF65-F5344CB8AC3E}">
        <p14:creationId xmlns:p14="http://schemas.microsoft.com/office/powerpoint/2010/main" val="155848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/>
              <a:t>Data in C (</a:t>
            </a:r>
            <a:r>
              <a:rPr lang="en-US" dirty="0"/>
              <a:t>Basic Types)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24899" cy="4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400" dirty="0"/>
              <a:t>Ingat: </a:t>
            </a:r>
            <a:r>
              <a:rPr lang="en-US" sz="2400" dirty="0" err="1"/>
              <a:t>Algoritma</a:t>
            </a:r>
            <a:r>
              <a:rPr lang="en-US" sz="2400" dirty="0"/>
              <a:t> &amp; </a:t>
            </a:r>
            <a:r>
              <a:rPr lang="en-US" sz="2400" dirty="0" err="1"/>
              <a:t>Pemrograman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94309" y="2082493"/>
            <a:ext cx="4589535" cy="3095237"/>
            <a:chOff x="394309" y="1182230"/>
            <a:chExt cx="10888373" cy="7343250"/>
          </a:xfrm>
        </p:grpSpPr>
        <p:grpSp>
          <p:nvGrpSpPr>
            <p:cNvPr id="5" name="Group 4"/>
            <p:cNvGrpSpPr/>
            <p:nvPr/>
          </p:nvGrpSpPr>
          <p:grpSpPr>
            <a:xfrm>
              <a:off x="540196" y="1620544"/>
              <a:ext cx="1740851" cy="1733695"/>
              <a:chOff x="540196" y="1620544"/>
              <a:chExt cx="1740851" cy="173369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28650" y="2005265"/>
                <a:ext cx="670095" cy="7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82620" y="1620544"/>
                <a:ext cx="670095" cy="7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56982" y="2389984"/>
                <a:ext cx="670095" cy="7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10952" y="1652337"/>
                <a:ext cx="670095" cy="7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0196" y="2624058"/>
                <a:ext cx="670095" cy="73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309" y="3426162"/>
              <a:ext cx="2168484" cy="730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Masalah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2" name="Picture 2" descr="http://youthinbc.com/wordpress/wp-content/uploads/the-thinke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226" y="4638076"/>
              <a:ext cx="2437618" cy="282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979086" y="2887579"/>
              <a:ext cx="949427" cy="12775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4701" y="1182230"/>
              <a:ext cx="3176282" cy="4892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…..</a:t>
              </a:r>
            </a:p>
            <a:p>
              <a:pPr marL="514350" indent="-514350">
                <a:buAutoNum type="arabicPeriod"/>
              </a:pPr>
              <a:r>
                <a:rPr lang="en-US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…..</a:t>
              </a:r>
            </a:p>
            <a:p>
              <a:pPr marL="514350" indent="-514350">
                <a:buAutoNum type="arabicPeriod"/>
              </a:pPr>
              <a:r>
                <a:rPr lang="en-US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…..</a:t>
              </a:r>
            </a:p>
            <a:p>
              <a:r>
                <a:rPr lang="en-US" sz="3200" dirty="0">
                  <a:latin typeface="Verdana" panose="020B0604030504040204" pitchFamily="34" charset="0"/>
                  <a:ea typeface="Verdana" panose="020B0604030504040204" pitchFamily="34" charset="0"/>
                </a:rPr>
                <a:t>...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08742" y="5969850"/>
              <a:ext cx="6773940" cy="2555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Solusi</a:t>
              </a:r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</a:p>
            <a:p>
              <a:pPr algn="ctr"/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32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algoritma</a:t>
              </a:r>
              <a:r>
                <a:rPr lang="en-US" sz="3200" b="1" dirty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660172" y="3580050"/>
              <a:ext cx="2420914" cy="16292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170" name="Picture 2" descr="http://oldcomputers.net/pics/macinto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5" y="2656436"/>
            <a:ext cx="2697769" cy="22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621736" y="3596853"/>
            <a:ext cx="1768942" cy="173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26859" y="3025412"/>
            <a:ext cx="2610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2487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Tipe</a:t>
            </a:r>
            <a:r>
              <a:rPr lang="en-US"/>
              <a:t> Data in C </a:t>
            </a:r>
            <a:r>
              <a:rPr lang="en-US" dirty="0"/>
              <a:t>(Basic Types)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430" y="2276872"/>
            <a:ext cx="8385216" cy="17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4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besarnya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</a:t>
            </a:r>
            <a:r>
              <a:rPr lang="en-US" sz="1800" dirty="0" err="1"/>
              <a:t>tersebut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byte, 1 byte = 8 bit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Unsigned =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short = 2 bytes = 16 bit, -32768 </a:t>
            </a:r>
            <a:r>
              <a:rPr lang="en-US" sz="1600" dirty="0" err="1"/>
              <a:t>sampai</a:t>
            </a:r>
            <a:r>
              <a:rPr lang="en-US" sz="1600" dirty="0"/>
              <a:t> 32767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unsigned short = 2 bytes = 16 bit, 0 </a:t>
            </a:r>
            <a:r>
              <a:rPr lang="en-US" sz="1600" dirty="0" err="1"/>
              <a:t>sampai</a:t>
            </a:r>
            <a:r>
              <a:rPr lang="en-US" sz="1600" dirty="0"/>
              <a:t> 65535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Cara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pada C: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sizeof</a:t>
            </a:r>
            <a:r>
              <a:rPr lang="en-US" sz="1600" dirty="0"/>
              <a:t>(variable)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4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63008"/>
            <a:ext cx="9163453" cy="50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7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Setiap</a:t>
            </a:r>
            <a:r>
              <a:rPr lang="en-US" sz="2000" dirty="0"/>
              <a:t> data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memory (RAM)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Memory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pengorganisasian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data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alamat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Tergantung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kapasitas</a:t>
            </a:r>
            <a:r>
              <a:rPr lang="en-US" sz="1800" dirty="0"/>
              <a:t>/</a:t>
            </a:r>
            <a:r>
              <a:rPr lang="en-US" sz="1800" dirty="0" err="1"/>
              <a:t>besarnya</a:t>
            </a:r>
            <a:r>
              <a:rPr lang="en-US" sz="1800" dirty="0"/>
              <a:t> RAM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Suatu</a:t>
            </a:r>
            <a:r>
              <a:rPr lang="en-US" sz="2000" dirty="0"/>
              <a:t> data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RAM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,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58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3600" b="1"/>
              <a:t>Identifier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lnSpc>
                <a:spcPct val="150000"/>
              </a:lnSpc>
              <a:defRPr/>
            </a:pP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2:</a:t>
            </a:r>
          </a:p>
          <a:p>
            <a:pPr marL="895350" lvl="1" indent="-3810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sz="1800" dirty="0" err="1"/>
              <a:t>Konstanta</a:t>
            </a:r>
            <a:endParaRPr lang="en-US" sz="1800" dirty="0"/>
          </a:p>
          <a:p>
            <a:pPr marL="895350" lvl="1" indent="-381000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-US" sz="1800" dirty="0" err="1"/>
              <a:t>Variabel</a:t>
            </a:r>
            <a:endParaRPr lang="en-US" sz="1800" dirty="0"/>
          </a:p>
          <a:p>
            <a:pPr marL="514350" indent="-457200" eaLnBrk="1" hangingPunct="1">
              <a:lnSpc>
                <a:spcPct val="150000"/>
              </a:lnSpc>
              <a:defRPr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program, </a:t>
            </a:r>
            <a:r>
              <a:rPr lang="en-US" sz="2400" dirty="0" err="1"/>
              <a:t>mis</a:t>
            </a:r>
            <a:r>
              <a:rPr lang="en-US" sz="2400" dirty="0"/>
              <a:t>.</a:t>
            </a:r>
          </a:p>
          <a:p>
            <a:pPr marL="895350" lvl="1" indent="-381000" eaLnBrk="1" hangingPunct="1">
              <a:lnSpc>
                <a:spcPct val="150000"/>
              </a:lnSpc>
              <a:defRPr/>
            </a:pPr>
            <a:r>
              <a:rPr lang="en-US" sz="1800" dirty="0" err="1"/>
              <a:t>Nama</a:t>
            </a:r>
            <a:r>
              <a:rPr lang="en-US" sz="1800" dirty="0"/>
              <a:t> function</a:t>
            </a:r>
          </a:p>
          <a:p>
            <a:pPr marL="895350" lvl="1" indent="-381000" eaLnBrk="1" hangingPunct="1">
              <a:lnSpc>
                <a:spcPct val="150000"/>
              </a:lnSpc>
              <a:defRPr/>
            </a:pP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endParaRPr lang="en-US" sz="1800" dirty="0"/>
          </a:p>
          <a:p>
            <a:pPr marL="895350" lvl="1" indent="-381000" eaLnBrk="1" hangingPunct="1">
              <a:lnSpc>
                <a:spcPct val="150000"/>
              </a:lnSpc>
              <a:defRPr/>
            </a:pP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data, </a:t>
            </a:r>
            <a:r>
              <a:rPr lang="en-US" sz="1800" dirty="0" err="1"/>
              <a:t>dll</a:t>
            </a:r>
            <a:endParaRPr lang="en-US"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D962-8D45-4E46-8D17-F43DD9D9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Deklarasi Variabel pada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F23FF-9DC5-4B42-864D-F573B55D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90690"/>
            <a:ext cx="1428571" cy="1441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4CB08-281F-4B3C-9DDD-474DB5E2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7" y="3198028"/>
            <a:ext cx="4125748" cy="119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E7D93-8394-408F-96FA-44E3514B7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7" y="4457082"/>
            <a:ext cx="2199094" cy="13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70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0895-EA3D-45FC-9045-CB526FF8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Konstanta di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74068-705F-4A74-B6B1-5EF8474AD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052736"/>
            <a:ext cx="4984661" cy="49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8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3600" b="1"/>
              <a:t>Deklarasi Identifier pada C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89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400" b="1" dirty="0" err="1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Variabel</a:t>
            </a:r>
            <a:endParaRPr lang="en-US" sz="1400" b="1" dirty="0">
              <a:solidFill>
                <a:srgbClr val="00009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0900" lvl="1" indent="-393700" eaLnBrk="1" hangingPunct="1">
              <a:buFont typeface="Wingdings" pitchFamily="2" charset="2"/>
              <a:buChar char="Ø"/>
            </a:pP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Bentuk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umum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50900" lvl="1" indent="-393700" eaLnBrk="1" hangingPunct="1">
              <a:buFont typeface="Wingdings" pitchFamily="2" charset="2"/>
              <a:buChar char="Ø"/>
            </a:pP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1193800" lvl="2" eaLnBrk="1" hangingPunct="1">
              <a:buFontTx/>
              <a:buChar char="•"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umur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886200" y="2133600"/>
            <a:ext cx="445135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&lt;tipe_data&gt; &lt;nama_variabel&gt;;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930650" y="4495800"/>
            <a:ext cx="498475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#define &lt;nama_konstanta&gt; &lt;nilai&gt;</a:t>
            </a: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3911600" y="4394200"/>
            <a:ext cx="304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4140200" y="4013200"/>
            <a:ext cx="6096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724400" y="3657600"/>
            <a:ext cx="268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rial" charset="0"/>
              </a:rPr>
              <a:t>Preprocessor Directive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30200" y="3933056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b="1" dirty="0" err="1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Konstanta</a:t>
            </a:r>
            <a:endParaRPr lang="en-US" sz="3200" b="1" dirty="0">
              <a:solidFill>
                <a:srgbClr val="00009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0900" lvl="1" indent="-39370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Bentuk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umum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50900" lvl="1" indent="-39370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Contoh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1193800" lvl="2" indent="-228600">
              <a:lnSpc>
                <a:spcPct val="80000"/>
              </a:lnSpc>
              <a:buClr>
                <a:schemeClr val="accent1"/>
              </a:buClr>
              <a:buSzPct val="65000"/>
              <a:buFontTx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#define pi 3.14</a:t>
            </a:r>
          </a:p>
          <a:p>
            <a:pPr marL="1193800" lvl="2" indent="-228600">
              <a:lnSpc>
                <a:spcPct val="80000"/>
              </a:lnSpc>
              <a:buClr>
                <a:schemeClr val="accent1"/>
              </a:buClr>
              <a:buSzPct val="65000"/>
              <a:buFontTx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#define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nama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“didanendya”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7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7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7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  <p:bldP spid="137220" grpId="0" animBg="1"/>
      <p:bldP spid="137221" grpId="0" animBg="1"/>
      <p:bldP spid="137222" grpId="0" animBg="1"/>
      <p:bldP spid="137223" grpId="0" animBg="1"/>
      <p:bldP spid="137224" grpId="0"/>
      <p:bldP spid="13722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</a:t>
            </a:r>
            <a:r>
              <a:rPr lang="id-ID"/>
              <a:t> jika konstanta diubah “paksa”</a:t>
            </a:r>
            <a:endParaRPr lang="en-US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746125" y="1784350"/>
            <a:ext cx="2740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Error </a:t>
            </a:r>
            <a:r>
              <a:rPr lang="id-ID" b="1" dirty="0">
                <a:latin typeface="Verdana" panose="020B0604030504040204" pitchFamily="34" charset="0"/>
                <a:ea typeface="Verdana" panose="020B0604030504040204" pitchFamily="34" charset="0"/>
              </a:rPr>
              <a:t>pada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#define:</a:t>
            </a:r>
          </a:p>
        </p:txBody>
      </p:sp>
      <p:pic>
        <p:nvPicPr>
          <p:cNvPr id="4301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25" y="2429974"/>
            <a:ext cx="75438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Data yang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dinamakan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Program </a:t>
            </a:r>
            <a:r>
              <a:rPr lang="en-US" sz="1600" dirty="0" err="1"/>
              <a:t>mengoperasikan</a:t>
            </a:r>
            <a:r>
              <a:rPr lang="en-US" sz="1600" dirty="0"/>
              <a:t> </a:t>
            </a:r>
            <a:r>
              <a:rPr lang="en-US" sz="1600" dirty="0" err="1"/>
              <a:t>variabel-variabel</a:t>
            </a:r>
            <a:r>
              <a:rPr lang="en-US" sz="1600" dirty="0"/>
              <a:t> yang </a:t>
            </a:r>
            <a:r>
              <a:rPr lang="en-US" sz="1600" dirty="0" err="1"/>
              <a:t>dimilikinya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: program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segitiga</a:t>
            </a:r>
            <a:endParaRPr lang="en-US" sz="1600" dirty="0"/>
          </a:p>
          <a:p>
            <a:pPr lvl="1">
              <a:lnSpc>
                <a:spcPct val="200000"/>
              </a:lnSpc>
            </a:pPr>
            <a:r>
              <a:rPr lang="en-US" sz="1600" dirty="0" err="1"/>
              <a:t>Variabel</a:t>
            </a:r>
            <a:r>
              <a:rPr lang="en-US" sz="1600" dirty="0"/>
              <a:t> alas</a:t>
            </a:r>
          </a:p>
          <a:p>
            <a:pPr lvl="1">
              <a:lnSpc>
                <a:spcPct val="200000"/>
              </a:lnSpc>
            </a:pP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endParaRPr lang="en-US" sz="1600" dirty="0"/>
          </a:p>
          <a:p>
            <a:pPr lvl="1">
              <a:lnSpc>
                <a:spcPct val="200000"/>
              </a:lnSpc>
            </a:pP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44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80E1-B518-40B3-812C-4952347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US"/>
              <a:t>Bahasa Python</a:t>
            </a:r>
          </a:p>
        </p:txBody>
      </p:sp>
    </p:spTree>
    <p:extLst>
      <p:ext uri="{BB962C8B-B14F-4D97-AF65-F5344CB8AC3E}">
        <p14:creationId xmlns:p14="http://schemas.microsoft.com/office/powerpoint/2010/main" val="2068714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Aturan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Beri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yang </a:t>
            </a:r>
            <a:r>
              <a:rPr lang="en-US" sz="1600" dirty="0" err="1"/>
              <a:t>jelas</a:t>
            </a:r>
            <a:r>
              <a:rPr lang="en-US" sz="1600" dirty="0"/>
              <a:t>,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kegunaan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Misalnya</a:t>
            </a:r>
            <a:r>
              <a:rPr lang="en-US" sz="1600" dirty="0"/>
              <a:t>: alas, </a:t>
            </a:r>
            <a:r>
              <a:rPr lang="en-US" sz="1600" dirty="0" err="1"/>
              <a:t>tinggi</a:t>
            </a:r>
            <a:r>
              <a:rPr lang="en-US" sz="1600" dirty="0"/>
              <a:t>, </a:t>
            </a:r>
            <a:r>
              <a:rPr lang="en-US" sz="1600" dirty="0" err="1"/>
              <a:t>luas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Hindari</a:t>
            </a:r>
            <a:r>
              <a:rPr lang="en-US" sz="1600" dirty="0"/>
              <a:t>: a, l, 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tidak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jelas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apa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maksudnya</a:t>
            </a: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ym typeface="Wingdings" panose="05000000000000000000" pitchFamily="2" charset="2"/>
              </a:rPr>
              <a:t>Nama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variabel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harus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unik</a:t>
            </a:r>
            <a:r>
              <a:rPr lang="en-US" sz="1600" dirty="0">
                <a:sym typeface="Wingdings" panose="05000000000000000000" pitchFamily="2" charset="2"/>
              </a:rPr>
              <a:t> (</a:t>
            </a:r>
            <a:r>
              <a:rPr lang="en-US" sz="1600" dirty="0" err="1">
                <a:sym typeface="Wingdings" panose="05000000000000000000" pitchFamily="2" charset="2"/>
              </a:rPr>
              <a:t>tidak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boleh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sama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ym typeface="Wingdings" panose="05000000000000000000" pitchFamily="2" charset="2"/>
              </a:rPr>
              <a:t>Panjang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maksimal</a:t>
            </a:r>
            <a:r>
              <a:rPr lang="en-US" sz="1600" dirty="0">
                <a:sym typeface="Wingdings" panose="05000000000000000000" pitchFamily="2" charset="2"/>
              </a:rPr>
              <a:t> 32 </a:t>
            </a:r>
            <a:r>
              <a:rPr lang="en-US" sz="1600" dirty="0" err="1">
                <a:sym typeface="Wingdings" panose="05000000000000000000" pitchFamily="2" charset="2"/>
              </a:rPr>
              <a:t>karakter</a:t>
            </a:r>
            <a:endParaRPr lang="en-US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Case sensitive!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Alas </a:t>
            </a:r>
            <a:r>
              <a:rPr lang="en-US" sz="1600" dirty="0" err="1">
                <a:sym typeface="Wingdings" panose="05000000000000000000" pitchFamily="2" charset="2"/>
              </a:rPr>
              <a:t>berbeda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dengan</a:t>
            </a:r>
            <a:r>
              <a:rPr lang="en-US" sz="1600" dirty="0">
                <a:sym typeface="Wingdings" panose="05000000000000000000" pitchFamily="2" charset="2"/>
              </a:rPr>
              <a:t> alas, </a:t>
            </a:r>
            <a:r>
              <a:rPr lang="en-US" sz="1600" dirty="0" err="1">
                <a:sym typeface="Wingdings" panose="05000000000000000000" pitchFamily="2" charset="2"/>
              </a:rPr>
              <a:t>ALaS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aLaS</a:t>
            </a:r>
            <a:r>
              <a:rPr lang="en-US" sz="1600" dirty="0">
                <a:sym typeface="Wingdings" panose="05000000000000000000" pitchFamily="2" charset="2"/>
              </a:rPr>
              <a:t>, ...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ym typeface="Wingdings" panose="05000000000000000000" pitchFamily="2" charset="2"/>
              </a:rPr>
              <a:t>Tidak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boleh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ada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spasi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karakter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pertama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harus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huruf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atau</a:t>
            </a:r>
            <a:r>
              <a:rPr lang="en-US" sz="1600" dirty="0">
                <a:sym typeface="Wingdings" panose="05000000000000000000" pitchFamily="2" charset="2"/>
              </a:rPr>
              <a:t> underscore (_)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7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Gaya Penulisan Variable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Snake Case </a:t>
            </a:r>
            <a:r>
              <a:rPr lang="en-US" sz="1600" dirty="0"/>
              <a:t>: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_</a:t>
            </a:r>
          </a:p>
          <a:p>
            <a:pPr lvl="1"/>
            <a:r>
              <a:rPr lang="en-GB" sz="1400" dirty="0" err="1"/>
              <a:t>ini_penulisan_snake_case</a:t>
            </a:r>
            <a:r>
              <a:rPr lang="en-GB" sz="1400" dirty="0"/>
              <a:t>();</a:t>
            </a:r>
          </a:p>
          <a:p>
            <a:pPr lvl="1"/>
            <a:r>
              <a:rPr lang="en-GB" sz="1400" dirty="0" err="1"/>
              <a:t>The_quick_brown_fox_jumps_over_the_lazy_dog</a:t>
            </a:r>
            <a:endParaRPr lang="en-GB" sz="1400" dirty="0"/>
          </a:p>
          <a:p>
            <a:pPr lvl="1"/>
            <a:r>
              <a:rPr lang="en-GB" sz="1400" dirty="0" err="1"/>
              <a:t>nama_variable</a:t>
            </a:r>
            <a:endParaRPr lang="en-GB" sz="1400" dirty="0"/>
          </a:p>
          <a:p>
            <a:r>
              <a:rPr lang="en-US" sz="1600" b="1" dirty="0"/>
              <a:t>Camel Case </a:t>
            </a:r>
            <a:r>
              <a:rPr lang="en-US" sz="1600" dirty="0"/>
              <a:t>: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dan </a:t>
            </a:r>
            <a:r>
              <a:rPr lang="en-US" sz="1600" dirty="0" err="1"/>
              <a:t>besar</a:t>
            </a:r>
            <a:endParaRPr lang="en-US" sz="1600" dirty="0"/>
          </a:p>
          <a:p>
            <a:pPr lvl="1"/>
            <a:r>
              <a:rPr lang="en-GB" sz="1400" dirty="0" err="1"/>
              <a:t>TheQuickBrownFoxJumpsOverTheLazyDog</a:t>
            </a:r>
            <a:endParaRPr lang="en-GB" sz="1400" dirty="0"/>
          </a:p>
          <a:p>
            <a:pPr lvl="1"/>
            <a:r>
              <a:rPr lang="en-GB" sz="1400" dirty="0" err="1"/>
              <a:t>iniPenulisanCamelCase</a:t>
            </a:r>
            <a:r>
              <a:rPr lang="en-GB" sz="1400" dirty="0"/>
              <a:t>();</a:t>
            </a:r>
          </a:p>
          <a:p>
            <a:pPr lvl="1"/>
            <a:r>
              <a:rPr lang="en-GB" sz="1400" dirty="0" err="1"/>
              <a:t>NamaClass</a:t>
            </a:r>
            <a:endParaRPr lang="en-GB" sz="1400" dirty="0"/>
          </a:p>
          <a:p>
            <a:pPr lvl="1"/>
            <a:r>
              <a:rPr lang="en-GB" sz="1400" dirty="0" err="1"/>
              <a:t>namaVariabel</a:t>
            </a:r>
            <a:endParaRPr lang="en-GB" sz="1400" dirty="0"/>
          </a:p>
          <a:p>
            <a:r>
              <a:rPr lang="en-US" sz="1600" b="1" dirty="0"/>
              <a:t>Kebab Case </a:t>
            </a:r>
            <a:r>
              <a:rPr lang="en-US" sz="1600" dirty="0"/>
              <a:t>: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pemisah</a:t>
            </a:r>
            <a:r>
              <a:rPr lang="en-US" sz="1600" dirty="0"/>
              <a:t> –</a:t>
            </a:r>
          </a:p>
          <a:p>
            <a:pPr lvl="1"/>
            <a:r>
              <a:rPr lang="en-GB" sz="1400" dirty="0" err="1"/>
              <a:t>ini</a:t>
            </a:r>
            <a:r>
              <a:rPr lang="en-GB" sz="1400" dirty="0"/>
              <a:t>-</a:t>
            </a:r>
            <a:r>
              <a:rPr lang="en-GB" sz="1400" dirty="0" err="1"/>
              <a:t>gaya</a:t>
            </a:r>
            <a:r>
              <a:rPr lang="en-GB" sz="1400" dirty="0"/>
              <a:t>-kebab-case</a:t>
            </a:r>
          </a:p>
          <a:p>
            <a:pPr lvl="1"/>
            <a:r>
              <a:rPr lang="en-GB" sz="1400" dirty="0"/>
              <a:t>The-quick-brown-fox-jumps-over-the-lazy-dog</a:t>
            </a:r>
          </a:p>
          <a:p>
            <a:pPr lvl="1"/>
            <a:r>
              <a:rPr lang="en-GB" sz="1400" dirty="0" err="1"/>
              <a:t>btn</a:t>
            </a:r>
            <a:r>
              <a:rPr lang="en-GB" sz="1400" dirty="0"/>
              <a:t>-primary</a:t>
            </a:r>
          </a:p>
          <a:p>
            <a:pPr lvl="1"/>
            <a:r>
              <a:rPr lang="en-GB" sz="1400" dirty="0"/>
              <a:t>-</a:t>
            </a:r>
            <a:r>
              <a:rPr lang="en-GB" sz="1400" dirty="0" err="1"/>
              <a:t>moz</a:t>
            </a:r>
            <a:r>
              <a:rPr lang="en-GB" sz="1400" dirty="0"/>
              <a:t>-transition</a:t>
            </a:r>
          </a:p>
          <a:p>
            <a:r>
              <a:rPr lang="en-US" sz="1600" b="1" dirty="0"/>
              <a:t>ALL CAPS </a:t>
            </a:r>
            <a:r>
              <a:rPr lang="en-US" sz="1600" dirty="0"/>
              <a:t>: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konstanta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28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C36-1611-49F6-8213-392A70E4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pada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94414-B301-4A1F-92BF-85D5041FF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84784"/>
            <a:ext cx="7267616" cy="274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F0419-59DD-459A-AD93-211E08F0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1" y="4406296"/>
            <a:ext cx="4807285" cy="12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51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7089"/>
            <a:ext cx="9115781" cy="509438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09730" y="1227350"/>
            <a:ext cx="7157446" cy="1802453"/>
            <a:chOff x="609730" y="1227350"/>
            <a:chExt cx="7157446" cy="1802453"/>
          </a:xfrm>
        </p:grpSpPr>
        <p:sp>
          <p:nvSpPr>
            <p:cNvPr id="6" name="Rounded Rectangle 5"/>
            <p:cNvSpPr/>
            <p:nvPr/>
          </p:nvSpPr>
          <p:spPr>
            <a:xfrm>
              <a:off x="609730" y="2702256"/>
              <a:ext cx="3197995" cy="327547"/>
            </a:xfrm>
            <a:prstGeom prst="roundRect">
              <a:avLst>
                <a:gd name="adj" fmla="val 803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4790" y="1227350"/>
              <a:ext cx="47323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FF0000"/>
                  </a:solidFill>
                </a:rPr>
                <a:t>Mendefinisikan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variabel</a:t>
              </a:r>
              <a:r>
                <a:rPr lang="en-US" sz="2800" dirty="0">
                  <a:solidFill>
                    <a:srgbClr val="FF0000"/>
                  </a:solidFill>
                </a:rPr>
                <a:t> alas</a:t>
              </a:r>
            </a:p>
            <a:p>
              <a:r>
                <a:rPr lang="en-US" sz="2800" dirty="0" err="1">
                  <a:solidFill>
                    <a:srgbClr val="FF0000"/>
                  </a:solidFill>
                </a:rPr>
                <a:t>dan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tinggi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bertipe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int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V="1">
              <a:off x="2208728" y="2126866"/>
              <a:ext cx="1694532" cy="5753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09729" y="2324620"/>
            <a:ext cx="8060184" cy="1095777"/>
            <a:chOff x="609729" y="2324620"/>
            <a:chExt cx="8060184" cy="1095777"/>
          </a:xfrm>
        </p:grpSpPr>
        <p:sp>
          <p:nvSpPr>
            <p:cNvPr id="16" name="Rounded Rectangle 15"/>
            <p:cNvSpPr/>
            <p:nvPr/>
          </p:nvSpPr>
          <p:spPr>
            <a:xfrm>
              <a:off x="609729" y="3092850"/>
              <a:ext cx="3197995" cy="327547"/>
            </a:xfrm>
            <a:prstGeom prst="roundRect">
              <a:avLst>
                <a:gd name="adj" fmla="val 803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807724" y="2866029"/>
              <a:ext cx="750166" cy="3905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57890" y="2324620"/>
              <a:ext cx="411202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FF0000"/>
                  </a:solidFill>
                </a:rPr>
                <a:t>Mendefinisikan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variabel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2800" dirty="0" err="1">
                  <a:solidFill>
                    <a:srgbClr val="FF0000"/>
                  </a:solidFill>
                </a:rPr>
                <a:t>luas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bertipe</a:t>
              </a:r>
              <a:r>
                <a:rPr lang="en-US" sz="2800" dirty="0">
                  <a:solidFill>
                    <a:srgbClr val="FF0000"/>
                  </a:solidFill>
                </a:rPr>
                <a:t> float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729" y="4093333"/>
            <a:ext cx="8574592" cy="523220"/>
            <a:chOff x="609729" y="4093333"/>
            <a:chExt cx="8574592" cy="523220"/>
          </a:xfrm>
        </p:grpSpPr>
        <p:sp>
          <p:nvSpPr>
            <p:cNvPr id="21" name="Rounded Rectangle 20"/>
            <p:cNvSpPr/>
            <p:nvPr/>
          </p:nvSpPr>
          <p:spPr>
            <a:xfrm>
              <a:off x="609729" y="4116928"/>
              <a:ext cx="4671955" cy="327547"/>
            </a:xfrm>
            <a:prstGeom prst="roundRect">
              <a:avLst>
                <a:gd name="adj" fmla="val 803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3"/>
              <a:endCxn id="23" idx="1"/>
            </p:cNvCxnSpPr>
            <p:nvPr/>
          </p:nvCxnSpPr>
          <p:spPr>
            <a:xfrm>
              <a:off x="5281684" y="4280702"/>
              <a:ext cx="1045765" cy="742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27449" y="4093333"/>
              <a:ext cx="28568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FF0000"/>
                  </a:solidFill>
                </a:rPr>
                <a:t>Menghitung</a:t>
              </a: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luas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3600" b="1"/>
              <a:t>Contoh pada C</a:t>
            </a:r>
          </a:p>
        </p:txBody>
      </p:sp>
    </p:spTree>
    <p:extLst>
      <p:ext uri="{BB962C8B-B14F-4D97-AF65-F5344CB8AC3E}">
        <p14:creationId xmlns:p14="http://schemas.microsoft.com/office/powerpoint/2010/main" val="6923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3600" b="1"/>
              <a:t>Keywords pada C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err="1"/>
              <a:t>Adalah</a:t>
            </a:r>
            <a:r>
              <a:rPr lang="en-US" sz="2000" dirty="0"/>
              <a:t> identifier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oleh </a:t>
            </a:r>
            <a:r>
              <a:rPr lang="en-US" sz="2000" dirty="0" err="1"/>
              <a:t>bahasa</a:t>
            </a:r>
            <a:r>
              <a:rPr lang="en-US" sz="2000" dirty="0"/>
              <a:t> C</a:t>
            </a:r>
            <a:r>
              <a:rPr lang="id-ID" sz="2000" dirty="0"/>
              <a:t> secara </a:t>
            </a:r>
            <a:r>
              <a:rPr lang="id-ID" sz="2000" dirty="0" err="1"/>
              <a:t>default</a:t>
            </a:r>
            <a:r>
              <a:rPr lang="en-US" sz="2000" dirty="0"/>
              <a:t>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/>
              <a:t>Sifat: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/>
              <a:t>Memiliki</a:t>
            </a:r>
            <a:r>
              <a:rPr lang="en-US" sz="2000" dirty="0"/>
              <a:t> arti dan </a:t>
            </a:r>
            <a:r>
              <a:rPr lang="en-US" sz="2000" dirty="0" err="1"/>
              <a:t>pemakaian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/>
              <a:t>Reserved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b="1" dirty="0"/>
              <a:t>ANSI</a:t>
            </a:r>
            <a:r>
              <a:rPr lang="en-US" sz="2000" dirty="0"/>
              <a:t>: 32 keywords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3600" b="1"/>
              <a:t>Keywords pada C</a:t>
            </a:r>
          </a:p>
        </p:txBody>
      </p:sp>
      <p:graphicFrame>
        <p:nvGraphicFramePr>
          <p:cNvPr id="109571" name="Group 3"/>
          <p:cNvGraphicFramePr>
            <a:graphicFrameLocks noGrp="1"/>
          </p:cNvGraphicFramePr>
          <p:nvPr>
            <p:ph idx="1"/>
          </p:nvPr>
        </p:nvGraphicFramePr>
        <p:xfrm>
          <a:off x="949325" y="1981200"/>
          <a:ext cx="7661275" cy="4038600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sizeof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struct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9A51-B56C-44D1-8D08-F494C66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Keywords pada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ECE94-B030-46C0-A3FC-3CC0A6F1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2642"/>
            <a:ext cx="7886700" cy="2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7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771" y="2082800"/>
            <a:ext cx="3327400" cy="223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Mencari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675171" y="2819400"/>
            <a:ext cx="350729" cy="381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0" y="354708"/>
            <a:ext cx="4927600" cy="5437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Tentukan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pertama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Bandingkan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tersebut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dengan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bilangan-bilangan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berikutnya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lebih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besar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tersebut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ditentukan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sebagai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seluruh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sudah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dibandingkan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terakhir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ditemukan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terbesar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keseluruhan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yang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ada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771" y="2082800"/>
            <a:ext cx="3327400" cy="223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bilangan</a:t>
            </a:r>
            <a:r>
              <a:rPr lang="en-US" sz="3600" dirty="0"/>
              <a:t> </a:t>
            </a:r>
            <a:r>
              <a:rPr lang="en-US" sz="3600" dirty="0" err="1"/>
              <a:t>terbesar</a:t>
            </a:r>
            <a:r>
              <a:rPr lang="id-ID" sz="3600" dirty="0"/>
              <a:t> dari 4 bil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675171" y="2819400"/>
            <a:ext cx="350729" cy="381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5900" y="568910"/>
            <a:ext cx="4927600" cy="52629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bil1, bil2, bil3, bil4</a:t>
            </a:r>
          </a:p>
          <a:p>
            <a:endParaRPr lang="en-US" sz="2400" dirty="0"/>
          </a:p>
          <a:p>
            <a:r>
              <a:rPr lang="en-US" sz="2400" dirty="0"/>
              <a:t>SET max = bil1</a:t>
            </a:r>
          </a:p>
          <a:p>
            <a:r>
              <a:rPr lang="en-US" sz="2400" dirty="0"/>
              <a:t>IF bil2 &gt; max</a:t>
            </a:r>
          </a:p>
          <a:p>
            <a:r>
              <a:rPr lang="en-US" sz="2400" dirty="0"/>
              <a:t>	max </a:t>
            </a:r>
            <a:r>
              <a:rPr lang="en-US" sz="2400" dirty="0">
                <a:sym typeface="Wingdings" panose="05000000000000000000" pitchFamily="2" charset="2"/>
              </a:rPr>
              <a:t> bil2</a:t>
            </a:r>
          </a:p>
          <a:p>
            <a:r>
              <a:rPr lang="en-US" sz="2400" dirty="0">
                <a:sym typeface="Wingdings" panose="05000000000000000000" pitchFamily="2" charset="2"/>
              </a:rPr>
              <a:t>ENDIF</a:t>
            </a:r>
          </a:p>
          <a:p>
            <a:r>
              <a:rPr lang="en-US" sz="2400" dirty="0">
                <a:sym typeface="Wingdings" panose="05000000000000000000" pitchFamily="2" charset="2"/>
              </a:rPr>
              <a:t>IF bil3 &gt; max</a:t>
            </a:r>
          </a:p>
          <a:p>
            <a:r>
              <a:rPr lang="en-US" sz="2400" dirty="0">
                <a:sym typeface="Wingdings" panose="05000000000000000000" pitchFamily="2" charset="2"/>
              </a:rPr>
              <a:t>	max  bil3</a:t>
            </a:r>
          </a:p>
          <a:p>
            <a:r>
              <a:rPr lang="en-US" sz="2400" dirty="0">
                <a:sym typeface="Wingdings" panose="05000000000000000000" pitchFamily="2" charset="2"/>
              </a:rPr>
              <a:t>ENDIF</a:t>
            </a:r>
          </a:p>
          <a:p>
            <a:r>
              <a:rPr lang="en-US" sz="2400" dirty="0">
                <a:sym typeface="Wingdings" panose="05000000000000000000" pitchFamily="2" charset="2"/>
              </a:rPr>
              <a:t>IF bil4 &gt; max</a:t>
            </a:r>
          </a:p>
          <a:p>
            <a:r>
              <a:rPr lang="en-US" sz="2400" dirty="0">
                <a:sym typeface="Wingdings" panose="05000000000000000000" pitchFamily="2" charset="2"/>
              </a:rPr>
              <a:t>	max  bil4</a:t>
            </a:r>
          </a:p>
          <a:p>
            <a:r>
              <a:rPr lang="en-US" sz="2400" dirty="0">
                <a:sym typeface="Wingdings" panose="05000000000000000000" pitchFamily="2" charset="2"/>
              </a:rPr>
              <a:t>ENDIF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PRINT max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8015" y="5787578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Algoritma</a:t>
            </a:r>
            <a:r>
              <a:rPr lang="en-US" sz="4000" dirty="0"/>
              <a:t> (</a:t>
            </a:r>
            <a:r>
              <a:rPr lang="en-US" sz="4000" dirty="0" err="1"/>
              <a:t>pseudocode</a:t>
            </a:r>
            <a:r>
              <a:rPr lang="en-US" sz="40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17200" y="384244"/>
            <a:ext cx="6594900" cy="695256"/>
            <a:chOff x="1317200" y="384244"/>
            <a:chExt cx="6594900" cy="695256"/>
          </a:xfrm>
        </p:grpSpPr>
        <p:sp>
          <p:nvSpPr>
            <p:cNvPr id="2" name="Rounded Rectangle 1"/>
            <p:cNvSpPr/>
            <p:nvPr/>
          </p:nvSpPr>
          <p:spPr>
            <a:xfrm>
              <a:off x="3675171" y="431800"/>
              <a:ext cx="4236929" cy="647700"/>
            </a:xfrm>
            <a:prstGeom prst="roundRect">
              <a:avLst>
                <a:gd name="adj" fmla="val 50000"/>
              </a:avLst>
            </a:prstGeom>
            <a:solidFill>
              <a:srgbClr val="5B9BD5">
                <a:alpha val="1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2" idx="1"/>
              <a:endCxn id="8" idx="3"/>
            </p:cNvCxnSpPr>
            <p:nvPr/>
          </p:nvCxnSpPr>
          <p:spPr>
            <a:xfrm flipH="1" flipV="1">
              <a:off x="2532597" y="645854"/>
              <a:ext cx="1142574" cy="109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17200" y="384244"/>
              <a:ext cx="121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Input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75907" y="5260096"/>
            <a:ext cx="4454631" cy="746349"/>
            <a:chOff x="1475907" y="5260096"/>
            <a:chExt cx="4454631" cy="746349"/>
          </a:xfrm>
        </p:grpSpPr>
        <p:sp>
          <p:nvSpPr>
            <p:cNvPr id="14" name="Rounded Rectangle 13"/>
            <p:cNvSpPr/>
            <p:nvPr/>
          </p:nvSpPr>
          <p:spPr>
            <a:xfrm>
              <a:off x="3675172" y="5260096"/>
              <a:ext cx="2255366" cy="647700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98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1"/>
              <a:endCxn id="16" idx="3"/>
            </p:cNvCxnSpPr>
            <p:nvPr/>
          </p:nvCxnSpPr>
          <p:spPr>
            <a:xfrm flipH="1">
              <a:off x="2963815" y="5583946"/>
              <a:ext cx="711357" cy="160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75907" y="5483225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Output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5406" y="1260148"/>
            <a:ext cx="4805269" cy="3860800"/>
            <a:chOff x="3855406" y="1260148"/>
            <a:chExt cx="4805269" cy="3860800"/>
          </a:xfrm>
        </p:grpSpPr>
        <p:sp>
          <p:nvSpPr>
            <p:cNvPr id="18" name="Rounded Rectangle 17"/>
            <p:cNvSpPr/>
            <p:nvPr/>
          </p:nvSpPr>
          <p:spPr>
            <a:xfrm>
              <a:off x="3855406" y="1260148"/>
              <a:ext cx="3147165" cy="3860800"/>
            </a:xfrm>
            <a:prstGeom prst="roundRect">
              <a:avLst>
                <a:gd name="adj" fmla="val 6470"/>
              </a:avLst>
            </a:prstGeom>
            <a:solidFill>
              <a:srgbClr val="FFFF00">
                <a:alpha val="3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3"/>
              <a:endCxn id="20" idx="1"/>
            </p:cNvCxnSpPr>
            <p:nvPr/>
          </p:nvCxnSpPr>
          <p:spPr>
            <a:xfrm>
              <a:off x="7002571" y="3190548"/>
              <a:ext cx="350730" cy="865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53301" y="3794780"/>
              <a:ext cx="130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Proses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63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Alur</a:t>
            </a:r>
            <a:r>
              <a:rPr lang="en-US" dirty="0"/>
              <a:t> Proses (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188" y="1443471"/>
            <a:ext cx="2481770" cy="4848862"/>
            <a:chOff x="175188" y="1443471"/>
            <a:chExt cx="2481770" cy="4848862"/>
          </a:xfrm>
        </p:grpSpPr>
        <p:sp>
          <p:nvSpPr>
            <p:cNvPr id="5" name="Rectangle 4"/>
            <p:cNvSpPr/>
            <p:nvPr/>
          </p:nvSpPr>
          <p:spPr>
            <a:xfrm>
              <a:off x="590550" y="3061133"/>
              <a:ext cx="147955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3365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36550" y="4204133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4"/>
              <a:endCxn id="5" idx="0"/>
            </p:cNvCxnSpPr>
            <p:nvPr/>
          </p:nvCxnSpPr>
          <p:spPr>
            <a:xfrm>
              <a:off x="1330325" y="2633302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330325" y="3823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52550" y="4966133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525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5188" y="5707558"/>
              <a:ext cx="24817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Sekuensial</a:t>
              </a:r>
              <a:endParaRPr lang="en-US" sz="4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9380" y="1443471"/>
            <a:ext cx="2984904" cy="4836305"/>
            <a:chOff x="2899380" y="1443471"/>
            <a:chExt cx="2984904" cy="4836305"/>
          </a:xfrm>
        </p:grpSpPr>
        <p:sp>
          <p:nvSpPr>
            <p:cNvPr id="16" name="Flowchart: Data 15"/>
            <p:cNvSpPr/>
            <p:nvPr/>
          </p:nvSpPr>
          <p:spPr>
            <a:xfrm>
              <a:off x="3168650" y="1871302"/>
              <a:ext cx="1987550" cy="76200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4"/>
              <a:endCxn id="19" idx="0"/>
            </p:cNvCxnSpPr>
            <p:nvPr/>
          </p:nvCxnSpPr>
          <p:spPr>
            <a:xfrm>
              <a:off x="4162425" y="2633302"/>
              <a:ext cx="0" cy="440964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84650" y="1443471"/>
              <a:ext cx="0" cy="42783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Decision 18"/>
            <p:cNvSpPr/>
            <p:nvPr/>
          </p:nvSpPr>
          <p:spPr>
            <a:xfrm>
              <a:off x="3063875" y="3074266"/>
              <a:ext cx="2197100" cy="12319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9" idx="2"/>
            </p:cNvCxnSpPr>
            <p:nvPr/>
          </p:nvCxnSpPr>
          <p:spPr>
            <a:xfrm>
              <a:off x="4162425" y="4306166"/>
              <a:ext cx="0" cy="108779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</p:cNvCxnSpPr>
            <p:nvPr/>
          </p:nvCxnSpPr>
          <p:spPr>
            <a:xfrm>
              <a:off x="5260975" y="3690216"/>
              <a:ext cx="517525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51748" y="4421877"/>
              <a:ext cx="841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YES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56200" y="3166996"/>
              <a:ext cx="728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99380" y="5695001"/>
              <a:ext cx="2943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Percabangan</a:t>
              </a:r>
              <a:endParaRPr lang="en-US" sz="4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5939" y="1443471"/>
            <a:ext cx="3128061" cy="4942856"/>
            <a:chOff x="6015939" y="1443471"/>
            <a:chExt cx="3128061" cy="4942856"/>
          </a:xfrm>
        </p:grpSpPr>
        <p:sp>
          <p:nvSpPr>
            <p:cNvPr id="38" name="TextBox 37"/>
            <p:cNvSpPr txBox="1"/>
            <p:nvPr/>
          </p:nvSpPr>
          <p:spPr>
            <a:xfrm>
              <a:off x="8415916" y="3166996"/>
              <a:ext cx="728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15939" y="1443471"/>
              <a:ext cx="3022277" cy="4942856"/>
              <a:chOff x="6015939" y="1443471"/>
              <a:chExt cx="3022277" cy="4942856"/>
            </a:xfrm>
          </p:grpSpPr>
          <p:sp>
            <p:nvSpPr>
              <p:cNvPr id="31" name="Flowchart: Data 30"/>
              <p:cNvSpPr/>
              <p:nvPr/>
            </p:nvSpPr>
            <p:spPr>
              <a:xfrm>
                <a:off x="6428366" y="1871302"/>
                <a:ext cx="1987550" cy="762000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31" idx="4"/>
                <a:endCxn id="34" idx="0"/>
              </p:cNvCxnSpPr>
              <p:nvPr/>
            </p:nvCxnSpPr>
            <p:spPr>
              <a:xfrm>
                <a:off x="7422141" y="2633302"/>
                <a:ext cx="0" cy="44096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7444366" y="1443471"/>
                <a:ext cx="0" cy="427831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owchart: Decision 33"/>
              <p:cNvSpPr/>
              <p:nvPr/>
            </p:nvSpPr>
            <p:spPr>
              <a:xfrm>
                <a:off x="6323591" y="3074266"/>
                <a:ext cx="2197100" cy="12319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34" idx="2"/>
              </p:cNvCxnSpPr>
              <p:nvPr/>
            </p:nvCxnSpPr>
            <p:spPr>
              <a:xfrm>
                <a:off x="7422141" y="4306166"/>
                <a:ext cx="0" cy="543899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4" idx="3"/>
              </p:cNvCxnSpPr>
              <p:nvPr/>
            </p:nvCxnSpPr>
            <p:spPr>
              <a:xfrm>
                <a:off x="8520691" y="3690216"/>
                <a:ext cx="517525" cy="0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78038" y="4196230"/>
                <a:ext cx="841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YES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704591" y="4850065"/>
                <a:ext cx="147955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Elbow Connector 42"/>
              <p:cNvCxnSpPr>
                <a:stCxn id="41" idx="1"/>
                <a:endCxn id="34" idx="1"/>
              </p:cNvCxnSpPr>
              <p:nvPr/>
            </p:nvCxnSpPr>
            <p:spPr>
              <a:xfrm rot="10800000">
                <a:off x="6323591" y="3690217"/>
                <a:ext cx="381000" cy="1540849"/>
              </a:xfrm>
              <a:prstGeom prst="bentConnector3">
                <a:avLst>
                  <a:gd name="adj1" fmla="val 160000"/>
                </a:avLst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5939" y="5678441"/>
                <a:ext cx="27815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err="1"/>
                  <a:t>Perulangan</a:t>
                </a:r>
                <a:endParaRPr lang="en-US" sz="4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7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</a:t>
            </a:r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Dibuat</a:t>
            </a:r>
            <a:r>
              <a:rPr lang="en-US" sz="2400" dirty="0"/>
              <a:t> oleh Guido van Rossum (1991)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Bersifat</a:t>
            </a:r>
            <a:r>
              <a:rPr lang="en-US" sz="2400" dirty="0"/>
              <a:t> interpreted, dynamic typed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Bersifat</a:t>
            </a:r>
            <a:r>
              <a:rPr lang="en-US" sz="2400" dirty="0"/>
              <a:t> multi paradigm: procedural, OOP, functional, </a:t>
            </a:r>
            <a:r>
              <a:rPr lang="en-US" sz="2400" dirty="0" err="1"/>
              <a:t>dsb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General purpose, multi operating system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Dikelola</a:t>
            </a:r>
            <a:r>
              <a:rPr lang="en-US" sz="2400" dirty="0"/>
              <a:t> oleh Python Software Foundation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94827-95A2-435A-A285-95E19E3B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80" y="5274261"/>
            <a:ext cx="4208125" cy="108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5F964-5F1B-444A-BCA3-E8FB7346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10" y="188640"/>
            <a:ext cx="1542857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err="1"/>
              <a:t>pada</a:t>
            </a:r>
            <a:r>
              <a:rPr lang="en-US"/>
              <a:t> Proses (Sekuensial)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40768"/>
            <a:ext cx="7886700" cy="4575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definisikan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Misal</a:t>
            </a:r>
            <a:r>
              <a:rPr lang="en-US" sz="24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/>
              <a:t>	SET alas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/>
              <a:t>	SET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 5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	SET </a:t>
            </a:r>
            <a:r>
              <a:rPr lang="en-US" sz="2400" dirty="0" err="1">
                <a:sym typeface="Wingdings" panose="05000000000000000000" pitchFamily="2" charset="2"/>
              </a:rPr>
              <a:t>luas</a:t>
            </a:r>
            <a:r>
              <a:rPr lang="en-US" sz="2400" dirty="0">
                <a:sym typeface="Wingdings" panose="05000000000000000000" pitchFamily="2" charset="2"/>
              </a:rPr>
              <a:t>  0.5 * alas * </a:t>
            </a:r>
            <a:r>
              <a:rPr lang="en-US" sz="2400" dirty="0" err="1">
                <a:sym typeface="Wingdings" panose="05000000000000000000" pitchFamily="2" charset="2"/>
              </a:rPr>
              <a:t>tinggi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Arithmetic, Assignment, Logical-relational, Conditional </a:t>
            </a:r>
            <a:r>
              <a:rPr lang="en-US" sz="2400" dirty="0" err="1"/>
              <a:t>dan</a:t>
            </a:r>
            <a:r>
              <a:rPr lang="en-US" sz="2400" dirty="0"/>
              <a:t> Bitwise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63688" y="3892474"/>
            <a:ext cx="719029" cy="328614"/>
          </a:xfrm>
          <a:prstGeom prst="roundRect">
            <a:avLst>
              <a:gd name="adj" fmla="val 50000"/>
            </a:avLst>
          </a:prstGeom>
          <a:solidFill>
            <a:srgbClr val="5B9BD5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7864" y="3892474"/>
            <a:ext cx="672144" cy="328614"/>
          </a:xfrm>
          <a:prstGeom prst="roundRect">
            <a:avLst>
              <a:gd name="adj" fmla="val 50000"/>
            </a:avLst>
          </a:prstGeom>
          <a:solidFill>
            <a:srgbClr val="5B9BD5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18757" y="3892474"/>
            <a:ext cx="960329" cy="328614"/>
          </a:xfrm>
          <a:prstGeom prst="roundRect">
            <a:avLst>
              <a:gd name="adj" fmla="val 50000"/>
            </a:avLst>
          </a:prstGeom>
          <a:solidFill>
            <a:srgbClr val="5B9BD5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5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Operasi</a:t>
            </a:r>
            <a:r>
              <a:rPr lang="en-US" sz="2400" dirty="0"/>
              <a:t> “</a:t>
            </a:r>
            <a:r>
              <a:rPr lang="en-US" sz="2400" b="1" dirty="0" err="1"/>
              <a:t>pemberian</a:t>
            </a:r>
            <a:r>
              <a:rPr lang="en-US" sz="2400" dirty="0"/>
              <a:t>” </a:t>
            </a:r>
            <a:r>
              <a:rPr lang="en-US" sz="2400" dirty="0" err="1"/>
              <a:t>atau</a:t>
            </a:r>
            <a:r>
              <a:rPr lang="en-US" sz="2400" dirty="0"/>
              <a:t> “</a:t>
            </a:r>
            <a:r>
              <a:rPr lang="en-US" sz="2400" dirty="0" err="1"/>
              <a:t>pengisian</a:t>
            </a:r>
            <a:r>
              <a:rPr lang="en-US" sz="2400" dirty="0"/>
              <a:t>” </a:t>
            </a:r>
            <a:r>
              <a:rPr lang="en-US" sz="2400" dirty="0" err="1"/>
              <a:t>nilai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(</a:t>
            </a:r>
            <a:r>
              <a:rPr lang="en-US" sz="2400" dirty="0">
                <a:sym typeface="Wingdings" panose="05000000000000000000" pitchFamily="2" charset="2"/>
              </a:rPr>
              <a:t>) </a:t>
            </a:r>
            <a:r>
              <a:rPr lang="en-US" sz="2400" dirty="0" err="1">
                <a:sym typeface="Wingdings" panose="05000000000000000000" pitchFamily="2" charset="2"/>
              </a:rPr>
              <a:t>pada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pseudocode</a:t>
            </a: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Pada</a:t>
            </a:r>
            <a:r>
              <a:rPr lang="en-US" sz="2000" dirty="0">
                <a:sym typeface="Wingdings" panose="05000000000000000000" pitchFamily="2" charset="2"/>
              </a:rPr>
              <a:t> program </a:t>
            </a:r>
            <a:r>
              <a:rPr lang="en-US" sz="2000" dirty="0" err="1">
                <a:sym typeface="Wingdings" panose="05000000000000000000" pitchFamily="2" charset="2"/>
              </a:rPr>
              <a:t>menggunakan</a:t>
            </a:r>
            <a:r>
              <a:rPr lang="en-US" sz="2000" dirty="0">
                <a:sym typeface="Wingdings" panose="05000000000000000000" pitchFamily="2" charset="2"/>
              </a:rPr>
              <a:t> “</a:t>
            </a:r>
            <a:r>
              <a:rPr lang="en-US" sz="2000" dirty="0" err="1">
                <a:sym typeface="Wingdings" panose="05000000000000000000" pitchFamily="2" charset="2"/>
              </a:rPr>
              <a:t>sama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” (=)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“</a:t>
            </a:r>
            <a:r>
              <a:rPr lang="en-US" sz="2400" dirty="0" err="1">
                <a:sym typeface="Wingdings" panose="05000000000000000000" pitchFamily="2" charset="2"/>
              </a:rPr>
              <a:t>Ruas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kiri</a:t>
            </a:r>
            <a:r>
              <a:rPr lang="en-US" sz="2400" dirty="0">
                <a:sym typeface="Wingdings" panose="05000000000000000000" pitchFamily="2" charset="2"/>
              </a:rPr>
              <a:t>”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“</a:t>
            </a:r>
            <a:r>
              <a:rPr lang="en-US" sz="2400" dirty="0" err="1">
                <a:sym typeface="Wingdings" panose="05000000000000000000" pitchFamily="2" charset="2"/>
              </a:rPr>
              <a:t>ruas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kanan</a:t>
            </a:r>
            <a:r>
              <a:rPr lang="en-US" sz="2400" dirty="0">
                <a:sym typeface="Wingdings" panose="05000000000000000000" pitchFamily="2" charset="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ym typeface="Wingdings" panose="05000000000000000000" pitchFamily="2" charset="2"/>
              </a:rPr>
              <a:t>Bentuk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umum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= </a:t>
            </a: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Ruas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,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Operator: *, /, +, -, **, //, %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28282" y="5040361"/>
            <a:ext cx="5912837" cy="720884"/>
          </a:xfrm>
          <a:prstGeom prst="roundRect">
            <a:avLst>
              <a:gd name="adj" fmla="val 50000"/>
            </a:avLst>
          </a:prstGeom>
          <a:solidFill>
            <a:srgbClr val="5B9BD5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Connector 10"/>
          <p:cNvCxnSpPr>
            <a:cxnSpLocks/>
            <a:stCxn id="10" idx="0"/>
            <a:endCxn id="12" idx="1"/>
          </p:cNvCxnSpPr>
          <p:nvPr/>
        </p:nvCxnSpPr>
        <p:spPr>
          <a:xfrm flipV="1">
            <a:off x="4584701" y="2781251"/>
            <a:ext cx="635371" cy="225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2273419"/>
            <a:ext cx="3740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Hasil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dari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ruas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sebelah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kanan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dimasukkan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ke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Operasi</a:t>
            </a:r>
            <a:r>
              <a:rPr lang="en-US"/>
              <a:t> Assignment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866900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2642752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B;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341564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B + 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23572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B + 1;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49" y="5066050"/>
            <a:ext cx="69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(B + 1) – 5 * (C + 3)/4;</a:t>
            </a:r>
          </a:p>
        </p:txBody>
      </p:sp>
    </p:spTree>
    <p:extLst>
      <p:ext uri="{BB962C8B-B14F-4D97-AF65-F5344CB8AC3E}">
        <p14:creationId xmlns:p14="http://schemas.microsoft.com/office/powerpoint/2010/main" val="33802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Operasi</a:t>
            </a:r>
            <a:r>
              <a:rPr lang="en-US"/>
              <a:t> Assignment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94014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A + 5;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24412" y="2314113"/>
            <a:ext cx="14057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8135" y="194014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+= 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790145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A * 5;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24412" y="3164110"/>
            <a:ext cx="14057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8135" y="2790144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*= 5;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7624" y="3538541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A - 5;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24412" y="3912506"/>
            <a:ext cx="14057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28135" y="353854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-= 5;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7624" y="4286936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A / 5;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24412" y="4660901"/>
            <a:ext cx="14057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8135" y="4286935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/= 5;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7624" y="5437655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= B / A;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4412" y="5811620"/>
            <a:ext cx="140574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8135" y="5437654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........ ?</a:t>
            </a:r>
          </a:p>
        </p:txBody>
      </p:sp>
    </p:spTree>
    <p:extLst>
      <p:ext uri="{BB962C8B-B14F-4D97-AF65-F5344CB8AC3E}">
        <p14:creationId xmlns:p14="http://schemas.microsoft.com/office/powerpoint/2010/main" val="974604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74620"/>
              </p:ext>
            </p:extLst>
          </p:nvPr>
        </p:nvGraphicFramePr>
        <p:xfrm>
          <a:off x="394207" y="439736"/>
          <a:ext cx="8234628" cy="59166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Pemberian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Nilai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(</a:t>
                      </a:r>
                      <a:r>
                        <a:rPr lang="en-US" sz="1800" b="1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x = 4)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Perkalian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        (x *=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Pembagian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     (x</a:t>
                      </a:r>
                      <a:r>
                        <a:rPr lang="en-US" sz="1800" b="1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/= 4)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Modulus                   (x %=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+=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Penjumlahan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 (x +=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Pengurangan</a:t>
                      </a:r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 (x -=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&lt;&lt;=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Shift Left                  (x &lt;&lt;=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&gt;&gt;=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Shift Right               (x &gt;&gt;=</a:t>
                      </a:r>
                      <a:r>
                        <a:rPr lang="en-US" sz="1800" b="1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4)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&amp;=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AND                           (x</a:t>
                      </a:r>
                      <a:r>
                        <a:rPr lang="en-US" sz="1800" b="1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&amp;= 4)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^=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XOR                           (x ^= 4)</a:t>
                      </a: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87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|=</a:t>
                      </a:r>
                    </a:p>
                  </a:txBody>
                  <a:tcPr marL="123520" marR="123520" marT="61760" marB="617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OR                              (x</a:t>
                      </a:r>
                      <a:r>
                        <a:rPr lang="en-US" sz="1800" b="1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|= 4)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23520" marR="123520" marT="61760" marB="617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56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Arithmethic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Operator </a:t>
            </a:r>
            <a:r>
              <a:rPr lang="en-US" sz="2400" dirty="0" err="1"/>
              <a:t>dan</a:t>
            </a:r>
            <a:r>
              <a:rPr lang="en-US" sz="2400" dirty="0"/>
              <a:t> Operand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= B + C – 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Operator: =, +, -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Operand: A, B, C, 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Unary, Binary, Ternary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Operasi</a:t>
            </a:r>
            <a:r>
              <a:rPr lang="en-US" sz="2400" dirty="0"/>
              <a:t> “</a:t>
            </a:r>
            <a:r>
              <a:rPr lang="en-US" sz="2400" dirty="0" err="1"/>
              <a:t>matematika</a:t>
            </a:r>
            <a:r>
              <a:rPr lang="en-US" sz="2400" dirty="0"/>
              <a:t>” </a:t>
            </a:r>
            <a:r>
              <a:rPr lang="en-US" sz="2400" dirty="0" err="1"/>
              <a:t>biasa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Perkalian</a:t>
            </a:r>
            <a:r>
              <a:rPr lang="en-US" sz="2000" dirty="0"/>
              <a:t> (*), </a:t>
            </a:r>
            <a:r>
              <a:rPr lang="en-US" sz="2000" dirty="0" err="1"/>
              <a:t>pembagian</a:t>
            </a:r>
            <a:r>
              <a:rPr lang="en-US" sz="2000" dirty="0"/>
              <a:t> (/), </a:t>
            </a:r>
            <a:r>
              <a:rPr lang="en-US" sz="2000" dirty="0" err="1"/>
              <a:t>penjumlahan</a:t>
            </a:r>
            <a:r>
              <a:rPr lang="en-US" sz="2000" dirty="0"/>
              <a:t> (+), </a:t>
            </a:r>
            <a:r>
              <a:rPr lang="en-US" sz="2000" dirty="0" err="1"/>
              <a:t>pengurangan</a:t>
            </a:r>
            <a:r>
              <a:rPr lang="en-US" sz="2000" dirty="0"/>
              <a:t> (-), Modulus (%) </a:t>
            </a:r>
            <a:r>
              <a:rPr lang="en-US" sz="2000" dirty="0">
                <a:sym typeface="Wingdings" panose="05000000000000000000" pitchFamily="2" charset="2"/>
              </a:rPr>
              <a:t> binary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increment (++), decrement (--) </a:t>
            </a:r>
            <a:r>
              <a:rPr lang="en-US" sz="2000" dirty="0">
                <a:sym typeface="Wingdings" panose="05000000000000000000" pitchFamily="2" charset="2"/>
              </a:rPr>
              <a:t> unary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37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0578" y="2317721"/>
            <a:ext cx="4195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 =  B  +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Arithmetic (Binary)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3568" y="2384735"/>
            <a:ext cx="3457185" cy="1864638"/>
            <a:chOff x="479815" y="2372777"/>
            <a:chExt cx="3457185" cy="1864638"/>
          </a:xfrm>
        </p:grpSpPr>
        <p:sp>
          <p:nvSpPr>
            <p:cNvPr id="5" name="Rounded Rectangle 4"/>
            <p:cNvSpPr/>
            <p:nvPr/>
          </p:nvSpPr>
          <p:spPr>
            <a:xfrm>
              <a:off x="1739779" y="2372777"/>
              <a:ext cx="608450" cy="720884"/>
            </a:xfrm>
            <a:prstGeom prst="roundRect">
              <a:avLst>
                <a:gd name="adj" fmla="val 29127"/>
              </a:avLst>
            </a:prstGeom>
            <a:solidFill>
              <a:srgbClr val="5B9BD5">
                <a:alpha val="1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/>
            <p:cNvCxnSpPr>
              <a:stCxn id="5" idx="2"/>
              <a:endCxn id="9" idx="0"/>
            </p:cNvCxnSpPr>
            <p:nvPr/>
          </p:nvCxnSpPr>
          <p:spPr>
            <a:xfrm>
              <a:off x="2044004" y="3093661"/>
              <a:ext cx="164404" cy="682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815" y="3775750"/>
              <a:ext cx="3457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Operasi</a:t>
              </a:r>
              <a:r>
                <a:rPr lang="en-US" sz="2400" dirty="0">
                  <a:latin typeface="Verdana" panose="020B0604030504040204" pitchFamily="34" charset="0"/>
                  <a:ea typeface="Verdana" panose="020B0604030504040204" pitchFamily="34" charset="0"/>
                </a:rPr>
                <a:t> assignment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792829" y="2372777"/>
            <a:ext cx="2547121" cy="720884"/>
          </a:xfrm>
          <a:prstGeom prst="roundRect">
            <a:avLst>
              <a:gd name="adj" fmla="val 34144"/>
            </a:avLst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" name="Straight Connector 15"/>
          <p:cNvCxnSpPr>
            <a:cxnSpLocks/>
            <a:stCxn id="14" idx="3"/>
            <a:endCxn id="17" idx="1"/>
          </p:cNvCxnSpPr>
          <p:nvPr/>
        </p:nvCxnSpPr>
        <p:spPr>
          <a:xfrm flipV="1">
            <a:off x="5339950" y="1684259"/>
            <a:ext cx="417250" cy="1048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57200" y="1268760"/>
            <a:ext cx="3457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Operasi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(arithmetic)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pada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ruas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kanan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3484" y="4482823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B  +  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28106" y="4477293"/>
            <a:ext cx="2916301" cy="773437"/>
          </a:xfrm>
          <a:prstGeom prst="roundRect">
            <a:avLst>
              <a:gd name="adj" fmla="val 44236"/>
            </a:avLst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Straight Connector 21"/>
          <p:cNvCxnSpPr>
            <a:stCxn id="21" idx="1"/>
            <a:endCxn id="23" idx="0"/>
          </p:cNvCxnSpPr>
          <p:nvPr/>
        </p:nvCxnSpPr>
        <p:spPr>
          <a:xfrm flipH="1">
            <a:off x="3531777" y="4864012"/>
            <a:ext cx="1796329" cy="4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0676" y="5278412"/>
            <a:ext cx="418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Dua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operand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satu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3328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Arithmetic (Binary)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178" y="2189079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  =  B * D  +  C / E -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178" y="3227826"/>
            <a:ext cx="487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Operand? Operator?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178" y="4278856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B=2, C=9, D=4, E=3, M=6, A=?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38794" y="2126808"/>
            <a:ext cx="1852482" cy="720884"/>
          </a:xfrm>
          <a:prstGeom prst="roundRect">
            <a:avLst>
              <a:gd name="adj" fmla="val 34144"/>
            </a:avLst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09999" y="2177508"/>
            <a:ext cx="1524000" cy="720884"/>
          </a:xfrm>
          <a:prstGeom prst="roundRect">
            <a:avLst>
              <a:gd name="adj" fmla="val 34144"/>
            </a:avLst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0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Arithmetic (Unary)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Increment (++) </a:t>
            </a:r>
            <a:r>
              <a:rPr lang="en-US" sz="2000" b="1" dirty="0" err="1"/>
              <a:t>dan</a:t>
            </a:r>
            <a:r>
              <a:rPr lang="en-US" sz="2000" b="1" dirty="0"/>
              <a:t> decrement (--)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b="1" dirty="0"/>
              <a:t>Postfix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/>
              <a:t>Prefix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Operasi</a:t>
            </a:r>
            <a:r>
              <a:rPr lang="en-US" sz="2400" dirty="0"/>
              <a:t> prefix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Naikkan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,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--A, ++A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Operasi</a:t>
            </a:r>
            <a:r>
              <a:rPr lang="en-US" sz="2400" dirty="0"/>
              <a:t> prefix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“Baca </a:t>
            </a:r>
            <a:r>
              <a:rPr lang="en-US" sz="2000" dirty="0" err="1"/>
              <a:t>nilainya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naikkan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A--, A++</a:t>
            </a:r>
          </a:p>
        </p:txBody>
      </p:sp>
    </p:spTree>
    <p:extLst>
      <p:ext uri="{BB962C8B-B14F-4D97-AF65-F5344CB8AC3E}">
        <p14:creationId xmlns:p14="http://schemas.microsoft.com/office/powerpoint/2010/main" val="8105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163679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A++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90871" y="2603500"/>
            <a:ext cx="1398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1419" y="2163678"/>
            <a:ext cx="329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= A + 1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994676"/>
            <a:ext cx="1149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A--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90871" y="3434497"/>
            <a:ext cx="1398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1419" y="2994675"/>
            <a:ext cx="3395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= A – 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3827702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++A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90871" y="4267523"/>
            <a:ext cx="1398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1419" y="3827701"/>
            <a:ext cx="329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= A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" y="4658699"/>
            <a:ext cx="1149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--A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90871" y="5098520"/>
            <a:ext cx="13984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1419" y="4658698"/>
            <a:ext cx="3395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</a:rPr>
              <a:t>A = A – 1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0317" y="2249957"/>
            <a:ext cx="1580385" cy="1506738"/>
          </a:xfrm>
          <a:prstGeom prst="roundRect">
            <a:avLst>
              <a:gd name="adj" fmla="val 15514"/>
            </a:avLst>
          </a:prstGeom>
          <a:solidFill>
            <a:srgbClr val="FF0000">
              <a:alpha val="1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4572" y="3901021"/>
            <a:ext cx="1585477" cy="1582614"/>
          </a:xfrm>
          <a:prstGeom prst="roundRect">
            <a:avLst>
              <a:gd name="adj" fmla="val 14683"/>
            </a:avLst>
          </a:prstGeom>
          <a:solidFill>
            <a:srgbClr val="5B9BD5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Connector 18"/>
          <p:cNvCxnSpPr>
            <a:stCxn id="17" idx="0"/>
            <a:endCxn id="20" idx="1"/>
          </p:cNvCxnSpPr>
          <p:nvPr/>
        </p:nvCxnSpPr>
        <p:spPr>
          <a:xfrm flipV="1">
            <a:off x="1350510" y="1842540"/>
            <a:ext cx="737712" cy="40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8222" y="1580930"/>
            <a:ext cx="345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Postfix</a:t>
            </a:r>
          </a:p>
        </p:txBody>
      </p:sp>
      <p:cxnSp>
        <p:nvCxnSpPr>
          <p:cNvPr id="25" name="Straight Connector 24"/>
          <p:cNvCxnSpPr>
            <a:stCxn id="18" idx="2"/>
            <a:endCxn id="26" idx="1"/>
          </p:cNvCxnSpPr>
          <p:nvPr/>
        </p:nvCxnSpPr>
        <p:spPr>
          <a:xfrm>
            <a:off x="1397311" y="5483635"/>
            <a:ext cx="893560" cy="575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0871" y="5797471"/>
            <a:ext cx="345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8150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Compilation &amp;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“Source code”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file .</a:t>
            </a:r>
            <a:r>
              <a:rPr lang="en-US" sz="2000" dirty="0" err="1"/>
              <a:t>py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Misalkan</a:t>
            </a:r>
            <a:r>
              <a:rPr lang="en-US" sz="1800" dirty="0"/>
              <a:t>: contoh.py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Interpreted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Pengecekan</a:t>
            </a:r>
            <a:r>
              <a:rPr lang="en-US" sz="1800" dirty="0"/>
              <a:t> source code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Modul/library </a:t>
            </a:r>
            <a:r>
              <a:rPr lang="en-US" sz="1800" dirty="0" err="1"/>
              <a:t>dicompilasi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bytecode agar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Link </a:t>
            </a:r>
            <a:r>
              <a:rPr lang="en-US" sz="1800" dirty="0" err="1"/>
              <a:t>dengan</a:t>
            </a:r>
            <a:r>
              <a:rPr lang="en-US" sz="1800" dirty="0"/>
              <a:t> libraries yang </a:t>
            </a:r>
            <a:r>
              <a:rPr lang="en-US" sz="1800" dirty="0" err="1"/>
              <a:t>digunakan</a:t>
            </a:r>
            <a:r>
              <a:rPr lang="en-US" sz="1800" dirty="0"/>
              <a:t> (.</a:t>
            </a:r>
            <a:r>
              <a:rPr lang="en-US" sz="1800" dirty="0" err="1"/>
              <a:t>pyc</a:t>
            </a:r>
            <a:r>
              <a:rPr lang="en-US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file executable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Translasi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internal</a:t>
            </a:r>
          </a:p>
        </p:txBody>
      </p:sp>
    </p:spTree>
    <p:extLst>
      <p:ext uri="{BB962C8B-B14F-4D97-AF65-F5344CB8AC3E}">
        <p14:creationId xmlns:p14="http://schemas.microsoft.com/office/powerpoint/2010/main" val="37121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04719" y="1690689"/>
            <a:ext cx="5973319" cy="1306170"/>
            <a:chOff x="1504719" y="1690689"/>
            <a:chExt cx="5973319" cy="1306170"/>
          </a:xfrm>
        </p:grpSpPr>
        <p:sp>
          <p:nvSpPr>
            <p:cNvPr id="5" name="TextBox 4"/>
            <p:cNvSpPr txBox="1"/>
            <p:nvPr/>
          </p:nvSpPr>
          <p:spPr>
            <a:xfrm>
              <a:off x="1504719" y="1929915"/>
              <a:ext cx="25410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" panose="020B0604030504040204" pitchFamily="34" charset="0"/>
                  <a:ea typeface="Verdana" panose="020B0604030504040204" pitchFamily="34" charset="0"/>
                </a:rPr>
                <a:t>A = 10 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174348" y="1690689"/>
              <a:ext cx="2303690" cy="1306170"/>
              <a:chOff x="3962281" y="3159275"/>
              <a:chExt cx="2303690" cy="130617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507771" y="3197260"/>
            <a:ext cx="5970267" cy="1306170"/>
            <a:chOff x="1507771" y="3197260"/>
            <a:chExt cx="5970267" cy="1306170"/>
          </a:xfrm>
        </p:grpSpPr>
        <p:sp>
          <p:nvSpPr>
            <p:cNvPr id="13" name="TextBox 12"/>
            <p:cNvSpPr txBox="1"/>
            <p:nvPr/>
          </p:nvSpPr>
          <p:spPr>
            <a:xfrm>
              <a:off x="1507771" y="3429096"/>
              <a:ext cx="18293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latin typeface="Verdana" panose="020B0604030504040204" pitchFamily="34" charset="0"/>
                  <a:ea typeface="Verdana" panose="020B0604030504040204" pitchFamily="34" charset="0"/>
                </a:rPr>
                <a:t>A++ </a:t>
              </a:r>
              <a:endParaRPr lang="en-US" sz="4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74348" y="3197260"/>
              <a:ext cx="2303690" cy="1306170"/>
              <a:chOff x="3962281" y="3159275"/>
              <a:chExt cx="2303690" cy="130617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507771" y="4703831"/>
            <a:ext cx="5970267" cy="1306170"/>
            <a:chOff x="1507771" y="4703831"/>
            <a:chExt cx="5970267" cy="1306170"/>
          </a:xfrm>
        </p:grpSpPr>
        <p:sp>
          <p:nvSpPr>
            <p:cNvPr id="21" name="TextBox 20"/>
            <p:cNvSpPr txBox="1"/>
            <p:nvPr/>
          </p:nvSpPr>
          <p:spPr>
            <a:xfrm>
              <a:off x="1507771" y="4887017"/>
              <a:ext cx="16129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latin typeface="Verdana" panose="020B0604030504040204" pitchFamily="34" charset="0"/>
                  <a:ea typeface="Verdana" panose="020B0604030504040204" pitchFamily="34" charset="0"/>
                </a:rPr>
                <a:t>++A</a:t>
              </a:r>
              <a:endParaRPr lang="en-US" sz="4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174348" y="4703831"/>
              <a:ext cx="2303690" cy="1306170"/>
              <a:chOff x="3962281" y="3159275"/>
              <a:chExt cx="2303690" cy="130617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5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8650" y="1690689"/>
            <a:ext cx="5236719" cy="1306170"/>
            <a:chOff x="628650" y="1690689"/>
            <a:chExt cx="5236719" cy="130617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929915"/>
              <a:ext cx="2324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" panose="020B0604030504040204" pitchFamily="34" charset="0"/>
                  <a:ea typeface="Verdana" panose="020B0604030504040204" pitchFamily="34" charset="0"/>
                </a:rPr>
                <a:t>A </a:t>
              </a:r>
              <a:r>
                <a:rPr lang="en-US" sz="4800">
                  <a:latin typeface="Verdana" panose="020B0604030504040204" pitchFamily="34" charset="0"/>
                  <a:ea typeface="Verdana" panose="020B0604030504040204" pitchFamily="34" charset="0"/>
                </a:rPr>
                <a:t>= 10</a:t>
              </a:r>
              <a:endParaRPr lang="en-US" sz="4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61679" y="1690689"/>
              <a:ext cx="2303690" cy="1306170"/>
              <a:chOff x="3962281" y="3159275"/>
              <a:chExt cx="2303690" cy="130617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31702" y="3191509"/>
            <a:ext cx="7883648" cy="1306170"/>
            <a:chOff x="631702" y="3191509"/>
            <a:chExt cx="7883648" cy="1306170"/>
          </a:xfrm>
        </p:grpSpPr>
        <p:sp>
          <p:nvSpPr>
            <p:cNvPr id="13" name="TextBox 12"/>
            <p:cNvSpPr txBox="1"/>
            <p:nvPr/>
          </p:nvSpPr>
          <p:spPr>
            <a:xfrm>
              <a:off x="631702" y="3429096"/>
              <a:ext cx="2970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" panose="020B0604030504040204" pitchFamily="34" charset="0"/>
                  <a:ea typeface="Verdana" panose="020B0604030504040204" pitchFamily="34" charset="0"/>
                </a:rPr>
                <a:t>B = A++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61679" y="3191509"/>
              <a:ext cx="2303690" cy="1306170"/>
              <a:chOff x="3962281" y="3159275"/>
              <a:chExt cx="2303690" cy="130617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211660" y="3191509"/>
              <a:ext cx="2303690" cy="1306170"/>
              <a:chOff x="3962281" y="3159275"/>
              <a:chExt cx="2303690" cy="130617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1702" y="4729159"/>
            <a:ext cx="7883648" cy="1306170"/>
            <a:chOff x="631702" y="4729159"/>
            <a:chExt cx="7883648" cy="1306170"/>
          </a:xfrm>
        </p:grpSpPr>
        <p:sp>
          <p:nvSpPr>
            <p:cNvPr id="21" name="TextBox 20"/>
            <p:cNvSpPr txBox="1"/>
            <p:nvPr/>
          </p:nvSpPr>
          <p:spPr>
            <a:xfrm>
              <a:off x="631702" y="4887017"/>
              <a:ext cx="25148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Verdana" panose="020B0604030504040204" pitchFamily="34" charset="0"/>
                  <a:ea typeface="Verdana" panose="020B0604030504040204" pitchFamily="34" charset="0"/>
                </a:rPr>
                <a:t>C = </a:t>
              </a:r>
              <a:r>
                <a:rPr lang="en-US" sz="4800">
                  <a:latin typeface="Verdana" panose="020B0604030504040204" pitchFamily="34" charset="0"/>
                  <a:ea typeface="Verdana" panose="020B0604030504040204" pitchFamily="34" charset="0"/>
                </a:rPr>
                <a:t>--A</a:t>
              </a:r>
              <a:endParaRPr lang="en-US" sz="4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61679" y="4729159"/>
              <a:ext cx="2303690" cy="1306170"/>
              <a:chOff x="3962281" y="3159275"/>
              <a:chExt cx="2303690" cy="130617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62281" y="3342461"/>
                <a:ext cx="606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211660" y="4729159"/>
              <a:ext cx="2303690" cy="1306170"/>
              <a:chOff x="3962281" y="3159275"/>
              <a:chExt cx="2303690" cy="130617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8471" y="3159275"/>
                <a:ext cx="1587500" cy="13061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62281" y="3342461"/>
                <a:ext cx="6142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7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1196752"/>
            <a:ext cx="8138438" cy="1613267"/>
            <a:chOff x="628650" y="1612415"/>
            <a:chExt cx="8138438" cy="16132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12415"/>
              <a:ext cx="1643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A </a:t>
              </a:r>
              <a:r>
                <a:rPr lang="en-US" sz="4000">
                  <a:latin typeface="Verdana" panose="020B0604030504040204" pitchFamily="34" charset="0"/>
                  <a:ea typeface="Verdana" panose="020B0604030504040204" pitchFamily="34" charset="0"/>
                </a:rPr>
                <a:t>= 6</a:t>
              </a:r>
              <a:endParaRPr lang="en-US" sz="4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650" y="2504234"/>
              <a:ext cx="36166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B = A++ + 3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06350" y="2490671"/>
              <a:ext cx="2073138" cy="735011"/>
              <a:chOff x="4149159" y="3326651"/>
              <a:chExt cx="1680418" cy="73501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93950" y="2477109"/>
              <a:ext cx="2073138" cy="735011"/>
              <a:chOff x="4149159" y="3326651"/>
              <a:chExt cx="1680418" cy="735011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54360" y="3438997"/>
            <a:ext cx="8791452" cy="2598597"/>
            <a:chOff x="171450" y="3854660"/>
            <a:chExt cx="8791452" cy="2598597"/>
          </a:xfrm>
        </p:grpSpPr>
        <p:sp>
          <p:nvSpPr>
            <p:cNvPr id="42" name="TextBox 41"/>
            <p:cNvSpPr txBox="1"/>
            <p:nvPr/>
          </p:nvSpPr>
          <p:spPr>
            <a:xfrm>
              <a:off x="628650" y="3854660"/>
              <a:ext cx="6458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A = 11;  B = 20; C = 1;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71450" y="5718246"/>
              <a:ext cx="2073138" cy="735011"/>
              <a:chOff x="4149159" y="3326651"/>
              <a:chExt cx="1680418" cy="73501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28650" y="4756646"/>
              <a:ext cx="6039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D = ++A – B-- + </a:t>
              </a:r>
              <a:r>
                <a:rPr lang="en-US" sz="4000">
                  <a:latin typeface="Verdana" panose="020B0604030504040204" pitchFamily="34" charset="0"/>
                  <a:ea typeface="Verdana" panose="020B0604030504040204" pitchFamily="34" charset="0"/>
                </a:rPr>
                <a:t>C++</a:t>
              </a:r>
              <a:endParaRPr lang="en-US" sz="4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429026" y="5704684"/>
              <a:ext cx="2073138" cy="735011"/>
              <a:chOff x="4149159" y="3326651"/>
              <a:chExt cx="1680418" cy="73501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692924" y="5718246"/>
              <a:ext cx="2073138" cy="735011"/>
              <a:chOff x="4149159" y="3326651"/>
              <a:chExt cx="1680418" cy="73501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49159" y="3340214"/>
                <a:ext cx="4394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889764" y="5691122"/>
              <a:ext cx="2073138" cy="735011"/>
              <a:chOff x="4149159" y="3326651"/>
              <a:chExt cx="1680418" cy="73501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?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49159" y="3340214"/>
                <a:ext cx="4706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4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1196752"/>
            <a:ext cx="8138438" cy="1613267"/>
            <a:chOff x="628650" y="1612415"/>
            <a:chExt cx="8138438" cy="16132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12415"/>
              <a:ext cx="1643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A = 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650" y="2504234"/>
              <a:ext cx="36166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B = A++ </a:t>
              </a:r>
              <a:r>
                <a:rPr lang="en-US" sz="4000">
                  <a:latin typeface="Verdana" panose="020B0604030504040204" pitchFamily="34" charset="0"/>
                  <a:ea typeface="Verdana" panose="020B0604030504040204" pitchFamily="34" charset="0"/>
                </a:rPr>
                <a:t>+ 3</a:t>
              </a:r>
              <a:endParaRPr lang="en-US" sz="4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06350" y="2490671"/>
              <a:ext cx="2073138" cy="735011"/>
              <a:chOff x="4149159" y="3326651"/>
              <a:chExt cx="1680418" cy="73501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9</a:t>
                </a:r>
                <a:endParaRPr lang="en-US" sz="6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93950" y="2477109"/>
              <a:ext cx="2073138" cy="735011"/>
              <a:chOff x="4149159" y="3326651"/>
              <a:chExt cx="1680418" cy="735011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7</a:t>
                </a:r>
                <a:endParaRPr lang="en-US" sz="6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54360" y="3438997"/>
            <a:ext cx="8791452" cy="2598597"/>
            <a:chOff x="171450" y="3854660"/>
            <a:chExt cx="8791452" cy="2598597"/>
          </a:xfrm>
        </p:grpSpPr>
        <p:sp>
          <p:nvSpPr>
            <p:cNvPr id="42" name="TextBox 41"/>
            <p:cNvSpPr txBox="1"/>
            <p:nvPr/>
          </p:nvSpPr>
          <p:spPr>
            <a:xfrm>
              <a:off x="628650" y="3854660"/>
              <a:ext cx="6458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A = 11;  B = 20; C = 1;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71450" y="5718246"/>
              <a:ext cx="2073138" cy="735011"/>
              <a:chOff x="4149159" y="3326651"/>
              <a:chExt cx="1680418" cy="73501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28650" y="4756646"/>
              <a:ext cx="6039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Verdana" panose="020B0604030504040204" pitchFamily="34" charset="0"/>
                  <a:ea typeface="Verdana" panose="020B0604030504040204" pitchFamily="34" charset="0"/>
                </a:rPr>
                <a:t>D = ++A – B-- + </a:t>
              </a:r>
              <a:r>
                <a:rPr lang="en-US" sz="4000">
                  <a:latin typeface="Verdana" panose="020B0604030504040204" pitchFamily="34" charset="0"/>
                  <a:ea typeface="Verdana" panose="020B0604030504040204" pitchFamily="34" charset="0"/>
                </a:rPr>
                <a:t>C++</a:t>
              </a:r>
              <a:endParaRPr lang="en-US" sz="4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429026" y="5704684"/>
              <a:ext cx="2073138" cy="735011"/>
              <a:chOff x="4149159" y="3326651"/>
              <a:chExt cx="1680418" cy="73501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19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49159" y="3340214"/>
                <a:ext cx="4342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692924" y="5718246"/>
              <a:ext cx="2073138" cy="735011"/>
              <a:chOff x="4149159" y="3326651"/>
              <a:chExt cx="1680418" cy="73501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49159" y="3340214"/>
                <a:ext cx="4394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889764" y="5691122"/>
              <a:ext cx="2073138" cy="735011"/>
              <a:chOff x="4149159" y="3326651"/>
              <a:chExt cx="1680418" cy="73501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678471" y="3326651"/>
                <a:ext cx="1151106" cy="7350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-7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49159" y="3340214"/>
                <a:ext cx="4706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23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D06A-F4D1-4CC6-A1E3-E441228F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dan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AE1C-61DE-4400-AD8C-9583487E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52736"/>
            <a:ext cx="7886700" cy="5400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Input pada Python:</a:t>
            </a:r>
          </a:p>
          <a:p>
            <a:pPr lvl="1">
              <a:lnSpc>
                <a:spcPct val="120000"/>
              </a:lnSpc>
            </a:pPr>
            <a:r>
              <a:rPr lang="en-US" sz="1400" dirty="0" err="1"/>
              <a:t>nama</a:t>
            </a:r>
            <a:r>
              <a:rPr lang="en-US" sz="1400" dirty="0"/>
              <a:t> = input(‘Masukkan </a:t>
            </a:r>
            <a:r>
              <a:rPr lang="en-US" sz="1400" dirty="0" err="1"/>
              <a:t>nama</a:t>
            </a:r>
            <a:r>
              <a:rPr lang="en-US" sz="1400" dirty="0"/>
              <a:t>: ‘)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Output pada Python: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print(1, 3, 5, 7)  # output: 1 3 5 7 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print(1,2,3,4, </a:t>
            </a:r>
            <a:r>
              <a:rPr lang="en-GB" sz="1400" dirty="0" err="1"/>
              <a:t>sep</a:t>
            </a:r>
            <a:r>
              <a:rPr lang="en-GB" sz="1400" dirty="0"/>
              <a:t>='*’)  # output: 1*2*3*4 </a:t>
            </a:r>
          </a:p>
          <a:p>
            <a:pPr lvl="1">
              <a:lnSpc>
                <a:spcPct val="120000"/>
              </a:lnSpc>
            </a:pPr>
            <a:r>
              <a:rPr lang="en-GB" sz="1400" dirty="0"/>
              <a:t>print(1,2,3,4, </a:t>
            </a:r>
            <a:r>
              <a:rPr lang="en-GB" sz="1400" dirty="0" err="1"/>
              <a:t>sep</a:t>
            </a:r>
            <a:r>
              <a:rPr lang="en-GB" sz="1400" dirty="0"/>
              <a:t>='#', end='&amp;') # output: 1#2#3#4&amp; 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Input pada C:</a:t>
            </a:r>
          </a:p>
          <a:p>
            <a:pPr lvl="1">
              <a:lnSpc>
                <a:spcPct val="120000"/>
              </a:lnSpc>
            </a:pPr>
            <a:r>
              <a:rPr lang="en-US" sz="1400" dirty="0" err="1"/>
              <a:t>getchar</a:t>
            </a:r>
            <a:r>
              <a:rPr lang="en-US" sz="1400" dirty="0"/>
              <a:t>(), </a:t>
            </a:r>
            <a:r>
              <a:rPr lang="en-US" sz="1400" dirty="0" err="1"/>
              <a:t>getche</a:t>
            </a:r>
            <a:r>
              <a:rPr lang="en-US" sz="1400" dirty="0"/>
              <a:t>(), </a:t>
            </a:r>
            <a:r>
              <a:rPr lang="en-US" sz="1400" dirty="0" err="1"/>
              <a:t>getch</a:t>
            </a:r>
            <a:r>
              <a:rPr lang="en-US" sz="1400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1400" dirty="0" err="1"/>
              <a:t>Masukan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id-ID" sz="1400" dirty="0"/>
              <a:t> tanpa format</a:t>
            </a:r>
          </a:p>
          <a:p>
            <a:pPr lvl="2">
              <a:lnSpc>
                <a:spcPct val="120000"/>
              </a:lnSpc>
            </a:pPr>
            <a:r>
              <a:rPr lang="id-ID" sz="1400" dirty="0"/>
              <a:t>Kebanyakan tanpa </a:t>
            </a:r>
            <a:r>
              <a:rPr lang="id-ID" sz="1400" dirty="0" err="1"/>
              <a:t>enter</a:t>
            </a:r>
            <a:endParaRPr lang="en-US" sz="1400" dirty="0"/>
          </a:p>
          <a:p>
            <a:pPr lvl="1">
              <a:lnSpc>
                <a:spcPct val="120000"/>
              </a:lnSpc>
            </a:pPr>
            <a:r>
              <a:rPr lang="en-US" sz="1400" dirty="0" err="1"/>
              <a:t>scanf</a:t>
            </a:r>
            <a:r>
              <a:rPr lang="en-US" sz="1400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sz="1400" dirty="0" err="1"/>
              <a:t>Masukan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bulat</a:t>
            </a:r>
            <a:r>
              <a:rPr lang="en-US" sz="1400" dirty="0"/>
              <a:t>,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pecahan</a:t>
            </a:r>
            <a:r>
              <a:rPr lang="en-US" sz="1400" dirty="0"/>
              <a:t>, </a:t>
            </a:r>
            <a:r>
              <a:rPr lang="en-US" sz="1400" dirty="0" err="1"/>
              <a:t>karakter</a:t>
            </a:r>
            <a:r>
              <a:rPr lang="en-US" sz="1400" dirty="0"/>
              <a:t> dan string</a:t>
            </a:r>
            <a:r>
              <a:rPr lang="id-ID" sz="1400" dirty="0"/>
              <a:t> dengan format tertentu</a:t>
            </a: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1400" dirty="0" err="1"/>
              <a:t>Ouput</a:t>
            </a:r>
            <a:r>
              <a:rPr lang="en-US" sz="1400" dirty="0"/>
              <a:t> pada C: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Header </a:t>
            </a:r>
            <a:r>
              <a:rPr lang="id-ID" sz="1400" dirty="0"/>
              <a:t>“</a:t>
            </a:r>
            <a:r>
              <a:rPr lang="en-US" sz="1400" dirty="0" err="1"/>
              <a:t>stdio.h</a:t>
            </a:r>
            <a:r>
              <a:rPr lang="id-ID" sz="1400" dirty="0"/>
              <a:t>”</a:t>
            </a:r>
            <a:endParaRPr lang="en-US" sz="1400" dirty="0"/>
          </a:p>
          <a:p>
            <a:pPr lvl="2">
              <a:lnSpc>
                <a:spcPct val="120000"/>
              </a:lnSpc>
            </a:pPr>
            <a:r>
              <a:rPr lang="en-US" sz="1000" b="1" dirty="0" err="1"/>
              <a:t>printf</a:t>
            </a:r>
            <a:r>
              <a:rPr lang="en-US" sz="1000" dirty="0"/>
              <a:t>(&lt;string&gt;,[&lt;</a:t>
            </a:r>
            <a:r>
              <a:rPr lang="en-US" sz="1000" dirty="0" err="1"/>
              <a:t>variabel</a:t>
            </a:r>
            <a:r>
              <a:rPr lang="en-US" sz="1000" dirty="0"/>
              <a:t>&gt;])</a:t>
            </a:r>
            <a:endParaRPr lang="id-ID" sz="1000" dirty="0"/>
          </a:p>
          <a:p>
            <a:pPr lvl="2">
              <a:lnSpc>
                <a:spcPct val="120000"/>
              </a:lnSpc>
            </a:pPr>
            <a:r>
              <a:rPr lang="en-US" sz="1000" b="1" dirty="0"/>
              <a:t>puts</a:t>
            </a:r>
            <a:r>
              <a:rPr lang="en-US" sz="1000" dirty="0"/>
              <a:t>(&lt;string&gt;) </a:t>
            </a:r>
          </a:p>
          <a:p>
            <a:pPr lvl="2">
              <a:lnSpc>
                <a:spcPct val="120000"/>
              </a:lnSpc>
            </a:pPr>
            <a:r>
              <a:rPr lang="en-US" sz="1000" b="1" dirty="0" err="1"/>
              <a:t>putchar</a:t>
            </a:r>
            <a:r>
              <a:rPr lang="en-US" sz="1000" dirty="0"/>
              <a:t>(&lt;char&gt;)</a:t>
            </a:r>
            <a:endParaRPr lang="id-ID" sz="1000" dirty="0"/>
          </a:p>
          <a:p>
            <a:pPr lvl="1">
              <a:lnSpc>
                <a:spcPct val="120000"/>
              </a:lnSpc>
            </a:pPr>
            <a:endParaRPr lang="en-US" sz="700" dirty="0"/>
          </a:p>
          <a:p>
            <a:pPr lvl="1">
              <a:lnSpc>
                <a:spcPct val="12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45510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22483AC6-72EF-4ACD-9E1C-153D09C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06970417"/>
      </p:ext>
    </p:extLst>
  </p:cSld>
  <p:clrMapOvr>
    <a:masterClrMapping/>
  </p:clrMapOvr>
  <p:transition spd="slow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Definisikan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bertipe</a:t>
            </a:r>
            <a:r>
              <a:rPr lang="en-US" sz="1800" dirty="0"/>
              <a:t> char,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bernama</a:t>
            </a:r>
            <a:r>
              <a:rPr lang="en-US" sz="1800" dirty="0"/>
              <a:t> a, b </a:t>
            </a:r>
            <a:r>
              <a:rPr lang="en-US" sz="1800" dirty="0" err="1"/>
              <a:t>dan</a:t>
            </a:r>
            <a:r>
              <a:rPr lang="en-US" sz="1800" dirty="0"/>
              <a:t> c.  </a:t>
            </a:r>
            <a:r>
              <a:rPr lang="en-US" sz="1800" dirty="0" err="1"/>
              <a:t>Nilai</a:t>
            </a:r>
            <a:r>
              <a:rPr lang="en-US" sz="1800" dirty="0"/>
              <a:t> a </a:t>
            </a:r>
            <a:r>
              <a:rPr lang="en-US" sz="1800" dirty="0" err="1"/>
              <a:t>adalah</a:t>
            </a:r>
            <a:r>
              <a:rPr lang="en-US" sz="1800" dirty="0"/>
              <a:t> 20, </a:t>
            </a:r>
            <a:r>
              <a:rPr lang="en-US" sz="1800" dirty="0" err="1"/>
              <a:t>nilai</a:t>
            </a:r>
            <a:r>
              <a:rPr lang="en-US" sz="1800" dirty="0"/>
              <a:t> b </a:t>
            </a:r>
            <a:r>
              <a:rPr lang="en-US" sz="1800" dirty="0" err="1"/>
              <a:t>adalah</a:t>
            </a:r>
            <a:r>
              <a:rPr lang="en-US" sz="1800" dirty="0"/>
              <a:t> 240. 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c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 = a + b, </a:t>
            </a:r>
          </a:p>
          <a:p>
            <a:pPr lvl="1">
              <a:lnSpc>
                <a:spcPct val="200000"/>
              </a:lnSpc>
            </a:pPr>
            <a:r>
              <a:rPr lang="en-US" sz="1800" b="1" dirty="0" err="1"/>
              <a:t>Berapa</a:t>
            </a:r>
            <a:r>
              <a:rPr lang="en-US" sz="1800" b="1" dirty="0"/>
              <a:t> </a:t>
            </a:r>
            <a:r>
              <a:rPr lang="en-US" sz="1800" b="1" dirty="0" err="1"/>
              <a:t>nilai</a:t>
            </a:r>
            <a:r>
              <a:rPr lang="en-US" sz="1800" b="1" dirty="0"/>
              <a:t> c?  </a:t>
            </a:r>
          </a:p>
          <a:p>
            <a:pPr lvl="1">
              <a:lnSpc>
                <a:spcPct val="200000"/>
              </a:lnSpc>
            </a:pPr>
            <a:r>
              <a:rPr lang="en-US" sz="1800" dirty="0" err="1"/>
              <a:t>Mengapa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c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Antonius 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3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Buatlah</a:t>
            </a:r>
            <a:r>
              <a:rPr lang="en-US" sz="1800" dirty="0"/>
              <a:t> program yang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tulisan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Hello World!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10 </a:t>
            </a:r>
            <a:r>
              <a:rPr lang="en-US" sz="1800" dirty="0" err="1"/>
              <a:t>baris</a:t>
            </a:r>
            <a:r>
              <a:rPr lang="en-US" sz="1800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6452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Karatsuba</a:t>
            </a:r>
            <a:r>
              <a:rPr lang="en-US" dirty="0"/>
              <a:t> </a:t>
            </a:r>
            <a:r>
              <a:rPr lang="en-US" sz="3600" dirty="0"/>
              <a:t>(X * Y = ?)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11560" y="1230551"/>
            <a:ext cx="4679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READ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READ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Y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x1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X/10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x2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 mod 10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y1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Y/10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y2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Y mod 10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x1 * y1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B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x2 * y2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C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(x1+x2)(y1+y2) 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K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C – A – B 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A*100 + K*10 + B</a:t>
            </a: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5254970"/>
            <a:ext cx="5142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diasumsikan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X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adalah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bilangan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dua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digit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840" y="305402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Buatlah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programnya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8443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Pertanyaan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Buatlah</a:t>
            </a:r>
            <a:r>
              <a:rPr lang="en-US" sz="2000" dirty="0"/>
              <a:t> program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logam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menyusun</a:t>
            </a:r>
            <a:r>
              <a:rPr lang="en-US" sz="2000" dirty="0"/>
              <a:t> nominal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Nominal </a:t>
            </a:r>
            <a:r>
              <a:rPr lang="en-US" sz="1800" dirty="0" err="1"/>
              <a:t>uang</a:t>
            </a:r>
            <a:r>
              <a:rPr lang="en-US" sz="1800" dirty="0"/>
              <a:t> </a:t>
            </a:r>
            <a:r>
              <a:rPr lang="en-US" sz="1800" dirty="0" err="1"/>
              <a:t>logam</a:t>
            </a:r>
            <a:r>
              <a:rPr lang="en-US" sz="1800" dirty="0"/>
              <a:t>: 50, 100, 200, 500, 1000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dirty="0" err="1"/>
              <a:t>uang</a:t>
            </a:r>
            <a:r>
              <a:rPr lang="en-US" sz="1800" dirty="0"/>
              <a:t> 3450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 </a:t>
            </a:r>
            <a:r>
              <a:rPr lang="en-US" sz="2000" dirty="0" err="1"/>
              <a:t>uang</a:t>
            </a:r>
            <a:r>
              <a:rPr lang="en-US" sz="2000" dirty="0"/>
              <a:t> 1000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0 </a:t>
            </a:r>
            <a:r>
              <a:rPr lang="en-US" sz="2000" dirty="0" err="1"/>
              <a:t>uang</a:t>
            </a:r>
            <a:r>
              <a:rPr lang="en-US" sz="2000" dirty="0"/>
              <a:t> 500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 </a:t>
            </a:r>
            <a:r>
              <a:rPr lang="en-US" sz="2000" dirty="0" err="1"/>
              <a:t>uang</a:t>
            </a:r>
            <a:r>
              <a:rPr lang="en-US" sz="2000" dirty="0"/>
              <a:t> 200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0 </a:t>
            </a:r>
            <a:r>
              <a:rPr lang="en-US" sz="2000" dirty="0" err="1"/>
              <a:t>uang</a:t>
            </a:r>
            <a:r>
              <a:rPr lang="en-US" sz="2000" dirty="0"/>
              <a:t> 100</a:t>
            </a:r>
          </a:p>
          <a:p>
            <a:pPr lvl="2">
              <a:lnSpc>
                <a:spcPct val="150000"/>
              </a:lnSpc>
            </a:pP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uang</a:t>
            </a:r>
            <a:r>
              <a:rPr lang="en-US" sz="2000" dirty="0"/>
              <a:t> 50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Nominal: 950, 2200, 14750, 23900  </a:t>
            </a:r>
          </a:p>
        </p:txBody>
      </p:sp>
    </p:spTree>
    <p:extLst>
      <p:ext uri="{BB962C8B-B14F-4D97-AF65-F5344CB8AC3E}">
        <p14:creationId xmlns:p14="http://schemas.microsoft.com/office/powerpoint/2010/main" val="31839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5DDAE-B730-463C-B66D-329581A2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41170"/>
            <a:ext cx="8178799" cy="43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0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06 – </a:t>
            </a:r>
            <a:r>
              <a:rPr lang="en-US" sz="2000" b="0" dirty="0" err="1">
                <a:solidFill>
                  <a:schemeClr val="bg2"/>
                </a:solidFill>
              </a:rPr>
              <a:t>Percabangan</a:t>
            </a:r>
            <a:br>
              <a:rPr lang="en-US" sz="2800" dirty="0"/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Program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Syntax Python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pendek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Bahasa C: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, </a:t>
            </a:r>
            <a:r>
              <a:rPr lang="en-US" sz="1600" dirty="0" err="1"/>
              <a:t>diganti</a:t>
            </a:r>
            <a:r>
              <a:rPr lang="en-US" sz="1600" dirty="0"/>
              <a:t> </a:t>
            </a:r>
            <a:r>
              <a:rPr lang="en-US" sz="1600" dirty="0" err="1"/>
              <a:t>indentasi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deklarsi-deklarasi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/>
              <a:t>Function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Kumpulan </a:t>
            </a:r>
            <a:r>
              <a:rPr lang="en-US" sz="1600" dirty="0" err="1"/>
              <a:t>fungsi</a:t>
            </a:r>
            <a:r>
              <a:rPr lang="en-US" sz="1600" dirty="0"/>
              <a:t> yang </a:t>
            </a:r>
            <a:r>
              <a:rPr lang="en-US" sz="1600" dirty="0" err="1"/>
              <a:t>siap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Fungsi</a:t>
            </a:r>
            <a:r>
              <a:rPr lang="en-US" sz="1600" dirty="0"/>
              <a:t> main()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program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Import modules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Functions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Main programs</a:t>
            </a:r>
          </a:p>
        </p:txBody>
      </p:sp>
    </p:spTree>
    <p:extLst>
      <p:ext uri="{BB962C8B-B14F-4D97-AF65-F5344CB8AC3E}">
        <p14:creationId xmlns:p14="http://schemas.microsoft.com/office/powerpoint/2010/main" val="7493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9EA8F-FC23-4B88-8116-9F597DC66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09" y="23070"/>
            <a:ext cx="5646760" cy="6217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74504-F5A2-41DB-9012-A94857888F8B}"/>
              </a:ext>
            </a:extLst>
          </p:cNvPr>
          <p:cNvSpPr/>
          <p:nvPr/>
        </p:nvSpPr>
        <p:spPr>
          <a:xfrm>
            <a:off x="710062" y="458963"/>
            <a:ext cx="4982818" cy="347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2E034F-A0C1-43F3-8AB7-7A9ABD85082C}"/>
              </a:ext>
            </a:extLst>
          </p:cNvPr>
          <p:cNvSpPr/>
          <p:nvPr/>
        </p:nvSpPr>
        <p:spPr>
          <a:xfrm>
            <a:off x="666326" y="4256765"/>
            <a:ext cx="4982818" cy="2119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C1A0E-032B-4899-9E44-78202BA2CBD7}"/>
              </a:ext>
            </a:extLst>
          </p:cNvPr>
          <p:cNvSpPr txBox="1"/>
          <p:nvPr/>
        </p:nvSpPr>
        <p:spPr>
          <a:xfrm>
            <a:off x="5936974" y="17227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EDBF7-E36B-4504-BE88-7B3486D3024D}"/>
              </a:ext>
            </a:extLst>
          </p:cNvPr>
          <p:cNvSpPr txBox="1"/>
          <p:nvPr/>
        </p:nvSpPr>
        <p:spPr>
          <a:xfrm>
            <a:off x="5936974" y="4870174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Main program</a:t>
            </a:r>
          </a:p>
        </p:txBody>
      </p:sp>
    </p:spTree>
    <p:extLst>
      <p:ext uri="{BB962C8B-B14F-4D97-AF65-F5344CB8AC3E}">
        <p14:creationId xmlns:p14="http://schemas.microsoft.com/office/powerpoint/2010/main" val="150758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508</TotalTime>
  <Words>2413</Words>
  <Application>Microsoft Office PowerPoint</Application>
  <PresentationFormat>On-screen Show (4:3)</PresentationFormat>
  <Paragraphs>548</Paragraphs>
  <Slides>71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Minion</vt:lpstr>
      <vt:lpstr>Arial</vt:lpstr>
      <vt:lpstr>Calibri</vt:lpstr>
      <vt:lpstr>Courier New</vt:lpstr>
      <vt:lpstr>Georgia</vt:lpstr>
      <vt:lpstr>Verdana</vt:lpstr>
      <vt:lpstr>Verdana Pro</vt:lpstr>
      <vt:lpstr>Wingdings</vt:lpstr>
      <vt:lpstr>Corporate template-set Universiteit Leiden</vt:lpstr>
      <vt:lpstr>05 Program, Identifier, Tipe Data, Satemtent dan Ekspresi</vt:lpstr>
      <vt:lpstr>Agenda</vt:lpstr>
      <vt:lpstr>Ingat: Algoritma &amp; Pemrograman</vt:lpstr>
      <vt:lpstr>Bahasa Python</vt:lpstr>
      <vt:lpstr>Bahasa Python</vt:lpstr>
      <vt:lpstr>Python Compilation &amp; Running</vt:lpstr>
      <vt:lpstr>PowerPoint Presentation</vt:lpstr>
      <vt:lpstr>Struktur Program (Python)</vt:lpstr>
      <vt:lpstr>PowerPoint Presentation</vt:lpstr>
      <vt:lpstr>File Module</vt:lpstr>
      <vt:lpstr>Bahasa C</vt:lpstr>
      <vt:lpstr>Bahasa C</vt:lpstr>
      <vt:lpstr>C Compilation &amp; Running</vt:lpstr>
      <vt:lpstr>PowerPoint Presentation</vt:lpstr>
      <vt:lpstr>C Compilers</vt:lpstr>
      <vt:lpstr>Struktur Program (C)</vt:lpstr>
      <vt:lpstr>PowerPoint Presentation</vt:lpstr>
      <vt:lpstr>File Header</vt:lpstr>
      <vt:lpstr>PowerPoint Presentation</vt:lpstr>
      <vt:lpstr>PowerPoint Presentation</vt:lpstr>
      <vt:lpstr>Karakter Khusus (Special Characters) pada C</vt:lpstr>
      <vt:lpstr>Special Characters in Python</vt:lpstr>
      <vt:lpstr>Pertanyaan ?</vt:lpstr>
      <vt:lpstr>Tipe Data</vt:lpstr>
      <vt:lpstr>Tipe Data</vt:lpstr>
      <vt:lpstr>Tipe data pada Python</vt:lpstr>
      <vt:lpstr>Contoh tipe data pada Python</vt:lpstr>
      <vt:lpstr>List</vt:lpstr>
      <vt:lpstr>Tipe Data in C (Basic Types)</vt:lpstr>
      <vt:lpstr>Tipe Data in C (Basic Types)</vt:lpstr>
      <vt:lpstr>Ukuran Tipe Data</vt:lpstr>
      <vt:lpstr>PowerPoint Presentation</vt:lpstr>
      <vt:lpstr>Identifier</vt:lpstr>
      <vt:lpstr>Identifier</vt:lpstr>
      <vt:lpstr>Deklarasi Variabel pada Python</vt:lpstr>
      <vt:lpstr>Konstanta di Python</vt:lpstr>
      <vt:lpstr>Deklarasi Identifier pada C</vt:lpstr>
      <vt:lpstr>Error jika konstanta diubah “paksa”</vt:lpstr>
      <vt:lpstr>Variabel</vt:lpstr>
      <vt:lpstr>Aturan Penamaan Variabel</vt:lpstr>
      <vt:lpstr>Gaya Penulisan Variable </vt:lpstr>
      <vt:lpstr>Contoh pada Python</vt:lpstr>
      <vt:lpstr>Contoh pada C</vt:lpstr>
      <vt:lpstr>Keywords pada C</vt:lpstr>
      <vt:lpstr>Keywords pada C</vt:lpstr>
      <vt:lpstr>Keywords pada Python</vt:lpstr>
      <vt:lpstr>PowerPoint Presentation</vt:lpstr>
      <vt:lpstr>PowerPoint Presentation</vt:lpstr>
      <vt:lpstr>Alur Proses (Struktur Kontrol)</vt:lpstr>
      <vt:lpstr>Operasi pada Proses (Sekuensial)</vt:lpstr>
      <vt:lpstr>Operasi Assignment</vt:lpstr>
      <vt:lpstr>Operasi Assignment</vt:lpstr>
      <vt:lpstr>Operasi Assignment</vt:lpstr>
      <vt:lpstr>PowerPoint Presentation</vt:lpstr>
      <vt:lpstr>Operasi Arithmethic</vt:lpstr>
      <vt:lpstr>Operasi Arithmetic (Binary)</vt:lpstr>
      <vt:lpstr>Operasi Arithmetic (Binary)</vt:lpstr>
      <vt:lpstr>Operasi Arithmetic (Unary)</vt:lpstr>
      <vt:lpstr>Increment/Decrement</vt:lpstr>
      <vt:lpstr>Increment/Decrement</vt:lpstr>
      <vt:lpstr>Increment/Decrement</vt:lpstr>
      <vt:lpstr>Increment/Decrement</vt:lpstr>
      <vt:lpstr>Increment/Decrement</vt:lpstr>
      <vt:lpstr>Input dan Output</vt:lpstr>
      <vt:lpstr>Pertanyaan ?</vt:lpstr>
      <vt:lpstr>Pertanyaan</vt:lpstr>
      <vt:lpstr>Pertanyaan</vt:lpstr>
      <vt:lpstr>*Algoritma Karatsuba (X * Y = ?)</vt:lpstr>
      <vt:lpstr>Pertanyaan</vt:lpstr>
      <vt:lpstr>PowerPoint Presentation</vt:lpstr>
      <vt:lpstr>Minggu Depan 06 – Percabangan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Pseudocode</dc:title>
  <dc:creator>Matahari Nendya</dc:creator>
  <cp:lastModifiedBy>Matahari Nendya</cp:lastModifiedBy>
  <cp:revision>1</cp:revision>
  <cp:lastPrinted>2018-11-27T09:56:33Z</cp:lastPrinted>
  <dcterms:created xsi:type="dcterms:W3CDTF">2022-02-05T19:54:14Z</dcterms:created>
  <dcterms:modified xsi:type="dcterms:W3CDTF">2022-03-06T13:38:15Z</dcterms:modified>
</cp:coreProperties>
</file>