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74e2a1a42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74e2a1a4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974e2a1a4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74e2a1a42_0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74e2a1a42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974e2a1a42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74e2a1a42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74e2a1a42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974e2a1a42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74e2a1a42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74e2a1a4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974e2a1a4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74e2a1a42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74e2a1a42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974e2a1a42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74e2a1a42_0_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74e2a1a42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974e2a1a42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55419" y="2218774"/>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i="1" lang="en-US" sz="2400">
                <a:latin typeface="Arial"/>
                <a:ea typeface="Arial"/>
                <a:cs typeface="Arial"/>
                <a:sym typeface="Arial"/>
              </a:rPr>
              <a:t>Machine Learning applications in Healthcare Sector</a:t>
            </a:r>
            <a:endParaRPr b="1" i="1" sz="5800">
              <a:latin typeface="Times New Roman"/>
              <a:ea typeface="Times New Roman"/>
              <a:cs typeface="Times New Roman"/>
              <a:sym typeface="Times New Roman"/>
            </a:endParaRPr>
          </a:p>
        </p:txBody>
      </p:sp>
      <p:sp>
        <p:nvSpPr>
          <p:cNvPr id="89" name="Google Shape;89;p13"/>
          <p:cNvSpPr txBox="1"/>
          <p:nvPr>
            <p:ph idx="1" type="subTitle"/>
          </p:nvPr>
        </p:nvSpPr>
        <p:spPr>
          <a:xfrm>
            <a:off x="4754575" y="3594450"/>
            <a:ext cx="4605300" cy="2834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Batch ID:</a:t>
            </a:r>
            <a:r>
              <a:rPr lang="en-US" sz="6579">
                <a:solidFill>
                  <a:schemeClr val="dk1"/>
                </a:solidFill>
                <a:latin typeface="Times New Roman"/>
                <a:ea typeface="Times New Roman"/>
                <a:cs typeface="Times New Roman"/>
                <a:sym typeface="Times New Roman"/>
              </a:rPr>
              <a:t>4H_MP03030015</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1 Reg. No:</a:t>
            </a:r>
            <a:r>
              <a:rPr lang="en-US" sz="6579">
                <a:solidFill>
                  <a:schemeClr val="dk1"/>
                </a:solidFill>
                <a:latin typeface="Times New Roman"/>
                <a:ea typeface="Times New Roman"/>
                <a:cs typeface="Times New Roman"/>
                <a:sym typeface="Times New Roman"/>
              </a:rPr>
              <a:t>RA2011003030005</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1 Name:</a:t>
            </a:r>
            <a:r>
              <a:rPr lang="en-US" sz="6579">
                <a:solidFill>
                  <a:schemeClr val="dk1"/>
                </a:solidFill>
                <a:latin typeface="Times New Roman"/>
                <a:ea typeface="Times New Roman"/>
                <a:cs typeface="Times New Roman"/>
                <a:sym typeface="Times New Roman"/>
              </a:rPr>
              <a:t> Aman Kumar</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2 Reg. No:</a:t>
            </a:r>
            <a:r>
              <a:rPr lang="en-US" sz="6579">
                <a:solidFill>
                  <a:schemeClr val="dk1"/>
                </a:solidFill>
                <a:latin typeface="Times New Roman"/>
                <a:ea typeface="Times New Roman"/>
                <a:cs typeface="Times New Roman"/>
                <a:sym typeface="Times New Roman"/>
              </a:rPr>
              <a:t> RA2011003030012</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2 Name:</a:t>
            </a:r>
            <a:r>
              <a:rPr lang="en-US" sz="6579">
                <a:solidFill>
                  <a:schemeClr val="dk1"/>
                </a:solidFill>
                <a:latin typeface="Times New Roman"/>
                <a:ea typeface="Times New Roman"/>
                <a:cs typeface="Times New Roman"/>
                <a:sym typeface="Times New Roman"/>
              </a:rPr>
              <a:t> Kartikey Teotia</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3 Reg. No:</a:t>
            </a:r>
            <a:r>
              <a:rPr lang="en-US" sz="6579">
                <a:solidFill>
                  <a:schemeClr val="dk1"/>
                </a:solidFill>
                <a:latin typeface="Times New Roman"/>
                <a:ea typeface="Times New Roman"/>
                <a:cs typeface="Times New Roman"/>
                <a:sym typeface="Times New Roman"/>
              </a:rPr>
              <a:t>RA2011003030015</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3 Name:</a:t>
            </a:r>
            <a:r>
              <a:rPr lang="en-US" sz="6579">
                <a:solidFill>
                  <a:schemeClr val="dk1"/>
                </a:solidFill>
                <a:latin typeface="Times New Roman"/>
                <a:ea typeface="Times New Roman"/>
                <a:cs typeface="Times New Roman"/>
                <a:sym typeface="Times New Roman"/>
              </a:rPr>
              <a:t>Manas Kumar	</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4 Reg. No:</a:t>
            </a:r>
            <a:r>
              <a:rPr lang="en-US" sz="6579">
                <a:solidFill>
                  <a:schemeClr val="dk1"/>
                </a:solidFill>
                <a:latin typeface="Times New Roman"/>
                <a:ea typeface="Times New Roman"/>
                <a:cs typeface="Times New Roman"/>
                <a:sym typeface="Times New Roman"/>
              </a:rPr>
              <a:t>RA2011003030032</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ts val="275"/>
              <a:buFont typeface="Arial"/>
              <a:buNone/>
            </a:pPr>
            <a:r>
              <a:rPr b="1" lang="en-US" sz="6579">
                <a:solidFill>
                  <a:schemeClr val="dk1"/>
                </a:solidFill>
                <a:latin typeface="Times New Roman"/>
                <a:ea typeface="Times New Roman"/>
                <a:cs typeface="Times New Roman"/>
                <a:sym typeface="Times New Roman"/>
              </a:rPr>
              <a:t>Student 4 Name:</a:t>
            </a:r>
            <a:r>
              <a:rPr lang="en-US" sz="6579">
                <a:solidFill>
                  <a:schemeClr val="dk1"/>
                </a:solidFill>
                <a:latin typeface="Times New Roman"/>
                <a:ea typeface="Times New Roman"/>
                <a:cs typeface="Times New Roman"/>
                <a:sym typeface="Times New Roman"/>
              </a:rPr>
              <a:t>Akul Goel</a:t>
            </a:r>
            <a:endParaRPr sz="6579">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ct val="30867"/>
              <a:buFont typeface="Arial"/>
              <a:buNone/>
            </a:pPr>
            <a:r>
              <a:t/>
            </a:r>
            <a:endParaRPr sz="3563">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Clr>
                <a:schemeClr val="dk1"/>
              </a:buClr>
              <a:buSzPct val="59152"/>
              <a:buFont typeface="Arial"/>
              <a:buNone/>
            </a:pPr>
            <a:r>
              <a:t/>
            </a:r>
            <a:endParaRPr sz="5409">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28600" y="553350"/>
            <a:ext cx="1835274" cy="75502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 SCIENCE AND ENGINEERING</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3"/>
          <p:cNvSpPr txBox="1"/>
          <p:nvPr/>
        </p:nvSpPr>
        <p:spPr>
          <a:xfrm>
            <a:off x="393050" y="4000250"/>
            <a:ext cx="3471900" cy="1343100"/>
          </a:xfrm>
          <a:prstGeom prst="rect">
            <a:avLst/>
          </a:prstGeom>
          <a:noFill/>
          <a:ln>
            <a:noFill/>
          </a:ln>
        </p:spPr>
        <p:txBody>
          <a:bodyPr anchorCtr="0" anchor="t" bIns="45700" lIns="91425" spcFirstLastPara="1" rIns="91425" wrap="square" tIns="45700">
            <a:normAutofit fontScale="55000" lnSpcReduction="10000"/>
          </a:bodyPr>
          <a:lstStyle/>
          <a:p>
            <a:pPr indent="0" lvl="0" marL="0" marR="0" rtl="0" algn="l">
              <a:lnSpc>
                <a:spcPct val="170000"/>
              </a:lnSpc>
              <a:spcBef>
                <a:spcPts val="592"/>
              </a:spcBef>
              <a:spcAft>
                <a:spcPts val="0"/>
              </a:spcAft>
              <a:buClr>
                <a:srgbClr val="888888"/>
              </a:buClr>
              <a:buSzPct val="100000"/>
              <a:buFont typeface="Arial"/>
              <a:buNone/>
            </a:pPr>
            <a:r>
              <a:rPr b="1" i="0" lang="en-US" sz="3200" cap="none" strike="noStrike">
                <a:solidFill>
                  <a:schemeClr val="dk1"/>
                </a:solidFill>
                <a:latin typeface="Times New Roman"/>
                <a:ea typeface="Times New Roman"/>
                <a:cs typeface="Times New Roman"/>
                <a:sym typeface="Times New Roman"/>
              </a:rPr>
              <a:t>Guide name:</a:t>
            </a:r>
            <a:r>
              <a:rPr b="0" i="0" lang="en-US" sz="3200" cap="none" strike="noStrike">
                <a:solidFill>
                  <a:schemeClr val="dk1"/>
                </a:solidFill>
                <a:latin typeface="Times New Roman"/>
                <a:ea typeface="Times New Roman"/>
                <a:cs typeface="Times New Roman"/>
                <a:sym typeface="Times New Roman"/>
              </a:rPr>
              <a:t> Mr.M</a:t>
            </a:r>
            <a:r>
              <a:rPr lang="en-US" sz="3200">
                <a:solidFill>
                  <a:schemeClr val="dk1"/>
                </a:solidFill>
                <a:latin typeface="Times New Roman"/>
                <a:ea typeface="Times New Roman"/>
                <a:cs typeface="Times New Roman"/>
                <a:sym typeface="Times New Roman"/>
              </a:rPr>
              <a:t>ayank Gupta</a:t>
            </a:r>
            <a:endParaRPr b="0" i="0" sz="1400" cap="none" strike="noStrike">
              <a:solidFill>
                <a:schemeClr val="dk1"/>
              </a:solidFill>
              <a:latin typeface="Arial"/>
              <a:ea typeface="Arial"/>
              <a:cs typeface="Arial"/>
              <a:sym typeface="Arial"/>
            </a:endParaRPr>
          </a:p>
          <a:p>
            <a:pPr indent="0" lvl="0" marL="0" marR="0" rtl="0" algn="l">
              <a:lnSpc>
                <a:spcPct val="170000"/>
              </a:lnSpc>
              <a:spcBef>
                <a:spcPts val="592"/>
              </a:spcBef>
              <a:spcAft>
                <a:spcPts val="0"/>
              </a:spcAft>
              <a:buClr>
                <a:srgbClr val="888888"/>
              </a:buClr>
              <a:buSzPct val="100000"/>
              <a:buFont typeface="Arial"/>
              <a:buNone/>
            </a:pPr>
            <a:r>
              <a:rPr b="1" i="0" lang="en-US" sz="3200" cap="none" strike="noStrike">
                <a:solidFill>
                  <a:schemeClr val="dk1"/>
                </a:solidFill>
                <a:latin typeface="Times New Roman"/>
                <a:ea typeface="Times New Roman"/>
                <a:cs typeface="Times New Roman"/>
                <a:sym typeface="Times New Roman"/>
              </a:rPr>
              <a:t>Designation: </a:t>
            </a:r>
            <a:r>
              <a:rPr b="0" i="0" lang="en-US" sz="3200" cap="none" strike="noStrike">
                <a:solidFill>
                  <a:schemeClr val="dk1"/>
                </a:solidFill>
                <a:latin typeface="Times New Roman"/>
                <a:ea typeface="Times New Roman"/>
                <a:cs typeface="Times New Roman"/>
                <a:sym typeface="Times New Roman"/>
              </a:rPr>
              <a:t>A</a:t>
            </a:r>
            <a:r>
              <a:rPr lang="en-US" sz="3200">
                <a:solidFill>
                  <a:schemeClr val="dk1"/>
                </a:solidFill>
                <a:latin typeface="Times New Roman"/>
                <a:ea typeface="Times New Roman"/>
                <a:cs typeface="Times New Roman"/>
                <a:sym typeface="Times New Roman"/>
              </a:rPr>
              <a:t>ssistant Professor</a:t>
            </a:r>
            <a:br>
              <a:rPr b="0" i="0" lang="en-US" sz="3200" cap="none" strike="noStrike">
                <a:solidFill>
                  <a:schemeClr val="dk1"/>
                </a:solidFill>
                <a:latin typeface="Times New Roman"/>
                <a:ea typeface="Times New Roman"/>
                <a:cs typeface="Times New Roman"/>
                <a:sym typeface="Times New Roman"/>
              </a:rPr>
            </a:br>
            <a:r>
              <a:rPr b="1" i="0" lang="en-US" sz="3200" cap="none" strike="noStrike">
                <a:solidFill>
                  <a:schemeClr val="dk1"/>
                </a:solidFill>
                <a:latin typeface="Times New Roman"/>
                <a:ea typeface="Times New Roman"/>
                <a:cs typeface="Times New Roman"/>
                <a:sym typeface="Times New Roman"/>
              </a:rPr>
              <a:t>Department:</a:t>
            </a:r>
            <a:r>
              <a:rPr b="1" i="0" lang="en-US" sz="3200" u="none" cap="none" strike="noStrike">
                <a:solidFill>
                  <a:srgbClr val="888888"/>
                </a:solidFill>
                <a:latin typeface="Times New Roman"/>
                <a:ea typeface="Times New Roman"/>
                <a:cs typeface="Times New Roman"/>
                <a:sym typeface="Times New Roman"/>
              </a:rPr>
              <a:t> </a:t>
            </a:r>
            <a:r>
              <a:rPr b="0" i="0" lang="en-US" sz="3200" cap="none" strike="noStrike">
                <a:solidFill>
                  <a:schemeClr val="dk1"/>
                </a:solidFill>
                <a:latin typeface="Times New Roman"/>
                <a:ea typeface="Times New Roman"/>
                <a:cs typeface="Times New Roman"/>
                <a:sym typeface="Times New Roman"/>
              </a:rPr>
              <a:t>Computer Science</a:t>
            </a:r>
            <a:endParaRPr b="0" i="0" sz="1400"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2" name="Google Shape;182;p22"/>
          <p:cNvSpPr txBox="1"/>
          <p:nvPr>
            <p:ph idx="4294967295"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5882"/>
              </a:lnSpc>
              <a:spcBef>
                <a:spcPts val="2900"/>
              </a:spcBef>
              <a:spcAft>
                <a:spcPts val="0"/>
              </a:spcAft>
              <a:buClr>
                <a:schemeClr val="dk1"/>
              </a:buClr>
              <a:buSzPts val="1100"/>
              <a:buFont typeface="Arial"/>
              <a:buNone/>
            </a:pPr>
            <a:r>
              <a:rPr b="1" lang="en-US" sz="1500">
                <a:solidFill>
                  <a:srgbClr val="242424"/>
                </a:solidFill>
                <a:highlight>
                  <a:srgbClr val="FFFFFF"/>
                </a:highlight>
                <a:latin typeface="Arial"/>
                <a:ea typeface="Arial"/>
                <a:cs typeface="Arial"/>
                <a:sym typeface="Arial"/>
              </a:rPr>
              <a:t>K Neighbors Classifier</a:t>
            </a:r>
            <a:endParaRPr b="1" sz="1500">
              <a:solidFill>
                <a:srgbClr val="242424"/>
              </a:solidFill>
              <a:highlight>
                <a:srgbClr val="FFFFFF"/>
              </a:highlight>
              <a:latin typeface="Arial"/>
              <a:ea typeface="Arial"/>
              <a:cs typeface="Arial"/>
              <a:sym typeface="Arial"/>
            </a:endParaRPr>
          </a:p>
          <a:p>
            <a:pPr indent="0" lvl="0" marL="0" rtl="0" algn="l">
              <a:lnSpc>
                <a:spcPct val="218181"/>
              </a:lnSpc>
              <a:spcBef>
                <a:spcPts val="1300"/>
              </a:spcBef>
              <a:spcAft>
                <a:spcPts val="0"/>
              </a:spcAft>
              <a:buClr>
                <a:schemeClr val="dk1"/>
              </a:buClr>
              <a:buSzPts val="1100"/>
              <a:buFont typeface="Arial"/>
              <a:buNone/>
            </a:pPr>
            <a:r>
              <a:rPr lang="en-US" sz="1500">
                <a:solidFill>
                  <a:srgbClr val="242424"/>
                </a:solidFill>
                <a:highlight>
                  <a:srgbClr val="FFFFFF"/>
                </a:highlight>
                <a:latin typeface="Georgia"/>
                <a:ea typeface="Georgia"/>
                <a:cs typeface="Georgia"/>
                <a:sym typeface="Georgia"/>
              </a:rPr>
              <a:t>This classifier looks for the classes of K nearest neighbors of a given data point and based on the majority class, it assigns a class to this data point.</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83" name="Google Shape;183;p2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84" name="Google Shape;18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85" name="Google Shape;18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86" name="Google Shape;186;p22"/>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pic>
        <p:nvPicPr>
          <p:cNvPr id="187" name="Google Shape;187;p22"/>
          <p:cNvPicPr preferRelativeResize="0"/>
          <p:nvPr/>
        </p:nvPicPr>
        <p:blipFill rotWithShape="1">
          <a:blip r:embed="rId4">
            <a:alphaModFix/>
          </a:blip>
          <a:srcRect b="0" l="1588" r="1578" t="0"/>
          <a:stretch/>
        </p:blipFill>
        <p:spPr>
          <a:xfrm>
            <a:off x="539825" y="3021375"/>
            <a:ext cx="4930048" cy="2947001"/>
          </a:xfrm>
          <a:prstGeom prst="rect">
            <a:avLst/>
          </a:prstGeom>
          <a:noFill/>
          <a:ln>
            <a:noFill/>
          </a:ln>
        </p:spPr>
      </p:pic>
      <p:sp>
        <p:nvSpPr>
          <p:cNvPr id="188" name="Google Shape;188;p22"/>
          <p:cNvSpPr txBox="1"/>
          <p:nvPr/>
        </p:nvSpPr>
        <p:spPr>
          <a:xfrm>
            <a:off x="5745300" y="3228900"/>
            <a:ext cx="30681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6B6B6B"/>
                </a:solidFill>
                <a:highlight>
                  <a:srgbClr val="FFFFFF"/>
                </a:highlight>
              </a:rPr>
              <a:t>As you can see, we achieved the maximum score of 72.13%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5" name="Google Shape;195;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23"/>
          <p:cNvSpPr txBox="1"/>
          <p:nvPr>
            <p:ph idx="4294967295"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5882"/>
              </a:lnSpc>
              <a:spcBef>
                <a:spcPts val="3600"/>
              </a:spcBef>
              <a:spcAft>
                <a:spcPts val="0"/>
              </a:spcAft>
              <a:buClr>
                <a:schemeClr val="dk1"/>
              </a:buClr>
              <a:buSzPts val="1100"/>
              <a:buFont typeface="Arial"/>
              <a:buNone/>
            </a:pPr>
            <a:r>
              <a:rPr b="1" lang="en-US" sz="1500">
                <a:solidFill>
                  <a:srgbClr val="242424"/>
                </a:solidFill>
                <a:highlight>
                  <a:srgbClr val="FFFFFF"/>
                </a:highlight>
                <a:latin typeface="Arial"/>
                <a:ea typeface="Arial"/>
                <a:cs typeface="Arial"/>
                <a:sym typeface="Arial"/>
              </a:rPr>
              <a:t>Logistic Regression</a:t>
            </a:r>
            <a:endParaRPr b="1" sz="1500">
              <a:solidFill>
                <a:srgbClr val="242424"/>
              </a:solidFill>
              <a:highlight>
                <a:srgbClr val="FFFFFF"/>
              </a:highlight>
              <a:latin typeface="Arial"/>
              <a:ea typeface="Arial"/>
              <a:cs typeface="Arial"/>
              <a:sym typeface="Arial"/>
            </a:endParaRPr>
          </a:p>
          <a:p>
            <a:pPr indent="0" lvl="0" marL="0" rtl="0" algn="l">
              <a:lnSpc>
                <a:spcPct val="218181"/>
              </a:lnSpc>
              <a:spcBef>
                <a:spcPts val="1300"/>
              </a:spcBef>
              <a:spcAft>
                <a:spcPts val="0"/>
              </a:spcAft>
              <a:buClr>
                <a:schemeClr val="dk1"/>
              </a:buClr>
              <a:buSzPts val="1100"/>
              <a:buFont typeface="Arial"/>
              <a:buNone/>
            </a:pPr>
            <a:r>
              <a:rPr lang="en-US" sz="1300">
                <a:solidFill>
                  <a:srgbClr val="0F0F0F"/>
                </a:solidFill>
                <a:latin typeface="Roboto"/>
                <a:ea typeface="Roboto"/>
                <a:cs typeface="Roboto"/>
                <a:sym typeface="Roboto"/>
              </a:rPr>
              <a:t>Logistic regression predicts binary outcomes by combining input features linearly and applying the logistic (sigmoid) function to generate probabilities.</a:t>
            </a:r>
            <a:endParaRPr sz="1600">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97" name="Google Shape;197;p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98" name="Google Shape;198;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99" name="Google Shape;199;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00" name="Google Shape;200;p23"/>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
        <p:nvSpPr>
          <p:cNvPr id="201" name="Google Shape;201;p23"/>
          <p:cNvSpPr txBox="1"/>
          <p:nvPr/>
        </p:nvSpPr>
        <p:spPr>
          <a:xfrm>
            <a:off x="5299200" y="3324325"/>
            <a:ext cx="338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6B6B6B"/>
                </a:solidFill>
                <a:highlight>
                  <a:srgbClr val="FFFFFF"/>
                </a:highlight>
              </a:rPr>
              <a:t>As can be seen from the plot above, the linear kernel performed the best for this dataset and achieved a score of 90.16%.</a:t>
            </a:r>
            <a:endParaRPr>
              <a:latin typeface="Calibri"/>
              <a:ea typeface="Calibri"/>
              <a:cs typeface="Calibri"/>
              <a:sym typeface="Calibri"/>
            </a:endParaRPr>
          </a:p>
        </p:txBody>
      </p:sp>
      <p:pic>
        <p:nvPicPr>
          <p:cNvPr id="202" name="Google Shape;202;p23"/>
          <p:cNvPicPr preferRelativeResize="0"/>
          <p:nvPr/>
        </p:nvPicPr>
        <p:blipFill rotWithShape="1">
          <a:blip r:embed="rId4">
            <a:alphaModFix/>
          </a:blip>
          <a:srcRect b="0" l="11726" r="11726" t="0"/>
          <a:stretch/>
        </p:blipFill>
        <p:spPr>
          <a:xfrm>
            <a:off x="624125" y="3117775"/>
            <a:ext cx="4253599" cy="290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24"/>
          <p:cNvSpPr txBox="1"/>
          <p:nvPr>
            <p:ph idx="4294967295"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5882"/>
              </a:lnSpc>
              <a:spcBef>
                <a:spcPts val="3600"/>
              </a:spcBef>
              <a:spcAft>
                <a:spcPts val="0"/>
              </a:spcAft>
              <a:buClr>
                <a:schemeClr val="dk1"/>
              </a:buClr>
              <a:buSzPts val="1100"/>
              <a:buFont typeface="Arial"/>
              <a:buNone/>
            </a:pPr>
            <a:r>
              <a:rPr b="1" lang="en-US" sz="1500">
                <a:solidFill>
                  <a:srgbClr val="242424"/>
                </a:solidFill>
                <a:highlight>
                  <a:srgbClr val="FFFFFF"/>
                </a:highlight>
                <a:latin typeface="Arial"/>
                <a:ea typeface="Arial"/>
                <a:cs typeface="Arial"/>
                <a:sym typeface="Arial"/>
              </a:rPr>
              <a:t>Decision Tree Classifier</a:t>
            </a:r>
            <a:endParaRPr b="1" sz="1500">
              <a:solidFill>
                <a:srgbClr val="242424"/>
              </a:solidFill>
              <a:highlight>
                <a:srgbClr val="FFFFFF"/>
              </a:highlight>
              <a:latin typeface="Arial"/>
              <a:ea typeface="Arial"/>
              <a:cs typeface="Arial"/>
              <a:sym typeface="Arial"/>
            </a:endParaRPr>
          </a:p>
          <a:p>
            <a:pPr indent="0" lvl="0" marL="0" rtl="0" algn="l">
              <a:lnSpc>
                <a:spcPct val="218181"/>
              </a:lnSpc>
              <a:spcBef>
                <a:spcPts val="1300"/>
              </a:spcBef>
              <a:spcAft>
                <a:spcPts val="0"/>
              </a:spcAft>
              <a:buClr>
                <a:schemeClr val="dk1"/>
              </a:buClr>
              <a:buSzPts val="1100"/>
              <a:buNone/>
            </a:pPr>
            <a:r>
              <a:rPr lang="en-US" sz="1500">
                <a:solidFill>
                  <a:srgbClr val="242424"/>
                </a:solidFill>
                <a:highlight>
                  <a:srgbClr val="FFFFFF"/>
                </a:highlight>
                <a:latin typeface="Georgia"/>
                <a:ea typeface="Georgia"/>
                <a:cs typeface="Georgia"/>
                <a:sym typeface="Georgia"/>
              </a:rPr>
              <a:t>This classifier creates a decision tree based on which, it assigns the class values to each data point.</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None/>
            </a:pPr>
            <a:r>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ctr">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211" name="Google Shape;211;p2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12" name="Google Shape;21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13" name="Google Shape;21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14" name="Google Shape;214;p24"/>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pic>
        <p:nvPicPr>
          <p:cNvPr id="215" name="Google Shape;215;p24"/>
          <p:cNvPicPr preferRelativeResize="0"/>
          <p:nvPr/>
        </p:nvPicPr>
        <p:blipFill rotWithShape="1">
          <a:blip r:embed="rId4">
            <a:alphaModFix/>
          </a:blip>
          <a:srcRect b="0" l="2399" r="2399" t="0"/>
          <a:stretch/>
        </p:blipFill>
        <p:spPr>
          <a:xfrm>
            <a:off x="539825" y="2870475"/>
            <a:ext cx="4902500" cy="3255825"/>
          </a:xfrm>
          <a:prstGeom prst="rect">
            <a:avLst/>
          </a:prstGeom>
          <a:noFill/>
          <a:ln>
            <a:noFill/>
          </a:ln>
        </p:spPr>
      </p:pic>
      <p:sp>
        <p:nvSpPr>
          <p:cNvPr id="216" name="Google Shape;216;p24"/>
          <p:cNvSpPr txBox="1"/>
          <p:nvPr/>
        </p:nvSpPr>
        <p:spPr>
          <a:xfrm>
            <a:off x="5841675" y="3028800"/>
            <a:ext cx="289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6B6B6B"/>
                </a:solidFill>
                <a:highlight>
                  <a:srgbClr val="FFFFFF"/>
                </a:highlight>
              </a:rPr>
              <a:t>From the line graph above, we can clearly see that the maximum score is 81.97%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p25"/>
          <p:cNvSpPr txBox="1"/>
          <p:nvPr>
            <p:ph idx="4294967295"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5882"/>
              </a:lnSpc>
              <a:spcBef>
                <a:spcPts val="3600"/>
              </a:spcBef>
              <a:spcAft>
                <a:spcPts val="0"/>
              </a:spcAft>
              <a:buClr>
                <a:schemeClr val="dk1"/>
              </a:buClr>
              <a:buSzPts val="1100"/>
              <a:buFont typeface="Arial"/>
              <a:buNone/>
            </a:pPr>
            <a:r>
              <a:rPr b="1" lang="en-US" sz="1500">
                <a:solidFill>
                  <a:srgbClr val="242424"/>
                </a:solidFill>
                <a:highlight>
                  <a:srgbClr val="FFFFFF"/>
                </a:highlight>
                <a:latin typeface="Arial"/>
                <a:ea typeface="Arial"/>
                <a:cs typeface="Arial"/>
                <a:sym typeface="Arial"/>
              </a:rPr>
              <a:t>Random Forest Classifier</a:t>
            </a:r>
            <a:endParaRPr b="1" sz="1500">
              <a:solidFill>
                <a:srgbClr val="242424"/>
              </a:solidFill>
              <a:highlight>
                <a:srgbClr val="FFFFFF"/>
              </a:highlight>
              <a:latin typeface="Arial"/>
              <a:ea typeface="Arial"/>
              <a:cs typeface="Arial"/>
              <a:sym typeface="Arial"/>
            </a:endParaRPr>
          </a:p>
          <a:p>
            <a:pPr indent="0" lvl="0" marL="0" rtl="0" algn="l">
              <a:lnSpc>
                <a:spcPct val="218181"/>
              </a:lnSpc>
              <a:spcBef>
                <a:spcPts val="1300"/>
              </a:spcBef>
              <a:spcAft>
                <a:spcPts val="0"/>
              </a:spcAft>
              <a:buClr>
                <a:schemeClr val="dk1"/>
              </a:buClr>
              <a:buSzPts val="1100"/>
              <a:buNone/>
            </a:pPr>
            <a:r>
              <a:rPr lang="en-US" sz="1500">
                <a:solidFill>
                  <a:srgbClr val="242424"/>
                </a:solidFill>
                <a:highlight>
                  <a:srgbClr val="FFFFFF"/>
                </a:highlight>
                <a:latin typeface="Georgia"/>
                <a:ea typeface="Georgia"/>
                <a:cs typeface="Georgia"/>
                <a:sym typeface="Georgia"/>
              </a:rPr>
              <a:t>This classifier takes the concept of decision trees to the next level. It creates a forest of trees where each tree is formed by a random selection of features from the total features.</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None/>
            </a:pPr>
            <a:r>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ctr">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225" name="Google Shape;225;p2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26" name="Google Shape;226;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27" name="Google Shape;227;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28" name="Google Shape;228;p25"/>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pic>
        <p:nvPicPr>
          <p:cNvPr id="229" name="Google Shape;229;p25"/>
          <p:cNvPicPr preferRelativeResize="0"/>
          <p:nvPr/>
        </p:nvPicPr>
        <p:blipFill rotWithShape="1">
          <a:blip r:embed="rId4">
            <a:alphaModFix/>
          </a:blip>
          <a:srcRect b="0" l="14679" r="14679" t="0"/>
          <a:stretch/>
        </p:blipFill>
        <p:spPr>
          <a:xfrm>
            <a:off x="581150" y="2964200"/>
            <a:ext cx="4203678" cy="3162099"/>
          </a:xfrm>
          <a:prstGeom prst="rect">
            <a:avLst/>
          </a:prstGeom>
          <a:noFill/>
          <a:ln>
            <a:noFill/>
          </a:ln>
        </p:spPr>
      </p:pic>
      <p:sp>
        <p:nvSpPr>
          <p:cNvPr id="230" name="Google Shape;230;p25"/>
          <p:cNvSpPr txBox="1"/>
          <p:nvPr/>
        </p:nvSpPr>
        <p:spPr>
          <a:xfrm>
            <a:off x="5084275" y="3159075"/>
            <a:ext cx="320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6B6B6B"/>
                </a:solidFill>
                <a:highlight>
                  <a:srgbClr val="FFFFFF"/>
                </a:highlight>
              </a:rPr>
              <a:t>Taking a look at the graph graph, we can see that the maximum score of 88.52%.</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 type="body"/>
          </p:nvPr>
        </p:nvSpPr>
        <p:spPr>
          <a:xfrm>
            <a:off x="567375" y="1574125"/>
            <a:ext cx="8229600" cy="4526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640"/>
              </a:spcBef>
              <a:spcAft>
                <a:spcPts val="0"/>
              </a:spcAft>
              <a:buClr>
                <a:schemeClr val="dk1"/>
              </a:buClr>
              <a:buSzPts val="3200"/>
              <a:buNone/>
            </a:pPr>
            <a:r>
              <a:rPr b="1" lang="en-US" sz="2800">
                <a:latin typeface="Times New Roman"/>
                <a:ea typeface="Times New Roman"/>
                <a:cs typeface="Times New Roman"/>
                <a:sym typeface="Times New Roman"/>
              </a:rPr>
              <a:t>Conclusion </a:t>
            </a:r>
            <a:endParaRPr b="1" sz="28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rPr lang="en-US" sz="2000">
                <a:solidFill>
                  <a:srgbClr val="242424"/>
                </a:solidFill>
                <a:highlight>
                  <a:srgbClr val="FFFFFF"/>
                </a:highlight>
                <a:latin typeface="Georgia"/>
                <a:ea typeface="Georgia"/>
                <a:cs typeface="Georgia"/>
                <a:sym typeface="Georgia"/>
              </a:rPr>
              <a:t>The project involved analysis of the heart disease patient dataset with proper data processing. Then, 4 models were trained and tested with maximum scores as follows:</a:t>
            </a:r>
            <a:endParaRPr sz="2000">
              <a:solidFill>
                <a:srgbClr val="242424"/>
              </a:solidFill>
              <a:highlight>
                <a:srgbClr val="FFFFFF"/>
              </a:highlight>
              <a:latin typeface="Georgia"/>
              <a:ea typeface="Georgia"/>
              <a:cs typeface="Georgia"/>
              <a:sym typeface="Georgia"/>
            </a:endParaRPr>
          </a:p>
          <a:p>
            <a:pPr indent="-355600" lvl="0" marL="749300" rtl="0" algn="l">
              <a:lnSpc>
                <a:spcPct val="218181"/>
              </a:lnSpc>
              <a:spcBef>
                <a:spcPts val="3200"/>
              </a:spcBef>
              <a:spcAft>
                <a:spcPts val="0"/>
              </a:spcAft>
              <a:buClr>
                <a:srgbClr val="242424"/>
              </a:buClr>
              <a:buSzPts val="2000"/>
              <a:buFont typeface="Georgia"/>
              <a:buAutoNum type="arabicPeriod"/>
            </a:pPr>
            <a:r>
              <a:rPr lang="en-US" sz="2000">
                <a:solidFill>
                  <a:srgbClr val="242424"/>
                </a:solidFill>
                <a:highlight>
                  <a:srgbClr val="FFFFFF"/>
                </a:highlight>
                <a:latin typeface="Georgia"/>
                <a:ea typeface="Georgia"/>
                <a:cs typeface="Georgia"/>
                <a:sym typeface="Georgia"/>
              </a:rPr>
              <a:t>K Neighbors Classifier: 71.3% </a:t>
            </a:r>
            <a:endParaRPr sz="2000">
              <a:solidFill>
                <a:srgbClr val="242424"/>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42424"/>
              </a:buClr>
              <a:buSzPts val="2000"/>
              <a:buFont typeface="Georgia"/>
              <a:buAutoNum type="arabicPeriod"/>
            </a:pPr>
            <a:r>
              <a:rPr lang="en-US" sz="2000">
                <a:solidFill>
                  <a:srgbClr val="242424"/>
                </a:solidFill>
                <a:highlight>
                  <a:srgbClr val="FFFFFF"/>
                </a:highlight>
                <a:latin typeface="Georgia"/>
                <a:ea typeface="Georgia"/>
                <a:cs typeface="Georgia"/>
                <a:sym typeface="Georgia"/>
              </a:rPr>
              <a:t>Logistic Regression : 90.1%</a:t>
            </a:r>
            <a:endParaRPr sz="2000">
              <a:solidFill>
                <a:srgbClr val="242424"/>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42424"/>
              </a:buClr>
              <a:buSzPts val="2000"/>
              <a:buFont typeface="Georgia"/>
              <a:buAutoNum type="arabicPeriod"/>
            </a:pPr>
            <a:r>
              <a:rPr lang="en-US" sz="2000">
                <a:solidFill>
                  <a:srgbClr val="242424"/>
                </a:solidFill>
                <a:highlight>
                  <a:srgbClr val="FFFFFF"/>
                </a:highlight>
                <a:latin typeface="Georgia"/>
                <a:ea typeface="Georgia"/>
                <a:cs typeface="Georgia"/>
                <a:sym typeface="Georgia"/>
              </a:rPr>
              <a:t>Decision Tree Classifier: 79%</a:t>
            </a:r>
            <a:endParaRPr sz="2000">
              <a:solidFill>
                <a:srgbClr val="242424"/>
              </a:solidFill>
              <a:highlight>
                <a:srgbClr val="FFFFFF"/>
              </a:highlight>
              <a:latin typeface="Georgia"/>
              <a:ea typeface="Georgia"/>
              <a:cs typeface="Georgia"/>
              <a:sym typeface="Georgia"/>
            </a:endParaRPr>
          </a:p>
          <a:p>
            <a:pPr indent="-355600" lvl="0" marL="749300" rtl="0" algn="l">
              <a:lnSpc>
                <a:spcPct val="218181"/>
              </a:lnSpc>
              <a:spcBef>
                <a:spcPts val="0"/>
              </a:spcBef>
              <a:spcAft>
                <a:spcPts val="0"/>
              </a:spcAft>
              <a:buClr>
                <a:srgbClr val="242424"/>
              </a:buClr>
              <a:buSzPts val="2000"/>
              <a:buFont typeface="Georgia"/>
              <a:buAutoNum type="arabicPeriod"/>
            </a:pPr>
            <a:r>
              <a:rPr lang="en-US" sz="2000">
                <a:solidFill>
                  <a:srgbClr val="242424"/>
                </a:solidFill>
                <a:highlight>
                  <a:srgbClr val="FFFFFF"/>
                </a:highlight>
                <a:latin typeface="Georgia"/>
                <a:ea typeface="Georgia"/>
                <a:cs typeface="Georgia"/>
                <a:sym typeface="Georgia"/>
              </a:rPr>
              <a:t>Random Forest Classifier: 81.97%</a:t>
            </a:r>
            <a:endParaRPr sz="2000">
              <a:solidFill>
                <a:srgbClr val="242424"/>
              </a:solidFill>
              <a:highlight>
                <a:srgbClr val="FFFFFF"/>
              </a:highlight>
              <a:latin typeface="Georgia"/>
              <a:ea typeface="Georgia"/>
              <a:cs typeface="Georgia"/>
              <a:sym typeface="Georgia"/>
            </a:endParaRPr>
          </a:p>
          <a:p>
            <a:pPr indent="0" lvl="0" marL="0" rtl="0" algn="l">
              <a:lnSpc>
                <a:spcPct val="100000"/>
              </a:lnSpc>
              <a:spcBef>
                <a:spcPts val="640"/>
              </a:spcBef>
              <a:spcAft>
                <a:spcPts val="0"/>
              </a:spcAft>
              <a:buClr>
                <a:schemeClr val="dk1"/>
              </a:buClr>
              <a:buSzPts val="3200"/>
              <a:buNone/>
            </a:pPr>
            <a:r>
              <a:t/>
            </a:r>
            <a:endParaRPr sz="2000">
              <a:solidFill>
                <a:srgbClr val="242424"/>
              </a:solidFill>
              <a:highlight>
                <a:srgbClr val="FFFFFF"/>
              </a:highlight>
              <a:latin typeface="Georgia"/>
              <a:ea typeface="Georgia"/>
              <a:cs typeface="Georgia"/>
              <a:sym typeface="Georgia"/>
            </a:endParaRPr>
          </a:p>
        </p:txBody>
      </p:sp>
      <p:pic>
        <p:nvPicPr>
          <p:cNvPr id="236" name="Google Shape;236;p2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37" name="Google Shape;2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38" name="Google Shape;2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39" name="Google Shape;2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26"/>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47" name="Google Shape;247;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7"/>
          <p:cNvSpPr txBox="1"/>
          <p:nvPr>
            <p:ph idx="4294967295" type="body"/>
          </p:nvPr>
        </p:nvSpPr>
        <p:spPr>
          <a:xfrm>
            <a:off x="457200" y="157405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3200"/>
              <a:buNone/>
            </a:pPr>
            <a:r>
              <a:rPr b="1" lang="en-US" sz="2800">
                <a:latin typeface="Times New Roman"/>
                <a:ea typeface="Times New Roman"/>
                <a:cs typeface="Times New Roman"/>
                <a:sym typeface="Times New Roman"/>
              </a:rPr>
              <a:t>User Interface and Output</a:t>
            </a:r>
            <a:endParaRPr b="1" sz="28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t/>
            </a:r>
            <a:endParaRPr b="1" sz="28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t/>
            </a:r>
            <a:endParaRPr b="1" sz="2800">
              <a:latin typeface="Times New Roman"/>
              <a:ea typeface="Times New Roman"/>
              <a:cs typeface="Times New Roman"/>
              <a:sym typeface="Times New Roman"/>
            </a:endParaRPr>
          </a:p>
        </p:txBody>
      </p:sp>
      <p:pic>
        <p:nvPicPr>
          <p:cNvPr id="249" name="Google Shape;249;p27"/>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50" name="Google Shape;250;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51" name="Google Shape;251;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52" name="Google Shape;252;p27"/>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pic>
        <p:nvPicPr>
          <p:cNvPr id="253" name="Google Shape;253;p27"/>
          <p:cNvPicPr preferRelativeResize="0"/>
          <p:nvPr/>
        </p:nvPicPr>
        <p:blipFill>
          <a:blip r:embed="rId4">
            <a:alphaModFix/>
          </a:blip>
          <a:stretch>
            <a:fillRect/>
          </a:stretch>
        </p:blipFill>
        <p:spPr>
          <a:xfrm>
            <a:off x="653200" y="2070248"/>
            <a:ext cx="3733800" cy="4029900"/>
          </a:xfrm>
          <a:prstGeom prst="rect">
            <a:avLst/>
          </a:prstGeom>
          <a:noFill/>
          <a:ln>
            <a:noFill/>
          </a:ln>
        </p:spPr>
      </p:pic>
      <p:pic>
        <p:nvPicPr>
          <p:cNvPr id="254" name="Google Shape;254;p27"/>
          <p:cNvPicPr preferRelativeResize="0"/>
          <p:nvPr/>
        </p:nvPicPr>
        <p:blipFill>
          <a:blip r:embed="rId5">
            <a:alphaModFix/>
          </a:blip>
          <a:stretch>
            <a:fillRect/>
          </a:stretch>
        </p:blipFill>
        <p:spPr>
          <a:xfrm>
            <a:off x="4572000" y="2070250"/>
            <a:ext cx="3638325" cy="402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idx="1" type="body"/>
          </p:nvPr>
        </p:nvSpPr>
        <p:spPr>
          <a:xfrm>
            <a:off x="381000" y="1573738"/>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1" marL="0" rtl="0" algn="l">
              <a:lnSpc>
                <a:spcPct val="100000"/>
              </a:lnSpc>
              <a:spcBef>
                <a:spcPts val="360"/>
              </a:spcBef>
              <a:spcAft>
                <a:spcPts val="0"/>
              </a:spcAft>
              <a:buSzPct val="60000"/>
              <a:buNone/>
            </a:pPr>
            <a:r>
              <a:rPr b="1" lang="en-US"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a:p>
            <a:pPr indent="0" lvl="1" marL="0" rtl="0" algn="l">
              <a:lnSpc>
                <a:spcPct val="100000"/>
              </a:lnSpc>
              <a:spcBef>
                <a:spcPts val="360"/>
              </a:spcBef>
              <a:spcAft>
                <a:spcPts val="0"/>
              </a:spcAft>
              <a:buSzPct val="60000"/>
              <a:buNone/>
            </a:pPr>
            <a:r>
              <a:t/>
            </a:r>
            <a:endParaRPr b="1" sz="3000">
              <a:latin typeface="Times New Roman"/>
              <a:ea typeface="Times New Roman"/>
              <a:cs typeface="Times New Roman"/>
              <a:sym typeface="Times New Roman"/>
            </a:endParaRPr>
          </a:p>
          <a:p>
            <a:pPr indent="-346075" lvl="0" marL="457200" rtl="0" algn="just">
              <a:lnSpc>
                <a:spcPct val="100000"/>
              </a:lnSpc>
              <a:spcBef>
                <a:spcPts val="360"/>
              </a:spcBef>
              <a:spcAft>
                <a:spcPts val="0"/>
              </a:spcAft>
              <a:buSzPct val="100000"/>
              <a:buFont typeface="Times New Roman"/>
              <a:buAutoNum type="arabicPeriod"/>
            </a:pPr>
            <a:r>
              <a:rPr lang="en-US" sz="2000">
                <a:latin typeface="Times New Roman"/>
                <a:ea typeface="Times New Roman"/>
                <a:cs typeface="Times New Roman"/>
                <a:sym typeface="Times New Roman"/>
              </a:rPr>
              <a:t>Chaitrali S. Dangare “Improved Study Of Heart Disease Prediction System Using Data Mining Classification Techniques”. Published In International Journal of Computer Applications 2017</a:t>
            </a:r>
            <a:endParaRPr sz="2000">
              <a:latin typeface="Times New Roman"/>
              <a:ea typeface="Times New Roman"/>
              <a:cs typeface="Times New Roman"/>
              <a:sym typeface="Times New Roman"/>
            </a:endParaRPr>
          </a:p>
          <a:p>
            <a:pPr indent="-346075" lvl="0" marL="457200" rtl="0" algn="just">
              <a:lnSpc>
                <a:spcPct val="100000"/>
              </a:lnSpc>
              <a:spcBef>
                <a:spcPts val="0"/>
              </a:spcBef>
              <a:spcAft>
                <a:spcPts val="0"/>
              </a:spcAft>
              <a:buSzPct val="100000"/>
              <a:buFont typeface="Times New Roman"/>
              <a:buAutoNum type="arabicPeriod"/>
            </a:pPr>
            <a:r>
              <a:rPr lang="en-US" sz="2000">
                <a:latin typeface="Times New Roman"/>
                <a:ea typeface="Times New Roman"/>
                <a:cs typeface="Times New Roman"/>
                <a:sym typeface="Times New Roman"/>
              </a:rPr>
              <a:t>T.Nagamani, S.Logeswari, B.Gomathy Heart Disease Prediction Using Data Mining With Mapreduce Algorithm Published In International Journal Of Innovative Technology And Exploring Engineering (Ijitee) 2019</a:t>
            </a:r>
            <a:endParaRPr sz="2000">
              <a:latin typeface="Times New Roman"/>
              <a:ea typeface="Times New Roman"/>
              <a:cs typeface="Times New Roman"/>
              <a:sym typeface="Times New Roman"/>
            </a:endParaRPr>
          </a:p>
          <a:p>
            <a:pPr indent="-346075" lvl="0" marL="457200" rtl="0" algn="just">
              <a:lnSpc>
                <a:spcPct val="100000"/>
              </a:lnSpc>
              <a:spcBef>
                <a:spcPts val="0"/>
              </a:spcBef>
              <a:spcAft>
                <a:spcPts val="0"/>
              </a:spcAft>
              <a:buSzPct val="100000"/>
              <a:buFont typeface="Times New Roman"/>
              <a:buAutoNum type="arabicPeriod"/>
            </a:pPr>
            <a:r>
              <a:rPr lang="en-US" sz="2000">
                <a:latin typeface="Times New Roman"/>
                <a:ea typeface="Times New Roman"/>
                <a:cs typeface="Times New Roman"/>
                <a:sym typeface="Times New Roman"/>
              </a:rPr>
              <a:t>H. Benjamin Fredrick David And S. Antony Belcy Heart Disease Prediction Using Data Mining Techniques Published In Ictact Journal On Soft Computing 2018 https://www.heartfoundation.org/statistics, 2018.</a:t>
            </a:r>
            <a:endParaRPr sz="2000">
              <a:latin typeface="Times New Roman"/>
              <a:ea typeface="Times New Roman"/>
              <a:cs typeface="Times New Roman"/>
              <a:sym typeface="Times New Roman"/>
            </a:endParaRPr>
          </a:p>
          <a:p>
            <a:pPr indent="-346075" lvl="0" marL="457200" rtl="0" algn="just">
              <a:lnSpc>
                <a:spcPct val="100000"/>
              </a:lnSpc>
              <a:spcBef>
                <a:spcPts val="0"/>
              </a:spcBef>
              <a:spcAft>
                <a:spcPts val="0"/>
              </a:spcAft>
              <a:buSzPct val="100000"/>
              <a:buFont typeface="Times New Roman"/>
              <a:buAutoNum type="arabicPeriod"/>
            </a:pPr>
            <a:r>
              <a:rPr lang="en-US" sz="2000">
                <a:latin typeface="Times New Roman"/>
                <a:ea typeface="Times New Roman"/>
                <a:cs typeface="Times New Roman"/>
                <a:sym typeface="Times New Roman"/>
              </a:rPr>
              <a:t>Senthilkumar Mohan ; Chandrasegar Thirumalai ; Gautam Srivastava Effective Heart Disease Prediction Using Hybrid Machine Learning Techniques Publisher: IEEE</a:t>
            </a:r>
            <a:endParaRPr sz="2000">
              <a:latin typeface="Times New Roman"/>
              <a:ea typeface="Times New Roman"/>
              <a:cs typeface="Times New Roman"/>
              <a:sym typeface="Times New Roman"/>
            </a:endParaRPr>
          </a:p>
          <a:p>
            <a:pPr indent="-346075" lvl="0" marL="457200" rtl="0" algn="just">
              <a:lnSpc>
                <a:spcPct val="100000"/>
              </a:lnSpc>
              <a:spcBef>
                <a:spcPts val="0"/>
              </a:spcBef>
              <a:spcAft>
                <a:spcPts val="0"/>
              </a:spcAft>
              <a:buSzPct val="100000"/>
              <a:buFont typeface="Times New Roman"/>
              <a:buAutoNum type="arabicPeriod"/>
            </a:pPr>
            <a:r>
              <a:rPr lang="en-US" sz="2000">
                <a:latin typeface="Times New Roman"/>
                <a:ea typeface="Times New Roman"/>
                <a:cs typeface="Times New Roman"/>
                <a:sym typeface="Times New Roman"/>
              </a:rPr>
              <a:t>Polonsky TS, McClelland RL, Jorgensen NW, et al. Coronary Artery Calcium Score and Risk Classification for Coronary Heart Disease Prediction. JAMA. 2010;303(16):1610–1616. doi:10.1001/jama.2010.461.</a:t>
            </a:r>
            <a:endParaRPr sz="2000">
              <a:latin typeface="Times New Roman"/>
              <a:ea typeface="Times New Roman"/>
              <a:cs typeface="Times New Roman"/>
              <a:sym typeface="Times New Roman"/>
            </a:endParaRPr>
          </a:p>
        </p:txBody>
      </p:sp>
      <p:pic>
        <p:nvPicPr>
          <p:cNvPr id="260" name="Google Shape;260;p2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61" name="Google Shape;26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62" name="Google Shape;26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63" name="Google Shape;26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4" name="Google Shape;264;p28"/>
          <p:cNvSpPr txBox="1"/>
          <p:nvPr/>
        </p:nvSpPr>
        <p:spPr>
          <a:xfrm>
            <a:off x="3202950" y="393700"/>
            <a:ext cx="5966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71" name="Google Shape;271;p2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29"/>
          <p:cNvSpPr txBox="1"/>
          <p:nvPr>
            <p:ph idx="4294967295"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pic>
        <p:nvPicPr>
          <p:cNvPr id="273" name="Google Shape;273;p2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74" name="Google Shape;274;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275" name="Google Shape;275;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76" name="Google Shape;276;p29"/>
          <p:cNvSpPr txBox="1"/>
          <p:nvPr/>
        </p:nvSpPr>
        <p:spPr>
          <a:xfrm>
            <a:off x="3124200" y="394475"/>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2644150" y="431800"/>
            <a:ext cx="6220500" cy="1079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95192"/>
              <a:buFont typeface="Calibri"/>
              <a:buNone/>
            </a:pPr>
            <a:r>
              <a:rPr lang="en-US"/>
              <a:t> </a:t>
            </a:r>
            <a:r>
              <a:rPr b="1" i="1" lang="en-US" sz="2622">
                <a:latin typeface="Arial"/>
                <a:ea typeface="Arial"/>
                <a:cs typeface="Arial"/>
                <a:sym typeface="Arial"/>
              </a:rPr>
              <a:t>Machine Learning applications in Healthcare Sector</a:t>
            </a:r>
            <a:endParaRPr b="1" sz="4622"/>
          </a:p>
        </p:txBody>
      </p:sp>
      <p:sp>
        <p:nvSpPr>
          <p:cNvPr id="98" name="Google Shape;98;p14"/>
          <p:cNvSpPr txBox="1"/>
          <p:nvPr>
            <p:ph idx="1" type="body"/>
          </p:nvPr>
        </p:nvSpPr>
        <p:spPr>
          <a:xfrm>
            <a:off x="527050" y="1593025"/>
            <a:ext cx="7908300" cy="468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Abstract</a:t>
            </a:r>
            <a:endParaRPr b="1" sz="3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b="1" sz="30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rPr lang="en-US" sz="2150">
                <a:latin typeface="Times New Roman"/>
                <a:ea typeface="Times New Roman"/>
                <a:cs typeface="Times New Roman"/>
                <a:sym typeface="Times New Roman"/>
              </a:rPr>
              <a:t>This project report presents the design and development of Machine learning applications in healthcare sector. The system aims to improve healthcare access and quality by providing patients with personalized diagnosis for their problems. The report discusses the challenges of traditional healthcare systems and how the machine learning addresses these issues.Overall, our healthcare application of machine learning system has the potential to improve healthcare access and quality.</a:t>
            </a:r>
            <a:endParaRPr sz="2150">
              <a:latin typeface="Times New Roman"/>
              <a:ea typeface="Times New Roman"/>
              <a:cs typeface="Times New Roman"/>
              <a:sym typeface="Times New Roman"/>
            </a:endParaRPr>
          </a:p>
        </p:txBody>
      </p:sp>
      <p:pic>
        <p:nvPicPr>
          <p:cNvPr id="99" name="Google Shape;99;p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01" name="Google Shape;101;p14"/>
          <p:cNvSpPr txBox="1"/>
          <p:nvPr>
            <p:ph idx="11" type="ftr"/>
          </p:nvPr>
        </p:nvSpPr>
        <p:spPr>
          <a:xfrm>
            <a:off x="3124200" y="6274525"/>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02" name="Google Shape;10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656850" y="274650"/>
            <a:ext cx="6030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b="1" i="1" lang="en-US" sz="2400">
                <a:latin typeface="Arial"/>
                <a:ea typeface="Arial"/>
                <a:cs typeface="Arial"/>
                <a:sym typeface="Arial"/>
              </a:rPr>
              <a:t>Machine Learning applications in healthcare sector</a:t>
            </a:r>
            <a:endParaRPr/>
          </a:p>
        </p:txBody>
      </p:sp>
      <p:sp>
        <p:nvSpPr>
          <p:cNvPr id="108" name="Google Shape;10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b="1" lang="en-US"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b="1">
              <a:latin typeface="Times New Roman"/>
              <a:ea typeface="Times New Roman"/>
              <a:cs typeface="Times New Roman"/>
              <a:sym typeface="Times New Roman"/>
            </a:endParaRPr>
          </a:p>
          <a:p>
            <a:pPr indent="0" lvl="0" marL="0" rtl="0" algn="just">
              <a:lnSpc>
                <a:spcPct val="115000"/>
              </a:lnSpc>
              <a:spcBef>
                <a:spcPts val="0"/>
              </a:spcBef>
              <a:spcAft>
                <a:spcPts val="110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Machine Learning is reshaping the landscape of healthcare, introducing innovative approaches to diagnosis and treatment. In this project, we deliver into the application of Machine Learning specifically in predicting Health diseases, a critical area in global health. Through the analysis of key medical attributes, we aim to create a robust predictive model that can assist in early detection and intervention, potentially saving countless lives.</a:t>
            </a:r>
            <a:endParaRPr sz="2000">
              <a:latin typeface="Times New Roman"/>
              <a:ea typeface="Times New Roman"/>
              <a:cs typeface="Times New Roman"/>
              <a:sym typeface="Times New Roman"/>
            </a:endParaRPr>
          </a:p>
        </p:txBody>
      </p:sp>
      <p:pic>
        <p:nvPicPr>
          <p:cNvPr id="109" name="Google Shape;109;p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0" name="Google Shape;11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a:t>
            </a:r>
            <a:r>
              <a:rPr b="1" lang="en-US"/>
              <a:t>0</a:t>
            </a:r>
            <a:r>
              <a:rPr b="1" lang="en-US"/>
              <a:t>23</a:t>
            </a:r>
            <a:endParaRPr/>
          </a:p>
        </p:txBody>
      </p:sp>
      <p:sp>
        <p:nvSpPr>
          <p:cNvPr id="111" name="Google Shape;11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12" name="Google Shape;11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2796550" y="355600"/>
            <a:ext cx="5890200" cy="88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66037"/>
              <a:buFont typeface="Calibri"/>
              <a:buNone/>
            </a:pPr>
            <a:r>
              <a:rPr b="1" i="1" lang="en-US" sz="2650">
                <a:latin typeface="Arial"/>
                <a:ea typeface="Arial"/>
                <a:cs typeface="Arial"/>
                <a:sym typeface="Arial"/>
              </a:rPr>
              <a:t>Machine Learning applications in </a:t>
            </a:r>
            <a:endParaRPr b="1" i="1" sz="2650">
              <a:latin typeface="Arial"/>
              <a:ea typeface="Arial"/>
              <a:cs typeface="Arial"/>
              <a:sym typeface="Arial"/>
            </a:endParaRPr>
          </a:p>
          <a:p>
            <a:pPr indent="0" lvl="0" marL="0" rtl="0" algn="ctr">
              <a:lnSpc>
                <a:spcPct val="100000"/>
              </a:lnSpc>
              <a:spcBef>
                <a:spcPts val="0"/>
              </a:spcBef>
              <a:spcAft>
                <a:spcPts val="0"/>
              </a:spcAft>
              <a:buClr>
                <a:schemeClr val="dk1"/>
              </a:buClr>
              <a:buSzPct val="166037"/>
              <a:buFont typeface="Calibri"/>
              <a:buNone/>
            </a:pPr>
            <a:r>
              <a:rPr b="1" i="1" lang="en-US" sz="2650">
                <a:latin typeface="Arial"/>
                <a:ea typeface="Arial"/>
                <a:cs typeface="Arial"/>
                <a:sym typeface="Arial"/>
              </a:rPr>
              <a:t>healthcare sector</a:t>
            </a:r>
            <a:r>
              <a:rPr lang="en-US" sz="2650"/>
              <a:t> </a:t>
            </a:r>
            <a:r>
              <a:rPr lang="en-US"/>
              <a:t>   </a:t>
            </a:r>
            <a:endParaRPr/>
          </a:p>
        </p:txBody>
      </p:sp>
      <p:sp>
        <p:nvSpPr>
          <p:cNvPr id="118" name="Google Shape;118;p16"/>
          <p:cNvSpPr txBox="1"/>
          <p:nvPr>
            <p:ph idx="1" type="body"/>
          </p:nvPr>
        </p:nvSpPr>
        <p:spPr>
          <a:xfrm>
            <a:off x="457200" y="1569375"/>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r>
              <a:rPr b="1" lang="en-US" sz="3450">
                <a:latin typeface="Times New Roman"/>
                <a:ea typeface="Times New Roman"/>
                <a:cs typeface="Times New Roman"/>
                <a:sym typeface="Times New Roman"/>
              </a:rPr>
              <a:t> </a:t>
            </a:r>
            <a:r>
              <a:rPr b="1" lang="en-US">
                <a:latin typeface="Times New Roman"/>
                <a:ea typeface="Times New Roman"/>
                <a:cs typeface="Times New Roman"/>
                <a:sym typeface="Times New Roman"/>
              </a:rPr>
              <a:t>Scope of the Project</a:t>
            </a:r>
            <a:endParaRPr b="1">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rPr lang="en-US" sz="2150">
                <a:highlight>
                  <a:schemeClr val="lt1"/>
                </a:highlight>
                <a:latin typeface="Times New Roman"/>
                <a:ea typeface="Times New Roman"/>
                <a:cs typeface="Times New Roman"/>
                <a:sym typeface="Times New Roman"/>
              </a:rPr>
              <a:t>  </a:t>
            </a:r>
            <a:endParaRPr sz="2150">
              <a:highlight>
                <a:schemeClr val="lt1"/>
              </a:highlight>
              <a:latin typeface="Times New Roman"/>
              <a:ea typeface="Times New Roman"/>
              <a:cs typeface="Times New Roman"/>
              <a:sym typeface="Times New Roman"/>
            </a:endParaRPr>
          </a:p>
          <a:p>
            <a:pPr indent="-365125" lvl="0" marL="457200" rtl="0" algn="just">
              <a:lnSpc>
                <a:spcPct val="100000"/>
              </a:lnSpc>
              <a:spcBef>
                <a:spcPts val="0"/>
              </a:spcBef>
              <a:spcAft>
                <a:spcPts val="0"/>
              </a:spcAft>
              <a:buSzPts val="2150"/>
              <a:buFont typeface="Roboto"/>
              <a:buChar char="●"/>
            </a:pPr>
            <a:r>
              <a:rPr b="1" lang="en-US" sz="2050">
                <a:highlight>
                  <a:schemeClr val="lt1"/>
                </a:highlight>
                <a:latin typeface="Times New Roman"/>
                <a:ea typeface="Times New Roman"/>
                <a:cs typeface="Times New Roman"/>
                <a:sym typeface="Times New Roman"/>
              </a:rPr>
              <a:t>Comprehensive Data Collection: </a:t>
            </a:r>
            <a:r>
              <a:rPr lang="en-US" sz="1950">
                <a:highlight>
                  <a:schemeClr val="lt1"/>
                </a:highlight>
                <a:latin typeface="Times New Roman"/>
                <a:ea typeface="Times New Roman"/>
                <a:cs typeface="Times New Roman"/>
                <a:sym typeface="Times New Roman"/>
              </a:rPr>
              <a:t>Gather data from diverse sources to ensure a holistic understanding of the myriad factors influencing heart disease. This includes demographic information, lifestyle choices, and clinical indicators.</a:t>
            </a:r>
            <a:endParaRPr sz="1950">
              <a:highlight>
                <a:schemeClr val="lt1"/>
              </a:highlight>
              <a:latin typeface="Times New Roman"/>
              <a:ea typeface="Times New Roman"/>
              <a:cs typeface="Times New Roman"/>
              <a:sym typeface="Times New Roman"/>
            </a:endParaRPr>
          </a:p>
          <a:p>
            <a:pPr indent="-365125" lvl="0" marL="457200" rtl="0" algn="just">
              <a:lnSpc>
                <a:spcPct val="100000"/>
              </a:lnSpc>
              <a:spcBef>
                <a:spcPts val="0"/>
              </a:spcBef>
              <a:spcAft>
                <a:spcPts val="0"/>
              </a:spcAft>
              <a:buSzPts val="2150"/>
              <a:buFont typeface="Roboto"/>
              <a:buChar char="●"/>
            </a:pPr>
            <a:r>
              <a:rPr b="1" lang="en-US" sz="2050">
                <a:highlight>
                  <a:schemeClr val="lt1"/>
                </a:highlight>
                <a:latin typeface="Times New Roman"/>
                <a:ea typeface="Times New Roman"/>
                <a:cs typeface="Times New Roman"/>
                <a:sym typeface="Times New Roman"/>
              </a:rPr>
              <a:t>Machine Learning Techniques:</a:t>
            </a:r>
            <a:r>
              <a:rPr b="1" lang="en-US" sz="2150">
                <a:highlight>
                  <a:schemeClr val="lt1"/>
                </a:highlight>
                <a:latin typeface="Times New Roman"/>
                <a:ea typeface="Times New Roman"/>
                <a:cs typeface="Times New Roman"/>
                <a:sym typeface="Times New Roman"/>
              </a:rPr>
              <a:t> </a:t>
            </a:r>
            <a:r>
              <a:rPr lang="en-US" sz="1950">
                <a:highlight>
                  <a:schemeClr val="lt1"/>
                </a:highlight>
                <a:latin typeface="Times New Roman"/>
                <a:ea typeface="Times New Roman"/>
                <a:cs typeface="Times New Roman"/>
                <a:sym typeface="Times New Roman"/>
              </a:rPr>
              <a:t>Implement machine learning techniques to process and analyze the collected data. The choice of algorithms is crucial, and we explore multiple models to determine the most accurate and reliable predictor.</a:t>
            </a:r>
            <a:endParaRPr sz="1950">
              <a:highlight>
                <a:schemeClr val="lt1"/>
              </a:highlight>
              <a:latin typeface="Times New Roman"/>
              <a:ea typeface="Times New Roman"/>
              <a:cs typeface="Times New Roman"/>
              <a:sym typeface="Times New Roman"/>
            </a:endParaRPr>
          </a:p>
          <a:p>
            <a:pPr indent="-352425" lvl="0" marL="457200" rtl="0" algn="just">
              <a:lnSpc>
                <a:spcPct val="100000"/>
              </a:lnSpc>
              <a:spcBef>
                <a:spcPts val="0"/>
              </a:spcBef>
              <a:spcAft>
                <a:spcPts val="0"/>
              </a:spcAft>
              <a:buSzPts val="1950"/>
              <a:buFont typeface="Times New Roman"/>
              <a:buChar char="●"/>
            </a:pPr>
            <a:r>
              <a:rPr b="1" lang="en-US" sz="2050">
                <a:highlight>
                  <a:schemeClr val="lt1"/>
                </a:highlight>
                <a:latin typeface="Times New Roman"/>
                <a:ea typeface="Times New Roman"/>
                <a:cs typeface="Times New Roman"/>
                <a:sym typeface="Times New Roman"/>
              </a:rPr>
              <a:t>Graphical User Interface: </a:t>
            </a:r>
            <a:r>
              <a:rPr lang="en-US" sz="1950">
                <a:highlight>
                  <a:schemeClr val="lt1"/>
                </a:highlight>
                <a:latin typeface="Times New Roman"/>
                <a:ea typeface="Times New Roman"/>
                <a:cs typeface="Times New Roman"/>
                <a:sym typeface="Times New Roman"/>
              </a:rPr>
              <a:t>Develop a Tkinter-based GUI that not only serves as a conduit for user input but also as a visual aid in conveying the predictions generated by the machine learning model. The GUI is designed to be user-friendly and informative.</a:t>
            </a:r>
            <a:endParaRPr sz="1950">
              <a:highlight>
                <a:schemeClr val="lt1"/>
              </a:highlight>
              <a:latin typeface="Times New Roman"/>
              <a:ea typeface="Times New Roman"/>
              <a:cs typeface="Times New Roman"/>
              <a:sym typeface="Times New Roman"/>
            </a:endParaRPr>
          </a:p>
        </p:txBody>
      </p:sp>
      <p:pic>
        <p:nvPicPr>
          <p:cNvPr id="119" name="Google Shape;119;p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0" name="Google Shape;1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21" name="Google Shape;1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22" name="Google Shape;1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idx="1" type="body"/>
          </p:nvPr>
        </p:nvSpPr>
        <p:spPr>
          <a:xfrm>
            <a:off x="457200" y="1381338"/>
            <a:ext cx="8229600" cy="474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b="1" lang="en-US" sz="3000">
                <a:latin typeface="Times New Roman"/>
                <a:ea typeface="Times New Roman"/>
                <a:cs typeface="Times New Roman"/>
                <a:sym typeface="Times New Roman"/>
              </a:rPr>
              <a:t>Problem statement and Objectives</a:t>
            </a: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SzPts val="3200"/>
              <a:buNone/>
            </a:pPr>
            <a:r>
              <a:t/>
            </a:r>
            <a:endParaRPr sz="3000">
              <a:latin typeface="Times New Roman"/>
              <a:ea typeface="Times New Roman"/>
              <a:cs typeface="Times New Roman"/>
              <a:sym typeface="Times New Roman"/>
            </a:endParaRPr>
          </a:p>
          <a:p>
            <a:pPr indent="0" lvl="0" marL="0" rtl="0" algn="just">
              <a:lnSpc>
                <a:spcPct val="100000"/>
              </a:lnSpc>
              <a:spcBef>
                <a:spcPts val="0"/>
              </a:spcBef>
              <a:spcAft>
                <a:spcPts val="0"/>
              </a:spcAft>
              <a:buSzPts val="3200"/>
              <a:buNone/>
            </a:pPr>
            <a:r>
              <a:rPr lang="en-US" sz="2000">
                <a:latin typeface="Times New Roman"/>
                <a:ea typeface="Times New Roman"/>
                <a:cs typeface="Times New Roman"/>
                <a:sym typeface="Times New Roman"/>
              </a:rPr>
              <a:t>The problem we aim to address is the difficulty in accurately diagnosing health conditions based on online datasets. Traditional diagnostic methods rely on a combination of symptom observation, physical examination, and laboratory testing. However, these methods can be time-consuming, expensive, and may not always lead to a definitive diagnosis.</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rPr lang="en-US" sz="2000">
                <a:latin typeface="Times New Roman"/>
                <a:ea typeface="Times New Roman"/>
                <a:cs typeface="Times New Roman"/>
                <a:sym typeface="Times New Roman"/>
              </a:rPr>
              <a:t>The goals of the proposed system are as follows: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Increase the accuracy of health diagnosis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Provide timely healthcare recommendations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Improve patient outcomes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Reduce healthcare costs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Improve patient satisfaction</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Facilitate research</a:t>
            </a:r>
            <a:endParaRPr sz="2000">
              <a:latin typeface="Times New Roman"/>
              <a:ea typeface="Times New Roman"/>
              <a:cs typeface="Times New Roman"/>
              <a:sym typeface="Times New Roman"/>
            </a:endParaRPr>
          </a:p>
        </p:txBody>
      </p:sp>
      <p:pic>
        <p:nvPicPr>
          <p:cNvPr id="128" name="Google Shape;128;p17"/>
          <p:cNvPicPr preferRelativeResize="0"/>
          <p:nvPr/>
        </p:nvPicPr>
        <p:blipFill rotWithShape="1">
          <a:blip r:embed="rId3">
            <a:alphaModFix/>
          </a:blip>
          <a:srcRect b="0" l="0" r="0" t="0"/>
          <a:stretch/>
        </p:blipFill>
        <p:spPr>
          <a:xfrm>
            <a:off x="381000" y="457200"/>
            <a:ext cx="2133600" cy="755025"/>
          </a:xfrm>
          <a:prstGeom prst="rect">
            <a:avLst/>
          </a:prstGeom>
          <a:noFill/>
          <a:ln>
            <a:noFill/>
          </a:ln>
        </p:spPr>
      </p:pic>
      <p:sp>
        <p:nvSpPr>
          <p:cNvPr id="129" name="Google Shape;12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30" name="Google Shape;13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31" name="Google Shape;13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p17"/>
          <p:cNvSpPr txBox="1"/>
          <p:nvPr/>
        </p:nvSpPr>
        <p:spPr>
          <a:xfrm>
            <a:off x="2860050" y="280175"/>
            <a:ext cx="615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644150" y="274650"/>
            <a:ext cx="6042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b="1" i="1" lang="en-US" sz="2400">
                <a:latin typeface="Arial"/>
                <a:ea typeface="Arial"/>
                <a:cs typeface="Arial"/>
                <a:sym typeface="Arial"/>
              </a:rPr>
              <a:t>Machine Learning applications in healthcare sector</a:t>
            </a:r>
            <a:endParaRPr/>
          </a:p>
        </p:txBody>
      </p:sp>
      <p:sp>
        <p:nvSpPr>
          <p:cNvPr id="138" name="Google Shape;13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3200"/>
              <a:buNone/>
            </a:pPr>
            <a:r>
              <a:rPr b="1" lang="en-US" sz="3000">
                <a:latin typeface="Times New Roman"/>
                <a:ea typeface="Times New Roman"/>
                <a:cs typeface="Times New Roman"/>
                <a:sym typeface="Times New Roman"/>
              </a:rPr>
              <a:t>Proposed System </a:t>
            </a:r>
            <a:r>
              <a:rPr lang="en-US" sz="3000">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00000"/>
              </a:lnSpc>
              <a:spcBef>
                <a:spcPts val="640"/>
              </a:spcBef>
              <a:spcAft>
                <a:spcPts val="0"/>
              </a:spcAft>
              <a:buClr>
                <a:schemeClr val="dk1"/>
              </a:buClr>
              <a:buSzPts val="3200"/>
              <a:buNone/>
            </a:pPr>
            <a:r>
              <a:rPr lang="en-US" sz="2000">
                <a:latin typeface="Times New Roman"/>
                <a:ea typeface="Times New Roman"/>
                <a:cs typeface="Times New Roman"/>
                <a:sym typeface="Times New Roman"/>
              </a:rPr>
              <a:t>There are various ways to develop such a system, but the most promising methods include data pre-processing, feature selection, classification algorithms, and model evaluation.</a:t>
            </a:r>
            <a:endParaRPr sz="2000">
              <a:latin typeface="Times New Roman"/>
              <a:ea typeface="Times New Roman"/>
              <a:cs typeface="Times New Roman"/>
              <a:sym typeface="Times New Roman"/>
            </a:endParaRPr>
          </a:p>
          <a:p>
            <a:pPr indent="-355600" lvl="0" marL="457200" rtl="0" algn="just">
              <a:lnSpc>
                <a:spcPct val="100000"/>
              </a:lnSpc>
              <a:spcBef>
                <a:spcPts val="640"/>
              </a:spcBef>
              <a:spcAft>
                <a:spcPts val="0"/>
              </a:spcAft>
              <a:buSzPts val="2000"/>
              <a:buFont typeface="Times New Roman"/>
              <a:buChar char="•"/>
            </a:pPr>
            <a:r>
              <a:rPr b="1" lang="en-US" sz="2000">
                <a:latin typeface="Times New Roman"/>
                <a:ea typeface="Times New Roman"/>
                <a:cs typeface="Times New Roman"/>
                <a:sym typeface="Times New Roman"/>
              </a:rPr>
              <a:t>Data Pre-processing: </a:t>
            </a:r>
            <a:r>
              <a:rPr lang="en-US" sz="2000">
                <a:latin typeface="Times New Roman"/>
                <a:ea typeface="Times New Roman"/>
                <a:cs typeface="Times New Roman"/>
                <a:sym typeface="Times New Roman"/>
              </a:rPr>
              <a:t>The first step in developing a machine learning health improvement system.</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Feature Selection: </a:t>
            </a:r>
            <a:r>
              <a:rPr lang="en-US" sz="2000">
                <a:latin typeface="Times New Roman"/>
                <a:ea typeface="Times New Roman"/>
                <a:cs typeface="Times New Roman"/>
                <a:sym typeface="Times New Roman"/>
              </a:rPr>
              <a:t>the process of identifying the most relevant features or variables that are predictive of the target outcome.</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Classification Algorithms:</a:t>
            </a:r>
            <a:r>
              <a:rPr lang="en-US" sz="2000">
                <a:latin typeface="Times New Roman"/>
                <a:ea typeface="Times New Roman"/>
                <a:cs typeface="Times New Roman"/>
                <a:sym typeface="Times New Roman"/>
              </a:rPr>
              <a:t> Used to predict the target outcome based on the input features.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Model Evaluation:</a:t>
            </a:r>
            <a:r>
              <a:rPr lang="en-US" sz="2000">
                <a:latin typeface="Times New Roman"/>
                <a:ea typeface="Times New Roman"/>
                <a:cs typeface="Times New Roman"/>
                <a:sym typeface="Times New Roman"/>
              </a:rPr>
              <a:t> The process of assessing the performance of the machine learning models</a:t>
            </a:r>
            <a:endParaRPr sz="20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39" name="Google Shape;139;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40" name="Google Shape;14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41" name="Google Shape;14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42" name="Google Shape;14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457200" y="159202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b="1" lang="en-US">
                <a:latin typeface="Times New Roman"/>
                <a:ea typeface="Times New Roman"/>
                <a:cs typeface="Times New Roman"/>
                <a:sym typeface="Times New Roman"/>
              </a:rPr>
              <a:t>Block Diagram of the proposed model</a:t>
            </a:r>
            <a:endParaRPr b="1"/>
          </a:p>
        </p:txBody>
      </p:sp>
      <p:pic>
        <p:nvPicPr>
          <p:cNvPr id="148" name="Google Shape;148;p1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49" name="Google Shape;14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50" name="Google Shape;15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51" name="Google Shape;15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19"/>
          <p:cNvSpPr txBox="1"/>
          <p:nvPr/>
        </p:nvSpPr>
        <p:spPr>
          <a:xfrm>
            <a:off x="3124200" y="292100"/>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pic>
        <p:nvPicPr>
          <p:cNvPr id="153" name="Google Shape;153;p19"/>
          <p:cNvPicPr preferRelativeResize="0"/>
          <p:nvPr/>
        </p:nvPicPr>
        <p:blipFill>
          <a:blip r:embed="rId4">
            <a:alphaModFix/>
          </a:blip>
          <a:stretch>
            <a:fillRect/>
          </a:stretch>
        </p:blipFill>
        <p:spPr>
          <a:xfrm>
            <a:off x="2288750" y="2278375"/>
            <a:ext cx="4392975" cy="3263900"/>
          </a:xfrm>
          <a:prstGeom prst="rect">
            <a:avLst/>
          </a:prstGeom>
          <a:noFill/>
          <a:ln>
            <a:noFill/>
          </a:ln>
        </p:spPr>
      </p:pic>
      <p:sp>
        <p:nvSpPr>
          <p:cNvPr id="154" name="Google Shape;154;p19"/>
          <p:cNvSpPr txBox="1"/>
          <p:nvPr/>
        </p:nvSpPr>
        <p:spPr>
          <a:xfrm>
            <a:off x="3831125" y="5612125"/>
            <a:ext cx="17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Block Diagram</a:t>
            </a:r>
            <a:endParaRPr>
              <a:latin typeface="Calibri"/>
              <a:ea typeface="Calibri"/>
              <a:cs typeface="Calibri"/>
              <a:sym typeface="Calibri"/>
            </a:endParaRPr>
          </a:p>
        </p:txBody>
      </p:sp>
      <p:sp>
        <p:nvSpPr>
          <p:cNvPr id="155" name="Google Shape;155;p19"/>
          <p:cNvSpPr txBox="1"/>
          <p:nvPr/>
        </p:nvSpPr>
        <p:spPr>
          <a:xfrm>
            <a:off x="10544175" y="6338813"/>
            <a:ext cx="10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457200" y="1548338"/>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b="1" lang="en-US" sz="3000">
                <a:latin typeface="Times New Roman"/>
                <a:ea typeface="Times New Roman"/>
                <a:cs typeface="Times New Roman"/>
                <a:sym typeface="Times New Roman"/>
              </a:rPr>
              <a:t>Modules Description</a:t>
            </a:r>
            <a:endParaRPr b="1" sz="3000">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b="1" sz="1600">
              <a:latin typeface="Times New Roman"/>
              <a:ea typeface="Times New Roman"/>
              <a:cs typeface="Times New Roman"/>
              <a:sym typeface="Times New Roman"/>
            </a:endParaRPr>
          </a:p>
          <a:p>
            <a:pPr indent="-355600" lvl="0" marL="457200" rtl="0" algn="just">
              <a:lnSpc>
                <a:spcPct val="100000"/>
              </a:lnSpc>
              <a:spcBef>
                <a:spcPts val="360"/>
              </a:spcBef>
              <a:spcAft>
                <a:spcPts val="0"/>
              </a:spcAft>
              <a:buSzPts val="2000"/>
              <a:buFont typeface="Times New Roman"/>
              <a:buAutoNum type="arabicPeriod"/>
            </a:pPr>
            <a:r>
              <a:rPr lang="en-US" sz="2000">
                <a:latin typeface="Times New Roman"/>
                <a:ea typeface="Times New Roman"/>
                <a:cs typeface="Times New Roman"/>
                <a:sym typeface="Times New Roman"/>
              </a:rPr>
              <a:t>Data Collection and Pre Processing</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Literature Review</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Model Selection and Development</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Real-time Data Processing</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User Interface and Integration</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Ethical Considerations and Compliance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Testing and Validation</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Results and Insights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Documentation and Deployment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Future Enhancements and Maintenance</a:t>
            </a:r>
            <a:endParaRPr sz="2000">
              <a:latin typeface="Times New Roman"/>
              <a:ea typeface="Times New Roman"/>
              <a:cs typeface="Times New Roman"/>
              <a:sym typeface="Times New Roman"/>
            </a:endParaRPr>
          </a:p>
        </p:txBody>
      </p:sp>
      <p:pic>
        <p:nvPicPr>
          <p:cNvPr id="161" name="Google Shape;161;p2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62" name="Google Shape;1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63" name="Google Shape;1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64" name="Google Shape;1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p20"/>
          <p:cNvSpPr txBox="1"/>
          <p:nvPr/>
        </p:nvSpPr>
        <p:spPr>
          <a:xfrm>
            <a:off x="3050550" y="342900"/>
            <a:ext cx="6118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b="1" lang="en-US" sz="3000">
                <a:latin typeface="Times New Roman"/>
                <a:ea typeface="Times New Roman"/>
                <a:cs typeface="Times New Roman"/>
                <a:sym typeface="Times New Roman"/>
              </a:rPr>
              <a:t>Intermediate Results and Discussion</a:t>
            </a:r>
            <a:endParaRPr b="1" sz="1400">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b="1" sz="1400">
              <a:latin typeface="Times New Roman"/>
              <a:ea typeface="Times New Roman"/>
              <a:cs typeface="Times New Roman"/>
              <a:sym typeface="Times New Roman"/>
            </a:endParaRPr>
          </a:p>
          <a:p>
            <a:pPr indent="0" lvl="1" marL="0" rtl="0" algn="just">
              <a:lnSpc>
                <a:spcPct val="100000"/>
              </a:lnSpc>
              <a:spcBef>
                <a:spcPts val="360"/>
              </a:spcBef>
              <a:spcAft>
                <a:spcPts val="0"/>
              </a:spcAft>
              <a:buSzPts val="1800"/>
              <a:buNone/>
            </a:pPr>
            <a:r>
              <a:rPr lang="en-US" sz="2000">
                <a:highlight>
                  <a:schemeClr val="lt1"/>
                </a:highlight>
                <a:latin typeface="Roboto"/>
                <a:ea typeface="Roboto"/>
                <a:cs typeface="Roboto"/>
                <a:sym typeface="Roboto"/>
              </a:rPr>
              <a:t>In our machine learning project within the healthcare sector focused on heart health, we have made significant progress in data collection and preprocessing. We have gathered a comprehensive dataset comprising various patient parameters, medical histories, and diagnostic records. Initial preprocessing steps involved data cleaning to handle missing values and outliers, as well as feature engineering to extract relevant information. Our discussions have centered on feature selection techniques and ensuring data privacy and security. The intermediate results show promising potential for predictive modeling, with a focus on improving model accuracy while maintaining interpretability to assist healthcare professionals in early heart disease detection.</a:t>
            </a:r>
            <a:endParaRPr sz="2000">
              <a:highlight>
                <a:schemeClr val="lt1"/>
              </a:highlight>
              <a:latin typeface="Times New Roman"/>
              <a:ea typeface="Times New Roman"/>
              <a:cs typeface="Times New Roman"/>
              <a:sym typeface="Times New Roman"/>
            </a:endParaRPr>
          </a:p>
        </p:txBody>
      </p:sp>
      <p:pic>
        <p:nvPicPr>
          <p:cNvPr id="171" name="Google Shape;171;p21"/>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72" name="Google Shape;17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73" name="Google Shape;17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74" name="Google Shape;17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21"/>
          <p:cNvSpPr txBox="1"/>
          <p:nvPr/>
        </p:nvSpPr>
        <p:spPr>
          <a:xfrm>
            <a:off x="3124200" y="368300"/>
            <a:ext cx="604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400"/>
              <a:buFont typeface="Calibri"/>
              <a:buNone/>
            </a:pPr>
            <a:r>
              <a:rPr b="1" i="1" lang="en-US" sz="2400">
                <a:solidFill>
                  <a:schemeClr val="dk1"/>
                </a:solidFill>
              </a:rPr>
              <a:t>Machine Learning applications in healthcare sector</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