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72" r:id="rId4"/>
    <p:sldId id="273" r:id="rId5"/>
    <p:sldId id="274" r:id="rId6"/>
    <p:sldId id="258" r:id="rId7"/>
    <p:sldId id="271" r:id="rId8"/>
    <p:sldId id="259" r:id="rId9"/>
    <p:sldId id="260" r:id="rId10"/>
    <p:sldId id="261" r:id="rId11"/>
    <p:sldId id="262" r:id="rId12"/>
    <p:sldId id="263" r:id="rId13"/>
    <p:sldId id="275" r:id="rId14"/>
    <p:sldId id="264" r:id="rId15"/>
    <p:sldId id="265" r:id="rId16"/>
    <p:sldId id="266" r:id="rId17"/>
    <p:sldId id="267" r:id="rId18"/>
    <p:sldId id="268" r:id="rId19"/>
    <p:sldId id="269" r:id="rId20"/>
    <p:sldId id="270"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Lato" panose="020F0502020204030203" pitchFamily="34" charset="0"/>
      <p:regular r:id="rId27"/>
      <p:bold r:id="rId28"/>
      <p:italic r:id="rId29"/>
      <p:boldItalic r:id="rId30"/>
    </p:embeddedFont>
    <p:embeddedFont>
      <p:font typeface="Raleway"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1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arth lawania" userId="a604b4e06850b283" providerId="LiveId" clId="{C94EECEE-3E2B-4194-A830-B3D1B12F7204}"/>
    <pc:docChg chg="custSel modSld">
      <pc:chgData name="samarth lawania" userId="a604b4e06850b283" providerId="LiveId" clId="{C94EECEE-3E2B-4194-A830-B3D1B12F7204}" dt="2023-12-02T04:54:15.255" v="51" actId="2711"/>
      <pc:docMkLst>
        <pc:docMk/>
      </pc:docMkLst>
      <pc:sldChg chg="modSp mod">
        <pc:chgData name="samarth lawania" userId="a604b4e06850b283" providerId="LiveId" clId="{C94EECEE-3E2B-4194-A830-B3D1B12F7204}" dt="2023-12-02T04:53:26.209" v="48" actId="20577"/>
        <pc:sldMkLst>
          <pc:docMk/>
          <pc:sldMk cId="0" sldId="256"/>
        </pc:sldMkLst>
        <pc:spChg chg="mod">
          <ac:chgData name="samarth lawania" userId="a604b4e06850b283" providerId="LiveId" clId="{C94EECEE-3E2B-4194-A830-B3D1B12F7204}" dt="2023-12-02T04:53:26.209" v="48" actId="20577"/>
          <ac:spMkLst>
            <pc:docMk/>
            <pc:sldMk cId="0" sldId="256"/>
            <ac:spMk id="86" creationId="{00000000-0000-0000-0000-000000000000}"/>
          </ac:spMkLst>
        </pc:spChg>
      </pc:sldChg>
      <pc:sldChg chg="modSp mod">
        <pc:chgData name="samarth lawania" userId="a604b4e06850b283" providerId="LiveId" clId="{C94EECEE-3E2B-4194-A830-B3D1B12F7204}" dt="2023-12-02T04:51:33.189" v="1" actId="27636"/>
        <pc:sldMkLst>
          <pc:docMk/>
          <pc:sldMk cId="0" sldId="265"/>
        </pc:sldMkLst>
        <pc:spChg chg="mod">
          <ac:chgData name="samarth lawania" userId="a604b4e06850b283" providerId="LiveId" clId="{C94EECEE-3E2B-4194-A830-B3D1B12F7204}" dt="2023-12-02T04:51:33.189" v="1" actId="27636"/>
          <ac:spMkLst>
            <pc:docMk/>
            <pc:sldMk cId="0" sldId="265"/>
            <ac:spMk id="141" creationId="{00000000-0000-0000-0000-000000000000}"/>
          </ac:spMkLst>
        </pc:spChg>
      </pc:sldChg>
      <pc:sldChg chg="modSp mod">
        <pc:chgData name="samarth lawania" userId="a604b4e06850b283" providerId="LiveId" clId="{C94EECEE-3E2B-4194-A830-B3D1B12F7204}" dt="2023-12-02T04:52:28.969" v="3" actId="2711"/>
        <pc:sldMkLst>
          <pc:docMk/>
          <pc:sldMk cId="1039259185" sldId="271"/>
        </pc:sldMkLst>
        <pc:spChg chg="mod">
          <ac:chgData name="samarth lawania" userId="a604b4e06850b283" providerId="LiveId" clId="{C94EECEE-3E2B-4194-A830-B3D1B12F7204}" dt="2023-12-02T04:52:28.969" v="3" actId="2711"/>
          <ac:spMkLst>
            <pc:docMk/>
            <pc:sldMk cId="1039259185" sldId="271"/>
            <ac:spMk id="8" creationId="{6EABEAE6-81B4-06B1-6114-05971C1D1347}"/>
          </ac:spMkLst>
        </pc:spChg>
      </pc:sldChg>
      <pc:sldChg chg="modSp mod">
        <pc:chgData name="samarth lawania" userId="a604b4e06850b283" providerId="LiveId" clId="{C94EECEE-3E2B-4194-A830-B3D1B12F7204}" dt="2023-12-02T04:54:15.255" v="51" actId="2711"/>
        <pc:sldMkLst>
          <pc:docMk/>
          <pc:sldMk cId="958941094" sldId="272"/>
        </pc:sldMkLst>
        <pc:spChg chg="mod">
          <ac:chgData name="samarth lawania" userId="a604b4e06850b283" providerId="LiveId" clId="{C94EECEE-3E2B-4194-A830-B3D1B12F7204}" dt="2023-12-02T04:54:15.255" v="51" actId="2711"/>
          <ac:spMkLst>
            <pc:docMk/>
            <pc:sldMk cId="958941094" sldId="272"/>
            <ac:spMk id="3" creationId="{CF379F97-B71B-BB15-FC49-CDDC01D846A7}"/>
          </ac:spMkLst>
        </pc:spChg>
      </pc:sldChg>
      <pc:sldChg chg="modSp mod">
        <pc:chgData name="samarth lawania" userId="a604b4e06850b283" providerId="LiveId" clId="{C94EECEE-3E2B-4194-A830-B3D1B12F7204}" dt="2023-12-02T04:53:06.571" v="6" actId="2711"/>
        <pc:sldMkLst>
          <pc:docMk/>
          <pc:sldMk cId="1209559475" sldId="273"/>
        </pc:sldMkLst>
        <pc:spChg chg="mod">
          <ac:chgData name="samarth lawania" userId="a604b4e06850b283" providerId="LiveId" clId="{C94EECEE-3E2B-4194-A830-B3D1B12F7204}" dt="2023-12-02T04:53:06.571" v="6" actId="2711"/>
          <ac:spMkLst>
            <pc:docMk/>
            <pc:sldMk cId="1209559475" sldId="273"/>
            <ac:spMk id="3" creationId="{87C3F003-4362-1893-87D7-AE6F8C24A103}"/>
          </ac:spMkLst>
        </pc:spChg>
      </pc:sldChg>
      <pc:sldChg chg="modSp mod">
        <pc:chgData name="samarth lawania" userId="a604b4e06850b283" providerId="LiveId" clId="{C94EECEE-3E2B-4194-A830-B3D1B12F7204}" dt="2023-12-02T04:52:48.199" v="4" actId="2711"/>
        <pc:sldMkLst>
          <pc:docMk/>
          <pc:sldMk cId="2526446419" sldId="274"/>
        </pc:sldMkLst>
        <pc:spChg chg="mod">
          <ac:chgData name="samarth lawania" userId="a604b4e06850b283" providerId="LiveId" clId="{C94EECEE-3E2B-4194-A830-B3D1B12F7204}" dt="2023-12-02T04:52:48.199" v="4" actId="2711"/>
          <ac:spMkLst>
            <pc:docMk/>
            <pc:sldMk cId="2526446419" sldId="274"/>
            <ac:spMk id="3" creationId="{2E56D999-4AFE-5D89-A8AD-1FB2D531CBD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20d0f539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20d0f539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20d0f539c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0d0f539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20d0f539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0d0f539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20d0f539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0d0f539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20d0f539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20d0f539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20d0f539c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20d0f539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20d0f53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0d0f53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0d0f539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0d0f539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0d0f539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20d0f539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20d0f539c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20d0f539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0d0f539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0d0f539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20d0f539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0d0f539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0d0f539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0d0f539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0d0f539c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0d0f539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986925"/>
          </a:xfrm>
          <a:prstGeom prst="rect">
            <a:avLst/>
          </a:prstGeom>
        </p:spPr>
        <p:txBody>
          <a:bodyPr spcFirstLastPara="1" wrap="square" lIns="91425" tIns="91425" rIns="91425" bIns="91425" anchor="t" anchorCtr="0">
            <a:normAutofit/>
          </a:bodyPr>
          <a:lstStyle/>
          <a:p>
            <a:pPr marL="0" lvl="0" indent="0" algn="l" rtl="0">
              <a:lnSpc>
                <a:spcPct val="160000"/>
              </a:lnSpc>
              <a:spcBef>
                <a:spcPts val="1400"/>
              </a:spcBef>
              <a:spcAft>
                <a:spcPts val="0"/>
              </a:spcAft>
              <a:buClr>
                <a:schemeClr val="dk1"/>
              </a:buClr>
              <a:buSzPts val="1100"/>
              <a:buFont typeface="Arial"/>
              <a:buNone/>
            </a:pPr>
            <a:r>
              <a:rPr lang="en-IN" sz="2550" b="1" dirty="0">
                <a:latin typeface="Roboto"/>
                <a:ea typeface="Roboto"/>
                <a:cs typeface="Roboto"/>
                <a:sym typeface="Roboto"/>
              </a:rPr>
              <a:t>SOCIAL MEDIA WEB APPLICATION</a:t>
            </a:r>
            <a:endParaRPr sz="2550" b="1" dirty="0">
              <a:latin typeface="Roboto"/>
              <a:ea typeface="Roboto"/>
              <a:cs typeface="Roboto"/>
              <a:sym typeface="Roboto"/>
            </a:endParaRPr>
          </a:p>
          <a:p>
            <a:pPr marL="0" lvl="0" indent="0" algn="l" rtl="0">
              <a:spcBef>
                <a:spcPts val="400"/>
              </a:spcBef>
              <a:spcAft>
                <a:spcPts val="0"/>
              </a:spcAft>
              <a:buNone/>
            </a:pPr>
            <a:endParaRPr sz="5100" dirty="0"/>
          </a:p>
        </p:txBody>
      </p:sp>
      <p:sp>
        <p:nvSpPr>
          <p:cNvPr id="87" name="Google Shape;87;p13"/>
          <p:cNvSpPr txBox="1">
            <a:spLocks noGrp="1"/>
          </p:cNvSpPr>
          <p:nvPr>
            <p:ph type="subTitle" idx="1"/>
          </p:nvPr>
        </p:nvSpPr>
        <p:spPr>
          <a:xfrm>
            <a:off x="311700" y="2834125"/>
            <a:ext cx="8520600" cy="2586832"/>
          </a:xfrm>
          <a:prstGeom prst="rect">
            <a:avLst/>
          </a:prstGeom>
        </p:spPr>
        <p:txBody>
          <a:bodyPr spcFirstLastPara="1" wrap="square" lIns="91425" tIns="91425" rIns="91425" bIns="91425" anchor="t" anchorCtr="0">
            <a:spAutoFit/>
          </a:bodyPr>
          <a:lstStyle/>
          <a:p>
            <a:pPr marL="444500" lvl="0" indent="-342900" algn="l" rtl="0">
              <a:lnSpc>
                <a:spcPct val="115000"/>
              </a:lnSpc>
              <a:spcBef>
                <a:spcPts val="0"/>
              </a:spcBef>
              <a:spcAft>
                <a:spcPts val="0"/>
              </a:spcAft>
              <a:buClr>
                <a:schemeClr val="dk1"/>
              </a:buClr>
              <a:buSzPts val="2000"/>
              <a:buFont typeface="Wingdings" panose="05000000000000000000" pitchFamily="2" charset="2"/>
              <a:buChar char="v"/>
            </a:pPr>
            <a:r>
              <a:rPr lang="en" sz="2000" dirty="0">
                <a:solidFill>
                  <a:srgbClr val="317153"/>
                </a:solidFill>
                <a:latin typeface="Roboto"/>
                <a:ea typeface="Roboto"/>
                <a:cs typeface="Roboto"/>
                <a:sym typeface="Roboto"/>
              </a:rPr>
              <a:t>Social Media Web Application</a:t>
            </a:r>
            <a:endParaRPr sz="2000" dirty="0">
              <a:solidFill>
                <a:srgbClr val="317153"/>
              </a:solidFill>
              <a:latin typeface="Roboto"/>
              <a:ea typeface="Roboto"/>
              <a:cs typeface="Roboto"/>
              <a:sym typeface="Roboto"/>
            </a:endParaRPr>
          </a:p>
          <a:p>
            <a:pPr marL="444500" lvl="0" indent="-342900" algn="l" rtl="0">
              <a:lnSpc>
                <a:spcPct val="115000"/>
              </a:lnSpc>
              <a:spcBef>
                <a:spcPts val="0"/>
              </a:spcBef>
              <a:spcAft>
                <a:spcPts val="0"/>
              </a:spcAft>
              <a:buClr>
                <a:schemeClr val="dk1"/>
              </a:buClr>
              <a:buSzPts val="2000"/>
              <a:buFont typeface="Wingdings" panose="05000000000000000000" pitchFamily="2" charset="2"/>
              <a:buChar char="v"/>
            </a:pPr>
            <a:r>
              <a:rPr lang="en-IN" sz="2000" dirty="0">
                <a:solidFill>
                  <a:srgbClr val="317153"/>
                </a:solidFill>
                <a:latin typeface="Roboto"/>
                <a:ea typeface="Roboto"/>
                <a:cs typeface="Roboto"/>
                <a:sym typeface="Roboto"/>
              </a:rPr>
              <a:t>Piyush Anand </a:t>
            </a:r>
            <a:r>
              <a:rPr lang="en-IN" sz="2000" dirty="0" err="1">
                <a:solidFill>
                  <a:srgbClr val="317153"/>
                </a:solidFill>
                <a:latin typeface="Roboto"/>
                <a:ea typeface="Roboto"/>
                <a:cs typeface="Roboto"/>
                <a:sym typeface="Roboto"/>
              </a:rPr>
              <a:t>Jangid</a:t>
            </a:r>
            <a:r>
              <a:rPr lang="en-IN" sz="2000" dirty="0">
                <a:solidFill>
                  <a:srgbClr val="317153"/>
                </a:solidFill>
                <a:latin typeface="Roboto"/>
                <a:ea typeface="Roboto"/>
                <a:cs typeface="Roboto"/>
                <a:sym typeface="Roboto"/>
              </a:rPr>
              <a:t> , Vedant Singh , Samarth </a:t>
            </a:r>
            <a:r>
              <a:rPr lang="en-IN" sz="2000" dirty="0" err="1">
                <a:solidFill>
                  <a:srgbClr val="317153"/>
                </a:solidFill>
                <a:latin typeface="Roboto"/>
                <a:ea typeface="Roboto"/>
                <a:cs typeface="Roboto"/>
                <a:sym typeface="Roboto"/>
              </a:rPr>
              <a:t>Lawania</a:t>
            </a:r>
            <a:r>
              <a:rPr lang="en-IN" sz="2000" dirty="0">
                <a:solidFill>
                  <a:srgbClr val="317153"/>
                </a:solidFill>
                <a:latin typeface="Roboto"/>
                <a:ea typeface="Roboto"/>
                <a:cs typeface="Roboto"/>
                <a:sym typeface="Roboto"/>
              </a:rPr>
              <a:t> , Aditya Singh</a:t>
            </a:r>
          </a:p>
          <a:p>
            <a:pPr marL="444500" lvl="0" indent="-342900" algn="l" rtl="0">
              <a:lnSpc>
                <a:spcPct val="115000"/>
              </a:lnSpc>
              <a:spcBef>
                <a:spcPts val="0"/>
              </a:spcBef>
              <a:spcAft>
                <a:spcPts val="0"/>
              </a:spcAft>
              <a:buClr>
                <a:schemeClr val="dk1"/>
              </a:buClr>
              <a:buSzPts val="2000"/>
              <a:buFont typeface="Wingdings" panose="05000000000000000000" pitchFamily="2" charset="2"/>
              <a:buChar char="v"/>
            </a:pPr>
            <a:r>
              <a:rPr lang="en" sz="2000" dirty="0">
                <a:solidFill>
                  <a:srgbClr val="317153"/>
                </a:solidFill>
                <a:latin typeface="Roboto"/>
                <a:ea typeface="Roboto"/>
                <a:cs typeface="Roboto"/>
                <a:sym typeface="Roboto"/>
              </a:rPr>
              <a:t>GLA University</a:t>
            </a:r>
            <a:endParaRPr lang="en-IN" sz="2000" dirty="0">
              <a:solidFill>
                <a:srgbClr val="317153"/>
              </a:solidFill>
              <a:latin typeface="Roboto"/>
              <a:ea typeface="Roboto"/>
              <a:cs typeface="Roboto"/>
              <a:sym typeface="Roboto"/>
            </a:endParaRPr>
          </a:p>
          <a:p>
            <a:pPr marL="444500" lvl="0" indent="-342900" algn="l" rtl="0">
              <a:lnSpc>
                <a:spcPct val="115000"/>
              </a:lnSpc>
              <a:spcBef>
                <a:spcPts val="0"/>
              </a:spcBef>
              <a:spcAft>
                <a:spcPts val="0"/>
              </a:spcAft>
              <a:buClr>
                <a:schemeClr val="dk1"/>
              </a:buClr>
              <a:buSzPts val="2000"/>
              <a:buFont typeface="Wingdings" panose="05000000000000000000" pitchFamily="2" charset="2"/>
              <a:buChar char="v"/>
            </a:pPr>
            <a:r>
              <a:rPr lang="en-IN" sz="2000" dirty="0">
                <a:solidFill>
                  <a:srgbClr val="317153"/>
                </a:solidFill>
                <a:latin typeface="Roboto"/>
                <a:ea typeface="Roboto"/>
                <a:cs typeface="Roboto"/>
                <a:sym typeface="Roboto"/>
              </a:rPr>
              <a:t>Computer Engineering &amp; Application</a:t>
            </a:r>
          </a:p>
          <a:p>
            <a:pPr marL="444500" lvl="0" indent="-342900" algn="l" rtl="0">
              <a:lnSpc>
                <a:spcPct val="115000"/>
              </a:lnSpc>
              <a:spcBef>
                <a:spcPts val="0"/>
              </a:spcBef>
              <a:spcAft>
                <a:spcPts val="0"/>
              </a:spcAft>
              <a:buClr>
                <a:schemeClr val="dk1"/>
              </a:buClr>
              <a:buSzPts val="2000"/>
              <a:buFont typeface="Wingdings" panose="05000000000000000000" pitchFamily="2" charset="2"/>
              <a:buChar char="v"/>
            </a:pPr>
            <a:r>
              <a:rPr lang="en" sz="2000" dirty="0">
                <a:solidFill>
                  <a:srgbClr val="317153"/>
                </a:solidFill>
                <a:latin typeface="Roboto"/>
                <a:ea typeface="Roboto"/>
                <a:cs typeface="Roboto"/>
                <a:sym typeface="Roboto"/>
              </a:rPr>
              <a:t>Date</a:t>
            </a:r>
            <a:endParaRPr sz="2000" dirty="0">
              <a:solidFill>
                <a:srgbClr val="317153"/>
              </a:solidFill>
              <a:latin typeface="Roboto"/>
              <a:ea typeface="Roboto"/>
              <a:cs typeface="Roboto"/>
              <a:sym typeface="Roboto"/>
            </a:endParaRPr>
          </a:p>
          <a:p>
            <a:pPr marL="0" lvl="0" indent="0" algn="l" rtl="0">
              <a:spcBef>
                <a:spcPts val="1500"/>
              </a:spcBef>
              <a:spcAft>
                <a:spcPts val="0"/>
              </a:spcAft>
              <a:buNone/>
            </a:pP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45719"/>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Methodology</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17" name="Google Shape;117;p18"/>
          <p:cNvSpPr txBox="1">
            <a:spLocks noGrp="1"/>
          </p:cNvSpPr>
          <p:nvPr>
            <p:ph type="body" idx="1"/>
          </p:nvPr>
        </p:nvSpPr>
        <p:spPr>
          <a:xfrm>
            <a:off x="729450" y="2081600"/>
            <a:ext cx="7688700" cy="3061899"/>
          </a:xfrm>
          <a:prstGeom prst="rect">
            <a:avLst/>
          </a:prstGeom>
        </p:spPr>
        <p:txBody>
          <a:bodyPr spcFirstLastPara="1" wrap="square" lIns="91425" tIns="91425" rIns="91425" bIns="91425" anchor="t" anchorCtr="0">
            <a:normAutofit fontScale="70000" lnSpcReduction="20000"/>
          </a:bodyPr>
          <a:lstStyle/>
          <a:p>
            <a:pPr marL="514350" indent="-514350" algn="l">
              <a:buAutoNum type="arabicPeriod"/>
            </a:pPr>
            <a:r>
              <a:rPr lang="en-IN" sz="2000" b="1" dirty="0">
                <a:solidFill>
                  <a:srgbClr val="317153"/>
                </a:solidFill>
              </a:rPr>
              <a:t>Problem Analysis:</a:t>
            </a:r>
          </a:p>
          <a:p>
            <a:pPr marL="971550" lvl="1" indent="-514350" algn="l">
              <a:buFont typeface="Arial" panose="020B0604020202020204" pitchFamily="34" charset="0"/>
              <a:buChar char="•"/>
            </a:pPr>
            <a:r>
              <a:rPr lang="en-IN" sz="2000" b="1" dirty="0">
                <a:solidFill>
                  <a:srgbClr val="317153"/>
                </a:solidFill>
              </a:rPr>
              <a:t>Define objectives, break down into features.</a:t>
            </a:r>
          </a:p>
          <a:p>
            <a:pPr marL="971550" lvl="1" indent="-514350" algn="l">
              <a:buFont typeface="Arial" panose="020B0604020202020204" pitchFamily="34" charset="0"/>
              <a:buChar char="•"/>
            </a:pPr>
            <a:r>
              <a:rPr lang="en-IN" sz="2000" b="1" dirty="0">
                <a:solidFill>
                  <a:srgbClr val="317153"/>
                </a:solidFill>
              </a:rPr>
              <a:t>Develop user stories and use cases.</a:t>
            </a:r>
          </a:p>
          <a:p>
            <a:pPr marL="514350" indent="-514350" algn="l">
              <a:buAutoNum type="arabicPeriod"/>
            </a:pPr>
            <a:r>
              <a:rPr lang="en-IN" sz="2000" b="1" dirty="0">
                <a:solidFill>
                  <a:srgbClr val="317153"/>
                </a:solidFill>
              </a:rPr>
              <a:t>Technology Stack Selection:</a:t>
            </a:r>
          </a:p>
          <a:p>
            <a:pPr marL="971550" lvl="1" indent="-514350" algn="l">
              <a:buFont typeface="Arial" panose="020B0604020202020204" pitchFamily="34" charset="0"/>
              <a:buChar char="•"/>
            </a:pPr>
            <a:r>
              <a:rPr lang="en-IN" sz="2000" b="1" dirty="0" err="1">
                <a:solidFill>
                  <a:srgbClr val="317153"/>
                </a:solidFill>
              </a:rPr>
              <a:t>Opt</a:t>
            </a:r>
            <a:r>
              <a:rPr lang="en-IN" sz="2000" b="1" dirty="0">
                <a:solidFill>
                  <a:srgbClr val="317153"/>
                </a:solidFill>
              </a:rPr>
              <a:t> for MERN stack (MongoDB, Express.js, ReactJS, Node.js).</a:t>
            </a:r>
          </a:p>
          <a:p>
            <a:pPr marL="514350" indent="-514350" algn="l">
              <a:buAutoNum type="arabicPeriod"/>
            </a:pPr>
            <a:r>
              <a:rPr lang="en-IN" sz="2000" b="1" dirty="0">
                <a:solidFill>
                  <a:srgbClr val="317153"/>
                </a:solidFill>
              </a:rPr>
              <a:t>Front-end Development:</a:t>
            </a:r>
          </a:p>
          <a:p>
            <a:pPr marL="971550" lvl="1" indent="-514350" algn="l">
              <a:buFont typeface="Arial" panose="020B0604020202020204" pitchFamily="34" charset="0"/>
              <a:buChar char="•"/>
            </a:pPr>
            <a:r>
              <a:rPr lang="en-IN" sz="2000" b="1" dirty="0">
                <a:solidFill>
                  <a:srgbClr val="317153"/>
                </a:solidFill>
              </a:rPr>
              <a:t>Use ReactJS for dynamic UI.</a:t>
            </a:r>
          </a:p>
          <a:p>
            <a:pPr marL="971550" lvl="1" indent="-514350" algn="l">
              <a:buFont typeface="Arial" panose="020B0604020202020204" pitchFamily="34" charset="0"/>
              <a:buChar char="•"/>
            </a:pPr>
            <a:r>
              <a:rPr lang="en-IN" sz="2000" b="1" dirty="0">
                <a:solidFill>
                  <a:srgbClr val="317153"/>
                </a:solidFill>
              </a:rPr>
              <a:t>Utilize CSS, Tailwind for styling.</a:t>
            </a:r>
          </a:p>
          <a:p>
            <a:pPr marL="971550" lvl="1" indent="-514350" algn="l">
              <a:buFont typeface="Arial" panose="020B0604020202020204" pitchFamily="34" charset="0"/>
              <a:buChar char="•"/>
            </a:pPr>
            <a:r>
              <a:rPr lang="en-IN" sz="2000" b="1" dirty="0">
                <a:solidFill>
                  <a:srgbClr val="317153"/>
                </a:solidFill>
              </a:rPr>
              <a:t>Employ Redux for state management.</a:t>
            </a:r>
          </a:p>
          <a:p>
            <a:pPr marL="457200" lvl="0" indent="-457200" algn="l">
              <a:buFont typeface="Arial" panose="020B0604020202020204" pitchFamily="34" charset="0"/>
              <a:buAutoNum type="arabicPeriod"/>
            </a:pPr>
            <a:r>
              <a:rPr lang="en-IN" sz="2000" b="1" dirty="0">
                <a:solidFill>
                  <a:srgbClr val="317153"/>
                </a:solidFill>
              </a:rPr>
              <a:t>Back-end Development:</a:t>
            </a:r>
          </a:p>
          <a:p>
            <a:pPr marL="742950" lvl="1" indent="-285750" algn="l">
              <a:buFont typeface="Arial" panose="020B0604020202020204" pitchFamily="34" charset="0"/>
              <a:buChar char="•"/>
            </a:pPr>
            <a:r>
              <a:rPr lang="en-IN" sz="2000" b="1" dirty="0">
                <a:solidFill>
                  <a:srgbClr val="317153"/>
                </a:solidFill>
              </a:rPr>
              <a:t>Use NodeJS, </a:t>
            </a:r>
            <a:r>
              <a:rPr lang="en-IN" sz="2000" b="1" dirty="0" err="1">
                <a:solidFill>
                  <a:srgbClr val="317153"/>
                </a:solidFill>
              </a:rPr>
              <a:t>ExpressJS</a:t>
            </a:r>
            <a:r>
              <a:rPr lang="en-IN" sz="2000" b="1" dirty="0">
                <a:solidFill>
                  <a:srgbClr val="317153"/>
                </a:solidFill>
              </a:rPr>
              <a:t> for a scalable back end.</a:t>
            </a:r>
          </a:p>
          <a:p>
            <a:pPr marL="742950" lvl="1" indent="-285750" algn="l">
              <a:buFont typeface="Arial" panose="020B0604020202020204" pitchFamily="34" charset="0"/>
              <a:buChar char="•"/>
            </a:pPr>
            <a:r>
              <a:rPr lang="en-IN" sz="2000" b="1" dirty="0">
                <a:solidFill>
                  <a:srgbClr val="317153"/>
                </a:solidFill>
              </a:rPr>
              <a:t>Choose MongoDB for flexible data storage.</a:t>
            </a:r>
          </a:p>
          <a:p>
            <a:pPr marL="742950" lvl="1" indent="-285750" algn="l">
              <a:buFont typeface="Arial" panose="020B0604020202020204" pitchFamily="34" charset="0"/>
              <a:buChar char="•"/>
            </a:pPr>
            <a:r>
              <a:rPr lang="en-IN" sz="2000" b="1" dirty="0">
                <a:solidFill>
                  <a:srgbClr val="317153"/>
                </a:solidFill>
              </a:rPr>
              <a:t>Implement JWT for authentication, </a:t>
            </a:r>
            <a:r>
              <a:rPr lang="en-IN" sz="2000" b="1" dirty="0" err="1">
                <a:solidFill>
                  <a:srgbClr val="317153"/>
                </a:solidFill>
              </a:rPr>
              <a:t>Bcrypt</a:t>
            </a:r>
            <a:r>
              <a:rPr lang="en-IN" sz="2000" b="1" dirty="0">
                <a:solidFill>
                  <a:srgbClr val="317153"/>
                </a:solidFill>
              </a:rPr>
              <a:t> for security.</a:t>
            </a:r>
          </a:p>
          <a:p>
            <a:pPr marL="0" lvl="0" indent="0" algn="l" rtl="0">
              <a:spcBef>
                <a:spcPts val="1500"/>
              </a:spcBef>
              <a:spcAft>
                <a:spcPts val="1200"/>
              </a:spcAft>
              <a:buNone/>
            </a:pP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7650" y="985163"/>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385" dirty="0">
                <a:solidFill>
                  <a:srgbClr val="000000"/>
                </a:solidFill>
                <a:latin typeface="Roboto"/>
                <a:ea typeface="Roboto"/>
                <a:cs typeface="Roboto"/>
                <a:sym typeface="Roboto"/>
              </a:rPr>
              <a:t>System Architecture</a:t>
            </a:r>
            <a:endParaRPr sz="23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240" dirty="0"/>
          </a:p>
        </p:txBody>
      </p:sp>
      <p:pic>
        <p:nvPicPr>
          <p:cNvPr id="2" name="Content Placeholder 3" descr="286435e2-c821-42da-887d-9e9d94d6a271">
            <a:extLst>
              <a:ext uri="{FF2B5EF4-FFF2-40B4-BE49-F238E27FC236}">
                <a16:creationId xmlns:a16="http://schemas.microsoft.com/office/drawing/2014/main" id="{17DFD07E-B49D-4F3E-EAF2-E07726212B4F}"/>
              </a:ext>
            </a:extLst>
          </p:cNvPr>
          <p:cNvPicPr>
            <a:picLocks noChangeAspect="1"/>
          </p:cNvPicPr>
          <p:nvPr/>
        </p:nvPicPr>
        <p:blipFill>
          <a:blip r:embed="rId3"/>
          <a:stretch>
            <a:fillRect/>
          </a:stretch>
        </p:blipFill>
        <p:spPr>
          <a:xfrm>
            <a:off x="0" y="2086984"/>
            <a:ext cx="9144000" cy="30565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Implementation</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29" name="Google Shape;129;p20"/>
          <p:cNvSpPr txBox="1">
            <a:spLocks noGrp="1"/>
          </p:cNvSpPr>
          <p:nvPr>
            <p:ph type="body" idx="1"/>
          </p:nvPr>
        </p:nvSpPr>
        <p:spPr>
          <a:xfrm>
            <a:off x="729450" y="2078874"/>
            <a:ext cx="7688700" cy="3064625"/>
          </a:xfrm>
          <a:prstGeom prst="rect">
            <a:avLst/>
          </a:prstGeom>
        </p:spPr>
        <p:txBody>
          <a:bodyPr spcFirstLastPara="1" wrap="square" lIns="91425" tIns="91425" rIns="91425" bIns="91425" anchor="t" anchorCtr="0">
            <a:normAutofit fontScale="32500" lnSpcReduction="20000"/>
          </a:bodyPr>
          <a:lstStyle/>
          <a:p>
            <a:r>
              <a:rPr lang="en-US" sz="4900" b="1" dirty="0">
                <a:solidFill>
                  <a:srgbClr val="317153"/>
                </a:solidFill>
              </a:rPr>
              <a:t>Phase 1: Project Initiation</a:t>
            </a:r>
          </a:p>
          <a:p>
            <a:pPr lvl="1"/>
            <a:r>
              <a:rPr lang="en-US" sz="4300" b="1" dirty="0">
                <a:solidFill>
                  <a:srgbClr val="317153"/>
                </a:solidFill>
              </a:rPr>
              <a:t>Define project objectives and scope.</a:t>
            </a:r>
          </a:p>
          <a:p>
            <a:pPr lvl="1"/>
            <a:r>
              <a:rPr lang="en-US" sz="4300" b="1" dirty="0">
                <a:solidFill>
                  <a:srgbClr val="317153"/>
                </a:solidFill>
              </a:rPr>
              <a:t>Set up the development environment and required tools.</a:t>
            </a:r>
          </a:p>
          <a:p>
            <a:pPr lvl="1"/>
            <a:r>
              <a:rPr lang="en-US" sz="4300" b="1" dirty="0">
                <a:solidFill>
                  <a:srgbClr val="317153"/>
                </a:solidFill>
              </a:rPr>
              <a:t>Create a project repository on a version control system (e.g., Git/GitHub).</a:t>
            </a:r>
          </a:p>
          <a:p>
            <a:r>
              <a:rPr lang="en-US" sz="4900" b="1" dirty="0">
                <a:solidFill>
                  <a:srgbClr val="317153"/>
                </a:solidFill>
              </a:rPr>
              <a:t>Phase 2: Front-End Development</a:t>
            </a:r>
          </a:p>
          <a:p>
            <a:pPr lvl="1"/>
            <a:r>
              <a:rPr lang="en-US" sz="4300" b="1" dirty="0">
                <a:solidFill>
                  <a:srgbClr val="317153"/>
                </a:solidFill>
              </a:rPr>
              <a:t>Develop the front-end using ReactJS, starting with the homepage.</a:t>
            </a:r>
          </a:p>
          <a:p>
            <a:pPr lvl="1"/>
            <a:r>
              <a:rPr lang="en-US" sz="4300" b="1" dirty="0">
                <a:solidFill>
                  <a:srgbClr val="317153"/>
                </a:solidFill>
              </a:rPr>
              <a:t>Implement course list, </a:t>
            </a:r>
            <a:r>
              <a:rPr lang="en-US" sz="4300" b="1" dirty="0" err="1">
                <a:solidFill>
                  <a:srgbClr val="317153"/>
                </a:solidFill>
              </a:rPr>
              <a:t>wishlist</a:t>
            </a:r>
            <a:r>
              <a:rPr lang="en-US" sz="4300" b="1" dirty="0">
                <a:solidFill>
                  <a:srgbClr val="317153"/>
                </a:solidFill>
              </a:rPr>
              <a:t>, cart checkout, course content, and user details pages for students.</a:t>
            </a:r>
          </a:p>
          <a:p>
            <a:pPr lvl="1"/>
            <a:r>
              <a:rPr lang="en-US" sz="4300" b="1" dirty="0">
                <a:solidFill>
                  <a:srgbClr val="317153"/>
                </a:solidFill>
              </a:rPr>
              <a:t>Develop dashboard, insights, course management, and profile pages for instructors.</a:t>
            </a:r>
          </a:p>
          <a:p>
            <a:pPr lvl="1"/>
            <a:r>
              <a:rPr lang="en-US" sz="4300" b="1" dirty="0">
                <a:solidFill>
                  <a:srgbClr val="317153"/>
                </a:solidFill>
              </a:rPr>
              <a:t>Ensure responsive design and user-friendly interfaces.</a:t>
            </a:r>
          </a:p>
          <a:p>
            <a:pPr marL="0" lvl="0" indent="0" algn="l" rtl="0">
              <a:spcBef>
                <a:spcPts val="1500"/>
              </a:spcBef>
              <a:spcAft>
                <a:spcPts val="1200"/>
              </a:spcAft>
              <a:buNone/>
            </a:pP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EC50BB-732B-50A4-422D-B612F32224CC}"/>
              </a:ext>
            </a:extLst>
          </p:cNvPr>
          <p:cNvSpPr>
            <a:spLocks noGrp="1"/>
          </p:cNvSpPr>
          <p:nvPr>
            <p:ph type="body" idx="1"/>
          </p:nvPr>
        </p:nvSpPr>
        <p:spPr>
          <a:xfrm>
            <a:off x="729450" y="1344706"/>
            <a:ext cx="7688700" cy="3798794"/>
          </a:xfrm>
        </p:spPr>
        <p:txBody>
          <a:bodyPr>
            <a:normAutofit fontScale="92500" lnSpcReduction="10000"/>
          </a:bodyPr>
          <a:lstStyle/>
          <a:p>
            <a:r>
              <a:rPr lang="en-US" sz="1600" b="1" dirty="0">
                <a:solidFill>
                  <a:srgbClr val="317153"/>
                </a:solidFill>
              </a:rPr>
              <a:t>Phase 3: Back-End Development</a:t>
            </a:r>
          </a:p>
          <a:p>
            <a:pPr lvl="1"/>
            <a:r>
              <a:rPr lang="en-US" sz="1600" b="1" dirty="0">
                <a:solidFill>
                  <a:srgbClr val="317153"/>
                </a:solidFill>
              </a:rPr>
              <a:t>Build the back-end using NodeJS and </a:t>
            </a:r>
            <a:r>
              <a:rPr lang="en-US" sz="1600" b="1" dirty="0" err="1">
                <a:solidFill>
                  <a:srgbClr val="317153"/>
                </a:solidFill>
              </a:rPr>
              <a:t>ExpressJS</a:t>
            </a:r>
            <a:r>
              <a:rPr lang="en-US" sz="1600" b="1" dirty="0">
                <a:solidFill>
                  <a:srgbClr val="317153"/>
                </a:solidFill>
              </a:rPr>
              <a:t>.</a:t>
            </a:r>
          </a:p>
          <a:p>
            <a:pPr lvl="1"/>
            <a:r>
              <a:rPr lang="en-US" sz="1600" b="1" dirty="0">
                <a:solidFill>
                  <a:srgbClr val="317153"/>
                </a:solidFill>
              </a:rPr>
              <a:t>Implement user authentication and authorization.</a:t>
            </a:r>
          </a:p>
          <a:p>
            <a:pPr lvl="0"/>
            <a:r>
              <a:rPr lang="en-US" sz="1600" b="1" dirty="0">
                <a:solidFill>
                  <a:srgbClr val="317153"/>
                </a:solidFill>
                <a:sym typeface="+mn-ea"/>
              </a:rPr>
              <a:t>Phase 4:  Database and Cloud Integration</a:t>
            </a:r>
            <a:endParaRPr lang="en-US" sz="1600" b="1" dirty="0">
              <a:solidFill>
                <a:srgbClr val="317153"/>
              </a:solidFill>
            </a:endParaRPr>
          </a:p>
          <a:p>
            <a:pPr lvl="1"/>
            <a:r>
              <a:rPr lang="en-US" sz="1600" b="1" dirty="0">
                <a:solidFill>
                  <a:srgbClr val="317153"/>
                </a:solidFill>
                <a:sym typeface="+mn-ea"/>
              </a:rPr>
              <a:t>Design the MongoDB database schema for efficient data storage.</a:t>
            </a:r>
            <a:endParaRPr lang="en-US" sz="1600" b="1" dirty="0">
              <a:solidFill>
                <a:srgbClr val="317153"/>
              </a:solidFill>
            </a:endParaRPr>
          </a:p>
          <a:p>
            <a:pPr lvl="1"/>
            <a:r>
              <a:rPr lang="en-US" sz="1600" b="1" dirty="0">
                <a:solidFill>
                  <a:srgbClr val="317153"/>
                </a:solidFill>
                <a:sym typeface="+mn-ea"/>
              </a:rPr>
              <a:t>Implement cloud-based media management using </a:t>
            </a:r>
            <a:r>
              <a:rPr lang="en-US" sz="1600" b="1" dirty="0" err="1">
                <a:solidFill>
                  <a:srgbClr val="317153"/>
                </a:solidFill>
                <a:sym typeface="+mn-ea"/>
              </a:rPr>
              <a:t>Cloudinary</a:t>
            </a:r>
            <a:r>
              <a:rPr lang="en-US" sz="1600" b="1" dirty="0">
                <a:solidFill>
                  <a:srgbClr val="317153"/>
                </a:solidFill>
                <a:sym typeface="+mn-ea"/>
              </a:rPr>
              <a:t>.</a:t>
            </a:r>
          </a:p>
          <a:p>
            <a:r>
              <a:rPr lang="en-US" sz="1700" b="1" dirty="0">
                <a:solidFill>
                  <a:srgbClr val="317153"/>
                </a:solidFill>
              </a:rPr>
              <a:t>Phase </a:t>
            </a:r>
            <a:r>
              <a:rPr lang="en-IN" altLang="en-US" sz="1700" b="1" dirty="0">
                <a:solidFill>
                  <a:srgbClr val="317153"/>
                </a:solidFill>
              </a:rPr>
              <a:t>5</a:t>
            </a:r>
            <a:r>
              <a:rPr lang="en-US" sz="1700" b="1" dirty="0">
                <a:solidFill>
                  <a:srgbClr val="317153"/>
                </a:solidFill>
              </a:rPr>
              <a:t>: Final Testing and User Acceptance</a:t>
            </a:r>
          </a:p>
          <a:p>
            <a:pPr lvl="1"/>
            <a:r>
              <a:rPr lang="en-US" sz="1700" b="1" dirty="0">
                <a:solidFill>
                  <a:srgbClr val="317153"/>
                </a:solidFill>
              </a:rPr>
              <a:t>Perform a final round of testing and bug fixing.</a:t>
            </a:r>
          </a:p>
          <a:p>
            <a:pPr lvl="1"/>
            <a:r>
              <a:rPr lang="en-US" sz="1700" b="1" dirty="0">
                <a:solidFill>
                  <a:srgbClr val="317153"/>
                </a:solidFill>
              </a:rPr>
              <a:t>Engage users for a final round of acceptance testing and feedback collection.</a:t>
            </a:r>
          </a:p>
          <a:p>
            <a:r>
              <a:rPr lang="en-US" sz="1700" b="1" dirty="0">
                <a:solidFill>
                  <a:srgbClr val="317153"/>
                </a:solidFill>
              </a:rPr>
              <a:t>Phase </a:t>
            </a:r>
            <a:r>
              <a:rPr lang="en-IN" altLang="en-US" sz="1700" b="1" dirty="0">
                <a:solidFill>
                  <a:srgbClr val="317153"/>
                </a:solidFill>
              </a:rPr>
              <a:t>6</a:t>
            </a:r>
            <a:r>
              <a:rPr lang="en-US" sz="1700" b="1" dirty="0">
                <a:solidFill>
                  <a:srgbClr val="317153"/>
                </a:solidFill>
              </a:rPr>
              <a:t>: Launch and Post-Launch Support</a:t>
            </a:r>
          </a:p>
          <a:p>
            <a:pPr lvl="1"/>
            <a:r>
              <a:rPr lang="en-US" sz="1700" b="1" dirty="0">
                <a:solidFill>
                  <a:srgbClr val="317153"/>
                </a:solidFill>
              </a:rPr>
              <a:t>Launch the </a:t>
            </a:r>
            <a:r>
              <a:rPr lang="en-US" sz="1700" b="1" dirty="0" err="1">
                <a:solidFill>
                  <a:srgbClr val="317153"/>
                </a:solidFill>
              </a:rPr>
              <a:t>VirtuEduWave</a:t>
            </a:r>
            <a:r>
              <a:rPr lang="en-US" sz="1700" b="1" dirty="0">
                <a:solidFill>
                  <a:srgbClr val="317153"/>
                </a:solidFill>
              </a:rPr>
              <a:t> platform.</a:t>
            </a:r>
          </a:p>
          <a:p>
            <a:pPr lvl="1"/>
            <a:r>
              <a:rPr lang="en-US" sz="1700" b="1" dirty="0">
                <a:solidFill>
                  <a:srgbClr val="317153"/>
                </a:solidFill>
              </a:rPr>
              <a:t>Provide ongoing support, bug fixes, and updates.</a:t>
            </a:r>
          </a:p>
          <a:p>
            <a:pPr lvl="1"/>
            <a:r>
              <a:rPr lang="en-US" sz="1700" b="1" dirty="0">
                <a:solidFill>
                  <a:srgbClr val="317153"/>
                </a:solidFill>
              </a:rPr>
              <a:t>Monitor platform usage and performance.</a:t>
            </a:r>
          </a:p>
          <a:p>
            <a:pPr marL="615950" lvl="1" indent="0">
              <a:buNone/>
            </a:pPr>
            <a:endParaRPr lang="en-US" sz="1600" b="1" dirty="0">
              <a:solidFill>
                <a:srgbClr val="317153"/>
              </a:solidFill>
            </a:endParaRPr>
          </a:p>
        </p:txBody>
      </p:sp>
    </p:spTree>
    <p:extLst>
      <p:ext uri="{BB962C8B-B14F-4D97-AF65-F5344CB8AC3E}">
        <p14:creationId xmlns:p14="http://schemas.microsoft.com/office/powerpoint/2010/main" val="71380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Features</a:t>
            </a:r>
            <a:endParaRPr sz="20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35" name="Google Shape;135;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Roboto"/>
              <a:buChar char="●"/>
            </a:pPr>
            <a:r>
              <a:rPr lang="en" sz="1800" dirty="0">
                <a:solidFill>
                  <a:srgbClr val="000000"/>
                </a:solidFill>
                <a:latin typeface="Roboto"/>
                <a:ea typeface="Roboto"/>
                <a:cs typeface="Roboto"/>
                <a:sym typeface="Roboto"/>
              </a:rPr>
              <a:t>User Registration and Profile Management</a:t>
            </a:r>
          </a:p>
          <a:p>
            <a:pPr marL="457200" lvl="0" indent="-342900" algn="l" rtl="0">
              <a:spcBef>
                <a:spcPts val="0"/>
              </a:spcBef>
              <a:spcAft>
                <a:spcPts val="0"/>
              </a:spcAft>
              <a:buClr>
                <a:srgbClr val="000000"/>
              </a:buClr>
              <a:buSzPts val="1800"/>
              <a:buFont typeface="Roboto"/>
              <a:buChar char="●"/>
            </a:pPr>
            <a:r>
              <a:rPr lang="en" sz="1800" dirty="0">
                <a:solidFill>
                  <a:srgbClr val="000000"/>
                </a:solidFill>
                <a:latin typeface="Roboto"/>
                <a:ea typeface="Roboto"/>
                <a:cs typeface="Roboto"/>
                <a:sym typeface="Roboto"/>
              </a:rPr>
              <a:t>Content Sharing</a:t>
            </a:r>
          </a:p>
          <a:p>
            <a:pPr marL="457200" lvl="0" indent="-342900" algn="l" rtl="0">
              <a:spcBef>
                <a:spcPts val="0"/>
              </a:spcBef>
              <a:spcAft>
                <a:spcPts val="0"/>
              </a:spcAft>
              <a:buClr>
                <a:srgbClr val="000000"/>
              </a:buClr>
              <a:buSzPts val="1800"/>
              <a:buFont typeface="Roboto"/>
              <a:buChar char="●"/>
            </a:pPr>
            <a:r>
              <a:rPr lang="en" sz="1800" dirty="0">
                <a:solidFill>
                  <a:srgbClr val="000000"/>
                </a:solidFill>
                <a:latin typeface="Roboto"/>
                <a:ea typeface="Roboto"/>
                <a:cs typeface="Roboto"/>
                <a:sym typeface="Roboto"/>
              </a:rPr>
              <a:t>Liking and Commenting the Posts</a:t>
            </a:r>
          </a:p>
          <a:p>
            <a:pPr marL="457200" lvl="0" indent="-342900" algn="l" rtl="0">
              <a:spcBef>
                <a:spcPts val="0"/>
              </a:spcBef>
              <a:spcAft>
                <a:spcPts val="0"/>
              </a:spcAft>
              <a:buClr>
                <a:srgbClr val="000000"/>
              </a:buClr>
              <a:buSzPts val="1800"/>
              <a:buFont typeface="Roboto"/>
              <a:buChar char="●"/>
            </a:pPr>
            <a:r>
              <a:rPr lang="en" sz="1800" dirty="0">
                <a:solidFill>
                  <a:srgbClr val="000000"/>
                </a:solidFill>
                <a:latin typeface="Roboto"/>
                <a:ea typeface="Roboto"/>
                <a:cs typeface="Roboto"/>
                <a:sym typeface="Roboto"/>
              </a:rPr>
              <a:t>User Authentication and Data Security</a:t>
            </a:r>
          </a:p>
          <a:p>
            <a:pPr marL="457200" lvl="0" indent="-342900" algn="l" rtl="0">
              <a:spcBef>
                <a:spcPts val="0"/>
              </a:spcBef>
              <a:spcAft>
                <a:spcPts val="0"/>
              </a:spcAft>
              <a:buClr>
                <a:srgbClr val="000000"/>
              </a:buClr>
              <a:buSzPts val="1800"/>
              <a:buFont typeface="Roboto"/>
              <a:buChar char="●"/>
            </a:pPr>
            <a:endParaRPr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Results</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41" name="Google Shape;141;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55000" lnSpcReduction="20000"/>
          </a:bodyPr>
          <a:lstStyle/>
          <a:p>
            <a:pPr marL="0" lvl="0" indent="0" algn="l" rtl="0">
              <a:spcBef>
                <a:spcPts val="1500"/>
              </a:spcBef>
              <a:spcAft>
                <a:spcPts val="1200"/>
              </a:spcAft>
              <a:buNone/>
            </a:pPr>
            <a:r>
              <a:rPr lang="en-US" sz="2800" b="0" i="0" dirty="0">
                <a:solidFill>
                  <a:schemeClr val="tx2">
                    <a:lumMod val="10000"/>
                  </a:schemeClr>
                </a:solidFill>
                <a:effectLst/>
                <a:latin typeface="Roboto" panose="02000000000000000000" pitchFamily="2" charset="0"/>
                <a:ea typeface="Roboto" panose="02000000000000000000" pitchFamily="2" charset="0"/>
                <a:cs typeface="Roboto" panose="02000000000000000000" pitchFamily="2" charset="0"/>
              </a:rPr>
              <a:t>This social media app prioritizes content sharing and community engagement without direct messaging. Users post images, videos, and text updates, interacting through likes, comments, and shares. Emphasizing interest-based communities, users follow each other, fostering connections through shared content rather than private chat. The app aims to create a visually appealing, chat-free environment for content discovery and community participation</a:t>
            </a:r>
            <a:r>
              <a:rPr lang="en-US" sz="2800" b="0" i="0" dirty="0">
                <a:solidFill>
                  <a:srgbClr val="D1D5DB"/>
                </a:solidFill>
                <a:effectLst/>
                <a:latin typeface="Söhne"/>
              </a:rPr>
              <a:t>.</a:t>
            </a:r>
            <a:endParaRPr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Challenges Faced</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47" name="Google Shape;147;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rgbClr val="000000"/>
              </a:buClr>
              <a:buSzPts val="1900"/>
              <a:buFont typeface="Roboto"/>
              <a:buChar char="●"/>
            </a:pPr>
            <a:r>
              <a:rPr lang="en-US" sz="1900" dirty="0">
                <a:solidFill>
                  <a:srgbClr val="000000"/>
                </a:solidFill>
                <a:latin typeface="Roboto"/>
                <a:ea typeface="Roboto"/>
                <a:cs typeface="Roboto"/>
                <a:sym typeface="Roboto"/>
              </a:rPr>
              <a:t>Maintaining authenticity of a user</a:t>
            </a:r>
          </a:p>
          <a:p>
            <a:pPr marL="457200" lvl="0" indent="-349250" algn="l" rtl="0">
              <a:spcBef>
                <a:spcPts val="0"/>
              </a:spcBef>
              <a:spcAft>
                <a:spcPts val="0"/>
              </a:spcAft>
              <a:buClr>
                <a:srgbClr val="000000"/>
              </a:buClr>
              <a:buSzPts val="1900"/>
              <a:buFont typeface="Roboto"/>
              <a:buChar char="●"/>
            </a:pPr>
            <a:r>
              <a:rPr lang="en-US" sz="1900" dirty="0">
                <a:solidFill>
                  <a:srgbClr val="000000"/>
                </a:solidFill>
                <a:latin typeface="Roboto"/>
                <a:ea typeface="Roboto"/>
                <a:cs typeface="Roboto"/>
                <a:sym typeface="Roboto"/>
              </a:rPr>
              <a:t>Preventing site from the vulgar content</a:t>
            </a:r>
          </a:p>
          <a:p>
            <a:pPr marL="457200" lvl="0" indent="-349250" algn="l" rtl="0">
              <a:spcBef>
                <a:spcPts val="0"/>
              </a:spcBef>
              <a:spcAft>
                <a:spcPts val="0"/>
              </a:spcAft>
              <a:buClr>
                <a:srgbClr val="000000"/>
              </a:buClr>
              <a:buSzPts val="1900"/>
              <a:buFont typeface="Roboto"/>
              <a:buChar char="●"/>
            </a:pPr>
            <a:r>
              <a:rPr lang="en-US" sz="1900" dirty="0">
                <a:solidFill>
                  <a:srgbClr val="000000"/>
                </a:solidFill>
                <a:latin typeface="Roboto"/>
                <a:ea typeface="Roboto"/>
                <a:cs typeface="Roboto"/>
                <a:sym typeface="Roboto"/>
              </a:rPr>
              <a:t>Give authentication to some specific users</a:t>
            </a:r>
          </a:p>
          <a:p>
            <a:pPr marL="0" lvl="0" indent="0" algn="l" rtl="0">
              <a:spcBef>
                <a:spcPts val="1500"/>
              </a:spcBef>
              <a:spcAft>
                <a:spcPts val="1200"/>
              </a:spcAft>
              <a:buNone/>
            </a:pPr>
            <a:endParaRP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a:solidFill>
                  <a:srgbClr val="000000"/>
                </a:solidFill>
                <a:latin typeface="Roboto"/>
                <a:ea typeface="Roboto"/>
                <a:cs typeface="Roboto"/>
                <a:sym typeface="Roboto"/>
              </a:rPr>
              <a:t>Future Work</a:t>
            </a:r>
            <a:endParaRPr sz="22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a:p>
        </p:txBody>
      </p:sp>
      <p:sp>
        <p:nvSpPr>
          <p:cNvPr id="153" name="Google Shape;153;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55000" lnSpcReduction="20000"/>
          </a:bodyPr>
          <a:lstStyle/>
          <a:p>
            <a:pPr marL="285750" lvl="0" indent="-285750" algn="l" rtl="0">
              <a:spcBef>
                <a:spcPts val="1500"/>
              </a:spcBef>
              <a:spcAft>
                <a:spcPts val="1200"/>
              </a:spcAft>
              <a:buFont typeface="Arial" pitchFamily="34" charset="0"/>
              <a:buChar char="•"/>
            </a:pPr>
            <a:r>
              <a:rPr lang="en-US" sz="2000" dirty="0">
                <a:solidFill>
                  <a:schemeClr val="bg2"/>
                </a:solidFill>
                <a:latin typeface="Roboto" charset="0"/>
                <a:ea typeface="Roboto" charset="0"/>
              </a:rPr>
              <a:t>Voice and Video Calling</a:t>
            </a:r>
          </a:p>
          <a:p>
            <a:pPr marL="285750" lvl="0" indent="-285750" algn="l" rtl="0">
              <a:spcBef>
                <a:spcPts val="1500"/>
              </a:spcBef>
              <a:spcAft>
                <a:spcPts val="1200"/>
              </a:spcAft>
              <a:buFont typeface="Arial" pitchFamily="34" charset="0"/>
              <a:buChar char="•"/>
            </a:pPr>
            <a:r>
              <a:rPr lang="en-US" sz="2000" dirty="0">
                <a:solidFill>
                  <a:schemeClr val="bg2"/>
                </a:solidFill>
                <a:latin typeface="Roboto" charset="0"/>
                <a:ea typeface="Roboto" charset="0"/>
              </a:rPr>
              <a:t>Chatbots and Automation</a:t>
            </a:r>
          </a:p>
          <a:p>
            <a:pPr marL="285750" lvl="0" indent="-285750" algn="l" rtl="0">
              <a:spcBef>
                <a:spcPts val="1500"/>
              </a:spcBef>
              <a:spcAft>
                <a:spcPts val="1200"/>
              </a:spcAft>
              <a:buFont typeface="Arial" pitchFamily="34" charset="0"/>
              <a:buChar char="•"/>
            </a:pPr>
            <a:r>
              <a:rPr lang="en-US" sz="2000" dirty="0">
                <a:solidFill>
                  <a:schemeClr val="bg2"/>
                </a:solidFill>
                <a:latin typeface="Roboto" charset="0"/>
                <a:ea typeface="Roboto" charset="0"/>
              </a:rPr>
              <a:t>Language Translation</a:t>
            </a:r>
          </a:p>
          <a:p>
            <a:pPr marL="285750" lvl="0" indent="-285750" algn="l" rtl="0">
              <a:spcBef>
                <a:spcPts val="1500"/>
              </a:spcBef>
              <a:spcAft>
                <a:spcPts val="1200"/>
              </a:spcAft>
              <a:buFont typeface="Arial" pitchFamily="34" charset="0"/>
              <a:buChar char="•"/>
            </a:pPr>
            <a:r>
              <a:rPr lang="en-US" sz="2000" dirty="0">
                <a:solidFill>
                  <a:schemeClr val="bg2"/>
                </a:solidFill>
                <a:latin typeface="Roboto" charset="0"/>
                <a:ea typeface="Roboto" charset="0"/>
              </a:rPr>
              <a:t>Offline Messaging</a:t>
            </a:r>
            <a:endParaRPr sz="2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a:solidFill>
                  <a:srgbClr val="000000"/>
                </a:solidFill>
                <a:latin typeface="Roboto"/>
                <a:ea typeface="Roboto"/>
                <a:cs typeface="Roboto"/>
                <a:sym typeface="Roboto"/>
              </a:rPr>
              <a:t>Conclusion</a:t>
            </a:r>
            <a:endParaRPr sz="22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a:p>
        </p:txBody>
      </p:sp>
      <p:sp>
        <p:nvSpPr>
          <p:cNvPr id="159" name="Google Shape;159;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indent="0">
              <a:spcBef>
                <a:spcPts val="1500"/>
              </a:spcBef>
              <a:spcAft>
                <a:spcPts val="1200"/>
              </a:spcAft>
              <a:buNone/>
            </a:pPr>
            <a:r>
              <a:rPr lang="en-US" sz="2000" dirty="0">
                <a:solidFill>
                  <a:schemeClr val="bg2"/>
                </a:solidFill>
                <a:latin typeface="Roboto" charset="0"/>
                <a:ea typeface="Roboto" charset="0"/>
              </a:rPr>
              <a:t>Our web application represents an exciting endeavor to create an  social </a:t>
            </a:r>
            <a:r>
              <a:rPr lang="en-US" sz="2000" dirty="0" err="1">
                <a:solidFill>
                  <a:schemeClr val="bg2"/>
                </a:solidFill>
                <a:latin typeface="Roboto" charset="0"/>
                <a:ea typeface="Roboto" charset="0"/>
              </a:rPr>
              <a:t>media.With</a:t>
            </a:r>
            <a:r>
              <a:rPr lang="en-US" sz="2000" dirty="0">
                <a:solidFill>
                  <a:schemeClr val="bg2"/>
                </a:solidFill>
                <a:latin typeface="Roboto" charset="0"/>
                <a:ea typeface="Roboto" charset="0"/>
              </a:rPr>
              <a:t> a well-structured plan and a dedicated team, we are confident in our ability to deliver a user-friendly and feature-rich application that enhances online social interactions.</a:t>
            </a:r>
          </a:p>
          <a:p>
            <a:pPr marL="0" lvl="0" indent="0" algn="l" rtl="0">
              <a:spcBef>
                <a:spcPts val="1500"/>
              </a:spcBef>
              <a:spcAft>
                <a:spcPts val="1200"/>
              </a:spcAft>
              <a:buNone/>
            </a:pPr>
            <a:endParaRPr sz="21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a:solidFill>
                  <a:srgbClr val="000000"/>
                </a:solidFill>
                <a:latin typeface="Roboto"/>
                <a:ea typeface="Roboto"/>
                <a:cs typeface="Roboto"/>
                <a:sym typeface="Roboto"/>
              </a:rPr>
              <a:t>Acknowledgments</a:t>
            </a:r>
            <a:endParaRPr sz="20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a:p>
        </p:txBody>
      </p:sp>
      <p:sp>
        <p:nvSpPr>
          <p:cNvPr id="165" name="Google Shape;165;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spcAft>
                <a:spcPts val="1200"/>
              </a:spcAft>
              <a:buNone/>
            </a:pPr>
            <a:r>
              <a:rPr lang="en-US" sz="2000" dirty="0">
                <a:solidFill>
                  <a:srgbClr val="0F0F0F"/>
                </a:solidFill>
                <a:latin typeface="Roboto" charset="0"/>
                <a:ea typeface="Roboto" charset="0"/>
                <a:cs typeface="Roboto"/>
                <a:sym typeface="Roboto"/>
              </a:rPr>
              <a:t>We would like to express our sincere gratitude to our Mentor </a:t>
            </a:r>
            <a:r>
              <a:rPr lang="en-US" sz="1800" dirty="0">
                <a:solidFill>
                  <a:schemeClr val="bg2"/>
                </a:solidFill>
                <a:latin typeface="Roboto" charset="0"/>
                <a:ea typeface="Roboto" charset="0"/>
              </a:rPr>
              <a:t>Mr. Sanjay Madan for your guidance, advice and support ,which was invaluable throughout the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703788"/>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1400"/>
              </a:spcBef>
              <a:spcAft>
                <a:spcPts val="0"/>
              </a:spcAft>
              <a:buClr>
                <a:schemeClr val="dk1"/>
              </a:buClr>
              <a:buSzPts val="990"/>
              <a:buFont typeface="Arial"/>
              <a:buNone/>
            </a:pPr>
            <a:r>
              <a:rPr lang="en" sz="2285" b="1" dirty="0">
                <a:latin typeface="Roboto"/>
                <a:ea typeface="Roboto"/>
                <a:cs typeface="Roboto"/>
                <a:sym typeface="Roboto"/>
              </a:rPr>
              <a:t>Introduction</a:t>
            </a:r>
            <a:endParaRPr sz="2285" b="1" dirty="0">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93" name="Google Shape;93;p14"/>
          <p:cNvSpPr txBox="1">
            <a:spLocks noGrp="1"/>
          </p:cNvSpPr>
          <p:nvPr>
            <p:ph type="body" idx="1"/>
          </p:nvPr>
        </p:nvSpPr>
        <p:spPr>
          <a:xfrm>
            <a:off x="729450" y="2022438"/>
            <a:ext cx="7688700" cy="2757484"/>
          </a:xfrm>
          <a:prstGeom prst="rect">
            <a:avLst/>
          </a:prstGeom>
        </p:spPr>
        <p:txBody>
          <a:bodyPr spcFirstLastPara="1" wrap="square" lIns="91425" tIns="91425" rIns="91425" bIns="91425" anchor="t" anchorCtr="0">
            <a:normAutofit fontScale="25000" lnSpcReduction="20000"/>
          </a:bodyPr>
          <a:lstStyle/>
          <a:p>
            <a:pPr marL="457200" lvl="0" indent="-355600" algn="l" rtl="0">
              <a:spcBef>
                <a:spcPts val="0"/>
              </a:spcBef>
              <a:spcAft>
                <a:spcPts val="0"/>
              </a:spcAft>
              <a:buClr>
                <a:schemeClr val="dk1"/>
              </a:buClr>
              <a:buSzPts val="2000"/>
              <a:buFont typeface="Roboto"/>
              <a:buChar char="●"/>
            </a:pPr>
            <a:endParaRPr lang="en" sz="1200" dirty="0">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endParaRPr lang="en" sz="1200" dirty="0">
              <a:solidFill>
                <a:schemeClr val="dk1"/>
              </a:solidFill>
              <a:latin typeface="Roboto"/>
              <a:ea typeface="Roboto"/>
              <a:cs typeface="Roboto"/>
              <a:sym typeface="Roboto"/>
            </a:endParaRPr>
          </a:p>
          <a:p>
            <a:pPr indent="-355600">
              <a:buClr>
                <a:schemeClr val="dk1"/>
              </a:buClr>
              <a:buSzPts val="2000"/>
              <a:buFont typeface="Roboto"/>
              <a:buChar char="●"/>
            </a:pPr>
            <a:r>
              <a:rPr lang="en-GB" sz="6400" dirty="0">
                <a:solidFill>
                  <a:schemeClr val="accent4">
                    <a:lumMod val="25000"/>
                  </a:schemeClr>
                </a:solidFill>
                <a:latin typeface="Roboto"/>
                <a:ea typeface="Roboto"/>
                <a:cs typeface="Roboto"/>
                <a:sym typeface="Roboto"/>
              </a:rPr>
              <a:t>A social media web application is an online platform that enables users to create profiles, share content, and connect with others. Users can typically post text, photos, videos, and links, allowing them to share their thoughts, experiences, and interests with a broader audience. Social media platforms often include features such as likes, comments, and shares, facilitating interaction and engagement among users. These platforms can be used for personal networking, staying updated on news and trends, and even for business promotion. Popular examples include Facebook, Instagram, Twitter, LinkedIn, and Snapchat, each catering to different types of content and audience preferences.</a:t>
            </a:r>
          </a:p>
          <a:p>
            <a:pPr marL="457200" lvl="0" indent="-355600" algn="l" rtl="0">
              <a:spcBef>
                <a:spcPts val="0"/>
              </a:spcBef>
              <a:spcAft>
                <a:spcPts val="0"/>
              </a:spcAft>
              <a:buClr>
                <a:schemeClr val="dk1"/>
              </a:buClr>
              <a:buSzPts val="2000"/>
              <a:buFont typeface="Roboto"/>
              <a:buChar char="●"/>
            </a:pPr>
            <a:endParaRPr lang="en" sz="1200" i="1" dirty="0">
              <a:solidFill>
                <a:schemeClr val="dk1"/>
              </a:solidFill>
              <a:latin typeface="Roboto"/>
              <a:ea typeface="Roboto"/>
              <a:cs typeface="Roboto"/>
              <a:sym typeface="Roboto"/>
            </a:endParaRPr>
          </a:p>
          <a:p>
            <a:pPr marL="101600" lvl="0" indent="0" algn="l" rtl="0">
              <a:spcBef>
                <a:spcPts val="0"/>
              </a:spcBef>
              <a:spcAft>
                <a:spcPts val="0"/>
              </a:spcAft>
              <a:buClr>
                <a:schemeClr val="dk1"/>
              </a:buClr>
              <a:buSzPts val="2000"/>
              <a:buNone/>
            </a:pPr>
            <a:endParaRPr lang="en" sz="1200" i="1" dirty="0">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endParaRPr lang="en" sz="1200" i="1" dirty="0">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endParaRPr lang="en" sz="1200" i="1" dirty="0">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endParaRPr lang="en" sz="1200" dirty="0">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endParaRPr lang="en" sz="1200" dirty="0">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endParaRPr lang="en" sz="1200" dirty="0">
              <a:solidFill>
                <a:schemeClr val="dk1"/>
              </a:solidFill>
              <a:latin typeface="Roboto"/>
              <a:ea typeface="Roboto"/>
              <a:cs typeface="Roboto"/>
              <a:sym typeface="Roboto"/>
            </a:endParaRPr>
          </a:p>
          <a:p>
            <a:pPr marL="0" lvl="0" indent="0" algn="l" rtl="0">
              <a:spcBef>
                <a:spcPts val="1500"/>
              </a:spcBef>
              <a:spcAft>
                <a:spcPts val="1200"/>
              </a:spcAft>
              <a:buNone/>
            </a:pPr>
            <a:endParaRPr sz="2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Q&amp;A</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71" name="Google Shape;171;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dirty="0">
                <a:solidFill>
                  <a:srgbClr val="0F0F0F"/>
                </a:solidFill>
                <a:latin typeface="Roboto"/>
                <a:ea typeface="Roboto"/>
                <a:cs typeface="Roboto"/>
                <a:sym typeface="Roboto"/>
              </a:rPr>
              <a:t>Questions…</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79F97-B71B-BB15-FC49-CDDC01D846A7}"/>
              </a:ext>
            </a:extLst>
          </p:cNvPr>
          <p:cNvSpPr>
            <a:spLocks noGrp="1"/>
          </p:cNvSpPr>
          <p:nvPr>
            <p:ph type="body" idx="1"/>
          </p:nvPr>
        </p:nvSpPr>
        <p:spPr>
          <a:xfrm>
            <a:off x="729450" y="1237130"/>
            <a:ext cx="7688700" cy="3906370"/>
          </a:xfrm>
        </p:spPr>
        <p:txBody>
          <a:bodyPr>
            <a:normAutofit fontScale="85000" lnSpcReduction="20000"/>
          </a:bodyPr>
          <a:lstStyle/>
          <a:p>
            <a:pPr marL="457200" lvl="0" indent="-355600" algn="l" rtl="0">
              <a:spcBef>
                <a:spcPts val="0"/>
              </a:spcBef>
              <a:spcAft>
                <a:spcPts val="0"/>
              </a:spcAft>
              <a:buClr>
                <a:schemeClr val="dk1"/>
              </a:buClr>
              <a:buSzPts val="2000"/>
              <a:buFont typeface="Roboto"/>
              <a:buChar char="●"/>
            </a:pPr>
            <a:r>
              <a:rPr lang="en-GB" sz="1600" b="1" i="0" dirty="0">
                <a:solidFill>
                  <a:schemeClr val="accent4">
                    <a:lumMod val="25000"/>
                  </a:schemeClr>
                </a:solidFill>
                <a:effectLst/>
                <a:latin typeface="Roboto" panose="02000000000000000000" pitchFamily="2" charset="0"/>
                <a:ea typeface="Roboto" panose="02000000000000000000" pitchFamily="2" charset="0"/>
                <a:cs typeface="Roboto" panose="02000000000000000000" pitchFamily="2" charset="0"/>
              </a:rPr>
              <a:t>The motivation behind creating a social media web application can be multifaceted, and different projects may have varying goals and purposes. Here are some common motivations for developing social media web applications :</a:t>
            </a:r>
          </a:p>
          <a:p>
            <a:pPr marL="101600" lvl="0" indent="0" algn="l" rtl="0">
              <a:spcBef>
                <a:spcPts val="0"/>
              </a:spcBef>
              <a:spcAft>
                <a:spcPts val="0"/>
              </a:spcAft>
              <a:buClr>
                <a:schemeClr val="dk1"/>
              </a:buClr>
              <a:buSzPts val="2000"/>
              <a:buNone/>
            </a:pPr>
            <a:endParaRPr lang="en-GB" sz="1600" b="1" i="0" dirty="0">
              <a:solidFill>
                <a:schemeClr val="accent4">
                  <a:lumMod val="25000"/>
                </a:schemeClr>
              </a:solidFill>
              <a:effectLst/>
              <a:latin typeface="Söhne"/>
            </a:endParaRPr>
          </a:p>
          <a:p>
            <a:pPr marL="457200" lvl="0" indent="-355600" algn="l" rtl="0">
              <a:spcBef>
                <a:spcPts val="0"/>
              </a:spcBef>
              <a:spcAft>
                <a:spcPts val="0"/>
              </a:spcAft>
              <a:buClr>
                <a:schemeClr val="dk1"/>
              </a:buClr>
              <a:buSzPts val="2000"/>
              <a:buFont typeface="Wingdings" panose="05000000000000000000" pitchFamily="2" charset="2"/>
              <a:buChar char="Ø"/>
            </a:pPr>
            <a:r>
              <a:rPr lang="en-IN" sz="1600" i="0" dirty="0">
                <a:solidFill>
                  <a:schemeClr val="accent4">
                    <a:lumMod val="25000"/>
                  </a:schemeClr>
                </a:solidFill>
                <a:effectLst/>
                <a:latin typeface="Roboto" panose="02000000000000000000" pitchFamily="2" charset="0"/>
                <a:ea typeface="Roboto" panose="02000000000000000000" pitchFamily="2" charset="0"/>
                <a:cs typeface="Roboto" panose="02000000000000000000" pitchFamily="2" charset="0"/>
              </a:rPr>
              <a:t>Connectivity and Communication</a:t>
            </a:r>
            <a:endParaRPr lang="en-GB" sz="1800" dirty="0">
              <a:solidFill>
                <a:schemeClr val="accent4">
                  <a:lumMod val="25000"/>
                </a:schemeClr>
              </a:solidFill>
              <a:latin typeface="Roboto" panose="02000000000000000000" pitchFamily="2" charset="0"/>
              <a:ea typeface="Roboto" panose="02000000000000000000" pitchFamily="2" charset="0"/>
              <a:cs typeface="Roboto" panose="02000000000000000000" pitchFamily="2" charset="0"/>
            </a:endParaRPr>
          </a:p>
          <a:p>
            <a:pPr marL="457200" lvl="0" indent="-355600" algn="l" rtl="0">
              <a:spcBef>
                <a:spcPts val="0"/>
              </a:spcBef>
              <a:spcAft>
                <a:spcPts val="0"/>
              </a:spcAft>
              <a:buClr>
                <a:schemeClr val="dk1"/>
              </a:buClr>
              <a:buSzPts val="2000"/>
              <a:buFont typeface="Wingdings" panose="05000000000000000000" pitchFamily="2" charset="2"/>
              <a:buChar char="Ø"/>
            </a:pPr>
            <a:r>
              <a:rPr lang="en-IN" sz="1600" i="0" dirty="0">
                <a:solidFill>
                  <a:schemeClr val="accent4">
                    <a:lumMod val="25000"/>
                  </a:schemeClr>
                </a:solidFill>
                <a:effectLst/>
                <a:latin typeface="Roboto" panose="02000000000000000000" pitchFamily="2" charset="0"/>
                <a:ea typeface="Roboto" panose="02000000000000000000" pitchFamily="2" charset="0"/>
                <a:cs typeface="Roboto" panose="02000000000000000000" pitchFamily="2" charset="0"/>
              </a:rPr>
              <a:t>Community Building</a:t>
            </a:r>
            <a:endParaRPr lang="en-GB" sz="1800" i="0" dirty="0">
              <a:solidFill>
                <a:schemeClr val="accent4">
                  <a:lumMod val="25000"/>
                </a:schemeClr>
              </a:solidFill>
              <a:effectLst/>
              <a:latin typeface="Roboto" panose="02000000000000000000" pitchFamily="2" charset="0"/>
              <a:ea typeface="Roboto" panose="02000000000000000000" pitchFamily="2" charset="0"/>
              <a:cs typeface="Roboto" panose="02000000000000000000" pitchFamily="2" charset="0"/>
            </a:endParaRPr>
          </a:p>
          <a:p>
            <a:pPr marL="457200" lvl="0" indent="-355600" algn="l" rtl="0">
              <a:spcBef>
                <a:spcPts val="0"/>
              </a:spcBef>
              <a:spcAft>
                <a:spcPts val="0"/>
              </a:spcAft>
              <a:buClr>
                <a:schemeClr val="dk1"/>
              </a:buClr>
              <a:buSzPts val="2000"/>
              <a:buFont typeface="Wingdings" panose="05000000000000000000" pitchFamily="2" charset="2"/>
              <a:buChar char="Ø"/>
            </a:pPr>
            <a:r>
              <a:rPr lang="en-IN" sz="1600" i="0" dirty="0">
                <a:solidFill>
                  <a:schemeClr val="accent4">
                    <a:lumMod val="25000"/>
                  </a:schemeClr>
                </a:solidFill>
                <a:effectLst/>
                <a:latin typeface="Roboto" panose="02000000000000000000" pitchFamily="2" charset="0"/>
                <a:ea typeface="Roboto" panose="02000000000000000000" pitchFamily="2" charset="0"/>
                <a:cs typeface="Roboto" panose="02000000000000000000" pitchFamily="2" charset="0"/>
              </a:rPr>
              <a:t>Information Sharing</a:t>
            </a:r>
            <a:endParaRPr lang="en-GB" sz="1800" dirty="0">
              <a:solidFill>
                <a:schemeClr val="accent4">
                  <a:lumMod val="25000"/>
                </a:schemeClr>
              </a:solidFill>
              <a:latin typeface="Roboto" panose="02000000000000000000" pitchFamily="2" charset="0"/>
              <a:ea typeface="Roboto" panose="02000000000000000000" pitchFamily="2" charset="0"/>
              <a:cs typeface="Roboto" panose="02000000000000000000" pitchFamily="2" charset="0"/>
            </a:endParaRPr>
          </a:p>
          <a:p>
            <a:pPr marL="457200" lvl="0" indent="-355600" algn="l" rtl="0">
              <a:spcBef>
                <a:spcPts val="0"/>
              </a:spcBef>
              <a:spcAft>
                <a:spcPts val="0"/>
              </a:spcAft>
              <a:buClr>
                <a:schemeClr val="dk1"/>
              </a:buClr>
              <a:buSzPts val="2000"/>
              <a:buFont typeface="Wingdings" panose="05000000000000000000" pitchFamily="2" charset="2"/>
              <a:buChar char="Ø"/>
            </a:pPr>
            <a:r>
              <a:rPr lang="en-IN" sz="1600" i="0" dirty="0">
                <a:solidFill>
                  <a:schemeClr val="accent4">
                    <a:lumMod val="25000"/>
                  </a:schemeClr>
                </a:solidFill>
                <a:effectLst/>
                <a:latin typeface="Roboto" panose="02000000000000000000" pitchFamily="2" charset="0"/>
                <a:ea typeface="Roboto" panose="02000000000000000000" pitchFamily="2" charset="0"/>
                <a:cs typeface="Roboto" panose="02000000000000000000" pitchFamily="2" charset="0"/>
              </a:rPr>
              <a:t>Entertainment</a:t>
            </a:r>
            <a:endParaRPr lang="en-GB" sz="1800" i="0" dirty="0">
              <a:solidFill>
                <a:schemeClr val="accent4">
                  <a:lumMod val="25000"/>
                </a:schemeClr>
              </a:solidFill>
              <a:effectLst/>
              <a:latin typeface="Roboto" panose="02000000000000000000" pitchFamily="2" charset="0"/>
              <a:ea typeface="Roboto" panose="02000000000000000000" pitchFamily="2" charset="0"/>
              <a:cs typeface="Roboto" panose="02000000000000000000" pitchFamily="2" charset="0"/>
            </a:endParaRPr>
          </a:p>
          <a:p>
            <a:pPr marL="457200" lvl="0" indent="-355600" algn="l" rtl="0">
              <a:spcBef>
                <a:spcPts val="0"/>
              </a:spcBef>
              <a:spcAft>
                <a:spcPts val="0"/>
              </a:spcAft>
              <a:buClr>
                <a:schemeClr val="dk1"/>
              </a:buClr>
              <a:buSzPts val="2000"/>
              <a:buFont typeface="Wingdings" panose="05000000000000000000" pitchFamily="2" charset="2"/>
              <a:buChar char="Ø"/>
            </a:pPr>
            <a:r>
              <a:rPr lang="en-IN" sz="1600" i="0" dirty="0">
                <a:solidFill>
                  <a:schemeClr val="accent4">
                    <a:lumMod val="25000"/>
                  </a:schemeClr>
                </a:solidFill>
                <a:effectLst/>
                <a:latin typeface="Roboto" panose="02000000000000000000" pitchFamily="2" charset="0"/>
                <a:ea typeface="Roboto" panose="02000000000000000000" pitchFamily="2" charset="0"/>
                <a:cs typeface="Roboto" panose="02000000000000000000" pitchFamily="2" charset="0"/>
              </a:rPr>
              <a:t>Business and Marketing</a:t>
            </a:r>
            <a:endParaRPr lang="en-GB" sz="1800" dirty="0">
              <a:solidFill>
                <a:schemeClr val="accent4">
                  <a:lumMod val="25000"/>
                </a:schemeClr>
              </a:solidFill>
              <a:latin typeface="Roboto" panose="02000000000000000000" pitchFamily="2" charset="0"/>
              <a:ea typeface="Roboto" panose="02000000000000000000" pitchFamily="2" charset="0"/>
              <a:cs typeface="Roboto" panose="02000000000000000000" pitchFamily="2" charset="0"/>
            </a:endParaRPr>
          </a:p>
          <a:p>
            <a:pPr marL="457200" lvl="0" indent="-355600" algn="l" rtl="0">
              <a:spcBef>
                <a:spcPts val="0"/>
              </a:spcBef>
              <a:spcAft>
                <a:spcPts val="0"/>
              </a:spcAft>
              <a:buClr>
                <a:schemeClr val="dk1"/>
              </a:buClr>
              <a:buSzPts val="2000"/>
              <a:buFont typeface="Wingdings" panose="05000000000000000000" pitchFamily="2" charset="2"/>
              <a:buChar char="Ø"/>
            </a:pPr>
            <a:r>
              <a:rPr lang="en-IN" sz="1600" i="0" dirty="0">
                <a:solidFill>
                  <a:schemeClr val="accent4">
                    <a:lumMod val="25000"/>
                  </a:schemeClr>
                </a:solidFill>
                <a:effectLst/>
                <a:latin typeface="Roboto" panose="02000000000000000000" pitchFamily="2" charset="0"/>
                <a:ea typeface="Roboto" panose="02000000000000000000" pitchFamily="2" charset="0"/>
                <a:cs typeface="Roboto" panose="02000000000000000000" pitchFamily="2" charset="0"/>
              </a:rPr>
              <a:t>Collaboration and Networking</a:t>
            </a:r>
            <a:endParaRPr lang="en-GB" sz="1800" i="0" dirty="0">
              <a:solidFill>
                <a:schemeClr val="accent4">
                  <a:lumMod val="25000"/>
                </a:schemeClr>
              </a:solidFill>
              <a:effectLst/>
              <a:latin typeface="Roboto" panose="02000000000000000000" pitchFamily="2" charset="0"/>
              <a:ea typeface="Roboto" panose="02000000000000000000" pitchFamily="2" charset="0"/>
              <a:cs typeface="Roboto" panose="02000000000000000000" pitchFamily="2" charset="0"/>
            </a:endParaRPr>
          </a:p>
          <a:p>
            <a:pPr marL="457200" lvl="0" indent="-355600" algn="l" rtl="0">
              <a:spcBef>
                <a:spcPts val="0"/>
              </a:spcBef>
              <a:spcAft>
                <a:spcPts val="0"/>
              </a:spcAft>
              <a:buClr>
                <a:schemeClr val="dk1"/>
              </a:buClr>
              <a:buSzPts val="2000"/>
              <a:buFont typeface="Wingdings" panose="05000000000000000000" pitchFamily="2" charset="2"/>
              <a:buChar char="Ø"/>
            </a:pPr>
            <a:r>
              <a:rPr lang="en-IN" sz="1600" i="0" dirty="0">
                <a:solidFill>
                  <a:schemeClr val="accent4">
                    <a:lumMod val="25000"/>
                  </a:schemeClr>
                </a:solidFill>
                <a:effectLst/>
                <a:latin typeface="Roboto" panose="02000000000000000000" pitchFamily="2" charset="0"/>
                <a:ea typeface="Roboto" panose="02000000000000000000" pitchFamily="2" charset="0"/>
                <a:cs typeface="Roboto" panose="02000000000000000000" pitchFamily="2" charset="0"/>
              </a:rPr>
              <a:t>Expression and Self-Identity</a:t>
            </a:r>
            <a:endParaRPr lang="en-GB" sz="1800" dirty="0">
              <a:solidFill>
                <a:schemeClr val="accent4">
                  <a:lumMod val="25000"/>
                </a:schemeClr>
              </a:solidFill>
              <a:latin typeface="Roboto" panose="02000000000000000000" pitchFamily="2" charset="0"/>
              <a:ea typeface="Roboto" panose="02000000000000000000" pitchFamily="2" charset="0"/>
              <a:cs typeface="Roboto" panose="02000000000000000000" pitchFamily="2" charset="0"/>
            </a:endParaRPr>
          </a:p>
          <a:p>
            <a:pPr marL="457200" lvl="0" indent="-355600" algn="l" rtl="0">
              <a:spcBef>
                <a:spcPts val="0"/>
              </a:spcBef>
              <a:spcAft>
                <a:spcPts val="0"/>
              </a:spcAft>
              <a:buClr>
                <a:schemeClr val="dk1"/>
              </a:buClr>
              <a:buSzPts val="2000"/>
              <a:buFont typeface="Wingdings" panose="05000000000000000000" pitchFamily="2" charset="2"/>
              <a:buChar char="Ø"/>
            </a:pPr>
            <a:r>
              <a:rPr lang="en-IN" sz="1600" i="0" dirty="0">
                <a:solidFill>
                  <a:schemeClr val="accent4">
                    <a:lumMod val="25000"/>
                  </a:schemeClr>
                </a:solidFill>
                <a:effectLst/>
                <a:latin typeface="Roboto" panose="02000000000000000000" pitchFamily="2" charset="0"/>
                <a:ea typeface="Roboto" panose="02000000000000000000" pitchFamily="2" charset="0"/>
                <a:cs typeface="Roboto" panose="02000000000000000000" pitchFamily="2" charset="0"/>
              </a:rPr>
              <a:t>Social Impact and Activism</a:t>
            </a:r>
            <a:endParaRPr lang="en-GB" sz="1800" i="0" dirty="0">
              <a:solidFill>
                <a:schemeClr val="accent4">
                  <a:lumMod val="25000"/>
                </a:schemeClr>
              </a:solidFill>
              <a:effectLst/>
              <a:latin typeface="Roboto" panose="02000000000000000000" pitchFamily="2" charset="0"/>
              <a:ea typeface="Roboto" panose="02000000000000000000" pitchFamily="2" charset="0"/>
              <a:cs typeface="Roboto" panose="02000000000000000000" pitchFamily="2" charset="0"/>
            </a:endParaRPr>
          </a:p>
          <a:p>
            <a:pPr marL="457200" lvl="0" indent="-355600" algn="l" rtl="0">
              <a:spcBef>
                <a:spcPts val="0"/>
              </a:spcBef>
              <a:spcAft>
                <a:spcPts val="0"/>
              </a:spcAft>
              <a:buClr>
                <a:schemeClr val="dk1"/>
              </a:buClr>
              <a:buSzPts val="2000"/>
              <a:buFont typeface="Wingdings" panose="05000000000000000000" pitchFamily="2" charset="2"/>
              <a:buChar char="Ø"/>
            </a:pPr>
            <a:r>
              <a:rPr lang="en-IN" sz="1600" i="0" dirty="0">
                <a:solidFill>
                  <a:schemeClr val="accent4">
                    <a:lumMod val="25000"/>
                  </a:schemeClr>
                </a:solidFill>
                <a:effectLst/>
                <a:latin typeface="Roboto" panose="02000000000000000000" pitchFamily="2" charset="0"/>
                <a:ea typeface="Roboto" panose="02000000000000000000" pitchFamily="2" charset="0"/>
                <a:cs typeface="Roboto" panose="02000000000000000000" pitchFamily="2" charset="0"/>
              </a:rPr>
              <a:t>Data and Analytics</a:t>
            </a:r>
          </a:p>
          <a:p>
            <a:pPr marL="457200" lvl="0" indent="-355600" algn="l" rtl="0">
              <a:spcBef>
                <a:spcPts val="0"/>
              </a:spcBef>
              <a:spcAft>
                <a:spcPts val="0"/>
              </a:spcAft>
              <a:buClr>
                <a:schemeClr val="dk1"/>
              </a:buClr>
              <a:buSzPts val="2000"/>
              <a:buFont typeface="Wingdings" panose="05000000000000000000" pitchFamily="2" charset="2"/>
              <a:buChar char="Ø"/>
            </a:pPr>
            <a:r>
              <a:rPr lang="en-IN" sz="1600" i="0" dirty="0">
                <a:solidFill>
                  <a:schemeClr val="accent4">
                    <a:lumMod val="25000"/>
                  </a:schemeClr>
                </a:solidFill>
                <a:effectLst/>
                <a:latin typeface="Roboto" panose="02000000000000000000" pitchFamily="2" charset="0"/>
                <a:ea typeface="Roboto" panose="02000000000000000000" pitchFamily="2" charset="0"/>
                <a:cs typeface="Roboto" panose="02000000000000000000" pitchFamily="2" charset="0"/>
              </a:rPr>
              <a:t>Education and Learning</a:t>
            </a:r>
          </a:p>
          <a:p>
            <a:pPr marL="457200" lvl="0" indent="-355600" algn="l" rtl="0">
              <a:spcBef>
                <a:spcPts val="0"/>
              </a:spcBef>
              <a:spcAft>
                <a:spcPts val="0"/>
              </a:spcAft>
              <a:buClr>
                <a:schemeClr val="dk1"/>
              </a:buClr>
              <a:buSzPts val="2000"/>
              <a:buFont typeface="Wingdings" panose="05000000000000000000" pitchFamily="2" charset="2"/>
              <a:buChar char="Ø"/>
            </a:pPr>
            <a:endParaRPr lang="en-IN" sz="1600" i="0" dirty="0">
              <a:solidFill>
                <a:schemeClr val="accent4">
                  <a:lumMod val="25000"/>
                </a:schemeClr>
              </a:solidFill>
              <a:effectLst/>
              <a:latin typeface="Söhne"/>
            </a:endParaRPr>
          </a:p>
          <a:p>
            <a:pPr marL="101600" lvl="0" indent="0" algn="l" rtl="0">
              <a:spcBef>
                <a:spcPts val="0"/>
              </a:spcBef>
              <a:spcAft>
                <a:spcPts val="0"/>
              </a:spcAft>
              <a:buClr>
                <a:schemeClr val="dk1"/>
              </a:buClr>
              <a:buSzPts val="2000"/>
              <a:buNone/>
            </a:pPr>
            <a:r>
              <a:rPr lang="en-GB" sz="1400" b="0" i="1" dirty="0">
                <a:solidFill>
                  <a:schemeClr val="accent4">
                    <a:lumMod val="25000"/>
                  </a:schemeClr>
                </a:solidFill>
                <a:effectLst/>
                <a:latin typeface="Roboto" panose="02000000000000000000" pitchFamily="2" charset="0"/>
                <a:ea typeface="Roboto" panose="02000000000000000000" pitchFamily="2" charset="0"/>
                <a:cs typeface="Roboto" panose="02000000000000000000" pitchFamily="2" charset="0"/>
              </a:rPr>
              <a:t>It's important to note that the motivations behind social media projects can vary widely, and a single platform may encompass multiple goals. Additionally, the evolving nature of technology and user preferences may influence the motivations and features of social media applications over time.</a:t>
            </a:r>
            <a:endParaRPr lang="en-IN" sz="1200" dirty="0">
              <a:solidFill>
                <a:schemeClr val="accent4">
                  <a:lumMod val="25000"/>
                </a:schemeClr>
              </a:solidFill>
              <a:latin typeface="Roboto" panose="02000000000000000000" pitchFamily="2" charset="0"/>
              <a:ea typeface="Roboto" panose="02000000000000000000" pitchFamily="2" charset="0"/>
              <a:cs typeface="Roboto" panose="02000000000000000000" pitchFamily="2" charset="0"/>
              <a:sym typeface="Roboto"/>
            </a:endParaRPr>
          </a:p>
          <a:p>
            <a:pPr marL="457200" lvl="0" indent="-355600" algn="l" rtl="0">
              <a:spcBef>
                <a:spcPts val="0"/>
              </a:spcBef>
              <a:spcAft>
                <a:spcPts val="0"/>
              </a:spcAft>
              <a:buClr>
                <a:schemeClr val="dk1"/>
              </a:buClr>
              <a:buSzPts val="2000"/>
              <a:buFont typeface="Wingdings" panose="05000000000000000000" pitchFamily="2" charset="2"/>
              <a:buChar char="Ø"/>
            </a:pPr>
            <a:endParaRPr lang="en-IN" sz="1600" dirty="0">
              <a:solidFill>
                <a:schemeClr val="accent4">
                  <a:lumMod val="25000"/>
                </a:schemeClr>
              </a:solidFill>
              <a:latin typeface="Roboto" panose="02000000000000000000" pitchFamily="2" charset="0"/>
              <a:ea typeface="Roboto" panose="02000000000000000000" pitchFamily="2" charset="0"/>
              <a:cs typeface="Roboto" panose="02000000000000000000" pitchFamily="2" charset="0"/>
              <a:sym typeface="Roboto"/>
            </a:endParaRPr>
          </a:p>
          <a:p>
            <a:pPr marL="457200" lvl="0" indent="-355600" algn="l" rtl="0">
              <a:spcBef>
                <a:spcPts val="0"/>
              </a:spcBef>
              <a:spcAft>
                <a:spcPts val="0"/>
              </a:spcAft>
              <a:buClr>
                <a:schemeClr val="dk1"/>
              </a:buClr>
              <a:buSzPts val="2000"/>
              <a:buFont typeface="Wingdings" panose="05000000000000000000" pitchFamily="2" charset="2"/>
              <a:buChar char="Ø"/>
            </a:pPr>
            <a:endParaRPr lang="en-IN" sz="1600" dirty="0">
              <a:solidFill>
                <a:schemeClr val="accent4">
                  <a:lumMod val="25000"/>
                </a:schemeClr>
              </a:solidFill>
              <a:latin typeface="Söhne"/>
              <a:ea typeface="Roboto"/>
              <a:cs typeface="Roboto"/>
              <a:sym typeface="Roboto"/>
            </a:endParaRPr>
          </a:p>
          <a:p>
            <a:pPr marL="457200" lvl="0" indent="-355600" algn="l" rtl="0">
              <a:spcBef>
                <a:spcPts val="0"/>
              </a:spcBef>
              <a:spcAft>
                <a:spcPts val="0"/>
              </a:spcAft>
              <a:buClr>
                <a:schemeClr val="dk1"/>
              </a:buClr>
              <a:buSzPts val="2000"/>
              <a:buFont typeface="Wingdings" panose="05000000000000000000" pitchFamily="2" charset="2"/>
              <a:buChar char="Ø"/>
            </a:pPr>
            <a:endParaRPr lang="en-GB" sz="1200" dirty="0">
              <a:solidFill>
                <a:schemeClr val="accent4">
                  <a:lumMod val="25000"/>
                </a:schemeClr>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endParaRPr lang="en-GB" sz="1400" dirty="0">
              <a:solidFill>
                <a:schemeClr val="dk1"/>
              </a:solidFill>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endParaRPr lang="en-GB" sz="1400" dirty="0">
              <a:solidFill>
                <a:schemeClr val="dk1"/>
              </a:solidFill>
              <a:latin typeface="Roboto"/>
              <a:ea typeface="Roboto"/>
              <a:cs typeface="Roboto"/>
              <a:sym typeface="Roboto"/>
            </a:endParaRPr>
          </a:p>
          <a:p>
            <a:endParaRPr lang="en-IN" dirty="0"/>
          </a:p>
        </p:txBody>
      </p:sp>
    </p:spTree>
    <p:extLst>
      <p:ext uri="{BB962C8B-B14F-4D97-AF65-F5344CB8AC3E}">
        <p14:creationId xmlns:p14="http://schemas.microsoft.com/office/powerpoint/2010/main" val="958941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C3F003-4362-1893-87D7-AE6F8C24A103}"/>
              </a:ext>
            </a:extLst>
          </p:cNvPr>
          <p:cNvSpPr>
            <a:spLocks noGrp="1"/>
          </p:cNvSpPr>
          <p:nvPr>
            <p:ph type="body" idx="1"/>
          </p:nvPr>
        </p:nvSpPr>
        <p:spPr>
          <a:xfrm>
            <a:off x="699247" y="1194099"/>
            <a:ext cx="7718903" cy="3949401"/>
          </a:xfrm>
        </p:spPr>
        <p:txBody>
          <a:bodyPr>
            <a:normAutofit fontScale="85000" lnSpcReduction="20000"/>
          </a:bodyPr>
          <a:lstStyle/>
          <a:p>
            <a:pPr marL="1517650" lvl="3" indent="0">
              <a:buNone/>
            </a:pPr>
            <a:r>
              <a:rPr lang="en-GB" sz="2200" b="1" i="0" dirty="0">
                <a:effectLst/>
                <a:latin typeface="Lato" panose="020F0502020204030203" pitchFamily="34" charset="0"/>
                <a:ea typeface="Lato" panose="020F0502020204030203" pitchFamily="34" charset="0"/>
                <a:cs typeface="Lato" panose="020F0502020204030203" pitchFamily="34" charset="0"/>
              </a:rPr>
              <a:t>Proj</a:t>
            </a:r>
            <a:r>
              <a:rPr lang="en-GB" sz="2200" b="1" i="0" u="sng" dirty="0">
                <a:effectLst/>
                <a:latin typeface="Lato" panose="020F0502020204030203" pitchFamily="34" charset="0"/>
                <a:ea typeface="Lato" panose="020F0502020204030203" pitchFamily="34" charset="0"/>
                <a:cs typeface="Lato" panose="020F0502020204030203" pitchFamily="34" charset="0"/>
              </a:rPr>
              <a:t>ect Overview: Social Media Web Application</a:t>
            </a:r>
          </a:p>
          <a:p>
            <a:pPr>
              <a:buFont typeface="Wingdings" panose="05000000000000000000" pitchFamily="2" charset="2"/>
              <a:buChar char="q"/>
            </a:pPr>
            <a:r>
              <a:rPr lang="en-IN" sz="1600" b="1" i="0" dirty="0">
                <a:effectLst/>
                <a:latin typeface="Roboto" panose="02000000000000000000" pitchFamily="2" charset="0"/>
                <a:ea typeface="Roboto" panose="02000000000000000000" pitchFamily="2" charset="0"/>
                <a:cs typeface="Roboto" panose="02000000000000000000" pitchFamily="2" charset="0"/>
              </a:rPr>
              <a:t>Purpose</a:t>
            </a:r>
          </a:p>
          <a:p>
            <a:pPr>
              <a:buFont typeface="Wingdings" panose="05000000000000000000" pitchFamily="2" charset="2"/>
              <a:buChar char="q"/>
            </a:pPr>
            <a:r>
              <a:rPr lang="en-IN" sz="1600" b="1" i="0" dirty="0">
                <a:effectLst/>
                <a:latin typeface="Roboto" panose="02000000000000000000" pitchFamily="2" charset="0"/>
                <a:ea typeface="Roboto" panose="02000000000000000000" pitchFamily="2" charset="0"/>
                <a:cs typeface="Roboto" panose="02000000000000000000" pitchFamily="2" charset="0"/>
              </a:rPr>
              <a:t>Key Features</a:t>
            </a:r>
          </a:p>
          <a:p>
            <a:pPr lvl="1">
              <a:buFont typeface="Arial" panose="020B0604020202020204" pitchFamily="34" charset="0"/>
              <a:buChar char="•"/>
            </a:pPr>
            <a:r>
              <a:rPr lang="en-IN" sz="1600" b="1" i="0" dirty="0">
                <a:effectLst/>
                <a:latin typeface="Roboto" panose="02000000000000000000" pitchFamily="2" charset="0"/>
                <a:ea typeface="Roboto" panose="02000000000000000000" pitchFamily="2" charset="0"/>
                <a:cs typeface="Roboto" panose="02000000000000000000" pitchFamily="2" charset="0"/>
              </a:rPr>
              <a:t>User Profiles</a:t>
            </a:r>
          </a:p>
          <a:p>
            <a:pPr lvl="1">
              <a:buFont typeface="Arial" panose="020B0604020202020204" pitchFamily="34" charset="0"/>
              <a:buChar char="•"/>
            </a:pPr>
            <a:r>
              <a:rPr lang="en-IN" sz="1600" b="1" i="0" dirty="0">
                <a:effectLst/>
                <a:latin typeface="Roboto" panose="02000000000000000000" pitchFamily="2" charset="0"/>
                <a:ea typeface="Roboto" panose="02000000000000000000" pitchFamily="2" charset="0"/>
                <a:cs typeface="Roboto" panose="02000000000000000000" pitchFamily="2" charset="0"/>
              </a:rPr>
              <a:t>Social Feed</a:t>
            </a:r>
          </a:p>
          <a:p>
            <a:pPr lvl="1">
              <a:buFont typeface="Arial" panose="020B0604020202020204" pitchFamily="34" charset="0"/>
              <a:buChar char="•"/>
            </a:pPr>
            <a:r>
              <a:rPr lang="en-IN" sz="1600" b="1" i="0" dirty="0">
                <a:effectLst/>
                <a:latin typeface="Roboto" panose="02000000000000000000" pitchFamily="2" charset="0"/>
                <a:ea typeface="Roboto" panose="02000000000000000000" pitchFamily="2" charset="0"/>
                <a:cs typeface="Roboto" panose="02000000000000000000" pitchFamily="2" charset="0"/>
              </a:rPr>
              <a:t>Notifications</a:t>
            </a:r>
            <a:endParaRPr lang="en-IN" sz="1600" b="1" dirty="0">
              <a:latin typeface="Roboto" panose="02000000000000000000" pitchFamily="2" charset="0"/>
              <a:ea typeface="Roboto" panose="02000000000000000000" pitchFamily="2" charset="0"/>
              <a:cs typeface="Roboto" panose="02000000000000000000" pitchFamily="2" charset="0"/>
            </a:endParaRPr>
          </a:p>
          <a:p>
            <a:pPr lvl="1">
              <a:buFont typeface="Arial" panose="020B0604020202020204" pitchFamily="34" charset="0"/>
              <a:buChar char="•"/>
            </a:pPr>
            <a:r>
              <a:rPr lang="en-IN" sz="1600" b="1" i="0" dirty="0">
                <a:effectLst/>
                <a:latin typeface="Roboto" panose="02000000000000000000" pitchFamily="2" charset="0"/>
                <a:ea typeface="Roboto" panose="02000000000000000000" pitchFamily="2" charset="0"/>
                <a:cs typeface="Roboto" panose="02000000000000000000" pitchFamily="2" charset="0"/>
              </a:rPr>
              <a:t>Messaging</a:t>
            </a:r>
          </a:p>
          <a:p>
            <a:pPr lvl="1">
              <a:buFont typeface="Arial" panose="020B0604020202020204" pitchFamily="34" charset="0"/>
              <a:buChar char="•"/>
            </a:pPr>
            <a:r>
              <a:rPr lang="en-IN" sz="1600" b="1" i="0" dirty="0">
                <a:effectLst/>
                <a:latin typeface="Roboto" panose="02000000000000000000" pitchFamily="2" charset="0"/>
                <a:ea typeface="Roboto" panose="02000000000000000000" pitchFamily="2" charset="0"/>
                <a:cs typeface="Roboto" panose="02000000000000000000" pitchFamily="2" charset="0"/>
              </a:rPr>
              <a:t>Search and Discovery</a:t>
            </a:r>
            <a:endParaRPr lang="en-IN" sz="1600" b="1" dirty="0">
              <a:latin typeface="Roboto" panose="02000000000000000000" pitchFamily="2" charset="0"/>
              <a:ea typeface="Roboto" panose="02000000000000000000" pitchFamily="2" charset="0"/>
              <a:cs typeface="Roboto" panose="02000000000000000000" pitchFamily="2" charset="0"/>
            </a:endParaRPr>
          </a:p>
          <a:p>
            <a:pPr lvl="1">
              <a:buFont typeface="Arial" panose="020B0604020202020204" pitchFamily="34" charset="0"/>
              <a:buChar char="•"/>
            </a:pPr>
            <a:r>
              <a:rPr lang="en-IN" sz="1600" b="1" i="0" dirty="0">
                <a:effectLst/>
                <a:latin typeface="Roboto" panose="02000000000000000000" pitchFamily="2" charset="0"/>
                <a:ea typeface="Roboto" panose="02000000000000000000" pitchFamily="2" charset="0"/>
                <a:cs typeface="Roboto" panose="02000000000000000000" pitchFamily="2" charset="0"/>
              </a:rPr>
              <a:t>Privacy and Security</a:t>
            </a:r>
          </a:p>
          <a:p>
            <a:pPr lvl="1">
              <a:buFont typeface="Arial" panose="020B0604020202020204" pitchFamily="34" charset="0"/>
              <a:buChar char="•"/>
            </a:pPr>
            <a:r>
              <a:rPr lang="en-IN" sz="1600" b="1" i="0" dirty="0">
                <a:effectLst/>
                <a:latin typeface="Roboto" panose="02000000000000000000" pitchFamily="2" charset="0"/>
                <a:ea typeface="Roboto" panose="02000000000000000000" pitchFamily="2" charset="0"/>
                <a:cs typeface="Roboto" panose="02000000000000000000" pitchFamily="2" charset="0"/>
              </a:rPr>
              <a:t>Analytics</a:t>
            </a:r>
          </a:p>
          <a:p>
            <a:pPr lvl="1">
              <a:buFont typeface="Arial" panose="020B0604020202020204" pitchFamily="34" charset="0"/>
              <a:buChar char="•"/>
            </a:pPr>
            <a:r>
              <a:rPr lang="en-IN" sz="1600" b="1" i="0" dirty="0">
                <a:effectLst/>
                <a:latin typeface="Roboto" panose="02000000000000000000" pitchFamily="2" charset="0"/>
                <a:ea typeface="Roboto" panose="02000000000000000000" pitchFamily="2" charset="0"/>
                <a:cs typeface="Roboto" panose="02000000000000000000" pitchFamily="2" charset="0"/>
              </a:rPr>
              <a:t>Integration</a:t>
            </a:r>
          </a:p>
          <a:p>
            <a:pPr>
              <a:buFont typeface="Wingdings" panose="05000000000000000000" pitchFamily="2" charset="2"/>
              <a:buChar char="q"/>
            </a:pPr>
            <a:r>
              <a:rPr lang="en-IN" sz="1600" b="1" i="0" dirty="0">
                <a:effectLst/>
                <a:latin typeface="Roboto" panose="02000000000000000000" pitchFamily="2" charset="0"/>
                <a:ea typeface="Roboto" panose="02000000000000000000" pitchFamily="2" charset="0"/>
                <a:cs typeface="Roboto" panose="02000000000000000000" pitchFamily="2" charset="0"/>
              </a:rPr>
              <a:t>Technology Stack</a:t>
            </a:r>
          </a:p>
          <a:p>
            <a:pPr lvl="1">
              <a:buFont typeface="Arial" panose="020B0604020202020204" pitchFamily="34" charset="0"/>
              <a:buChar char="•"/>
            </a:pPr>
            <a:r>
              <a:rPr lang="en-IN" sz="1600" b="1" i="0" dirty="0">
                <a:effectLst/>
                <a:latin typeface="Roboto" panose="02000000000000000000" pitchFamily="2" charset="0"/>
                <a:ea typeface="Roboto" panose="02000000000000000000" pitchFamily="2" charset="0"/>
                <a:cs typeface="Roboto" panose="02000000000000000000" pitchFamily="2" charset="0"/>
              </a:rPr>
              <a:t>Frontend</a:t>
            </a:r>
          </a:p>
          <a:p>
            <a:pPr lvl="1">
              <a:buFont typeface="Arial" panose="020B0604020202020204" pitchFamily="34" charset="0"/>
              <a:buChar char="•"/>
            </a:pPr>
            <a:r>
              <a:rPr lang="en-IN" sz="1600" b="1" i="0" dirty="0">
                <a:effectLst/>
                <a:latin typeface="Roboto" panose="02000000000000000000" pitchFamily="2" charset="0"/>
                <a:ea typeface="Roboto" panose="02000000000000000000" pitchFamily="2" charset="0"/>
                <a:cs typeface="Roboto" panose="02000000000000000000" pitchFamily="2" charset="0"/>
              </a:rPr>
              <a:t>Backend</a:t>
            </a:r>
            <a:endParaRPr lang="en-IN" sz="1600" b="1" dirty="0">
              <a:latin typeface="Roboto" panose="02000000000000000000" pitchFamily="2" charset="0"/>
              <a:ea typeface="Roboto" panose="02000000000000000000" pitchFamily="2" charset="0"/>
              <a:cs typeface="Roboto" panose="02000000000000000000" pitchFamily="2" charset="0"/>
            </a:endParaRPr>
          </a:p>
          <a:p>
            <a:pPr lvl="1">
              <a:buFont typeface="Arial" panose="020B0604020202020204" pitchFamily="34" charset="0"/>
              <a:buChar char="•"/>
            </a:pPr>
            <a:r>
              <a:rPr lang="en-IN" sz="1600" b="1" i="0" dirty="0">
                <a:effectLst/>
                <a:latin typeface="Roboto" panose="02000000000000000000" pitchFamily="2" charset="0"/>
                <a:ea typeface="Roboto" panose="02000000000000000000" pitchFamily="2" charset="0"/>
                <a:cs typeface="Roboto" panose="02000000000000000000" pitchFamily="2" charset="0"/>
              </a:rPr>
              <a:t>Authentication</a:t>
            </a:r>
          </a:p>
          <a:p>
            <a:pPr lvl="1">
              <a:buFont typeface="Arial" panose="020B0604020202020204" pitchFamily="34" charset="0"/>
              <a:buChar char="•"/>
            </a:pPr>
            <a:r>
              <a:rPr lang="en-IN" sz="1600" b="1" i="0" dirty="0">
                <a:effectLst/>
                <a:latin typeface="Roboto" panose="02000000000000000000" pitchFamily="2" charset="0"/>
                <a:ea typeface="Roboto" panose="02000000000000000000" pitchFamily="2" charset="0"/>
                <a:cs typeface="Roboto" panose="02000000000000000000" pitchFamily="2" charset="0"/>
              </a:rPr>
              <a:t>Real-Time Functionality</a:t>
            </a:r>
          </a:p>
          <a:p>
            <a:pPr lvl="1">
              <a:buFont typeface="Arial" panose="020B0604020202020204" pitchFamily="34" charset="0"/>
              <a:buChar char="•"/>
            </a:pPr>
            <a:r>
              <a:rPr lang="en-IN" sz="1600" b="1" i="0" dirty="0">
                <a:effectLst/>
                <a:latin typeface="Roboto" panose="02000000000000000000" pitchFamily="2" charset="0"/>
                <a:ea typeface="Roboto" panose="02000000000000000000" pitchFamily="2" charset="0"/>
                <a:cs typeface="Roboto" panose="02000000000000000000" pitchFamily="2" charset="0"/>
              </a:rPr>
              <a:t>Scalability</a:t>
            </a:r>
          </a:p>
          <a:p>
            <a:pPr lvl="1">
              <a:buFont typeface="Arial" panose="020B0604020202020204" pitchFamily="34" charset="0"/>
              <a:buChar char="•"/>
            </a:pPr>
            <a:endParaRPr lang="en-IN" sz="1200" b="1" i="0" dirty="0">
              <a:effectLst/>
              <a:latin typeface="Söhne"/>
            </a:endParaRPr>
          </a:p>
          <a:p>
            <a:pPr marL="615950" lvl="1" indent="0">
              <a:buNone/>
            </a:pPr>
            <a:endParaRPr lang="en-IN" sz="1200" b="1" dirty="0">
              <a:latin typeface="Söhne"/>
            </a:endParaRPr>
          </a:p>
        </p:txBody>
      </p:sp>
    </p:spTree>
    <p:extLst>
      <p:ext uri="{BB962C8B-B14F-4D97-AF65-F5344CB8AC3E}">
        <p14:creationId xmlns:p14="http://schemas.microsoft.com/office/powerpoint/2010/main" val="120955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56D999-4AFE-5D89-A8AD-1FB2D531CBD9}"/>
              </a:ext>
            </a:extLst>
          </p:cNvPr>
          <p:cNvSpPr>
            <a:spLocks noGrp="1"/>
          </p:cNvSpPr>
          <p:nvPr>
            <p:ph type="body" idx="1"/>
          </p:nvPr>
        </p:nvSpPr>
        <p:spPr>
          <a:xfrm>
            <a:off x="729450" y="1559860"/>
            <a:ext cx="7688700" cy="3872752"/>
          </a:xfrm>
        </p:spPr>
        <p:txBody>
          <a:bodyPr>
            <a:normAutofit/>
          </a:bodyPr>
          <a:lstStyle/>
          <a:p>
            <a:pPr>
              <a:buFont typeface="Wingdings" panose="05000000000000000000" pitchFamily="2" charset="2"/>
              <a:buChar char="q"/>
            </a:pPr>
            <a:r>
              <a:rPr lang="en-IN" sz="1600" b="1" i="0" dirty="0">
                <a:effectLst/>
                <a:latin typeface="Roboto" panose="02000000000000000000" pitchFamily="2" charset="0"/>
                <a:ea typeface="Roboto" panose="02000000000000000000" pitchFamily="2" charset="0"/>
                <a:cs typeface="Roboto" panose="02000000000000000000" pitchFamily="2" charset="0"/>
              </a:rPr>
              <a:t>Monetization Strategy</a:t>
            </a:r>
          </a:p>
          <a:p>
            <a:pPr lvl="1">
              <a:buFont typeface="Arial" panose="020B0604020202020204" pitchFamily="34" charset="0"/>
              <a:buChar char="•"/>
            </a:pPr>
            <a:r>
              <a:rPr lang="en-IN" sz="1400" b="1" i="0" dirty="0">
                <a:effectLst/>
                <a:latin typeface="Roboto" panose="02000000000000000000" pitchFamily="2" charset="0"/>
                <a:ea typeface="Roboto" panose="02000000000000000000" pitchFamily="2" charset="0"/>
                <a:cs typeface="Roboto" panose="02000000000000000000" pitchFamily="2" charset="0"/>
              </a:rPr>
              <a:t>Ad Revenue</a:t>
            </a:r>
          </a:p>
          <a:p>
            <a:pPr lvl="1">
              <a:buFont typeface="Arial" panose="020B0604020202020204" pitchFamily="34" charset="0"/>
              <a:buChar char="•"/>
            </a:pPr>
            <a:r>
              <a:rPr lang="en-IN" sz="1400" b="1" i="0" dirty="0">
                <a:effectLst/>
                <a:latin typeface="Roboto" panose="02000000000000000000" pitchFamily="2" charset="0"/>
                <a:ea typeface="Roboto" panose="02000000000000000000" pitchFamily="2" charset="0"/>
                <a:cs typeface="Roboto" panose="02000000000000000000" pitchFamily="2" charset="0"/>
              </a:rPr>
              <a:t>Premium Features</a:t>
            </a:r>
          </a:p>
          <a:p>
            <a:pPr>
              <a:buFont typeface="Wingdings" panose="05000000000000000000" pitchFamily="2" charset="2"/>
              <a:buChar char="q"/>
            </a:pPr>
            <a:r>
              <a:rPr lang="en-GB" sz="1600" b="1" i="0" dirty="0">
                <a:effectLst/>
                <a:latin typeface="Roboto" panose="02000000000000000000" pitchFamily="2" charset="0"/>
                <a:ea typeface="Roboto" panose="02000000000000000000" pitchFamily="2" charset="0"/>
                <a:cs typeface="Roboto" panose="02000000000000000000" pitchFamily="2" charset="0"/>
              </a:rPr>
              <a:t>User Experience (UX) and Design</a:t>
            </a:r>
          </a:p>
          <a:p>
            <a:pPr>
              <a:buFont typeface="Wingdings" panose="05000000000000000000" pitchFamily="2" charset="2"/>
              <a:buChar char="q"/>
            </a:pPr>
            <a:r>
              <a:rPr lang="en-IN" sz="1600" b="1" i="0" dirty="0">
                <a:effectLst/>
                <a:latin typeface="Roboto" panose="02000000000000000000" pitchFamily="2" charset="0"/>
                <a:ea typeface="Roboto" panose="02000000000000000000" pitchFamily="2" charset="0"/>
                <a:cs typeface="Roboto" panose="02000000000000000000" pitchFamily="2" charset="0"/>
              </a:rPr>
              <a:t>Marketing and Growth</a:t>
            </a:r>
            <a:endParaRPr lang="en-GB" sz="1600" b="1" dirty="0">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q"/>
            </a:pPr>
            <a:r>
              <a:rPr lang="en-IN" sz="1600" b="1" i="0" dirty="0">
                <a:effectLst/>
                <a:latin typeface="Roboto" panose="02000000000000000000" pitchFamily="2" charset="0"/>
                <a:ea typeface="Roboto" panose="02000000000000000000" pitchFamily="2" charset="0"/>
                <a:cs typeface="Roboto" panose="02000000000000000000" pitchFamily="2" charset="0"/>
              </a:rPr>
              <a:t>Milestones</a:t>
            </a:r>
            <a:endParaRPr lang="en-GB" sz="1600" b="1" i="0" dirty="0">
              <a:effectLst/>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q"/>
            </a:pPr>
            <a:r>
              <a:rPr lang="en-IN" sz="1600" b="1" i="0" dirty="0">
                <a:effectLst/>
                <a:latin typeface="Roboto" panose="02000000000000000000" pitchFamily="2" charset="0"/>
                <a:ea typeface="Roboto" panose="02000000000000000000" pitchFamily="2" charset="0"/>
                <a:cs typeface="Roboto" panose="02000000000000000000" pitchFamily="2" charset="0"/>
              </a:rPr>
              <a:t>Future Enhancements</a:t>
            </a:r>
          </a:p>
          <a:p>
            <a:pPr>
              <a:buFont typeface="Wingdings" panose="05000000000000000000" pitchFamily="2" charset="2"/>
              <a:buChar char="q"/>
            </a:pPr>
            <a:r>
              <a:rPr lang="en-IN" sz="1600" b="1" i="0" dirty="0">
                <a:effectLst/>
                <a:latin typeface="Roboto" panose="02000000000000000000" pitchFamily="2" charset="0"/>
                <a:ea typeface="Roboto" panose="02000000000000000000" pitchFamily="2" charset="0"/>
                <a:cs typeface="Roboto" panose="02000000000000000000" pitchFamily="2" charset="0"/>
              </a:rPr>
              <a:t>Community Engagement</a:t>
            </a:r>
          </a:p>
          <a:p>
            <a:pPr>
              <a:buFont typeface="Wingdings" panose="05000000000000000000" pitchFamily="2" charset="2"/>
              <a:buChar char="q"/>
            </a:pPr>
            <a:r>
              <a:rPr lang="en-IN" sz="1600" b="1" i="0" dirty="0">
                <a:effectLst/>
                <a:latin typeface="Roboto" panose="02000000000000000000" pitchFamily="2" charset="0"/>
                <a:ea typeface="Roboto" panose="02000000000000000000" pitchFamily="2" charset="0"/>
                <a:cs typeface="Roboto" panose="02000000000000000000" pitchFamily="2" charset="0"/>
              </a:rPr>
              <a:t>Metrics for Success</a:t>
            </a:r>
            <a:endParaRPr lang="en-GB" sz="1600" b="1" dirty="0">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q"/>
            </a:pPr>
            <a:endParaRPr lang="en-IN" sz="1400" b="1" i="0" dirty="0">
              <a:effectLst/>
              <a:latin typeface="Söhne"/>
            </a:endParaRPr>
          </a:p>
        </p:txBody>
      </p:sp>
    </p:spTree>
    <p:extLst>
      <p:ext uri="{BB962C8B-B14F-4D97-AF65-F5344CB8AC3E}">
        <p14:creationId xmlns:p14="http://schemas.microsoft.com/office/powerpoint/2010/main" val="252644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49"/>
            <a:ext cx="7688700" cy="45719"/>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Objectives</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99" name="Google Shape;99;p15"/>
          <p:cNvSpPr txBox="1">
            <a:spLocks noGrp="1"/>
          </p:cNvSpPr>
          <p:nvPr>
            <p:ph type="body" idx="1"/>
          </p:nvPr>
        </p:nvSpPr>
        <p:spPr>
          <a:xfrm>
            <a:off x="729450" y="1896034"/>
            <a:ext cx="7688700" cy="3082068"/>
          </a:xfrm>
          <a:prstGeom prst="rect">
            <a:avLst/>
          </a:prstGeom>
        </p:spPr>
        <p:txBody>
          <a:bodyPr spcFirstLastPara="1" wrap="square" lIns="91425" tIns="91425" rIns="91425" bIns="91425" anchor="t" anchorCtr="0">
            <a:normAutofit fontScale="92500" lnSpcReduction="10000"/>
          </a:bodyPr>
          <a:lstStyle/>
          <a:p>
            <a:pPr indent="-349250">
              <a:buClr>
                <a:srgbClr val="000000"/>
              </a:buClr>
              <a:buSzPts val="1900"/>
              <a:buFont typeface="Roboto"/>
              <a:buChar char="●"/>
            </a:pPr>
            <a:r>
              <a:rPr lang="en-US" sz="20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The main objective of our project, is to create a user-friendly and feature-rich social media web application that enhances user interaction, connectivity, and content sharing within a secure and engaging online community.</a:t>
            </a:r>
          </a:p>
          <a:p>
            <a:pPr indent="-349250">
              <a:buClr>
                <a:srgbClr val="000000"/>
              </a:buClr>
              <a:buSzPts val="1900"/>
              <a:buFont typeface="Roboto"/>
              <a:buChar char="●"/>
            </a:pPr>
            <a:r>
              <a:rPr lang="en-GB" sz="2200" b="1" i="0" dirty="0">
                <a:solidFill>
                  <a:schemeClr val="bg2"/>
                </a:solidFill>
                <a:effectLst/>
                <a:latin typeface="Söhne"/>
              </a:rPr>
              <a:t>The potential achievements of a project depend on various factors, including the nature of the project, your goals, the resources available, and the effort you put into it. Here are some common outcomes and achievements associated with college projects:</a:t>
            </a:r>
            <a:endParaRPr lang="en-IN" sz="1500" b="1" dirty="0">
              <a:solidFill>
                <a:schemeClr val="bg2"/>
              </a:solidFill>
              <a:latin typeface="Roboto"/>
              <a:ea typeface="Roboto"/>
              <a:cs typeface="Roboto"/>
              <a:sym typeface="Roboto"/>
            </a:endParaRPr>
          </a:p>
          <a:p>
            <a:pPr marL="0" lvl="0" indent="0" algn="l" rtl="0">
              <a:spcBef>
                <a:spcPts val="1500"/>
              </a:spcBef>
              <a:spcAft>
                <a:spcPts val="1200"/>
              </a:spcAft>
              <a:buNone/>
            </a:pP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EABEAE6-81B4-06B1-6114-05971C1D1347}"/>
              </a:ext>
            </a:extLst>
          </p:cNvPr>
          <p:cNvSpPr>
            <a:spLocks noGrp="1"/>
          </p:cNvSpPr>
          <p:nvPr>
            <p:ph type="body" idx="1"/>
          </p:nvPr>
        </p:nvSpPr>
        <p:spPr>
          <a:xfrm>
            <a:off x="535812" y="1290918"/>
            <a:ext cx="7688700" cy="3700630"/>
          </a:xfrm>
        </p:spPr>
        <p:txBody>
          <a:bodyPr>
            <a:normAutofit fontScale="92500" lnSpcReduction="10000"/>
          </a:bodyPr>
          <a:lstStyle/>
          <a:p>
            <a:r>
              <a:rPr lang="en-IN" b="1" i="0" dirty="0">
                <a:effectLst/>
                <a:latin typeface="Lato" panose="020F0502020204030203" pitchFamily="34" charset="0"/>
                <a:ea typeface="Lato" panose="020F0502020204030203" pitchFamily="34" charset="0"/>
                <a:cs typeface="Lato" panose="020F0502020204030203" pitchFamily="34" charset="0"/>
              </a:rPr>
              <a:t>Learning Experience</a:t>
            </a:r>
          </a:p>
          <a:p>
            <a:r>
              <a:rPr lang="en-IN" b="1" i="0" dirty="0">
                <a:effectLst/>
                <a:latin typeface="Lato" panose="020F0502020204030203" pitchFamily="34" charset="0"/>
                <a:ea typeface="Lato" panose="020F0502020204030203" pitchFamily="34" charset="0"/>
                <a:cs typeface="Lato" panose="020F0502020204030203" pitchFamily="34" charset="0"/>
              </a:rPr>
              <a:t>Skill Development</a:t>
            </a:r>
            <a:endParaRPr lang="en-IN" b="1" dirty="0">
              <a:latin typeface="Lato" panose="020F0502020204030203" pitchFamily="34" charset="0"/>
              <a:ea typeface="Lato" panose="020F0502020204030203" pitchFamily="34" charset="0"/>
              <a:cs typeface="Lato" panose="020F0502020204030203" pitchFamily="34" charset="0"/>
            </a:endParaRPr>
          </a:p>
          <a:p>
            <a:r>
              <a:rPr lang="en-IN" b="1" i="0" dirty="0">
                <a:effectLst/>
                <a:latin typeface="Lato" panose="020F0502020204030203" pitchFamily="34" charset="0"/>
                <a:ea typeface="Lato" panose="020F0502020204030203" pitchFamily="34" charset="0"/>
                <a:cs typeface="Lato" panose="020F0502020204030203" pitchFamily="34" charset="0"/>
              </a:rPr>
              <a:t>Networking</a:t>
            </a:r>
          </a:p>
          <a:p>
            <a:r>
              <a:rPr lang="en-IN" b="1" i="0" dirty="0">
                <a:effectLst/>
                <a:latin typeface="Lato" panose="020F0502020204030203" pitchFamily="34" charset="0"/>
                <a:ea typeface="Lato" panose="020F0502020204030203" pitchFamily="34" charset="0"/>
                <a:cs typeface="Lato" panose="020F0502020204030203" pitchFamily="34" charset="0"/>
              </a:rPr>
              <a:t>Portfolio Enhancement</a:t>
            </a:r>
            <a:endParaRPr lang="en-GB" b="1" i="0" dirty="0">
              <a:effectLst/>
              <a:latin typeface="Lato" panose="020F0502020204030203" pitchFamily="34" charset="0"/>
              <a:ea typeface="Lato" panose="020F0502020204030203" pitchFamily="34" charset="0"/>
              <a:cs typeface="Lato" panose="020F0502020204030203" pitchFamily="34" charset="0"/>
            </a:endParaRPr>
          </a:p>
          <a:p>
            <a:r>
              <a:rPr lang="en-IN" b="1" i="0" dirty="0">
                <a:effectLst/>
                <a:latin typeface="Lato" panose="020F0502020204030203" pitchFamily="34" charset="0"/>
                <a:ea typeface="Lato" panose="020F0502020204030203" pitchFamily="34" charset="0"/>
                <a:cs typeface="Lato" panose="020F0502020204030203" pitchFamily="34" charset="0"/>
              </a:rPr>
              <a:t>Problem Solving</a:t>
            </a:r>
            <a:endParaRPr lang="en-GB" b="1" dirty="0">
              <a:latin typeface="Lato" panose="020F0502020204030203" pitchFamily="34" charset="0"/>
              <a:ea typeface="Lato" panose="020F0502020204030203" pitchFamily="34" charset="0"/>
              <a:cs typeface="Lato" panose="020F0502020204030203" pitchFamily="34" charset="0"/>
            </a:endParaRPr>
          </a:p>
          <a:p>
            <a:r>
              <a:rPr lang="en-IN" b="1" i="0" dirty="0">
                <a:effectLst/>
                <a:latin typeface="Lato" panose="020F0502020204030203" pitchFamily="34" charset="0"/>
                <a:ea typeface="Lato" panose="020F0502020204030203" pitchFamily="34" charset="0"/>
                <a:cs typeface="Lato" panose="020F0502020204030203" pitchFamily="34" charset="0"/>
              </a:rPr>
              <a:t>Innovation and Creativity</a:t>
            </a:r>
          </a:p>
          <a:p>
            <a:r>
              <a:rPr lang="en-IN" b="1" i="0" dirty="0">
                <a:effectLst/>
                <a:latin typeface="Lato" panose="020F0502020204030203" pitchFamily="34" charset="0"/>
                <a:ea typeface="Lato" panose="020F0502020204030203" pitchFamily="34" charset="0"/>
                <a:cs typeface="Lato" panose="020F0502020204030203" pitchFamily="34" charset="0"/>
              </a:rPr>
              <a:t>Presentation and Communication</a:t>
            </a:r>
          </a:p>
          <a:p>
            <a:r>
              <a:rPr lang="en-IN" b="1" i="0" dirty="0">
                <a:effectLst/>
                <a:latin typeface="Lato" panose="020F0502020204030203" pitchFamily="34" charset="0"/>
                <a:ea typeface="Lato" panose="020F0502020204030203" pitchFamily="34" charset="0"/>
                <a:cs typeface="Lato" panose="020F0502020204030203" pitchFamily="34" charset="0"/>
              </a:rPr>
              <a:t>Publication or Presentation</a:t>
            </a:r>
            <a:endParaRPr lang="en-IN" b="1" dirty="0">
              <a:latin typeface="Lato" panose="020F0502020204030203" pitchFamily="34" charset="0"/>
              <a:ea typeface="Lato" panose="020F0502020204030203" pitchFamily="34" charset="0"/>
              <a:cs typeface="Lato" panose="020F0502020204030203" pitchFamily="34" charset="0"/>
            </a:endParaRPr>
          </a:p>
          <a:p>
            <a:r>
              <a:rPr lang="en-IN" b="1" i="0" dirty="0">
                <a:effectLst/>
                <a:latin typeface="Lato" panose="020F0502020204030203" pitchFamily="34" charset="0"/>
                <a:ea typeface="Lato" panose="020F0502020204030203" pitchFamily="34" charset="0"/>
                <a:cs typeface="Lato" panose="020F0502020204030203" pitchFamily="34" charset="0"/>
              </a:rPr>
              <a:t>Community Impact</a:t>
            </a:r>
          </a:p>
          <a:p>
            <a:r>
              <a:rPr lang="en-IN" b="1" i="0" dirty="0">
                <a:effectLst/>
                <a:latin typeface="Lato" panose="020F0502020204030203" pitchFamily="34" charset="0"/>
                <a:ea typeface="Lato" panose="020F0502020204030203" pitchFamily="34" charset="0"/>
                <a:cs typeface="Lato" panose="020F0502020204030203" pitchFamily="34" charset="0"/>
              </a:rPr>
              <a:t>Entrepreneurship</a:t>
            </a:r>
            <a:endParaRPr lang="en-IN" b="1" dirty="0">
              <a:latin typeface="Lato" panose="020F0502020204030203" pitchFamily="34" charset="0"/>
              <a:ea typeface="Lato" panose="020F0502020204030203" pitchFamily="34" charset="0"/>
              <a:cs typeface="Lato" panose="020F0502020204030203" pitchFamily="34" charset="0"/>
            </a:endParaRPr>
          </a:p>
          <a:p>
            <a:r>
              <a:rPr lang="en-IN" b="1" i="0" dirty="0">
                <a:effectLst/>
                <a:latin typeface="Lato" panose="020F0502020204030203" pitchFamily="34" charset="0"/>
                <a:ea typeface="Lato" panose="020F0502020204030203" pitchFamily="34" charset="0"/>
                <a:cs typeface="Lato" panose="020F0502020204030203" pitchFamily="34" charset="0"/>
              </a:rPr>
              <a:t>Research Opportunities</a:t>
            </a:r>
          </a:p>
          <a:p>
            <a:r>
              <a:rPr lang="en-IN" b="1" i="0" dirty="0">
                <a:effectLst/>
                <a:latin typeface="Lato" panose="020F0502020204030203" pitchFamily="34" charset="0"/>
                <a:ea typeface="Lato" panose="020F0502020204030203" pitchFamily="34" charset="0"/>
                <a:cs typeface="Lato" panose="020F0502020204030203" pitchFamily="34" charset="0"/>
              </a:rPr>
              <a:t>Competitions and Awards</a:t>
            </a:r>
            <a:endParaRPr lang="en-IN" b="1" dirty="0">
              <a:latin typeface="Lato" panose="020F0502020204030203" pitchFamily="34" charset="0"/>
              <a:ea typeface="Lato" panose="020F0502020204030203" pitchFamily="34" charset="0"/>
              <a:cs typeface="Lato" panose="020F0502020204030203" pitchFamily="34" charset="0"/>
            </a:endParaRPr>
          </a:p>
          <a:p>
            <a:r>
              <a:rPr lang="en-IN" b="1" i="0" dirty="0">
                <a:effectLst/>
                <a:latin typeface="Lato" panose="020F0502020204030203" pitchFamily="34" charset="0"/>
                <a:ea typeface="Lato" panose="020F0502020204030203" pitchFamily="34" charset="0"/>
                <a:cs typeface="Lato" panose="020F0502020204030203" pitchFamily="34" charset="0"/>
              </a:rPr>
              <a:t>Career Opportunities</a:t>
            </a:r>
          </a:p>
          <a:p>
            <a:r>
              <a:rPr lang="en-IN" b="1" i="0" dirty="0">
                <a:effectLst/>
                <a:latin typeface="Lato" panose="020F0502020204030203" pitchFamily="34" charset="0"/>
                <a:ea typeface="Lato" panose="020F0502020204030203" pitchFamily="34" charset="0"/>
                <a:cs typeface="Lato" panose="020F0502020204030203" pitchFamily="34" charset="0"/>
              </a:rPr>
              <a:t>Personal Growth</a:t>
            </a:r>
          </a:p>
          <a:p>
            <a:endParaRPr lang="en-IN" b="1" i="0" dirty="0">
              <a:effectLst/>
              <a:latin typeface="Söhne"/>
            </a:endParaRPr>
          </a:p>
          <a:p>
            <a:pPr marL="146050" indent="0">
              <a:buNone/>
            </a:pPr>
            <a:r>
              <a:rPr lang="en-GB" i="1" dirty="0">
                <a:solidFill>
                  <a:schemeClr val="bg2"/>
                </a:solidFill>
                <a:latin typeface="Lato" panose="020F0502020204030203" pitchFamily="34" charset="0"/>
                <a:ea typeface="Lato" panose="020F0502020204030203" pitchFamily="34" charset="0"/>
                <a:cs typeface="Lato" panose="020F0502020204030203" pitchFamily="34" charset="0"/>
              </a:rPr>
              <a:t>T</a:t>
            </a:r>
            <a:r>
              <a:rPr lang="en-GB" b="0" i="1" dirty="0">
                <a:solidFill>
                  <a:schemeClr val="bg2"/>
                </a:solidFill>
                <a:effectLst/>
                <a:latin typeface="Lato" panose="020F0502020204030203" pitchFamily="34" charset="0"/>
                <a:ea typeface="Lato" panose="020F0502020204030203" pitchFamily="34" charset="0"/>
                <a:cs typeface="Lato" panose="020F0502020204030203" pitchFamily="34" charset="0"/>
              </a:rPr>
              <a:t>he success of our project is not solely determined by the scope or complexity but by the effort, dedication, and creativity you invest in it. Be open to learning, adapt to challenges, and use the opportunity to explore and develop your interests and skills.</a:t>
            </a:r>
            <a:endParaRPr lang="en-IN" b="1" i="1" dirty="0">
              <a:solidFill>
                <a:schemeClr val="bg2"/>
              </a:solidFill>
              <a:latin typeface="Lato" panose="020F0502020204030203" pitchFamily="34" charset="0"/>
              <a:ea typeface="Lato" panose="020F0502020204030203" pitchFamily="34" charset="0"/>
              <a:cs typeface="Lato" panose="020F0502020204030203" pitchFamily="34" charset="0"/>
            </a:endParaRPr>
          </a:p>
          <a:p>
            <a:endParaRPr lang="en-GB" b="1" dirty="0">
              <a:latin typeface="Söhne"/>
            </a:endParaRPr>
          </a:p>
        </p:txBody>
      </p:sp>
    </p:spTree>
    <p:extLst>
      <p:ext uri="{BB962C8B-B14F-4D97-AF65-F5344CB8AC3E}">
        <p14:creationId xmlns:p14="http://schemas.microsoft.com/office/powerpoint/2010/main" val="1039259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Problem Statement</a:t>
            </a:r>
            <a:endParaRPr sz="20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70000" lnSpcReduction="20000"/>
          </a:bodyPr>
          <a:lstStyle/>
          <a:p>
            <a:pPr marL="457200" lvl="0" indent="-342900" algn="l" rtl="0">
              <a:spcBef>
                <a:spcPts val="0"/>
              </a:spcBef>
              <a:spcAft>
                <a:spcPts val="0"/>
              </a:spcAft>
              <a:buClr>
                <a:srgbClr val="000000"/>
              </a:buClr>
              <a:buSzPts val="1800"/>
              <a:buFont typeface="Roboto"/>
              <a:buChar char="●"/>
            </a:pPr>
            <a:endParaRPr sz="1800" dirty="0">
              <a:solidFill>
                <a:srgbClr val="000000"/>
              </a:solidFill>
              <a:latin typeface="Roboto"/>
              <a:ea typeface="Roboto"/>
              <a:cs typeface="Roboto"/>
              <a:sym typeface="Roboto"/>
            </a:endParaRPr>
          </a:p>
          <a:p>
            <a:pPr marL="0" lvl="0" indent="0" algn="l" rtl="0">
              <a:spcBef>
                <a:spcPts val="1500"/>
              </a:spcBef>
              <a:spcAft>
                <a:spcPts val="1200"/>
              </a:spcAft>
              <a:buNone/>
            </a:pPr>
            <a:r>
              <a:rPr lang="en-GB" sz="1900" b="1" dirty="0">
                <a:solidFill>
                  <a:srgbClr val="317153"/>
                </a:solidFill>
              </a:rPr>
              <a:t>As   social   media   apps   continue   to   gain   popularity,   it   is important   to   understand   how   they   are   impacting   user </a:t>
            </a:r>
            <a:r>
              <a:rPr lang="en-GB" sz="1900" b="1" dirty="0" err="1">
                <a:solidFill>
                  <a:srgbClr val="317153"/>
                </a:solidFill>
              </a:rPr>
              <a:t>behavior</a:t>
            </a:r>
            <a:r>
              <a:rPr lang="en-GB" sz="1900" b="1" dirty="0">
                <a:solidFill>
                  <a:srgbClr val="317153"/>
                </a:solidFill>
              </a:rPr>
              <a:t> and the broader social landscape. There is a need to evaluate   the   performance,   user   experience,   and   business potential   of   social   media   apps,   such   as   the   MERN   stack social media app, in order to identify areas for improvement and  growth. Additionally,   there  is   a   need  to   compare  the MERN stack social media app with other social media apps in the market to understand its competitive advantages and weaknesses. By addressing these issues, we can gain insights into   how   social   media   apps   are   shaping   the   way   we communicate   and   interact   with   one   another,   and   develop strategies to optimize their impact.</a:t>
            </a:r>
            <a:endParaRPr sz="1900" b="1" dirty="0">
              <a:solidFill>
                <a:srgbClr val="31715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1985">
                <a:solidFill>
                  <a:srgbClr val="000000"/>
                </a:solidFill>
                <a:latin typeface="Roboto"/>
                <a:ea typeface="Roboto"/>
                <a:cs typeface="Roboto"/>
                <a:sym typeface="Roboto"/>
              </a:rPr>
              <a:t>Literature Review</a:t>
            </a:r>
            <a:endParaRPr sz="19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840"/>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rgbClr val="000000"/>
              </a:buClr>
              <a:buSzPts val="1700"/>
              <a:buFont typeface="Roboto"/>
              <a:buChar char="●"/>
            </a:pPr>
            <a:r>
              <a:rPr lang="en" sz="1700" dirty="0">
                <a:solidFill>
                  <a:srgbClr val="000000"/>
                </a:solidFill>
                <a:latin typeface="Roboto"/>
                <a:ea typeface="Roboto"/>
                <a:cs typeface="Roboto"/>
                <a:sym typeface="Roboto"/>
              </a:rPr>
              <a:t>Summarize any related work or projects in the same domain</a:t>
            </a:r>
            <a:endParaRPr sz="1700" dirty="0">
              <a:solidFill>
                <a:srgbClr val="000000"/>
              </a:solidFill>
              <a:latin typeface="Roboto"/>
              <a:ea typeface="Roboto"/>
              <a:cs typeface="Roboto"/>
              <a:sym typeface="Roboto"/>
            </a:endParaRPr>
          </a:p>
          <a:p>
            <a:pPr marL="457200" lvl="0" indent="-336550" algn="l" rtl="0">
              <a:spcBef>
                <a:spcPts val="0"/>
              </a:spcBef>
              <a:spcAft>
                <a:spcPts val="0"/>
              </a:spcAft>
              <a:buClr>
                <a:srgbClr val="000000"/>
              </a:buClr>
              <a:buSzPts val="1700"/>
              <a:buFont typeface="Roboto"/>
              <a:buChar char="●"/>
            </a:pPr>
            <a:r>
              <a:rPr lang="en" sz="1700" dirty="0">
                <a:solidFill>
                  <a:srgbClr val="000000"/>
                </a:solidFill>
                <a:latin typeface="Roboto"/>
                <a:ea typeface="Roboto"/>
                <a:cs typeface="Roboto"/>
                <a:sym typeface="Roboto"/>
              </a:rPr>
              <a:t>Highlight the gap your project is filling</a:t>
            </a:r>
            <a:endParaRPr sz="1700" dirty="0">
              <a:solidFill>
                <a:srgbClr val="000000"/>
              </a:solidFill>
              <a:latin typeface="Roboto"/>
              <a:ea typeface="Roboto"/>
              <a:cs typeface="Roboto"/>
              <a:sym typeface="Roboto"/>
            </a:endParaRPr>
          </a:p>
          <a:p>
            <a:pPr marL="0" lvl="0" indent="0" algn="l" rtl="0">
              <a:spcBef>
                <a:spcPts val="1500"/>
              </a:spcBef>
              <a:spcAft>
                <a:spcPts val="1200"/>
              </a:spcAft>
              <a:buNone/>
            </a:pPr>
            <a:endParaRPr sz="1800"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1116</Words>
  <Application>Microsoft Office PowerPoint</Application>
  <PresentationFormat>On-screen Show (16:9)</PresentationFormat>
  <Paragraphs>145</Paragraphs>
  <Slides>20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Wingdings</vt:lpstr>
      <vt:lpstr>Söhne</vt:lpstr>
      <vt:lpstr>Raleway</vt:lpstr>
      <vt:lpstr>Arial</vt:lpstr>
      <vt:lpstr>Calibri</vt:lpstr>
      <vt:lpstr>Lato</vt:lpstr>
      <vt:lpstr>Roboto</vt:lpstr>
      <vt:lpstr>Streamline</vt:lpstr>
      <vt:lpstr>SOCIAL MEDIA WEB APPLICATION </vt:lpstr>
      <vt:lpstr>Introduction </vt:lpstr>
      <vt:lpstr>PowerPoint Presentation</vt:lpstr>
      <vt:lpstr>PowerPoint Presentation</vt:lpstr>
      <vt:lpstr>PowerPoint Presentation</vt:lpstr>
      <vt:lpstr>Objectives </vt:lpstr>
      <vt:lpstr>PowerPoint Presentation</vt:lpstr>
      <vt:lpstr>Problem Statement </vt:lpstr>
      <vt:lpstr>Literature Review </vt:lpstr>
      <vt:lpstr>Methodology </vt:lpstr>
      <vt:lpstr>System Architecture </vt:lpstr>
      <vt:lpstr>Implementation </vt:lpstr>
      <vt:lpstr>PowerPoint Presentation</vt:lpstr>
      <vt:lpstr>Features </vt:lpstr>
      <vt:lpstr>Results </vt:lpstr>
      <vt:lpstr>Challenges Faced </vt:lpstr>
      <vt:lpstr>Future Work </vt:lpstr>
      <vt:lpstr>Conclusion </vt:lpstr>
      <vt:lpstr>Acknowledgments </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SAMARTH LAWANIA</dc:creator>
  <cp:lastModifiedBy>samarth lawania</cp:lastModifiedBy>
  <cp:revision>5</cp:revision>
  <dcterms:modified xsi:type="dcterms:W3CDTF">2023-12-02T04:54:22Z</dcterms:modified>
</cp:coreProperties>
</file>