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6" r:id="rId5"/>
    <p:sldId id="277" r:id="rId6"/>
    <p:sldId id="297" r:id="rId7"/>
    <p:sldId id="299" r:id="rId8"/>
    <p:sldId id="279" r:id="rId9"/>
    <p:sldId id="298" r:id="rId10"/>
    <p:sldId id="296" r:id="rId11"/>
    <p:sldId id="302" r:id="rId12"/>
    <p:sldId id="312" r:id="rId13"/>
    <p:sldId id="314" r:id="rId14"/>
    <p:sldId id="300" r:id="rId15"/>
    <p:sldId id="304" r:id="rId16"/>
    <p:sldId id="292" r:id="rId17"/>
    <p:sldId id="30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E9CC-90D3-4C0D-AFD2-E85509D6D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273349-63F4-4419-BAD3-EC737204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30DE2-7742-483D-97A1-094F84762FC6}"/>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E1542EFB-E288-407C-BDBE-047BD52DC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FED6E-1348-4E19-8FF0-AEF26BC71F72}"/>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272277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3F1B-B382-44BD-BC36-1F446EB2B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460961-8898-4458-87B3-BA70905F1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E4772-B112-4A02-A14C-5EB7C47BEC5B}"/>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DD3116F4-F5E3-4336-9366-915DDB840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C9021-A127-4CF9-B57D-42E41442302A}"/>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53120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C7A2F-4564-497C-9768-D640E39E94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E66A87-D186-4BB4-A14B-A93F2676AB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827F-8B0B-4F52-AD60-2BBE4BF25A22}"/>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3FA64C05-8525-4C85-8480-AA27F5C3E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6368B-5BEF-4D81-9924-A21BD5A47D72}"/>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130218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2922-EAA0-4CFF-8FF6-A8BA5A165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FC333-D854-4E92-8DE8-4BD6240A9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4973-7542-49EA-9985-C05456BF457D}"/>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52421D08-DAFB-4A37-AF23-AA7242790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1D337-D3A9-4F86-9CF7-48A5E7E33CE7}"/>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348355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B998-2AF6-46B5-9577-F2C2C706A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18B46-B9E2-4E5F-8780-DB52F3D9E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2DE9F-BF70-4D7E-9882-F83A6AC24ECB}"/>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1DAA49A9-DEF3-4FDF-BED7-083DADB09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26DF2-63E6-4759-A31E-CFD5AAD6F58A}"/>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393878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9A58-2BCF-4BD5-843A-A2196F2E9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B669F-7328-41A7-90DD-2C42C433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DF4F1-6D85-4287-90CF-883027476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5A0612-1163-4F21-923F-A2DCB86BAC0D}"/>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6" name="Footer Placeholder 5">
            <a:extLst>
              <a:ext uri="{FF2B5EF4-FFF2-40B4-BE49-F238E27FC236}">
                <a16:creationId xmlns:a16="http://schemas.microsoft.com/office/drawing/2014/main" id="{444D323E-0A8A-4972-9B6B-7D61BC22D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2A29F-DC9F-46A1-A80B-38CED36CC778}"/>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26365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2F7B-19AE-4D38-9847-B50326216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DB58F-1DBA-42E9-B37C-B13A03BEC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C71CE-AAD5-41EA-8333-F17F207C6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B9F7E-D744-4D08-BD7C-BB42CCA90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C5E69-E467-4C4E-AA91-B0310FF57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0D53D1-E1BE-4D9B-BFDC-98A1E779BB7A}"/>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8" name="Footer Placeholder 7">
            <a:extLst>
              <a:ext uri="{FF2B5EF4-FFF2-40B4-BE49-F238E27FC236}">
                <a16:creationId xmlns:a16="http://schemas.microsoft.com/office/drawing/2014/main" id="{81307442-B9C1-4DB2-AA73-31D62D2E1F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83BA9-5E01-4362-84B5-BACA3E5618C8}"/>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303867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DD80-D1B1-464B-945B-6FD28DC5F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F230A0-0C4E-4027-A6D9-3FDEF3503292}"/>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4" name="Footer Placeholder 3">
            <a:extLst>
              <a:ext uri="{FF2B5EF4-FFF2-40B4-BE49-F238E27FC236}">
                <a16:creationId xmlns:a16="http://schemas.microsoft.com/office/drawing/2014/main" id="{81667CAA-5F74-420F-92F4-E027A4EBD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7AC761-E668-49D0-AF8A-2D1F20BF133E}"/>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237159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5E83E-3750-41DA-B61D-899B8085ABD0}"/>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3" name="Footer Placeholder 2">
            <a:extLst>
              <a:ext uri="{FF2B5EF4-FFF2-40B4-BE49-F238E27FC236}">
                <a16:creationId xmlns:a16="http://schemas.microsoft.com/office/drawing/2014/main" id="{D0D1B926-496D-461B-BB2D-6419DC3F63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5E5D7-7AD2-4EBC-828C-2ADC371D1700}"/>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30307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CB8A-B011-4AF0-A6FE-7B2A35271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2D8820-C901-428C-A720-D5393AAAD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EFAA2-8049-4381-BF16-7AC5CC5D2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DCE4A-C8A1-4994-9D52-0B8B2EF0E596}"/>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6" name="Footer Placeholder 5">
            <a:extLst>
              <a:ext uri="{FF2B5EF4-FFF2-40B4-BE49-F238E27FC236}">
                <a16:creationId xmlns:a16="http://schemas.microsoft.com/office/drawing/2014/main" id="{2898DE5C-5DFD-4B35-ACBB-865FD5261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27FCE-0A5E-45D8-B4B3-A11A9194AE96}"/>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296022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319D-91F0-4F7A-9EDB-A4078E0A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F50F87-8111-44B0-A20A-FF67B73DE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52D073-DC2F-4D1D-8FD0-5D92230D2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70B1-0D81-4E72-9176-576F4C9BBE6A}"/>
              </a:ext>
            </a:extLst>
          </p:cNvPr>
          <p:cNvSpPr>
            <a:spLocks noGrp="1"/>
          </p:cNvSpPr>
          <p:nvPr>
            <p:ph type="dt" sz="half" idx="10"/>
          </p:nvPr>
        </p:nvSpPr>
        <p:spPr/>
        <p:txBody>
          <a:bodyPr/>
          <a:lstStyle/>
          <a:p>
            <a:fld id="{4FA8DABD-3473-411D-B95F-3DE00B0BF464}" type="datetimeFigureOut">
              <a:rPr lang="en-US" smtClean="0"/>
              <a:t>8/13/2020</a:t>
            </a:fld>
            <a:endParaRPr lang="en-US"/>
          </a:p>
        </p:txBody>
      </p:sp>
      <p:sp>
        <p:nvSpPr>
          <p:cNvPr id="6" name="Footer Placeholder 5">
            <a:extLst>
              <a:ext uri="{FF2B5EF4-FFF2-40B4-BE49-F238E27FC236}">
                <a16:creationId xmlns:a16="http://schemas.microsoft.com/office/drawing/2014/main" id="{A53AD29B-120E-45FF-B010-199637D25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F9C6B-E78A-455A-92A5-800D9E74AF1D}"/>
              </a:ext>
            </a:extLst>
          </p:cNvPr>
          <p:cNvSpPr>
            <a:spLocks noGrp="1"/>
          </p:cNvSpPr>
          <p:nvPr>
            <p:ph type="sldNum" sz="quarter" idx="12"/>
          </p:nvPr>
        </p:nvSpPr>
        <p:spPr/>
        <p:txBody>
          <a:bodyPr/>
          <a:lstStyle/>
          <a:p>
            <a:fld id="{DEA14BAB-AFF8-4B1D-AF73-474FA61BF9E0}" type="slidenum">
              <a:rPr lang="en-US" smtClean="0"/>
              <a:t>‹#›</a:t>
            </a:fld>
            <a:endParaRPr lang="en-US"/>
          </a:p>
        </p:txBody>
      </p:sp>
    </p:spTree>
    <p:extLst>
      <p:ext uri="{BB962C8B-B14F-4D97-AF65-F5344CB8AC3E}">
        <p14:creationId xmlns:p14="http://schemas.microsoft.com/office/powerpoint/2010/main" val="240490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8CB15-84EC-42FC-A731-3954ECC92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037E7-FB11-4E2F-BAED-28DA5A2B3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54F30-541B-4682-A30B-A3B6EAEC7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8DABD-3473-411D-B95F-3DE00B0BF464}" type="datetimeFigureOut">
              <a:rPr lang="en-US" smtClean="0"/>
              <a:t>8/13/2020</a:t>
            </a:fld>
            <a:endParaRPr lang="en-US"/>
          </a:p>
        </p:txBody>
      </p:sp>
      <p:sp>
        <p:nvSpPr>
          <p:cNvPr id="5" name="Footer Placeholder 4">
            <a:extLst>
              <a:ext uri="{FF2B5EF4-FFF2-40B4-BE49-F238E27FC236}">
                <a16:creationId xmlns:a16="http://schemas.microsoft.com/office/drawing/2014/main" id="{9180ADE5-36FD-45DD-8ECA-89F16E85D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9627C3-AB18-431E-91BC-988F8E08A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14BAB-AFF8-4B1D-AF73-474FA61BF9E0}" type="slidenum">
              <a:rPr lang="en-US" smtClean="0"/>
              <a:t>‹#›</a:t>
            </a:fld>
            <a:endParaRPr lang="en-US"/>
          </a:p>
        </p:txBody>
      </p:sp>
    </p:spTree>
    <p:extLst>
      <p:ext uri="{BB962C8B-B14F-4D97-AF65-F5344CB8AC3E}">
        <p14:creationId xmlns:p14="http://schemas.microsoft.com/office/powerpoint/2010/main" val="1753869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gioididong.com/dtd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stopwords/vietnamese-stopwords/blob/master/vietnamese-stopwords-dash.tx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Rendered Image">
            <a:extLst>
              <a:ext uri="{FF2B5EF4-FFF2-40B4-BE49-F238E27FC236}">
                <a16:creationId xmlns:a16="http://schemas.microsoft.com/office/drawing/2014/main" id="{009AE607-CB69-45CE-A670-9C708B307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193" y="1325164"/>
            <a:ext cx="6598868" cy="10959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ndered Image">
            <a:extLst>
              <a:ext uri="{FF2B5EF4-FFF2-40B4-BE49-F238E27FC236}">
                <a16:creationId xmlns:a16="http://schemas.microsoft.com/office/drawing/2014/main" id="{67C95CDE-6ABA-4C41-84F5-B405F6C24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60000" flipH="1">
            <a:off x="3433656" y="1136699"/>
            <a:ext cx="555818" cy="37692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4" descr="Rendered Image">
            <a:extLst>
              <a:ext uri="{FF2B5EF4-FFF2-40B4-BE49-F238E27FC236}">
                <a16:creationId xmlns:a16="http://schemas.microsoft.com/office/drawing/2014/main" id="{FC973B05-9BDF-4FA4-B9FD-726A81482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40000" flipH="1" flipV="1">
            <a:off x="6786455" y="1136698"/>
            <a:ext cx="555818" cy="37692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Rendered Image">
            <a:extLst>
              <a:ext uri="{FF2B5EF4-FFF2-40B4-BE49-F238E27FC236}">
                <a16:creationId xmlns:a16="http://schemas.microsoft.com/office/drawing/2014/main" id="{5A60C244-1ACC-494E-BADC-9CA3E073A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531" y="2705256"/>
            <a:ext cx="5164306" cy="112573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Rendered Image">
            <a:extLst>
              <a:ext uri="{FF2B5EF4-FFF2-40B4-BE49-F238E27FC236}">
                <a16:creationId xmlns:a16="http://schemas.microsoft.com/office/drawing/2014/main" id="{80452C46-0964-42CB-BA97-5A78AAA8C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164" y="2719327"/>
            <a:ext cx="5206526" cy="111166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endered Image">
            <a:extLst>
              <a:ext uri="{FF2B5EF4-FFF2-40B4-BE49-F238E27FC236}">
                <a16:creationId xmlns:a16="http://schemas.microsoft.com/office/drawing/2014/main" id="{E96F9F71-F93E-482A-B24C-F45A6CD01E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0011" y="3676946"/>
            <a:ext cx="394007" cy="40104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A61FAAE-E47B-4EC0-A83C-D104F7052B42}"/>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a:t>
            </a:r>
          </a:p>
        </p:txBody>
      </p:sp>
      <p:pic>
        <p:nvPicPr>
          <p:cNvPr id="2" name="Picture 1" descr="A close up of a logo&#10;&#10;Description automatically generated">
            <a:extLst>
              <a:ext uri="{FF2B5EF4-FFF2-40B4-BE49-F238E27FC236}">
                <a16:creationId xmlns:a16="http://schemas.microsoft.com/office/drawing/2014/main" id="{D90FADAC-469B-49DB-85C7-07A0C394B4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309" y="4129230"/>
            <a:ext cx="10915381" cy="2430586"/>
          </a:xfrm>
          <a:prstGeom prst="rect">
            <a:avLst/>
          </a:prstGeom>
        </p:spPr>
      </p:pic>
    </p:spTree>
    <p:extLst>
      <p:ext uri="{BB962C8B-B14F-4D97-AF65-F5344CB8AC3E}">
        <p14:creationId xmlns:p14="http://schemas.microsoft.com/office/powerpoint/2010/main" val="33304173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664C2326-DB50-4596-B7BB-FC7278FE04D5}"/>
              </a:ext>
            </a:extLst>
          </p:cNvPr>
          <p:cNvSpPr/>
          <p:nvPr/>
        </p:nvSpPr>
        <p:spPr>
          <a:xfrm>
            <a:off x="4847303" y="4294893"/>
            <a:ext cx="2497394" cy="1860756"/>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Times New Roman" panose="02020603050405020304" pitchFamily="18" charset="0"/>
                <a:cs typeface="Times New Roman" panose="02020603050405020304" pitchFamily="18" charset="0"/>
              </a:rPr>
              <a:t>TF-IDF</a:t>
            </a:r>
          </a:p>
        </p:txBody>
      </p:sp>
      <p:sp>
        <p:nvSpPr>
          <p:cNvPr id="7" name="Rectangle: Rounded Corners 6">
            <a:extLst>
              <a:ext uri="{FF2B5EF4-FFF2-40B4-BE49-F238E27FC236}">
                <a16:creationId xmlns:a16="http://schemas.microsoft.com/office/drawing/2014/main" id="{119253A4-AEE3-402E-B4BA-EC398EB1CE02}"/>
              </a:ext>
            </a:extLst>
          </p:cNvPr>
          <p:cNvSpPr/>
          <p:nvPr/>
        </p:nvSpPr>
        <p:spPr>
          <a:xfrm>
            <a:off x="7698658" y="3922498"/>
            <a:ext cx="4237703" cy="2605549"/>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[[0. 0. 0. ... 0. 0. 0.]</a:t>
            </a:r>
          </a:p>
          <a:p>
            <a:pPr algn="ctr"/>
            <a:r>
              <a:rPr lang="en-US" sz="2800" dirty="0">
                <a:solidFill>
                  <a:schemeClr val="tx1"/>
                </a:solidFill>
                <a:latin typeface="Times New Roman" panose="02020603050405020304" pitchFamily="18" charset="0"/>
                <a:cs typeface="Times New Roman" panose="02020603050405020304" pitchFamily="18" charset="0"/>
              </a:rPr>
              <a:t>  [0. 0. 0. ... 0. 0. 0.]</a:t>
            </a:r>
          </a:p>
          <a:p>
            <a:pPr algn="ctr"/>
            <a:r>
              <a:rPr lang="en-US" sz="2800" dirty="0">
                <a:solidFill>
                  <a:schemeClr val="tx1"/>
                </a:solidFill>
                <a:latin typeface="Times New Roman" panose="02020603050405020304" pitchFamily="18" charset="0"/>
                <a:cs typeface="Times New Roman" panose="02020603050405020304" pitchFamily="18" charset="0"/>
              </a:rPr>
              <a:t>   .....</a:t>
            </a:r>
          </a:p>
          <a:p>
            <a:pPr algn="ctr"/>
            <a:r>
              <a:rPr lang="en-US" sz="2800" dirty="0">
                <a:solidFill>
                  <a:schemeClr val="tx1"/>
                </a:solidFill>
                <a:latin typeface="Times New Roman" panose="02020603050405020304" pitchFamily="18" charset="0"/>
                <a:cs typeface="Times New Roman" panose="02020603050405020304" pitchFamily="18" charset="0"/>
              </a:rPr>
              <a:t>  [0. 0. 0. ... 0. 0. 0.]</a:t>
            </a:r>
          </a:p>
          <a:p>
            <a:pPr algn="ctr"/>
            <a:r>
              <a:rPr lang="en-US" sz="2800" dirty="0">
                <a:solidFill>
                  <a:schemeClr val="tx1"/>
                </a:solidFill>
                <a:latin typeface="Times New Roman" panose="02020603050405020304" pitchFamily="18" charset="0"/>
                <a:cs typeface="Times New Roman" panose="02020603050405020304" pitchFamily="18" charset="0"/>
              </a:rPr>
              <a:t>    [0. 0. 0. ... 0. 0. 0.]]</a:t>
            </a:r>
          </a:p>
          <a:p>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BA91BD84-7FE0-4E69-B639-FA4BFCDF572A}"/>
              </a:ext>
            </a:extLst>
          </p:cNvPr>
          <p:cNvSpPr/>
          <p:nvPr/>
        </p:nvSpPr>
        <p:spPr>
          <a:xfrm>
            <a:off x="8966446" y="125767"/>
            <a:ext cx="3225553" cy="12290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Feature Engineering</a:t>
            </a:r>
          </a:p>
        </p:txBody>
      </p:sp>
      <p:sp>
        <p:nvSpPr>
          <p:cNvPr id="8" name="Rectangle: Rounded Corners 7">
            <a:extLst>
              <a:ext uri="{FF2B5EF4-FFF2-40B4-BE49-F238E27FC236}">
                <a16:creationId xmlns:a16="http://schemas.microsoft.com/office/drawing/2014/main" id="{9695D362-4C95-44E8-9FD4-CBE0DD86EB08}"/>
              </a:ext>
            </a:extLst>
          </p:cNvPr>
          <p:cNvSpPr/>
          <p:nvPr/>
        </p:nvSpPr>
        <p:spPr>
          <a:xfrm>
            <a:off x="255639" y="3922496"/>
            <a:ext cx="4237703" cy="2605549"/>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Hôm</a:t>
            </a:r>
            <a:r>
              <a:rPr lang="en-US" sz="2400" dirty="0">
                <a:solidFill>
                  <a:schemeClr val="tx1"/>
                </a:solidFill>
                <a:latin typeface="Times New Roman" panose="02020603050405020304" pitchFamily="18" charset="0"/>
                <a:cs typeface="Times New Roman" panose="02020603050405020304" pitchFamily="18" charset="0"/>
              </a:rPr>
              <a:t> qua 2/3/2019, </a:t>
            </a:r>
            <a:r>
              <a:rPr lang="en-US" sz="2400" dirty="0" err="1">
                <a:solidFill>
                  <a:schemeClr val="tx1"/>
                </a:solidFill>
                <a:latin typeface="Times New Roman" panose="02020603050405020304" pitchFamily="18" charset="0"/>
                <a:cs typeface="Times New Roman" panose="02020603050405020304" pitchFamily="18" charset="0"/>
              </a:rPr>
              <a:t>mình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mua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sở</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Giới</a:t>
            </a:r>
            <a:r>
              <a:rPr lang="en-US" sz="2400" dirty="0">
                <a:solidFill>
                  <a:schemeClr val="tx1"/>
                </a:solidFill>
                <a:latin typeface="Times New Roman" panose="02020603050405020304" pitchFamily="18" charset="0"/>
                <a:cs typeface="Times New Roman" panose="02020603050405020304" pitchFamily="18" charset="0"/>
              </a:rPr>
              <a:t> Di </a:t>
            </a:r>
            <a:r>
              <a:rPr lang="en-US" sz="2400" dirty="0" err="1">
                <a:solidFill>
                  <a:schemeClr val="tx1"/>
                </a:solidFill>
                <a:latin typeface="Times New Roman" panose="02020603050405020304" pitchFamily="18" charset="0"/>
                <a:cs typeface="Times New Roman" panose="02020603050405020304" pitchFamily="18" charset="0"/>
              </a:rPr>
              <a:t>Động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Võ</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phẩm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đẹp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lượng</a:t>
            </a:r>
            <a:r>
              <a:rPr lang="en-US" sz="2400" dirty="0">
                <a:solidFill>
                  <a:schemeClr val="tx1"/>
                </a:solidFill>
                <a:latin typeface="Times New Roman" panose="02020603050405020304" pitchFamily="18" charset="0"/>
                <a:cs typeface="Times New Roman" panose="02020603050405020304" pitchFamily="18" charset="0"/>
              </a:rPr>
              <a:t>, pin </a:t>
            </a:r>
            <a:r>
              <a:rPr lang="en-US" sz="2400" dirty="0" err="1">
                <a:solidFill>
                  <a:schemeClr val="tx1"/>
                </a:solidFill>
                <a:latin typeface="Times New Roman" panose="02020603050405020304" pitchFamily="18" charset="0"/>
                <a:cs typeface="Times New Roman" panose="02020603050405020304" pitchFamily="18" charset="0"/>
              </a:rPr>
              <a:t>trâu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nhanh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nhiệt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tình</a:t>
            </a:r>
            <a:r>
              <a:rPr lang="en-US" sz="2400" dirty="0">
                <a:solidFill>
                  <a:schemeClr val="tx1"/>
                </a:solidFill>
                <a:latin typeface="Times New Roman" panose="02020603050405020304" pitchFamily="18" charset="0"/>
                <a:cs typeface="Times New Roman" panose="02020603050405020304" pitchFamily="18" charset="0"/>
              </a:rPr>
              <a:t> chu </a:t>
            </a:r>
            <a:r>
              <a:rPr lang="en-US" sz="2400" dirty="0" err="1">
                <a:solidFill>
                  <a:schemeClr val="tx1"/>
                </a:solidFill>
                <a:latin typeface="Times New Roman" panose="02020603050405020304" pitchFamily="18" charset="0"/>
                <a:cs typeface="Times New Roman" panose="02020603050405020304" pitchFamily="18" charset="0"/>
              </a:rPr>
              <a:t>đáo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kkkkkkk</a:t>
            </a:r>
            <a:r>
              <a:rPr lang="en-US" sz="2400" dirty="0">
                <a:solidFill>
                  <a:schemeClr val="tx1"/>
                </a:solidFill>
                <a:latin typeface="Times New Roman" panose="02020603050405020304" pitchFamily="18" charset="0"/>
                <a:cs typeface="Times New Roman" panose="02020603050405020304" pitchFamily="18" charset="0"/>
              </a:rPr>
              <a:t> thanks”</a:t>
            </a:r>
          </a:p>
        </p:txBody>
      </p:sp>
      <p:sp>
        <p:nvSpPr>
          <p:cNvPr id="9" name="Content Placeholder 2">
            <a:extLst>
              <a:ext uri="{FF2B5EF4-FFF2-40B4-BE49-F238E27FC236}">
                <a16:creationId xmlns:a16="http://schemas.microsoft.com/office/drawing/2014/main" id="{07D7CC93-A3B2-47CF-93E0-DF90CFA007C0}"/>
              </a:ext>
            </a:extLst>
          </p:cNvPr>
          <p:cNvSpPr>
            <a:spLocks noGrp="1"/>
          </p:cNvSpPr>
          <p:nvPr>
            <p:ph idx="1"/>
          </p:nvPr>
        </p:nvSpPr>
        <p:spPr>
          <a:xfrm>
            <a:off x="255639" y="310764"/>
            <a:ext cx="9069280" cy="3611732"/>
          </a:xfrm>
        </p:spPr>
        <p:txBody>
          <a:bodyPr>
            <a:normAutofit fontScale="92500" lnSpcReduction="10000"/>
          </a:bodyPr>
          <a:lstStyle/>
          <a:p>
            <a:pPr marL="0" indent="0">
              <a:buNone/>
            </a:pPr>
            <a:r>
              <a:rPr lang="en-US" sz="3000" dirty="0">
                <a:solidFill>
                  <a:srgbClr val="000000"/>
                </a:solidFill>
                <a:latin typeface="Times New Roman" panose="02020603050405020304" pitchFamily="18" charset="0"/>
                <a:cs typeface="Times New Roman" panose="02020603050405020304" pitchFamily="18" charset="0"/>
              </a:rPr>
              <a:t>- </a:t>
            </a:r>
            <a:r>
              <a:rPr lang="en-US" sz="3000" b="1" dirty="0">
                <a:solidFill>
                  <a:srgbClr val="000000"/>
                </a:solidFill>
                <a:latin typeface="Times New Roman" panose="02020603050405020304" pitchFamily="18" charset="0"/>
                <a:cs typeface="Times New Roman" panose="02020603050405020304" pitchFamily="18" charset="0"/>
              </a:rPr>
              <a:t>TF-IDF</a:t>
            </a:r>
            <a:r>
              <a:rPr lang="en-US" sz="3000" dirty="0">
                <a:solidFill>
                  <a:srgbClr val="000000"/>
                </a:solidFill>
                <a:latin typeface="Times New Roman" panose="02020603050405020304" pitchFamily="18" charset="0"/>
                <a:cs typeface="Times New Roman" panose="02020603050405020304" pitchFamily="18" charset="0"/>
              </a:rPr>
              <a:t> (Term Frequency – Inverse Document Frequency)</a:t>
            </a:r>
          </a:p>
          <a:p>
            <a:pPr marL="0" indent="0">
              <a:buNone/>
            </a:pPr>
            <a:r>
              <a:rPr lang="en-US" sz="3000" b="0" dirty="0">
                <a:solidFill>
                  <a:srgbClr val="000000"/>
                </a:solidFill>
                <a:effectLst/>
                <a:latin typeface="Times New Roman" panose="02020603050405020304" pitchFamily="18" charset="0"/>
                <a:cs typeface="Times New Roman" panose="02020603050405020304" pitchFamily="18" charset="0"/>
              </a:rPr>
              <a:t>   +TF: </a:t>
            </a:r>
            <a:r>
              <a:rPr lang="en-US" sz="3000" b="0" dirty="0" err="1">
                <a:solidFill>
                  <a:srgbClr val="000000"/>
                </a:solidFill>
                <a:effectLst/>
                <a:latin typeface="Times New Roman" panose="02020603050405020304" pitchFamily="18" charset="0"/>
                <a:cs typeface="Times New Roman" panose="02020603050405020304" pitchFamily="18" charset="0"/>
              </a:rPr>
              <a:t>Tần</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số</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xuất</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hiện</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của</a:t>
            </a:r>
            <a:r>
              <a:rPr lang="en-US" sz="3000" b="0" dirty="0">
                <a:solidFill>
                  <a:srgbClr val="000000"/>
                </a:solidFill>
                <a:effectLst/>
                <a:latin typeface="Times New Roman" panose="02020603050405020304" pitchFamily="18" charset="0"/>
                <a:cs typeface="Times New Roman" panose="02020603050405020304" pitchFamily="18" charset="0"/>
              </a:rPr>
              <a:t> 1 </a:t>
            </a:r>
            <a:r>
              <a:rPr lang="en-US" sz="3000" b="0" dirty="0" err="1">
                <a:solidFill>
                  <a:srgbClr val="000000"/>
                </a:solidFill>
                <a:effectLst/>
                <a:latin typeface="Times New Roman" panose="02020603050405020304" pitchFamily="18" charset="0"/>
                <a:cs typeface="Times New Roman" panose="02020603050405020304" pitchFamily="18" charset="0"/>
              </a:rPr>
              <a:t>từ</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trong</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văn</a:t>
            </a: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bản</a:t>
            </a:r>
            <a:endParaRPr lang="en-US" sz="30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3000" dirty="0">
                <a:solidFill>
                  <a:srgbClr val="000000"/>
                </a:solidFill>
                <a:latin typeface="Times New Roman" panose="02020603050405020304" pitchFamily="18" charset="0"/>
                <a:cs typeface="Times New Roman" panose="02020603050405020304" pitchFamily="18" charset="0"/>
              </a:rPr>
              <a:t>   +IDF: </a:t>
            </a:r>
            <a:r>
              <a:rPr lang="en-US" sz="3000" dirty="0" err="1">
                <a:solidFill>
                  <a:srgbClr val="000000"/>
                </a:solidFill>
                <a:latin typeface="Times New Roman" panose="02020603050405020304" pitchFamily="18" charset="0"/>
                <a:cs typeface="Times New Roman" panose="02020603050405020304" pitchFamily="18" charset="0"/>
              </a:rPr>
              <a:t>Tần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số</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nghịch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1 </a:t>
            </a:r>
            <a:r>
              <a:rPr lang="en-US" sz="3000" dirty="0" err="1">
                <a:solidFill>
                  <a:srgbClr val="000000"/>
                </a:solidFill>
                <a:latin typeface="Times New Roman" panose="02020603050405020304" pitchFamily="18" charset="0"/>
                <a:cs typeface="Times New Roman" panose="02020603050405020304" pitchFamily="18" charset="0"/>
              </a:rPr>
              <a:t>từ</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trong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tập</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bản</a:t>
            </a:r>
            <a:endParaRPr lang="en-US" sz="3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K</a:t>
            </a:r>
            <a:r>
              <a:rPr lang="en-US" sz="3000" dirty="0" err="1">
                <a:solidFill>
                  <a:srgbClr val="000000"/>
                </a:solidFill>
                <a:latin typeface="Times New Roman" panose="02020603050405020304" pitchFamily="18" charset="0"/>
                <a:cs typeface="Times New Roman" panose="02020603050405020304" pitchFamily="18" charset="0"/>
              </a:rPr>
              <a:t>ỹ</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thuật</a:t>
            </a:r>
            <a:r>
              <a:rPr lang="en-US" sz="3000" dirty="0">
                <a:solidFill>
                  <a:srgbClr val="000000"/>
                </a:solidFill>
                <a:latin typeface="Times New Roman" panose="02020603050405020304" pitchFamily="18" charset="0"/>
                <a:cs typeface="Times New Roman" panose="02020603050405020304" pitchFamily="18" charset="0"/>
              </a:rPr>
              <a:t> </a:t>
            </a:r>
            <a:r>
              <a:rPr lang="en-US" sz="3000" b="1" dirty="0">
                <a:solidFill>
                  <a:srgbClr val="000000"/>
                </a:solidFill>
                <a:latin typeface="Times New Roman" panose="02020603050405020304" pitchFamily="18" charset="0"/>
                <a:cs typeface="Times New Roman" panose="02020603050405020304" pitchFamily="18" charset="0"/>
              </a:rPr>
              <a:t>TF-IDF</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tính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toán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tuần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suất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xuất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hiện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một</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từ</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trong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bản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dựa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trên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đó</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đánh</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giá</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mức</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độ</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quan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trọng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của</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từng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từ</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trong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bản</a:t>
            </a:r>
            <a:endParaRPr lang="en-US" sz="3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3000" b="0" dirty="0">
                <a:solidFill>
                  <a:srgbClr val="000000"/>
                </a:solidFill>
                <a:effectLst/>
                <a:latin typeface="Times New Roman" panose="02020603050405020304" pitchFamily="18" charset="0"/>
                <a:cs typeface="Times New Roman" panose="02020603050405020304" pitchFamily="18" charset="0"/>
              </a:rPr>
              <a:t>- </a:t>
            </a:r>
            <a:r>
              <a:rPr lang="en-US" sz="3000" b="0" dirty="0" err="1">
                <a:solidFill>
                  <a:srgbClr val="000000"/>
                </a:solidFill>
                <a:effectLst/>
                <a:latin typeface="Times New Roman" panose="02020603050405020304" pitchFamily="18" charset="0"/>
                <a:cs typeface="Times New Roman" panose="02020603050405020304" pitchFamily="18" charset="0"/>
              </a:rPr>
              <a:t>T</a:t>
            </a:r>
            <a:r>
              <a:rPr lang="en-US" sz="3000" dirty="0" err="1">
                <a:solidFill>
                  <a:srgbClr val="000000"/>
                </a:solidFill>
                <a:latin typeface="Times New Roman" panose="02020603050405020304" pitchFamily="18" charset="0"/>
                <a:cs typeface="Times New Roman" panose="02020603050405020304" pitchFamily="18" charset="0"/>
              </a:rPr>
              <a:t>fidfVectorizer</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dùng</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để</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chuyển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đổi</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dữ</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liệu</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văn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bản</a:t>
            </a:r>
            <a:r>
              <a:rPr lang="en-US" sz="3000" dirty="0">
                <a:solidFill>
                  <a:srgbClr val="000000"/>
                </a:solidFill>
                <a:latin typeface="Times New Roman" panose="02020603050405020304" pitchFamily="18" charset="0"/>
                <a:cs typeface="Times New Roman" panose="02020603050405020304" pitchFamily="18" charset="0"/>
              </a:rPr>
              <a:t> sang ma </a:t>
            </a:r>
            <a:r>
              <a:rPr lang="en-US" sz="3000" dirty="0" err="1">
                <a:solidFill>
                  <a:srgbClr val="000000"/>
                </a:solidFill>
                <a:latin typeface="Times New Roman" panose="02020603050405020304" pitchFamily="18" charset="0"/>
                <a:cs typeface="Times New Roman" panose="02020603050405020304" pitchFamily="18" charset="0"/>
              </a:rPr>
              <a:t>trận</a:t>
            </a:r>
            <a:r>
              <a:rPr lang="en-US" sz="3000" dirty="0">
                <a:solidFill>
                  <a:srgbClr val="000000"/>
                </a:solidFill>
                <a:latin typeface="Times New Roman" panose="02020603050405020304" pitchFamily="18" charset="0"/>
                <a:cs typeface="Times New Roman" panose="02020603050405020304" pitchFamily="18" charset="0"/>
              </a:rPr>
              <a:t> </a:t>
            </a:r>
            <a:r>
              <a:rPr lang="en-US" sz="3000" dirty="0" err="1">
                <a:solidFill>
                  <a:srgbClr val="000000"/>
                </a:solidFill>
                <a:latin typeface="Times New Roman" panose="02020603050405020304" pitchFamily="18" charset="0"/>
                <a:cs typeface="Times New Roman" panose="02020603050405020304" pitchFamily="18" charset="0"/>
              </a:rPr>
              <a:t>các</a:t>
            </a:r>
            <a:r>
              <a:rPr lang="en-US" sz="3000" dirty="0">
                <a:solidFill>
                  <a:srgbClr val="000000"/>
                </a:solidFill>
                <a:latin typeface="Times New Roman" panose="02020603050405020304" pitchFamily="18" charset="0"/>
                <a:cs typeface="Times New Roman" panose="02020603050405020304" pitchFamily="18" charset="0"/>
              </a:rPr>
              <a:t> features </a:t>
            </a:r>
            <a:r>
              <a:rPr lang="en-US" sz="3000" b="1" dirty="0">
                <a:solidFill>
                  <a:srgbClr val="000000"/>
                </a:solidFill>
                <a:latin typeface="Times New Roman" panose="02020603050405020304" pitchFamily="18" charset="0"/>
                <a:cs typeface="Times New Roman" panose="02020603050405020304" pitchFamily="18" charset="0"/>
              </a:rPr>
              <a:t>TF-IDF</a:t>
            </a:r>
            <a:endParaRPr lang="en-US" sz="3000" b="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Title 1">
            <a:extLst>
              <a:ext uri="{FF2B5EF4-FFF2-40B4-BE49-F238E27FC236}">
                <a16:creationId xmlns:a16="http://schemas.microsoft.com/office/drawing/2014/main" id="{FA691046-75E3-43EF-8BFD-B4E160DF1A0B}"/>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701643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66A025F9-DE3E-4E47-9A1C-03AE54D9B6A4}"/>
              </a:ext>
            </a:extLst>
          </p:cNvPr>
          <p:cNvSpPr>
            <a:spLocks noChangeArrowheads="1"/>
          </p:cNvSpPr>
          <p:nvPr/>
        </p:nvSpPr>
        <p:spPr bwMode="gray">
          <a:xfrm>
            <a:off x="1201339" y="151947"/>
            <a:ext cx="9789322" cy="1032196"/>
          </a:xfrm>
          <a:prstGeom prst="roundRect">
            <a:avLst>
              <a:gd name="adj" fmla="val 50000"/>
            </a:avLst>
          </a:prstGeom>
          <a:gradFill rotWithShape="1">
            <a:gsLst>
              <a:gs pos="0">
                <a:schemeClr val="bg2">
                  <a:lumMod val="50000"/>
                </a:schemeClr>
              </a:gs>
              <a:gs pos="50000">
                <a:schemeClr val="accent3">
                  <a:lumMod val="60000"/>
                  <a:lumOff val="40000"/>
                </a:schemeClr>
              </a:gs>
              <a:gs pos="100000">
                <a:srgbClr val="767171"/>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Xây</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dựng</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và</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huấn</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luyện</a:t>
            </a:r>
            <a:r>
              <a:rPr lang="en-US" sz="4000" b="1" dirty="0">
                <a:solidFill>
                  <a:schemeClr val="bg1"/>
                </a:solidFill>
                <a:latin typeface="Times New Roman" panose="02020603050405020304" pitchFamily="18" charset="0"/>
                <a:cs typeface="Times New Roman" panose="02020603050405020304" pitchFamily="18" charset="0"/>
              </a:rPr>
              <a:t> model</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ABE7974-ADCB-4C74-B5BA-982CC783A8C3}"/>
              </a:ext>
            </a:extLst>
          </p:cNvPr>
          <p:cNvSpPr>
            <a:spLocks noGrp="1"/>
          </p:cNvSpPr>
          <p:nvPr>
            <p:ph idx="1"/>
          </p:nvPr>
        </p:nvSpPr>
        <p:spPr>
          <a:xfrm>
            <a:off x="262206" y="1625877"/>
            <a:ext cx="5781285" cy="5232123"/>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score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confusion matrix.</a:t>
            </a:r>
          </a:p>
          <a:p>
            <a:pPr marL="0" indent="0">
              <a:buNone/>
            </a:pP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class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True/False Positive, True/False Negative, True/False Neutral.</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35" name="Table 4">
            <a:extLst>
              <a:ext uri="{FF2B5EF4-FFF2-40B4-BE49-F238E27FC236}">
                <a16:creationId xmlns:a16="http://schemas.microsoft.com/office/drawing/2014/main" id="{9CA6A0F5-8A57-4311-BFAB-7BD4CAAE01D7}"/>
              </a:ext>
            </a:extLst>
          </p:cNvPr>
          <p:cNvGraphicFramePr>
            <a:graphicFrameLocks noGrp="1"/>
          </p:cNvGraphicFramePr>
          <p:nvPr>
            <p:extLst>
              <p:ext uri="{D42A27DB-BD31-4B8C-83A1-F6EECF244321}">
                <p14:modId xmlns:p14="http://schemas.microsoft.com/office/powerpoint/2010/main" val="4033370963"/>
              </p:ext>
            </p:extLst>
          </p:nvPr>
        </p:nvGraphicFramePr>
        <p:xfrm>
          <a:off x="7250277" y="1471505"/>
          <a:ext cx="4679517" cy="3142122"/>
        </p:xfrm>
        <a:graphic>
          <a:graphicData uri="http://schemas.openxmlformats.org/drawingml/2006/table">
            <a:tbl>
              <a:tblPr firstRow="1" bandRow="1">
                <a:tableStyleId>{5940675A-B579-460E-94D1-54222C63F5DA}</a:tableStyleId>
              </a:tblPr>
              <a:tblGrid>
                <a:gridCol w="1559839">
                  <a:extLst>
                    <a:ext uri="{9D8B030D-6E8A-4147-A177-3AD203B41FA5}">
                      <a16:colId xmlns:a16="http://schemas.microsoft.com/office/drawing/2014/main" val="3604915948"/>
                    </a:ext>
                  </a:extLst>
                </a:gridCol>
                <a:gridCol w="1559839">
                  <a:extLst>
                    <a:ext uri="{9D8B030D-6E8A-4147-A177-3AD203B41FA5}">
                      <a16:colId xmlns:a16="http://schemas.microsoft.com/office/drawing/2014/main" val="1175711304"/>
                    </a:ext>
                  </a:extLst>
                </a:gridCol>
                <a:gridCol w="1559839">
                  <a:extLst>
                    <a:ext uri="{9D8B030D-6E8A-4147-A177-3AD203B41FA5}">
                      <a16:colId xmlns:a16="http://schemas.microsoft.com/office/drawing/2014/main" val="909362786"/>
                    </a:ext>
                  </a:extLst>
                </a:gridCol>
              </a:tblGrid>
              <a:tr h="1047374">
                <a:tc>
                  <a:txBody>
                    <a:bodyPr/>
                    <a:lstStyle/>
                    <a:p>
                      <a:pPr algn="ctr"/>
                      <a:r>
                        <a:rPr lang="en-US" sz="2800" dirty="0">
                          <a:latin typeface="Times New Roman" panose="02020603050405020304" pitchFamily="18" charset="0"/>
                          <a:cs typeface="Times New Roman" panose="02020603050405020304" pitchFamily="18" charset="0"/>
                        </a:rPr>
                        <a:t>True</a:t>
                      </a:r>
                    </a:p>
                    <a:p>
                      <a:pPr algn="ctr"/>
                      <a:r>
                        <a:rPr lang="en-US" sz="2800" dirty="0">
                          <a:latin typeface="Times New Roman" panose="02020603050405020304" pitchFamily="18" charset="0"/>
                          <a:cs typeface="Times New Roman" panose="02020603050405020304" pitchFamily="18" charset="0"/>
                        </a:rPr>
                        <a:t>Negative</a:t>
                      </a:r>
                    </a:p>
                  </a:txBody>
                  <a:tcPr>
                    <a:solidFill>
                      <a:schemeClr val="tx2">
                        <a:lumMod val="20000"/>
                        <a:lumOff val="80000"/>
                      </a:schemeClr>
                    </a:solidFill>
                  </a:tcPr>
                </a:tc>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Neutral</a:t>
                      </a:r>
                    </a:p>
                  </a:txBody>
                  <a:tcPr/>
                </a:tc>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Positive</a:t>
                      </a:r>
                    </a:p>
                  </a:txBody>
                  <a:tcPr/>
                </a:tc>
                <a:extLst>
                  <a:ext uri="{0D108BD9-81ED-4DB2-BD59-A6C34878D82A}">
                    <a16:rowId xmlns:a16="http://schemas.microsoft.com/office/drawing/2014/main" val="466655143"/>
                  </a:ext>
                </a:extLst>
              </a:tr>
              <a:tr h="1047374">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Negative</a:t>
                      </a:r>
                    </a:p>
                  </a:txBody>
                  <a:tcPr/>
                </a:tc>
                <a:tc>
                  <a:txBody>
                    <a:bodyPr/>
                    <a:lstStyle/>
                    <a:p>
                      <a:pPr algn="ctr"/>
                      <a:r>
                        <a:rPr lang="en-US" sz="2800" dirty="0">
                          <a:latin typeface="Times New Roman" panose="02020603050405020304" pitchFamily="18" charset="0"/>
                          <a:cs typeface="Times New Roman" panose="02020603050405020304" pitchFamily="18" charset="0"/>
                        </a:rPr>
                        <a:t>True</a:t>
                      </a:r>
                    </a:p>
                    <a:p>
                      <a:pPr algn="ctr"/>
                      <a:r>
                        <a:rPr lang="en-US" sz="2800" dirty="0">
                          <a:latin typeface="Times New Roman" panose="02020603050405020304" pitchFamily="18" charset="0"/>
                          <a:cs typeface="Times New Roman" panose="02020603050405020304" pitchFamily="18" charset="0"/>
                        </a:rPr>
                        <a:t>Neutral</a:t>
                      </a:r>
                    </a:p>
                  </a:txBody>
                  <a:tcPr>
                    <a:solidFill>
                      <a:schemeClr val="tx2">
                        <a:lumMod val="20000"/>
                        <a:lumOff val="80000"/>
                      </a:schemeClr>
                    </a:solidFill>
                  </a:tcPr>
                </a:tc>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Positive</a:t>
                      </a:r>
                    </a:p>
                  </a:txBody>
                  <a:tcPr/>
                </a:tc>
                <a:extLst>
                  <a:ext uri="{0D108BD9-81ED-4DB2-BD59-A6C34878D82A}">
                    <a16:rowId xmlns:a16="http://schemas.microsoft.com/office/drawing/2014/main" val="2788402712"/>
                  </a:ext>
                </a:extLst>
              </a:tr>
              <a:tr h="1047374">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Negative</a:t>
                      </a:r>
                    </a:p>
                  </a:txBody>
                  <a:tcPr/>
                </a:tc>
                <a:tc>
                  <a:txBody>
                    <a:bodyPr/>
                    <a:lstStyle/>
                    <a:p>
                      <a:pPr algn="ctr"/>
                      <a:r>
                        <a:rPr lang="en-US" sz="2800" dirty="0">
                          <a:latin typeface="Times New Roman" panose="02020603050405020304" pitchFamily="18" charset="0"/>
                          <a:cs typeface="Times New Roman" panose="02020603050405020304" pitchFamily="18" charset="0"/>
                        </a:rPr>
                        <a:t>False</a:t>
                      </a:r>
                    </a:p>
                    <a:p>
                      <a:pPr algn="ctr"/>
                      <a:r>
                        <a:rPr lang="en-US" sz="2800" dirty="0">
                          <a:latin typeface="Times New Roman" panose="02020603050405020304" pitchFamily="18" charset="0"/>
                          <a:cs typeface="Times New Roman" panose="02020603050405020304" pitchFamily="18" charset="0"/>
                        </a:rPr>
                        <a:t>Neutral</a:t>
                      </a:r>
                    </a:p>
                  </a:txBody>
                  <a:tcPr/>
                </a:tc>
                <a:tc>
                  <a:txBody>
                    <a:bodyPr/>
                    <a:lstStyle/>
                    <a:p>
                      <a:pPr algn="ctr"/>
                      <a:r>
                        <a:rPr lang="en-US" sz="2800" dirty="0">
                          <a:latin typeface="Times New Roman" panose="02020603050405020304" pitchFamily="18" charset="0"/>
                          <a:cs typeface="Times New Roman" panose="02020603050405020304" pitchFamily="18" charset="0"/>
                        </a:rPr>
                        <a:t>True</a:t>
                      </a:r>
                    </a:p>
                    <a:p>
                      <a:pPr algn="ctr"/>
                      <a:r>
                        <a:rPr lang="en-US" sz="2800" dirty="0">
                          <a:latin typeface="Times New Roman" panose="02020603050405020304" pitchFamily="18" charset="0"/>
                          <a:cs typeface="Times New Roman" panose="02020603050405020304" pitchFamily="18" charset="0"/>
                        </a:rPr>
                        <a:t>Positive</a:t>
                      </a:r>
                    </a:p>
                  </a:txBody>
                  <a:tcPr>
                    <a:solidFill>
                      <a:schemeClr val="tx2">
                        <a:lumMod val="20000"/>
                        <a:lumOff val="80000"/>
                      </a:schemeClr>
                    </a:solidFill>
                  </a:tcPr>
                </a:tc>
                <a:extLst>
                  <a:ext uri="{0D108BD9-81ED-4DB2-BD59-A6C34878D82A}">
                    <a16:rowId xmlns:a16="http://schemas.microsoft.com/office/drawing/2014/main" val="4180131184"/>
                  </a:ext>
                </a:extLst>
              </a:tr>
            </a:tbl>
          </a:graphicData>
        </a:graphic>
      </p:graphicFrame>
      <p:sp>
        <p:nvSpPr>
          <p:cNvPr id="36" name="Title 1">
            <a:extLst>
              <a:ext uri="{FF2B5EF4-FFF2-40B4-BE49-F238E27FC236}">
                <a16:creationId xmlns:a16="http://schemas.microsoft.com/office/drawing/2014/main" id="{64D14530-67D9-4006-9F80-63729623E579}"/>
              </a:ext>
            </a:extLst>
          </p:cNvPr>
          <p:cNvSpPr>
            <a:spLocks noGrp="1"/>
          </p:cNvSpPr>
          <p:nvPr>
            <p:ph type="title"/>
          </p:nvPr>
        </p:nvSpPr>
        <p:spPr>
          <a:xfrm rot="16200000">
            <a:off x="5093665" y="2379784"/>
            <a:ext cx="2224596" cy="1325563"/>
          </a:xfrm>
        </p:spPr>
        <p:txBody>
          <a:bodyPr>
            <a:normAutofit/>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True label</a:t>
            </a:r>
          </a:p>
        </p:txBody>
      </p:sp>
      <p:sp>
        <p:nvSpPr>
          <p:cNvPr id="37" name="Title 1">
            <a:extLst>
              <a:ext uri="{FF2B5EF4-FFF2-40B4-BE49-F238E27FC236}">
                <a16:creationId xmlns:a16="http://schemas.microsoft.com/office/drawing/2014/main" id="{1B28D6A3-0107-4A15-B291-CD278425CC76}"/>
              </a:ext>
            </a:extLst>
          </p:cNvPr>
          <p:cNvSpPr txBox="1">
            <a:spLocks/>
          </p:cNvSpPr>
          <p:nvPr/>
        </p:nvSpPr>
        <p:spPr>
          <a:xfrm>
            <a:off x="8112396" y="5070741"/>
            <a:ext cx="3326167" cy="941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Predicted label</a:t>
            </a:r>
          </a:p>
        </p:txBody>
      </p:sp>
      <p:sp>
        <p:nvSpPr>
          <p:cNvPr id="38" name="Title 1">
            <a:extLst>
              <a:ext uri="{FF2B5EF4-FFF2-40B4-BE49-F238E27FC236}">
                <a16:creationId xmlns:a16="http://schemas.microsoft.com/office/drawing/2014/main" id="{CB185479-EAF2-418D-B01D-CA4A6140CF6C}"/>
              </a:ext>
            </a:extLst>
          </p:cNvPr>
          <p:cNvSpPr txBox="1">
            <a:spLocks/>
          </p:cNvSpPr>
          <p:nvPr/>
        </p:nvSpPr>
        <p:spPr>
          <a:xfrm>
            <a:off x="6586509" y="1655629"/>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-1</a:t>
            </a:r>
          </a:p>
        </p:txBody>
      </p:sp>
      <p:sp>
        <p:nvSpPr>
          <p:cNvPr id="39" name="Title 1">
            <a:extLst>
              <a:ext uri="{FF2B5EF4-FFF2-40B4-BE49-F238E27FC236}">
                <a16:creationId xmlns:a16="http://schemas.microsoft.com/office/drawing/2014/main" id="{7065531F-75CF-4438-9E27-32F924C8A939}"/>
              </a:ext>
            </a:extLst>
          </p:cNvPr>
          <p:cNvSpPr txBox="1">
            <a:spLocks/>
          </p:cNvSpPr>
          <p:nvPr/>
        </p:nvSpPr>
        <p:spPr>
          <a:xfrm>
            <a:off x="6586509" y="2767927"/>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 0</a:t>
            </a:r>
          </a:p>
        </p:txBody>
      </p:sp>
      <p:sp>
        <p:nvSpPr>
          <p:cNvPr id="40" name="Title 1">
            <a:extLst>
              <a:ext uri="{FF2B5EF4-FFF2-40B4-BE49-F238E27FC236}">
                <a16:creationId xmlns:a16="http://schemas.microsoft.com/office/drawing/2014/main" id="{6AB4428D-B6A5-46E8-8516-8FB2FF0335C4}"/>
              </a:ext>
            </a:extLst>
          </p:cNvPr>
          <p:cNvSpPr txBox="1">
            <a:spLocks/>
          </p:cNvSpPr>
          <p:nvPr/>
        </p:nvSpPr>
        <p:spPr>
          <a:xfrm>
            <a:off x="6586509" y="3880225"/>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 1</a:t>
            </a:r>
          </a:p>
        </p:txBody>
      </p:sp>
      <p:sp>
        <p:nvSpPr>
          <p:cNvPr id="41" name="Title 1">
            <a:extLst>
              <a:ext uri="{FF2B5EF4-FFF2-40B4-BE49-F238E27FC236}">
                <a16:creationId xmlns:a16="http://schemas.microsoft.com/office/drawing/2014/main" id="{6FBF9DD9-70D8-43C6-8AA7-E5A317CFB910}"/>
              </a:ext>
            </a:extLst>
          </p:cNvPr>
          <p:cNvSpPr txBox="1">
            <a:spLocks/>
          </p:cNvSpPr>
          <p:nvPr/>
        </p:nvSpPr>
        <p:spPr>
          <a:xfrm>
            <a:off x="7706575" y="4613627"/>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-1</a:t>
            </a:r>
          </a:p>
        </p:txBody>
      </p:sp>
      <p:sp>
        <p:nvSpPr>
          <p:cNvPr id="42" name="Title 1">
            <a:extLst>
              <a:ext uri="{FF2B5EF4-FFF2-40B4-BE49-F238E27FC236}">
                <a16:creationId xmlns:a16="http://schemas.microsoft.com/office/drawing/2014/main" id="{2A3A857A-0D62-4DC8-9CCA-D1ACAAF136A4}"/>
              </a:ext>
            </a:extLst>
          </p:cNvPr>
          <p:cNvSpPr txBox="1">
            <a:spLocks/>
          </p:cNvSpPr>
          <p:nvPr/>
        </p:nvSpPr>
        <p:spPr>
          <a:xfrm>
            <a:off x="9253712" y="4613627"/>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 0</a:t>
            </a:r>
          </a:p>
        </p:txBody>
      </p:sp>
      <p:sp>
        <p:nvSpPr>
          <p:cNvPr id="43" name="Title 1">
            <a:extLst>
              <a:ext uri="{FF2B5EF4-FFF2-40B4-BE49-F238E27FC236}">
                <a16:creationId xmlns:a16="http://schemas.microsoft.com/office/drawing/2014/main" id="{8AB24271-9249-43F8-A3C5-B604C67F3F7F}"/>
              </a:ext>
            </a:extLst>
          </p:cNvPr>
          <p:cNvSpPr txBox="1">
            <a:spLocks/>
          </p:cNvSpPr>
          <p:nvPr/>
        </p:nvSpPr>
        <p:spPr>
          <a:xfrm>
            <a:off x="10874091" y="4613626"/>
            <a:ext cx="564472" cy="54927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 1</a:t>
            </a:r>
          </a:p>
        </p:txBody>
      </p:sp>
      <p:sp>
        <p:nvSpPr>
          <p:cNvPr id="44" name="Title 1">
            <a:extLst>
              <a:ext uri="{FF2B5EF4-FFF2-40B4-BE49-F238E27FC236}">
                <a16:creationId xmlns:a16="http://schemas.microsoft.com/office/drawing/2014/main" id="{3CDB3907-34F2-4A50-8989-15DB557DFBD9}"/>
              </a:ext>
            </a:extLst>
          </p:cNvPr>
          <p:cNvSpPr txBox="1">
            <a:spLocks/>
          </p:cNvSpPr>
          <p:nvPr/>
        </p:nvSpPr>
        <p:spPr>
          <a:xfrm>
            <a:off x="5715757" y="5765020"/>
            <a:ext cx="4059722" cy="941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Confusion Matrix</a:t>
            </a:r>
          </a:p>
        </p:txBody>
      </p:sp>
      <p:sp>
        <p:nvSpPr>
          <p:cNvPr id="2" name="Title 1">
            <a:extLst>
              <a:ext uri="{FF2B5EF4-FFF2-40B4-BE49-F238E27FC236}">
                <a16:creationId xmlns:a16="http://schemas.microsoft.com/office/drawing/2014/main" id="{64650A08-39C0-42A7-9A98-CDE95EDC34A9}"/>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42856338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68B4F-DF33-422B-AED7-0C92E2711533}"/>
              </a:ext>
            </a:extLst>
          </p:cNvPr>
          <p:cNvSpPr>
            <a:spLocks noGrp="1"/>
          </p:cNvSpPr>
          <p:nvPr>
            <p:ph idx="1"/>
          </p:nvPr>
        </p:nvSpPr>
        <p:spPr>
          <a:xfrm>
            <a:off x="270029" y="343051"/>
            <a:ext cx="2437660" cy="55359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Precision_1 = </a:t>
            </a:r>
          </a:p>
        </p:txBody>
      </p:sp>
      <p:sp>
        <p:nvSpPr>
          <p:cNvPr id="4" name="Content Placeholder 2">
            <a:extLst>
              <a:ext uri="{FF2B5EF4-FFF2-40B4-BE49-F238E27FC236}">
                <a16:creationId xmlns:a16="http://schemas.microsoft.com/office/drawing/2014/main" id="{3504CE65-9FA7-4D40-AC4F-A1F710E77944}"/>
              </a:ext>
            </a:extLst>
          </p:cNvPr>
          <p:cNvSpPr txBox="1">
            <a:spLocks/>
          </p:cNvSpPr>
          <p:nvPr/>
        </p:nvSpPr>
        <p:spPr>
          <a:xfrm>
            <a:off x="4083727" y="66255"/>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Negative</a:t>
            </a:r>
          </a:p>
        </p:txBody>
      </p:sp>
      <p:cxnSp>
        <p:nvCxnSpPr>
          <p:cNvPr id="6" name="Straight Connector 5">
            <a:extLst>
              <a:ext uri="{FF2B5EF4-FFF2-40B4-BE49-F238E27FC236}">
                <a16:creationId xmlns:a16="http://schemas.microsoft.com/office/drawing/2014/main" id="{ACD5704A-F94C-4F10-81DB-1FE4F215FE62}"/>
              </a:ext>
            </a:extLst>
          </p:cNvPr>
          <p:cNvCxnSpPr>
            <a:cxnSpLocks/>
          </p:cNvCxnSpPr>
          <p:nvPr/>
        </p:nvCxnSpPr>
        <p:spPr>
          <a:xfrm>
            <a:off x="2348883" y="556114"/>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0017B4-29E8-4A62-879E-2ED678A017F5}"/>
              </a:ext>
            </a:extLst>
          </p:cNvPr>
          <p:cNvSpPr txBox="1">
            <a:spLocks/>
          </p:cNvSpPr>
          <p:nvPr/>
        </p:nvSpPr>
        <p:spPr>
          <a:xfrm>
            <a:off x="2295615" y="619846"/>
            <a:ext cx="6484400" cy="5535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Negative + False Negative +False Negative</a:t>
            </a:r>
          </a:p>
        </p:txBody>
      </p:sp>
      <p:sp>
        <p:nvSpPr>
          <p:cNvPr id="12" name="Content Placeholder 2">
            <a:extLst>
              <a:ext uri="{FF2B5EF4-FFF2-40B4-BE49-F238E27FC236}">
                <a16:creationId xmlns:a16="http://schemas.microsoft.com/office/drawing/2014/main" id="{A0EE62EA-6664-4B25-AFDD-E663D685AEE3}"/>
              </a:ext>
            </a:extLst>
          </p:cNvPr>
          <p:cNvSpPr txBox="1">
            <a:spLocks/>
          </p:cNvSpPr>
          <p:nvPr/>
        </p:nvSpPr>
        <p:spPr>
          <a:xfrm>
            <a:off x="260043" y="1663297"/>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Precision_2 = </a:t>
            </a:r>
          </a:p>
        </p:txBody>
      </p:sp>
      <p:sp>
        <p:nvSpPr>
          <p:cNvPr id="13" name="Content Placeholder 2">
            <a:extLst>
              <a:ext uri="{FF2B5EF4-FFF2-40B4-BE49-F238E27FC236}">
                <a16:creationId xmlns:a16="http://schemas.microsoft.com/office/drawing/2014/main" id="{DFFDF088-5C03-40D5-A240-FFD76BFD7E29}"/>
              </a:ext>
            </a:extLst>
          </p:cNvPr>
          <p:cNvSpPr txBox="1">
            <a:spLocks/>
          </p:cNvSpPr>
          <p:nvPr/>
        </p:nvSpPr>
        <p:spPr>
          <a:xfrm>
            <a:off x="4073741" y="1386501"/>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Neutral</a:t>
            </a:r>
          </a:p>
        </p:txBody>
      </p:sp>
      <p:cxnSp>
        <p:nvCxnSpPr>
          <p:cNvPr id="14" name="Straight Connector 13">
            <a:extLst>
              <a:ext uri="{FF2B5EF4-FFF2-40B4-BE49-F238E27FC236}">
                <a16:creationId xmlns:a16="http://schemas.microsoft.com/office/drawing/2014/main" id="{B667CC01-2F41-4744-8C08-7376C57BEDD3}"/>
              </a:ext>
            </a:extLst>
          </p:cNvPr>
          <p:cNvCxnSpPr>
            <a:cxnSpLocks/>
          </p:cNvCxnSpPr>
          <p:nvPr/>
        </p:nvCxnSpPr>
        <p:spPr>
          <a:xfrm>
            <a:off x="2338897" y="1876360"/>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097E3EF2-D556-4AEC-ABCA-981CF5DA7C57}"/>
              </a:ext>
            </a:extLst>
          </p:cNvPr>
          <p:cNvSpPr txBox="1">
            <a:spLocks/>
          </p:cNvSpPr>
          <p:nvPr/>
        </p:nvSpPr>
        <p:spPr>
          <a:xfrm>
            <a:off x="2285629" y="1940092"/>
            <a:ext cx="6281322" cy="55359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Neutral + False Neutral +False Neutral</a:t>
            </a:r>
          </a:p>
        </p:txBody>
      </p:sp>
      <p:sp>
        <p:nvSpPr>
          <p:cNvPr id="16" name="Content Placeholder 2">
            <a:extLst>
              <a:ext uri="{FF2B5EF4-FFF2-40B4-BE49-F238E27FC236}">
                <a16:creationId xmlns:a16="http://schemas.microsoft.com/office/drawing/2014/main" id="{EC2366F1-97AF-4FE9-811A-5B30509645FC}"/>
              </a:ext>
            </a:extLst>
          </p:cNvPr>
          <p:cNvSpPr txBox="1">
            <a:spLocks/>
          </p:cNvSpPr>
          <p:nvPr/>
        </p:nvSpPr>
        <p:spPr>
          <a:xfrm>
            <a:off x="270029" y="2850363"/>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Precision_3 = </a:t>
            </a:r>
          </a:p>
        </p:txBody>
      </p:sp>
      <p:sp>
        <p:nvSpPr>
          <p:cNvPr id="17" name="Content Placeholder 2">
            <a:extLst>
              <a:ext uri="{FF2B5EF4-FFF2-40B4-BE49-F238E27FC236}">
                <a16:creationId xmlns:a16="http://schemas.microsoft.com/office/drawing/2014/main" id="{5AD7CC8E-E179-4506-9F6E-375344B0E45D}"/>
              </a:ext>
            </a:extLst>
          </p:cNvPr>
          <p:cNvSpPr txBox="1">
            <a:spLocks/>
          </p:cNvSpPr>
          <p:nvPr/>
        </p:nvSpPr>
        <p:spPr>
          <a:xfrm>
            <a:off x="4083727" y="2573567"/>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Positive</a:t>
            </a:r>
          </a:p>
        </p:txBody>
      </p:sp>
      <p:cxnSp>
        <p:nvCxnSpPr>
          <p:cNvPr id="18" name="Straight Connector 17">
            <a:extLst>
              <a:ext uri="{FF2B5EF4-FFF2-40B4-BE49-F238E27FC236}">
                <a16:creationId xmlns:a16="http://schemas.microsoft.com/office/drawing/2014/main" id="{1BA4FF8D-90C7-48B7-9BC4-4B64D57C61F3}"/>
              </a:ext>
            </a:extLst>
          </p:cNvPr>
          <p:cNvCxnSpPr>
            <a:cxnSpLocks/>
          </p:cNvCxnSpPr>
          <p:nvPr/>
        </p:nvCxnSpPr>
        <p:spPr>
          <a:xfrm>
            <a:off x="2348883" y="3063426"/>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815FA527-1A75-4029-8538-995F82DA1FA7}"/>
              </a:ext>
            </a:extLst>
          </p:cNvPr>
          <p:cNvSpPr txBox="1">
            <a:spLocks/>
          </p:cNvSpPr>
          <p:nvPr/>
        </p:nvSpPr>
        <p:spPr>
          <a:xfrm>
            <a:off x="2295615" y="3127158"/>
            <a:ext cx="648440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True Positive + False Positive +False Positive</a:t>
            </a:r>
          </a:p>
        </p:txBody>
      </p:sp>
      <p:sp>
        <p:nvSpPr>
          <p:cNvPr id="20" name="Content Placeholder 2">
            <a:extLst>
              <a:ext uri="{FF2B5EF4-FFF2-40B4-BE49-F238E27FC236}">
                <a16:creationId xmlns:a16="http://schemas.microsoft.com/office/drawing/2014/main" id="{AD1D1C32-C98F-4256-80F7-795B1C996E9A}"/>
              </a:ext>
            </a:extLst>
          </p:cNvPr>
          <p:cNvSpPr txBox="1">
            <a:spLocks/>
          </p:cNvSpPr>
          <p:nvPr/>
        </p:nvSpPr>
        <p:spPr>
          <a:xfrm>
            <a:off x="668416" y="3969268"/>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Recall_1 = </a:t>
            </a:r>
          </a:p>
        </p:txBody>
      </p:sp>
      <p:sp>
        <p:nvSpPr>
          <p:cNvPr id="21" name="Content Placeholder 2">
            <a:extLst>
              <a:ext uri="{FF2B5EF4-FFF2-40B4-BE49-F238E27FC236}">
                <a16:creationId xmlns:a16="http://schemas.microsoft.com/office/drawing/2014/main" id="{7CBC0A34-9ADC-46EE-BB0F-2A1205193E6D}"/>
              </a:ext>
            </a:extLst>
          </p:cNvPr>
          <p:cNvSpPr txBox="1">
            <a:spLocks/>
          </p:cNvSpPr>
          <p:nvPr/>
        </p:nvSpPr>
        <p:spPr>
          <a:xfrm>
            <a:off x="4073741" y="3702131"/>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Negative</a:t>
            </a:r>
          </a:p>
        </p:txBody>
      </p:sp>
      <p:cxnSp>
        <p:nvCxnSpPr>
          <p:cNvPr id="22" name="Straight Connector 21">
            <a:extLst>
              <a:ext uri="{FF2B5EF4-FFF2-40B4-BE49-F238E27FC236}">
                <a16:creationId xmlns:a16="http://schemas.microsoft.com/office/drawing/2014/main" id="{FEDF0CA4-CE0E-4DDD-BDBC-2842149A2250}"/>
              </a:ext>
            </a:extLst>
          </p:cNvPr>
          <p:cNvCxnSpPr>
            <a:cxnSpLocks/>
          </p:cNvCxnSpPr>
          <p:nvPr/>
        </p:nvCxnSpPr>
        <p:spPr>
          <a:xfrm>
            <a:off x="2338897" y="4191990"/>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D0EFA26B-01E9-465D-96D1-6870898F9D35}"/>
              </a:ext>
            </a:extLst>
          </p:cNvPr>
          <p:cNvSpPr txBox="1">
            <a:spLocks/>
          </p:cNvSpPr>
          <p:nvPr/>
        </p:nvSpPr>
        <p:spPr>
          <a:xfrm>
            <a:off x="2285629" y="4255722"/>
            <a:ext cx="648440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True Negative + False Neutral +False Positive</a:t>
            </a:r>
          </a:p>
        </p:txBody>
      </p:sp>
      <p:sp>
        <p:nvSpPr>
          <p:cNvPr id="35" name="Content Placeholder 2">
            <a:extLst>
              <a:ext uri="{FF2B5EF4-FFF2-40B4-BE49-F238E27FC236}">
                <a16:creationId xmlns:a16="http://schemas.microsoft.com/office/drawing/2014/main" id="{3AE09DFD-1281-46F4-938D-72BF8A8E1F35}"/>
              </a:ext>
            </a:extLst>
          </p:cNvPr>
          <p:cNvSpPr txBox="1">
            <a:spLocks/>
          </p:cNvSpPr>
          <p:nvPr/>
        </p:nvSpPr>
        <p:spPr>
          <a:xfrm>
            <a:off x="668416" y="4944067"/>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Recall_2 = </a:t>
            </a:r>
          </a:p>
        </p:txBody>
      </p:sp>
      <p:sp>
        <p:nvSpPr>
          <p:cNvPr id="36" name="Content Placeholder 2">
            <a:extLst>
              <a:ext uri="{FF2B5EF4-FFF2-40B4-BE49-F238E27FC236}">
                <a16:creationId xmlns:a16="http://schemas.microsoft.com/office/drawing/2014/main" id="{29001D7B-B193-448A-9364-3402044FE899}"/>
              </a:ext>
            </a:extLst>
          </p:cNvPr>
          <p:cNvSpPr txBox="1">
            <a:spLocks/>
          </p:cNvSpPr>
          <p:nvPr/>
        </p:nvSpPr>
        <p:spPr>
          <a:xfrm>
            <a:off x="4048586" y="4667272"/>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Neutral</a:t>
            </a:r>
          </a:p>
        </p:txBody>
      </p:sp>
      <p:cxnSp>
        <p:nvCxnSpPr>
          <p:cNvPr id="37" name="Straight Connector 36">
            <a:extLst>
              <a:ext uri="{FF2B5EF4-FFF2-40B4-BE49-F238E27FC236}">
                <a16:creationId xmlns:a16="http://schemas.microsoft.com/office/drawing/2014/main" id="{9D0A8493-62E4-4324-8629-B5E6341C1AC4}"/>
              </a:ext>
            </a:extLst>
          </p:cNvPr>
          <p:cNvCxnSpPr>
            <a:cxnSpLocks/>
          </p:cNvCxnSpPr>
          <p:nvPr/>
        </p:nvCxnSpPr>
        <p:spPr>
          <a:xfrm>
            <a:off x="2313742" y="5157131"/>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D783073-3003-4335-8642-1238672C4803}"/>
              </a:ext>
            </a:extLst>
          </p:cNvPr>
          <p:cNvSpPr txBox="1">
            <a:spLocks/>
          </p:cNvSpPr>
          <p:nvPr/>
        </p:nvSpPr>
        <p:spPr>
          <a:xfrm>
            <a:off x="2260474" y="5220863"/>
            <a:ext cx="6281322" cy="5535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Neutral + False Negative +False Positive</a:t>
            </a:r>
          </a:p>
        </p:txBody>
      </p:sp>
      <p:sp>
        <p:nvSpPr>
          <p:cNvPr id="39" name="Content Placeholder 2">
            <a:extLst>
              <a:ext uri="{FF2B5EF4-FFF2-40B4-BE49-F238E27FC236}">
                <a16:creationId xmlns:a16="http://schemas.microsoft.com/office/drawing/2014/main" id="{69C20B03-2620-4E7B-8B0C-EE8616C2A8D9}"/>
              </a:ext>
            </a:extLst>
          </p:cNvPr>
          <p:cNvSpPr txBox="1">
            <a:spLocks/>
          </p:cNvSpPr>
          <p:nvPr/>
        </p:nvSpPr>
        <p:spPr>
          <a:xfrm>
            <a:off x="668416" y="6060110"/>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Recall_3 = </a:t>
            </a:r>
          </a:p>
        </p:txBody>
      </p:sp>
      <p:sp>
        <p:nvSpPr>
          <p:cNvPr id="40" name="Content Placeholder 2">
            <a:extLst>
              <a:ext uri="{FF2B5EF4-FFF2-40B4-BE49-F238E27FC236}">
                <a16:creationId xmlns:a16="http://schemas.microsoft.com/office/drawing/2014/main" id="{F9CA81FB-C676-4917-BCA5-DFAE0AA68A21}"/>
              </a:ext>
            </a:extLst>
          </p:cNvPr>
          <p:cNvSpPr txBox="1">
            <a:spLocks/>
          </p:cNvSpPr>
          <p:nvPr/>
        </p:nvSpPr>
        <p:spPr>
          <a:xfrm>
            <a:off x="4058572" y="5783315"/>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True Positive</a:t>
            </a:r>
          </a:p>
        </p:txBody>
      </p:sp>
      <p:cxnSp>
        <p:nvCxnSpPr>
          <p:cNvPr id="41" name="Straight Connector 40">
            <a:extLst>
              <a:ext uri="{FF2B5EF4-FFF2-40B4-BE49-F238E27FC236}">
                <a16:creationId xmlns:a16="http://schemas.microsoft.com/office/drawing/2014/main" id="{696DA768-A75D-4080-929B-9A2D9E913720}"/>
              </a:ext>
            </a:extLst>
          </p:cNvPr>
          <p:cNvCxnSpPr>
            <a:cxnSpLocks/>
          </p:cNvCxnSpPr>
          <p:nvPr/>
        </p:nvCxnSpPr>
        <p:spPr>
          <a:xfrm>
            <a:off x="2323728" y="6273174"/>
            <a:ext cx="6013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A330C694-7406-4B6D-B696-625950EF903D}"/>
              </a:ext>
            </a:extLst>
          </p:cNvPr>
          <p:cNvSpPr txBox="1">
            <a:spLocks/>
          </p:cNvSpPr>
          <p:nvPr/>
        </p:nvSpPr>
        <p:spPr>
          <a:xfrm>
            <a:off x="2270460" y="6336906"/>
            <a:ext cx="648440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True Positive + False Neutral +False Negative</a:t>
            </a:r>
          </a:p>
        </p:txBody>
      </p:sp>
      <p:sp>
        <p:nvSpPr>
          <p:cNvPr id="2" name="Title 1">
            <a:extLst>
              <a:ext uri="{FF2B5EF4-FFF2-40B4-BE49-F238E27FC236}">
                <a16:creationId xmlns:a16="http://schemas.microsoft.com/office/drawing/2014/main" id="{9FA64971-632A-4694-8A1E-D6E268C2AC0A}"/>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34550182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CA59D5E-4949-4BFB-A880-0F417D97DD81}"/>
              </a:ext>
            </a:extLst>
          </p:cNvPr>
          <p:cNvSpPr txBox="1">
            <a:spLocks/>
          </p:cNvSpPr>
          <p:nvPr/>
        </p:nvSpPr>
        <p:spPr>
          <a:xfrm>
            <a:off x="1921277" y="1727968"/>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F1-Score_1 = </a:t>
            </a:r>
          </a:p>
        </p:txBody>
      </p:sp>
      <p:sp>
        <p:nvSpPr>
          <p:cNvPr id="5" name="Content Placeholder 2">
            <a:extLst>
              <a:ext uri="{FF2B5EF4-FFF2-40B4-BE49-F238E27FC236}">
                <a16:creationId xmlns:a16="http://schemas.microsoft.com/office/drawing/2014/main" id="{FAEDEC1A-EB79-4811-BCF2-DCE5AFCE17D3}"/>
              </a:ext>
            </a:extLst>
          </p:cNvPr>
          <p:cNvSpPr txBox="1">
            <a:spLocks/>
          </p:cNvSpPr>
          <p:nvPr/>
        </p:nvSpPr>
        <p:spPr>
          <a:xfrm>
            <a:off x="4154751" y="1451172"/>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2 x (Precision_1 + Recall_1) </a:t>
            </a:r>
          </a:p>
        </p:txBody>
      </p:sp>
      <p:cxnSp>
        <p:nvCxnSpPr>
          <p:cNvPr id="6" name="Straight Connector 5">
            <a:extLst>
              <a:ext uri="{FF2B5EF4-FFF2-40B4-BE49-F238E27FC236}">
                <a16:creationId xmlns:a16="http://schemas.microsoft.com/office/drawing/2014/main" id="{7E6FCC18-A942-4A20-8ECB-50696DF664F1}"/>
              </a:ext>
            </a:extLst>
          </p:cNvPr>
          <p:cNvCxnSpPr>
            <a:cxnSpLocks/>
          </p:cNvCxnSpPr>
          <p:nvPr/>
        </p:nvCxnSpPr>
        <p:spPr>
          <a:xfrm>
            <a:off x="4000131" y="1941031"/>
            <a:ext cx="4708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13AC4FF3-0A05-4A87-AC88-7B80230CFB4D}"/>
              </a:ext>
            </a:extLst>
          </p:cNvPr>
          <p:cNvSpPr txBox="1">
            <a:spLocks/>
          </p:cNvSpPr>
          <p:nvPr/>
        </p:nvSpPr>
        <p:spPr>
          <a:xfrm>
            <a:off x="4348951" y="1949108"/>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Precision_1 + Recall_1 </a:t>
            </a:r>
          </a:p>
        </p:txBody>
      </p:sp>
      <p:sp>
        <p:nvSpPr>
          <p:cNvPr id="21" name="Content Placeholder 2">
            <a:extLst>
              <a:ext uri="{FF2B5EF4-FFF2-40B4-BE49-F238E27FC236}">
                <a16:creationId xmlns:a16="http://schemas.microsoft.com/office/drawing/2014/main" id="{5B81F5BA-A7ED-4918-A0AC-B328FDA7FC90}"/>
              </a:ext>
            </a:extLst>
          </p:cNvPr>
          <p:cNvSpPr txBox="1">
            <a:spLocks/>
          </p:cNvSpPr>
          <p:nvPr/>
        </p:nvSpPr>
        <p:spPr>
          <a:xfrm>
            <a:off x="1921277" y="2945689"/>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F1-Score_2 = </a:t>
            </a:r>
          </a:p>
        </p:txBody>
      </p:sp>
      <p:sp>
        <p:nvSpPr>
          <p:cNvPr id="22" name="Content Placeholder 2">
            <a:extLst>
              <a:ext uri="{FF2B5EF4-FFF2-40B4-BE49-F238E27FC236}">
                <a16:creationId xmlns:a16="http://schemas.microsoft.com/office/drawing/2014/main" id="{DC5BD12E-A7F5-424F-A8F4-D954D07BB3F3}"/>
              </a:ext>
            </a:extLst>
          </p:cNvPr>
          <p:cNvSpPr txBox="1">
            <a:spLocks/>
          </p:cNvSpPr>
          <p:nvPr/>
        </p:nvSpPr>
        <p:spPr>
          <a:xfrm>
            <a:off x="4154751" y="2668893"/>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2 x (Precision_2 + Recall_2) </a:t>
            </a:r>
          </a:p>
        </p:txBody>
      </p:sp>
      <p:cxnSp>
        <p:nvCxnSpPr>
          <p:cNvPr id="23" name="Straight Connector 22">
            <a:extLst>
              <a:ext uri="{FF2B5EF4-FFF2-40B4-BE49-F238E27FC236}">
                <a16:creationId xmlns:a16="http://schemas.microsoft.com/office/drawing/2014/main" id="{5CE73B6D-14D9-4D1C-A813-B256949010EF}"/>
              </a:ext>
            </a:extLst>
          </p:cNvPr>
          <p:cNvCxnSpPr>
            <a:cxnSpLocks/>
          </p:cNvCxnSpPr>
          <p:nvPr/>
        </p:nvCxnSpPr>
        <p:spPr>
          <a:xfrm>
            <a:off x="4000131" y="3158752"/>
            <a:ext cx="4708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0676EDD0-D710-4D0C-AA31-B3D3D91434B1}"/>
              </a:ext>
            </a:extLst>
          </p:cNvPr>
          <p:cNvSpPr txBox="1">
            <a:spLocks/>
          </p:cNvSpPr>
          <p:nvPr/>
        </p:nvSpPr>
        <p:spPr>
          <a:xfrm>
            <a:off x="4348951" y="3166829"/>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Precision_2 + Recall_2 </a:t>
            </a:r>
          </a:p>
        </p:txBody>
      </p:sp>
      <p:sp>
        <p:nvSpPr>
          <p:cNvPr id="25" name="Content Placeholder 2">
            <a:extLst>
              <a:ext uri="{FF2B5EF4-FFF2-40B4-BE49-F238E27FC236}">
                <a16:creationId xmlns:a16="http://schemas.microsoft.com/office/drawing/2014/main" id="{AD455C10-A073-43BA-954E-320E8A4DF68D}"/>
              </a:ext>
            </a:extLst>
          </p:cNvPr>
          <p:cNvSpPr txBox="1">
            <a:spLocks/>
          </p:cNvSpPr>
          <p:nvPr/>
        </p:nvSpPr>
        <p:spPr>
          <a:xfrm>
            <a:off x="1921277" y="4173448"/>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F1-Score_3 = </a:t>
            </a:r>
          </a:p>
        </p:txBody>
      </p:sp>
      <p:sp>
        <p:nvSpPr>
          <p:cNvPr id="26" name="Content Placeholder 2">
            <a:extLst>
              <a:ext uri="{FF2B5EF4-FFF2-40B4-BE49-F238E27FC236}">
                <a16:creationId xmlns:a16="http://schemas.microsoft.com/office/drawing/2014/main" id="{5DC7CBB0-6A1E-485B-9E96-9A3F070800F9}"/>
              </a:ext>
            </a:extLst>
          </p:cNvPr>
          <p:cNvSpPr txBox="1">
            <a:spLocks/>
          </p:cNvSpPr>
          <p:nvPr/>
        </p:nvSpPr>
        <p:spPr>
          <a:xfrm>
            <a:off x="4154751" y="3896652"/>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2 x (Precision_3 + Recall_3) </a:t>
            </a:r>
          </a:p>
        </p:txBody>
      </p:sp>
      <p:cxnSp>
        <p:nvCxnSpPr>
          <p:cNvPr id="27" name="Straight Connector 26">
            <a:extLst>
              <a:ext uri="{FF2B5EF4-FFF2-40B4-BE49-F238E27FC236}">
                <a16:creationId xmlns:a16="http://schemas.microsoft.com/office/drawing/2014/main" id="{24B43F10-7701-4DD0-B4E3-BEB1E6EC3E55}"/>
              </a:ext>
            </a:extLst>
          </p:cNvPr>
          <p:cNvCxnSpPr>
            <a:cxnSpLocks/>
          </p:cNvCxnSpPr>
          <p:nvPr/>
        </p:nvCxnSpPr>
        <p:spPr>
          <a:xfrm>
            <a:off x="4000131" y="4386511"/>
            <a:ext cx="4708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9CCBEA80-09B9-490B-99B7-CB20DBEA39FF}"/>
              </a:ext>
            </a:extLst>
          </p:cNvPr>
          <p:cNvSpPr txBox="1">
            <a:spLocks/>
          </p:cNvSpPr>
          <p:nvPr/>
        </p:nvSpPr>
        <p:spPr>
          <a:xfrm>
            <a:off x="4348951" y="4394588"/>
            <a:ext cx="4625266"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Precision_3 + Recall_3 </a:t>
            </a:r>
          </a:p>
        </p:txBody>
      </p:sp>
      <p:sp>
        <p:nvSpPr>
          <p:cNvPr id="29" name="Content Placeholder 2">
            <a:extLst>
              <a:ext uri="{FF2B5EF4-FFF2-40B4-BE49-F238E27FC236}">
                <a16:creationId xmlns:a16="http://schemas.microsoft.com/office/drawing/2014/main" id="{8BACEE29-1423-44A8-AA65-A956A340E912}"/>
              </a:ext>
            </a:extLst>
          </p:cNvPr>
          <p:cNvSpPr txBox="1">
            <a:spLocks/>
          </p:cNvSpPr>
          <p:nvPr/>
        </p:nvSpPr>
        <p:spPr>
          <a:xfrm>
            <a:off x="2240872" y="5392688"/>
            <a:ext cx="2437660"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 </a:t>
            </a:r>
          </a:p>
        </p:txBody>
      </p:sp>
      <p:sp>
        <p:nvSpPr>
          <p:cNvPr id="30" name="Content Placeholder 2">
            <a:extLst>
              <a:ext uri="{FF2B5EF4-FFF2-40B4-BE49-F238E27FC236}">
                <a16:creationId xmlns:a16="http://schemas.microsoft.com/office/drawing/2014/main" id="{50038D34-EC49-4578-B42F-AE0C79A3B74E}"/>
              </a:ext>
            </a:extLst>
          </p:cNvPr>
          <p:cNvSpPr txBox="1">
            <a:spLocks/>
          </p:cNvSpPr>
          <p:nvPr/>
        </p:nvSpPr>
        <p:spPr>
          <a:xfrm>
            <a:off x="4154751" y="5115893"/>
            <a:ext cx="5548544" cy="55359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F1-Score_1 + F1-Score_2 + F1-Score_3</a:t>
            </a:r>
          </a:p>
        </p:txBody>
      </p:sp>
      <p:cxnSp>
        <p:nvCxnSpPr>
          <p:cNvPr id="31" name="Straight Connector 30">
            <a:extLst>
              <a:ext uri="{FF2B5EF4-FFF2-40B4-BE49-F238E27FC236}">
                <a16:creationId xmlns:a16="http://schemas.microsoft.com/office/drawing/2014/main" id="{58ADAD20-B70C-4B0C-A4FA-57F9277907D6}"/>
              </a:ext>
            </a:extLst>
          </p:cNvPr>
          <p:cNvCxnSpPr>
            <a:cxnSpLocks/>
          </p:cNvCxnSpPr>
          <p:nvPr/>
        </p:nvCxnSpPr>
        <p:spPr>
          <a:xfrm>
            <a:off x="4000131" y="5605752"/>
            <a:ext cx="5578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DFEC7F8-5B25-4600-A255-BB5034B8385C}"/>
              </a:ext>
            </a:extLst>
          </p:cNvPr>
          <p:cNvSpPr txBox="1">
            <a:spLocks/>
          </p:cNvSpPr>
          <p:nvPr/>
        </p:nvSpPr>
        <p:spPr>
          <a:xfrm>
            <a:off x="6572808" y="5605752"/>
            <a:ext cx="356215" cy="553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3 </a:t>
            </a:r>
          </a:p>
        </p:txBody>
      </p:sp>
      <p:sp>
        <p:nvSpPr>
          <p:cNvPr id="2" name="Title 1">
            <a:extLst>
              <a:ext uri="{FF2B5EF4-FFF2-40B4-BE49-F238E27FC236}">
                <a16:creationId xmlns:a16="http://schemas.microsoft.com/office/drawing/2014/main" id="{22D7A532-D7EE-49DA-9478-9A8D06144A5C}"/>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8250531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0A39E42A-98ED-46A4-B52B-C5381651C79E}"/>
              </a:ext>
            </a:extLst>
          </p:cNvPr>
          <p:cNvSpPr>
            <a:spLocks noChangeArrowheads="1"/>
          </p:cNvSpPr>
          <p:nvPr/>
        </p:nvSpPr>
        <p:spPr bwMode="gray">
          <a:xfrm>
            <a:off x="1201339" y="151947"/>
            <a:ext cx="9789322" cy="1032196"/>
          </a:xfrm>
          <a:prstGeom prst="roundRect">
            <a:avLst>
              <a:gd name="adj" fmla="val 50000"/>
            </a:avLst>
          </a:prstGeom>
          <a:gradFill rotWithShape="1">
            <a:gsLst>
              <a:gs pos="0">
                <a:schemeClr val="bg2">
                  <a:lumMod val="50000"/>
                </a:schemeClr>
              </a:gs>
              <a:gs pos="50000">
                <a:schemeClr val="accent3">
                  <a:lumMod val="60000"/>
                  <a:lumOff val="40000"/>
                </a:schemeClr>
              </a:gs>
              <a:gs pos="100000">
                <a:srgbClr val="767171"/>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Xây</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dựng</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và</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huấn</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luyện</a:t>
            </a:r>
            <a:r>
              <a:rPr lang="en-US" sz="4000" b="1" dirty="0">
                <a:solidFill>
                  <a:schemeClr val="bg1"/>
                </a:solidFill>
                <a:latin typeface="Times New Roman" panose="02020603050405020304" pitchFamily="18" charset="0"/>
                <a:cs typeface="Times New Roman" panose="02020603050405020304" pitchFamily="18" charset="0"/>
              </a:rPr>
              <a:t> model</a:t>
            </a:r>
            <a:endParaRPr lang="en-US" sz="4800" b="1" dirty="0">
              <a:solidFill>
                <a:schemeClr val="bg1"/>
              </a:solidFill>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BB0332A3-84DF-42A7-BB63-1C195CBD2C8E}"/>
              </a:ext>
            </a:extLst>
          </p:cNvPr>
          <p:cNvCxnSpPr>
            <a:cxnSpLocks/>
          </p:cNvCxnSpPr>
          <p:nvPr/>
        </p:nvCxnSpPr>
        <p:spPr>
          <a:xfrm>
            <a:off x="6096000" y="1638300"/>
            <a:ext cx="0" cy="473392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6649DC29-03F4-4FCC-9929-D7E6C532B9DF}"/>
              </a:ext>
            </a:extLst>
          </p:cNvPr>
          <p:cNvSpPr/>
          <p:nvPr/>
        </p:nvSpPr>
        <p:spPr>
          <a:xfrm>
            <a:off x="609598" y="1685925"/>
            <a:ext cx="4343399" cy="17430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Model SVC</a:t>
            </a:r>
          </a:p>
        </p:txBody>
      </p:sp>
      <p:sp>
        <p:nvSpPr>
          <p:cNvPr id="6" name="Rectangle: Rounded Corners 5">
            <a:extLst>
              <a:ext uri="{FF2B5EF4-FFF2-40B4-BE49-F238E27FC236}">
                <a16:creationId xmlns:a16="http://schemas.microsoft.com/office/drawing/2014/main" id="{9389DFD0-FFE6-494E-87C1-DBAD4390712A}"/>
              </a:ext>
            </a:extLst>
          </p:cNvPr>
          <p:cNvSpPr/>
          <p:nvPr/>
        </p:nvSpPr>
        <p:spPr>
          <a:xfrm>
            <a:off x="7153278" y="1685925"/>
            <a:ext cx="4343399" cy="1743075"/>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Multinomial Naïve Bayes</a:t>
            </a:r>
          </a:p>
        </p:txBody>
      </p:sp>
      <p:sp>
        <p:nvSpPr>
          <p:cNvPr id="9" name="Arrow: Down 8">
            <a:extLst>
              <a:ext uri="{FF2B5EF4-FFF2-40B4-BE49-F238E27FC236}">
                <a16:creationId xmlns:a16="http://schemas.microsoft.com/office/drawing/2014/main" id="{E60A8EDC-CCFC-44B0-B6ED-47B89E09839A}"/>
              </a:ext>
            </a:extLst>
          </p:cNvPr>
          <p:cNvSpPr/>
          <p:nvPr/>
        </p:nvSpPr>
        <p:spPr>
          <a:xfrm>
            <a:off x="2309811" y="3667125"/>
            <a:ext cx="942971" cy="1057275"/>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680C8000-F37A-4320-A452-5554779B576E}"/>
              </a:ext>
            </a:extLst>
          </p:cNvPr>
          <p:cNvSpPr/>
          <p:nvPr/>
        </p:nvSpPr>
        <p:spPr>
          <a:xfrm>
            <a:off x="8939218" y="3624991"/>
            <a:ext cx="942971" cy="1057275"/>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97094CAC-9C60-4FCB-81BB-AF9F82EE0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86" y="4960305"/>
            <a:ext cx="4646054" cy="1327443"/>
          </a:xfrm>
          <a:prstGeom prst="rect">
            <a:avLst/>
          </a:prstGeom>
        </p:spPr>
      </p:pic>
      <p:pic>
        <p:nvPicPr>
          <p:cNvPr id="12" name="Picture 11">
            <a:extLst>
              <a:ext uri="{FF2B5EF4-FFF2-40B4-BE49-F238E27FC236}">
                <a16:creationId xmlns:a16="http://schemas.microsoft.com/office/drawing/2014/main" id="{045E1B12-8CBA-42AE-9500-DC6E54A66CF2}"/>
              </a:ext>
            </a:extLst>
          </p:cNvPr>
          <p:cNvPicPr>
            <a:picLocks noChangeAspect="1"/>
          </p:cNvPicPr>
          <p:nvPr/>
        </p:nvPicPr>
        <p:blipFill>
          <a:blip r:embed="rId3"/>
          <a:stretch>
            <a:fillRect/>
          </a:stretch>
        </p:blipFill>
        <p:spPr>
          <a:xfrm>
            <a:off x="7047832" y="4962525"/>
            <a:ext cx="4779737" cy="1325223"/>
          </a:xfrm>
          <a:prstGeom prst="rect">
            <a:avLst/>
          </a:prstGeom>
        </p:spPr>
      </p:pic>
      <p:sp>
        <p:nvSpPr>
          <p:cNvPr id="2" name="Title 1">
            <a:extLst>
              <a:ext uri="{FF2B5EF4-FFF2-40B4-BE49-F238E27FC236}">
                <a16:creationId xmlns:a16="http://schemas.microsoft.com/office/drawing/2014/main" id="{0CFEFE10-64E2-4BDE-927D-AEE34EAC38C1}"/>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601727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0A39E42A-98ED-46A4-B52B-C5381651C79E}"/>
              </a:ext>
            </a:extLst>
          </p:cNvPr>
          <p:cNvSpPr>
            <a:spLocks noChangeArrowheads="1"/>
          </p:cNvSpPr>
          <p:nvPr/>
        </p:nvSpPr>
        <p:spPr bwMode="gray">
          <a:xfrm>
            <a:off x="1201339" y="151947"/>
            <a:ext cx="9789322" cy="1032196"/>
          </a:xfrm>
          <a:prstGeom prst="roundRect">
            <a:avLst>
              <a:gd name="adj" fmla="val 50000"/>
            </a:avLst>
          </a:prstGeom>
          <a:gradFill rotWithShape="1">
            <a:gsLst>
              <a:gs pos="0">
                <a:schemeClr val="bg2">
                  <a:lumMod val="50000"/>
                </a:schemeClr>
              </a:gs>
              <a:gs pos="50000">
                <a:schemeClr val="accent3">
                  <a:lumMod val="60000"/>
                  <a:lumOff val="40000"/>
                </a:schemeClr>
              </a:gs>
              <a:gs pos="100000">
                <a:srgbClr val="767171"/>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Xây</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dựng</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và</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huấn</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luyện</a:t>
            </a:r>
            <a:r>
              <a:rPr lang="en-US" sz="4000" b="1" dirty="0">
                <a:solidFill>
                  <a:schemeClr val="bg1"/>
                </a:solidFill>
                <a:latin typeface="Times New Roman" panose="02020603050405020304" pitchFamily="18" charset="0"/>
                <a:cs typeface="Times New Roman" panose="02020603050405020304" pitchFamily="18" charset="0"/>
              </a:rPr>
              <a:t> model</a:t>
            </a:r>
            <a:endParaRPr lang="en-US" sz="4800" b="1" dirty="0">
              <a:solidFill>
                <a:schemeClr val="bg1"/>
              </a:solidFill>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BB0332A3-84DF-42A7-BB63-1C195CBD2C8E}"/>
              </a:ext>
            </a:extLst>
          </p:cNvPr>
          <p:cNvCxnSpPr>
            <a:cxnSpLocks/>
          </p:cNvCxnSpPr>
          <p:nvPr/>
        </p:nvCxnSpPr>
        <p:spPr>
          <a:xfrm>
            <a:off x="6096000" y="1638300"/>
            <a:ext cx="0" cy="473392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6649DC29-03F4-4FCC-9929-D7E6C532B9DF}"/>
              </a:ext>
            </a:extLst>
          </p:cNvPr>
          <p:cNvSpPr/>
          <p:nvPr/>
        </p:nvSpPr>
        <p:spPr>
          <a:xfrm>
            <a:off x="609598" y="1685925"/>
            <a:ext cx="4343399" cy="1743075"/>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Logistic Regression</a:t>
            </a:r>
          </a:p>
        </p:txBody>
      </p:sp>
      <p:sp>
        <p:nvSpPr>
          <p:cNvPr id="6" name="Rectangle: Rounded Corners 5">
            <a:extLst>
              <a:ext uri="{FF2B5EF4-FFF2-40B4-BE49-F238E27FC236}">
                <a16:creationId xmlns:a16="http://schemas.microsoft.com/office/drawing/2014/main" id="{9389DFD0-FFE6-494E-87C1-DBAD4390712A}"/>
              </a:ext>
            </a:extLst>
          </p:cNvPr>
          <p:cNvSpPr/>
          <p:nvPr/>
        </p:nvSpPr>
        <p:spPr>
          <a:xfrm>
            <a:off x="7153278" y="1685925"/>
            <a:ext cx="4343399" cy="1743075"/>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Random Forest</a:t>
            </a:r>
          </a:p>
        </p:txBody>
      </p:sp>
      <p:sp>
        <p:nvSpPr>
          <p:cNvPr id="9" name="Arrow: Down 8">
            <a:extLst>
              <a:ext uri="{FF2B5EF4-FFF2-40B4-BE49-F238E27FC236}">
                <a16:creationId xmlns:a16="http://schemas.microsoft.com/office/drawing/2014/main" id="{E60A8EDC-CCFC-44B0-B6ED-47B89E09839A}"/>
              </a:ext>
            </a:extLst>
          </p:cNvPr>
          <p:cNvSpPr/>
          <p:nvPr/>
        </p:nvSpPr>
        <p:spPr>
          <a:xfrm>
            <a:off x="2309811" y="3667125"/>
            <a:ext cx="942971" cy="1057275"/>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680C8000-F37A-4320-A452-5554779B576E}"/>
              </a:ext>
            </a:extLst>
          </p:cNvPr>
          <p:cNvSpPr/>
          <p:nvPr/>
        </p:nvSpPr>
        <p:spPr>
          <a:xfrm>
            <a:off x="8939218" y="3624991"/>
            <a:ext cx="942971" cy="1057275"/>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660C07-2CD4-417C-87D6-6AAB16C21105}"/>
              </a:ext>
            </a:extLst>
          </p:cNvPr>
          <p:cNvPicPr>
            <a:picLocks noChangeAspect="1"/>
          </p:cNvPicPr>
          <p:nvPr/>
        </p:nvPicPr>
        <p:blipFill>
          <a:blip r:embed="rId2"/>
          <a:stretch>
            <a:fillRect/>
          </a:stretch>
        </p:blipFill>
        <p:spPr>
          <a:xfrm>
            <a:off x="628129" y="4775689"/>
            <a:ext cx="4896369" cy="1390327"/>
          </a:xfrm>
          <a:prstGeom prst="rect">
            <a:avLst/>
          </a:prstGeom>
        </p:spPr>
      </p:pic>
      <p:pic>
        <p:nvPicPr>
          <p:cNvPr id="13" name="Picture 12">
            <a:extLst>
              <a:ext uri="{FF2B5EF4-FFF2-40B4-BE49-F238E27FC236}">
                <a16:creationId xmlns:a16="http://schemas.microsoft.com/office/drawing/2014/main" id="{7BAF89BA-9DFF-422B-90C7-8EBBC0109D39}"/>
              </a:ext>
            </a:extLst>
          </p:cNvPr>
          <p:cNvPicPr>
            <a:picLocks noChangeAspect="1"/>
          </p:cNvPicPr>
          <p:nvPr/>
        </p:nvPicPr>
        <p:blipFill>
          <a:blip r:embed="rId3"/>
          <a:stretch>
            <a:fillRect/>
          </a:stretch>
        </p:blipFill>
        <p:spPr>
          <a:xfrm>
            <a:off x="7239004" y="4798358"/>
            <a:ext cx="4458113" cy="1344990"/>
          </a:xfrm>
          <a:prstGeom prst="rect">
            <a:avLst/>
          </a:prstGeom>
        </p:spPr>
      </p:pic>
      <p:sp>
        <p:nvSpPr>
          <p:cNvPr id="2" name="Title 1">
            <a:extLst>
              <a:ext uri="{FF2B5EF4-FFF2-40B4-BE49-F238E27FC236}">
                <a16:creationId xmlns:a16="http://schemas.microsoft.com/office/drawing/2014/main" id="{073B0177-2F09-461B-ABE2-DDB701CEBE6E}"/>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387232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ED620244-2646-412C-AAF2-75C0AE21B397}"/>
              </a:ext>
            </a:extLst>
          </p:cNvPr>
          <p:cNvSpPr>
            <a:spLocks noChangeArrowheads="1"/>
          </p:cNvSpPr>
          <p:nvPr/>
        </p:nvSpPr>
        <p:spPr bwMode="gray">
          <a:xfrm>
            <a:off x="1559314" y="129473"/>
            <a:ext cx="9073371" cy="956705"/>
          </a:xfrm>
          <a:prstGeom prst="roundRect">
            <a:avLst>
              <a:gd name="adj" fmla="val 50000"/>
            </a:avLst>
          </a:prstGeom>
          <a:gradFill rotWithShape="1">
            <a:gsLst>
              <a:gs pos="0">
                <a:schemeClr val="accent6">
                  <a:lumMod val="75000"/>
                </a:schemeClr>
              </a:gs>
              <a:gs pos="61000">
                <a:schemeClr val="accent6">
                  <a:lumMod val="40000"/>
                  <a:lumOff val="60000"/>
                </a:schemeClr>
              </a:gs>
              <a:gs pos="100000">
                <a:schemeClr val="accent6">
                  <a:lumMod val="75000"/>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36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Thiết</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kế</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giao</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diện</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1F7FDE3-3A08-415D-97C8-6418AB0FC97E}"/>
              </a:ext>
            </a:extLst>
          </p:cNvPr>
          <p:cNvSpPr>
            <a:spLocks noGrp="1"/>
          </p:cNvSpPr>
          <p:nvPr>
            <p:ph idx="1"/>
          </p:nvPr>
        </p:nvSpPr>
        <p:spPr>
          <a:xfrm>
            <a:off x="539337" y="1560153"/>
            <a:ext cx="4575588" cy="4899640"/>
          </a:xfrm>
        </p:spPr>
        <p:txBody>
          <a:bodyPr>
            <a:noAutofit/>
          </a:bodyPr>
          <a:lstStyle/>
          <a:p>
            <a:pPr marL="0" indent="0">
              <a:buNone/>
            </a:pP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a:t>
            </a:r>
            <a:r>
              <a:rPr lang="vi-VN" sz="4000" dirty="0">
                <a:latin typeface="Times New Roman" panose="02020603050405020304" pitchFamily="18" charset="0"/>
                <a:cs typeface="Times New Roman" panose="02020603050405020304" pitchFamily="18" charset="0"/>
              </a:rPr>
              <a:t>ư</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viện</a:t>
            </a:r>
            <a:r>
              <a:rPr lang="en-US" sz="4000"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Tkinter</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một</a:t>
            </a:r>
            <a:r>
              <a:rPr lang="en-US" sz="4000" dirty="0">
                <a:latin typeface="Times New Roman" panose="02020603050405020304" pitchFamily="18" charset="0"/>
                <a:cs typeface="Times New Roman" panose="02020603050405020304" pitchFamily="18" charset="0"/>
              </a:rPr>
              <a:t> package </a:t>
            </a:r>
            <a:r>
              <a:rPr lang="en-US" sz="4000" dirty="0" err="1">
                <a:latin typeface="Times New Roman" panose="02020603050405020304" pitchFamily="18" charset="0"/>
                <a:cs typeface="Times New Roman" panose="02020603050405020304" pitchFamily="18" charset="0"/>
              </a:rPr>
              <a:t>trong</a:t>
            </a:r>
            <a:r>
              <a:rPr lang="en-US" sz="4000" dirty="0">
                <a:latin typeface="Times New Roman" panose="02020603050405020304" pitchFamily="18" charset="0"/>
                <a:cs typeface="Times New Roman" panose="02020603050405020304" pitchFamily="18" charset="0"/>
              </a:rPr>
              <a:t> python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chứa</a:t>
            </a:r>
            <a:r>
              <a:rPr lang="en-US" sz="4000" dirty="0">
                <a:latin typeface="Times New Roman" panose="02020603050405020304" pitchFamily="18" charset="0"/>
                <a:cs typeface="Times New Roman" panose="02020603050405020304" pitchFamily="18" charset="0"/>
              </a:rPr>
              <a:t> module Tk </a:t>
            </a:r>
            <a:r>
              <a:rPr lang="en-US" sz="4000" dirty="0" err="1">
                <a:latin typeface="Times New Roman" panose="02020603050405020304" pitchFamily="18" charset="0"/>
                <a:cs typeface="Times New Roman" panose="02020603050405020304" pitchFamily="18" charset="0"/>
              </a:rPr>
              <a:t>hỗ</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lập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r>
              <a:rPr lang="en-US" sz="4000" dirty="0">
                <a:latin typeface="Times New Roman" panose="02020603050405020304" pitchFamily="18" charset="0"/>
                <a:cs typeface="Times New Roman" panose="02020603050405020304" pitchFamily="18" charset="0"/>
              </a:rPr>
              <a:t> GUI (Graphical User Interface)</a:t>
            </a:r>
          </a:p>
        </p:txBody>
      </p:sp>
      <p:pic>
        <p:nvPicPr>
          <p:cNvPr id="1026" name="Picture 2">
            <a:extLst>
              <a:ext uri="{FF2B5EF4-FFF2-40B4-BE49-F238E27FC236}">
                <a16:creationId xmlns:a16="http://schemas.microsoft.com/office/drawing/2014/main" id="{4BE67B2E-6999-43AE-8D9A-96D0F317E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944" y="1355269"/>
            <a:ext cx="6248260" cy="53732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2253AC-D76F-4B11-AB95-D19FB0DC3914}"/>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2232610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A85F8-6766-4D7B-A510-73AB121C8CFE}"/>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9600" b="1" kern="1200" cap="all" dirty="0">
                <a:solidFill>
                  <a:schemeClr val="tx2"/>
                </a:solidFill>
                <a:latin typeface="+mj-lt"/>
                <a:ea typeface="+mj-ea"/>
                <a:cs typeface="+mj-cs"/>
              </a:rPr>
              <a:t>Demo</a:t>
            </a:r>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7DA7348D-6830-4161-B161-06D90A76FCAC}"/>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47964245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endered Image">
            <a:extLst>
              <a:ext uri="{FF2B5EF4-FFF2-40B4-BE49-F238E27FC236}">
                <a16:creationId xmlns:a16="http://schemas.microsoft.com/office/drawing/2014/main" id="{323F7D76-AB69-4C8F-A281-00607FB8E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65" y="2820741"/>
            <a:ext cx="10394470" cy="12165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dered Image">
            <a:extLst>
              <a:ext uri="{FF2B5EF4-FFF2-40B4-BE49-F238E27FC236}">
                <a16:creationId xmlns:a16="http://schemas.microsoft.com/office/drawing/2014/main" id="{DDE82138-FEF8-420C-8A81-84F776388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13127" y="2837992"/>
            <a:ext cx="1171201" cy="94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Rendered Image">
            <a:extLst>
              <a:ext uri="{FF2B5EF4-FFF2-40B4-BE49-F238E27FC236}">
                <a16:creationId xmlns:a16="http://schemas.microsoft.com/office/drawing/2014/main" id="{28325552-925B-4BFA-86B0-17375637D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1180109" y="2837993"/>
            <a:ext cx="1171201" cy="9449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9CF34C-B9AB-46CF-AD4B-459EF5D5D0C2}"/>
              </a:ext>
            </a:extLst>
          </p:cNvPr>
          <p:cNvSpPr txBox="1">
            <a:spLocks/>
          </p:cNvSpPr>
          <p:nvPr/>
        </p:nvSpPr>
        <p:spPr>
          <a:xfrm>
            <a:off x="11088211" y="6110749"/>
            <a:ext cx="685572" cy="46760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a:latin typeface="Times New Roman" panose="02020603050405020304" pitchFamily="18" charset="0"/>
                <a:cs typeface="Times New Roman" panose="02020603050405020304" pitchFamily="18" charset="0"/>
              </a:rPr>
              <a:t>18</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9254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Rendered Image">
            <a:extLst>
              <a:ext uri="{FF2B5EF4-FFF2-40B4-BE49-F238E27FC236}">
                <a16:creationId xmlns:a16="http://schemas.microsoft.com/office/drawing/2014/main" id="{5E2F7EE0-472D-4221-A3DF-B5364E9B1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166" y="233646"/>
            <a:ext cx="7377668" cy="9570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ndered Image">
            <a:extLst>
              <a:ext uri="{FF2B5EF4-FFF2-40B4-BE49-F238E27FC236}">
                <a16:creationId xmlns:a16="http://schemas.microsoft.com/office/drawing/2014/main" id="{9F6CF78A-D7F0-442A-9BB3-2DFDE43D9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30" y="430566"/>
            <a:ext cx="1787075" cy="8447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Rendered Image">
            <a:extLst>
              <a:ext uri="{FF2B5EF4-FFF2-40B4-BE49-F238E27FC236}">
                <a16:creationId xmlns:a16="http://schemas.microsoft.com/office/drawing/2014/main" id="{2092112A-E57C-41CD-AD95-276164911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853895" y="430565"/>
            <a:ext cx="1787075" cy="84479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Rendered Image">
            <a:extLst>
              <a:ext uri="{FF2B5EF4-FFF2-40B4-BE49-F238E27FC236}">
                <a16:creationId xmlns:a16="http://schemas.microsoft.com/office/drawing/2014/main" id="{F7E4F337-E665-4E9F-AE80-2EA905910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79" y="5109023"/>
            <a:ext cx="829978" cy="8447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8" descr="Rendered Image">
            <a:extLst>
              <a:ext uri="{FF2B5EF4-FFF2-40B4-BE49-F238E27FC236}">
                <a16:creationId xmlns:a16="http://schemas.microsoft.com/office/drawing/2014/main" id="{829F03AB-65E4-4954-810A-322B72BAF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46" y="3589372"/>
            <a:ext cx="829978" cy="8447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8" descr="Rendered Image">
            <a:extLst>
              <a:ext uri="{FF2B5EF4-FFF2-40B4-BE49-F238E27FC236}">
                <a16:creationId xmlns:a16="http://schemas.microsoft.com/office/drawing/2014/main" id="{817043D2-64E5-4225-A9A5-EA803E591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79" y="2069721"/>
            <a:ext cx="829978" cy="844799"/>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Rendered Image">
            <a:extLst>
              <a:ext uri="{FF2B5EF4-FFF2-40B4-BE49-F238E27FC236}">
                <a16:creationId xmlns:a16="http://schemas.microsoft.com/office/drawing/2014/main" id="{2EDD7E9F-0432-4188-82A6-42ADD7C9C8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5272" y="2382734"/>
            <a:ext cx="3238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Rendered Image">
            <a:extLst>
              <a:ext uri="{FF2B5EF4-FFF2-40B4-BE49-F238E27FC236}">
                <a16:creationId xmlns:a16="http://schemas.microsoft.com/office/drawing/2014/main" id="{FD4C5661-BA8B-4DF5-A0BC-35A7A36494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60000">
            <a:off x="5125204" y="1932355"/>
            <a:ext cx="444437" cy="6187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0" descr="Rendered Image">
            <a:extLst>
              <a:ext uri="{FF2B5EF4-FFF2-40B4-BE49-F238E27FC236}">
                <a16:creationId xmlns:a16="http://schemas.microsoft.com/office/drawing/2014/main" id="{D9B50309-370E-4075-ACAC-BE9E2BD554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6323" y="2057270"/>
            <a:ext cx="59531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Rendered Image">
            <a:extLst>
              <a:ext uri="{FF2B5EF4-FFF2-40B4-BE49-F238E27FC236}">
                <a16:creationId xmlns:a16="http://schemas.microsoft.com/office/drawing/2014/main" id="{9F219C50-818C-469C-B979-A2CCF2B079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2172" y="3589372"/>
            <a:ext cx="4524375" cy="75247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4" descr="Rendered Image">
            <a:extLst>
              <a:ext uri="{FF2B5EF4-FFF2-40B4-BE49-F238E27FC236}">
                <a16:creationId xmlns:a16="http://schemas.microsoft.com/office/drawing/2014/main" id="{5CDB4A57-3CF7-4D99-8317-6D232322DD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80000">
            <a:off x="3012656" y="5092443"/>
            <a:ext cx="371969" cy="51783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descr="Rendered Image">
            <a:extLst>
              <a:ext uri="{FF2B5EF4-FFF2-40B4-BE49-F238E27FC236}">
                <a16:creationId xmlns:a16="http://schemas.microsoft.com/office/drawing/2014/main" id="{F0BFC7FC-6A27-422A-B49B-E4B2DD13A8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60000">
            <a:off x="6217108" y="5006431"/>
            <a:ext cx="444890" cy="61935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4" descr="Rendered Image">
            <a:extLst>
              <a:ext uri="{FF2B5EF4-FFF2-40B4-BE49-F238E27FC236}">
                <a16:creationId xmlns:a16="http://schemas.microsoft.com/office/drawing/2014/main" id="{30832295-D97F-48D0-A2CE-CC05B42384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60000">
            <a:off x="6588855" y="5002650"/>
            <a:ext cx="434291" cy="60460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0" descr="Rendered Image">
            <a:extLst>
              <a:ext uri="{FF2B5EF4-FFF2-40B4-BE49-F238E27FC236}">
                <a16:creationId xmlns:a16="http://schemas.microsoft.com/office/drawing/2014/main" id="{029C7C9F-BF5A-4055-8FCE-BDC939580B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2172" y="5109023"/>
            <a:ext cx="54006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Rendered Image">
            <a:extLst>
              <a:ext uri="{FF2B5EF4-FFF2-40B4-BE49-F238E27FC236}">
                <a16:creationId xmlns:a16="http://schemas.microsoft.com/office/drawing/2014/main" id="{B8591330-6EF0-4134-8FB7-7BC398DC87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420000">
            <a:off x="2792705" y="4944610"/>
            <a:ext cx="507939" cy="293652"/>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Rendered Image">
            <a:extLst>
              <a:ext uri="{FF2B5EF4-FFF2-40B4-BE49-F238E27FC236}">
                <a16:creationId xmlns:a16="http://schemas.microsoft.com/office/drawing/2014/main" id="{D2ECB3A6-3509-4E0E-B81C-D0B22F3EE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48522" y="2046586"/>
            <a:ext cx="30575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Rendered Image">
            <a:extLst>
              <a:ext uri="{FF2B5EF4-FFF2-40B4-BE49-F238E27FC236}">
                <a16:creationId xmlns:a16="http://schemas.microsoft.com/office/drawing/2014/main" id="{4527EFCF-EC32-41B3-8A88-C580D43CBD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53300" y="3664108"/>
            <a:ext cx="30099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Rendered Image">
            <a:extLst>
              <a:ext uri="{FF2B5EF4-FFF2-40B4-BE49-F238E27FC236}">
                <a16:creationId xmlns:a16="http://schemas.microsoft.com/office/drawing/2014/main" id="{81A220DA-86C5-4BDA-BA67-616686A11A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59374" y="5188522"/>
            <a:ext cx="3019425" cy="685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84264E-86BF-402B-85AE-47DCE7D424AE}"/>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7228453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D407F619-86AC-4BB6-B5B9-FD23DCE68A61}"/>
              </a:ext>
            </a:extLst>
          </p:cNvPr>
          <p:cNvSpPr>
            <a:spLocks noChangeArrowheads="1"/>
          </p:cNvSpPr>
          <p:nvPr/>
        </p:nvSpPr>
        <p:spPr bwMode="gray">
          <a:xfrm>
            <a:off x="1201339" y="231190"/>
            <a:ext cx="9789322" cy="1032196"/>
          </a:xfrm>
          <a:prstGeom prst="roundRect">
            <a:avLst>
              <a:gd name="adj" fmla="val 50000"/>
            </a:avLst>
          </a:prstGeom>
          <a:gradFill rotWithShape="1">
            <a:gsLst>
              <a:gs pos="0">
                <a:schemeClr val="accent2">
                  <a:lumMod val="75000"/>
                </a:schemeClr>
              </a:gs>
              <a:gs pos="50000">
                <a:schemeClr val="accent2">
                  <a:lumMod val="60000"/>
                  <a:lumOff val="40000"/>
                </a:schemeClr>
              </a:gs>
              <a:gs pos="100000">
                <a:srgbClr val="C86018"/>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err="1">
                <a:solidFill>
                  <a:schemeClr val="bg1"/>
                </a:solidFill>
                <a:latin typeface="Times New Roman" panose="02020603050405020304" pitchFamily="18" charset="0"/>
                <a:cs typeface="Times New Roman" panose="02020603050405020304" pitchFamily="18" charset="0"/>
              </a:rPr>
              <a:t>Giới</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thiệu</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B9F5C9A-7D8A-41EC-8114-DA6B58D3C547}"/>
              </a:ext>
            </a:extLst>
          </p:cNvPr>
          <p:cNvSpPr>
            <a:spLocks noGrp="1"/>
          </p:cNvSpPr>
          <p:nvPr>
            <p:ph idx="1"/>
          </p:nvPr>
        </p:nvSpPr>
        <p:spPr>
          <a:xfrm>
            <a:off x="418218" y="1399496"/>
            <a:ext cx="11576482" cy="5351971"/>
          </a:xfrm>
        </p:spPr>
        <p:txBody>
          <a:bodyPr>
            <a:noAutofit/>
          </a:bodyPr>
          <a:lstStyle/>
          <a:p>
            <a:r>
              <a:rPr lang="vi-VN" sz="3200" b="0" i="0" dirty="0">
                <a:solidFill>
                  <a:srgbClr val="000000"/>
                </a:solidFill>
                <a:effectLst/>
                <a:latin typeface="Times New Roman" panose="02020603050405020304" pitchFamily="18" charset="0"/>
                <a:cs typeface="Times New Roman" panose="02020603050405020304" pitchFamily="18" charset="0"/>
              </a:rPr>
              <a:t>Hiện nay nhu cầu mua hàng qua mạng của người dùng ngày càng trở nên phát triển mạnh hơn do những lợi ích mà nó mang lại, như tiện lợi, chi phí rẻ, có nhiều chương trình khuyến mãi hấp dẫn, có thể ngồi ở nhà để xem sản phẩm mà không cần phải đến tận nơi để xem, … Tuy nhiên, việc mua hàng qua mạng cũng có những nhược điểm, trong đó có việc người dùng không thể tận mắt đánh giá sản phẩm của mình như mua trực tiếp tại các cửa hàng được</a:t>
            </a:r>
            <a:r>
              <a:rPr lang="en-US" sz="3200" b="0" i="0" dirty="0">
                <a:solidFill>
                  <a:srgbClr val="000000"/>
                </a:solidFill>
                <a:effectLst/>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Các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bình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luận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đóng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vai</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trò</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quan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trọng</a:t>
            </a:r>
            <a:r>
              <a:rPr lang="en-US" sz="3200" dirty="0">
                <a:solidFill>
                  <a:srgbClr val="000000"/>
                </a:solidFill>
                <a:latin typeface="Times New Roman" panose="02020603050405020304" pitchFamily="18" charset="0"/>
                <a:cs typeface="Times New Roman" panose="02020603050405020304" pitchFamily="18" charset="0"/>
              </a:rPr>
              <a:t>)</a:t>
            </a:r>
          </a:p>
          <a:p>
            <a:r>
              <a:rPr lang="en-US" sz="3200" dirty="0" err="1">
                <a:solidFill>
                  <a:srgbClr val="000000"/>
                </a:solidFill>
                <a:latin typeface="Times New Roman" panose="02020603050405020304" pitchFamily="18" charset="0"/>
                <a:cs typeface="Times New Roman" panose="02020603050405020304" pitchFamily="18" charset="0"/>
              </a:rPr>
              <a:t>Để</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minh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chứng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hơn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chúng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em</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sẽ</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tiến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hành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dự</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đoán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bình</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luận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của</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một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sản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phẩm</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điện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thoại</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trên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trang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thương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mai</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điện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tử</a:t>
            </a:r>
            <a:r>
              <a:rPr lang="en-US" sz="3200" dirty="0">
                <a:solidFill>
                  <a:srgbClr val="000000"/>
                </a:solidFill>
                <a:latin typeface="Times New Roman" panose="02020603050405020304" pitchFamily="18" charset="0"/>
                <a:cs typeface="Times New Roman" panose="02020603050405020304" pitchFamily="18" charset="0"/>
              </a:rPr>
              <a:t> : </a:t>
            </a:r>
            <a:r>
              <a:rPr lang="en-US" sz="3200" i="1" dirty="0" err="1">
                <a:solidFill>
                  <a:srgbClr val="000000"/>
                </a:solidFill>
                <a:latin typeface="Times New Roman" panose="02020603050405020304" pitchFamily="18" charset="0"/>
                <a:cs typeface="Times New Roman" panose="02020603050405020304" pitchFamily="18" charset="0"/>
              </a:rPr>
              <a:t>Thế</a:t>
            </a:r>
            <a:r>
              <a:rPr lang="en-US" sz="3200" i="1" dirty="0">
                <a:solidFill>
                  <a:srgbClr val="000000"/>
                </a:solidFill>
                <a:latin typeface="Times New Roman" panose="02020603050405020304" pitchFamily="18" charset="0"/>
                <a:cs typeface="Times New Roman" panose="02020603050405020304" pitchFamily="18" charset="0"/>
              </a:rPr>
              <a:t> </a:t>
            </a:r>
            <a:r>
              <a:rPr lang="en-US" sz="3200" i="1" dirty="0" err="1">
                <a:solidFill>
                  <a:srgbClr val="000000"/>
                </a:solidFill>
                <a:latin typeface="Times New Roman" panose="02020603050405020304" pitchFamily="18" charset="0"/>
                <a:cs typeface="Times New Roman" panose="02020603050405020304" pitchFamily="18" charset="0"/>
              </a:rPr>
              <a:t>Giới</a:t>
            </a:r>
            <a:r>
              <a:rPr lang="en-US" sz="3200" i="1" dirty="0">
                <a:solidFill>
                  <a:srgbClr val="000000"/>
                </a:solidFill>
                <a:latin typeface="Times New Roman" panose="02020603050405020304" pitchFamily="18" charset="0"/>
                <a:cs typeface="Times New Roman" panose="02020603050405020304" pitchFamily="18" charset="0"/>
              </a:rPr>
              <a:t> Di </a:t>
            </a:r>
            <a:r>
              <a:rPr lang="en-US" sz="3200" i="1" dirty="0" err="1">
                <a:solidFill>
                  <a:srgbClr val="000000"/>
                </a:solidFill>
                <a:latin typeface="Times New Roman" panose="02020603050405020304" pitchFamily="18" charset="0"/>
                <a:cs typeface="Times New Roman" panose="02020603050405020304" pitchFamily="18" charset="0"/>
              </a:rPr>
              <a:t>Động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để</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hỗ</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trợ</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việc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mua</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hàng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của</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người</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tiêu</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dùng</a:t>
            </a:r>
            <a:r>
              <a:rPr lang="en-US" sz="3200" dirty="0">
                <a:solidFill>
                  <a:srgbClr val="000000"/>
                </a:solidFill>
                <a:latin typeface="Times New Roman" panose="02020603050405020304" pitchFamily="18" charset="0"/>
                <a:cs typeface="Times New Roman" panose="02020603050405020304" pitchFamily="18" charset="0"/>
              </a:rPr>
              <a:t>.</a:t>
            </a:r>
            <a:endParaRPr lang="en-US" sz="3200" b="0" i="0" dirty="0">
              <a:solidFill>
                <a:srgbClr val="000000"/>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9354B6C-E354-4A1C-8F4A-607C3C625AFD}"/>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370267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FAA4E-FF6F-4CE7-9B7D-1FBF8C8B0731}"/>
              </a:ext>
            </a:extLst>
          </p:cNvPr>
          <p:cNvSpPr>
            <a:spLocks noGrp="1"/>
          </p:cNvSpPr>
          <p:nvPr>
            <p:ph idx="1"/>
          </p:nvPr>
        </p:nvSpPr>
        <p:spPr>
          <a:xfrm>
            <a:off x="533399" y="1730375"/>
            <a:ext cx="11515725" cy="4351338"/>
          </a:xfrm>
        </p:spPr>
        <p:txBody>
          <a:bodyPr>
            <a:noAutofit/>
          </a:bodyPr>
          <a:lstStyle/>
          <a:p>
            <a:pPr marL="0" marR="0" indent="0">
              <a:lnSpc>
                <a:spcPct val="115000"/>
              </a:lnSpc>
              <a:spcBef>
                <a:spcPts val="500"/>
              </a:spcBef>
              <a:spcAft>
                <a:spcPts val="500"/>
              </a:spcAft>
              <a:buNone/>
            </a:pPr>
            <a:r>
              <a:rPr lang="en-US" b="1" i="1" dirty="0">
                <a:solidFill>
                  <a:srgbClr val="4F81BD"/>
                </a:solidFill>
                <a:effectLst/>
                <a:latin typeface="Times New Roman" panose="02020603050405020304" pitchFamily="18" charset="0"/>
              </a:rPr>
              <a:t>1. Ý </a:t>
            </a:r>
            <a:r>
              <a:rPr lang="en-US" b="1" i="1" dirty="0" err="1">
                <a:solidFill>
                  <a:srgbClr val="4F81BD"/>
                </a:solidFill>
                <a:effectLst/>
                <a:latin typeface="Times New Roman" panose="02020603050405020304" pitchFamily="18" charset="0"/>
              </a:rPr>
              <a:t>tưởng</a:t>
            </a:r>
            <a:r>
              <a:rPr lang="en-US" b="1" i="1" dirty="0">
                <a:solidFill>
                  <a:srgbClr val="4F81BD"/>
                </a:solidFill>
                <a:effectLst/>
                <a:latin typeface="Times New Roman" panose="02020603050405020304" pitchFamily="18" charset="0"/>
              </a:rPr>
              <a:t>	</a:t>
            </a:r>
            <a:endParaRPr lang="en-US" b="1" dirty="0">
              <a:effectLst/>
              <a:latin typeface="Segoe UI" panose="020B0502040204020203" pitchFamily="34" charset="0"/>
            </a:endParaRPr>
          </a:p>
          <a:p>
            <a:pPr marL="342900" marR="0" lvl="0" indent="-342900">
              <a:lnSpc>
                <a:spcPct val="150000"/>
              </a:lnSpc>
              <a:spcBef>
                <a:spcPts val="0"/>
              </a:spcBef>
              <a:spcAft>
                <a:spcPts val="1000"/>
              </a:spcAft>
              <a:buFont typeface="Symbol" panose="05050102010706020507" pitchFamily="18" charset="2"/>
              <a:buChar char=""/>
              <a:tabLst>
                <a:tab pos="114300" algn="l"/>
              </a:tabLs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luận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dirty="0" err="1">
                <a:latin typeface="Times New Roman" panose="02020603050405020304" pitchFamily="18" charset="0"/>
                <a:ea typeface="Calibri" panose="020F0502020204030204" pitchFamily="34" charset="0"/>
                <a:cs typeface="Times New Roman" panose="02020603050405020304" pitchFamily="18" charset="0"/>
              </a:rPr>
              <a:t>sản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phẩm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luận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tiêu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tính</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Segoe UI" panose="020B0502040204020203" pitchFamily="34" charset="0"/>
              <a:ea typeface="Calibri" panose="020F0502020204030204" pitchFamily="34" charset="0"/>
              <a:cs typeface="Times New Roman" panose="02020603050405020304" pitchFamily="18" charset="0"/>
            </a:endParaRPr>
          </a:p>
          <a:p>
            <a:pPr marL="0" marR="0" indent="0">
              <a:lnSpc>
                <a:spcPct val="115000"/>
              </a:lnSpc>
              <a:spcBef>
                <a:spcPts val="500"/>
              </a:spcBef>
              <a:spcAft>
                <a:spcPts val="500"/>
              </a:spcAft>
              <a:buNone/>
            </a:pPr>
            <a:r>
              <a:rPr lang="en-US" b="1" i="1" dirty="0">
                <a:solidFill>
                  <a:srgbClr val="4F81BD"/>
                </a:solidFill>
                <a:effectLst/>
                <a:latin typeface="Times New Roman" panose="02020603050405020304" pitchFamily="18" charset="0"/>
              </a:rPr>
              <a:t>2. Input &amp; Output	</a:t>
            </a:r>
            <a:endParaRPr lang="en-US" b="1" dirty="0">
              <a:effectLst/>
              <a:latin typeface="Segoe UI" panose="020B0502040204020203" pitchFamily="34" charset="0"/>
            </a:endParaRPr>
          </a:p>
          <a:p>
            <a:pPr marL="342900" marR="0" lvl="0" indent="-342900">
              <a:lnSpc>
                <a:spcPct val="150000"/>
              </a:lnSpc>
              <a:spcBef>
                <a:spcPts val="0"/>
              </a:spcBef>
              <a:spcAft>
                <a:spcPts val="1000"/>
              </a:spcAft>
              <a:buFont typeface="Symbol" panose="05050102010706020507" pitchFamily="18" charset="2"/>
              <a:buChar char=""/>
              <a:tabLst>
                <a:tab pos="1143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US" b="0" i="0" dirty="0" err="1">
                <a:solidFill>
                  <a:srgbClr val="000000"/>
                </a:solidFill>
                <a:effectLst/>
                <a:latin typeface="Times New Roman" panose="02020603050405020304" pitchFamily="18" charset="0"/>
                <a:cs typeface="Times New Roman" panose="02020603050405020304" pitchFamily="18" charset="0"/>
              </a:rPr>
              <a:t>Một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bình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luận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về</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sản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phẩm</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điện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thoại</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của</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khách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hàng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bằng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tiếng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Việt</a:t>
            </a:r>
            <a:r>
              <a:rPr lang="en-US" b="0" i="0" dirty="0">
                <a:solidFill>
                  <a:srgbClr val="000000"/>
                </a:solidFill>
                <a:effectLst/>
                <a:latin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1000"/>
              </a:spcAft>
              <a:buFont typeface="Symbol" panose="05050102010706020507" pitchFamily="18" charset="2"/>
              <a:buChar char=""/>
              <a:tabLst>
                <a:tab pos="1143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US" b="0" i="0" dirty="0" err="1">
                <a:solidFill>
                  <a:srgbClr val="000000"/>
                </a:solidFill>
                <a:effectLst/>
                <a:latin typeface="Times New Roman" panose="02020603050405020304" pitchFamily="18" charset="0"/>
                <a:cs typeface="Times New Roman" panose="02020603050405020304" pitchFamily="18" charset="0"/>
              </a:rPr>
              <a:t>Bình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luận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đó</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là</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tiêu</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cực</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trung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tính</a:t>
            </a:r>
            <a:r>
              <a:rPr lang="en-US" b="0" i="0" dirty="0">
                <a:solidFill>
                  <a:srgbClr val="000000"/>
                </a:solidFill>
                <a:effectLst/>
                <a:latin typeface="Times New Roman" panose="02020603050405020304" pitchFamily="18" charset="0"/>
                <a:cs typeface="Times New Roman" panose="02020603050405020304" pitchFamily="18" charset="0"/>
              </a:rPr>
              <a:t> hay </a:t>
            </a:r>
            <a:r>
              <a:rPr lang="en-US" b="0" i="0" dirty="0" err="1">
                <a:solidFill>
                  <a:srgbClr val="000000"/>
                </a:solidFill>
                <a:effectLst/>
                <a:latin typeface="Times New Roman" panose="02020603050405020304" pitchFamily="18" charset="0"/>
                <a:cs typeface="Times New Roman" panose="02020603050405020304" pitchFamily="18" charset="0"/>
              </a:rPr>
              <a:t>tích</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cực</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AutoShape 4">
            <a:extLst>
              <a:ext uri="{FF2B5EF4-FFF2-40B4-BE49-F238E27FC236}">
                <a16:creationId xmlns:a16="http://schemas.microsoft.com/office/drawing/2014/main" id="{2C61F605-64B1-4831-AB23-EAE7D0032A32}"/>
              </a:ext>
            </a:extLst>
          </p:cNvPr>
          <p:cNvSpPr>
            <a:spLocks noChangeArrowheads="1"/>
          </p:cNvSpPr>
          <p:nvPr/>
        </p:nvSpPr>
        <p:spPr bwMode="gray">
          <a:xfrm>
            <a:off x="1239150" y="231190"/>
            <a:ext cx="9789322" cy="1032196"/>
          </a:xfrm>
          <a:prstGeom prst="roundRect">
            <a:avLst>
              <a:gd name="adj" fmla="val 50000"/>
            </a:avLst>
          </a:prstGeom>
          <a:gradFill rotWithShape="1">
            <a:gsLst>
              <a:gs pos="0">
                <a:schemeClr val="accent1">
                  <a:lumMod val="75000"/>
                </a:schemeClr>
              </a:gs>
              <a:gs pos="50000">
                <a:schemeClr val="accent1">
                  <a:lumMod val="60000"/>
                  <a:lumOff val="40000"/>
                </a:schemeClr>
              </a:gs>
              <a:gs pos="100000">
                <a:srgbClr val="3F63A2"/>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000" b="1" dirty="0">
                <a:solidFill>
                  <a:schemeClr val="bg1"/>
                </a:solidFill>
                <a:latin typeface="Times New Roman" panose="02020603050405020304" pitchFamily="18" charset="0"/>
                <a:cs typeface="Times New Roman" panose="02020603050405020304" pitchFamily="18" charset="0"/>
              </a:rPr>
              <a:t>  </a:t>
            </a:r>
            <a:r>
              <a:rPr lang="en-US" sz="6000" b="1" dirty="0" err="1">
                <a:solidFill>
                  <a:schemeClr val="bg1"/>
                </a:solidFill>
                <a:latin typeface="Times New Roman" panose="02020603050405020304" pitchFamily="18" charset="0"/>
                <a:cs typeface="Times New Roman" panose="02020603050405020304" pitchFamily="18" charset="0"/>
              </a:rPr>
              <a:t>Mô</a:t>
            </a:r>
            <a:r>
              <a:rPr lang="en-US" sz="6000" b="1" dirty="0">
                <a:solidFill>
                  <a:schemeClr val="bg1"/>
                </a:solidFill>
                <a:latin typeface="Times New Roman" panose="02020603050405020304" pitchFamily="18" charset="0"/>
                <a:cs typeface="Times New Roman" panose="02020603050405020304" pitchFamily="18" charset="0"/>
              </a:rPr>
              <a:t> </a:t>
            </a:r>
            <a:r>
              <a:rPr lang="en-US" sz="6000" b="1" dirty="0" err="1">
                <a:solidFill>
                  <a:schemeClr val="bg1"/>
                </a:solidFill>
                <a:latin typeface="Times New Roman" panose="02020603050405020304" pitchFamily="18" charset="0"/>
                <a:cs typeface="Times New Roman" panose="02020603050405020304" pitchFamily="18" charset="0"/>
              </a:rPr>
              <a:t>tả</a:t>
            </a:r>
            <a:r>
              <a:rPr lang="en-US" sz="6000" b="1" dirty="0">
                <a:solidFill>
                  <a:schemeClr val="bg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94A3A070-E9E6-48D4-A052-8370B2693FD3}"/>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7514680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6C999-514E-421D-AF85-6BD977A816E6}"/>
              </a:ext>
            </a:extLst>
          </p:cNvPr>
          <p:cNvSpPr>
            <a:spLocks noGrp="1"/>
          </p:cNvSpPr>
          <p:nvPr>
            <p:ph idx="1"/>
          </p:nvPr>
        </p:nvSpPr>
        <p:spPr>
          <a:xfrm>
            <a:off x="381740" y="1585928"/>
            <a:ext cx="11727402" cy="4801185"/>
          </a:xfrm>
        </p:spPr>
        <p:txBody>
          <a:bodyPr>
            <a:noAutofit/>
          </a:bodyPr>
          <a:lstStyle/>
          <a:p>
            <a:r>
              <a:rPr lang="en-US" dirty="0">
                <a:latin typeface="Times New Roman" panose="02020603050405020304" pitchFamily="18" charset="0"/>
                <a:cs typeface="Times New Roman" panose="02020603050405020304" pitchFamily="18" charset="0"/>
              </a:rPr>
              <a:t>Crawl data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b="0" i="1" dirty="0">
                <a:solidFill>
                  <a:srgbClr val="000000"/>
                </a:solidFill>
                <a:effectLst/>
                <a:latin typeface="Times New Roman" panose="02020603050405020304" pitchFamily="18" charset="0"/>
                <a:cs typeface="Times New Roman" panose="02020603050405020304" pitchFamily="18" charset="0"/>
              </a:rPr>
              <a:t>'</a:t>
            </a:r>
            <a:r>
              <a:rPr lang="en-US" b="0" i="1" u="sng" dirty="0">
                <a:solidFill>
                  <a:srgbClr val="0088CC"/>
                </a:solidFill>
                <a:effectLst/>
                <a:latin typeface="Times New Roman" panose="02020603050405020304" pitchFamily="18" charset="0"/>
                <a:cs typeface="Times New Roman" panose="02020603050405020304" pitchFamily="18" charset="0"/>
                <a:hlinkClick r:id="rId2"/>
              </a:rPr>
              <a:t>https://www.thegioididong.com/</a:t>
            </a:r>
            <a:r>
              <a:rPr lang="en-US" b="0" i="1" u="sng" dirty="0" err="1">
                <a:solidFill>
                  <a:srgbClr val="0088CC"/>
                </a:solidFill>
                <a:effectLst/>
                <a:latin typeface="Times New Roman" panose="02020603050405020304" pitchFamily="18" charset="0"/>
                <a:cs typeface="Times New Roman" panose="02020603050405020304" pitchFamily="18" charset="0"/>
                <a:hlinkClick r:id="rId2"/>
              </a:rPr>
              <a:t>dtdd</a:t>
            </a:r>
            <a:r>
              <a:rPr lang="en-US" b="0" i="1" dirty="0">
                <a:solidFill>
                  <a:srgbClr val="000000"/>
                </a:solidFill>
                <a:effectLst/>
                <a:latin typeface="Times New Roman" panose="02020603050405020304" pitchFamily="18" charset="0"/>
                <a:cs typeface="Times New Roman" panose="02020603050405020304" pitchFamily="18" charset="0"/>
              </a:rPr>
              <a:t>’  (</a:t>
            </a:r>
            <a:r>
              <a:rPr lang="en-US" b="0" i="1" dirty="0" err="1">
                <a:solidFill>
                  <a:srgbClr val="000000"/>
                </a:solidFill>
                <a:effectLst/>
                <a:latin typeface="Times New Roman" panose="02020603050405020304" pitchFamily="18" charset="0"/>
                <a:cs typeface="Times New Roman" panose="02020603050405020304" pitchFamily="18" charset="0"/>
              </a:rPr>
              <a:t>Thế</a:t>
            </a:r>
            <a:r>
              <a:rPr lang="en-US" b="0" i="1" dirty="0">
                <a:solidFill>
                  <a:srgbClr val="000000"/>
                </a:solidFill>
                <a:effectLst/>
                <a:latin typeface="Times New Roman" panose="02020603050405020304" pitchFamily="18" charset="0"/>
                <a:cs typeface="Times New Roman" panose="02020603050405020304" pitchFamily="18" charset="0"/>
              </a:rPr>
              <a:t> </a:t>
            </a:r>
            <a:r>
              <a:rPr lang="en-US" b="0" i="1" dirty="0" err="1">
                <a:solidFill>
                  <a:srgbClr val="000000"/>
                </a:solidFill>
                <a:effectLst/>
                <a:latin typeface="Times New Roman" panose="02020603050405020304" pitchFamily="18" charset="0"/>
                <a:cs typeface="Times New Roman" panose="02020603050405020304" pitchFamily="18" charset="0"/>
              </a:rPr>
              <a:t>Giới</a:t>
            </a:r>
            <a:r>
              <a:rPr lang="en-US" b="0" i="1" dirty="0">
                <a:solidFill>
                  <a:srgbClr val="000000"/>
                </a:solidFill>
                <a:effectLst/>
                <a:latin typeface="Times New Roman" panose="02020603050405020304" pitchFamily="18" charset="0"/>
                <a:cs typeface="Times New Roman" panose="02020603050405020304" pitchFamily="18" charset="0"/>
              </a:rPr>
              <a:t> Di </a:t>
            </a:r>
            <a:r>
              <a:rPr lang="en-US" b="0" i="1" dirty="0" err="1">
                <a:solidFill>
                  <a:srgbClr val="000000"/>
                </a:solidFill>
                <a:effectLst/>
                <a:latin typeface="Times New Roman" panose="02020603050405020304" pitchFamily="18" charset="0"/>
                <a:cs typeface="Times New Roman" panose="02020603050405020304" pitchFamily="18" charset="0"/>
              </a:rPr>
              <a:t>Động</a:t>
            </a:r>
            <a:r>
              <a:rPr lang="en-US" b="0" i="1"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bằng</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thư</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viện</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BeautifulSoup</a:t>
            </a:r>
            <a:r>
              <a:rPr lang="en-US" b="0" dirty="0">
                <a:solidFill>
                  <a:srgbClr val="000000"/>
                </a:solidFill>
                <a:effectLst/>
                <a:latin typeface="Times New Roman" panose="02020603050405020304" pitchFamily="18" charset="0"/>
                <a:cs typeface="Times New Roman" panose="02020603050405020304" pitchFamily="18" charset="0"/>
              </a:rPr>
              <a:t> – 1 package Python </a:t>
            </a:r>
            <a:r>
              <a:rPr lang="en-US" b="0" dirty="0" err="1">
                <a:solidFill>
                  <a:srgbClr val="000000"/>
                </a:solidFill>
                <a:effectLst/>
                <a:latin typeface="Times New Roman" panose="02020603050405020304" pitchFamily="18" charset="0"/>
                <a:cs typeface="Times New Roman" panose="02020603050405020304" pitchFamily="18" charset="0"/>
              </a:rPr>
              <a:t>dùng</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để</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phân</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tích</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cú</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pháp</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các</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tài</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liệu</a:t>
            </a:r>
            <a:r>
              <a:rPr lang="en-US" b="0" dirty="0">
                <a:solidFill>
                  <a:srgbClr val="000000"/>
                </a:solidFill>
                <a:effectLst/>
                <a:latin typeface="Times New Roman" panose="02020603050405020304" pitchFamily="18" charset="0"/>
                <a:cs typeface="Times New Roman" panose="02020603050405020304" pitchFamily="18" charset="0"/>
              </a:rPr>
              <a:t> HTML </a:t>
            </a:r>
            <a:r>
              <a:rPr lang="en-US" b="0" dirty="0" err="1">
                <a:solidFill>
                  <a:srgbClr val="000000"/>
                </a:solidFill>
                <a:effectLst/>
                <a:latin typeface="Times New Roman" panose="02020603050405020304" pitchFamily="18" charset="0"/>
                <a:cs typeface="Times New Roman" panose="02020603050405020304" pitchFamily="18" charset="0"/>
              </a:rPr>
              <a:t>và</a:t>
            </a:r>
            <a:r>
              <a:rPr lang="en-US" b="0" dirty="0">
                <a:solidFill>
                  <a:srgbClr val="000000"/>
                </a:solidFill>
                <a:effectLst/>
                <a:latin typeface="Times New Roman" panose="02020603050405020304" pitchFamily="18" charset="0"/>
                <a:cs typeface="Times New Roman" panose="02020603050405020304" pitchFamily="18" charset="0"/>
              </a:rPr>
              <a:t> XML</a:t>
            </a:r>
            <a:endParaRPr lang="en-US" b="0" i="1" dirty="0">
              <a:solidFill>
                <a:srgbClr val="000000"/>
              </a:solidFill>
              <a:effectLst/>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Ta </a:t>
            </a:r>
            <a:r>
              <a:rPr lang="en-US" dirty="0" err="1">
                <a:solidFill>
                  <a:srgbClr val="000000"/>
                </a:solidFill>
                <a:latin typeface="Times New Roman" panose="02020603050405020304" pitchFamily="18" charset="0"/>
                <a:cs typeface="Times New Roman" panose="02020603050405020304" pitchFamily="18" charset="0"/>
              </a:rPr>
              <a:t>thu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về</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4679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gán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tự</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động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với</a:t>
            </a:r>
            <a:r>
              <a:rPr lang="en-US"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lượng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đạt</a:t>
            </a:r>
            <a:r>
              <a:rPr lang="en-US" dirty="0">
                <a:solidFill>
                  <a:srgbClr val="000000"/>
                </a:solidFill>
                <a:latin typeface="Times New Roman" panose="02020603050405020304" pitchFamily="18" charset="0"/>
                <a:cs typeface="Times New Roman" panose="02020603050405020304" pitchFamily="18" charset="0"/>
              </a:rPr>
              <a:t> 5 </a:t>
            </a:r>
            <a:r>
              <a:rPr lang="en-US" dirty="0" err="1">
                <a:solidFill>
                  <a:srgbClr val="000000"/>
                </a:solidFill>
                <a:latin typeface="Times New Roman" panose="02020603050405020304" pitchFamily="18" charset="0"/>
                <a:cs typeface="Times New Roman" panose="02020603050405020304" pitchFamily="18" charset="0"/>
              </a:rPr>
              <a:t>sao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5 </a:t>
            </a:r>
            <a:r>
              <a:rPr lang="en-US" dirty="0" err="1">
                <a:solidFill>
                  <a:srgbClr val="000000"/>
                </a:solidFill>
                <a:latin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1</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lượng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đạt</a:t>
            </a:r>
            <a:r>
              <a:rPr lang="en-US" dirty="0">
                <a:solidFill>
                  <a:srgbClr val="000000"/>
                </a:solidFill>
                <a:latin typeface="Times New Roman" panose="02020603050405020304" pitchFamily="18" charset="0"/>
                <a:cs typeface="Times New Roman" panose="02020603050405020304" pitchFamily="18" charset="0"/>
              </a:rPr>
              <a:t> 5 </a:t>
            </a:r>
            <a:r>
              <a:rPr lang="en-US" dirty="0" err="1">
                <a:solidFill>
                  <a:srgbClr val="000000"/>
                </a:solidFill>
                <a:latin typeface="Times New Roman" panose="02020603050405020304" pitchFamily="18" charset="0"/>
                <a:cs typeface="Times New Roman" panose="02020603050405020304" pitchFamily="18" charset="0"/>
              </a:rPr>
              <a:t>sao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4 </a:t>
            </a:r>
            <a:r>
              <a:rPr lang="en-US" dirty="0" err="1">
                <a:solidFill>
                  <a:srgbClr val="000000"/>
                </a:solidFill>
                <a:latin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cs typeface="Times New Roman" panose="02020603050405020304" pitchFamily="18" charset="0"/>
              </a:rPr>
              <a:t> 3 </a:t>
            </a:r>
            <a:r>
              <a:rPr lang="en-US" dirty="0" err="1">
                <a:solidFill>
                  <a:srgbClr val="000000"/>
                </a:solidFill>
                <a:latin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0</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số</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lượng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đạt</a:t>
            </a:r>
            <a:r>
              <a:rPr lang="en-US" dirty="0">
                <a:solidFill>
                  <a:srgbClr val="000000"/>
                </a:solidFill>
                <a:latin typeface="Times New Roman" panose="02020603050405020304" pitchFamily="18" charset="0"/>
                <a:cs typeface="Times New Roman" panose="02020603050405020304" pitchFamily="18" charset="0"/>
              </a:rPr>
              <a:t> 5 </a:t>
            </a:r>
            <a:r>
              <a:rPr lang="en-US" dirty="0" err="1">
                <a:solidFill>
                  <a:srgbClr val="000000"/>
                </a:solidFill>
                <a:latin typeface="Times New Roman" panose="02020603050405020304" pitchFamily="18" charset="0"/>
                <a:cs typeface="Times New Roman" panose="02020603050405020304" pitchFamily="18" charset="0"/>
              </a:rPr>
              <a:t>sao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1 </a:t>
            </a:r>
            <a:r>
              <a:rPr lang="en-US" dirty="0" err="1">
                <a:solidFill>
                  <a:srgbClr val="000000"/>
                </a:solidFill>
                <a:latin typeface="Times New Roman" panose="02020603050405020304" pitchFamily="18" charset="0"/>
                <a:cs typeface="Times New Roman" panose="02020603050405020304" pitchFamily="18" charset="0"/>
              </a:rPr>
              <a:t>và</a:t>
            </a:r>
            <a:r>
              <a:rPr lang="en-US">
                <a:solidFill>
                  <a:srgbClr val="000000"/>
                </a:solidFill>
                <a:latin typeface="Times New Roman" panose="02020603050405020304" pitchFamily="18" charset="0"/>
                <a:cs typeface="Times New Roman" panose="02020603050405020304" pitchFamily="18" charset="0"/>
              </a:rPr>
              <a:t> 2 </a:t>
            </a:r>
            <a:r>
              <a:rPr lang="en-US" dirty="0" err="1">
                <a:solidFill>
                  <a:srgbClr val="000000"/>
                </a:solidFill>
                <a:latin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-1</a:t>
            </a:r>
          </a:p>
          <a:p>
            <a:r>
              <a:rPr lang="en-US" dirty="0">
                <a:solidFill>
                  <a:srgbClr val="000000"/>
                </a:solidFill>
                <a:latin typeface="Times New Roman" panose="02020603050405020304" pitchFamily="18" charset="0"/>
                <a:cs typeface="Times New Roman" panose="02020603050405020304" pitchFamily="18" charset="0"/>
              </a:rPr>
              <a:t>Sau </a:t>
            </a:r>
            <a:r>
              <a:rPr lang="en-US" dirty="0" err="1">
                <a:solidFill>
                  <a:srgbClr val="000000"/>
                </a:solidFill>
                <a:latin typeface="Times New Roman" panose="02020603050405020304" pitchFamily="18" charset="0"/>
                <a:cs typeface="Times New Roman" panose="02020603050405020304" pitchFamily="18" charset="0"/>
              </a:rPr>
              <a:t>đó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tụi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thực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hiện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bộ</a:t>
            </a:r>
            <a:r>
              <a:rPr lang="en-US" dirty="0">
                <a:solidFill>
                  <a:srgbClr val="000000"/>
                </a:solidFill>
                <a:latin typeface="Times New Roman" panose="02020603050405020304" pitchFamily="18" charset="0"/>
                <a:cs typeface="Times New Roman" panose="02020603050405020304" pitchFamily="18" charset="0"/>
              </a:rPr>
              <a:t> data </a:t>
            </a:r>
            <a:r>
              <a:rPr lang="en-US" dirty="0" err="1">
                <a:solidFill>
                  <a:srgbClr val="000000"/>
                </a:solidFill>
                <a:latin typeface="Times New Roman" panose="02020603050405020304" pitchFamily="18" charset="0"/>
                <a:cs typeface="Times New Roman" panose="02020603050405020304" pitchFamily="18" charset="0"/>
              </a:rPr>
              <a:t>trên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gọn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cân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bằng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bộ</a:t>
            </a:r>
            <a:r>
              <a:rPr lang="en-US" dirty="0">
                <a:solidFill>
                  <a:srgbClr val="000000"/>
                </a:solidFill>
                <a:latin typeface="Times New Roman" panose="02020603050405020304" pitchFamily="18" charset="0"/>
                <a:cs typeface="Times New Roman" panose="02020603050405020304" pitchFamily="18" charset="0"/>
              </a:rPr>
              <a:t> data </a:t>
            </a:r>
            <a:r>
              <a:rPr lang="en-US" dirty="0" err="1">
                <a:solidFill>
                  <a:srgbClr val="000000"/>
                </a:solidFill>
                <a:latin typeface="Times New Roman" panose="02020603050405020304" pitchFamily="18" charset="0"/>
                <a:cs typeface="Times New Roman" panose="02020603050405020304" pitchFamily="18" charset="0"/>
              </a:rPr>
              <a:t>trên</a:t>
            </a:r>
            <a:r>
              <a:rPr lang="en-US" dirty="0">
                <a:solidFill>
                  <a:srgbClr val="000000"/>
                </a:solidFill>
                <a:latin typeface="Times New Roman" panose="02020603050405020304" pitchFamily="18" charset="0"/>
                <a:cs typeface="Times New Roman" panose="02020603050405020304" pitchFamily="18" charset="0"/>
              </a:rPr>
              <a:t> -&gt; </a:t>
            </a:r>
            <a:r>
              <a:rPr lang="en-US" dirty="0" err="1">
                <a:solidFill>
                  <a:srgbClr val="000000"/>
                </a:solidFill>
                <a:latin typeface="Times New Roman" panose="02020603050405020304" pitchFamily="18" charset="0"/>
                <a:cs typeface="Times New Roman" panose="02020603050405020304" pitchFamily="18" charset="0"/>
              </a:rPr>
              <a:t>thu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về</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3000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(1000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tích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cực</a:t>
            </a:r>
            <a:r>
              <a:rPr lang="en-US" dirty="0">
                <a:solidFill>
                  <a:srgbClr val="000000"/>
                </a:solidFill>
                <a:latin typeface="Times New Roman" panose="02020603050405020304" pitchFamily="18" charset="0"/>
                <a:cs typeface="Times New Roman" panose="02020603050405020304" pitchFamily="18" charset="0"/>
              </a:rPr>
              <a:t>, 1000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trung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tính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a:t>
            </a:r>
            <a:r>
              <a:rPr lang="en-US" dirty="0">
                <a:solidFill>
                  <a:srgbClr val="000000"/>
                </a:solidFill>
                <a:latin typeface="Times New Roman" panose="02020603050405020304" pitchFamily="18" charset="0"/>
                <a:cs typeface="Times New Roman" panose="02020603050405020304" pitchFamily="18" charset="0"/>
              </a:rPr>
              <a:t> 1000 </a:t>
            </a:r>
            <a:r>
              <a:rPr lang="en-US" dirty="0" err="1">
                <a:solidFill>
                  <a:srgbClr val="000000"/>
                </a:solidFill>
                <a:latin typeface="Times New Roman" panose="02020603050405020304" pitchFamily="18" charset="0"/>
                <a:cs typeface="Times New Roman" panose="02020603050405020304" pitchFamily="18" charset="0"/>
              </a:rPr>
              <a:t>bình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luận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tiêu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cực</a:t>
            </a:r>
            <a:r>
              <a:rPr lang="en-US" dirty="0">
                <a:solidFill>
                  <a:srgbClr val="000000"/>
                </a:solidFill>
                <a:latin typeface="Times New Roman" panose="02020603050405020304" pitchFamily="18" charset="0"/>
                <a:cs typeface="Times New Roman" panose="02020603050405020304" pitchFamily="18" charset="0"/>
              </a:rPr>
              <a:t>)</a:t>
            </a:r>
          </a:p>
          <a:p>
            <a:pPr marL="0" indent="0">
              <a:buNone/>
            </a:pPr>
            <a:r>
              <a:rPr lang="en-US" dirty="0">
                <a:solidFill>
                  <a:srgbClr val="000000"/>
                </a:solidFill>
                <a:latin typeface="Times New Roman" panose="02020603050405020304" pitchFamily="18" charset="0"/>
                <a:cs typeface="Times New Roman" panose="02020603050405020304" pitchFamily="18" charset="0"/>
              </a:rPr>
              <a:t>	</a:t>
            </a:r>
          </a:p>
        </p:txBody>
      </p:sp>
      <p:sp>
        <p:nvSpPr>
          <p:cNvPr id="4" name="AutoShape 4">
            <a:extLst>
              <a:ext uri="{FF2B5EF4-FFF2-40B4-BE49-F238E27FC236}">
                <a16:creationId xmlns:a16="http://schemas.microsoft.com/office/drawing/2014/main" id="{AB45A4E3-FF0A-449F-82F2-FA2BABAE99E7}"/>
              </a:ext>
            </a:extLst>
          </p:cNvPr>
          <p:cNvSpPr>
            <a:spLocks noChangeArrowheads="1"/>
          </p:cNvSpPr>
          <p:nvPr/>
        </p:nvSpPr>
        <p:spPr bwMode="gray">
          <a:xfrm>
            <a:off x="1239150" y="231190"/>
            <a:ext cx="9789322" cy="1032196"/>
          </a:xfrm>
          <a:prstGeom prst="roundRect">
            <a:avLst>
              <a:gd name="adj" fmla="val 50000"/>
            </a:avLst>
          </a:prstGeom>
          <a:gradFill rotWithShape="1">
            <a:gsLst>
              <a:gs pos="0">
                <a:schemeClr val="accent6">
                  <a:lumMod val="75000"/>
                </a:schemeClr>
              </a:gs>
              <a:gs pos="50000">
                <a:schemeClr val="accent6">
                  <a:lumMod val="60000"/>
                  <a:lumOff val="40000"/>
                </a:schemeClr>
              </a:gs>
              <a:gs pos="100000">
                <a:schemeClr val="accent6">
                  <a:lumMod val="75000"/>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a:solidFill>
                  <a:schemeClr val="bg1"/>
                </a:solidFill>
                <a:latin typeface="Times New Roman" panose="02020603050405020304" pitchFamily="18" charset="0"/>
                <a:cs typeface="Times New Roman" panose="02020603050405020304" pitchFamily="18" charset="0"/>
              </a:rPr>
              <a:t>Prepare Dataset</a:t>
            </a:r>
          </a:p>
        </p:txBody>
      </p:sp>
      <p:sp>
        <p:nvSpPr>
          <p:cNvPr id="2" name="Title 1">
            <a:extLst>
              <a:ext uri="{FF2B5EF4-FFF2-40B4-BE49-F238E27FC236}">
                <a16:creationId xmlns:a16="http://schemas.microsoft.com/office/drawing/2014/main" id="{F0F98F4E-2960-4D2F-B6B8-14032647F1E7}"/>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5217210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B4DC0DC0-DE69-46F2-80F4-8D6730D640F1}"/>
              </a:ext>
            </a:extLst>
          </p:cNvPr>
          <p:cNvSpPr>
            <a:spLocks noChangeArrowheads="1"/>
          </p:cNvSpPr>
          <p:nvPr/>
        </p:nvSpPr>
        <p:spPr bwMode="gray">
          <a:xfrm>
            <a:off x="1239150" y="35879"/>
            <a:ext cx="9789322" cy="1032196"/>
          </a:xfrm>
          <a:prstGeom prst="roundRect">
            <a:avLst>
              <a:gd name="adj" fmla="val 50000"/>
            </a:avLst>
          </a:prstGeom>
          <a:gradFill rotWithShape="1">
            <a:gsLst>
              <a:gs pos="0">
                <a:schemeClr val="accent4">
                  <a:lumMod val="75000"/>
                </a:schemeClr>
              </a:gs>
              <a:gs pos="50000">
                <a:schemeClr val="accent4">
                  <a:lumMod val="60000"/>
                  <a:lumOff val="40000"/>
                </a:schemeClr>
              </a:gs>
              <a:gs pos="100000">
                <a:srgbClr val="C39406"/>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a:solidFill>
                  <a:schemeClr val="bg1"/>
                </a:solidFill>
                <a:latin typeface="Times New Roman" panose="02020603050405020304" pitchFamily="18" charset="0"/>
                <a:cs typeface="Times New Roman" panose="02020603050405020304" pitchFamily="18" charset="0"/>
              </a:rPr>
              <a:t>Data preprocessing</a:t>
            </a:r>
          </a:p>
        </p:txBody>
      </p:sp>
      <p:sp>
        <p:nvSpPr>
          <p:cNvPr id="5" name="Oval 4">
            <a:extLst>
              <a:ext uri="{FF2B5EF4-FFF2-40B4-BE49-F238E27FC236}">
                <a16:creationId xmlns:a16="http://schemas.microsoft.com/office/drawing/2014/main" id="{5F30F287-873E-45A4-972B-18F5DEDAD506}"/>
              </a:ext>
            </a:extLst>
          </p:cNvPr>
          <p:cNvSpPr/>
          <p:nvPr/>
        </p:nvSpPr>
        <p:spPr>
          <a:xfrm>
            <a:off x="4773909" y="2632869"/>
            <a:ext cx="2669661" cy="25461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Times New Roman" panose="02020603050405020304" pitchFamily="18" charset="0"/>
                <a:cs typeface="Times New Roman" panose="02020603050405020304" pitchFamily="18" charset="0"/>
              </a:rPr>
              <a:t>Text Data</a:t>
            </a:r>
          </a:p>
        </p:txBody>
      </p:sp>
      <p:sp>
        <p:nvSpPr>
          <p:cNvPr id="14" name="Rectangle: Rounded Corners 13">
            <a:extLst>
              <a:ext uri="{FF2B5EF4-FFF2-40B4-BE49-F238E27FC236}">
                <a16:creationId xmlns:a16="http://schemas.microsoft.com/office/drawing/2014/main" id="{BC6077D6-49AA-4A82-9301-BE85574A4BC7}"/>
              </a:ext>
            </a:extLst>
          </p:cNvPr>
          <p:cNvSpPr/>
          <p:nvPr/>
        </p:nvSpPr>
        <p:spPr>
          <a:xfrm>
            <a:off x="304593" y="2782929"/>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Loại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bỏ</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các</a:t>
            </a:r>
            <a:r>
              <a:rPr lang="en-US" sz="2800" b="1" dirty="0">
                <a:solidFill>
                  <a:schemeClr val="tx1"/>
                </a:solidFill>
                <a:latin typeface="Times New Roman" panose="02020603050405020304" pitchFamily="18" charset="0"/>
                <a:cs typeface="Times New Roman" panose="02020603050405020304" pitchFamily="18" charset="0"/>
              </a:rPr>
              <a:t> con </a:t>
            </a:r>
            <a:r>
              <a:rPr lang="en-US" sz="2800" b="1" dirty="0" err="1">
                <a:solidFill>
                  <a:schemeClr val="tx1"/>
                </a:solidFill>
                <a:latin typeface="Times New Roman" panose="02020603050405020304" pitchFamily="18" charset="0"/>
                <a:cs typeface="Times New Roman" panose="02020603050405020304" pitchFamily="18" charset="0"/>
              </a:rPr>
              <a:t>số</a:t>
            </a:r>
            <a:endParaRPr lang="en-US" sz="2800" b="1" dirty="0"/>
          </a:p>
        </p:txBody>
      </p:sp>
      <p:sp>
        <p:nvSpPr>
          <p:cNvPr id="16" name="Rectangle: Rounded Corners 15">
            <a:extLst>
              <a:ext uri="{FF2B5EF4-FFF2-40B4-BE49-F238E27FC236}">
                <a16:creationId xmlns:a16="http://schemas.microsoft.com/office/drawing/2014/main" id="{868543E5-4E0B-4D55-B24E-46D6F9FEDDB6}"/>
              </a:ext>
            </a:extLst>
          </p:cNvPr>
          <p:cNvSpPr/>
          <p:nvPr/>
        </p:nvSpPr>
        <p:spPr>
          <a:xfrm>
            <a:off x="304593" y="4155977"/>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Loại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bỏ</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các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dấu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câu</a:t>
            </a:r>
            <a:endParaRPr lang="en-US" sz="2800" b="1" dirty="0"/>
          </a:p>
        </p:txBody>
      </p:sp>
      <p:sp>
        <p:nvSpPr>
          <p:cNvPr id="17" name="Rectangle: Rounded Corners 16">
            <a:extLst>
              <a:ext uri="{FF2B5EF4-FFF2-40B4-BE49-F238E27FC236}">
                <a16:creationId xmlns:a16="http://schemas.microsoft.com/office/drawing/2014/main" id="{587856C9-88B2-4943-BEDE-DEF1FC0133B2}"/>
              </a:ext>
            </a:extLst>
          </p:cNvPr>
          <p:cNvSpPr/>
          <p:nvPr/>
        </p:nvSpPr>
        <p:spPr>
          <a:xfrm>
            <a:off x="304598" y="5529025"/>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Loại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bỏ</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khoảng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trắng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thừa</a:t>
            </a:r>
            <a:endParaRPr lang="en-US" sz="2800" b="1" dirty="0"/>
          </a:p>
        </p:txBody>
      </p:sp>
      <p:sp>
        <p:nvSpPr>
          <p:cNvPr id="18" name="Rectangle: Rounded Corners 17">
            <a:extLst>
              <a:ext uri="{FF2B5EF4-FFF2-40B4-BE49-F238E27FC236}">
                <a16:creationId xmlns:a16="http://schemas.microsoft.com/office/drawing/2014/main" id="{1D4E3452-3A66-4015-95C3-84BDBB013E28}"/>
              </a:ext>
            </a:extLst>
          </p:cNvPr>
          <p:cNvSpPr/>
          <p:nvPr/>
        </p:nvSpPr>
        <p:spPr>
          <a:xfrm>
            <a:off x="304593" y="1405684"/>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Đưa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về</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kiểu</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chữ</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thường</a:t>
            </a:r>
            <a:endParaRPr lang="en-US" sz="2800" b="1" dirty="0"/>
          </a:p>
        </p:txBody>
      </p:sp>
      <p:sp>
        <p:nvSpPr>
          <p:cNvPr id="19" name="Rectangle: Rounded Corners 18">
            <a:extLst>
              <a:ext uri="{FF2B5EF4-FFF2-40B4-BE49-F238E27FC236}">
                <a16:creationId xmlns:a16="http://schemas.microsoft.com/office/drawing/2014/main" id="{1CF7D4AC-6E6D-46B7-A593-3BAE991F3388}"/>
              </a:ext>
            </a:extLst>
          </p:cNvPr>
          <p:cNvSpPr/>
          <p:nvPr/>
        </p:nvSpPr>
        <p:spPr>
          <a:xfrm>
            <a:off x="8451903" y="2782929"/>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latin typeface="Times New Roman" panose="02020603050405020304" pitchFamily="18" charset="0"/>
                <a:cs typeface="Times New Roman" panose="02020603050405020304" pitchFamily="18" charset="0"/>
              </a:rPr>
              <a:t>Tách</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từ</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underthesea</a:t>
            </a:r>
            <a:r>
              <a:rPr lang="en-US" sz="3200" b="1" dirty="0">
                <a:solidFill>
                  <a:schemeClr val="tx1"/>
                </a:solidFill>
                <a:latin typeface="Times New Roman" panose="02020603050405020304" pitchFamily="18" charset="0"/>
                <a:cs typeface="Times New Roman" panose="02020603050405020304" pitchFamily="18" charset="0"/>
              </a:rPr>
              <a:t>)</a:t>
            </a:r>
            <a:endParaRPr lang="en-US" sz="3200" b="1" dirty="0"/>
          </a:p>
        </p:txBody>
      </p:sp>
      <p:sp>
        <p:nvSpPr>
          <p:cNvPr id="20" name="Rectangle: Rounded Corners 19">
            <a:extLst>
              <a:ext uri="{FF2B5EF4-FFF2-40B4-BE49-F238E27FC236}">
                <a16:creationId xmlns:a16="http://schemas.microsoft.com/office/drawing/2014/main" id="{8067E903-33E6-4358-8C40-A123CB05AD5B}"/>
              </a:ext>
            </a:extLst>
          </p:cNvPr>
          <p:cNvSpPr/>
          <p:nvPr/>
        </p:nvSpPr>
        <p:spPr>
          <a:xfrm>
            <a:off x="8451903" y="4155977"/>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Loại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bỏ</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stopwords</a:t>
            </a:r>
            <a:endParaRPr lang="en-US" sz="2800" b="1" dirty="0"/>
          </a:p>
        </p:txBody>
      </p:sp>
      <p:sp>
        <p:nvSpPr>
          <p:cNvPr id="21" name="Rectangle: Rounded Corners 20">
            <a:extLst>
              <a:ext uri="{FF2B5EF4-FFF2-40B4-BE49-F238E27FC236}">
                <a16:creationId xmlns:a16="http://schemas.microsoft.com/office/drawing/2014/main" id="{3AFF3127-1300-44A7-B9F7-D20E4AD31F5F}"/>
              </a:ext>
            </a:extLst>
          </p:cNvPr>
          <p:cNvSpPr/>
          <p:nvPr/>
        </p:nvSpPr>
        <p:spPr>
          <a:xfrm>
            <a:off x="8451908" y="5529025"/>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Times New Roman" panose="02020603050405020304" pitchFamily="18" charset="0"/>
                <a:cs typeface="Times New Roman" panose="02020603050405020304" pitchFamily="18" charset="0"/>
              </a:rPr>
              <a:t>Chuẩn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hóa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dữ</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liệu</a:t>
            </a:r>
            <a:endParaRPr lang="en-US" sz="2800" b="1" dirty="0"/>
          </a:p>
        </p:txBody>
      </p:sp>
      <p:sp>
        <p:nvSpPr>
          <p:cNvPr id="22" name="Rectangle: Rounded Corners 21">
            <a:extLst>
              <a:ext uri="{FF2B5EF4-FFF2-40B4-BE49-F238E27FC236}">
                <a16:creationId xmlns:a16="http://schemas.microsoft.com/office/drawing/2014/main" id="{711347BC-05BC-4BC3-8F06-7084C563A639}"/>
              </a:ext>
            </a:extLst>
          </p:cNvPr>
          <p:cNvSpPr/>
          <p:nvPr/>
        </p:nvSpPr>
        <p:spPr>
          <a:xfrm>
            <a:off x="8451903" y="1405684"/>
            <a:ext cx="3460983" cy="1032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Times New Roman" panose="02020603050405020304" pitchFamily="18" charset="0"/>
                <a:cs typeface="Times New Roman" panose="02020603050405020304" pitchFamily="18" charset="0"/>
              </a:rPr>
              <a:t>Loại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bỏ</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các</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kí</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tự</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giống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nhau</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liên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tiếp</a:t>
            </a:r>
            <a:endParaRPr lang="en-US" sz="2400" b="1" dirty="0"/>
          </a:p>
        </p:txBody>
      </p:sp>
      <p:cxnSp>
        <p:nvCxnSpPr>
          <p:cNvPr id="24" name="Connector: Curved 23">
            <a:extLst>
              <a:ext uri="{FF2B5EF4-FFF2-40B4-BE49-F238E27FC236}">
                <a16:creationId xmlns:a16="http://schemas.microsoft.com/office/drawing/2014/main" id="{F76707A8-E3EB-4BD9-BA92-8D15BEDFF5DC}"/>
              </a:ext>
            </a:extLst>
          </p:cNvPr>
          <p:cNvCxnSpPr>
            <a:stCxn id="5" idx="1"/>
            <a:endCxn id="18" idx="3"/>
          </p:cNvCxnSpPr>
          <p:nvPr/>
        </p:nvCxnSpPr>
        <p:spPr>
          <a:xfrm rot="16200000" flipV="1">
            <a:off x="3923240" y="1764118"/>
            <a:ext cx="1083968" cy="13992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E5BC2164-8B5B-4453-8567-D33D57BF4B13}"/>
              </a:ext>
            </a:extLst>
          </p:cNvPr>
          <p:cNvCxnSpPr>
            <a:cxnSpLocks/>
            <a:stCxn id="5" idx="2"/>
            <a:endCxn id="14" idx="3"/>
          </p:cNvCxnSpPr>
          <p:nvPr/>
        </p:nvCxnSpPr>
        <p:spPr>
          <a:xfrm rot="10800000">
            <a:off x="3765577" y="3299028"/>
            <a:ext cx="1008333" cy="6069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DE02350-B4DA-4513-BD73-1C86F3C59FEF}"/>
              </a:ext>
            </a:extLst>
          </p:cNvPr>
          <p:cNvCxnSpPr>
            <a:cxnSpLocks/>
            <a:stCxn id="5" idx="2"/>
            <a:endCxn id="16" idx="3"/>
          </p:cNvCxnSpPr>
          <p:nvPr/>
        </p:nvCxnSpPr>
        <p:spPr>
          <a:xfrm rot="10800000" flipV="1">
            <a:off x="3765577" y="3905963"/>
            <a:ext cx="1008333" cy="766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2FAFC9DB-4B09-4998-A133-2E0C182ECFE8}"/>
              </a:ext>
            </a:extLst>
          </p:cNvPr>
          <p:cNvCxnSpPr>
            <a:cxnSpLocks/>
            <a:stCxn id="5" idx="3"/>
            <a:endCxn id="17" idx="3"/>
          </p:cNvCxnSpPr>
          <p:nvPr/>
        </p:nvCxnSpPr>
        <p:spPr>
          <a:xfrm rot="5400000">
            <a:off x="3845754" y="4726005"/>
            <a:ext cx="1238946" cy="13992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C615880D-9BB0-406E-A340-CBA4DB365B80}"/>
              </a:ext>
            </a:extLst>
          </p:cNvPr>
          <p:cNvCxnSpPr>
            <a:cxnSpLocks/>
            <a:stCxn id="5" idx="7"/>
            <a:endCxn id="22" idx="1"/>
          </p:cNvCxnSpPr>
          <p:nvPr/>
        </p:nvCxnSpPr>
        <p:spPr>
          <a:xfrm rot="5400000" flipH="1" flipV="1">
            <a:off x="7210271" y="1764118"/>
            <a:ext cx="1083968" cy="139929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F2101C5-DEFE-48D7-9585-97F424E67231}"/>
              </a:ext>
            </a:extLst>
          </p:cNvPr>
          <p:cNvCxnSpPr>
            <a:cxnSpLocks/>
            <a:stCxn id="5" idx="6"/>
            <a:endCxn id="19" idx="1"/>
          </p:cNvCxnSpPr>
          <p:nvPr/>
        </p:nvCxnSpPr>
        <p:spPr>
          <a:xfrm flipV="1">
            <a:off x="7443570" y="3299027"/>
            <a:ext cx="1008333" cy="606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F9DCB947-E06C-4C49-9E25-5171BB15543D}"/>
              </a:ext>
            </a:extLst>
          </p:cNvPr>
          <p:cNvCxnSpPr>
            <a:cxnSpLocks/>
            <a:stCxn id="5" idx="6"/>
            <a:endCxn id="20" idx="1"/>
          </p:cNvCxnSpPr>
          <p:nvPr/>
        </p:nvCxnSpPr>
        <p:spPr>
          <a:xfrm>
            <a:off x="7443570" y="3905964"/>
            <a:ext cx="1008333" cy="7661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826233F8-08AB-4AAD-A2BA-B1A348BE3CCB}"/>
              </a:ext>
            </a:extLst>
          </p:cNvPr>
          <p:cNvCxnSpPr>
            <a:cxnSpLocks/>
            <a:stCxn id="5" idx="5"/>
            <a:endCxn id="21" idx="1"/>
          </p:cNvCxnSpPr>
          <p:nvPr/>
        </p:nvCxnSpPr>
        <p:spPr>
          <a:xfrm rot="16200000" flipH="1">
            <a:off x="7132784" y="4725999"/>
            <a:ext cx="1238946" cy="13993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EC831A18-0625-42EF-ADBF-6D873D7172B7}"/>
              </a:ext>
            </a:extLst>
          </p:cNvPr>
          <p:cNvCxnSpPr/>
          <p:nvPr/>
        </p:nvCxnSpPr>
        <p:spPr>
          <a:xfrm rot="16200000" flipV="1">
            <a:off x="3923240" y="1764119"/>
            <a:ext cx="1083968" cy="13992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2879CF74-F0B1-4751-A718-64644F194CC3}"/>
              </a:ext>
            </a:extLst>
          </p:cNvPr>
          <p:cNvCxnSpPr>
            <a:cxnSpLocks/>
          </p:cNvCxnSpPr>
          <p:nvPr/>
        </p:nvCxnSpPr>
        <p:spPr>
          <a:xfrm rot="10800000">
            <a:off x="3765577" y="3299029"/>
            <a:ext cx="1008333" cy="6069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B6E71EA6-76F1-441E-8FEC-A6329A5551D1}"/>
              </a:ext>
            </a:extLst>
          </p:cNvPr>
          <p:cNvCxnSpPr>
            <a:cxnSpLocks/>
          </p:cNvCxnSpPr>
          <p:nvPr/>
        </p:nvCxnSpPr>
        <p:spPr>
          <a:xfrm rot="10800000" flipV="1">
            <a:off x="3765577" y="3905964"/>
            <a:ext cx="1008333" cy="766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8C7A5450-F822-4D15-9A33-E2674883A40C}"/>
              </a:ext>
            </a:extLst>
          </p:cNvPr>
          <p:cNvCxnSpPr>
            <a:cxnSpLocks/>
          </p:cNvCxnSpPr>
          <p:nvPr/>
        </p:nvCxnSpPr>
        <p:spPr>
          <a:xfrm rot="5400000">
            <a:off x="3845754" y="4726006"/>
            <a:ext cx="1238946" cy="13992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8F84D45E-1100-4BDB-A13C-EBD742DBAEF5}"/>
              </a:ext>
            </a:extLst>
          </p:cNvPr>
          <p:cNvCxnSpPr/>
          <p:nvPr/>
        </p:nvCxnSpPr>
        <p:spPr>
          <a:xfrm rot="16200000" flipV="1">
            <a:off x="3923240" y="1764120"/>
            <a:ext cx="1083968" cy="13992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16A0C84C-8F08-4072-82B1-924204EFA87C}"/>
              </a:ext>
            </a:extLst>
          </p:cNvPr>
          <p:cNvCxnSpPr>
            <a:cxnSpLocks/>
          </p:cNvCxnSpPr>
          <p:nvPr/>
        </p:nvCxnSpPr>
        <p:spPr>
          <a:xfrm rot="10800000">
            <a:off x="3765577" y="3299030"/>
            <a:ext cx="1008333" cy="6069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2C8661B9-733C-47F4-885C-B5F277ECEC69}"/>
              </a:ext>
            </a:extLst>
          </p:cNvPr>
          <p:cNvCxnSpPr>
            <a:cxnSpLocks/>
          </p:cNvCxnSpPr>
          <p:nvPr/>
        </p:nvCxnSpPr>
        <p:spPr>
          <a:xfrm rot="10800000" flipV="1">
            <a:off x="3765577" y="3905965"/>
            <a:ext cx="1008333" cy="7661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545C7B39-533D-4E6C-ABD1-CFEFB7EA56D6}"/>
              </a:ext>
            </a:extLst>
          </p:cNvPr>
          <p:cNvCxnSpPr>
            <a:cxnSpLocks/>
          </p:cNvCxnSpPr>
          <p:nvPr/>
        </p:nvCxnSpPr>
        <p:spPr>
          <a:xfrm rot="5400000">
            <a:off x="3845754" y="4726007"/>
            <a:ext cx="1238946" cy="13992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BB7BC88F-66FF-4FEB-9A4A-E67A79F57E32}"/>
              </a:ext>
            </a:extLst>
          </p:cNvPr>
          <p:cNvCxnSpPr>
            <a:cxnSpLocks/>
          </p:cNvCxnSpPr>
          <p:nvPr/>
        </p:nvCxnSpPr>
        <p:spPr>
          <a:xfrm rot="16200000" flipH="1">
            <a:off x="7132785" y="4726000"/>
            <a:ext cx="1238946" cy="139930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84215B0D-879D-462A-AFAA-51EDFD537710}"/>
              </a:ext>
            </a:extLst>
          </p:cNvPr>
          <p:cNvCxnSpPr/>
          <p:nvPr/>
        </p:nvCxnSpPr>
        <p:spPr>
          <a:xfrm rot="16200000" flipV="1">
            <a:off x="3923241" y="1764121"/>
            <a:ext cx="1083968" cy="139929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FF48A05E-6DEA-4DDC-89D1-153FF8E0B76A}"/>
              </a:ext>
            </a:extLst>
          </p:cNvPr>
          <p:cNvCxnSpPr>
            <a:cxnSpLocks/>
          </p:cNvCxnSpPr>
          <p:nvPr/>
        </p:nvCxnSpPr>
        <p:spPr>
          <a:xfrm rot="10800000">
            <a:off x="3765578" y="3299031"/>
            <a:ext cx="1008333" cy="60693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82353A4F-482F-4E3E-9457-AE50821D34B8}"/>
              </a:ext>
            </a:extLst>
          </p:cNvPr>
          <p:cNvCxnSpPr>
            <a:cxnSpLocks/>
          </p:cNvCxnSpPr>
          <p:nvPr/>
        </p:nvCxnSpPr>
        <p:spPr>
          <a:xfrm rot="10800000" flipV="1">
            <a:off x="3765578" y="3905966"/>
            <a:ext cx="1008333" cy="76611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75E38EC2-7F4D-4C84-8B7B-73DFDB2B1834}"/>
              </a:ext>
            </a:extLst>
          </p:cNvPr>
          <p:cNvCxnSpPr>
            <a:cxnSpLocks/>
          </p:cNvCxnSpPr>
          <p:nvPr/>
        </p:nvCxnSpPr>
        <p:spPr>
          <a:xfrm rot="5400000">
            <a:off x="3845755" y="4726008"/>
            <a:ext cx="1238946" cy="139929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FF3C40-7DFB-40C2-B16D-9EEFB017561D}"/>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36688662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A3ED96C4-3880-415C-AFF6-89A0E6FD20C6}"/>
              </a:ext>
            </a:extLst>
          </p:cNvPr>
          <p:cNvSpPr>
            <a:spLocks noChangeArrowheads="1"/>
          </p:cNvSpPr>
          <p:nvPr/>
        </p:nvSpPr>
        <p:spPr bwMode="gray">
          <a:xfrm>
            <a:off x="1201339" y="38399"/>
            <a:ext cx="9789322" cy="1032196"/>
          </a:xfrm>
          <a:prstGeom prst="roundRect">
            <a:avLst>
              <a:gd name="adj" fmla="val 50000"/>
            </a:avLst>
          </a:prstGeom>
          <a:gradFill rotWithShape="1">
            <a:gsLst>
              <a:gs pos="0">
                <a:schemeClr val="accent4">
                  <a:lumMod val="75000"/>
                </a:schemeClr>
              </a:gs>
              <a:gs pos="50000">
                <a:schemeClr val="accent4">
                  <a:lumMod val="60000"/>
                  <a:lumOff val="40000"/>
                </a:schemeClr>
              </a:gs>
              <a:gs pos="100000">
                <a:srgbClr val="C39406"/>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a:solidFill>
                  <a:schemeClr val="bg1"/>
                </a:solidFill>
                <a:latin typeface="Times New Roman" panose="02020603050405020304" pitchFamily="18" charset="0"/>
                <a:cs typeface="Times New Roman" panose="02020603050405020304" pitchFamily="18" charset="0"/>
              </a:rPr>
              <a:t>Data preprocessing</a:t>
            </a:r>
          </a:p>
        </p:txBody>
      </p:sp>
      <p:sp>
        <p:nvSpPr>
          <p:cNvPr id="5" name="Content Placeholder 2">
            <a:extLst>
              <a:ext uri="{FF2B5EF4-FFF2-40B4-BE49-F238E27FC236}">
                <a16:creationId xmlns:a16="http://schemas.microsoft.com/office/drawing/2014/main" id="{2D7292DE-7580-4B1A-A057-65FDAD3E4EFF}"/>
              </a:ext>
            </a:extLst>
          </p:cNvPr>
          <p:cNvSpPr>
            <a:spLocks noGrp="1"/>
          </p:cNvSpPr>
          <p:nvPr>
            <p:ph idx="1"/>
          </p:nvPr>
        </p:nvSpPr>
        <p:spPr>
          <a:xfrm>
            <a:off x="918100" y="1114515"/>
            <a:ext cx="11939726" cy="1772337"/>
          </a:xfrm>
        </p:spPr>
        <p:txBody>
          <a:bodyPr>
            <a:normAutofit/>
          </a:bodyPr>
          <a:lstStyle/>
          <a:p>
            <a:pPr marL="0" indent="0">
              <a:buNone/>
            </a:pPr>
            <a:r>
              <a:rPr lang="en-US" sz="4000" i="1" dirty="0">
                <a:solidFill>
                  <a:schemeClr val="accent1"/>
                </a:solidFill>
                <a:latin typeface="Times New Roman" panose="02020603050405020304" pitchFamily="18" charset="0"/>
                <a:cs typeface="Times New Roman" panose="02020603050405020304" pitchFamily="18" charset="0"/>
              </a:rPr>
              <a:t>* </a:t>
            </a:r>
            <a:r>
              <a:rPr lang="en-US" sz="4000" i="1" dirty="0" err="1">
                <a:solidFill>
                  <a:schemeClr val="accent1"/>
                </a:solidFill>
                <a:latin typeface="Times New Roman" panose="02020603050405020304" pitchFamily="18" charset="0"/>
                <a:cs typeface="Times New Roman" panose="02020603050405020304" pitchFamily="18" charset="0"/>
              </a:rPr>
              <a:t>Loại</a:t>
            </a:r>
            <a:r>
              <a:rPr lang="en-US" sz="4000" i="1" dirty="0">
                <a:solidFill>
                  <a:schemeClr val="accent1"/>
                </a:solidFill>
                <a:latin typeface="Times New Roman" panose="02020603050405020304" pitchFamily="18" charset="0"/>
                <a:cs typeface="Times New Roman" panose="02020603050405020304" pitchFamily="18" charset="0"/>
              </a:rPr>
              <a:t> </a:t>
            </a:r>
            <a:r>
              <a:rPr lang="en-US" sz="4000" i="1" dirty="0" err="1">
                <a:solidFill>
                  <a:schemeClr val="accent1"/>
                </a:solidFill>
                <a:latin typeface="Times New Roman" panose="02020603050405020304" pitchFamily="18" charset="0"/>
                <a:cs typeface="Times New Roman" panose="02020603050405020304" pitchFamily="18" charset="0"/>
              </a:rPr>
              <a:t>bỏ</a:t>
            </a:r>
            <a:r>
              <a:rPr lang="en-US" sz="4000" i="1" dirty="0">
                <a:solidFill>
                  <a:schemeClr val="accent1"/>
                </a:solidFill>
                <a:latin typeface="Times New Roman" panose="02020603050405020304" pitchFamily="18" charset="0"/>
                <a:cs typeface="Times New Roman" panose="02020603050405020304" pitchFamily="18" charset="0"/>
              </a:rPr>
              <a:t> </a:t>
            </a:r>
            <a:r>
              <a:rPr lang="en-US" sz="4000" i="1" dirty="0" err="1">
                <a:solidFill>
                  <a:schemeClr val="accent1"/>
                </a:solidFill>
                <a:latin typeface="Times New Roman" panose="02020603050405020304" pitchFamily="18" charset="0"/>
                <a:cs typeface="Times New Roman" panose="02020603050405020304" pitchFamily="18" charset="0"/>
              </a:rPr>
              <a:t>stopwords</a:t>
            </a:r>
            <a:r>
              <a:rPr lang="en-US" sz="4000" i="1" dirty="0">
                <a:solidFill>
                  <a:schemeClr val="accent1"/>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Link: “</a:t>
            </a:r>
            <a:r>
              <a:rPr lang="en-US" dirty="0">
                <a:latin typeface="Times New Roman" panose="02020603050405020304" pitchFamily="18" charset="0"/>
                <a:cs typeface="Times New Roman" panose="02020603050405020304" pitchFamily="18" charset="0"/>
                <a:hlinkClick r:id="rId2"/>
              </a:rPr>
              <a:t>https://github.com/</a:t>
            </a:r>
            <a:r>
              <a:rPr lang="en-US" dirty="0" err="1">
                <a:latin typeface="Times New Roman" panose="02020603050405020304" pitchFamily="18" charset="0"/>
                <a:cs typeface="Times New Roman" panose="02020603050405020304" pitchFamily="18" charset="0"/>
                <a:hlinkClick r:id="rId2"/>
              </a:rPr>
              <a:t>stopwords</a:t>
            </a:r>
            <a:r>
              <a:rPr lang="en-US" dirty="0">
                <a:latin typeface="Times New Roman" panose="02020603050405020304" pitchFamily="18" charset="0"/>
                <a:cs typeface="Times New Roman" panose="02020603050405020304" pitchFamily="18" charset="0"/>
                <a:hlinkClick r:id="rId2"/>
              </a:rPr>
              <a:t>/</a:t>
            </a:r>
            <a:r>
              <a:rPr lang="en-US" dirty="0" err="1">
                <a:latin typeface="Times New Roman" panose="02020603050405020304" pitchFamily="18" charset="0"/>
                <a:cs typeface="Times New Roman" panose="02020603050405020304" pitchFamily="18" charset="0"/>
                <a:hlinkClick r:id="rId2"/>
              </a:rPr>
              <a:t>vietnamese-stopwords</a:t>
            </a:r>
            <a:r>
              <a:rPr lang="en-US" dirty="0">
                <a:latin typeface="Times New Roman" panose="02020603050405020304" pitchFamily="18" charset="0"/>
                <a:cs typeface="Times New Roman" panose="02020603050405020304" pitchFamily="18" charset="0"/>
                <a:hlinkClick r:id="rId2"/>
              </a:rPr>
              <a:t>/blob/master/vietnamese-stopwords-dash.txt</a:t>
            </a:r>
            <a:r>
              <a:rPr lang="en-US" dirty="0"/>
              <a:t>”</a:t>
            </a:r>
            <a:endParaRPr lang="en-US" dirty="0">
              <a:latin typeface="Times New Roman" panose="02020603050405020304" pitchFamily="18" charset="0"/>
              <a:cs typeface="Times New Roman" panose="02020603050405020304" pitchFamily="18" charset="0"/>
            </a:endParaRPr>
          </a:p>
        </p:txBody>
      </p:sp>
      <p:pic>
        <p:nvPicPr>
          <p:cNvPr id="3" name="Picture 2" descr="A screenshot of text&#10;&#10;Description automatically generated">
            <a:extLst>
              <a:ext uri="{FF2B5EF4-FFF2-40B4-BE49-F238E27FC236}">
                <a16:creationId xmlns:a16="http://schemas.microsoft.com/office/drawing/2014/main" id="{02DFB81B-9D65-4F06-BB30-41C60643D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776" y="2619162"/>
            <a:ext cx="7897426" cy="4238838"/>
          </a:xfrm>
          <a:prstGeom prst="rect">
            <a:avLst/>
          </a:prstGeom>
        </p:spPr>
      </p:pic>
      <p:pic>
        <p:nvPicPr>
          <p:cNvPr id="8" name="Picture 7">
            <a:extLst>
              <a:ext uri="{FF2B5EF4-FFF2-40B4-BE49-F238E27FC236}">
                <a16:creationId xmlns:a16="http://schemas.microsoft.com/office/drawing/2014/main" id="{A75CAAFD-C20E-4ACC-9844-A073CEF5A805}"/>
              </a:ext>
            </a:extLst>
          </p:cNvPr>
          <p:cNvPicPr>
            <a:picLocks noChangeAspect="1"/>
          </p:cNvPicPr>
          <p:nvPr/>
        </p:nvPicPr>
        <p:blipFill>
          <a:blip r:embed="rId4"/>
          <a:stretch>
            <a:fillRect/>
          </a:stretch>
        </p:blipFill>
        <p:spPr>
          <a:xfrm>
            <a:off x="9594125" y="1391083"/>
            <a:ext cx="904875" cy="1219200"/>
          </a:xfrm>
          <a:prstGeom prst="rect">
            <a:avLst/>
          </a:prstGeom>
        </p:spPr>
      </p:pic>
      <p:sp>
        <p:nvSpPr>
          <p:cNvPr id="2" name="Title 1">
            <a:extLst>
              <a:ext uri="{FF2B5EF4-FFF2-40B4-BE49-F238E27FC236}">
                <a16:creationId xmlns:a16="http://schemas.microsoft.com/office/drawing/2014/main" id="{100B7F2B-57D3-4AAF-A424-99687D24019C}"/>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9163110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CBE35-8055-4B99-9F5E-97991FE8968E}"/>
              </a:ext>
            </a:extLst>
          </p:cNvPr>
          <p:cNvSpPr>
            <a:spLocks noGrp="1"/>
          </p:cNvSpPr>
          <p:nvPr>
            <p:ph idx="1"/>
          </p:nvPr>
        </p:nvSpPr>
        <p:spPr>
          <a:xfrm>
            <a:off x="252274" y="1544714"/>
            <a:ext cx="11939726" cy="1772337"/>
          </a:xfrm>
        </p:spPr>
        <p:txBody>
          <a:bodyPr>
            <a:normAutofit/>
          </a:bodyPr>
          <a:lstStyle/>
          <a:p>
            <a:pPr marL="0" indent="0">
              <a:buNone/>
            </a:pP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Chuẩn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hóa</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dữ</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liệu</a:t>
            </a:r>
            <a:r>
              <a:rPr lang="en-US" i="1"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teencode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key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replace_list</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value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key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AutoShape 4">
            <a:extLst>
              <a:ext uri="{FF2B5EF4-FFF2-40B4-BE49-F238E27FC236}">
                <a16:creationId xmlns:a16="http://schemas.microsoft.com/office/drawing/2014/main" id="{7E91DAC5-2CBA-4739-A5F3-9D53958AB7B5}"/>
              </a:ext>
            </a:extLst>
          </p:cNvPr>
          <p:cNvSpPr>
            <a:spLocks noChangeArrowheads="1"/>
          </p:cNvSpPr>
          <p:nvPr/>
        </p:nvSpPr>
        <p:spPr bwMode="gray">
          <a:xfrm>
            <a:off x="1239150" y="231190"/>
            <a:ext cx="9789322" cy="1032196"/>
          </a:xfrm>
          <a:prstGeom prst="roundRect">
            <a:avLst>
              <a:gd name="adj" fmla="val 50000"/>
            </a:avLst>
          </a:prstGeom>
          <a:gradFill rotWithShape="1">
            <a:gsLst>
              <a:gs pos="0">
                <a:schemeClr val="accent4">
                  <a:lumMod val="75000"/>
                </a:schemeClr>
              </a:gs>
              <a:gs pos="50000">
                <a:schemeClr val="accent4">
                  <a:lumMod val="60000"/>
                  <a:lumOff val="40000"/>
                </a:schemeClr>
              </a:gs>
              <a:gs pos="100000">
                <a:srgbClr val="C39406"/>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a:solidFill>
                  <a:schemeClr val="bg1"/>
                </a:solidFill>
                <a:latin typeface="Times New Roman" panose="02020603050405020304" pitchFamily="18" charset="0"/>
                <a:cs typeface="Times New Roman" panose="02020603050405020304" pitchFamily="18" charset="0"/>
              </a:rPr>
              <a:t>Data preprocessing</a:t>
            </a:r>
          </a:p>
        </p:txBody>
      </p:sp>
      <p:pic>
        <p:nvPicPr>
          <p:cNvPr id="10" name="Picture 9">
            <a:extLst>
              <a:ext uri="{FF2B5EF4-FFF2-40B4-BE49-F238E27FC236}">
                <a16:creationId xmlns:a16="http://schemas.microsoft.com/office/drawing/2014/main" id="{B8911DD9-22B0-4CCA-8D6B-E53066117492}"/>
              </a:ext>
            </a:extLst>
          </p:cNvPr>
          <p:cNvPicPr>
            <a:picLocks noChangeAspect="1"/>
          </p:cNvPicPr>
          <p:nvPr/>
        </p:nvPicPr>
        <p:blipFill>
          <a:blip r:embed="rId2"/>
          <a:stretch>
            <a:fillRect/>
          </a:stretch>
        </p:blipFill>
        <p:spPr>
          <a:xfrm>
            <a:off x="0" y="3429000"/>
            <a:ext cx="12192000" cy="3484555"/>
          </a:xfrm>
          <a:prstGeom prst="rect">
            <a:avLst/>
          </a:prstGeom>
        </p:spPr>
      </p:pic>
      <p:sp>
        <p:nvSpPr>
          <p:cNvPr id="2" name="Title 1">
            <a:extLst>
              <a:ext uri="{FF2B5EF4-FFF2-40B4-BE49-F238E27FC236}">
                <a16:creationId xmlns:a16="http://schemas.microsoft.com/office/drawing/2014/main" id="{3A5A6A29-101C-4DB0-ABA7-30D3183228A3}"/>
              </a:ext>
            </a:extLst>
          </p:cNvPr>
          <p:cNvSpPr txBox="1">
            <a:spLocks/>
          </p:cNvSpPr>
          <p:nvPr/>
        </p:nvSpPr>
        <p:spPr>
          <a:xfrm>
            <a:off x="11333597" y="6314937"/>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199246711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432ACA6E-9A45-43D7-8AF4-B283182E94D8}"/>
              </a:ext>
            </a:extLst>
          </p:cNvPr>
          <p:cNvSpPr>
            <a:spLocks noChangeArrowheads="1"/>
          </p:cNvSpPr>
          <p:nvPr/>
        </p:nvSpPr>
        <p:spPr bwMode="gray">
          <a:xfrm>
            <a:off x="1239150" y="35879"/>
            <a:ext cx="9789322" cy="1032196"/>
          </a:xfrm>
          <a:prstGeom prst="roundRect">
            <a:avLst>
              <a:gd name="adj" fmla="val 50000"/>
            </a:avLst>
          </a:prstGeom>
          <a:gradFill rotWithShape="1">
            <a:gsLst>
              <a:gs pos="0">
                <a:schemeClr val="accent4">
                  <a:lumMod val="75000"/>
                </a:schemeClr>
              </a:gs>
              <a:gs pos="50000">
                <a:schemeClr val="accent4">
                  <a:lumMod val="60000"/>
                  <a:lumOff val="40000"/>
                </a:schemeClr>
              </a:gs>
              <a:gs pos="100000">
                <a:srgbClr val="C39406"/>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4800" b="1" dirty="0">
                <a:solidFill>
                  <a:schemeClr val="bg1"/>
                </a:solidFill>
                <a:latin typeface="Times New Roman" panose="02020603050405020304" pitchFamily="18" charset="0"/>
                <a:cs typeface="Times New Roman" panose="02020603050405020304" pitchFamily="18" charset="0"/>
              </a:rPr>
              <a:t>Data preprocessing</a:t>
            </a:r>
          </a:p>
        </p:txBody>
      </p:sp>
      <p:sp>
        <p:nvSpPr>
          <p:cNvPr id="5" name="Rectangle: Rounded Corners 4">
            <a:extLst>
              <a:ext uri="{FF2B5EF4-FFF2-40B4-BE49-F238E27FC236}">
                <a16:creationId xmlns:a16="http://schemas.microsoft.com/office/drawing/2014/main" id="{55484AC8-C1B5-47AE-AB00-9002A2D4CB50}"/>
              </a:ext>
            </a:extLst>
          </p:cNvPr>
          <p:cNvSpPr/>
          <p:nvPr/>
        </p:nvSpPr>
        <p:spPr>
          <a:xfrm>
            <a:off x="331433" y="3016977"/>
            <a:ext cx="4237703" cy="2605549"/>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Hôm</a:t>
            </a:r>
            <a:r>
              <a:rPr lang="en-US" sz="2400" dirty="0">
                <a:solidFill>
                  <a:schemeClr val="tx1"/>
                </a:solidFill>
                <a:latin typeface="Times New Roman" panose="02020603050405020304" pitchFamily="18" charset="0"/>
                <a:cs typeface="Times New Roman" panose="02020603050405020304" pitchFamily="18" charset="0"/>
              </a:rPr>
              <a:t> qua 2/3/2019, </a:t>
            </a:r>
            <a:r>
              <a:rPr lang="en-US" sz="2400" dirty="0" err="1">
                <a:solidFill>
                  <a:schemeClr val="tx1"/>
                </a:solidFill>
                <a:latin typeface="Times New Roman" panose="02020603050405020304" pitchFamily="18" charset="0"/>
                <a:cs typeface="Times New Roman" panose="02020603050405020304" pitchFamily="18" charset="0"/>
              </a:rPr>
              <a:t>mình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mua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sở</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Giới</a:t>
            </a:r>
            <a:r>
              <a:rPr lang="en-US" sz="2400" dirty="0">
                <a:solidFill>
                  <a:schemeClr val="tx1"/>
                </a:solidFill>
                <a:latin typeface="Times New Roman" panose="02020603050405020304" pitchFamily="18" charset="0"/>
                <a:cs typeface="Times New Roman" panose="02020603050405020304" pitchFamily="18" charset="0"/>
              </a:rPr>
              <a:t> Di </a:t>
            </a:r>
            <a:r>
              <a:rPr lang="en-US" sz="2400" dirty="0" err="1">
                <a:solidFill>
                  <a:schemeClr val="tx1"/>
                </a:solidFill>
                <a:latin typeface="Times New Roman" panose="02020603050405020304" pitchFamily="18" charset="0"/>
                <a:cs typeface="Times New Roman" panose="02020603050405020304" pitchFamily="18" charset="0"/>
              </a:rPr>
              <a:t>Động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Võ</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sản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phẩm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đẹp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lượng</a:t>
            </a:r>
            <a:r>
              <a:rPr lang="en-US" sz="2400" dirty="0">
                <a:solidFill>
                  <a:schemeClr val="tx1"/>
                </a:solidFill>
                <a:latin typeface="Times New Roman" panose="02020603050405020304" pitchFamily="18" charset="0"/>
                <a:cs typeface="Times New Roman" panose="02020603050405020304" pitchFamily="18" charset="0"/>
              </a:rPr>
              <a:t>, pin </a:t>
            </a:r>
            <a:r>
              <a:rPr lang="en-US" sz="2400" dirty="0" err="1">
                <a:solidFill>
                  <a:schemeClr val="tx1"/>
                </a:solidFill>
                <a:latin typeface="Times New Roman" panose="02020603050405020304" pitchFamily="18" charset="0"/>
                <a:cs typeface="Times New Roman" panose="02020603050405020304" pitchFamily="18" charset="0"/>
              </a:rPr>
              <a:t>trâu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nhanh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Nhân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nhiệt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tình</a:t>
            </a:r>
            <a:r>
              <a:rPr lang="en-US" sz="2400" dirty="0">
                <a:solidFill>
                  <a:schemeClr val="tx1"/>
                </a:solidFill>
                <a:latin typeface="Times New Roman" panose="02020603050405020304" pitchFamily="18" charset="0"/>
                <a:cs typeface="Times New Roman" panose="02020603050405020304" pitchFamily="18" charset="0"/>
              </a:rPr>
              <a:t> chu </a:t>
            </a:r>
            <a:r>
              <a:rPr lang="en-US" sz="2400" dirty="0" err="1">
                <a:solidFill>
                  <a:schemeClr val="tx1"/>
                </a:solidFill>
                <a:latin typeface="Times New Roman" panose="02020603050405020304" pitchFamily="18" charset="0"/>
                <a:cs typeface="Times New Roman" panose="02020603050405020304" pitchFamily="18" charset="0"/>
              </a:rPr>
              <a:t>đáo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kkkkkkk</a:t>
            </a:r>
            <a:r>
              <a:rPr lang="en-US" sz="2400" dirty="0">
                <a:solidFill>
                  <a:schemeClr val="tx1"/>
                </a:solidFill>
                <a:latin typeface="Times New Roman" panose="02020603050405020304" pitchFamily="18" charset="0"/>
                <a:cs typeface="Times New Roman" panose="02020603050405020304" pitchFamily="18" charset="0"/>
              </a:rPr>
              <a:t> thanks”</a:t>
            </a:r>
          </a:p>
        </p:txBody>
      </p:sp>
      <p:sp>
        <p:nvSpPr>
          <p:cNvPr id="6" name="Arrow: Right 5">
            <a:extLst>
              <a:ext uri="{FF2B5EF4-FFF2-40B4-BE49-F238E27FC236}">
                <a16:creationId xmlns:a16="http://schemas.microsoft.com/office/drawing/2014/main" id="{DD2562BB-B83A-4865-8D63-77AD57E501C7}"/>
              </a:ext>
            </a:extLst>
          </p:cNvPr>
          <p:cNvSpPr/>
          <p:nvPr/>
        </p:nvSpPr>
        <p:spPr>
          <a:xfrm>
            <a:off x="4923097" y="3389372"/>
            <a:ext cx="2497394" cy="1860756"/>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EB5A89B-F8A0-4FA4-BF9B-1BB3E04F62D4}"/>
              </a:ext>
            </a:extLst>
          </p:cNvPr>
          <p:cNvSpPr/>
          <p:nvPr/>
        </p:nvSpPr>
        <p:spPr>
          <a:xfrm>
            <a:off x="7774454" y="3016976"/>
            <a:ext cx="4237703" cy="2605549"/>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hôm qua mua cơ sở thế giới di động võ văn ngân sản phẩm đẹp chất lượng pin trâu sạc nhân viên nhiệt tình chu đáo</a:t>
            </a:r>
            <a:r>
              <a:rPr lang="en-US" sz="2400" dirty="0">
                <a:solidFill>
                  <a:schemeClr val="tx1"/>
                </a:solidFill>
                <a:latin typeface="Times New Roman" panose="02020603050405020304" pitchFamily="18" charset="0"/>
                <a:cs typeface="Times New Roman" panose="02020603050405020304" pitchFamily="18" charset="0"/>
              </a:rPr>
              <a:t> k </a:t>
            </a:r>
            <a:r>
              <a:rPr lang="en-US" sz="2400" dirty="0" err="1">
                <a:solidFill>
                  <a:schemeClr val="tx1"/>
                </a:solidFill>
                <a:latin typeface="Times New Roman" panose="02020603050405020304" pitchFamily="18" charset="0"/>
                <a:cs typeface="Times New Roman" panose="02020603050405020304" pitchFamily="18" charset="0"/>
              </a:rPr>
              <a:t>cảm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ơn</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10" name="Rectangle: Rounded Corners 9">
            <a:extLst>
              <a:ext uri="{FF2B5EF4-FFF2-40B4-BE49-F238E27FC236}">
                <a16:creationId xmlns:a16="http://schemas.microsoft.com/office/drawing/2014/main" id="{C9F14E42-63EF-4AFB-ADBC-78D9FB6B3032}"/>
              </a:ext>
            </a:extLst>
          </p:cNvPr>
          <p:cNvSpPr/>
          <p:nvPr/>
        </p:nvSpPr>
        <p:spPr>
          <a:xfrm>
            <a:off x="1650578" y="1377518"/>
            <a:ext cx="3401962" cy="12290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solidFill>
                  <a:schemeClr val="tx1"/>
                </a:solidFill>
                <a:latin typeface="Times New Roman" panose="02020603050405020304" pitchFamily="18" charset="0"/>
                <a:cs typeface="Times New Roman" panose="02020603050405020304" pitchFamily="18" charset="0"/>
              </a:rPr>
              <a:t>Ví</a:t>
            </a:r>
            <a:r>
              <a:rPr lang="en-US" sz="4400" dirty="0">
                <a:solidFill>
                  <a:schemeClr val="tx1"/>
                </a:solidFill>
                <a:latin typeface="Times New Roman" panose="02020603050405020304" pitchFamily="18" charset="0"/>
                <a:cs typeface="Times New Roman" panose="02020603050405020304" pitchFamily="18" charset="0"/>
              </a:rPr>
              <a:t> </a:t>
            </a:r>
            <a:r>
              <a:rPr lang="en-US" sz="4400" dirty="0" err="1">
                <a:solidFill>
                  <a:schemeClr val="tx1"/>
                </a:solidFill>
                <a:latin typeface="Times New Roman" panose="02020603050405020304" pitchFamily="18" charset="0"/>
                <a:cs typeface="Times New Roman" panose="02020603050405020304" pitchFamily="18" charset="0"/>
              </a:rPr>
              <a:t>dụ</a:t>
            </a:r>
            <a:r>
              <a:rPr lang="en-US" sz="4400" dirty="0">
                <a:solidFill>
                  <a:schemeClr val="tx1"/>
                </a:solidFill>
                <a:latin typeface="Times New Roman" panose="02020603050405020304" pitchFamily="18" charset="0"/>
                <a:cs typeface="Times New Roman" panose="02020603050405020304" pitchFamily="18" charset="0"/>
              </a:rPr>
              <a:t>:</a:t>
            </a:r>
          </a:p>
        </p:txBody>
      </p:sp>
      <p:sp>
        <p:nvSpPr>
          <p:cNvPr id="2" name="Title 1">
            <a:extLst>
              <a:ext uri="{FF2B5EF4-FFF2-40B4-BE49-F238E27FC236}">
                <a16:creationId xmlns:a16="http://schemas.microsoft.com/office/drawing/2014/main" id="{B96E1151-A299-401A-800E-1D0F2972900E}"/>
              </a:ext>
            </a:extLst>
          </p:cNvPr>
          <p:cNvSpPr txBox="1">
            <a:spLocks/>
          </p:cNvSpPr>
          <p:nvPr/>
        </p:nvSpPr>
        <p:spPr>
          <a:xfrm>
            <a:off x="11333597" y="6146261"/>
            <a:ext cx="440185" cy="4676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724204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1177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True label</vt:lpstr>
      <vt:lpstr>PowerPoint Presentation</vt:lpstr>
      <vt:lpstr>PowerPoint Presentation</vt:lpstr>
      <vt:lpstr>PowerPoint Presentation</vt:lpstr>
      <vt:lpstr>PowerPoint Presentation</vt:lpstr>
      <vt:lpstr>PowerPoint Presentation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Trịnh Hưng Long</dc:creator>
  <cp:lastModifiedBy>Trịnh Hưng Long</cp:lastModifiedBy>
  <cp:revision>42</cp:revision>
  <dcterms:created xsi:type="dcterms:W3CDTF">2020-08-02T03:17:51Z</dcterms:created>
  <dcterms:modified xsi:type="dcterms:W3CDTF">2020-08-13T05:18:27Z</dcterms:modified>
</cp:coreProperties>
</file>