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1"/>
  </p:notesMasterIdLst>
  <p:sldIdLst>
    <p:sldId id="256" r:id="rId2"/>
    <p:sldId id="452" r:id="rId3"/>
    <p:sldId id="453" r:id="rId4"/>
    <p:sldId id="456" r:id="rId5"/>
    <p:sldId id="454" r:id="rId6"/>
    <p:sldId id="458" r:id="rId7"/>
    <p:sldId id="457" r:id="rId8"/>
    <p:sldId id="461" r:id="rId9"/>
    <p:sldId id="463" r:id="rId10"/>
    <p:sldId id="462" r:id="rId11"/>
    <p:sldId id="464" r:id="rId12"/>
    <p:sldId id="467" r:id="rId13"/>
    <p:sldId id="499" r:id="rId14"/>
    <p:sldId id="468" r:id="rId15"/>
    <p:sldId id="465" r:id="rId16"/>
    <p:sldId id="469" r:id="rId17"/>
    <p:sldId id="470" r:id="rId18"/>
    <p:sldId id="471" r:id="rId19"/>
    <p:sldId id="472" r:id="rId20"/>
    <p:sldId id="500" r:id="rId21"/>
    <p:sldId id="459" r:id="rId22"/>
    <p:sldId id="475" r:id="rId23"/>
    <p:sldId id="476" r:id="rId24"/>
    <p:sldId id="478" r:id="rId25"/>
    <p:sldId id="501" r:id="rId26"/>
    <p:sldId id="474" r:id="rId27"/>
    <p:sldId id="479" r:id="rId28"/>
    <p:sldId id="481" r:id="rId29"/>
    <p:sldId id="480" r:id="rId30"/>
    <p:sldId id="482" r:id="rId31"/>
    <p:sldId id="502" r:id="rId32"/>
    <p:sldId id="483" r:id="rId33"/>
    <p:sldId id="485" r:id="rId34"/>
    <p:sldId id="486" r:id="rId35"/>
    <p:sldId id="505" r:id="rId36"/>
    <p:sldId id="506" r:id="rId37"/>
    <p:sldId id="504" r:id="rId38"/>
    <p:sldId id="488" r:id="rId39"/>
    <p:sldId id="490" r:id="rId40"/>
    <p:sldId id="491" r:id="rId41"/>
    <p:sldId id="493" r:id="rId42"/>
    <p:sldId id="503" r:id="rId43"/>
    <p:sldId id="484" r:id="rId44"/>
    <p:sldId id="498" r:id="rId45"/>
    <p:sldId id="496" r:id="rId46"/>
    <p:sldId id="492" r:id="rId47"/>
    <p:sldId id="494" r:id="rId48"/>
    <p:sldId id="495" r:id="rId49"/>
    <p:sldId id="430" r:id="rId5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5" autoAdjust="0"/>
    <p:restoredTop sz="91401" autoAdjust="0"/>
  </p:normalViewPr>
  <p:slideViewPr>
    <p:cSldViewPr>
      <p:cViewPr varScale="1">
        <p:scale>
          <a:sx n="125" d="100"/>
          <a:sy n="125" d="100"/>
        </p:scale>
        <p:origin x="321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B085A-4E97-294F-B761-3E1B782AFE9F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BD9A7-939F-844E-AA9E-BD9AA155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2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10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00050" y="587375"/>
            <a:ext cx="607060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0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9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7" tIns="45708" rIns="91417" bIns="4570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77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00050" y="587375"/>
            <a:ext cx="607060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0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9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7" tIns="45708" rIns="91417" bIns="4570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77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00050" y="587375"/>
            <a:ext cx="6070600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2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2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2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00050" y="587375"/>
            <a:ext cx="6070600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00050" y="587375"/>
            <a:ext cx="607060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0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9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7" tIns="45708" rIns="91417" bIns="4570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77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2739" y="573207"/>
            <a:ext cx="8628184" cy="214361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222251" y="3183341"/>
            <a:ext cx="8628063" cy="1136176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0070C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71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AmericanTypewriter-Condensed" charset="0"/>
              <a:buChar char="−"/>
              <a:defRPr/>
            </a:lvl2pPr>
            <a:lvl3pPr marL="1143000" indent="-228600">
              <a:buFont typeface="Wingdings" charset="2"/>
              <a:buChar char="§"/>
              <a:defRPr/>
            </a:lvl3pPr>
            <a:lvl4pPr marL="1600200" indent="-228600">
              <a:buFont typeface="Courier New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AmericanTypewriter-Condensed" charset="0"/>
              <a:buChar char="−"/>
              <a:defRPr/>
            </a:lvl2pPr>
            <a:lvl3pPr marL="1143000" indent="-228600">
              <a:buFont typeface="Wingdings" charset="2"/>
              <a:buChar char="§"/>
              <a:defRPr/>
            </a:lvl3pPr>
            <a:lvl4pPr marL="1600200" indent="-228600">
              <a:buFont typeface="Courier New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2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0" y="1090247"/>
            <a:ext cx="4292111" cy="3542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90247"/>
            <a:ext cx="4221773" cy="3542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3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72862" y="4767264"/>
            <a:ext cx="3950676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11: Datapath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5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72862" y="4767264"/>
            <a:ext cx="3950676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11: Datapath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39" y="106792"/>
            <a:ext cx="8628184" cy="79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39" y="1055077"/>
            <a:ext cx="8628184" cy="357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0" y="4767264"/>
            <a:ext cx="22508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61c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93523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4" r:id="rId4"/>
    <p:sldLayoutId id="2147483666" r:id="rId5"/>
    <p:sldLayoutId id="2147483667" r:id="rId6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Lecture 11: </a:t>
            </a:r>
            <a:r>
              <a:rPr lang="en-US" i="1" dirty="0"/>
              <a:t>RISC-V Processor </a:t>
            </a:r>
            <a:r>
              <a:rPr lang="en-US" i="1" dirty="0" err="1"/>
              <a:t>Datapath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4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>
          <a:xfrm>
            <a:off x="838200" y="4019550"/>
            <a:ext cx="7868227" cy="71581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Control Logic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Datapath</a:t>
            </a:r>
            <a:r>
              <a:rPr lang="en-US" dirty="0"/>
              <a:t> for </a:t>
            </a:r>
            <a:r>
              <a:rPr lang="en-US" b="1" dirty="0">
                <a:latin typeface="Courier New"/>
                <a:cs typeface="Courier New"/>
              </a:rPr>
              <a:t>add/sub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10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85800" y="1163417"/>
            <a:ext cx="2057400" cy="1295401"/>
            <a:chOff x="685800" y="1163417"/>
            <a:chExt cx="2057400" cy="1295401"/>
          </a:xfrm>
        </p:grpSpPr>
        <p:grpSp>
          <p:nvGrpSpPr>
            <p:cNvPr id="60" name="Group 59"/>
            <p:cNvGrpSpPr/>
            <p:nvPr/>
          </p:nvGrpSpPr>
          <p:grpSpPr>
            <a:xfrm>
              <a:off x="2133600" y="1392019"/>
              <a:ext cx="304800" cy="457200"/>
              <a:chOff x="5181600" y="3257550"/>
              <a:chExt cx="304800" cy="457200"/>
            </a:xfrm>
          </p:grpSpPr>
          <p:sp>
            <p:nvSpPr>
              <p:cNvPr id="58" name="Trapezoid 57"/>
              <p:cNvSpPr/>
              <p:nvPr/>
            </p:nvSpPr>
            <p:spPr>
              <a:xfrm rot="5400000">
                <a:off x="5143500" y="3371850"/>
                <a:ext cx="457200" cy="228600"/>
              </a:xfrm>
              <a:prstGeom prst="trapezoid">
                <a:avLst>
                  <a:gd name="adj" fmla="val 30656"/>
                </a:avLst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81600" y="3333750"/>
                <a:ext cx="298519" cy="246221"/>
              </a:xfrm>
              <a:prstGeom prst="rect">
                <a:avLst/>
              </a:prstGeom>
              <a:noFill/>
            </p:spPr>
            <p:txBody>
              <a:bodyPr wrap="none" tIns="0" rIns="0" bIns="0" rtlCol="0">
                <a:spAutoFit/>
              </a:bodyPr>
              <a:lstStyle/>
              <a:p>
                <a:r>
                  <a:rPr lang="en-US" sz="1600" dirty="0"/>
                  <a:t>+4</a:t>
                </a:r>
              </a:p>
            </p:txBody>
          </p:sp>
        </p:grpSp>
        <p:cxnSp>
          <p:nvCxnSpPr>
            <p:cNvPr id="203" name="Elbow Connector 202"/>
            <p:cNvCxnSpPr/>
            <p:nvPr/>
          </p:nvCxnSpPr>
          <p:spPr>
            <a:xfrm flipV="1">
              <a:off x="1782931" y="1620939"/>
              <a:ext cx="396537" cy="419100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Elbow Connector 213"/>
            <p:cNvCxnSpPr>
              <a:stCxn id="58" idx="0"/>
            </p:cNvCxnSpPr>
            <p:nvPr/>
          </p:nvCxnSpPr>
          <p:spPr>
            <a:xfrm flipV="1">
              <a:off x="2438400" y="1163419"/>
              <a:ext cx="304800" cy="457200"/>
            </a:xfrm>
            <a:prstGeom prst="bentConnector2">
              <a:avLst/>
            </a:prstGeom>
            <a:ln w="28575" cmpd="sng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Elbow Connector 233"/>
            <p:cNvCxnSpPr>
              <a:endCxn id="19" idx="1"/>
            </p:cNvCxnSpPr>
            <p:nvPr/>
          </p:nvCxnSpPr>
          <p:spPr>
            <a:xfrm rot="10800000" flipV="1">
              <a:off x="1447800" y="1163417"/>
              <a:ext cx="1295400" cy="876301"/>
            </a:xfrm>
            <a:prstGeom prst="bentConnector3">
              <a:avLst>
                <a:gd name="adj1" fmla="val 136030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1447800" y="1620619"/>
              <a:ext cx="365463" cy="838199"/>
              <a:chOff x="1447800" y="1809750"/>
              <a:chExt cx="365463" cy="838199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47800" y="1809750"/>
                <a:ext cx="365463" cy="838199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/>
                    <a:cs typeface="Courier New"/>
                  </a:rPr>
                  <a:t>pc</a:t>
                </a:r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1600200" y="2495550"/>
                <a:ext cx="152400" cy="152399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32" name="TextBox 531"/>
            <p:cNvSpPr txBox="1"/>
            <p:nvPr/>
          </p:nvSpPr>
          <p:spPr>
            <a:xfrm>
              <a:off x="685800" y="2114550"/>
              <a:ext cx="50093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pc+4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813263" y="1962150"/>
            <a:ext cx="1844337" cy="2286000"/>
            <a:chOff x="1813263" y="1962150"/>
            <a:chExt cx="1844337" cy="2286000"/>
          </a:xfrm>
        </p:grpSpPr>
        <p:sp>
          <p:nvSpPr>
            <p:cNvPr id="487" name="TextBox 486"/>
            <p:cNvSpPr txBox="1"/>
            <p:nvPr/>
          </p:nvSpPr>
          <p:spPr>
            <a:xfrm>
              <a:off x="2971800" y="1962150"/>
              <a:ext cx="547657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 err="1"/>
                <a:t>inst</a:t>
              </a:r>
              <a:r>
                <a:rPr lang="en-US" sz="1100" dirty="0"/>
                <a:t>[11:7]</a:t>
              </a:r>
            </a:p>
          </p:txBody>
        </p:sp>
        <p:sp>
          <p:nvSpPr>
            <p:cNvPr id="488" name="TextBox 487"/>
            <p:cNvSpPr txBox="1"/>
            <p:nvPr/>
          </p:nvSpPr>
          <p:spPr>
            <a:xfrm>
              <a:off x="2971800" y="2266950"/>
              <a:ext cx="61915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 err="1"/>
                <a:t>inst</a:t>
              </a:r>
              <a:r>
                <a:rPr lang="en-US" sz="1100" dirty="0"/>
                <a:t>[19:15]</a:t>
              </a:r>
            </a:p>
          </p:txBody>
        </p:sp>
        <p:sp>
          <p:nvSpPr>
            <p:cNvPr id="503" name="TextBox 502"/>
            <p:cNvSpPr txBox="1"/>
            <p:nvPr/>
          </p:nvSpPr>
          <p:spPr>
            <a:xfrm>
              <a:off x="2971800" y="2495550"/>
              <a:ext cx="61915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 err="1"/>
                <a:t>inst</a:t>
              </a:r>
              <a:r>
                <a:rPr lang="en-US" sz="1100" dirty="0"/>
                <a:t>[24:20]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33600" y="2001619"/>
              <a:ext cx="609600" cy="6858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/>
                  <a:cs typeface="Calibri"/>
                </a:rPr>
                <a:t>IMEM</a:t>
              </a:r>
            </a:p>
          </p:txBody>
        </p:sp>
        <p:cxnSp>
          <p:nvCxnSpPr>
            <p:cNvPr id="185" name="Elbow Connector 184"/>
            <p:cNvCxnSpPr>
              <a:stCxn id="19" idx="3"/>
              <a:endCxn id="16" idx="1"/>
            </p:cNvCxnSpPr>
            <p:nvPr/>
          </p:nvCxnSpPr>
          <p:spPr>
            <a:xfrm>
              <a:off x="1813263" y="2039719"/>
              <a:ext cx="320337" cy="304800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Elbow Connector 393"/>
            <p:cNvCxnSpPr>
              <a:stCxn id="16" idx="3"/>
              <a:endCxn id="22" idx="1"/>
            </p:cNvCxnSpPr>
            <p:nvPr/>
          </p:nvCxnSpPr>
          <p:spPr>
            <a:xfrm flipV="1">
              <a:off x="2743200" y="2192119"/>
              <a:ext cx="914400" cy="152400"/>
            </a:xfrm>
            <a:prstGeom prst="bentConnector3">
              <a:avLst>
                <a:gd name="adj1" fmla="val 17803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/>
            <p:cNvCxnSpPr/>
            <p:nvPr/>
          </p:nvCxnSpPr>
          <p:spPr>
            <a:xfrm>
              <a:off x="2895600" y="2343150"/>
              <a:ext cx="0" cy="167640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Arrow Connector 399"/>
            <p:cNvCxnSpPr/>
            <p:nvPr/>
          </p:nvCxnSpPr>
          <p:spPr>
            <a:xfrm flipV="1">
              <a:off x="2886364" y="2458819"/>
              <a:ext cx="771236" cy="36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/>
            <p:cNvCxnSpPr/>
            <p:nvPr/>
          </p:nvCxnSpPr>
          <p:spPr>
            <a:xfrm flipV="1">
              <a:off x="2897909" y="2687420"/>
              <a:ext cx="759691" cy="267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2590800" y="4078873"/>
              <a:ext cx="547657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 err="1"/>
                <a:t>inst</a:t>
              </a:r>
              <a:r>
                <a:rPr lang="en-US" sz="1100" dirty="0"/>
                <a:t>[31:0]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962400" y="2916019"/>
            <a:ext cx="1218282" cy="1518285"/>
            <a:chOff x="3962400" y="2916019"/>
            <a:chExt cx="1218282" cy="1518285"/>
          </a:xfrm>
        </p:grpSpPr>
        <p:cxnSp>
          <p:nvCxnSpPr>
            <p:cNvPr id="93" name="Straight Arrow Connector 92"/>
            <p:cNvCxnSpPr/>
            <p:nvPr/>
          </p:nvCxnSpPr>
          <p:spPr>
            <a:xfrm flipV="1">
              <a:off x="4191000" y="2916019"/>
              <a:ext cx="0" cy="1103531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962400" y="4095750"/>
              <a:ext cx="1218282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 err="1"/>
                <a:t>RegWEn</a:t>
              </a:r>
              <a:endParaRPr lang="en-US" sz="1100" dirty="0"/>
            </a:p>
            <a:p>
              <a:r>
                <a:rPr lang="en-US" sz="1100" dirty="0"/>
                <a:t>(1=write, 0=no write)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57600" y="1468219"/>
            <a:ext cx="2590800" cy="1447800"/>
            <a:chOff x="3657600" y="1468219"/>
            <a:chExt cx="2590800" cy="1447800"/>
          </a:xfrm>
        </p:grpSpPr>
        <p:cxnSp>
          <p:nvCxnSpPr>
            <p:cNvPr id="261" name="Straight Arrow Connector 260"/>
            <p:cNvCxnSpPr/>
            <p:nvPr/>
          </p:nvCxnSpPr>
          <p:spPr>
            <a:xfrm flipV="1">
              <a:off x="4648200" y="2361045"/>
              <a:ext cx="183573" cy="1127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187"/>
            <p:cNvGrpSpPr/>
            <p:nvPr/>
          </p:nvGrpSpPr>
          <p:grpSpPr>
            <a:xfrm>
              <a:off x="3657600" y="1468219"/>
              <a:ext cx="841921" cy="1447800"/>
              <a:chOff x="3657600" y="1428750"/>
              <a:chExt cx="841921" cy="14478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657600" y="1428750"/>
                <a:ext cx="838199" cy="1447800"/>
                <a:chOff x="3810000" y="1412681"/>
                <a:chExt cx="838199" cy="144780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810000" y="1412681"/>
                  <a:ext cx="838199" cy="144780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/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  <a:latin typeface="Calibri"/>
                      <a:cs typeface="Calibri"/>
                    </a:rPr>
                    <a:t>Reg</a:t>
                  </a:r>
                  <a:r>
                    <a:rPr lang="en-US" dirty="0">
                      <a:solidFill>
                        <a:schemeClr val="tx1"/>
                      </a:solidFill>
                      <a:latin typeface="Calibri"/>
                      <a:cs typeface="Calibri"/>
                    </a:rPr>
                    <a:t>[]</a:t>
                  </a:r>
                </a:p>
              </p:txBody>
            </p:sp>
            <p:sp>
              <p:nvSpPr>
                <p:cNvPr id="30" name="Isosceles Triangle 29"/>
                <p:cNvSpPr/>
                <p:nvPr/>
              </p:nvSpPr>
              <p:spPr>
                <a:xfrm>
                  <a:off x="4419600" y="2708081"/>
                  <a:ext cx="152400" cy="152400"/>
                </a:xfrm>
                <a:prstGeom prst="triangle">
                  <a:avLst/>
                </a:prstGeom>
                <a:ln w="28575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TextBox 76"/>
              <p:cNvSpPr txBox="1"/>
              <p:nvPr/>
            </p:nvSpPr>
            <p:spPr>
              <a:xfrm>
                <a:off x="3657600" y="2234684"/>
                <a:ext cx="3975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AddrA</a:t>
                </a:r>
                <a:endParaRPr lang="en-US" sz="12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657600" y="2463284"/>
                <a:ext cx="38810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AddrB</a:t>
                </a:r>
                <a:endParaRPr lang="en-US" sz="12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114800" y="2234684"/>
                <a:ext cx="3847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DataA</a:t>
                </a:r>
                <a:endParaRPr lang="en-US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657600" y="1998881"/>
                <a:ext cx="3990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AddrD</a:t>
                </a:r>
                <a:endParaRPr lang="en-US" sz="12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114800" y="2463284"/>
                <a:ext cx="37735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DataB</a:t>
                </a:r>
                <a:endParaRPr lang="en-US" sz="12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657600" y="1694081"/>
                <a:ext cx="38832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DataD</a:t>
                </a:r>
                <a:endParaRPr lang="en-US" sz="1200" dirty="0"/>
              </a:p>
            </p:txBody>
          </p:sp>
        </p:grpSp>
        <p:cxnSp>
          <p:nvCxnSpPr>
            <p:cNvPr id="251" name="Elbow Connector 250"/>
            <p:cNvCxnSpPr>
              <a:stCxn id="79" idx="3"/>
            </p:cNvCxnSpPr>
            <p:nvPr/>
          </p:nvCxnSpPr>
          <p:spPr>
            <a:xfrm flipV="1">
              <a:off x="4499521" y="1962150"/>
              <a:ext cx="1748879" cy="404336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stCxn id="81" idx="3"/>
            </p:cNvCxnSpPr>
            <p:nvPr/>
          </p:nvCxnSpPr>
          <p:spPr>
            <a:xfrm flipV="1">
              <a:off x="4492157" y="2571750"/>
              <a:ext cx="1756243" cy="2333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5410200" y="1657350"/>
              <a:ext cx="7527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 err="1"/>
                <a:t>Reg</a:t>
              </a:r>
              <a:r>
                <a:rPr lang="en-US" sz="1600" dirty="0"/>
                <a:t>[rs1]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407515" y="2266950"/>
              <a:ext cx="68848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 err="1"/>
                <a:t>Reg</a:t>
              </a:r>
              <a:r>
                <a:rPr lang="en-US" sz="1600" dirty="0"/>
                <a:t>[rs2]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330864" y="1044865"/>
            <a:ext cx="3627910" cy="1642554"/>
            <a:chOff x="3330864" y="1044865"/>
            <a:chExt cx="3627910" cy="1642554"/>
          </a:xfrm>
        </p:grpSpPr>
        <p:grpSp>
          <p:nvGrpSpPr>
            <p:cNvPr id="33" name="Group 32"/>
            <p:cNvGrpSpPr/>
            <p:nvPr/>
          </p:nvGrpSpPr>
          <p:grpSpPr>
            <a:xfrm>
              <a:off x="3330864" y="1044865"/>
              <a:ext cx="3298536" cy="1642554"/>
              <a:chOff x="3330864" y="1044865"/>
              <a:chExt cx="3298536" cy="1642554"/>
            </a:xfrm>
          </p:grpSpPr>
          <p:cxnSp>
            <p:nvCxnSpPr>
              <p:cNvPr id="417" name="Elbow Connector 416"/>
              <p:cNvCxnSpPr/>
              <p:nvPr/>
            </p:nvCxnSpPr>
            <p:spPr>
              <a:xfrm rot="16200000" flipH="1">
                <a:off x="3086100" y="1314450"/>
                <a:ext cx="838200" cy="304800"/>
              </a:xfrm>
              <a:prstGeom prst="bentConnector3">
                <a:avLst>
                  <a:gd name="adj1" fmla="val 100275"/>
                </a:avLst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Elbow Connector 405"/>
              <p:cNvCxnSpPr>
                <a:stCxn id="28" idx="0"/>
              </p:cNvCxnSpPr>
              <p:nvPr/>
            </p:nvCxnSpPr>
            <p:spPr>
              <a:xfrm flipH="1" flipV="1">
                <a:off x="3330864" y="1044865"/>
                <a:ext cx="3298536" cy="1147254"/>
              </a:xfrm>
              <a:prstGeom prst="bentConnector3">
                <a:avLst>
                  <a:gd name="adj1" fmla="val -16171"/>
                </a:avLst>
              </a:prstGeom>
              <a:ln w="28575" cmpd="sng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6248400" y="1696819"/>
                <a:ext cx="381000" cy="990600"/>
                <a:chOff x="6400800" y="3115310"/>
                <a:chExt cx="381000" cy="1056640"/>
              </a:xfrm>
            </p:grpSpPr>
            <p:sp>
              <p:nvSpPr>
                <p:cNvPr id="28" name="Trapezoid 27"/>
                <p:cNvSpPr/>
                <p:nvPr/>
              </p:nvSpPr>
              <p:spPr>
                <a:xfrm rot="5400000">
                  <a:off x="6062980" y="3453130"/>
                  <a:ext cx="1056640" cy="381000"/>
                </a:xfrm>
                <a:prstGeom prst="trapezoid">
                  <a:avLst>
                    <a:gd name="adj" fmla="val 46599"/>
                  </a:avLst>
                </a:prstGeom>
                <a:solidFill>
                  <a:srgbClr val="FFFFFF"/>
                </a:solidFill>
                <a:ln w="28575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Isosceles Triangle 28"/>
                <p:cNvSpPr/>
                <p:nvPr/>
              </p:nvSpPr>
              <p:spPr>
                <a:xfrm rot="5400000">
                  <a:off x="6362707" y="3641091"/>
                  <a:ext cx="152400" cy="76200"/>
                </a:xfrm>
                <a:prstGeom prst="triangle">
                  <a:avLst/>
                </a:prstGeom>
                <a:ln w="28575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/>
                <p:cNvCxnSpPr>
                  <a:stCxn id="29" idx="2"/>
                  <a:endCxn id="29" idx="4"/>
                </p:cNvCxnSpPr>
                <p:nvPr/>
              </p:nvCxnSpPr>
              <p:spPr>
                <a:xfrm>
                  <a:off x="6400808" y="3602991"/>
                  <a:ext cx="0" cy="152400"/>
                </a:xfrm>
                <a:prstGeom prst="line">
                  <a:avLst/>
                </a:prstGeom>
                <a:ln w="28575" cmpd="sng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4" name="TextBox 153"/>
            <p:cNvSpPr txBox="1"/>
            <p:nvPr/>
          </p:nvSpPr>
          <p:spPr>
            <a:xfrm>
              <a:off x="6705600" y="1962150"/>
              <a:ext cx="25317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 err="1"/>
                <a:t>alu</a:t>
              </a:r>
              <a:endParaRPr lang="en-US" sz="160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172200" y="1758732"/>
            <a:ext cx="521297" cy="317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ALU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454320" y="2584700"/>
            <a:ext cx="0" cy="143485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24600" y="4095750"/>
            <a:ext cx="86642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ALUSel</a:t>
            </a:r>
            <a:endParaRPr lang="en-US" sz="1100" dirty="0"/>
          </a:p>
          <a:p>
            <a:r>
              <a:rPr lang="en-US" sz="1100" dirty="0"/>
              <a:t>(Add=0/Sub=1)</a:t>
            </a:r>
          </a:p>
        </p:txBody>
      </p:sp>
    </p:spTree>
    <p:extLst>
      <p:ext uri="{BB962C8B-B14F-4D97-AF65-F5344CB8AC3E}">
        <p14:creationId xmlns:p14="http://schemas.microsoft.com/office/powerpoint/2010/main" val="341713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Implementing other R-Format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714750"/>
            <a:ext cx="8628184" cy="11465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/>
              <a:t>All implemented by decoding funct3 and funct7 fields and selecting appropriate ALU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Untitled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 b="-1765"/>
          <a:stretch/>
        </p:blipFill>
        <p:spPr>
          <a:xfrm>
            <a:off x="0" y="895350"/>
            <a:ext cx="9144000" cy="277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80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</a:t>
            </a:r>
            <a:r>
              <a:rPr lang="en-US" b="1" dirty="0" err="1">
                <a:latin typeface="Courier New"/>
                <a:cs typeface="Courier New"/>
              </a:rPr>
              <a:t>addi</a:t>
            </a:r>
            <a:r>
              <a:rPr lang="en-US" dirty="0"/>
              <a:t> instruction</a:t>
            </a:r>
          </a:p>
        </p:txBody>
      </p:sp>
      <p:sp>
        <p:nvSpPr>
          <p:cNvPr id="211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71550"/>
            <a:ext cx="8229600" cy="3581400"/>
          </a:xfrm>
        </p:spPr>
        <p:txBody>
          <a:bodyPr>
            <a:normAutofit/>
          </a:bodyPr>
          <a:lstStyle/>
          <a:p>
            <a:r>
              <a:rPr lang="en-US" dirty="0"/>
              <a:t>RISC-V Assembly Instruction:</a:t>
            </a:r>
          </a:p>
          <a:p>
            <a:pPr lvl="1">
              <a:buFontTx/>
              <a:buNone/>
            </a:pPr>
            <a:r>
              <a:rPr lang="en-US" b="1" dirty="0" err="1">
                <a:latin typeface="Courier New" pitchFamily="-65" charset="0"/>
              </a:rPr>
              <a:t>addi</a:t>
            </a:r>
            <a:r>
              <a:rPr lang="en-US" b="1" dirty="0">
                <a:latin typeface="Courier New" pitchFamily="-65" charset="0"/>
              </a:rPr>
              <a:t>  x15,x1,-50</a:t>
            </a:r>
          </a:p>
          <a:p>
            <a:pPr lvl="1">
              <a:buFontTx/>
              <a:buNone/>
            </a:pPr>
            <a:endParaRPr lang="en-US" b="1" dirty="0"/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FCE6CE-22EA-C947-BA59-D740F91D2B06}" type="datetime1">
              <a:rPr lang="en-US" smtClean="0"/>
              <a:pPr/>
              <a:t>10/1/2018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52400" y="3181350"/>
            <a:ext cx="8763000" cy="381000"/>
            <a:chOff x="152400" y="3181350"/>
            <a:chExt cx="8763000" cy="381000"/>
          </a:xfrm>
        </p:grpSpPr>
        <p:sp>
          <p:nvSpPr>
            <p:cNvPr id="2" name="Rectangle 1"/>
            <p:cNvSpPr/>
            <p:nvPr/>
          </p:nvSpPr>
          <p:spPr>
            <a:xfrm>
              <a:off x="152400" y="3181350"/>
              <a:ext cx="28956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/>
                  <a:cs typeface="Courier New"/>
                </a:rPr>
                <a:t>111111001110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31813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00001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43400" y="3181350"/>
              <a:ext cx="14478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91200" y="31813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01111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86600" y="3181350"/>
              <a:ext cx="18288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0010011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66800" y="3638550"/>
            <a:ext cx="7611738" cy="461665"/>
            <a:chOff x="1295400" y="3867150"/>
            <a:chExt cx="7611738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7696200" y="3867150"/>
              <a:ext cx="1210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OP-</a:t>
              </a:r>
              <a:r>
                <a:rPr lang="en-US" sz="2400" dirty="0" err="1"/>
                <a:t>Imm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72200" y="3867150"/>
              <a:ext cx="9189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rd</a:t>
              </a:r>
              <a:r>
                <a:rPr lang="en-US" sz="2400" dirty="0"/>
                <a:t>=15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53000" y="3867150"/>
              <a:ext cx="741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ADD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95400" y="3867150"/>
              <a:ext cx="1306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imm</a:t>
              </a:r>
              <a:r>
                <a:rPr lang="en-US" sz="2400" dirty="0"/>
                <a:t>=-50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52800" y="3867150"/>
              <a:ext cx="877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rs1=1</a:t>
              </a:r>
            </a:p>
          </p:txBody>
        </p:sp>
      </p:grpSp>
      <p:pic>
        <p:nvPicPr>
          <p:cNvPr id="21" name="Picture 20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2189984"/>
            <a:ext cx="8915401" cy="76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9276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>
          <a:xfrm>
            <a:off x="838200" y="4019550"/>
            <a:ext cx="7868227" cy="71581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Control Logic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Datapath</a:t>
            </a:r>
            <a:r>
              <a:rPr lang="en-US" dirty="0"/>
              <a:t> for </a:t>
            </a:r>
            <a:r>
              <a:rPr lang="en-US" b="1" dirty="0">
                <a:latin typeface="Courier New"/>
                <a:cs typeface="Courier New"/>
              </a:rPr>
              <a:t>add/sub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13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85800" y="1163417"/>
            <a:ext cx="2057400" cy="1295401"/>
            <a:chOff x="685800" y="1163417"/>
            <a:chExt cx="2057400" cy="1295401"/>
          </a:xfrm>
        </p:grpSpPr>
        <p:grpSp>
          <p:nvGrpSpPr>
            <p:cNvPr id="60" name="Group 59"/>
            <p:cNvGrpSpPr/>
            <p:nvPr/>
          </p:nvGrpSpPr>
          <p:grpSpPr>
            <a:xfrm>
              <a:off x="2133600" y="1392019"/>
              <a:ext cx="304800" cy="457200"/>
              <a:chOff x="5181600" y="3257550"/>
              <a:chExt cx="304800" cy="457200"/>
            </a:xfrm>
          </p:grpSpPr>
          <p:sp>
            <p:nvSpPr>
              <p:cNvPr id="58" name="Trapezoid 57"/>
              <p:cNvSpPr/>
              <p:nvPr/>
            </p:nvSpPr>
            <p:spPr>
              <a:xfrm rot="5400000">
                <a:off x="5143500" y="3371850"/>
                <a:ext cx="457200" cy="228600"/>
              </a:xfrm>
              <a:prstGeom prst="trapezoid">
                <a:avLst>
                  <a:gd name="adj" fmla="val 30656"/>
                </a:avLst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81600" y="3333750"/>
                <a:ext cx="298519" cy="246221"/>
              </a:xfrm>
              <a:prstGeom prst="rect">
                <a:avLst/>
              </a:prstGeom>
              <a:noFill/>
            </p:spPr>
            <p:txBody>
              <a:bodyPr wrap="none" tIns="0" rIns="0" bIns="0" rtlCol="0">
                <a:spAutoFit/>
              </a:bodyPr>
              <a:lstStyle/>
              <a:p>
                <a:r>
                  <a:rPr lang="en-US" sz="1600" dirty="0"/>
                  <a:t>+4</a:t>
                </a:r>
              </a:p>
            </p:txBody>
          </p:sp>
        </p:grpSp>
        <p:cxnSp>
          <p:nvCxnSpPr>
            <p:cNvPr id="203" name="Elbow Connector 202"/>
            <p:cNvCxnSpPr/>
            <p:nvPr/>
          </p:nvCxnSpPr>
          <p:spPr>
            <a:xfrm flipV="1">
              <a:off x="1782931" y="1620939"/>
              <a:ext cx="396537" cy="419100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Elbow Connector 213"/>
            <p:cNvCxnSpPr>
              <a:stCxn id="58" idx="0"/>
            </p:cNvCxnSpPr>
            <p:nvPr/>
          </p:nvCxnSpPr>
          <p:spPr>
            <a:xfrm flipV="1">
              <a:off x="2438400" y="1163419"/>
              <a:ext cx="304800" cy="457200"/>
            </a:xfrm>
            <a:prstGeom prst="bentConnector2">
              <a:avLst/>
            </a:prstGeom>
            <a:ln w="28575" cmpd="sng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Elbow Connector 233"/>
            <p:cNvCxnSpPr>
              <a:endCxn id="19" idx="1"/>
            </p:cNvCxnSpPr>
            <p:nvPr/>
          </p:nvCxnSpPr>
          <p:spPr>
            <a:xfrm rot="10800000" flipV="1">
              <a:off x="1447800" y="1163417"/>
              <a:ext cx="1295400" cy="876301"/>
            </a:xfrm>
            <a:prstGeom prst="bentConnector3">
              <a:avLst>
                <a:gd name="adj1" fmla="val 136030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1447800" y="1620619"/>
              <a:ext cx="365463" cy="838199"/>
              <a:chOff x="1447800" y="1809750"/>
              <a:chExt cx="365463" cy="838199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47800" y="1809750"/>
                <a:ext cx="365463" cy="838199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/>
                    <a:cs typeface="Courier New"/>
                  </a:rPr>
                  <a:t>pc</a:t>
                </a:r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1600200" y="2495550"/>
                <a:ext cx="152400" cy="152399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32" name="TextBox 531"/>
            <p:cNvSpPr txBox="1"/>
            <p:nvPr/>
          </p:nvSpPr>
          <p:spPr>
            <a:xfrm>
              <a:off x="685800" y="2114550"/>
              <a:ext cx="50093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pc+4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813263" y="1962150"/>
            <a:ext cx="1844337" cy="2286000"/>
            <a:chOff x="1813263" y="1962150"/>
            <a:chExt cx="1844337" cy="2286000"/>
          </a:xfrm>
        </p:grpSpPr>
        <p:sp>
          <p:nvSpPr>
            <p:cNvPr id="487" name="TextBox 486"/>
            <p:cNvSpPr txBox="1"/>
            <p:nvPr/>
          </p:nvSpPr>
          <p:spPr>
            <a:xfrm>
              <a:off x="2971800" y="1962150"/>
              <a:ext cx="547657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 err="1"/>
                <a:t>inst</a:t>
              </a:r>
              <a:r>
                <a:rPr lang="en-US" sz="1100" dirty="0"/>
                <a:t>[11:7]</a:t>
              </a:r>
            </a:p>
          </p:txBody>
        </p:sp>
        <p:sp>
          <p:nvSpPr>
            <p:cNvPr id="488" name="TextBox 487"/>
            <p:cNvSpPr txBox="1"/>
            <p:nvPr/>
          </p:nvSpPr>
          <p:spPr>
            <a:xfrm>
              <a:off x="2971800" y="2266950"/>
              <a:ext cx="61915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 err="1"/>
                <a:t>inst</a:t>
              </a:r>
              <a:r>
                <a:rPr lang="en-US" sz="1100" dirty="0"/>
                <a:t>[19:15]</a:t>
              </a:r>
            </a:p>
          </p:txBody>
        </p:sp>
        <p:sp>
          <p:nvSpPr>
            <p:cNvPr id="503" name="TextBox 502"/>
            <p:cNvSpPr txBox="1"/>
            <p:nvPr/>
          </p:nvSpPr>
          <p:spPr>
            <a:xfrm>
              <a:off x="2971800" y="2495550"/>
              <a:ext cx="61915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 err="1"/>
                <a:t>inst</a:t>
              </a:r>
              <a:r>
                <a:rPr lang="en-US" sz="1100" dirty="0"/>
                <a:t>[24:20]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33600" y="2001619"/>
              <a:ext cx="609600" cy="6858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/>
                  <a:cs typeface="Calibri"/>
                </a:rPr>
                <a:t>IMEM</a:t>
              </a:r>
            </a:p>
          </p:txBody>
        </p:sp>
        <p:cxnSp>
          <p:nvCxnSpPr>
            <p:cNvPr id="185" name="Elbow Connector 184"/>
            <p:cNvCxnSpPr>
              <a:stCxn id="19" idx="3"/>
              <a:endCxn id="16" idx="1"/>
            </p:cNvCxnSpPr>
            <p:nvPr/>
          </p:nvCxnSpPr>
          <p:spPr>
            <a:xfrm>
              <a:off x="1813263" y="2039719"/>
              <a:ext cx="320337" cy="304800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Elbow Connector 393"/>
            <p:cNvCxnSpPr>
              <a:stCxn id="16" idx="3"/>
              <a:endCxn id="22" idx="1"/>
            </p:cNvCxnSpPr>
            <p:nvPr/>
          </p:nvCxnSpPr>
          <p:spPr>
            <a:xfrm flipV="1">
              <a:off x="2743200" y="2192119"/>
              <a:ext cx="914400" cy="152400"/>
            </a:xfrm>
            <a:prstGeom prst="bentConnector3">
              <a:avLst>
                <a:gd name="adj1" fmla="val 17803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/>
            <p:cNvCxnSpPr/>
            <p:nvPr/>
          </p:nvCxnSpPr>
          <p:spPr>
            <a:xfrm>
              <a:off x="2895600" y="2343150"/>
              <a:ext cx="0" cy="167640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Arrow Connector 399"/>
            <p:cNvCxnSpPr/>
            <p:nvPr/>
          </p:nvCxnSpPr>
          <p:spPr>
            <a:xfrm flipV="1">
              <a:off x="2886364" y="2458819"/>
              <a:ext cx="771236" cy="36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/>
            <p:cNvCxnSpPr/>
            <p:nvPr/>
          </p:nvCxnSpPr>
          <p:spPr>
            <a:xfrm flipV="1">
              <a:off x="2897909" y="2687420"/>
              <a:ext cx="759691" cy="267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2590800" y="4078873"/>
              <a:ext cx="547657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 err="1"/>
                <a:t>inst</a:t>
              </a:r>
              <a:r>
                <a:rPr lang="en-US" sz="1100" dirty="0"/>
                <a:t>[31:0]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962400" y="2916019"/>
            <a:ext cx="1218282" cy="1518285"/>
            <a:chOff x="3962400" y="2916019"/>
            <a:chExt cx="1218282" cy="1518285"/>
          </a:xfrm>
        </p:grpSpPr>
        <p:cxnSp>
          <p:nvCxnSpPr>
            <p:cNvPr id="93" name="Straight Arrow Connector 92"/>
            <p:cNvCxnSpPr/>
            <p:nvPr/>
          </p:nvCxnSpPr>
          <p:spPr>
            <a:xfrm flipV="1">
              <a:off x="4191000" y="2916019"/>
              <a:ext cx="0" cy="1103531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962400" y="4095750"/>
              <a:ext cx="1218282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 err="1"/>
                <a:t>RegWEn</a:t>
              </a:r>
              <a:endParaRPr lang="en-US" sz="1100" dirty="0"/>
            </a:p>
            <a:p>
              <a:r>
                <a:rPr lang="en-US" sz="1100" dirty="0"/>
                <a:t>(1=write, 0=no write)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57600" y="1468219"/>
            <a:ext cx="2590800" cy="1447800"/>
            <a:chOff x="3657600" y="1468219"/>
            <a:chExt cx="2590800" cy="1447800"/>
          </a:xfrm>
        </p:grpSpPr>
        <p:cxnSp>
          <p:nvCxnSpPr>
            <p:cNvPr id="261" name="Straight Arrow Connector 260"/>
            <p:cNvCxnSpPr/>
            <p:nvPr/>
          </p:nvCxnSpPr>
          <p:spPr>
            <a:xfrm flipV="1">
              <a:off x="4648200" y="2361045"/>
              <a:ext cx="183573" cy="1127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187"/>
            <p:cNvGrpSpPr/>
            <p:nvPr/>
          </p:nvGrpSpPr>
          <p:grpSpPr>
            <a:xfrm>
              <a:off x="3657600" y="1468219"/>
              <a:ext cx="841921" cy="1447800"/>
              <a:chOff x="3657600" y="1428750"/>
              <a:chExt cx="841921" cy="14478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657600" y="1428750"/>
                <a:ext cx="838199" cy="1447800"/>
                <a:chOff x="3810000" y="1412681"/>
                <a:chExt cx="838199" cy="144780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810000" y="1412681"/>
                  <a:ext cx="838199" cy="144780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/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  <a:latin typeface="Calibri"/>
                      <a:cs typeface="Calibri"/>
                    </a:rPr>
                    <a:t>Reg</a:t>
                  </a:r>
                  <a:r>
                    <a:rPr lang="en-US" dirty="0">
                      <a:solidFill>
                        <a:schemeClr val="tx1"/>
                      </a:solidFill>
                      <a:latin typeface="Calibri"/>
                      <a:cs typeface="Calibri"/>
                    </a:rPr>
                    <a:t>[]</a:t>
                  </a:r>
                </a:p>
              </p:txBody>
            </p:sp>
            <p:sp>
              <p:nvSpPr>
                <p:cNvPr id="30" name="Isosceles Triangle 29"/>
                <p:cNvSpPr/>
                <p:nvPr/>
              </p:nvSpPr>
              <p:spPr>
                <a:xfrm>
                  <a:off x="4419600" y="2708081"/>
                  <a:ext cx="152400" cy="152400"/>
                </a:xfrm>
                <a:prstGeom prst="triangle">
                  <a:avLst/>
                </a:prstGeom>
                <a:ln w="28575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TextBox 76"/>
              <p:cNvSpPr txBox="1"/>
              <p:nvPr/>
            </p:nvSpPr>
            <p:spPr>
              <a:xfrm>
                <a:off x="3657600" y="2234684"/>
                <a:ext cx="3975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AddrA</a:t>
                </a:r>
                <a:endParaRPr lang="en-US" sz="12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657600" y="2463284"/>
                <a:ext cx="38810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AddrB</a:t>
                </a:r>
                <a:endParaRPr lang="en-US" sz="12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114800" y="2234684"/>
                <a:ext cx="3847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DataA</a:t>
                </a:r>
                <a:endParaRPr lang="en-US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657600" y="1998881"/>
                <a:ext cx="3990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AddrD</a:t>
                </a:r>
                <a:endParaRPr lang="en-US" sz="12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114800" y="2463284"/>
                <a:ext cx="37735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DataB</a:t>
                </a:r>
                <a:endParaRPr lang="en-US" sz="12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657600" y="1694081"/>
                <a:ext cx="38832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DataD</a:t>
                </a:r>
                <a:endParaRPr lang="en-US" sz="1200" dirty="0"/>
              </a:p>
            </p:txBody>
          </p:sp>
        </p:grpSp>
        <p:cxnSp>
          <p:nvCxnSpPr>
            <p:cNvPr id="251" name="Elbow Connector 250"/>
            <p:cNvCxnSpPr>
              <a:stCxn id="79" idx="3"/>
            </p:cNvCxnSpPr>
            <p:nvPr/>
          </p:nvCxnSpPr>
          <p:spPr>
            <a:xfrm flipV="1">
              <a:off x="4499521" y="1962150"/>
              <a:ext cx="1748879" cy="404336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stCxn id="81" idx="3"/>
            </p:cNvCxnSpPr>
            <p:nvPr/>
          </p:nvCxnSpPr>
          <p:spPr>
            <a:xfrm flipV="1">
              <a:off x="4492157" y="2571750"/>
              <a:ext cx="1756243" cy="2333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5410200" y="1657350"/>
              <a:ext cx="7527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 err="1"/>
                <a:t>Reg</a:t>
              </a:r>
              <a:r>
                <a:rPr lang="en-US" sz="1600" dirty="0"/>
                <a:t>[rs1]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407515" y="2266950"/>
              <a:ext cx="68848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 err="1"/>
                <a:t>Reg</a:t>
              </a:r>
              <a:r>
                <a:rPr lang="en-US" sz="1600" dirty="0"/>
                <a:t>[rs2]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330864" y="1044865"/>
            <a:ext cx="3627910" cy="1642554"/>
            <a:chOff x="3330864" y="1044865"/>
            <a:chExt cx="3627910" cy="1642554"/>
          </a:xfrm>
        </p:grpSpPr>
        <p:grpSp>
          <p:nvGrpSpPr>
            <p:cNvPr id="33" name="Group 32"/>
            <p:cNvGrpSpPr/>
            <p:nvPr/>
          </p:nvGrpSpPr>
          <p:grpSpPr>
            <a:xfrm>
              <a:off x="3330864" y="1044865"/>
              <a:ext cx="3298536" cy="1642554"/>
              <a:chOff x="3330864" y="1044865"/>
              <a:chExt cx="3298536" cy="1642554"/>
            </a:xfrm>
          </p:grpSpPr>
          <p:cxnSp>
            <p:nvCxnSpPr>
              <p:cNvPr id="417" name="Elbow Connector 416"/>
              <p:cNvCxnSpPr/>
              <p:nvPr/>
            </p:nvCxnSpPr>
            <p:spPr>
              <a:xfrm rot="16200000" flipH="1">
                <a:off x="3086100" y="1314450"/>
                <a:ext cx="838200" cy="304800"/>
              </a:xfrm>
              <a:prstGeom prst="bentConnector3">
                <a:avLst>
                  <a:gd name="adj1" fmla="val 100275"/>
                </a:avLst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Elbow Connector 405"/>
              <p:cNvCxnSpPr>
                <a:stCxn id="28" idx="0"/>
              </p:cNvCxnSpPr>
              <p:nvPr/>
            </p:nvCxnSpPr>
            <p:spPr>
              <a:xfrm flipH="1" flipV="1">
                <a:off x="3330864" y="1044865"/>
                <a:ext cx="3298536" cy="1147254"/>
              </a:xfrm>
              <a:prstGeom prst="bentConnector3">
                <a:avLst>
                  <a:gd name="adj1" fmla="val -16171"/>
                </a:avLst>
              </a:prstGeom>
              <a:ln w="28575" cmpd="sng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6248400" y="1696819"/>
                <a:ext cx="381000" cy="990600"/>
                <a:chOff x="6400800" y="3115310"/>
                <a:chExt cx="381000" cy="1056640"/>
              </a:xfrm>
            </p:grpSpPr>
            <p:sp>
              <p:nvSpPr>
                <p:cNvPr id="28" name="Trapezoid 27"/>
                <p:cNvSpPr/>
                <p:nvPr/>
              </p:nvSpPr>
              <p:spPr>
                <a:xfrm rot="5400000">
                  <a:off x="6062980" y="3453130"/>
                  <a:ext cx="1056640" cy="381000"/>
                </a:xfrm>
                <a:prstGeom prst="trapezoid">
                  <a:avLst>
                    <a:gd name="adj" fmla="val 46599"/>
                  </a:avLst>
                </a:prstGeom>
                <a:solidFill>
                  <a:srgbClr val="FFFFFF"/>
                </a:solidFill>
                <a:ln w="28575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Isosceles Triangle 28"/>
                <p:cNvSpPr/>
                <p:nvPr/>
              </p:nvSpPr>
              <p:spPr>
                <a:xfrm rot="5400000">
                  <a:off x="6362707" y="3641091"/>
                  <a:ext cx="152400" cy="76200"/>
                </a:xfrm>
                <a:prstGeom prst="triangle">
                  <a:avLst/>
                </a:prstGeom>
                <a:ln w="28575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/>
                <p:cNvCxnSpPr>
                  <a:stCxn id="29" idx="2"/>
                  <a:endCxn id="29" idx="4"/>
                </p:cNvCxnSpPr>
                <p:nvPr/>
              </p:nvCxnSpPr>
              <p:spPr>
                <a:xfrm>
                  <a:off x="6400808" y="3602991"/>
                  <a:ext cx="0" cy="152400"/>
                </a:xfrm>
                <a:prstGeom prst="line">
                  <a:avLst/>
                </a:prstGeom>
                <a:ln w="28575" cmpd="sng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4" name="TextBox 153"/>
            <p:cNvSpPr txBox="1"/>
            <p:nvPr/>
          </p:nvSpPr>
          <p:spPr>
            <a:xfrm>
              <a:off x="6705600" y="1962150"/>
              <a:ext cx="25317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 err="1"/>
                <a:t>alu</a:t>
              </a:r>
              <a:endParaRPr lang="en-US" sz="160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172200" y="1758732"/>
            <a:ext cx="521297" cy="317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ALU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454320" y="2584700"/>
            <a:ext cx="0" cy="143485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24600" y="4095750"/>
            <a:ext cx="86642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ALUSel</a:t>
            </a:r>
            <a:endParaRPr lang="en-US" sz="1100" dirty="0"/>
          </a:p>
          <a:p>
            <a:r>
              <a:rPr lang="en-US" sz="1100" dirty="0"/>
              <a:t>(Add=0/Sub=1)</a:t>
            </a:r>
          </a:p>
        </p:txBody>
      </p:sp>
    </p:spTree>
    <p:extLst>
      <p:ext uri="{BB962C8B-B14F-4D97-AF65-F5344CB8AC3E}">
        <p14:creationId xmlns:p14="http://schemas.microsoft.com/office/powerpoint/2010/main" val="3072237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>
          <a:xfrm>
            <a:off x="838200" y="4019550"/>
            <a:ext cx="7868227" cy="71581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Control Logic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</a:t>
            </a:r>
            <a:r>
              <a:rPr lang="en-US" b="1" dirty="0" err="1">
                <a:latin typeface="Courier New"/>
                <a:cs typeface="Courier New"/>
              </a:rPr>
              <a:t>addi</a:t>
            </a:r>
            <a:r>
              <a:rPr lang="en-US" dirty="0"/>
              <a:t> to </a:t>
            </a:r>
            <a:r>
              <a:rPr lang="en-US" dirty="0" err="1"/>
              <a:t>datapath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14</a:t>
            </a:fld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2133600" y="139201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cxnSp>
        <p:nvCxnSpPr>
          <p:cNvPr id="203" name="Elbow Connector 202"/>
          <p:cNvCxnSpPr/>
          <p:nvPr/>
        </p:nvCxnSpPr>
        <p:spPr>
          <a:xfrm flipV="1">
            <a:off x="1782931" y="162093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2438400" y="1163419"/>
            <a:ext cx="304800" cy="457200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endCxn id="19" idx="1"/>
          </p:cNvCxnSpPr>
          <p:nvPr/>
        </p:nvCxnSpPr>
        <p:spPr>
          <a:xfrm rot="10800000" flipV="1">
            <a:off x="1447800" y="1163417"/>
            <a:ext cx="1295400" cy="876301"/>
          </a:xfrm>
          <a:prstGeom prst="bentConnector3">
            <a:avLst>
              <a:gd name="adj1" fmla="val 13603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447800" y="1620619"/>
            <a:ext cx="365463" cy="838199"/>
            <a:chOff x="1447800" y="1809750"/>
            <a:chExt cx="365463" cy="838199"/>
          </a:xfrm>
        </p:grpSpPr>
        <p:sp>
          <p:nvSpPr>
            <p:cNvPr id="19" name="Rectangle 18"/>
            <p:cNvSpPr/>
            <p:nvPr/>
          </p:nvSpPr>
          <p:spPr>
            <a:xfrm>
              <a:off x="1447800" y="1809750"/>
              <a:ext cx="365463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pc</a:t>
              </a: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32" name="TextBox 531"/>
          <p:cNvSpPr txBox="1"/>
          <p:nvPr/>
        </p:nvSpPr>
        <p:spPr>
          <a:xfrm>
            <a:off x="685800" y="2114550"/>
            <a:ext cx="50093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pc+4</a:t>
            </a:r>
          </a:p>
        </p:txBody>
      </p:sp>
      <p:sp>
        <p:nvSpPr>
          <p:cNvPr id="487" name="TextBox 486"/>
          <p:cNvSpPr txBox="1"/>
          <p:nvPr/>
        </p:nvSpPr>
        <p:spPr>
          <a:xfrm>
            <a:off x="2971800" y="1962150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[11:7]</a:t>
            </a:r>
          </a:p>
        </p:txBody>
      </p:sp>
      <p:sp>
        <p:nvSpPr>
          <p:cNvPr id="488" name="TextBox 487"/>
          <p:cNvSpPr txBox="1"/>
          <p:nvPr/>
        </p:nvSpPr>
        <p:spPr>
          <a:xfrm>
            <a:off x="2971800" y="22669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[19:15]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2971800" y="24955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[24:20]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33600" y="2001619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IMEM</a:t>
            </a:r>
          </a:p>
        </p:txBody>
      </p: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1813263" y="2039719"/>
            <a:ext cx="320337" cy="3048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Elbow Connector 393"/>
          <p:cNvCxnSpPr>
            <a:stCxn id="16" idx="3"/>
            <a:endCxn id="22" idx="1"/>
          </p:cNvCxnSpPr>
          <p:nvPr/>
        </p:nvCxnSpPr>
        <p:spPr>
          <a:xfrm flipV="1">
            <a:off x="2743200" y="2192119"/>
            <a:ext cx="914400" cy="152400"/>
          </a:xfrm>
          <a:prstGeom prst="bentConnector3">
            <a:avLst>
              <a:gd name="adj1" fmla="val 1780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2895600" y="2343150"/>
            <a:ext cx="0" cy="16764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 flipV="1">
            <a:off x="2886364" y="2458819"/>
            <a:ext cx="771236" cy="36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 flipV="1">
            <a:off x="2897909" y="2687420"/>
            <a:ext cx="759691" cy="26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590800" y="4078873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[31:0]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3657600" y="146821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Reg</a:t>
                </a: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34684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AddrA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463284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AddrB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AddrD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DataB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DataD</a:t>
              </a:r>
              <a:endParaRPr lang="en-US" sz="1200" dirty="0"/>
            </a:p>
          </p:txBody>
        </p:sp>
      </p:grpSp>
      <p:cxnSp>
        <p:nvCxnSpPr>
          <p:cNvPr id="251" name="Elbow Connector 250"/>
          <p:cNvCxnSpPr>
            <a:stCxn id="22" idx="3"/>
          </p:cNvCxnSpPr>
          <p:nvPr/>
        </p:nvCxnSpPr>
        <p:spPr>
          <a:xfrm flipV="1">
            <a:off x="4495799" y="1962150"/>
            <a:ext cx="1752601" cy="229969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572000" y="1962150"/>
            <a:ext cx="7527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/>
              <a:t>Reg</a:t>
            </a:r>
            <a:r>
              <a:rPr lang="en-US" sz="1600" dirty="0"/>
              <a:t>[rs1]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572000" y="2343150"/>
            <a:ext cx="68848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/>
              <a:t>Reg</a:t>
            </a:r>
            <a:r>
              <a:rPr lang="en-US" sz="1600" dirty="0"/>
              <a:t>[rs2]</a:t>
            </a:r>
          </a:p>
        </p:txBody>
      </p:sp>
      <p:cxnSp>
        <p:nvCxnSpPr>
          <p:cNvPr id="417" name="Elbow Connector 416"/>
          <p:cNvCxnSpPr/>
          <p:nvPr/>
        </p:nvCxnSpPr>
        <p:spPr>
          <a:xfrm rot="16200000" flipH="1">
            <a:off x="3086100" y="1314450"/>
            <a:ext cx="838200" cy="304800"/>
          </a:xfrm>
          <a:prstGeom prst="bentConnector3">
            <a:avLst>
              <a:gd name="adj1" fmla="val 1002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28" idx="0"/>
          </p:cNvCxnSpPr>
          <p:nvPr/>
        </p:nvCxnSpPr>
        <p:spPr>
          <a:xfrm flipH="1" flipV="1">
            <a:off x="3330864" y="1044865"/>
            <a:ext cx="3298536" cy="1147254"/>
          </a:xfrm>
          <a:prstGeom prst="bentConnector3">
            <a:avLst>
              <a:gd name="adj1" fmla="val -16171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248400" y="1696819"/>
            <a:ext cx="381000" cy="990600"/>
            <a:chOff x="6400800" y="3115310"/>
            <a:chExt cx="381000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/>
          <p:cNvSpPr txBox="1"/>
          <p:nvPr/>
        </p:nvSpPr>
        <p:spPr>
          <a:xfrm>
            <a:off x="6705600" y="1962150"/>
            <a:ext cx="25317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err="1"/>
              <a:t>alu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6172200" y="1758732"/>
            <a:ext cx="521297" cy="317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ALU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454320" y="2584700"/>
            <a:ext cx="0" cy="143485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400800" y="4095750"/>
            <a:ext cx="69891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ALUSel</a:t>
            </a:r>
            <a:r>
              <a:rPr lang="en-US" sz="1100" dirty="0"/>
              <a:t>=Add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429000" y="2992219"/>
            <a:ext cx="615974" cy="762000"/>
            <a:chOff x="3733800" y="3105150"/>
            <a:chExt cx="615974" cy="762000"/>
          </a:xfrm>
        </p:grpSpPr>
        <p:sp>
          <p:nvSpPr>
            <p:cNvPr id="67" name="Trapezoid 66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33800" y="3218081"/>
              <a:ext cx="6159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Imm</a:t>
              </a:r>
              <a:r>
                <a:rPr lang="en-US" sz="1600" dirty="0"/>
                <a:t>.</a:t>
              </a:r>
            </a:p>
            <a:p>
              <a:r>
                <a:rPr lang="en-US" sz="1600" dirty="0"/>
                <a:t>Gen</a:t>
              </a:r>
            </a:p>
          </p:txBody>
        </p:sp>
      </p:grpSp>
      <p:cxnSp>
        <p:nvCxnSpPr>
          <p:cNvPr id="69" name="Straight Arrow Connector 68"/>
          <p:cNvCxnSpPr>
            <a:endCxn id="71" idx="3"/>
          </p:cNvCxnSpPr>
          <p:nvPr/>
        </p:nvCxnSpPr>
        <p:spPr>
          <a:xfrm flipV="1">
            <a:off x="5867400" y="2676366"/>
            <a:ext cx="0" cy="134318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5791200" y="2190750"/>
            <a:ext cx="152400" cy="533400"/>
            <a:chOff x="5791200" y="1352550"/>
            <a:chExt cx="152400" cy="533400"/>
          </a:xfrm>
        </p:grpSpPr>
        <p:sp>
          <p:nvSpPr>
            <p:cNvPr id="71" name="Trapezoid 70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 flipV="1">
            <a:off x="2886364" y="3373219"/>
            <a:ext cx="618836" cy="959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191000" y="2916019"/>
            <a:ext cx="0" cy="11035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962400" y="4095750"/>
            <a:ext cx="62342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RegWEn</a:t>
            </a:r>
            <a:r>
              <a:rPr lang="en-US" sz="1100" dirty="0"/>
              <a:t>=1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3810000" y="3638550"/>
            <a:ext cx="0" cy="3810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819400" y="31051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[31:20]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47574" y="3181350"/>
            <a:ext cx="62922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imm</a:t>
            </a:r>
            <a:r>
              <a:rPr lang="en-US" sz="1100" dirty="0"/>
              <a:t>[31:0]</a:t>
            </a:r>
          </a:p>
        </p:txBody>
      </p:sp>
      <p:cxnSp>
        <p:nvCxnSpPr>
          <p:cNvPr id="84" name="Elbow Connector 83"/>
          <p:cNvCxnSpPr>
            <a:stCxn id="68" idx="3"/>
          </p:cNvCxnSpPr>
          <p:nvPr/>
        </p:nvCxnSpPr>
        <p:spPr>
          <a:xfrm flipV="1">
            <a:off x="4044974" y="2571750"/>
            <a:ext cx="1746226" cy="825788"/>
          </a:xfrm>
          <a:prstGeom prst="bentConnector3">
            <a:avLst>
              <a:gd name="adj1" fmla="val 8344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352112" y="4095750"/>
            <a:ext cx="53408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ImmSel</a:t>
            </a:r>
            <a:r>
              <a:rPr lang="en-US" sz="1100" dirty="0"/>
              <a:t>=I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573382" y="4095750"/>
            <a:ext cx="38586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 err="1"/>
              <a:t>BSel</a:t>
            </a:r>
            <a:r>
              <a:rPr lang="en-US" sz="1100" dirty="0"/>
              <a:t>=1</a:t>
            </a:r>
          </a:p>
        </p:txBody>
      </p:sp>
      <p:cxnSp>
        <p:nvCxnSpPr>
          <p:cNvPr id="87" name="Elbow Connector 86"/>
          <p:cNvCxnSpPr/>
          <p:nvPr/>
        </p:nvCxnSpPr>
        <p:spPr>
          <a:xfrm flipV="1">
            <a:off x="4495800" y="2343150"/>
            <a:ext cx="1295400" cy="306170"/>
          </a:xfrm>
          <a:prstGeom prst="bentConnector3">
            <a:avLst>
              <a:gd name="adj1" fmla="val 6619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5943600" y="2495550"/>
            <a:ext cx="304800" cy="96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447801" y="1047750"/>
            <a:ext cx="5181600" cy="2974685"/>
            <a:chOff x="1447801" y="1047750"/>
            <a:chExt cx="5181600" cy="2974685"/>
          </a:xfrm>
        </p:grpSpPr>
        <p:cxnSp>
          <p:nvCxnSpPr>
            <p:cNvPr id="89" name="Elbow Connector 88"/>
            <p:cNvCxnSpPr/>
            <p:nvPr/>
          </p:nvCxnSpPr>
          <p:spPr>
            <a:xfrm flipV="1">
              <a:off x="1782932" y="1623824"/>
              <a:ext cx="396537" cy="419100"/>
            </a:xfrm>
            <a:prstGeom prst="bentConnector3">
              <a:avLst>
                <a:gd name="adj1" fmla="val 50000"/>
              </a:avLst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/>
            <p:nvPr/>
          </p:nvCxnSpPr>
          <p:spPr>
            <a:xfrm flipV="1">
              <a:off x="2438401" y="1166304"/>
              <a:ext cx="304800" cy="457200"/>
            </a:xfrm>
            <a:prstGeom prst="bentConnector2">
              <a:avLst/>
            </a:prstGeom>
            <a:ln w="57150" cmpd="sng">
              <a:solidFill>
                <a:srgbClr val="FF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/>
            <p:nvPr/>
          </p:nvCxnSpPr>
          <p:spPr>
            <a:xfrm rot="10800000" flipV="1">
              <a:off x="1447801" y="1166302"/>
              <a:ext cx="1295400" cy="876301"/>
            </a:xfrm>
            <a:prstGeom prst="bentConnector3">
              <a:avLst>
                <a:gd name="adj1" fmla="val 136030"/>
              </a:avLst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/>
            <p:nvPr/>
          </p:nvCxnSpPr>
          <p:spPr>
            <a:xfrm>
              <a:off x="1813264" y="2042604"/>
              <a:ext cx="320337" cy="304800"/>
            </a:xfrm>
            <a:prstGeom prst="bentConnector3">
              <a:avLst>
                <a:gd name="adj1" fmla="val 50000"/>
              </a:avLst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/>
            <p:nvPr/>
          </p:nvCxnSpPr>
          <p:spPr>
            <a:xfrm flipV="1">
              <a:off x="2743201" y="2195004"/>
              <a:ext cx="914400" cy="152400"/>
            </a:xfrm>
            <a:prstGeom prst="bentConnector3">
              <a:avLst>
                <a:gd name="adj1" fmla="val 17803"/>
              </a:avLst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2895601" y="2346035"/>
              <a:ext cx="0" cy="167640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2886365" y="2461704"/>
              <a:ext cx="771236" cy="36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/>
            <p:nvPr/>
          </p:nvCxnSpPr>
          <p:spPr>
            <a:xfrm flipV="1">
              <a:off x="4495800" y="1965035"/>
              <a:ext cx="1752601" cy="229969"/>
            </a:xfrm>
            <a:prstGeom prst="bentConnector3">
              <a:avLst>
                <a:gd name="adj1" fmla="val 50000"/>
              </a:avLst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/>
            <p:nvPr/>
          </p:nvCxnSpPr>
          <p:spPr>
            <a:xfrm rot="16200000" flipH="1">
              <a:off x="3086101" y="1317335"/>
              <a:ext cx="838200" cy="304800"/>
            </a:xfrm>
            <a:prstGeom prst="bentConnector3">
              <a:avLst>
                <a:gd name="adj1" fmla="val 100275"/>
              </a:avLst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/>
            <p:nvPr/>
          </p:nvCxnSpPr>
          <p:spPr>
            <a:xfrm flipH="1" flipV="1">
              <a:off x="3330865" y="1047750"/>
              <a:ext cx="3298536" cy="1147254"/>
            </a:xfrm>
            <a:prstGeom prst="bentConnector3">
              <a:avLst>
                <a:gd name="adj1" fmla="val -16171"/>
              </a:avLst>
            </a:prstGeom>
            <a:ln w="57150" cmpd="sng">
              <a:solidFill>
                <a:srgbClr val="FF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2886365" y="3376104"/>
              <a:ext cx="618836" cy="959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/>
            <p:nvPr/>
          </p:nvCxnSpPr>
          <p:spPr>
            <a:xfrm flipV="1">
              <a:off x="4044975" y="2574635"/>
              <a:ext cx="1746226" cy="825788"/>
            </a:xfrm>
            <a:prstGeom prst="bentConnector3">
              <a:avLst>
                <a:gd name="adj1" fmla="val 83443"/>
              </a:avLst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5943601" y="2498435"/>
              <a:ext cx="304800" cy="960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6454320" y="2571750"/>
              <a:ext cx="0" cy="143485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5867400" y="2663416"/>
              <a:ext cx="0" cy="1343184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4191000" y="2903069"/>
              <a:ext cx="0" cy="110353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3810000" y="3625600"/>
              <a:ext cx="0" cy="38100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430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I-Format </a:t>
            </a:r>
            <a:r>
              <a:rPr lang="en-US" dirty="0" err="1"/>
              <a:t>immediates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" name="Picture 101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2" y="895350"/>
            <a:ext cx="8915401" cy="76276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72400" y="1733550"/>
            <a:ext cx="119488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err="1"/>
              <a:t>inst</a:t>
            </a:r>
            <a:r>
              <a:rPr lang="en-US" sz="2400" dirty="0"/>
              <a:t>[31:0]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46362" y="1428750"/>
            <a:ext cx="8921438" cy="1969532"/>
            <a:chOff x="146362" y="1428750"/>
            <a:chExt cx="8921438" cy="1969532"/>
          </a:xfrm>
        </p:grpSpPr>
        <p:sp>
          <p:nvSpPr>
            <p:cNvPr id="10" name="Rectangle 9"/>
            <p:cNvSpPr/>
            <p:nvPr/>
          </p:nvSpPr>
          <p:spPr>
            <a:xfrm>
              <a:off x="146362" y="2571750"/>
              <a:ext cx="5943600" cy="30480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------</a:t>
              </a:r>
              <a:r>
                <a:rPr lang="en-US" dirty="0" err="1"/>
                <a:t>inst</a:t>
              </a:r>
              <a:r>
                <a:rPr lang="en-US" dirty="0"/>
                <a:t>[31]-(sign-extension)-------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194362" y="1428750"/>
              <a:ext cx="5568638" cy="106680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4962" y="1428750"/>
              <a:ext cx="5644838" cy="106680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6089962" y="2571750"/>
              <a:ext cx="2819400" cy="30480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/>
                <a:t>inst</a:t>
              </a:r>
              <a:r>
                <a:rPr lang="en-US" dirty="0"/>
                <a:t>[30:20]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766362" y="3028950"/>
              <a:ext cx="130143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err="1"/>
                <a:t>imm</a:t>
              </a:r>
              <a:r>
                <a:rPr lang="en-US" sz="2400" dirty="0"/>
                <a:t>[31:0]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46362" y="1428750"/>
              <a:ext cx="6038" cy="106680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609600" y="3257550"/>
            <a:ext cx="8534400" cy="1488996"/>
            <a:chOff x="609600" y="3257550"/>
            <a:chExt cx="8534400" cy="1488996"/>
          </a:xfrm>
        </p:grpSpPr>
        <p:grpSp>
          <p:nvGrpSpPr>
            <p:cNvPr id="9" name="Group 8"/>
            <p:cNvGrpSpPr/>
            <p:nvPr/>
          </p:nvGrpSpPr>
          <p:grpSpPr>
            <a:xfrm>
              <a:off x="609600" y="3257550"/>
              <a:ext cx="2438400" cy="1273552"/>
              <a:chOff x="2895600" y="1544419"/>
              <a:chExt cx="2438400" cy="1273552"/>
            </a:xfrm>
          </p:grpSpPr>
          <p:sp>
            <p:nvSpPr>
              <p:cNvPr id="64" name="Trapezoid 63"/>
              <p:cNvSpPr/>
              <p:nvPr/>
            </p:nvSpPr>
            <p:spPr>
              <a:xfrm rot="5400000">
                <a:off x="3695700" y="1658719"/>
                <a:ext cx="762000" cy="533400"/>
              </a:xfrm>
              <a:prstGeom prst="trapezoid">
                <a:avLst>
                  <a:gd name="adj" fmla="val 30656"/>
                </a:avLst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733800" y="1657350"/>
                <a:ext cx="61597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Imm</a:t>
                </a:r>
                <a:r>
                  <a:rPr lang="en-US" sz="1600" dirty="0"/>
                  <a:t>.</a:t>
                </a:r>
              </a:p>
              <a:p>
                <a:r>
                  <a:rPr lang="en-US" sz="1600" dirty="0"/>
                  <a:t>Gen</a:t>
                </a: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 flipV="1">
                <a:off x="3191164" y="1925419"/>
                <a:ext cx="618836" cy="9599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V="1">
                <a:off x="4114800" y="2190750"/>
                <a:ext cx="0" cy="381000"/>
              </a:xfrm>
              <a:prstGeom prst="straightConnector1">
                <a:avLst/>
              </a:prstGeom>
              <a:ln w="28575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flipV="1">
                <a:off x="4343400" y="1885950"/>
                <a:ext cx="618836" cy="9599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2895600" y="1581150"/>
                <a:ext cx="90058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 err="1"/>
                  <a:t>inst</a:t>
                </a:r>
                <a:r>
                  <a:rPr lang="en-US" sz="1600" dirty="0"/>
                  <a:t>[31:20]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419600" y="1581150"/>
                <a:ext cx="9144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 err="1"/>
                  <a:t>imm</a:t>
                </a:r>
                <a:r>
                  <a:rPr lang="en-US" sz="1600" dirty="0"/>
                  <a:t>[31:0]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657600" y="2571750"/>
                <a:ext cx="77685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 err="1"/>
                  <a:t>ImmSel</a:t>
                </a:r>
                <a:r>
                  <a:rPr lang="en-US" sz="1600" dirty="0"/>
                  <a:t>=I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200400" y="3638550"/>
              <a:ext cx="5943600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/>
                <a:t>High 12 bits of instruction (</a:t>
              </a:r>
              <a:r>
                <a:rPr lang="en-US" dirty="0" err="1"/>
                <a:t>inst</a:t>
              </a:r>
              <a:r>
                <a:rPr lang="en-US" dirty="0"/>
                <a:t>[31:20]) copied to low 12 bits of immediate (</a:t>
              </a:r>
              <a:r>
                <a:rPr lang="en-US" dirty="0" err="1"/>
                <a:t>imm</a:t>
              </a:r>
              <a:r>
                <a:rPr lang="en-US" dirty="0"/>
                <a:t>[11:0])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/>
                <a:t>Immediate is sign-extended by copying value of </a:t>
              </a:r>
              <a:r>
                <a:rPr lang="en-US" dirty="0" err="1"/>
                <a:t>inst</a:t>
              </a:r>
              <a:r>
                <a:rPr lang="en-US" dirty="0"/>
                <a:t>[31] to fill the upper 20 bits of the immediate value (</a:t>
              </a:r>
              <a:r>
                <a:rPr lang="en-US" dirty="0" err="1"/>
                <a:t>imm</a:t>
              </a:r>
              <a:r>
                <a:rPr lang="en-US" dirty="0"/>
                <a:t>[31:12])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23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>
          <a:xfrm>
            <a:off x="838200" y="4019550"/>
            <a:ext cx="7868227" cy="71581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Control Logic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</a:t>
            </a:r>
            <a:r>
              <a:rPr lang="en-US" b="1" dirty="0" err="1">
                <a:latin typeface="Courier New"/>
                <a:cs typeface="Courier New"/>
              </a:rPr>
              <a:t>addi</a:t>
            </a:r>
            <a:r>
              <a:rPr lang="en-US" dirty="0"/>
              <a:t> to </a:t>
            </a:r>
            <a:r>
              <a:rPr lang="en-US" dirty="0" err="1"/>
              <a:t>datapath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16</a:t>
            </a:fld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2133600" y="139201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cxnSp>
        <p:nvCxnSpPr>
          <p:cNvPr id="203" name="Elbow Connector 202"/>
          <p:cNvCxnSpPr/>
          <p:nvPr/>
        </p:nvCxnSpPr>
        <p:spPr>
          <a:xfrm flipV="1">
            <a:off x="1782931" y="162093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2438400" y="1163419"/>
            <a:ext cx="304800" cy="457200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endCxn id="19" idx="1"/>
          </p:cNvCxnSpPr>
          <p:nvPr/>
        </p:nvCxnSpPr>
        <p:spPr>
          <a:xfrm rot="10800000" flipV="1">
            <a:off x="1447800" y="1163417"/>
            <a:ext cx="1295400" cy="876301"/>
          </a:xfrm>
          <a:prstGeom prst="bentConnector3">
            <a:avLst>
              <a:gd name="adj1" fmla="val 13603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447800" y="1620619"/>
            <a:ext cx="365463" cy="838199"/>
            <a:chOff x="1447800" y="1809750"/>
            <a:chExt cx="365463" cy="838199"/>
          </a:xfrm>
        </p:grpSpPr>
        <p:sp>
          <p:nvSpPr>
            <p:cNvPr id="19" name="Rectangle 18"/>
            <p:cNvSpPr/>
            <p:nvPr/>
          </p:nvSpPr>
          <p:spPr>
            <a:xfrm>
              <a:off x="1447800" y="1809750"/>
              <a:ext cx="365463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pc</a:t>
              </a: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32" name="TextBox 531"/>
          <p:cNvSpPr txBox="1"/>
          <p:nvPr/>
        </p:nvSpPr>
        <p:spPr>
          <a:xfrm>
            <a:off x="685800" y="2114550"/>
            <a:ext cx="50093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pc+4</a:t>
            </a:r>
          </a:p>
        </p:txBody>
      </p:sp>
      <p:sp>
        <p:nvSpPr>
          <p:cNvPr id="487" name="TextBox 486"/>
          <p:cNvSpPr txBox="1"/>
          <p:nvPr/>
        </p:nvSpPr>
        <p:spPr>
          <a:xfrm>
            <a:off x="2971800" y="1962150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[11:7]</a:t>
            </a:r>
          </a:p>
        </p:txBody>
      </p:sp>
      <p:sp>
        <p:nvSpPr>
          <p:cNvPr id="488" name="TextBox 487"/>
          <p:cNvSpPr txBox="1"/>
          <p:nvPr/>
        </p:nvSpPr>
        <p:spPr>
          <a:xfrm>
            <a:off x="2971800" y="22669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[19:15]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2971800" y="24955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[24:20]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33600" y="2001619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IMEM</a:t>
            </a:r>
          </a:p>
        </p:txBody>
      </p: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1813263" y="2039719"/>
            <a:ext cx="320337" cy="3048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Elbow Connector 393"/>
          <p:cNvCxnSpPr>
            <a:stCxn id="16" idx="3"/>
            <a:endCxn id="22" idx="1"/>
          </p:cNvCxnSpPr>
          <p:nvPr/>
        </p:nvCxnSpPr>
        <p:spPr>
          <a:xfrm flipV="1">
            <a:off x="2743200" y="2192119"/>
            <a:ext cx="914400" cy="152400"/>
          </a:xfrm>
          <a:prstGeom prst="bentConnector3">
            <a:avLst>
              <a:gd name="adj1" fmla="val 1780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2895600" y="2343150"/>
            <a:ext cx="0" cy="16764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 flipV="1">
            <a:off x="2886364" y="2458819"/>
            <a:ext cx="771236" cy="36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 flipV="1">
            <a:off x="2897909" y="2687420"/>
            <a:ext cx="759691" cy="26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590800" y="4078873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[31:0]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3657600" y="146821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Reg</a:t>
                </a: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34684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AddrA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463284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AddrB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AddrD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DataB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DataD</a:t>
              </a:r>
              <a:endParaRPr lang="en-US" sz="1200" dirty="0"/>
            </a:p>
          </p:txBody>
        </p:sp>
      </p:grpSp>
      <p:cxnSp>
        <p:nvCxnSpPr>
          <p:cNvPr id="251" name="Elbow Connector 250"/>
          <p:cNvCxnSpPr>
            <a:stCxn id="22" idx="3"/>
          </p:cNvCxnSpPr>
          <p:nvPr/>
        </p:nvCxnSpPr>
        <p:spPr>
          <a:xfrm flipV="1">
            <a:off x="4495799" y="1962150"/>
            <a:ext cx="1752601" cy="229969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572000" y="1962150"/>
            <a:ext cx="7527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/>
              <a:t>Reg</a:t>
            </a:r>
            <a:r>
              <a:rPr lang="en-US" sz="1600" dirty="0"/>
              <a:t>[rs1]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572000" y="2343150"/>
            <a:ext cx="68848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/>
              <a:t>Reg</a:t>
            </a:r>
            <a:r>
              <a:rPr lang="en-US" sz="1600" dirty="0"/>
              <a:t>[rs2]</a:t>
            </a:r>
          </a:p>
        </p:txBody>
      </p:sp>
      <p:cxnSp>
        <p:nvCxnSpPr>
          <p:cNvPr id="417" name="Elbow Connector 416"/>
          <p:cNvCxnSpPr/>
          <p:nvPr/>
        </p:nvCxnSpPr>
        <p:spPr>
          <a:xfrm rot="16200000" flipH="1">
            <a:off x="3086100" y="1314450"/>
            <a:ext cx="838200" cy="304800"/>
          </a:xfrm>
          <a:prstGeom prst="bentConnector3">
            <a:avLst>
              <a:gd name="adj1" fmla="val 1002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28" idx="0"/>
          </p:cNvCxnSpPr>
          <p:nvPr/>
        </p:nvCxnSpPr>
        <p:spPr>
          <a:xfrm flipH="1" flipV="1">
            <a:off x="3330864" y="1044865"/>
            <a:ext cx="3298536" cy="1147254"/>
          </a:xfrm>
          <a:prstGeom prst="bentConnector3">
            <a:avLst>
              <a:gd name="adj1" fmla="val -16171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248400" y="1696819"/>
            <a:ext cx="381000" cy="990600"/>
            <a:chOff x="6400800" y="3115310"/>
            <a:chExt cx="381000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/>
          <p:cNvSpPr txBox="1"/>
          <p:nvPr/>
        </p:nvSpPr>
        <p:spPr>
          <a:xfrm>
            <a:off x="6705600" y="1962150"/>
            <a:ext cx="25317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err="1"/>
              <a:t>alu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6172200" y="1758732"/>
            <a:ext cx="521297" cy="317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ALU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454320" y="2584700"/>
            <a:ext cx="0" cy="143485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400800" y="4095750"/>
            <a:ext cx="69891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ALUSel</a:t>
            </a:r>
            <a:r>
              <a:rPr lang="en-US" sz="1100" dirty="0"/>
              <a:t>=Add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429000" y="2992219"/>
            <a:ext cx="615974" cy="762000"/>
            <a:chOff x="3733800" y="3105150"/>
            <a:chExt cx="615974" cy="762000"/>
          </a:xfrm>
        </p:grpSpPr>
        <p:sp>
          <p:nvSpPr>
            <p:cNvPr id="67" name="Trapezoid 66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33800" y="3218081"/>
              <a:ext cx="6159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Imm</a:t>
              </a:r>
              <a:r>
                <a:rPr lang="en-US" sz="1600" dirty="0"/>
                <a:t>.</a:t>
              </a:r>
            </a:p>
            <a:p>
              <a:r>
                <a:rPr lang="en-US" sz="1600" dirty="0"/>
                <a:t>Gen</a:t>
              </a:r>
            </a:p>
          </p:txBody>
        </p:sp>
      </p:grpSp>
      <p:cxnSp>
        <p:nvCxnSpPr>
          <p:cNvPr id="69" name="Straight Arrow Connector 68"/>
          <p:cNvCxnSpPr>
            <a:endCxn id="71" idx="3"/>
          </p:cNvCxnSpPr>
          <p:nvPr/>
        </p:nvCxnSpPr>
        <p:spPr>
          <a:xfrm flipV="1">
            <a:off x="5867400" y="2676366"/>
            <a:ext cx="0" cy="134318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5791200" y="2190750"/>
            <a:ext cx="152400" cy="533400"/>
            <a:chOff x="5791200" y="1352550"/>
            <a:chExt cx="152400" cy="533400"/>
          </a:xfrm>
        </p:grpSpPr>
        <p:sp>
          <p:nvSpPr>
            <p:cNvPr id="71" name="Trapezoid 70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 flipV="1">
            <a:off x="2886364" y="3373219"/>
            <a:ext cx="618836" cy="959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191000" y="2916019"/>
            <a:ext cx="0" cy="11035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962400" y="4095750"/>
            <a:ext cx="62342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RegWEn</a:t>
            </a:r>
            <a:r>
              <a:rPr lang="en-US" sz="1100" dirty="0"/>
              <a:t>=1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3810000" y="3638550"/>
            <a:ext cx="0" cy="3810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819400" y="31051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[31:20]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47574" y="3209059"/>
            <a:ext cx="62922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imm</a:t>
            </a:r>
            <a:r>
              <a:rPr lang="en-US" sz="1100" dirty="0"/>
              <a:t>[31:0]</a:t>
            </a:r>
          </a:p>
        </p:txBody>
      </p:sp>
      <p:cxnSp>
        <p:nvCxnSpPr>
          <p:cNvPr id="84" name="Elbow Connector 83"/>
          <p:cNvCxnSpPr>
            <a:stCxn id="68" idx="3"/>
          </p:cNvCxnSpPr>
          <p:nvPr/>
        </p:nvCxnSpPr>
        <p:spPr>
          <a:xfrm flipV="1">
            <a:off x="4044974" y="2571750"/>
            <a:ext cx="1746226" cy="825788"/>
          </a:xfrm>
          <a:prstGeom prst="bentConnector3">
            <a:avLst>
              <a:gd name="adj1" fmla="val 8344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352112" y="4095750"/>
            <a:ext cx="53408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ImmSel</a:t>
            </a:r>
            <a:r>
              <a:rPr lang="en-US" sz="1100" dirty="0"/>
              <a:t>=I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573382" y="4095750"/>
            <a:ext cx="38586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 err="1"/>
              <a:t>BSel</a:t>
            </a:r>
            <a:r>
              <a:rPr lang="en-US" sz="1100" dirty="0"/>
              <a:t>=1</a:t>
            </a:r>
          </a:p>
        </p:txBody>
      </p:sp>
      <p:cxnSp>
        <p:nvCxnSpPr>
          <p:cNvPr id="87" name="Elbow Connector 86"/>
          <p:cNvCxnSpPr/>
          <p:nvPr/>
        </p:nvCxnSpPr>
        <p:spPr>
          <a:xfrm flipV="1">
            <a:off x="4495800" y="2343150"/>
            <a:ext cx="1295400" cy="306170"/>
          </a:xfrm>
          <a:prstGeom prst="bentConnector3">
            <a:avLst>
              <a:gd name="adj1" fmla="val 6619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5943600" y="2495550"/>
            <a:ext cx="304800" cy="96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447801" y="1047750"/>
            <a:ext cx="5181600" cy="2974685"/>
            <a:chOff x="1447801" y="1047750"/>
            <a:chExt cx="5181600" cy="2974685"/>
          </a:xfrm>
        </p:grpSpPr>
        <p:cxnSp>
          <p:nvCxnSpPr>
            <p:cNvPr id="89" name="Elbow Connector 88"/>
            <p:cNvCxnSpPr/>
            <p:nvPr/>
          </p:nvCxnSpPr>
          <p:spPr>
            <a:xfrm flipV="1">
              <a:off x="1782932" y="1623824"/>
              <a:ext cx="396537" cy="419100"/>
            </a:xfrm>
            <a:prstGeom prst="bentConnector3">
              <a:avLst>
                <a:gd name="adj1" fmla="val 50000"/>
              </a:avLst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/>
            <p:nvPr/>
          </p:nvCxnSpPr>
          <p:spPr>
            <a:xfrm flipV="1">
              <a:off x="2438401" y="1166304"/>
              <a:ext cx="304800" cy="457200"/>
            </a:xfrm>
            <a:prstGeom prst="bentConnector2">
              <a:avLst/>
            </a:prstGeom>
            <a:ln w="57150" cmpd="sng">
              <a:solidFill>
                <a:srgbClr val="FF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/>
            <p:nvPr/>
          </p:nvCxnSpPr>
          <p:spPr>
            <a:xfrm rot="10800000" flipV="1">
              <a:off x="1447801" y="1166302"/>
              <a:ext cx="1295400" cy="876301"/>
            </a:xfrm>
            <a:prstGeom prst="bentConnector3">
              <a:avLst>
                <a:gd name="adj1" fmla="val 136030"/>
              </a:avLst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/>
            <p:nvPr/>
          </p:nvCxnSpPr>
          <p:spPr>
            <a:xfrm>
              <a:off x="1813264" y="2042604"/>
              <a:ext cx="320337" cy="304800"/>
            </a:xfrm>
            <a:prstGeom prst="bentConnector3">
              <a:avLst>
                <a:gd name="adj1" fmla="val 50000"/>
              </a:avLst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/>
            <p:nvPr/>
          </p:nvCxnSpPr>
          <p:spPr>
            <a:xfrm flipV="1">
              <a:off x="2743201" y="2195004"/>
              <a:ext cx="914400" cy="152400"/>
            </a:xfrm>
            <a:prstGeom prst="bentConnector3">
              <a:avLst>
                <a:gd name="adj1" fmla="val 17803"/>
              </a:avLst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2895601" y="2346035"/>
              <a:ext cx="0" cy="167640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2886365" y="2461704"/>
              <a:ext cx="771236" cy="36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/>
            <p:nvPr/>
          </p:nvCxnSpPr>
          <p:spPr>
            <a:xfrm flipV="1">
              <a:off x="4495800" y="1965035"/>
              <a:ext cx="1752601" cy="229969"/>
            </a:xfrm>
            <a:prstGeom prst="bentConnector3">
              <a:avLst>
                <a:gd name="adj1" fmla="val 50000"/>
              </a:avLst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/>
            <p:nvPr/>
          </p:nvCxnSpPr>
          <p:spPr>
            <a:xfrm rot="16200000" flipH="1">
              <a:off x="3086101" y="1317335"/>
              <a:ext cx="838200" cy="304800"/>
            </a:xfrm>
            <a:prstGeom prst="bentConnector3">
              <a:avLst>
                <a:gd name="adj1" fmla="val 100275"/>
              </a:avLst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/>
            <p:nvPr/>
          </p:nvCxnSpPr>
          <p:spPr>
            <a:xfrm flipH="1" flipV="1">
              <a:off x="3330865" y="1047750"/>
              <a:ext cx="3298536" cy="1147254"/>
            </a:xfrm>
            <a:prstGeom prst="bentConnector3">
              <a:avLst>
                <a:gd name="adj1" fmla="val -16171"/>
              </a:avLst>
            </a:prstGeom>
            <a:ln w="57150" cmpd="sng">
              <a:solidFill>
                <a:srgbClr val="FF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2886365" y="3376104"/>
              <a:ext cx="618836" cy="959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/>
            <p:nvPr/>
          </p:nvCxnSpPr>
          <p:spPr>
            <a:xfrm flipV="1">
              <a:off x="4044975" y="2574635"/>
              <a:ext cx="1746226" cy="825788"/>
            </a:xfrm>
            <a:prstGeom prst="bentConnector3">
              <a:avLst>
                <a:gd name="adj1" fmla="val 83443"/>
              </a:avLst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5943601" y="2498435"/>
              <a:ext cx="304800" cy="960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6454320" y="2571750"/>
              <a:ext cx="0" cy="143485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5867400" y="2663416"/>
              <a:ext cx="0" cy="1343184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4191000" y="2903069"/>
              <a:ext cx="0" cy="110353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3810000" y="3625600"/>
              <a:ext cx="0" cy="38100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580909" y="2724150"/>
            <a:ext cx="259080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/>
              <a:t>Also works for all other I-format arithmetic instruction (</a:t>
            </a:r>
            <a:r>
              <a:rPr lang="en-US" sz="1600" b="1" i="1" dirty="0" err="1">
                <a:latin typeface="Courier New"/>
                <a:cs typeface="Courier New"/>
              </a:rPr>
              <a:t>slti,sltiu,andi,ori,xori,slli,srli,srai</a:t>
            </a:r>
            <a:r>
              <a:rPr lang="en-US" sz="1600" i="1" dirty="0"/>
              <a:t>) just by changing </a:t>
            </a:r>
            <a:r>
              <a:rPr lang="en-US" sz="1600" i="1" dirty="0" err="1"/>
              <a:t>ALUSel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320974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TSMC Announces 3nm CMOS Fab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987"/>
            <a:ext cx="5029200" cy="38905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81600" y="1047750"/>
            <a:ext cx="3810000" cy="387798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Latest Apple iPhone 8, iPhone X use TSMC’s 10nm process technology.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3nm technology should allow 10x more stuff on the same sized chip (10/3)</a:t>
            </a:r>
            <a:r>
              <a:rPr lang="en-US" baseline="30000" dirty="0">
                <a:solidFill>
                  <a:schemeClr val="bg1"/>
                </a:solidFill>
              </a:rPr>
              <a:t>2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new manufacturing plant will occupy nearly 200 acres and cost around $15B, open in around 5 years (~2022).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Currently, </a:t>
            </a:r>
            <a:r>
              <a:rPr lang="en-US" dirty="0" err="1">
                <a:solidFill>
                  <a:schemeClr val="bg1"/>
                </a:solidFill>
              </a:rPr>
              <a:t>fabs</a:t>
            </a:r>
            <a:r>
              <a:rPr lang="en-US" dirty="0">
                <a:solidFill>
                  <a:schemeClr val="bg1"/>
                </a:solidFill>
              </a:rPr>
              <a:t> use 193nm light to expose masks</a:t>
            </a:r>
          </a:p>
          <a:p>
            <a:r>
              <a:rPr lang="en-US" dirty="0">
                <a:solidFill>
                  <a:schemeClr val="bg1"/>
                </a:solidFill>
              </a:rPr>
              <a:t>For 3nm, some layers will use Extreme Ultra-Violet (13.5nm)</a:t>
            </a:r>
          </a:p>
        </p:txBody>
      </p:sp>
    </p:spTree>
    <p:extLst>
      <p:ext uri="{BB962C8B-B14F-4D97-AF65-F5344CB8AC3E}">
        <p14:creationId xmlns:p14="http://schemas.microsoft.com/office/powerpoint/2010/main" val="3333107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A9B2-8816-244C-827E-78CA5327563C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95726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15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Load Word instruction</a:t>
            </a:r>
          </a:p>
        </p:txBody>
      </p:sp>
      <p:sp>
        <p:nvSpPr>
          <p:cNvPr id="211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71550"/>
            <a:ext cx="8229600" cy="3581400"/>
          </a:xfrm>
        </p:spPr>
        <p:txBody>
          <a:bodyPr>
            <a:normAutofit/>
          </a:bodyPr>
          <a:lstStyle/>
          <a:p>
            <a:r>
              <a:rPr lang="en-US" dirty="0"/>
              <a:t>RISC-V Assembly Instruction:</a:t>
            </a:r>
          </a:p>
          <a:p>
            <a:pPr lvl="1">
              <a:buFontTx/>
              <a:buNone/>
            </a:pPr>
            <a:r>
              <a:rPr lang="en-US" b="1" dirty="0" err="1">
                <a:latin typeface="Courier New" pitchFamily="-65" charset="0"/>
              </a:rPr>
              <a:t>lw</a:t>
            </a:r>
            <a:r>
              <a:rPr lang="en-US" b="1" dirty="0">
                <a:latin typeface="Courier New" pitchFamily="-65" charset="0"/>
              </a:rPr>
              <a:t> x14, 8(x2)</a:t>
            </a:r>
          </a:p>
          <a:p>
            <a:pPr lvl="1">
              <a:buFontTx/>
              <a:buNone/>
            </a:pPr>
            <a:endParaRPr lang="en-US" b="1" dirty="0"/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FCE6CE-22EA-C947-BA59-D740F91D2B06}" type="datetime1">
              <a:rPr lang="en-US" smtClean="0"/>
              <a:pPr/>
              <a:t>10/1/2018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52400" y="3181350"/>
            <a:ext cx="8763000" cy="381000"/>
            <a:chOff x="152400" y="3181350"/>
            <a:chExt cx="8763000" cy="381000"/>
          </a:xfrm>
        </p:grpSpPr>
        <p:sp>
          <p:nvSpPr>
            <p:cNvPr id="2" name="Rectangle 1"/>
            <p:cNvSpPr/>
            <p:nvPr/>
          </p:nvSpPr>
          <p:spPr>
            <a:xfrm>
              <a:off x="152400" y="3181350"/>
              <a:ext cx="28956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000000001000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31813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00010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43400" y="3181350"/>
              <a:ext cx="14478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010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91200" y="31813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01110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86600" y="3181350"/>
              <a:ext cx="18288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0000011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66800" y="3638550"/>
            <a:ext cx="7286078" cy="461665"/>
            <a:chOff x="1295400" y="3867150"/>
            <a:chExt cx="7286078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7696200" y="3867150"/>
              <a:ext cx="885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LOAD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72200" y="3867150"/>
              <a:ext cx="9189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rd</a:t>
              </a:r>
              <a:r>
                <a:rPr lang="en-US" sz="2400" dirty="0"/>
                <a:t>=14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53000" y="3867150"/>
              <a:ext cx="587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LW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95400" y="3867150"/>
              <a:ext cx="12095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imm</a:t>
              </a:r>
              <a:r>
                <a:rPr lang="en-US" sz="2400" dirty="0"/>
                <a:t>=+8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52800" y="3867150"/>
              <a:ext cx="877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rs1=2</a:t>
              </a:r>
            </a:p>
          </p:txBody>
        </p:sp>
      </p:grpSp>
      <p:pic>
        <p:nvPicPr>
          <p:cNvPr id="21" name="Picture 20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038350"/>
            <a:ext cx="8915401" cy="76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1448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Complete RV32I ISA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23950"/>
            <a:ext cx="4457050" cy="3105149"/>
          </a:xfrm>
          <a:prstGeom prst="rect">
            <a:avLst/>
          </a:prstGeom>
        </p:spPr>
      </p:pic>
      <p:pic>
        <p:nvPicPr>
          <p:cNvPr id="6" name="Picture 5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23" y="1200150"/>
            <a:ext cx="4562068" cy="29527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0" y="2876550"/>
            <a:ext cx="3962400" cy="1295400"/>
          </a:xfrm>
          <a:prstGeom prst="rect">
            <a:avLst/>
          </a:prstGeom>
          <a:solidFill>
            <a:schemeClr val="accent3">
              <a:lumMod val="40000"/>
              <a:lumOff val="60000"/>
              <a:alpha val="45000"/>
            </a:schemeClr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Not in CS61C</a:t>
            </a:r>
          </a:p>
        </p:txBody>
      </p:sp>
    </p:spTree>
    <p:extLst>
      <p:ext uri="{BB962C8B-B14F-4D97-AF65-F5344CB8AC3E}">
        <p14:creationId xmlns:p14="http://schemas.microsoft.com/office/powerpoint/2010/main" val="290239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>
          <a:xfrm>
            <a:off x="838200" y="4019550"/>
            <a:ext cx="7868227" cy="71581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Control Logic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</a:t>
            </a:r>
            <a:r>
              <a:rPr lang="en-US" b="1" dirty="0" err="1">
                <a:latin typeface="Courier New"/>
                <a:cs typeface="Courier New"/>
              </a:rPr>
              <a:t>addi</a:t>
            </a:r>
            <a:r>
              <a:rPr lang="en-US" dirty="0"/>
              <a:t> to </a:t>
            </a:r>
            <a:r>
              <a:rPr lang="en-US" dirty="0" err="1"/>
              <a:t>datapath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20</a:t>
            </a:fld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2133600" y="139201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cxnSp>
        <p:nvCxnSpPr>
          <p:cNvPr id="203" name="Elbow Connector 202"/>
          <p:cNvCxnSpPr/>
          <p:nvPr/>
        </p:nvCxnSpPr>
        <p:spPr>
          <a:xfrm flipV="1">
            <a:off x="1782931" y="162093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2438400" y="1163419"/>
            <a:ext cx="304800" cy="457200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endCxn id="19" idx="1"/>
          </p:cNvCxnSpPr>
          <p:nvPr/>
        </p:nvCxnSpPr>
        <p:spPr>
          <a:xfrm rot="10800000" flipV="1">
            <a:off x="1447800" y="1163417"/>
            <a:ext cx="1295400" cy="876301"/>
          </a:xfrm>
          <a:prstGeom prst="bentConnector3">
            <a:avLst>
              <a:gd name="adj1" fmla="val 13603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447800" y="1620619"/>
            <a:ext cx="365463" cy="838199"/>
            <a:chOff x="1447800" y="1809750"/>
            <a:chExt cx="365463" cy="838199"/>
          </a:xfrm>
        </p:grpSpPr>
        <p:sp>
          <p:nvSpPr>
            <p:cNvPr id="19" name="Rectangle 18"/>
            <p:cNvSpPr/>
            <p:nvPr/>
          </p:nvSpPr>
          <p:spPr>
            <a:xfrm>
              <a:off x="1447800" y="1809750"/>
              <a:ext cx="365463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pc</a:t>
              </a: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32" name="TextBox 531"/>
          <p:cNvSpPr txBox="1"/>
          <p:nvPr/>
        </p:nvSpPr>
        <p:spPr>
          <a:xfrm>
            <a:off x="685800" y="2114550"/>
            <a:ext cx="50093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pc+4</a:t>
            </a:r>
          </a:p>
        </p:txBody>
      </p:sp>
      <p:sp>
        <p:nvSpPr>
          <p:cNvPr id="487" name="TextBox 486"/>
          <p:cNvSpPr txBox="1"/>
          <p:nvPr/>
        </p:nvSpPr>
        <p:spPr>
          <a:xfrm>
            <a:off x="2971800" y="1962150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[11:7]</a:t>
            </a:r>
          </a:p>
        </p:txBody>
      </p:sp>
      <p:sp>
        <p:nvSpPr>
          <p:cNvPr id="488" name="TextBox 487"/>
          <p:cNvSpPr txBox="1"/>
          <p:nvPr/>
        </p:nvSpPr>
        <p:spPr>
          <a:xfrm>
            <a:off x="2971800" y="22669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[19:15]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2971800" y="24955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[24:20]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33600" y="2001619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IMEM</a:t>
            </a:r>
          </a:p>
        </p:txBody>
      </p: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1813263" y="2039719"/>
            <a:ext cx="320337" cy="3048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Elbow Connector 393"/>
          <p:cNvCxnSpPr>
            <a:stCxn id="16" idx="3"/>
            <a:endCxn id="22" idx="1"/>
          </p:cNvCxnSpPr>
          <p:nvPr/>
        </p:nvCxnSpPr>
        <p:spPr>
          <a:xfrm flipV="1">
            <a:off x="2743200" y="2192119"/>
            <a:ext cx="914400" cy="152400"/>
          </a:xfrm>
          <a:prstGeom prst="bentConnector3">
            <a:avLst>
              <a:gd name="adj1" fmla="val 1780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2895600" y="2343150"/>
            <a:ext cx="0" cy="16764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 flipV="1">
            <a:off x="2886364" y="2458819"/>
            <a:ext cx="771236" cy="36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 flipV="1">
            <a:off x="2897909" y="2687420"/>
            <a:ext cx="759691" cy="26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590800" y="4078873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[31:0]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3657600" y="146821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Reg</a:t>
                </a: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34684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AddrA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463284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AddrB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AddrD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DataB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DataD</a:t>
              </a:r>
              <a:endParaRPr lang="en-US" sz="1200" dirty="0"/>
            </a:p>
          </p:txBody>
        </p:sp>
      </p:grpSp>
      <p:cxnSp>
        <p:nvCxnSpPr>
          <p:cNvPr id="251" name="Elbow Connector 250"/>
          <p:cNvCxnSpPr>
            <a:stCxn id="22" idx="3"/>
          </p:cNvCxnSpPr>
          <p:nvPr/>
        </p:nvCxnSpPr>
        <p:spPr>
          <a:xfrm flipV="1">
            <a:off x="4495799" y="1962150"/>
            <a:ext cx="1752601" cy="229969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572000" y="1962150"/>
            <a:ext cx="7527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/>
              <a:t>Reg</a:t>
            </a:r>
            <a:r>
              <a:rPr lang="en-US" sz="1600" dirty="0"/>
              <a:t>[rs1]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572000" y="2343150"/>
            <a:ext cx="68848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/>
              <a:t>Reg</a:t>
            </a:r>
            <a:r>
              <a:rPr lang="en-US" sz="1600" dirty="0"/>
              <a:t>[rs2]</a:t>
            </a:r>
          </a:p>
        </p:txBody>
      </p:sp>
      <p:cxnSp>
        <p:nvCxnSpPr>
          <p:cNvPr id="417" name="Elbow Connector 416"/>
          <p:cNvCxnSpPr/>
          <p:nvPr/>
        </p:nvCxnSpPr>
        <p:spPr>
          <a:xfrm rot="16200000" flipH="1">
            <a:off x="3086100" y="1314450"/>
            <a:ext cx="838200" cy="304800"/>
          </a:xfrm>
          <a:prstGeom prst="bentConnector3">
            <a:avLst>
              <a:gd name="adj1" fmla="val 1002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28" idx="0"/>
          </p:cNvCxnSpPr>
          <p:nvPr/>
        </p:nvCxnSpPr>
        <p:spPr>
          <a:xfrm flipH="1" flipV="1">
            <a:off x="3330864" y="1044865"/>
            <a:ext cx="3298536" cy="1147254"/>
          </a:xfrm>
          <a:prstGeom prst="bentConnector3">
            <a:avLst>
              <a:gd name="adj1" fmla="val -16171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248400" y="1696819"/>
            <a:ext cx="381000" cy="990600"/>
            <a:chOff x="6400800" y="3115310"/>
            <a:chExt cx="381000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/>
          <p:cNvSpPr txBox="1"/>
          <p:nvPr/>
        </p:nvSpPr>
        <p:spPr>
          <a:xfrm>
            <a:off x="6705600" y="1962150"/>
            <a:ext cx="25317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err="1"/>
              <a:t>alu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6172200" y="1758732"/>
            <a:ext cx="521297" cy="317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ALU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454320" y="2584700"/>
            <a:ext cx="0" cy="143485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400800" y="4095750"/>
            <a:ext cx="69891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ALUSel</a:t>
            </a:r>
            <a:r>
              <a:rPr lang="en-US" sz="1100" dirty="0"/>
              <a:t>=Add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429000" y="2992219"/>
            <a:ext cx="615974" cy="762000"/>
            <a:chOff x="3733800" y="3105150"/>
            <a:chExt cx="615974" cy="762000"/>
          </a:xfrm>
        </p:grpSpPr>
        <p:sp>
          <p:nvSpPr>
            <p:cNvPr id="67" name="Trapezoid 66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33800" y="3218081"/>
              <a:ext cx="6159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Imm</a:t>
              </a:r>
              <a:r>
                <a:rPr lang="en-US" sz="1600" dirty="0"/>
                <a:t>.</a:t>
              </a:r>
            </a:p>
            <a:p>
              <a:r>
                <a:rPr lang="en-US" sz="1600" dirty="0"/>
                <a:t>Gen</a:t>
              </a:r>
            </a:p>
          </p:txBody>
        </p:sp>
      </p:grpSp>
      <p:cxnSp>
        <p:nvCxnSpPr>
          <p:cNvPr id="69" name="Straight Arrow Connector 68"/>
          <p:cNvCxnSpPr>
            <a:endCxn id="71" idx="3"/>
          </p:cNvCxnSpPr>
          <p:nvPr/>
        </p:nvCxnSpPr>
        <p:spPr>
          <a:xfrm flipV="1">
            <a:off x="5867400" y="2676366"/>
            <a:ext cx="0" cy="134318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5791200" y="2190750"/>
            <a:ext cx="152400" cy="533400"/>
            <a:chOff x="5791200" y="1352550"/>
            <a:chExt cx="152400" cy="533400"/>
          </a:xfrm>
        </p:grpSpPr>
        <p:sp>
          <p:nvSpPr>
            <p:cNvPr id="71" name="Trapezoid 70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 flipV="1">
            <a:off x="2886364" y="3373219"/>
            <a:ext cx="618836" cy="959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191000" y="2916019"/>
            <a:ext cx="0" cy="11035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962400" y="4095750"/>
            <a:ext cx="62342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RegWEn</a:t>
            </a:r>
            <a:r>
              <a:rPr lang="en-US" sz="1100" dirty="0"/>
              <a:t>=1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3810000" y="3638550"/>
            <a:ext cx="0" cy="3810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819400" y="31051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[31:20]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47574" y="3209059"/>
            <a:ext cx="62922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imm</a:t>
            </a:r>
            <a:r>
              <a:rPr lang="en-US" sz="1100" dirty="0"/>
              <a:t>[31:0]</a:t>
            </a:r>
          </a:p>
        </p:txBody>
      </p:sp>
      <p:cxnSp>
        <p:nvCxnSpPr>
          <p:cNvPr id="84" name="Elbow Connector 83"/>
          <p:cNvCxnSpPr>
            <a:stCxn id="68" idx="3"/>
          </p:cNvCxnSpPr>
          <p:nvPr/>
        </p:nvCxnSpPr>
        <p:spPr>
          <a:xfrm flipV="1">
            <a:off x="4044974" y="2571750"/>
            <a:ext cx="1746226" cy="825788"/>
          </a:xfrm>
          <a:prstGeom prst="bentConnector3">
            <a:avLst>
              <a:gd name="adj1" fmla="val 8344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352112" y="4095750"/>
            <a:ext cx="53408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ImmSel</a:t>
            </a:r>
            <a:r>
              <a:rPr lang="en-US" sz="1100" dirty="0"/>
              <a:t>=I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573382" y="4095750"/>
            <a:ext cx="38586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 err="1"/>
              <a:t>BSel</a:t>
            </a:r>
            <a:r>
              <a:rPr lang="en-US" sz="1100" dirty="0"/>
              <a:t>=1</a:t>
            </a:r>
          </a:p>
        </p:txBody>
      </p:sp>
      <p:cxnSp>
        <p:nvCxnSpPr>
          <p:cNvPr id="87" name="Elbow Connector 86"/>
          <p:cNvCxnSpPr/>
          <p:nvPr/>
        </p:nvCxnSpPr>
        <p:spPr>
          <a:xfrm flipV="1">
            <a:off x="4495800" y="2343150"/>
            <a:ext cx="1295400" cy="306170"/>
          </a:xfrm>
          <a:prstGeom prst="bentConnector3">
            <a:avLst>
              <a:gd name="adj1" fmla="val 6619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5943600" y="2495550"/>
            <a:ext cx="304800" cy="96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011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</a:t>
            </a:r>
            <a:r>
              <a:rPr lang="en-US" b="1" dirty="0" err="1">
                <a:latin typeface="Courier New"/>
                <a:cs typeface="Courier New"/>
              </a:rPr>
              <a:t>lw</a:t>
            </a:r>
            <a:r>
              <a:rPr lang="en-US" dirty="0"/>
              <a:t> to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21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33600" y="2001619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172200" y="1696819"/>
            <a:ext cx="521297" cy="990600"/>
            <a:chOff x="6324600" y="3115310"/>
            <a:chExt cx="521297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ALU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429000" y="2992219"/>
            <a:ext cx="615974" cy="762000"/>
            <a:chOff x="3733800" y="3105150"/>
            <a:chExt cx="615974" cy="7620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3218081"/>
              <a:ext cx="6159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Imm</a:t>
              </a:r>
              <a:r>
                <a:rPr lang="en-US" sz="1600" dirty="0"/>
                <a:t>.</a:t>
              </a:r>
            </a:p>
            <a:p>
              <a:r>
                <a:rPr lang="en-US" sz="1600" dirty="0"/>
                <a:t>Gen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33600" y="139201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10400" y="1849219"/>
            <a:ext cx="990600" cy="83820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/>
                  <a:cs typeface="Calibri"/>
                </a:rPr>
                <a:t>DMEM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3657600" y="146821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Reg</a:t>
                </a: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34684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AddrA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463284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AddrB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AddrD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DataB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DataD</a:t>
              </a:r>
              <a:endParaRPr lang="en-US" sz="1200" dirty="0"/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V="1">
            <a:off x="6454320" y="2584700"/>
            <a:ext cx="0" cy="143485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191000" y="2916019"/>
            <a:ext cx="0" cy="11035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7233228" y="2681198"/>
            <a:ext cx="0" cy="133835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010400" y="207781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543800" y="215401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DataR</a:t>
            </a:r>
            <a:endParaRPr lang="en-US" sz="1200" dirty="0"/>
          </a:p>
        </p:txBody>
      </p:sp>
      <p:cxnSp>
        <p:nvCxnSpPr>
          <p:cNvPr id="100" name="Straight Arrow Connector 99"/>
          <p:cNvCxnSpPr>
            <a:endCxn id="116" idx="3"/>
          </p:cNvCxnSpPr>
          <p:nvPr/>
        </p:nvCxnSpPr>
        <p:spPr>
          <a:xfrm flipV="1">
            <a:off x="5867400" y="2676366"/>
            <a:ext cx="0" cy="134318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8001000" y="225300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8382000" y="1696819"/>
            <a:ext cx="152400" cy="762000"/>
            <a:chOff x="8229600" y="1733550"/>
            <a:chExt cx="152400" cy="762000"/>
          </a:xfrm>
        </p:grpSpPr>
        <p:sp>
          <p:nvSpPr>
            <p:cNvPr id="66" name="Trapezoid 65"/>
            <p:cNvSpPr/>
            <p:nvPr/>
          </p:nvSpPr>
          <p:spPr>
            <a:xfrm rot="5400000">
              <a:off x="7924800" y="2038350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55000" y="22320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255000" y="1846481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cxnSp>
        <p:nvCxnSpPr>
          <p:cNvPr id="127" name="Straight Arrow Connector 126"/>
          <p:cNvCxnSpPr>
            <a:stCxn id="28" idx="0"/>
            <a:endCxn id="97" idx="1"/>
          </p:cNvCxnSpPr>
          <p:nvPr/>
        </p:nvCxnSpPr>
        <p:spPr>
          <a:xfrm flipV="1">
            <a:off x="6629400" y="2170152"/>
            <a:ext cx="381000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8458200" y="2382619"/>
            <a:ext cx="0" cy="19050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781800" y="1581150"/>
            <a:ext cx="0" cy="603825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120" idx="1"/>
          </p:cNvCxnSpPr>
          <p:nvPr/>
        </p:nvCxnSpPr>
        <p:spPr>
          <a:xfrm>
            <a:off x="6781800" y="1581150"/>
            <a:ext cx="1625600" cy="320933"/>
          </a:xfrm>
          <a:prstGeom prst="bentConnector3">
            <a:avLst>
              <a:gd name="adj1" fmla="val 8732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1813263" y="2039719"/>
            <a:ext cx="320337" cy="3048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1782931" y="162093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2438400" y="1163419"/>
            <a:ext cx="304800" cy="457200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1447800" y="1163418"/>
            <a:ext cx="1295400" cy="1027331"/>
          </a:xfrm>
          <a:prstGeom prst="bentConnector3">
            <a:avLst>
              <a:gd name="adj1" fmla="val 14410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79" idx="3"/>
          </p:cNvCxnSpPr>
          <p:nvPr/>
        </p:nvCxnSpPr>
        <p:spPr>
          <a:xfrm flipV="1">
            <a:off x="4499521" y="1962150"/>
            <a:ext cx="1825079" cy="404336"/>
          </a:xfrm>
          <a:prstGeom prst="bentConnector3">
            <a:avLst>
              <a:gd name="adj1" fmla="val 13342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447800" y="1620619"/>
            <a:ext cx="365463" cy="838199"/>
            <a:chOff x="1447800" y="1809750"/>
            <a:chExt cx="365463" cy="838199"/>
          </a:xfrm>
        </p:grpSpPr>
        <p:sp>
          <p:nvSpPr>
            <p:cNvPr id="19" name="Rectangle 18"/>
            <p:cNvSpPr/>
            <p:nvPr/>
          </p:nvSpPr>
          <p:spPr>
            <a:xfrm>
              <a:off x="1447800" y="1809750"/>
              <a:ext cx="365463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pc</a:t>
              </a: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791200" y="2190750"/>
            <a:ext cx="152400" cy="533400"/>
            <a:chOff x="5791200" y="1352550"/>
            <a:chExt cx="152400" cy="533400"/>
          </a:xfrm>
        </p:grpSpPr>
        <p:sp>
          <p:nvSpPr>
            <p:cNvPr id="116" name="Trapezoid 11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cxnSp>
        <p:nvCxnSpPr>
          <p:cNvPr id="394" name="Elbow Connector 393"/>
          <p:cNvCxnSpPr>
            <a:stCxn id="16" idx="3"/>
            <a:endCxn id="22" idx="1"/>
          </p:cNvCxnSpPr>
          <p:nvPr/>
        </p:nvCxnSpPr>
        <p:spPr>
          <a:xfrm flipV="1">
            <a:off x="2743200" y="2192119"/>
            <a:ext cx="914400" cy="152400"/>
          </a:xfrm>
          <a:prstGeom prst="bentConnector3">
            <a:avLst>
              <a:gd name="adj1" fmla="val 1780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2895600" y="2343150"/>
            <a:ext cx="0" cy="16764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 flipV="1">
            <a:off x="2886364" y="2458819"/>
            <a:ext cx="771236" cy="36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 flipV="1">
            <a:off x="2897909" y="2687420"/>
            <a:ext cx="759691" cy="26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/>
          <p:nvPr/>
        </p:nvCxnSpPr>
        <p:spPr>
          <a:xfrm flipV="1">
            <a:off x="2886364" y="3373219"/>
            <a:ext cx="618836" cy="959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3330864" y="1044864"/>
            <a:ext cx="5203536" cy="1032955"/>
          </a:xfrm>
          <a:prstGeom prst="bentConnector3">
            <a:avLst>
              <a:gd name="adj1" fmla="val -237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3086100" y="1314450"/>
            <a:ext cx="838200" cy="304800"/>
          </a:xfrm>
          <a:prstGeom prst="bentConnector3">
            <a:avLst>
              <a:gd name="adj1" fmla="val 1002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3810000" y="3638550"/>
            <a:ext cx="0" cy="3810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/>
          <p:nvPr/>
        </p:nvCxnSpPr>
        <p:spPr>
          <a:xfrm flipV="1">
            <a:off x="5943600" y="2495550"/>
            <a:ext cx="370610" cy="231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2988810" y="1984827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[11:7]</a:t>
            </a:r>
          </a:p>
        </p:txBody>
      </p:sp>
      <p:sp>
        <p:nvSpPr>
          <p:cNvPr id="488" name="TextBox 487"/>
          <p:cNvSpPr txBox="1"/>
          <p:nvPr/>
        </p:nvSpPr>
        <p:spPr>
          <a:xfrm>
            <a:off x="2971800" y="22669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[19:15]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2971800" y="24955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[24:20]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2918691" y="3135168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[31:20]</a:t>
            </a:r>
          </a:p>
        </p:txBody>
      </p:sp>
      <p:cxnSp>
        <p:nvCxnSpPr>
          <p:cNvPr id="513" name="Elbow Connector 512"/>
          <p:cNvCxnSpPr>
            <a:stCxn id="81" idx="3"/>
          </p:cNvCxnSpPr>
          <p:nvPr/>
        </p:nvCxnSpPr>
        <p:spPr>
          <a:xfrm flipV="1">
            <a:off x="4492157" y="2343152"/>
            <a:ext cx="1299046" cy="251934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8" name="TextBox 527"/>
          <p:cNvSpPr txBox="1"/>
          <p:nvPr/>
        </p:nvSpPr>
        <p:spPr>
          <a:xfrm>
            <a:off x="7696200" y="1352550"/>
            <a:ext cx="1740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endParaRPr lang="en-US" sz="1100" dirty="0"/>
          </a:p>
        </p:txBody>
      </p:sp>
      <p:sp>
        <p:nvSpPr>
          <p:cNvPr id="529" name="TextBox 528"/>
          <p:cNvSpPr txBox="1"/>
          <p:nvPr/>
        </p:nvSpPr>
        <p:spPr>
          <a:xfrm>
            <a:off x="8029863" y="2355849"/>
            <a:ext cx="3348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mem</a:t>
            </a:r>
            <a:endParaRPr lang="en-US" sz="1100" dirty="0"/>
          </a:p>
        </p:txBody>
      </p:sp>
      <p:sp>
        <p:nvSpPr>
          <p:cNvPr id="530" name="TextBox 529"/>
          <p:cNvSpPr txBox="1"/>
          <p:nvPr/>
        </p:nvSpPr>
        <p:spPr>
          <a:xfrm>
            <a:off x="8581737" y="2087995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  <p:sp>
        <p:nvSpPr>
          <p:cNvPr id="532" name="TextBox 531"/>
          <p:cNvSpPr txBox="1"/>
          <p:nvPr/>
        </p:nvSpPr>
        <p:spPr>
          <a:xfrm>
            <a:off x="914400" y="2266950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pc+4</a:t>
            </a:r>
          </a:p>
        </p:txBody>
      </p:sp>
      <p:sp>
        <p:nvSpPr>
          <p:cNvPr id="533" name="TextBox 532"/>
          <p:cNvSpPr txBox="1"/>
          <p:nvPr/>
        </p:nvSpPr>
        <p:spPr>
          <a:xfrm>
            <a:off x="5312006" y="1809750"/>
            <a:ext cx="5241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[rs1]</a:t>
            </a:r>
          </a:p>
        </p:txBody>
      </p:sp>
      <p:sp>
        <p:nvSpPr>
          <p:cNvPr id="535" name="TextBox 534"/>
          <p:cNvSpPr txBox="1"/>
          <p:nvPr/>
        </p:nvSpPr>
        <p:spPr>
          <a:xfrm>
            <a:off x="4247574" y="3209059"/>
            <a:ext cx="62922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imm</a:t>
            </a:r>
            <a:r>
              <a:rPr lang="en-US" sz="1100" dirty="0"/>
              <a:t>[31:0]</a:t>
            </a:r>
          </a:p>
        </p:txBody>
      </p:sp>
      <p:sp>
        <p:nvSpPr>
          <p:cNvPr id="536" name="TextBox 535"/>
          <p:cNvSpPr txBox="1"/>
          <p:nvPr/>
        </p:nvSpPr>
        <p:spPr>
          <a:xfrm>
            <a:off x="5299981" y="2108881"/>
            <a:ext cx="5334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[rs2]</a:t>
            </a:r>
          </a:p>
        </p:txBody>
      </p:sp>
      <p:cxnSp>
        <p:nvCxnSpPr>
          <p:cNvPr id="563" name="Elbow Connector 562"/>
          <p:cNvCxnSpPr>
            <a:stCxn id="52" idx="3"/>
          </p:cNvCxnSpPr>
          <p:nvPr/>
        </p:nvCxnSpPr>
        <p:spPr>
          <a:xfrm flipV="1">
            <a:off x="4044974" y="2571750"/>
            <a:ext cx="1746226" cy="825788"/>
          </a:xfrm>
          <a:prstGeom prst="bentConnector3">
            <a:avLst>
              <a:gd name="adj1" fmla="val 8344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9" name="Rectangle 568"/>
          <p:cNvSpPr/>
          <p:nvPr/>
        </p:nvSpPr>
        <p:spPr>
          <a:xfrm>
            <a:off x="838200" y="4019550"/>
            <a:ext cx="7868227" cy="71581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3" name="TextBox 522"/>
          <p:cNvSpPr txBox="1"/>
          <p:nvPr/>
        </p:nvSpPr>
        <p:spPr>
          <a:xfrm>
            <a:off x="2590800" y="4078873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[31:0]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3429000" y="4095750"/>
            <a:ext cx="42829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ImmSel</a:t>
            </a:r>
            <a:endParaRPr lang="en-US" sz="1100" dirty="0"/>
          </a:p>
        </p:txBody>
      </p:sp>
      <p:sp>
        <p:nvSpPr>
          <p:cNvPr id="583" name="TextBox 582"/>
          <p:cNvSpPr txBox="1"/>
          <p:nvPr/>
        </p:nvSpPr>
        <p:spPr>
          <a:xfrm>
            <a:off x="3962400" y="4095750"/>
            <a:ext cx="48167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RegWEn</a:t>
            </a:r>
            <a:endParaRPr lang="en-US" sz="1100" dirty="0"/>
          </a:p>
        </p:txBody>
      </p:sp>
      <p:sp>
        <p:nvSpPr>
          <p:cNvPr id="588" name="TextBox 587"/>
          <p:cNvSpPr txBox="1"/>
          <p:nvPr/>
        </p:nvSpPr>
        <p:spPr>
          <a:xfrm>
            <a:off x="5638800" y="4095750"/>
            <a:ext cx="24410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BSel</a:t>
            </a:r>
            <a:endParaRPr lang="en-US" sz="1100" dirty="0"/>
          </a:p>
        </p:txBody>
      </p:sp>
      <p:sp>
        <p:nvSpPr>
          <p:cNvPr id="589" name="TextBox 588"/>
          <p:cNvSpPr txBox="1"/>
          <p:nvPr/>
        </p:nvSpPr>
        <p:spPr>
          <a:xfrm>
            <a:off x="6324600" y="4095750"/>
            <a:ext cx="3988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ALUSel</a:t>
            </a:r>
            <a:endParaRPr lang="en-US" sz="1100" dirty="0"/>
          </a:p>
        </p:txBody>
      </p:sp>
      <p:sp>
        <p:nvSpPr>
          <p:cNvPr id="591" name="TextBox 590"/>
          <p:cNvSpPr txBox="1"/>
          <p:nvPr/>
        </p:nvSpPr>
        <p:spPr>
          <a:xfrm>
            <a:off x="6858000" y="4095750"/>
            <a:ext cx="51296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MemRW</a:t>
            </a:r>
            <a:endParaRPr lang="en-US" sz="1100" dirty="0"/>
          </a:p>
        </p:txBody>
      </p:sp>
      <p:sp>
        <p:nvSpPr>
          <p:cNvPr id="593" name="TextBox 592"/>
          <p:cNvSpPr txBox="1"/>
          <p:nvPr/>
        </p:nvSpPr>
        <p:spPr>
          <a:xfrm>
            <a:off x="8229600" y="4095750"/>
            <a:ext cx="36960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WBSel</a:t>
            </a:r>
            <a:endParaRPr lang="en-US" sz="1100" dirty="0"/>
          </a:p>
        </p:txBody>
      </p:sp>
      <p:sp>
        <p:nvSpPr>
          <p:cNvPr id="596" name="TextBox 595"/>
          <p:cNvSpPr txBox="1"/>
          <p:nvPr/>
        </p:nvSpPr>
        <p:spPr>
          <a:xfrm>
            <a:off x="3406447" y="1657350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21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</a:t>
            </a:r>
            <a:r>
              <a:rPr lang="en-US" b="1" dirty="0" err="1">
                <a:latin typeface="Courier New"/>
                <a:cs typeface="Courier New"/>
              </a:rPr>
              <a:t>lw</a:t>
            </a:r>
            <a:r>
              <a:rPr lang="en-US" dirty="0"/>
              <a:t> to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22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33600" y="2001619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172200" y="1696819"/>
            <a:ext cx="521297" cy="990600"/>
            <a:chOff x="6324600" y="3115310"/>
            <a:chExt cx="521297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ALU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429000" y="2992219"/>
            <a:ext cx="615974" cy="762000"/>
            <a:chOff x="3733800" y="3105150"/>
            <a:chExt cx="615974" cy="7620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3218081"/>
              <a:ext cx="6159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Imm</a:t>
              </a:r>
              <a:r>
                <a:rPr lang="en-US" sz="1600" dirty="0"/>
                <a:t>.</a:t>
              </a:r>
            </a:p>
            <a:p>
              <a:r>
                <a:rPr lang="en-US" sz="1600" dirty="0"/>
                <a:t>Gen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33600" y="139201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10400" y="1849219"/>
            <a:ext cx="990600" cy="83820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/>
                  <a:cs typeface="Calibri"/>
                </a:rPr>
                <a:t>DMEM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3657600" y="146821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Reg</a:t>
                </a: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34684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AddrA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463284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AddrB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AddrD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DataB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DataD</a:t>
              </a:r>
              <a:endParaRPr lang="en-US" sz="1200" dirty="0"/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V="1">
            <a:off x="6454320" y="2584700"/>
            <a:ext cx="0" cy="143485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191000" y="2916019"/>
            <a:ext cx="0" cy="1103531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7233228" y="2681198"/>
            <a:ext cx="0" cy="1338352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010400" y="207781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543800" y="215401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DataR</a:t>
            </a:r>
            <a:endParaRPr lang="en-US" sz="1200" dirty="0"/>
          </a:p>
        </p:txBody>
      </p:sp>
      <p:cxnSp>
        <p:nvCxnSpPr>
          <p:cNvPr id="100" name="Straight Arrow Connector 99"/>
          <p:cNvCxnSpPr>
            <a:endCxn id="116" idx="3"/>
          </p:cNvCxnSpPr>
          <p:nvPr/>
        </p:nvCxnSpPr>
        <p:spPr>
          <a:xfrm flipV="1">
            <a:off x="5867400" y="2676366"/>
            <a:ext cx="0" cy="1343184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8001000" y="225300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8382000" y="1696819"/>
            <a:ext cx="152400" cy="762000"/>
            <a:chOff x="8229600" y="1733550"/>
            <a:chExt cx="152400" cy="762000"/>
          </a:xfrm>
        </p:grpSpPr>
        <p:sp>
          <p:nvSpPr>
            <p:cNvPr id="66" name="Trapezoid 65"/>
            <p:cNvSpPr/>
            <p:nvPr/>
          </p:nvSpPr>
          <p:spPr>
            <a:xfrm rot="5400000">
              <a:off x="7924800" y="2038350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55000" y="22320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255000" y="1846481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cxnSp>
        <p:nvCxnSpPr>
          <p:cNvPr id="127" name="Straight Arrow Connector 126"/>
          <p:cNvCxnSpPr>
            <a:stCxn id="28" idx="0"/>
            <a:endCxn id="97" idx="1"/>
          </p:cNvCxnSpPr>
          <p:nvPr/>
        </p:nvCxnSpPr>
        <p:spPr>
          <a:xfrm flipV="1">
            <a:off x="6629400" y="2170152"/>
            <a:ext cx="381000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8458200" y="2382619"/>
            <a:ext cx="0" cy="19050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781800" y="1581150"/>
            <a:ext cx="0" cy="603825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120" idx="1"/>
          </p:cNvCxnSpPr>
          <p:nvPr/>
        </p:nvCxnSpPr>
        <p:spPr>
          <a:xfrm>
            <a:off x="6781800" y="1581150"/>
            <a:ext cx="1625600" cy="320933"/>
          </a:xfrm>
          <a:prstGeom prst="bentConnector3">
            <a:avLst>
              <a:gd name="adj1" fmla="val 8732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1813263" y="2039719"/>
            <a:ext cx="320337" cy="3048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1782931" y="162093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2438400" y="1163419"/>
            <a:ext cx="304800" cy="457200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1447800" y="1163418"/>
            <a:ext cx="1295400" cy="1027331"/>
          </a:xfrm>
          <a:prstGeom prst="bentConnector3">
            <a:avLst>
              <a:gd name="adj1" fmla="val 14410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79" idx="3"/>
          </p:cNvCxnSpPr>
          <p:nvPr/>
        </p:nvCxnSpPr>
        <p:spPr>
          <a:xfrm flipV="1">
            <a:off x="4499521" y="1962150"/>
            <a:ext cx="1825079" cy="404336"/>
          </a:xfrm>
          <a:prstGeom prst="bentConnector3">
            <a:avLst>
              <a:gd name="adj1" fmla="val 13342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447800" y="1620619"/>
            <a:ext cx="365463" cy="838199"/>
            <a:chOff x="1447800" y="1809750"/>
            <a:chExt cx="365463" cy="838199"/>
          </a:xfrm>
        </p:grpSpPr>
        <p:sp>
          <p:nvSpPr>
            <p:cNvPr id="19" name="Rectangle 18"/>
            <p:cNvSpPr/>
            <p:nvPr/>
          </p:nvSpPr>
          <p:spPr>
            <a:xfrm>
              <a:off x="1447800" y="1809750"/>
              <a:ext cx="365463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pc</a:t>
              </a: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791200" y="2190750"/>
            <a:ext cx="152400" cy="533400"/>
            <a:chOff x="5791200" y="1352550"/>
            <a:chExt cx="152400" cy="533400"/>
          </a:xfrm>
        </p:grpSpPr>
        <p:sp>
          <p:nvSpPr>
            <p:cNvPr id="116" name="Trapezoid 11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cxnSp>
        <p:nvCxnSpPr>
          <p:cNvPr id="394" name="Elbow Connector 393"/>
          <p:cNvCxnSpPr>
            <a:stCxn id="16" idx="3"/>
            <a:endCxn id="22" idx="1"/>
          </p:cNvCxnSpPr>
          <p:nvPr/>
        </p:nvCxnSpPr>
        <p:spPr>
          <a:xfrm flipV="1">
            <a:off x="2743200" y="2192119"/>
            <a:ext cx="914400" cy="152400"/>
          </a:xfrm>
          <a:prstGeom prst="bentConnector3">
            <a:avLst>
              <a:gd name="adj1" fmla="val 1780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2895600" y="2343150"/>
            <a:ext cx="0" cy="16764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 flipV="1">
            <a:off x="2886364" y="2458819"/>
            <a:ext cx="771236" cy="36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 flipV="1">
            <a:off x="2897909" y="2687420"/>
            <a:ext cx="759691" cy="26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/>
          <p:nvPr/>
        </p:nvCxnSpPr>
        <p:spPr>
          <a:xfrm flipV="1">
            <a:off x="2886364" y="3373219"/>
            <a:ext cx="618836" cy="959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3330864" y="1044864"/>
            <a:ext cx="5203536" cy="1032955"/>
          </a:xfrm>
          <a:prstGeom prst="bentConnector3">
            <a:avLst>
              <a:gd name="adj1" fmla="val -237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3086100" y="1314450"/>
            <a:ext cx="838200" cy="304800"/>
          </a:xfrm>
          <a:prstGeom prst="bentConnector3">
            <a:avLst>
              <a:gd name="adj1" fmla="val 1002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3810000" y="3638550"/>
            <a:ext cx="0" cy="3810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/>
          <p:nvPr/>
        </p:nvCxnSpPr>
        <p:spPr>
          <a:xfrm flipV="1">
            <a:off x="5943600" y="2495550"/>
            <a:ext cx="370610" cy="231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2988810" y="1984827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[11:7]</a:t>
            </a:r>
          </a:p>
        </p:txBody>
      </p:sp>
      <p:sp>
        <p:nvSpPr>
          <p:cNvPr id="488" name="TextBox 487"/>
          <p:cNvSpPr txBox="1"/>
          <p:nvPr/>
        </p:nvSpPr>
        <p:spPr>
          <a:xfrm>
            <a:off x="2971800" y="22669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[19:15]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2971800" y="24955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[24:20]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2918691" y="3135168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[31:20]</a:t>
            </a:r>
          </a:p>
        </p:txBody>
      </p:sp>
      <p:cxnSp>
        <p:nvCxnSpPr>
          <p:cNvPr id="513" name="Elbow Connector 512"/>
          <p:cNvCxnSpPr>
            <a:stCxn id="81" idx="3"/>
          </p:cNvCxnSpPr>
          <p:nvPr/>
        </p:nvCxnSpPr>
        <p:spPr>
          <a:xfrm flipV="1">
            <a:off x="4492157" y="2343152"/>
            <a:ext cx="1299046" cy="251934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8" name="TextBox 527"/>
          <p:cNvSpPr txBox="1"/>
          <p:nvPr/>
        </p:nvSpPr>
        <p:spPr>
          <a:xfrm>
            <a:off x="7696200" y="1352550"/>
            <a:ext cx="1740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endParaRPr lang="en-US" sz="1100" dirty="0"/>
          </a:p>
        </p:txBody>
      </p:sp>
      <p:sp>
        <p:nvSpPr>
          <p:cNvPr id="529" name="TextBox 528"/>
          <p:cNvSpPr txBox="1"/>
          <p:nvPr/>
        </p:nvSpPr>
        <p:spPr>
          <a:xfrm>
            <a:off x="8029863" y="2355849"/>
            <a:ext cx="3348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mem</a:t>
            </a:r>
            <a:endParaRPr lang="en-US" sz="1100" dirty="0"/>
          </a:p>
        </p:txBody>
      </p:sp>
      <p:sp>
        <p:nvSpPr>
          <p:cNvPr id="530" name="TextBox 529"/>
          <p:cNvSpPr txBox="1"/>
          <p:nvPr/>
        </p:nvSpPr>
        <p:spPr>
          <a:xfrm>
            <a:off x="8581737" y="2087995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  <p:sp>
        <p:nvSpPr>
          <p:cNvPr id="532" name="TextBox 531"/>
          <p:cNvSpPr txBox="1"/>
          <p:nvPr/>
        </p:nvSpPr>
        <p:spPr>
          <a:xfrm>
            <a:off x="914400" y="2266950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pc+4</a:t>
            </a:r>
          </a:p>
        </p:txBody>
      </p:sp>
      <p:sp>
        <p:nvSpPr>
          <p:cNvPr id="533" name="TextBox 532"/>
          <p:cNvSpPr txBox="1"/>
          <p:nvPr/>
        </p:nvSpPr>
        <p:spPr>
          <a:xfrm>
            <a:off x="5312006" y="1809750"/>
            <a:ext cx="5241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[rs1]</a:t>
            </a:r>
          </a:p>
        </p:txBody>
      </p:sp>
      <p:sp>
        <p:nvSpPr>
          <p:cNvPr id="535" name="TextBox 534"/>
          <p:cNvSpPr txBox="1"/>
          <p:nvPr/>
        </p:nvSpPr>
        <p:spPr>
          <a:xfrm>
            <a:off x="4247574" y="3209059"/>
            <a:ext cx="62922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imm</a:t>
            </a:r>
            <a:r>
              <a:rPr lang="en-US" sz="1100" dirty="0"/>
              <a:t>[31:0]</a:t>
            </a:r>
          </a:p>
        </p:txBody>
      </p:sp>
      <p:sp>
        <p:nvSpPr>
          <p:cNvPr id="536" name="TextBox 535"/>
          <p:cNvSpPr txBox="1"/>
          <p:nvPr/>
        </p:nvSpPr>
        <p:spPr>
          <a:xfrm>
            <a:off x="5299981" y="2108881"/>
            <a:ext cx="5334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[rs2]</a:t>
            </a:r>
          </a:p>
        </p:txBody>
      </p:sp>
      <p:cxnSp>
        <p:nvCxnSpPr>
          <p:cNvPr id="563" name="Elbow Connector 562"/>
          <p:cNvCxnSpPr>
            <a:stCxn id="52" idx="3"/>
          </p:cNvCxnSpPr>
          <p:nvPr/>
        </p:nvCxnSpPr>
        <p:spPr>
          <a:xfrm flipV="1">
            <a:off x="4044974" y="2571750"/>
            <a:ext cx="1746226" cy="825788"/>
          </a:xfrm>
          <a:prstGeom prst="bentConnector3">
            <a:avLst>
              <a:gd name="adj1" fmla="val 8344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9" name="Rectangle 568"/>
          <p:cNvSpPr/>
          <p:nvPr/>
        </p:nvSpPr>
        <p:spPr>
          <a:xfrm>
            <a:off x="838200" y="4019550"/>
            <a:ext cx="7868227" cy="71581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3" name="TextBox 522"/>
          <p:cNvSpPr txBox="1"/>
          <p:nvPr/>
        </p:nvSpPr>
        <p:spPr>
          <a:xfrm>
            <a:off x="2590800" y="4078873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[31:0]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3352112" y="4095750"/>
            <a:ext cx="53408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ImmSel</a:t>
            </a:r>
            <a:r>
              <a:rPr lang="en-US" sz="1100" dirty="0"/>
              <a:t>=I</a:t>
            </a:r>
          </a:p>
        </p:txBody>
      </p:sp>
      <p:sp>
        <p:nvSpPr>
          <p:cNvPr id="583" name="TextBox 582"/>
          <p:cNvSpPr txBox="1"/>
          <p:nvPr/>
        </p:nvSpPr>
        <p:spPr>
          <a:xfrm>
            <a:off x="3962400" y="4095750"/>
            <a:ext cx="62342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RegWEn</a:t>
            </a:r>
            <a:r>
              <a:rPr lang="en-US" sz="1100" dirty="0"/>
              <a:t>=1</a:t>
            </a:r>
          </a:p>
        </p:txBody>
      </p:sp>
      <p:sp>
        <p:nvSpPr>
          <p:cNvPr id="588" name="TextBox 587"/>
          <p:cNvSpPr txBox="1"/>
          <p:nvPr/>
        </p:nvSpPr>
        <p:spPr>
          <a:xfrm>
            <a:off x="5638800" y="4095750"/>
            <a:ext cx="3762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Bsel</a:t>
            </a:r>
            <a:r>
              <a:rPr lang="en-US" sz="1100" dirty="0"/>
              <a:t>=1</a:t>
            </a:r>
          </a:p>
        </p:txBody>
      </p:sp>
      <p:sp>
        <p:nvSpPr>
          <p:cNvPr id="589" name="TextBox 588"/>
          <p:cNvSpPr txBox="1"/>
          <p:nvPr/>
        </p:nvSpPr>
        <p:spPr>
          <a:xfrm>
            <a:off x="6172200" y="4095750"/>
            <a:ext cx="69891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ALUSel</a:t>
            </a:r>
            <a:r>
              <a:rPr lang="en-US" sz="1100" dirty="0"/>
              <a:t>=Add</a:t>
            </a:r>
          </a:p>
        </p:txBody>
      </p:sp>
      <p:sp>
        <p:nvSpPr>
          <p:cNvPr id="591" name="TextBox 590"/>
          <p:cNvSpPr txBox="1"/>
          <p:nvPr/>
        </p:nvSpPr>
        <p:spPr>
          <a:xfrm>
            <a:off x="7010400" y="4095750"/>
            <a:ext cx="8642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MemRW</a:t>
            </a:r>
            <a:r>
              <a:rPr lang="en-US" sz="1100" dirty="0"/>
              <a:t>=Read</a:t>
            </a:r>
          </a:p>
        </p:txBody>
      </p:sp>
      <p:sp>
        <p:nvSpPr>
          <p:cNvPr id="593" name="TextBox 592"/>
          <p:cNvSpPr txBox="1"/>
          <p:nvPr/>
        </p:nvSpPr>
        <p:spPr>
          <a:xfrm>
            <a:off x="8153400" y="4095750"/>
            <a:ext cx="51135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WBSel</a:t>
            </a:r>
            <a:r>
              <a:rPr lang="en-US" sz="1100" dirty="0"/>
              <a:t>=0</a:t>
            </a:r>
          </a:p>
        </p:txBody>
      </p:sp>
      <p:sp>
        <p:nvSpPr>
          <p:cNvPr id="596" name="TextBox 595"/>
          <p:cNvSpPr txBox="1"/>
          <p:nvPr/>
        </p:nvSpPr>
        <p:spPr>
          <a:xfrm>
            <a:off x="3406447" y="1657350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  <p:grpSp>
        <p:nvGrpSpPr>
          <p:cNvPr id="2" name="Group 1"/>
          <p:cNvGrpSpPr/>
          <p:nvPr/>
        </p:nvGrpSpPr>
        <p:grpSpPr>
          <a:xfrm>
            <a:off x="1447801" y="1047750"/>
            <a:ext cx="7086600" cy="2974686"/>
            <a:chOff x="1447801" y="1047750"/>
            <a:chExt cx="7086600" cy="2974686"/>
          </a:xfrm>
        </p:grpSpPr>
        <p:cxnSp>
          <p:nvCxnSpPr>
            <p:cNvPr id="88" name="Straight Arrow Connector 87"/>
            <p:cNvCxnSpPr/>
            <p:nvPr/>
          </p:nvCxnSpPr>
          <p:spPr>
            <a:xfrm flipV="1">
              <a:off x="6454321" y="2587586"/>
              <a:ext cx="0" cy="143485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191001" y="2918905"/>
              <a:ext cx="0" cy="110353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7233229" y="2684084"/>
              <a:ext cx="0" cy="1338352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5867401" y="2679252"/>
              <a:ext cx="0" cy="1343184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8001001" y="2255893"/>
              <a:ext cx="367652" cy="15312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6629401" y="2173038"/>
              <a:ext cx="381000" cy="2196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8458200" y="2385505"/>
              <a:ext cx="1" cy="1634045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/>
            <p:nvPr/>
          </p:nvCxnSpPr>
          <p:spPr>
            <a:xfrm>
              <a:off x="1813264" y="2042605"/>
              <a:ext cx="320337" cy="304800"/>
            </a:xfrm>
            <a:prstGeom prst="bentConnector3">
              <a:avLst>
                <a:gd name="adj1" fmla="val 50000"/>
              </a:avLst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/>
            <p:nvPr/>
          </p:nvCxnSpPr>
          <p:spPr>
            <a:xfrm flipV="1">
              <a:off x="1782932" y="1623825"/>
              <a:ext cx="396537" cy="419100"/>
            </a:xfrm>
            <a:prstGeom prst="bentConnector3">
              <a:avLst>
                <a:gd name="adj1" fmla="val 50000"/>
              </a:avLst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02"/>
            <p:cNvCxnSpPr/>
            <p:nvPr/>
          </p:nvCxnSpPr>
          <p:spPr>
            <a:xfrm flipV="1">
              <a:off x="2438401" y="1166305"/>
              <a:ext cx="304800" cy="457200"/>
            </a:xfrm>
            <a:prstGeom prst="bentConnector2">
              <a:avLst/>
            </a:prstGeom>
            <a:ln w="57150" cmpd="sng">
              <a:solidFill>
                <a:srgbClr val="FF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/>
            <p:nvPr/>
          </p:nvCxnSpPr>
          <p:spPr>
            <a:xfrm rot="10800000" flipV="1">
              <a:off x="1447801" y="1166304"/>
              <a:ext cx="1295400" cy="1027331"/>
            </a:xfrm>
            <a:prstGeom prst="bentConnector3">
              <a:avLst>
                <a:gd name="adj1" fmla="val 144103"/>
              </a:avLst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/>
            <p:nvPr/>
          </p:nvCxnSpPr>
          <p:spPr>
            <a:xfrm flipV="1">
              <a:off x="4499522" y="1965036"/>
              <a:ext cx="1825079" cy="404336"/>
            </a:xfrm>
            <a:prstGeom prst="bentConnector3">
              <a:avLst>
                <a:gd name="adj1" fmla="val 13342"/>
              </a:avLst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/>
            <p:nvPr/>
          </p:nvCxnSpPr>
          <p:spPr>
            <a:xfrm flipV="1">
              <a:off x="2743201" y="2195005"/>
              <a:ext cx="914400" cy="152400"/>
            </a:xfrm>
            <a:prstGeom prst="bentConnector3">
              <a:avLst>
                <a:gd name="adj1" fmla="val 17803"/>
              </a:avLst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895601" y="2346036"/>
              <a:ext cx="0" cy="167640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2886365" y="2461705"/>
              <a:ext cx="771236" cy="36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2886365" y="3376105"/>
              <a:ext cx="618836" cy="959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/>
            <p:nvPr/>
          </p:nvCxnSpPr>
          <p:spPr>
            <a:xfrm flipH="1" flipV="1">
              <a:off x="3330865" y="1047750"/>
              <a:ext cx="5203536" cy="1032955"/>
            </a:xfrm>
            <a:prstGeom prst="bentConnector3">
              <a:avLst>
                <a:gd name="adj1" fmla="val -2374"/>
              </a:avLst>
            </a:prstGeom>
            <a:ln w="57150" cmpd="sng">
              <a:solidFill>
                <a:srgbClr val="FF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/>
            <p:cNvCxnSpPr/>
            <p:nvPr/>
          </p:nvCxnSpPr>
          <p:spPr>
            <a:xfrm rot="16200000" flipH="1">
              <a:off x="3086101" y="1317336"/>
              <a:ext cx="838200" cy="304800"/>
            </a:xfrm>
            <a:prstGeom prst="bentConnector3">
              <a:avLst>
                <a:gd name="adj1" fmla="val 100275"/>
              </a:avLst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V="1">
              <a:off x="3810001" y="3641436"/>
              <a:ext cx="0" cy="38100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V="1">
              <a:off x="5943601" y="2498436"/>
              <a:ext cx="370610" cy="231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Elbow Connector 113"/>
            <p:cNvCxnSpPr/>
            <p:nvPr/>
          </p:nvCxnSpPr>
          <p:spPr>
            <a:xfrm flipV="1">
              <a:off x="4044975" y="2574636"/>
              <a:ext cx="1746226" cy="825788"/>
            </a:xfrm>
            <a:prstGeom prst="bentConnector3">
              <a:avLst>
                <a:gd name="adj1" fmla="val 83443"/>
              </a:avLst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6810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RV32 Load 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409950"/>
            <a:ext cx="8229600" cy="1657350"/>
          </a:xfrm>
        </p:spPr>
        <p:txBody>
          <a:bodyPr>
            <a:normAutofit/>
          </a:bodyPr>
          <a:lstStyle/>
          <a:p>
            <a:r>
              <a:rPr lang="en-US" sz="2400" dirty="0"/>
              <a:t>Supporting the narrower loads requires additional circuits to extract the correct byte/</a:t>
            </a:r>
            <a:r>
              <a:rPr lang="en-US" sz="2400" dirty="0" err="1"/>
              <a:t>halfword</a:t>
            </a:r>
            <a:r>
              <a:rPr lang="en-US" sz="2400" dirty="0"/>
              <a:t> from the value loaded from memory, and sign- or zero-extend the result to 32 bits before writing back to register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 descr="Untitled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9"/>
          <a:stretch/>
        </p:blipFill>
        <p:spPr>
          <a:xfrm>
            <a:off x="152400" y="971550"/>
            <a:ext cx="8893743" cy="134416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257800" y="2343150"/>
            <a:ext cx="2971800" cy="722531"/>
            <a:chOff x="3200400" y="3409950"/>
            <a:chExt cx="2971800" cy="7225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200400" y="3409950"/>
              <a:ext cx="76200" cy="2286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6600" y="3486150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funct3 field encodes size and </a:t>
              </a:r>
              <a:r>
                <a:rPr lang="en-US" dirty="0" err="1"/>
                <a:t>signedness</a:t>
              </a:r>
              <a:r>
                <a:rPr lang="en-US" dirty="0"/>
                <a:t> of load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398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Store Word instruction</a:t>
            </a:r>
          </a:p>
        </p:txBody>
      </p:sp>
      <p:sp>
        <p:nvSpPr>
          <p:cNvPr id="211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71550"/>
            <a:ext cx="8229600" cy="3581400"/>
          </a:xfrm>
        </p:spPr>
        <p:txBody>
          <a:bodyPr>
            <a:normAutofit/>
          </a:bodyPr>
          <a:lstStyle/>
          <a:p>
            <a:r>
              <a:rPr lang="en-US" dirty="0"/>
              <a:t>RISC-V Assembly Instruction:</a:t>
            </a:r>
          </a:p>
          <a:p>
            <a:pPr lvl="1">
              <a:buFontTx/>
              <a:buNone/>
            </a:pPr>
            <a:r>
              <a:rPr lang="en-US" b="1" dirty="0" err="1">
                <a:latin typeface="Courier New" pitchFamily="-65" charset="0"/>
              </a:rPr>
              <a:t>sw</a:t>
            </a:r>
            <a:r>
              <a:rPr lang="en-US" b="1" dirty="0">
                <a:latin typeface="Courier New" pitchFamily="-65" charset="0"/>
              </a:rPr>
              <a:t> x14, 8(x2)</a:t>
            </a:r>
          </a:p>
          <a:p>
            <a:pPr lvl="1">
              <a:buFontTx/>
              <a:buNone/>
            </a:pPr>
            <a:endParaRPr lang="en-US" b="1" dirty="0"/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FCE6CE-22EA-C947-BA59-D740F91D2B06}" type="datetime1">
              <a:rPr lang="en-US" smtClean="0"/>
              <a:pPr/>
              <a:t>10/1/2018</a:t>
            </a:fld>
            <a:endParaRPr lang="en-US"/>
          </a:p>
        </p:txBody>
      </p:sp>
      <p:pic>
        <p:nvPicPr>
          <p:cNvPr id="22" name="Picture 21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62150"/>
            <a:ext cx="8915400" cy="109220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52400" y="3181350"/>
            <a:ext cx="8763000" cy="381000"/>
            <a:chOff x="152400" y="3181350"/>
            <a:chExt cx="8763000" cy="381000"/>
          </a:xfrm>
        </p:grpSpPr>
        <p:sp>
          <p:nvSpPr>
            <p:cNvPr id="24" name="Rectangle 23"/>
            <p:cNvSpPr/>
            <p:nvPr/>
          </p:nvSpPr>
          <p:spPr>
            <a:xfrm>
              <a:off x="152400" y="3181350"/>
              <a:ext cx="16002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0000000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52600" y="31813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01110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31813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00010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343400" y="3181350"/>
              <a:ext cx="14478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010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91200" y="31813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01000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3181350"/>
              <a:ext cx="18288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0100011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28600" y="3638550"/>
            <a:ext cx="8388638" cy="830997"/>
            <a:chOff x="457200" y="3867150"/>
            <a:chExt cx="8388638" cy="830997"/>
          </a:xfrm>
        </p:grpSpPr>
        <p:sp>
          <p:nvSpPr>
            <p:cNvPr id="31" name="TextBox 30"/>
            <p:cNvSpPr txBox="1"/>
            <p:nvPr/>
          </p:nvSpPr>
          <p:spPr>
            <a:xfrm>
              <a:off x="7848600" y="3867150"/>
              <a:ext cx="9972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STORE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43600" y="3867150"/>
              <a:ext cx="14862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offset[4:0]</a:t>
              </a:r>
            </a:p>
            <a:p>
              <a:pPr algn="ctr"/>
              <a:r>
                <a:rPr lang="en-US" sz="2400" dirty="0"/>
                <a:t>=8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53000" y="3867150"/>
              <a:ext cx="599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SW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7200" y="3867150"/>
              <a:ext cx="16422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offset[11:5]</a:t>
              </a:r>
            </a:p>
            <a:p>
              <a:pPr algn="ctr"/>
              <a:r>
                <a:rPr lang="en-US" sz="2400" dirty="0"/>
                <a:t>=0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33600" y="3867150"/>
              <a:ext cx="1033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rs2=14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05200" y="3867150"/>
              <a:ext cx="877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rs1=2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676400" y="4095750"/>
            <a:ext cx="6407071" cy="914400"/>
            <a:chOff x="1676400" y="4095750"/>
            <a:chExt cx="6407071" cy="91440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676400" y="4324350"/>
              <a:ext cx="1447800" cy="2286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533900" y="4095750"/>
              <a:ext cx="1409700" cy="5334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334000" y="4629150"/>
              <a:ext cx="274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combined 12-bit offset = 8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286000" y="4629150"/>
              <a:ext cx="16002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0000000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86200" y="46291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01000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548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</a:t>
            </a:r>
            <a:r>
              <a:rPr lang="en-US" b="1" dirty="0" err="1">
                <a:latin typeface="Courier New"/>
                <a:cs typeface="Courier New"/>
              </a:rPr>
              <a:t>lw</a:t>
            </a:r>
            <a:r>
              <a:rPr lang="en-US" dirty="0"/>
              <a:t> to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25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33600" y="2001619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172200" y="1696819"/>
            <a:ext cx="521297" cy="990600"/>
            <a:chOff x="6324600" y="3115310"/>
            <a:chExt cx="521297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ALU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429000" y="2992219"/>
            <a:ext cx="615974" cy="762000"/>
            <a:chOff x="3733800" y="3105150"/>
            <a:chExt cx="615974" cy="7620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3218081"/>
              <a:ext cx="6159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Imm</a:t>
              </a:r>
              <a:r>
                <a:rPr lang="en-US" sz="1600" dirty="0"/>
                <a:t>.</a:t>
              </a:r>
            </a:p>
            <a:p>
              <a:r>
                <a:rPr lang="en-US" sz="1600" dirty="0"/>
                <a:t>Gen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33600" y="139201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10400" y="1849219"/>
            <a:ext cx="990600" cy="83820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/>
                  <a:cs typeface="Calibri"/>
                </a:rPr>
                <a:t>DMEM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3657600" y="146821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Reg</a:t>
                </a: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34684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AddrA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463284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AddrB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AddrD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DataB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DataD</a:t>
              </a:r>
              <a:endParaRPr lang="en-US" sz="1200" dirty="0"/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V="1">
            <a:off x="6454320" y="2584700"/>
            <a:ext cx="0" cy="143485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191000" y="2916019"/>
            <a:ext cx="0" cy="11035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7233228" y="2681198"/>
            <a:ext cx="0" cy="133835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010400" y="207781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543800" y="215401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DataR</a:t>
            </a:r>
            <a:endParaRPr lang="en-US" sz="1200" dirty="0"/>
          </a:p>
        </p:txBody>
      </p:sp>
      <p:cxnSp>
        <p:nvCxnSpPr>
          <p:cNvPr id="100" name="Straight Arrow Connector 99"/>
          <p:cNvCxnSpPr>
            <a:endCxn id="116" idx="3"/>
          </p:cNvCxnSpPr>
          <p:nvPr/>
        </p:nvCxnSpPr>
        <p:spPr>
          <a:xfrm flipV="1">
            <a:off x="5867400" y="2676366"/>
            <a:ext cx="0" cy="134318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8001000" y="225300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8382000" y="1696819"/>
            <a:ext cx="152400" cy="762000"/>
            <a:chOff x="8229600" y="1733550"/>
            <a:chExt cx="152400" cy="762000"/>
          </a:xfrm>
        </p:grpSpPr>
        <p:sp>
          <p:nvSpPr>
            <p:cNvPr id="66" name="Trapezoid 65"/>
            <p:cNvSpPr/>
            <p:nvPr/>
          </p:nvSpPr>
          <p:spPr>
            <a:xfrm rot="5400000">
              <a:off x="7924800" y="2038350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55000" y="22320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255000" y="1846481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cxnSp>
        <p:nvCxnSpPr>
          <p:cNvPr id="127" name="Straight Arrow Connector 126"/>
          <p:cNvCxnSpPr>
            <a:stCxn id="28" idx="0"/>
            <a:endCxn id="97" idx="1"/>
          </p:cNvCxnSpPr>
          <p:nvPr/>
        </p:nvCxnSpPr>
        <p:spPr>
          <a:xfrm flipV="1">
            <a:off x="6629400" y="2170152"/>
            <a:ext cx="381000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8458200" y="2382619"/>
            <a:ext cx="0" cy="19050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781800" y="1581150"/>
            <a:ext cx="0" cy="603825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120" idx="1"/>
          </p:cNvCxnSpPr>
          <p:nvPr/>
        </p:nvCxnSpPr>
        <p:spPr>
          <a:xfrm>
            <a:off x="6781800" y="1581150"/>
            <a:ext cx="1625600" cy="320933"/>
          </a:xfrm>
          <a:prstGeom prst="bentConnector3">
            <a:avLst>
              <a:gd name="adj1" fmla="val 8732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1813263" y="2039719"/>
            <a:ext cx="320337" cy="3048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1782931" y="162093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2438400" y="1163419"/>
            <a:ext cx="304800" cy="457200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1447800" y="1163418"/>
            <a:ext cx="1295400" cy="1027331"/>
          </a:xfrm>
          <a:prstGeom prst="bentConnector3">
            <a:avLst>
              <a:gd name="adj1" fmla="val 14410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79" idx="3"/>
          </p:cNvCxnSpPr>
          <p:nvPr/>
        </p:nvCxnSpPr>
        <p:spPr>
          <a:xfrm flipV="1">
            <a:off x="4499521" y="1962150"/>
            <a:ext cx="1825079" cy="404336"/>
          </a:xfrm>
          <a:prstGeom prst="bentConnector3">
            <a:avLst>
              <a:gd name="adj1" fmla="val 13342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447800" y="1620619"/>
            <a:ext cx="365463" cy="838199"/>
            <a:chOff x="1447800" y="1809750"/>
            <a:chExt cx="365463" cy="838199"/>
          </a:xfrm>
        </p:grpSpPr>
        <p:sp>
          <p:nvSpPr>
            <p:cNvPr id="19" name="Rectangle 18"/>
            <p:cNvSpPr/>
            <p:nvPr/>
          </p:nvSpPr>
          <p:spPr>
            <a:xfrm>
              <a:off x="1447800" y="1809750"/>
              <a:ext cx="365463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pc</a:t>
              </a: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791200" y="2190750"/>
            <a:ext cx="152400" cy="533400"/>
            <a:chOff x="5791200" y="1352550"/>
            <a:chExt cx="152400" cy="533400"/>
          </a:xfrm>
        </p:grpSpPr>
        <p:sp>
          <p:nvSpPr>
            <p:cNvPr id="116" name="Trapezoid 11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cxnSp>
        <p:nvCxnSpPr>
          <p:cNvPr id="394" name="Elbow Connector 393"/>
          <p:cNvCxnSpPr>
            <a:stCxn id="16" idx="3"/>
            <a:endCxn id="22" idx="1"/>
          </p:cNvCxnSpPr>
          <p:nvPr/>
        </p:nvCxnSpPr>
        <p:spPr>
          <a:xfrm flipV="1">
            <a:off x="2743200" y="2192119"/>
            <a:ext cx="914400" cy="152400"/>
          </a:xfrm>
          <a:prstGeom prst="bentConnector3">
            <a:avLst>
              <a:gd name="adj1" fmla="val 1780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2895600" y="2343150"/>
            <a:ext cx="0" cy="16764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 flipV="1">
            <a:off x="2886364" y="2458819"/>
            <a:ext cx="771236" cy="36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 flipV="1">
            <a:off x="2897909" y="2687420"/>
            <a:ext cx="759691" cy="26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/>
          <p:nvPr/>
        </p:nvCxnSpPr>
        <p:spPr>
          <a:xfrm flipV="1">
            <a:off x="2886364" y="3373219"/>
            <a:ext cx="618836" cy="959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3330864" y="1044864"/>
            <a:ext cx="5203536" cy="1032955"/>
          </a:xfrm>
          <a:prstGeom prst="bentConnector3">
            <a:avLst>
              <a:gd name="adj1" fmla="val -237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3086100" y="1314450"/>
            <a:ext cx="838200" cy="304800"/>
          </a:xfrm>
          <a:prstGeom prst="bentConnector3">
            <a:avLst>
              <a:gd name="adj1" fmla="val 1002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3810000" y="3638550"/>
            <a:ext cx="0" cy="3810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/>
          <p:nvPr/>
        </p:nvCxnSpPr>
        <p:spPr>
          <a:xfrm flipV="1">
            <a:off x="5943600" y="2495550"/>
            <a:ext cx="370610" cy="231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2988810" y="1984827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[11:7]</a:t>
            </a:r>
          </a:p>
        </p:txBody>
      </p:sp>
      <p:sp>
        <p:nvSpPr>
          <p:cNvPr id="488" name="TextBox 487"/>
          <p:cNvSpPr txBox="1"/>
          <p:nvPr/>
        </p:nvSpPr>
        <p:spPr>
          <a:xfrm>
            <a:off x="2971800" y="22669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[19:15]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2971800" y="24955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[24:20]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2918691" y="3135168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[31:20]</a:t>
            </a:r>
          </a:p>
        </p:txBody>
      </p:sp>
      <p:cxnSp>
        <p:nvCxnSpPr>
          <p:cNvPr id="513" name="Elbow Connector 512"/>
          <p:cNvCxnSpPr>
            <a:stCxn id="81" idx="3"/>
          </p:cNvCxnSpPr>
          <p:nvPr/>
        </p:nvCxnSpPr>
        <p:spPr>
          <a:xfrm flipV="1">
            <a:off x="4492157" y="2343152"/>
            <a:ext cx="1299046" cy="251934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8" name="TextBox 527"/>
          <p:cNvSpPr txBox="1"/>
          <p:nvPr/>
        </p:nvSpPr>
        <p:spPr>
          <a:xfrm>
            <a:off x="7696200" y="1352550"/>
            <a:ext cx="1740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endParaRPr lang="en-US" sz="1100" dirty="0"/>
          </a:p>
        </p:txBody>
      </p:sp>
      <p:sp>
        <p:nvSpPr>
          <p:cNvPr id="529" name="TextBox 528"/>
          <p:cNvSpPr txBox="1"/>
          <p:nvPr/>
        </p:nvSpPr>
        <p:spPr>
          <a:xfrm>
            <a:off x="8029863" y="2355849"/>
            <a:ext cx="3348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mem</a:t>
            </a:r>
            <a:endParaRPr lang="en-US" sz="1100" dirty="0"/>
          </a:p>
        </p:txBody>
      </p:sp>
      <p:sp>
        <p:nvSpPr>
          <p:cNvPr id="530" name="TextBox 529"/>
          <p:cNvSpPr txBox="1"/>
          <p:nvPr/>
        </p:nvSpPr>
        <p:spPr>
          <a:xfrm>
            <a:off x="8581737" y="2087995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  <p:sp>
        <p:nvSpPr>
          <p:cNvPr id="532" name="TextBox 531"/>
          <p:cNvSpPr txBox="1"/>
          <p:nvPr/>
        </p:nvSpPr>
        <p:spPr>
          <a:xfrm>
            <a:off x="914400" y="2266950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pc+4</a:t>
            </a:r>
          </a:p>
        </p:txBody>
      </p:sp>
      <p:sp>
        <p:nvSpPr>
          <p:cNvPr id="533" name="TextBox 532"/>
          <p:cNvSpPr txBox="1"/>
          <p:nvPr/>
        </p:nvSpPr>
        <p:spPr>
          <a:xfrm>
            <a:off x="5312006" y="1809750"/>
            <a:ext cx="5241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[rs1]</a:t>
            </a:r>
          </a:p>
        </p:txBody>
      </p:sp>
      <p:sp>
        <p:nvSpPr>
          <p:cNvPr id="535" name="TextBox 534"/>
          <p:cNvSpPr txBox="1"/>
          <p:nvPr/>
        </p:nvSpPr>
        <p:spPr>
          <a:xfrm>
            <a:off x="4247574" y="3209059"/>
            <a:ext cx="62922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imm</a:t>
            </a:r>
            <a:r>
              <a:rPr lang="en-US" sz="1100" dirty="0"/>
              <a:t>[31:0]</a:t>
            </a:r>
          </a:p>
        </p:txBody>
      </p:sp>
      <p:sp>
        <p:nvSpPr>
          <p:cNvPr id="536" name="TextBox 535"/>
          <p:cNvSpPr txBox="1"/>
          <p:nvPr/>
        </p:nvSpPr>
        <p:spPr>
          <a:xfrm>
            <a:off x="5299981" y="2108881"/>
            <a:ext cx="5334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[rs2]</a:t>
            </a:r>
          </a:p>
        </p:txBody>
      </p:sp>
      <p:cxnSp>
        <p:nvCxnSpPr>
          <p:cNvPr id="563" name="Elbow Connector 562"/>
          <p:cNvCxnSpPr>
            <a:stCxn id="52" idx="3"/>
          </p:cNvCxnSpPr>
          <p:nvPr/>
        </p:nvCxnSpPr>
        <p:spPr>
          <a:xfrm flipV="1">
            <a:off x="4044974" y="2571750"/>
            <a:ext cx="1746226" cy="825788"/>
          </a:xfrm>
          <a:prstGeom prst="bentConnector3">
            <a:avLst>
              <a:gd name="adj1" fmla="val 8344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9" name="Rectangle 568"/>
          <p:cNvSpPr/>
          <p:nvPr/>
        </p:nvSpPr>
        <p:spPr>
          <a:xfrm>
            <a:off x="838200" y="4019550"/>
            <a:ext cx="7868227" cy="71581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3" name="TextBox 522"/>
          <p:cNvSpPr txBox="1"/>
          <p:nvPr/>
        </p:nvSpPr>
        <p:spPr>
          <a:xfrm>
            <a:off x="2590800" y="4078873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[31:0]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3429000" y="4095750"/>
            <a:ext cx="42829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ImmSel</a:t>
            </a:r>
            <a:endParaRPr lang="en-US" sz="1100" dirty="0"/>
          </a:p>
        </p:txBody>
      </p:sp>
      <p:sp>
        <p:nvSpPr>
          <p:cNvPr id="583" name="TextBox 582"/>
          <p:cNvSpPr txBox="1"/>
          <p:nvPr/>
        </p:nvSpPr>
        <p:spPr>
          <a:xfrm>
            <a:off x="3962400" y="4095750"/>
            <a:ext cx="48167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RegWEn</a:t>
            </a:r>
            <a:endParaRPr lang="en-US" sz="1100" dirty="0"/>
          </a:p>
        </p:txBody>
      </p:sp>
      <p:sp>
        <p:nvSpPr>
          <p:cNvPr id="588" name="TextBox 587"/>
          <p:cNvSpPr txBox="1"/>
          <p:nvPr/>
        </p:nvSpPr>
        <p:spPr>
          <a:xfrm>
            <a:off x="5638800" y="4095750"/>
            <a:ext cx="24410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BSel</a:t>
            </a:r>
            <a:endParaRPr lang="en-US" sz="1100" dirty="0"/>
          </a:p>
        </p:txBody>
      </p:sp>
      <p:sp>
        <p:nvSpPr>
          <p:cNvPr id="589" name="TextBox 588"/>
          <p:cNvSpPr txBox="1"/>
          <p:nvPr/>
        </p:nvSpPr>
        <p:spPr>
          <a:xfrm>
            <a:off x="6324600" y="4095750"/>
            <a:ext cx="3988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ALUSel</a:t>
            </a:r>
            <a:endParaRPr lang="en-US" sz="1100" dirty="0"/>
          </a:p>
        </p:txBody>
      </p:sp>
      <p:sp>
        <p:nvSpPr>
          <p:cNvPr id="591" name="TextBox 590"/>
          <p:cNvSpPr txBox="1"/>
          <p:nvPr/>
        </p:nvSpPr>
        <p:spPr>
          <a:xfrm>
            <a:off x="6858000" y="4095750"/>
            <a:ext cx="51296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MemRW</a:t>
            </a:r>
            <a:endParaRPr lang="en-US" sz="1100" dirty="0"/>
          </a:p>
        </p:txBody>
      </p:sp>
      <p:sp>
        <p:nvSpPr>
          <p:cNvPr id="593" name="TextBox 592"/>
          <p:cNvSpPr txBox="1"/>
          <p:nvPr/>
        </p:nvSpPr>
        <p:spPr>
          <a:xfrm>
            <a:off x="8229600" y="4095750"/>
            <a:ext cx="36960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WBSel</a:t>
            </a:r>
            <a:endParaRPr lang="en-US" sz="1100" dirty="0"/>
          </a:p>
        </p:txBody>
      </p:sp>
      <p:sp>
        <p:nvSpPr>
          <p:cNvPr id="596" name="TextBox 595"/>
          <p:cNvSpPr txBox="1"/>
          <p:nvPr/>
        </p:nvSpPr>
        <p:spPr>
          <a:xfrm>
            <a:off x="3406447" y="1657350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62591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</a:t>
            </a:r>
            <a:r>
              <a:rPr lang="en-US" b="1" dirty="0" err="1">
                <a:latin typeface="Courier New"/>
                <a:cs typeface="Courier New"/>
              </a:rPr>
              <a:t>sw</a:t>
            </a:r>
            <a:r>
              <a:rPr lang="en-US" dirty="0"/>
              <a:t> to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26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33600" y="2001619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172200" y="1696819"/>
            <a:ext cx="521297" cy="990600"/>
            <a:chOff x="6324600" y="3115310"/>
            <a:chExt cx="521297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ALU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429000" y="2992219"/>
            <a:ext cx="615974" cy="762000"/>
            <a:chOff x="3733800" y="3105150"/>
            <a:chExt cx="615974" cy="7620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3218081"/>
              <a:ext cx="6159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Imm</a:t>
              </a:r>
              <a:r>
                <a:rPr lang="en-US" sz="1600" dirty="0"/>
                <a:t>.</a:t>
              </a:r>
            </a:p>
            <a:p>
              <a:r>
                <a:rPr lang="en-US" sz="1600" dirty="0"/>
                <a:t>Gen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33600" y="139201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10400" y="1849219"/>
            <a:ext cx="990600" cy="83820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/>
                  <a:cs typeface="Calibri"/>
                </a:rPr>
                <a:t>DMEM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3657600" y="146821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Reg</a:t>
                </a: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34684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AddrA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463284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AddrB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AddrD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DataB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DataD</a:t>
              </a:r>
              <a:endParaRPr lang="en-US" sz="1200" dirty="0"/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V="1">
            <a:off x="6454320" y="2584700"/>
            <a:ext cx="0" cy="143485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191000" y="2916019"/>
            <a:ext cx="0" cy="1103531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7233228" y="2681198"/>
            <a:ext cx="0" cy="1338352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010400" y="207781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7031583" y="2350353"/>
            <a:ext cx="4360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DataW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543800" y="215401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DataR</a:t>
            </a:r>
            <a:endParaRPr lang="en-US" sz="1200" dirty="0"/>
          </a:p>
        </p:txBody>
      </p:sp>
      <p:cxnSp>
        <p:nvCxnSpPr>
          <p:cNvPr id="100" name="Straight Arrow Connector 99"/>
          <p:cNvCxnSpPr>
            <a:endCxn id="116" idx="3"/>
          </p:cNvCxnSpPr>
          <p:nvPr/>
        </p:nvCxnSpPr>
        <p:spPr>
          <a:xfrm flipV="1">
            <a:off x="5867400" y="2676366"/>
            <a:ext cx="0" cy="1343184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8001000" y="225300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8382000" y="1696819"/>
            <a:ext cx="152400" cy="762000"/>
            <a:chOff x="8229600" y="1733550"/>
            <a:chExt cx="152400" cy="762000"/>
          </a:xfrm>
        </p:grpSpPr>
        <p:sp>
          <p:nvSpPr>
            <p:cNvPr id="66" name="Trapezoid 65"/>
            <p:cNvSpPr/>
            <p:nvPr/>
          </p:nvSpPr>
          <p:spPr>
            <a:xfrm rot="5400000">
              <a:off x="7924800" y="2038350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55000" y="22320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255000" y="20161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255000" y="18002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1200" dirty="0"/>
            </a:p>
          </p:txBody>
        </p:sp>
      </p:grpSp>
      <p:cxnSp>
        <p:nvCxnSpPr>
          <p:cNvPr id="127" name="Straight Arrow Connector 126"/>
          <p:cNvCxnSpPr>
            <a:stCxn id="28" idx="0"/>
            <a:endCxn id="97" idx="1"/>
          </p:cNvCxnSpPr>
          <p:nvPr/>
        </p:nvCxnSpPr>
        <p:spPr>
          <a:xfrm flipV="1">
            <a:off x="6629400" y="2170152"/>
            <a:ext cx="381000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8458200" y="2382619"/>
            <a:ext cx="0" cy="19050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781800" y="1260547"/>
            <a:ext cx="0" cy="92442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66" idx="2"/>
          </p:cNvCxnSpPr>
          <p:nvPr/>
        </p:nvCxnSpPr>
        <p:spPr>
          <a:xfrm>
            <a:off x="6781800" y="1276350"/>
            <a:ext cx="1600200" cy="801469"/>
          </a:xfrm>
          <a:prstGeom prst="bentConnector3">
            <a:avLst>
              <a:gd name="adj1" fmla="val 87896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1813263" y="2039719"/>
            <a:ext cx="320337" cy="3048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1782931" y="162093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2438400" y="1163419"/>
            <a:ext cx="304800" cy="457200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endCxn id="19" idx="1"/>
          </p:cNvCxnSpPr>
          <p:nvPr/>
        </p:nvCxnSpPr>
        <p:spPr>
          <a:xfrm rot="10800000" flipV="1">
            <a:off x="1447800" y="1163419"/>
            <a:ext cx="1295400" cy="876300"/>
          </a:xfrm>
          <a:prstGeom prst="bentConnector3">
            <a:avLst>
              <a:gd name="adj1" fmla="val 132662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79" idx="3"/>
          </p:cNvCxnSpPr>
          <p:nvPr/>
        </p:nvCxnSpPr>
        <p:spPr>
          <a:xfrm flipV="1">
            <a:off x="4499521" y="1962150"/>
            <a:ext cx="1748879" cy="404336"/>
          </a:xfrm>
          <a:prstGeom prst="bentConnector3">
            <a:avLst>
              <a:gd name="adj1" fmla="val 74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/>
          <p:nvPr/>
        </p:nvCxnSpPr>
        <p:spPr>
          <a:xfrm>
            <a:off x="4457521" y="2595086"/>
            <a:ext cx="957297" cy="320141"/>
          </a:xfrm>
          <a:prstGeom prst="bentConnector3">
            <a:avLst>
              <a:gd name="adj1" fmla="val 1683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447800" y="1620619"/>
            <a:ext cx="365463" cy="838199"/>
            <a:chOff x="1447800" y="1809750"/>
            <a:chExt cx="365463" cy="838199"/>
          </a:xfrm>
        </p:grpSpPr>
        <p:sp>
          <p:nvSpPr>
            <p:cNvPr id="19" name="Rectangle 18"/>
            <p:cNvSpPr/>
            <p:nvPr/>
          </p:nvSpPr>
          <p:spPr>
            <a:xfrm>
              <a:off x="1447800" y="1809750"/>
              <a:ext cx="365463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pc</a:t>
              </a: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791200" y="2190750"/>
            <a:ext cx="152400" cy="533400"/>
            <a:chOff x="5791200" y="1352550"/>
            <a:chExt cx="152400" cy="533400"/>
          </a:xfrm>
        </p:grpSpPr>
        <p:sp>
          <p:nvSpPr>
            <p:cNvPr id="116" name="Trapezoid 11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cxnSp>
        <p:nvCxnSpPr>
          <p:cNvPr id="394" name="Elbow Connector 393"/>
          <p:cNvCxnSpPr>
            <a:stCxn id="16" idx="3"/>
            <a:endCxn id="22" idx="1"/>
          </p:cNvCxnSpPr>
          <p:nvPr/>
        </p:nvCxnSpPr>
        <p:spPr>
          <a:xfrm flipV="1">
            <a:off x="2743200" y="2192119"/>
            <a:ext cx="914400" cy="152400"/>
          </a:xfrm>
          <a:prstGeom prst="bentConnector3">
            <a:avLst>
              <a:gd name="adj1" fmla="val 1780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2895600" y="2343150"/>
            <a:ext cx="0" cy="16764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 flipV="1">
            <a:off x="2886364" y="2458819"/>
            <a:ext cx="771236" cy="36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 flipV="1">
            <a:off x="2897909" y="2687420"/>
            <a:ext cx="759691" cy="26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/>
          <p:nvPr/>
        </p:nvCxnSpPr>
        <p:spPr>
          <a:xfrm flipV="1">
            <a:off x="2886364" y="3373219"/>
            <a:ext cx="618836" cy="959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3330864" y="1044864"/>
            <a:ext cx="5203536" cy="1032955"/>
          </a:xfrm>
          <a:prstGeom prst="bentConnector3">
            <a:avLst>
              <a:gd name="adj1" fmla="val -237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3086100" y="1314450"/>
            <a:ext cx="838200" cy="304800"/>
          </a:xfrm>
          <a:prstGeom prst="bentConnector3">
            <a:avLst>
              <a:gd name="adj1" fmla="val 1002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3810000" y="3638550"/>
            <a:ext cx="0" cy="3810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/>
          <p:nvPr/>
        </p:nvCxnSpPr>
        <p:spPr>
          <a:xfrm flipV="1">
            <a:off x="5943600" y="2495550"/>
            <a:ext cx="370610" cy="231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5410200" y="2530186"/>
            <a:ext cx="1600200" cy="381000"/>
          </a:xfrm>
          <a:prstGeom prst="bentConnector3">
            <a:avLst>
              <a:gd name="adj1" fmla="val 860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2988810" y="1984827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[11:7]</a:t>
            </a:r>
          </a:p>
        </p:txBody>
      </p:sp>
      <p:sp>
        <p:nvSpPr>
          <p:cNvPr id="488" name="TextBox 487"/>
          <p:cNvSpPr txBox="1"/>
          <p:nvPr/>
        </p:nvSpPr>
        <p:spPr>
          <a:xfrm>
            <a:off x="2971800" y="22669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[19:15]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2971800" y="24955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[24:20]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2918691" y="3135168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[31:7]</a:t>
            </a:r>
          </a:p>
        </p:txBody>
      </p:sp>
      <p:cxnSp>
        <p:nvCxnSpPr>
          <p:cNvPr id="513" name="Elbow Connector 512"/>
          <p:cNvCxnSpPr/>
          <p:nvPr/>
        </p:nvCxnSpPr>
        <p:spPr>
          <a:xfrm rot="5400000" flipH="1" flipV="1">
            <a:off x="5310189" y="2446338"/>
            <a:ext cx="584201" cy="377826"/>
          </a:xfrm>
          <a:prstGeom prst="bentConnector3">
            <a:avLst>
              <a:gd name="adj1" fmla="val 10046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8" name="TextBox 527"/>
          <p:cNvSpPr txBox="1"/>
          <p:nvPr/>
        </p:nvSpPr>
        <p:spPr>
          <a:xfrm>
            <a:off x="7923646" y="1556904"/>
            <a:ext cx="1740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endParaRPr lang="en-US" sz="1100" dirty="0"/>
          </a:p>
        </p:txBody>
      </p:sp>
      <p:sp>
        <p:nvSpPr>
          <p:cNvPr id="529" name="TextBox 528"/>
          <p:cNvSpPr txBox="1"/>
          <p:nvPr/>
        </p:nvSpPr>
        <p:spPr>
          <a:xfrm>
            <a:off x="8029863" y="2355849"/>
            <a:ext cx="3348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mem</a:t>
            </a:r>
            <a:endParaRPr lang="en-US" sz="1100" dirty="0"/>
          </a:p>
        </p:txBody>
      </p:sp>
      <p:sp>
        <p:nvSpPr>
          <p:cNvPr id="530" name="TextBox 529"/>
          <p:cNvSpPr txBox="1"/>
          <p:nvPr/>
        </p:nvSpPr>
        <p:spPr>
          <a:xfrm>
            <a:off x="8581737" y="2087995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  <p:sp>
        <p:nvSpPr>
          <p:cNvPr id="532" name="TextBox 531"/>
          <p:cNvSpPr txBox="1"/>
          <p:nvPr/>
        </p:nvSpPr>
        <p:spPr>
          <a:xfrm>
            <a:off x="990600" y="2114550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pc+4</a:t>
            </a:r>
          </a:p>
        </p:txBody>
      </p:sp>
      <p:sp>
        <p:nvSpPr>
          <p:cNvPr id="533" name="TextBox 532"/>
          <p:cNvSpPr txBox="1"/>
          <p:nvPr/>
        </p:nvSpPr>
        <p:spPr>
          <a:xfrm>
            <a:off x="5312006" y="1809750"/>
            <a:ext cx="5241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[rs1]</a:t>
            </a:r>
          </a:p>
        </p:txBody>
      </p:sp>
      <p:sp>
        <p:nvSpPr>
          <p:cNvPr id="535" name="TextBox 534"/>
          <p:cNvSpPr txBox="1"/>
          <p:nvPr/>
        </p:nvSpPr>
        <p:spPr>
          <a:xfrm>
            <a:off x="4247574" y="3209059"/>
            <a:ext cx="62922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imm</a:t>
            </a:r>
            <a:r>
              <a:rPr lang="en-US" sz="1100" dirty="0"/>
              <a:t>[31:0]</a:t>
            </a:r>
          </a:p>
        </p:txBody>
      </p:sp>
      <p:sp>
        <p:nvSpPr>
          <p:cNvPr id="536" name="TextBox 535"/>
          <p:cNvSpPr txBox="1"/>
          <p:nvPr/>
        </p:nvSpPr>
        <p:spPr>
          <a:xfrm>
            <a:off x="5299981" y="2108881"/>
            <a:ext cx="5334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[rs2]</a:t>
            </a:r>
          </a:p>
        </p:txBody>
      </p:sp>
      <p:cxnSp>
        <p:nvCxnSpPr>
          <p:cNvPr id="563" name="Elbow Connector 562"/>
          <p:cNvCxnSpPr>
            <a:stCxn id="52" idx="3"/>
          </p:cNvCxnSpPr>
          <p:nvPr/>
        </p:nvCxnSpPr>
        <p:spPr>
          <a:xfrm flipV="1">
            <a:off x="4044974" y="2571750"/>
            <a:ext cx="1746226" cy="825788"/>
          </a:xfrm>
          <a:prstGeom prst="bentConnector3">
            <a:avLst>
              <a:gd name="adj1" fmla="val 8344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9" name="Rectangle 568"/>
          <p:cNvSpPr/>
          <p:nvPr/>
        </p:nvSpPr>
        <p:spPr>
          <a:xfrm>
            <a:off x="838200" y="4019550"/>
            <a:ext cx="7868227" cy="71581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3" name="TextBox 522"/>
          <p:cNvSpPr txBox="1"/>
          <p:nvPr/>
        </p:nvSpPr>
        <p:spPr>
          <a:xfrm>
            <a:off x="2590800" y="4078873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[31:0]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3322838" y="4095750"/>
            <a:ext cx="42829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ImmSel</a:t>
            </a:r>
            <a:endParaRPr lang="en-US" sz="1100" dirty="0"/>
          </a:p>
        </p:txBody>
      </p:sp>
      <p:sp>
        <p:nvSpPr>
          <p:cNvPr id="583" name="TextBox 582"/>
          <p:cNvSpPr txBox="1"/>
          <p:nvPr/>
        </p:nvSpPr>
        <p:spPr>
          <a:xfrm>
            <a:off x="3962400" y="4095750"/>
            <a:ext cx="48167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RegWEn</a:t>
            </a:r>
            <a:endParaRPr lang="en-US" sz="1100" dirty="0"/>
          </a:p>
        </p:txBody>
      </p:sp>
      <p:sp>
        <p:nvSpPr>
          <p:cNvPr id="588" name="TextBox 587"/>
          <p:cNvSpPr txBox="1"/>
          <p:nvPr/>
        </p:nvSpPr>
        <p:spPr>
          <a:xfrm>
            <a:off x="5562600" y="4095750"/>
            <a:ext cx="23446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Bsel</a:t>
            </a:r>
            <a:endParaRPr lang="en-US" sz="1100" dirty="0"/>
          </a:p>
        </p:txBody>
      </p:sp>
      <p:sp>
        <p:nvSpPr>
          <p:cNvPr id="589" name="TextBox 588"/>
          <p:cNvSpPr txBox="1"/>
          <p:nvPr/>
        </p:nvSpPr>
        <p:spPr>
          <a:xfrm>
            <a:off x="6096000" y="4095750"/>
            <a:ext cx="3988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ALUSel</a:t>
            </a:r>
            <a:endParaRPr lang="en-US" sz="1100" dirty="0"/>
          </a:p>
        </p:txBody>
      </p:sp>
      <p:sp>
        <p:nvSpPr>
          <p:cNvPr id="591" name="TextBox 590"/>
          <p:cNvSpPr txBox="1"/>
          <p:nvPr/>
        </p:nvSpPr>
        <p:spPr>
          <a:xfrm>
            <a:off x="6934200" y="4095750"/>
            <a:ext cx="51296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MemRW</a:t>
            </a:r>
            <a:endParaRPr lang="en-US" sz="1100" dirty="0"/>
          </a:p>
        </p:txBody>
      </p:sp>
      <p:sp>
        <p:nvSpPr>
          <p:cNvPr id="593" name="TextBox 592"/>
          <p:cNvSpPr txBox="1"/>
          <p:nvPr/>
        </p:nvSpPr>
        <p:spPr>
          <a:xfrm>
            <a:off x="8077200" y="4095750"/>
            <a:ext cx="43986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WBSel</a:t>
            </a:r>
            <a:r>
              <a:rPr lang="en-US" sz="1100" dirty="0"/>
              <a:t>=</a:t>
            </a:r>
          </a:p>
        </p:txBody>
      </p:sp>
      <p:sp>
        <p:nvSpPr>
          <p:cNvPr id="596" name="TextBox 595"/>
          <p:cNvSpPr txBox="1"/>
          <p:nvPr/>
        </p:nvSpPr>
        <p:spPr>
          <a:xfrm>
            <a:off x="3406447" y="1657350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19819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</a:t>
            </a:r>
            <a:r>
              <a:rPr lang="en-US" b="1" dirty="0" err="1">
                <a:latin typeface="Courier New"/>
                <a:cs typeface="Courier New"/>
              </a:rPr>
              <a:t>sw</a:t>
            </a:r>
            <a:r>
              <a:rPr lang="en-US" dirty="0"/>
              <a:t> to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27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33600" y="2001619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172200" y="1696819"/>
            <a:ext cx="521297" cy="990600"/>
            <a:chOff x="6324600" y="3115310"/>
            <a:chExt cx="521297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ALU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429000" y="2992219"/>
            <a:ext cx="615974" cy="762000"/>
            <a:chOff x="3733800" y="3105150"/>
            <a:chExt cx="615974" cy="7620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3218081"/>
              <a:ext cx="6159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Imm</a:t>
              </a:r>
              <a:r>
                <a:rPr lang="en-US" sz="1600" dirty="0"/>
                <a:t>.</a:t>
              </a:r>
            </a:p>
            <a:p>
              <a:r>
                <a:rPr lang="en-US" sz="1600" dirty="0"/>
                <a:t>Gen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33600" y="139201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10400" y="1849219"/>
            <a:ext cx="990600" cy="83820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/>
                  <a:cs typeface="Calibri"/>
                </a:rPr>
                <a:t>DMEM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3657600" y="146821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Reg</a:t>
                </a: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34684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AddrA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463284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AddrB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AddrD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DataB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DataD</a:t>
              </a:r>
              <a:endParaRPr lang="en-US" sz="1200" dirty="0"/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V="1">
            <a:off x="6454320" y="2584700"/>
            <a:ext cx="0" cy="143485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191000" y="2916019"/>
            <a:ext cx="0" cy="1103531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7233228" y="2681198"/>
            <a:ext cx="0" cy="1338352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010400" y="207781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7031583" y="2350353"/>
            <a:ext cx="4360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DataW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543800" y="215401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DataR</a:t>
            </a:r>
            <a:endParaRPr lang="en-US" sz="1200" dirty="0"/>
          </a:p>
        </p:txBody>
      </p:sp>
      <p:cxnSp>
        <p:nvCxnSpPr>
          <p:cNvPr id="100" name="Straight Arrow Connector 99"/>
          <p:cNvCxnSpPr>
            <a:endCxn id="116" idx="3"/>
          </p:cNvCxnSpPr>
          <p:nvPr/>
        </p:nvCxnSpPr>
        <p:spPr>
          <a:xfrm flipV="1">
            <a:off x="5867400" y="2676366"/>
            <a:ext cx="0" cy="1343184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8001000" y="225300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8382000" y="1696819"/>
            <a:ext cx="152400" cy="762000"/>
            <a:chOff x="8229600" y="1733550"/>
            <a:chExt cx="152400" cy="762000"/>
          </a:xfrm>
        </p:grpSpPr>
        <p:sp>
          <p:nvSpPr>
            <p:cNvPr id="66" name="Trapezoid 65"/>
            <p:cNvSpPr/>
            <p:nvPr/>
          </p:nvSpPr>
          <p:spPr>
            <a:xfrm rot="5400000">
              <a:off x="7924800" y="2038350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55000" y="22320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255000" y="20161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255000" y="18002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1200" dirty="0"/>
            </a:p>
          </p:txBody>
        </p:sp>
      </p:grpSp>
      <p:cxnSp>
        <p:nvCxnSpPr>
          <p:cNvPr id="127" name="Straight Arrow Connector 126"/>
          <p:cNvCxnSpPr>
            <a:stCxn id="28" idx="0"/>
            <a:endCxn id="97" idx="1"/>
          </p:cNvCxnSpPr>
          <p:nvPr/>
        </p:nvCxnSpPr>
        <p:spPr>
          <a:xfrm flipV="1">
            <a:off x="6629400" y="2170152"/>
            <a:ext cx="381000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8458200" y="2382619"/>
            <a:ext cx="0" cy="19050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781800" y="1260547"/>
            <a:ext cx="0" cy="92442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66" idx="2"/>
          </p:cNvCxnSpPr>
          <p:nvPr/>
        </p:nvCxnSpPr>
        <p:spPr>
          <a:xfrm>
            <a:off x="6781800" y="1276350"/>
            <a:ext cx="1600200" cy="801469"/>
          </a:xfrm>
          <a:prstGeom prst="bentConnector3">
            <a:avLst>
              <a:gd name="adj1" fmla="val 87896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1813263" y="2039719"/>
            <a:ext cx="320337" cy="3048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1782931" y="162093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2438400" y="1163419"/>
            <a:ext cx="304800" cy="457200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endCxn id="19" idx="1"/>
          </p:cNvCxnSpPr>
          <p:nvPr/>
        </p:nvCxnSpPr>
        <p:spPr>
          <a:xfrm rot="10800000" flipV="1">
            <a:off x="1447800" y="1163419"/>
            <a:ext cx="1295400" cy="876300"/>
          </a:xfrm>
          <a:prstGeom prst="bentConnector3">
            <a:avLst>
              <a:gd name="adj1" fmla="val 132662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79" idx="3"/>
          </p:cNvCxnSpPr>
          <p:nvPr/>
        </p:nvCxnSpPr>
        <p:spPr>
          <a:xfrm flipV="1">
            <a:off x="4499521" y="1962150"/>
            <a:ext cx="1748879" cy="404336"/>
          </a:xfrm>
          <a:prstGeom prst="bentConnector3">
            <a:avLst>
              <a:gd name="adj1" fmla="val 74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/>
          <p:nvPr/>
        </p:nvCxnSpPr>
        <p:spPr>
          <a:xfrm>
            <a:off x="4457521" y="2595086"/>
            <a:ext cx="957297" cy="320141"/>
          </a:xfrm>
          <a:prstGeom prst="bentConnector3">
            <a:avLst>
              <a:gd name="adj1" fmla="val 1683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447800" y="1620619"/>
            <a:ext cx="365463" cy="838199"/>
            <a:chOff x="1447800" y="1809750"/>
            <a:chExt cx="365463" cy="838199"/>
          </a:xfrm>
        </p:grpSpPr>
        <p:sp>
          <p:nvSpPr>
            <p:cNvPr id="19" name="Rectangle 18"/>
            <p:cNvSpPr/>
            <p:nvPr/>
          </p:nvSpPr>
          <p:spPr>
            <a:xfrm>
              <a:off x="1447800" y="1809750"/>
              <a:ext cx="365463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pc</a:t>
              </a: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791200" y="2190750"/>
            <a:ext cx="152400" cy="533400"/>
            <a:chOff x="5791200" y="1352550"/>
            <a:chExt cx="152400" cy="533400"/>
          </a:xfrm>
        </p:grpSpPr>
        <p:sp>
          <p:nvSpPr>
            <p:cNvPr id="116" name="Trapezoid 11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cxnSp>
        <p:nvCxnSpPr>
          <p:cNvPr id="394" name="Elbow Connector 393"/>
          <p:cNvCxnSpPr>
            <a:stCxn id="16" idx="3"/>
            <a:endCxn id="22" idx="1"/>
          </p:cNvCxnSpPr>
          <p:nvPr/>
        </p:nvCxnSpPr>
        <p:spPr>
          <a:xfrm flipV="1">
            <a:off x="2743200" y="2192119"/>
            <a:ext cx="914400" cy="152400"/>
          </a:xfrm>
          <a:prstGeom prst="bentConnector3">
            <a:avLst>
              <a:gd name="adj1" fmla="val 1780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2895600" y="2343150"/>
            <a:ext cx="0" cy="16764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 flipV="1">
            <a:off x="2886364" y="2458819"/>
            <a:ext cx="771236" cy="36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 flipV="1">
            <a:off x="2897909" y="2687420"/>
            <a:ext cx="759691" cy="26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/>
          <p:nvPr/>
        </p:nvCxnSpPr>
        <p:spPr>
          <a:xfrm flipV="1">
            <a:off x="2886364" y="3373219"/>
            <a:ext cx="618836" cy="959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3330864" y="1044864"/>
            <a:ext cx="5203536" cy="1032955"/>
          </a:xfrm>
          <a:prstGeom prst="bentConnector3">
            <a:avLst>
              <a:gd name="adj1" fmla="val -237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3086100" y="1314450"/>
            <a:ext cx="838200" cy="304800"/>
          </a:xfrm>
          <a:prstGeom prst="bentConnector3">
            <a:avLst>
              <a:gd name="adj1" fmla="val 1002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3810000" y="3638550"/>
            <a:ext cx="0" cy="3810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/>
          <p:nvPr/>
        </p:nvCxnSpPr>
        <p:spPr>
          <a:xfrm flipV="1">
            <a:off x="5943600" y="2495550"/>
            <a:ext cx="370610" cy="231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5410200" y="2530186"/>
            <a:ext cx="1600200" cy="381000"/>
          </a:xfrm>
          <a:prstGeom prst="bentConnector3">
            <a:avLst>
              <a:gd name="adj1" fmla="val 860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2988810" y="1984827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[11:7]</a:t>
            </a:r>
          </a:p>
        </p:txBody>
      </p:sp>
      <p:sp>
        <p:nvSpPr>
          <p:cNvPr id="488" name="TextBox 487"/>
          <p:cNvSpPr txBox="1"/>
          <p:nvPr/>
        </p:nvSpPr>
        <p:spPr>
          <a:xfrm>
            <a:off x="2971800" y="22669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[19:15]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2971800" y="24955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[24:20]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2918691" y="3135168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[31:7]</a:t>
            </a:r>
          </a:p>
        </p:txBody>
      </p:sp>
      <p:cxnSp>
        <p:nvCxnSpPr>
          <p:cNvPr id="513" name="Elbow Connector 512"/>
          <p:cNvCxnSpPr/>
          <p:nvPr/>
        </p:nvCxnSpPr>
        <p:spPr>
          <a:xfrm rot="5400000" flipH="1" flipV="1">
            <a:off x="5310189" y="2446338"/>
            <a:ext cx="584201" cy="377826"/>
          </a:xfrm>
          <a:prstGeom prst="bentConnector3">
            <a:avLst>
              <a:gd name="adj1" fmla="val 10046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8" name="TextBox 527"/>
          <p:cNvSpPr txBox="1"/>
          <p:nvPr/>
        </p:nvSpPr>
        <p:spPr>
          <a:xfrm>
            <a:off x="7923646" y="1556904"/>
            <a:ext cx="1740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endParaRPr lang="en-US" sz="1100" dirty="0"/>
          </a:p>
        </p:txBody>
      </p:sp>
      <p:sp>
        <p:nvSpPr>
          <p:cNvPr id="529" name="TextBox 528"/>
          <p:cNvSpPr txBox="1"/>
          <p:nvPr/>
        </p:nvSpPr>
        <p:spPr>
          <a:xfrm>
            <a:off x="8029863" y="2355849"/>
            <a:ext cx="3348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mem</a:t>
            </a:r>
            <a:endParaRPr lang="en-US" sz="1100" dirty="0"/>
          </a:p>
        </p:txBody>
      </p:sp>
      <p:sp>
        <p:nvSpPr>
          <p:cNvPr id="530" name="TextBox 529"/>
          <p:cNvSpPr txBox="1"/>
          <p:nvPr/>
        </p:nvSpPr>
        <p:spPr>
          <a:xfrm>
            <a:off x="8581737" y="2087995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  <p:sp>
        <p:nvSpPr>
          <p:cNvPr id="532" name="TextBox 531"/>
          <p:cNvSpPr txBox="1"/>
          <p:nvPr/>
        </p:nvSpPr>
        <p:spPr>
          <a:xfrm>
            <a:off x="990600" y="2114550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pc+4</a:t>
            </a:r>
          </a:p>
        </p:txBody>
      </p:sp>
      <p:sp>
        <p:nvSpPr>
          <p:cNvPr id="533" name="TextBox 532"/>
          <p:cNvSpPr txBox="1"/>
          <p:nvPr/>
        </p:nvSpPr>
        <p:spPr>
          <a:xfrm>
            <a:off x="5312006" y="1809750"/>
            <a:ext cx="5241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[rs1]</a:t>
            </a:r>
          </a:p>
        </p:txBody>
      </p:sp>
      <p:sp>
        <p:nvSpPr>
          <p:cNvPr id="535" name="TextBox 534"/>
          <p:cNvSpPr txBox="1"/>
          <p:nvPr/>
        </p:nvSpPr>
        <p:spPr>
          <a:xfrm>
            <a:off x="4247574" y="3209059"/>
            <a:ext cx="62922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imm</a:t>
            </a:r>
            <a:r>
              <a:rPr lang="en-US" sz="1100" dirty="0"/>
              <a:t>[31:0]</a:t>
            </a:r>
          </a:p>
        </p:txBody>
      </p:sp>
      <p:sp>
        <p:nvSpPr>
          <p:cNvPr id="536" name="TextBox 535"/>
          <p:cNvSpPr txBox="1"/>
          <p:nvPr/>
        </p:nvSpPr>
        <p:spPr>
          <a:xfrm>
            <a:off x="5299981" y="2108881"/>
            <a:ext cx="5334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[rs2]</a:t>
            </a:r>
          </a:p>
        </p:txBody>
      </p:sp>
      <p:cxnSp>
        <p:nvCxnSpPr>
          <p:cNvPr id="563" name="Elbow Connector 562"/>
          <p:cNvCxnSpPr>
            <a:stCxn id="52" idx="3"/>
          </p:cNvCxnSpPr>
          <p:nvPr/>
        </p:nvCxnSpPr>
        <p:spPr>
          <a:xfrm flipV="1">
            <a:off x="4044974" y="2571750"/>
            <a:ext cx="1746226" cy="825788"/>
          </a:xfrm>
          <a:prstGeom prst="bentConnector3">
            <a:avLst>
              <a:gd name="adj1" fmla="val 8344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9" name="Rectangle 568"/>
          <p:cNvSpPr/>
          <p:nvPr/>
        </p:nvSpPr>
        <p:spPr>
          <a:xfrm>
            <a:off x="838200" y="4019550"/>
            <a:ext cx="7868227" cy="71581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3" name="TextBox 522"/>
          <p:cNvSpPr txBox="1"/>
          <p:nvPr/>
        </p:nvSpPr>
        <p:spPr>
          <a:xfrm>
            <a:off x="2590800" y="4078873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[31:0]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3322838" y="4095750"/>
            <a:ext cx="56336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ImmSel</a:t>
            </a:r>
            <a:r>
              <a:rPr lang="en-US" sz="1100" dirty="0"/>
              <a:t>=S</a:t>
            </a:r>
          </a:p>
        </p:txBody>
      </p:sp>
      <p:sp>
        <p:nvSpPr>
          <p:cNvPr id="583" name="TextBox 582"/>
          <p:cNvSpPr txBox="1"/>
          <p:nvPr/>
        </p:nvSpPr>
        <p:spPr>
          <a:xfrm>
            <a:off x="3962400" y="4095750"/>
            <a:ext cx="62342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RegWEn</a:t>
            </a:r>
            <a:r>
              <a:rPr lang="en-US" sz="1100" dirty="0"/>
              <a:t>=0</a:t>
            </a:r>
          </a:p>
        </p:txBody>
      </p:sp>
      <p:sp>
        <p:nvSpPr>
          <p:cNvPr id="588" name="TextBox 587"/>
          <p:cNvSpPr txBox="1"/>
          <p:nvPr/>
        </p:nvSpPr>
        <p:spPr>
          <a:xfrm>
            <a:off x="5562600" y="4095750"/>
            <a:ext cx="3762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Bsel</a:t>
            </a:r>
            <a:r>
              <a:rPr lang="en-US" sz="1100" dirty="0"/>
              <a:t>=1</a:t>
            </a:r>
          </a:p>
        </p:txBody>
      </p:sp>
      <p:sp>
        <p:nvSpPr>
          <p:cNvPr id="589" name="TextBox 588"/>
          <p:cNvSpPr txBox="1"/>
          <p:nvPr/>
        </p:nvSpPr>
        <p:spPr>
          <a:xfrm>
            <a:off x="6096000" y="4095750"/>
            <a:ext cx="69891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ALUSel</a:t>
            </a:r>
            <a:r>
              <a:rPr lang="en-US" sz="1100" dirty="0"/>
              <a:t>=Add</a:t>
            </a:r>
          </a:p>
        </p:txBody>
      </p:sp>
      <p:sp>
        <p:nvSpPr>
          <p:cNvPr id="591" name="TextBox 590"/>
          <p:cNvSpPr txBox="1"/>
          <p:nvPr/>
        </p:nvSpPr>
        <p:spPr>
          <a:xfrm>
            <a:off x="6934200" y="4095750"/>
            <a:ext cx="90031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MemRW</a:t>
            </a:r>
            <a:r>
              <a:rPr lang="en-US" sz="1100" dirty="0"/>
              <a:t>=Write</a:t>
            </a:r>
          </a:p>
        </p:txBody>
      </p:sp>
      <p:sp>
        <p:nvSpPr>
          <p:cNvPr id="593" name="TextBox 592"/>
          <p:cNvSpPr txBox="1"/>
          <p:nvPr/>
        </p:nvSpPr>
        <p:spPr>
          <a:xfrm>
            <a:off x="8077200" y="4095750"/>
            <a:ext cx="51135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WBSel</a:t>
            </a:r>
            <a:r>
              <a:rPr lang="en-US" sz="1100" dirty="0"/>
              <a:t>=*</a:t>
            </a:r>
          </a:p>
        </p:txBody>
      </p:sp>
      <p:sp>
        <p:nvSpPr>
          <p:cNvPr id="596" name="TextBox 595"/>
          <p:cNvSpPr txBox="1"/>
          <p:nvPr/>
        </p:nvSpPr>
        <p:spPr>
          <a:xfrm>
            <a:off x="3406447" y="1657350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4476750"/>
            <a:ext cx="98156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*= “Don’t Care”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59243" y="1158276"/>
            <a:ext cx="7010400" cy="2874720"/>
            <a:chOff x="1447801" y="1123950"/>
            <a:chExt cx="7010400" cy="2874720"/>
          </a:xfrm>
        </p:grpSpPr>
        <p:cxnSp>
          <p:nvCxnSpPr>
            <p:cNvPr id="94" name="Straight Arrow Connector 93"/>
            <p:cNvCxnSpPr/>
            <p:nvPr/>
          </p:nvCxnSpPr>
          <p:spPr>
            <a:xfrm flipV="1">
              <a:off x="6454321" y="2545231"/>
              <a:ext cx="0" cy="143485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4191001" y="2876550"/>
              <a:ext cx="0" cy="110353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7233229" y="2641729"/>
              <a:ext cx="0" cy="1338352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5867401" y="2636897"/>
              <a:ext cx="0" cy="1343184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6629401" y="2130683"/>
              <a:ext cx="381000" cy="2196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8455357" y="2343150"/>
              <a:ext cx="2844" cy="165552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/>
            <p:nvPr/>
          </p:nvCxnSpPr>
          <p:spPr>
            <a:xfrm>
              <a:off x="1813264" y="2000250"/>
              <a:ext cx="320337" cy="304800"/>
            </a:xfrm>
            <a:prstGeom prst="bentConnector3">
              <a:avLst>
                <a:gd name="adj1" fmla="val 50000"/>
              </a:avLst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/>
            <p:nvPr/>
          </p:nvCxnSpPr>
          <p:spPr>
            <a:xfrm flipV="1">
              <a:off x="1782932" y="1581470"/>
              <a:ext cx="396537" cy="419100"/>
            </a:xfrm>
            <a:prstGeom prst="bentConnector3">
              <a:avLst>
                <a:gd name="adj1" fmla="val 50000"/>
              </a:avLst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/>
            <p:nvPr/>
          </p:nvCxnSpPr>
          <p:spPr>
            <a:xfrm flipV="1">
              <a:off x="2438401" y="1123950"/>
              <a:ext cx="304800" cy="457200"/>
            </a:xfrm>
            <a:prstGeom prst="bentConnector2">
              <a:avLst/>
            </a:prstGeom>
            <a:ln w="57150" cmpd="sng">
              <a:solidFill>
                <a:srgbClr val="FF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/>
            <p:cNvCxnSpPr/>
            <p:nvPr/>
          </p:nvCxnSpPr>
          <p:spPr>
            <a:xfrm rot="10800000" flipV="1">
              <a:off x="1447801" y="1123950"/>
              <a:ext cx="1295400" cy="876300"/>
            </a:xfrm>
            <a:prstGeom prst="bentConnector3">
              <a:avLst>
                <a:gd name="adj1" fmla="val 132662"/>
              </a:avLst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/>
            <p:nvPr/>
          </p:nvCxnSpPr>
          <p:spPr>
            <a:xfrm flipV="1">
              <a:off x="4499522" y="1922681"/>
              <a:ext cx="1748879" cy="404336"/>
            </a:xfrm>
            <a:prstGeom prst="bentConnector3">
              <a:avLst>
                <a:gd name="adj1" fmla="val 7475"/>
              </a:avLst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/>
            <p:nvPr/>
          </p:nvCxnSpPr>
          <p:spPr>
            <a:xfrm>
              <a:off x="4457522" y="2555617"/>
              <a:ext cx="957297" cy="320141"/>
            </a:xfrm>
            <a:prstGeom prst="bentConnector3">
              <a:avLst>
                <a:gd name="adj1" fmla="val 16834"/>
              </a:avLst>
            </a:prstGeom>
            <a:ln w="57150" cmpd="sng">
              <a:solidFill>
                <a:srgbClr val="FF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2895601" y="2303681"/>
              <a:ext cx="0" cy="167640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V="1">
              <a:off x="2886365" y="2419350"/>
              <a:ext cx="771236" cy="36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V="1">
              <a:off x="2897910" y="2647951"/>
              <a:ext cx="759691" cy="267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2886365" y="3333750"/>
              <a:ext cx="618836" cy="959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V="1">
              <a:off x="3810001" y="3599081"/>
              <a:ext cx="0" cy="38100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V="1">
              <a:off x="5943601" y="2456081"/>
              <a:ext cx="370610" cy="231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25"/>
            <p:cNvCxnSpPr/>
            <p:nvPr/>
          </p:nvCxnSpPr>
          <p:spPr>
            <a:xfrm flipV="1">
              <a:off x="5410201" y="2490717"/>
              <a:ext cx="1600200" cy="381000"/>
            </a:xfrm>
            <a:prstGeom prst="bentConnector3">
              <a:avLst>
                <a:gd name="adj1" fmla="val 86075"/>
              </a:avLst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Elbow Connector 127"/>
            <p:cNvCxnSpPr/>
            <p:nvPr/>
          </p:nvCxnSpPr>
          <p:spPr>
            <a:xfrm flipV="1">
              <a:off x="4044975" y="2532281"/>
              <a:ext cx="1746226" cy="825788"/>
            </a:xfrm>
            <a:prstGeom prst="bentConnector3">
              <a:avLst>
                <a:gd name="adj1" fmla="val 83443"/>
              </a:avLst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>
            <a:stCxn id="16" idx="3"/>
          </p:cNvCxnSpPr>
          <p:nvPr/>
        </p:nvCxnSpPr>
        <p:spPr>
          <a:xfrm>
            <a:off x="2743200" y="2344519"/>
            <a:ext cx="174413" cy="6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352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I-Format </a:t>
            </a:r>
            <a:r>
              <a:rPr lang="en-US" dirty="0" err="1"/>
              <a:t>immediates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28</a:t>
            </a:fld>
            <a:endParaRPr lang="en-US" dirty="0"/>
          </a:p>
        </p:txBody>
      </p:sp>
      <p:pic>
        <p:nvPicPr>
          <p:cNvPr id="102" name="Picture 101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2" y="895350"/>
            <a:ext cx="8915401" cy="76276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72400" y="1733550"/>
            <a:ext cx="119488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err="1"/>
              <a:t>inst</a:t>
            </a:r>
            <a:r>
              <a:rPr lang="en-US" sz="2400" dirty="0"/>
              <a:t>[31:0]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46362" y="1428750"/>
            <a:ext cx="8921438" cy="1969532"/>
            <a:chOff x="146362" y="1428750"/>
            <a:chExt cx="8921438" cy="1969532"/>
          </a:xfrm>
        </p:grpSpPr>
        <p:sp>
          <p:nvSpPr>
            <p:cNvPr id="10" name="Rectangle 9"/>
            <p:cNvSpPr/>
            <p:nvPr/>
          </p:nvSpPr>
          <p:spPr>
            <a:xfrm>
              <a:off x="146362" y="2571750"/>
              <a:ext cx="5943600" cy="30480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------</a:t>
              </a:r>
              <a:r>
                <a:rPr lang="en-US" dirty="0" err="1"/>
                <a:t>inst</a:t>
              </a:r>
              <a:r>
                <a:rPr lang="en-US" dirty="0"/>
                <a:t>[31]-(sign-extension)-------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194362" y="1428750"/>
              <a:ext cx="5568638" cy="106680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4962" y="1428750"/>
              <a:ext cx="5644838" cy="106680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6089962" y="2571750"/>
              <a:ext cx="2819400" cy="30480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/>
                <a:t>inst</a:t>
              </a:r>
              <a:r>
                <a:rPr lang="en-US" dirty="0"/>
                <a:t>[30:20]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766362" y="3028950"/>
              <a:ext cx="130143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err="1"/>
                <a:t>imm</a:t>
              </a:r>
              <a:r>
                <a:rPr lang="en-US" sz="2400" dirty="0"/>
                <a:t>[31:0]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46362" y="1428750"/>
              <a:ext cx="6038" cy="106680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609600" y="3257550"/>
            <a:ext cx="8534400" cy="1488996"/>
            <a:chOff x="609600" y="3257550"/>
            <a:chExt cx="8534400" cy="1488996"/>
          </a:xfrm>
        </p:grpSpPr>
        <p:grpSp>
          <p:nvGrpSpPr>
            <p:cNvPr id="9" name="Group 8"/>
            <p:cNvGrpSpPr/>
            <p:nvPr/>
          </p:nvGrpSpPr>
          <p:grpSpPr>
            <a:xfrm>
              <a:off x="609600" y="3257550"/>
              <a:ext cx="2438400" cy="1273552"/>
              <a:chOff x="2895600" y="1544419"/>
              <a:chExt cx="2438400" cy="1273552"/>
            </a:xfrm>
          </p:grpSpPr>
          <p:sp>
            <p:nvSpPr>
              <p:cNvPr id="64" name="Trapezoid 63"/>
              <p:cNvSpPr/>
              <p:nvPr/>
            </p:nvSpPr>
            <p:spPr>
              <a:xfrm rot="5400000">
                <a:off x="3695700" y="1658719"/>
                <a:ext cx="762000" cy="533400"/>
              </a:xfrm>
              <a:prstGeom prst="trapezoid">
                <a:avLst>
                  <a:gd name="adj" fmla="val 30656"/>
                </a:avLst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733800" y="1657350"/>
                <a:ext cx="61597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Imm</a:t>
                </a:r>
                <a:r>
                  <a:rPr lang="en-US" sz="1600" dirty="0"/>
                  <a:t>.</a:t>
                </a:r>
              </a:p>
              <a:p>
                <a:r>
                  <a:rPr lang="en-US" sz="1600" dirty="0"/>
                  <a:t>Gen</a:t>
                </a: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 flipV="1">
                <a:off x="3191164" y="1925419"/>
                <a:ext cx="618836" cy="9599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V="1">
                <a:off x="4114800" y="2190750"/>
                <a:ext cx="0" cy="381000"/>
              </a:xfrm>
              <a:prstGeom prst="straightConnector1">
                <a:avLst/>
              </a:prstGeom>
              <a:ln w="28575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flipV="1">
                <a:off x="4343400" y="1885950"/>
                <a:ext cx="618836" cy="9599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2895600" y="1581150"/>
                <a:ext cx="90058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 err="1"/>
                  <a:t>inst</a:t>
                </a:r>
                <a:r>
                  <a:rPr lang="en-US" sz="1600" dirty="0"/>
                  <a:t>[31:20]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419600" y="1581150"/>
                <a:ext cx="9144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 err="1"/>
                  <a:t>imm</a:t>
                </a:r>
                <a:r>
                  <a:rPr lang="en-US" sz="1600" dirty="0"/>
                  <a:t>[31:0]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657600" y="2571750"/>
                <a:ext cx="77685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 err="1"/>
                  <a:t>ImmSel</a:t>
                </a:r>
                <a:r>
                  <a:rPr lang="en-US" sz="1600" dirty="0"/>
                  <a:t>=I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200400" y="3638550"/>
              <a:ext cx="5943600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/>
                <a:t>High 12 bits of instruction (</a:t>
              </a:r>
              <a:r>
                <a:rPr lang="en-US" dirty="0" err="1"/>
                <a:t>inst</a:t>
              </a:r>
              <a:r>
                <a:rPr lang="en-US" dirty="0"/>
                <a:t>[31:20]) copied to low 12 bits of immediate (</a:t>
              </a:r>
              <a:r>
                <a:rPr lang="en-US" dirty="0" err="1"/>
                <a:t>imm</a:t>
              </a:r>
              <a:r>
                <a:rPr lang="en-US" dirty="0"/>
                <a:t>[11:0])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/>
                <a:t>Immediate is sign-extended by copying value of </a:t>
              </a:r>
              <a:r>
                <a:rPr lang="en-US" dirty="0" err="1"/>
                <a:t>inst</a:t>
              </a:r>
              <a:r>
                <a:rPr lang="en-US" dirty="0"/>
                <a:t>[31] to fill the upper 20 bits of the immediate value (</a:t>
              </a:r>
              <a:r>
                <a:rPr lang="en-US" dirty="0" err="1"/>
                <a:t>imm</a:t>
              </a:r>
              <a:r>
                <a:rPr lang="en-US" dirty="0"/>
                <a:t>[31:12])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312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&amp; S Immediate Generator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52400" y="1733550"/>
            <a:ext cx="8763000" cy="381000"/>
            <a:chOff x="152400" y="3181350"/>
            <a:chExt cx="8763000" cy="381000"/>
          </a:xfrm>
        </p:grpSpPr>
        <p:sp>
          <p:nvSpPr>
            <p:cNvPr id="9" name="Rectangle 8"/>
            <p:cNvSpPr/>
            <p:nvPr/>
          </p:nvSpPr>
          <p:spPr>
            <a:xfrm>
              <a:off x="152400" y="3181350"/>
              <a:ext cx="16002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imm</a:t>
              </a:r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[11:5]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2600" y="31813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rs2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48000" y="31813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rs1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3181350"/>
              <a:ext cx="14478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funct3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91200" y="31813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imm</a:t>
              </a:r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[4:0]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86600" y="3181350"/>
              <a:ext cx="18288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S-</a:t>
              </a:r>
              <a:r>
                <a:rPr lang="en-US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opcode</a:t>
              </a:r>
              <a:endParaRPr lang="en-US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2400" y="1352550"/>
            <a:ext cx="8763000" cy="381000"/>
            <a:chOff x="152400" y="3181350"/>
            <a:chExt cx="8763000" cy="381000"/>
          </a:xfrm>
        </p:grpSpPr>
        <p:sp>
          <p:nvSpPr>
            <p:cNvPr id="16" name="Rectangle 15"/>
            <p:cNvSpPr/>
            <p:nvPr/>
          </p:nvSpPr>
          <p:spPr>
            <a:xfrm>
              <a:off x="152400" y="3181350"/>
              <a:ext cx="28956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imm</a:t>
              </a:r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[11:0]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48000" y="31813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rs1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43400" y="3181350"/>
              <a:ext cx="14478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funct3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91200" y="31813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rd</a:t>
              </a:r>
              <a:endParaRPr lang="en-US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86600" y="3181350"/>
              <a:ext cx="18288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I-</a:t>
              </a:r>
              <a:r>
                <a:rPr lang="en-US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opcode</a:t>
              </a:r>
              <a:endParaRPr lang="en-US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152400" y="3486150"/>
            <a:ext cx="5943600" cy="3048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latin typeface="Courier New"/>
                <a:cs typeface="Courier New"/>
              </a:rPr>
              <a:t>inst</a:t>
            </a:r>
            <a:r>
              <a:rPr lang="en-US" sz="1600" b="1" dirty="0">
                <a:latin typeface="Courier New"/>
                <a:cs typeface="Courier New"/>
              </a:rPr>
              <a:t>[31](sign-extension)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96000" y="3486150"/>
            <a:ext cx="1377637" cy="3048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latin typeface="Courier New"/>
                <a:cs typeface="Courier New"/>
              </a:rPr>
              <a:t>inst</a:t>
            </a:r>
            <a:r>
              <a:rPr lang="en-US" sz="1400" b="1" dirty="0">
                <a:latin typeface="Courier New"/>
                <a:cs typeface="Courier New"/>
              </a:rPr>
              <a:t>[30:25]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43800" y="4400550"/>
            <a:ext cx="130143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err="1"/>
              <a:t>imm</a:t>
            </a:r>
            <a:r>
              <a:rPr lang="en-US" sz="2400" dirty="0"/>
              <a:t>[31:0]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96200" y="666750"/>
            <a:ext cx="119488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err="1"/>
              <a:t>inst</a:t>
            </a:r>
            <a:r>
              <a:rPr lang="en-US" sz="2400" dirty="0"/>
              <a:t>[31:0]</a:t>
            </a:r>
          </a:p>
        </p:txBody>
      </p:sp>
      <p:sp>
        <p:nvSpPr>
          <p:cNvPr id="29" name="Trapezoid 28"/>
          <p:cNvSpPr/>
          <p:nvPr/>
        </p:nvSpPr>
        <p:spPr>
          <a:xfrm rot="10800000">
            <a:off x="7543800" y="3028950"/>
            <a:ext cx="1219200" cy="304800"/>
          </a:xfrm>
          <a:prstGeom prst="trapezoid">
            <a:avLst>
              <a:gd name="adj" fmla="val 47523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7467600" y="3486150"/>
            <a:ext cx="1371600" cy="304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inst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[24:20]</a:t>
            </a:r>
          </a:p>
        </p:txBody>
      </p:sp>
      <p:cxnSp>
        <p:nvCxnSpPr>
          <p:cNvPr id="32" name="Straight Connector 31"/>
          <p:cNvCxnSpPr>
            <a:stCxn id="29" idx="0"/>
            <a:endCxn id="30" idx="0"/>
          </p:cNvCxnSpPr>
          <p:nvPr/>
        </p:nvCxnSpPr>
        <p:spPr>
          <a:xfrm>
            <a:off x="8153400" y="3333750"/>
            <a:ext cx="0" cy="15240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2"/>
            <a:endCxn id="25" idx="0"/>
          </p:cNvCxnSpPr>
          <p:nvPr/>
        </p:nvCxnSpPr>
        <p:spPr>
          <a:xfrm>
            <a:off x="952500" y="2114550"/>
            <a:ext cx="5832319" cy="13716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0"/>
          </p:cNvCxnSpPr>
          <p:nvPr/>
        </p:nvCxnSpPr>
        <p:spPr>
          <a:xfrm>
            <a:off x="2400300" y="1733550"/>
            <a:ext cx="5448300" cy="12954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3" idx="2"/>
          </p:cNvCxnSpPr>
          <p:nvPr/>
        </p:nvCxnSpPr>
        <p:spPr>
          <a:xfrm>
            <a:off x="6438900" y="2114550"/>
            <a:ext cx="1943100" cy="9144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22" idx="0"/>
          </p:cNvCxnSpPr>
          <p:nvPr/>
        </p:nvCxnSpPr>
        <p:spPr>
          <a:xfrm>
            <a:off x="228600" y="2114550"/>
            <a:ext cx="2895600" cy="13716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382000" y="3028950"/>
            <a:ext cx="9427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72400" y="3028950"/>
            <a:ext cx="5169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I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52400" y="3790950"/>
            <a:ext cx="5943600" cy="3048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latin typeface="Courier New"/>
                <a:cs typeface="Courier New"/>
              </a:rPr>
              <a:t>inst</a:t>
            </a:r>
            <a:r>
              <a:rPr lang="en-US" sz="1600" b="1" dirty="0">
                <a:latin typeface="Courier New"/>
                <a:cs typeface="Courier New"/>
              </a:rPr>
              <a:t>[31](sign-extension)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096000" y="3790950"/>
            <a:ext cx="1377637" cy="3048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latin typeface="Courier New"/>
                <a:cs typeface="Courier New"/>
              </a:rPr>
              <a:t>inst</a:t>
            </a:r>
            <a:r>
              <a:rPr lang="en-US" sz="1400" b="1" dirty="0">
                <a:latin typeface="Courier New"/>
                <a:cs typeface="Courier New"/>
              </a:rPr>
              <a:t>[30:25]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467600" y="3790950"/>
            <a:ext cx="1371600" cy="304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inst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[11:7]</a:t>
            </a:r>
          </a:p>
        </p:txBody>
      </p:sp>
      <p:cxnSp>
        <p:nvCxnSpPr>
          <p:cNvPr id="78" name="Straight Arrow Connector 77"/>
          <p:cNvCxnSpPr>
            <a:endCxn id="29" idx="1"/>
          </p:cNvCxnSpPr>
          <p:nvPr/>
        </p:nvCxnSpPr>
        <p:spPr>
          <a:xfrm flipH="1">
            <a:off x="8690575" y="3181350"/>
            <a:ext cx="301025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839200" y="1047750"/>
            <a:ext cx="1169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162800" y="1047750"/>
            <a:ext cx="1169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934200" y="1047750"/>
            <a:ext cx="1169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867400" y="1047750"/>
            <a:ext cx="2339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86400" y="1047750"/>
            <a:ext cx="2339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419600" y="1047750"/>
            <a:ext cx="2339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033212" y="1047750"/>
            <a:ext cx="2339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124200" y="1047750"/>
            <a:ext cx="2339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743200" y="1047750"/>
            <a:ext cx="2339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23412" y="1047750"/>
            <a:ext cx="2339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18612" y="1047750"/>
            <a:ext cx="2339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2400" y="1047750"/>
            <a:ext cx="2339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86800" y="4095750"/>
            <a:ext cx="1169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543800" y="4095750"/>
            <a:ext cx="1169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15200" y="4095750"/>
            <a:ext cx="1169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096000" y="4095750"/>
            <a:ext cx="2339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791200" y="4095750"/>
            <a:ext cx="2339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52400" y="4095750"/>
            <a:ext cx="2339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31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1600200" y="2724150"/>
            <a:ext cx="152400" cy="15240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447800" y="2724150"/>
            <a:ext cx="1169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3657600" y="2724150"/>
            <a:ext cx="152400" cy="15240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505200" y="2724150"/>
            <a:ext cx="1169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6172200" y="2571750"/>
            <a:ext cx="152400" cy="15240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019800" y="2571750"/>
            <a:ext cx="1169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10" name="Straight Connector 109"/>
          <p:cNvCxnSpPr/>
          <p:nvPr/>
        </p:nvCxnSpPr>
        <p:spPr>
          <a:xfrm flipV="1">
            <a:off x="7010400" y="2343150"/>
            <a:ext cx="152400" cy="15240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858000" y="2343150"/>
            <a:ext cx="1169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915400" y="3867150"/>
            <a:ext cx="9427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939903" y="3486150"/>
            <a:ext cx="5169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I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90600" y="4404836"/>
            <a:ext cx="58674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Just need a 5-bit mux to select between two positions where low five bits of immediate can reside in instruction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Other bits in immediate are wired to fixed positions in instruction</a:t>
            </a:r>
          </a:p>
        </p:txBody>
      </p:sp>
    </p:spTree>
    <p:extLst>
      <p:ext uri="{BB962C8B-B14F-4D97-AF65-F5344CB8AC3E}">
        <p14:creationId xmlns:p14="http://schemas.microsoft.com/office/powerpoint/2010/main" val="76093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Required by RV32I ISA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739" y="987778"/>
            <a:ext cx="8628184" cy="377948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en-US" dirty="0"/>
              <a:t>Each instruction reads and updates this state during execution:</a:t>
            </a:r>
          </a:p>
          <a:p>
            <a:pPr>
              <a:defRPr/>
            </a:pPr>
            <a:r>
              <a:rPr lang="en-US" dirty="0"/>
              <a:t>Registers (</a:t>
            </a:r>
            <a:r>
              <a:rPr lang="en-US" b="1" dirty="0">
                <a:latin typeface="Courier New"/>
                <a:cs typeface="Courier New"/>
              </a:rPr>
              <a:t>x0..x31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Register file (or </a:t>
            </a:r>
            <a:r>
              <a:rPr lang="en-US" i="1" dirty="0" err="1"/>
              <a:t>regfile</a:t>
            </a:r>
            <a:r>
              <a:rPr lang="en-US" dirty="0"/>
              <a:t>) </a:t>
            </a:r>
            <a:r>
              <a:rPr lang="en-US" b="1" dirty="0" err="1">
                <a:latin typeface="Courier New"/>
                <a:cs typeface="Courier New"/>
              </a:rPr>
              <a:t>Reg</a:t>
            </a:r>
            <a:r>
              <a:rPr lang="en-US" dirty="0"/>
              <a:t> holds 32 registers x 32 bits/register: </a:t>
            </a:r>
            <a:r>
              <a:rPr lang="en-US" b="1" dirty="0" err="1">
                <a:latin typeface="Courier New"/>
                <a:cs typeface="Courier New"/>
              </a:rPr>
              <a:t>Reg</a:t>
            </a:r>
            <a:r>
              <a:rPr lang="en-US" b="1" dirty="0">
                <a:latin typeface="Courier New"/>
                <a:cs typeface="Courier New"/>
              </a:rPr>
              <a:t>[0].. </a:t>
            </a:r>
            <a:r>
              <a:rPr lang="en-US" b="1" dirty="0" err="1">
                <a:latin typeface="Courier New"/>
                <a:cs typeface="Courier New"/>
              </a:rPr>
              <a:t>Reg</a:t>
            </a:r>
            <a:r>
              <a:rPr lang="en-US" b="1" dirty="0">
                <a:latin typeface="Courier New"/>
                <a:cs typeface="Courier New"/>
              </a:rPr>
              <a:t>[31]</a:t>
            </a:r>
            <a:endParaRPr lang="en-US" dirty="0"/>
          </a:p>
          <a:p>
            <a:pPr lvl="1">
              <a:defRPr/>
            </a:pPr>
            <a:r>
              <a:rPr lang="en-US" dirty="0"/>
              <a:t>First register read specified by </a:t>
            </a:r>
            <a:r>
              <a:rPr lang="en-US" i="1" dirty="0"/>
              <a:t>rs1 </a:t>
            </a:r>
            <a:r>
              <a:rPr lang="en-US" dirty="0"/>
              <a:t>field in instruction</a:t>
            </a:r>
            <a:endParaRPr lang="en-US" i="1" dirty="0"/>
          </a:p>
          <a:p>
            <a:pPr lvl="1">
              <a:defRPr/>
            </a:pPr>
            <a:r>
              <a:rPr lang="en-US" dirty="0"/>
              <a:t>Second register read specified by </a:t>
            </a:r>
            <a:r>
              <a:rPr lang="en-US" i="1" dirty="0"/>
              <a:t>rs2 </a:t>
            </a:r>
            <a:r>
              <a:rPr lang="en-US" dirty="0"/>
              <a:t>field in instruction</a:t>
            </a:r>
            <a:endParaRPr lang="en-US" i="1" dirty="0"/>
          </a:p>
          <a:p>
            <a:pPr lvl="1">
              <a:defRPr/>
            </a:pPr>
            <a:r>
              <a:rPr lang="en-US" dirty="0"/>
              <a:t>Write register (destination) specified by </a:t>
            </a:r>
            <a:r>
              <a:rPr lang="en-US" i="1" dirty="0" err="1"/>
              <a:t>rd</a:t>
            </a:r>
            <a:r>
              <a:rPr lang="en-US" i="1" dirty="0"/>
              <a:t> </a:t>
            </a:r>
            <a:r>
              <a:rPr lang="en-US" dirty="0"/>
              <a:t>field in instruction</a:t>
            </a:r>
            <a:endParaRPr lang="en-US" i="1" dirty="0"/>
          </a:p>
          <a:p>
            <a:pPr lvl="1">
              <a:defRPr/>
            </a:pP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x0</a:t>
            </a:r>
            <a:r>
              <a:rPr lang="en-US" dirty="0"/>
              <a:t> is always 0 (writes to </a:t>
            </a:r>
            <a:r>
              <a:rPr lang="en-US" b="1" dirty="0" err="1">
                <a:latin typeface="Courier New"/>
                <a:cs typeface="Courier New"/>
              </a:rPr>
              <a:t>Reg</a:t>
            </a:r>
            <a:r>
              <a:rPr lang="en-US" b="1" dirty="0">
                <a:latin typeface="Courier New"/>
                <a:cs typeface="Courier New"/>
              </a:rPr>
              <a:t>[0]</a:t>
            </a:r>
            <a:r>
              <a:rPr lang="en-US" dirty="0"/>
              <a:t>are ignored)</a:t>
            </a:r>
          </a:p>
          <a:p>
            <a:pPr>
              <a:defRPr/>
            </a:pPr>
            <a:r>
              <a:rPr lang="en-US" dirty="0"/>
              <a:t>Program Counter (</a:t>
            </a:r>
            <a:r>
              <a:rPr lang="en-US" b="1" dirty="0">
                <a:latin typeface="Courier New"/>
                <a:cs typeface="Courier New"/>
              </a:rPr>
              <a:t>PC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Holds address of current instruction</a:t>
            </a:r>
          </a:p>
          <a:p>
            <a:pPr>
              <a:defRPr/>
            </a:pPr>
            <a:r>
              <a:rPr lang="en-US" dirty="0"/>
              <a:t>Memory (</a:t>
            </a:r>
            <a:r>
              <a:rPr lang="en-US" b="1" dirty="0">
                <a:latin typeface="Courier New"/>
                <a:cs typeface="Courier New"/>
              </a:rPr>
              <a:t>MEM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Holds both instructions &amp; data, in one 32-bit byte-addressed memory space</a:t>
            </a:r>
          </a:p>
          <a:p>
            <a:pPr lvl="1">
              <a:defRPr/>
            </a:pPr>
            <a:r>
              <a:rPr lang="en-US" dirty="0"/>
              <a:t>We’ll use separate memories for instructions (</a:t>
            </a:r>
            <a:r>
              <a:rPr lang="en-US" sz="2600" b="1" dirty="0">
                <a:latin typeface="Courier New"/>
                <a:cs typeface="Courier New"/>
              </a:rPr>
              <a:t>IMEM</a:t>
            </a:r>
            <a:r>
              <a:rPr lang="en-US" dirty="0"/>
              <a:t>) and data (</a:t>
            </a:r>
            <a:r>
              <a:rPr lang="en-US" sz="2600" b="1" dirty="0">
                <a:latin typeface="Courier New"/>
                <a:cs typeface="Courier New"/>
              </a:rPr>
              <a:t>DMEM</a:t>
            </a:r>
            <a:r>
              <a:rPr lang="en-US" dirty="0"/>
              <a:t>)</a:t>
            </a:r>
          </a:p>
          <a:p>
            <a:pPr lvl="2">
              <a:defRPr/>
            </a:pPr>
            <a:r>
              <a:rPr lang="en-US" i="1" dirty="0"/>
              <a:t>Later we’ll replace these with instruction and data caches</a:t>
            </a:r>
          </a:p>
          <a:p>
            <a:pPr lvl="1">
              <a:defRPr/>
            </a:pPr>
            <a:r>
              <a:rPr lang="en-US" dirty="0"/>
              <a:t>Instructions are read (</a:t>
            </a:r>
            <a:r>
              <a:rPr lang="en-US" i="1" dirty="0"/>
              <a:t>fetched</a:t>
            </a:r>
            <a:r>
              <a:rPr lang="en-US" dirty="0"/>
              <a:t>) from instruction memory (assume </a:t>
            </a:r>
            <a:r>
              <a:rPr lang="en-US" b="1" dirty="0">
                <a:latin typeface="Courier New"/>
                <a:cs typeface="Courier New"/>
              </a:rPr>
              <a:t>IMEM</a:t>
            </a:r>
            <a:r>
              <a:rPr lang="en-US" dirty="0"/>
              <a:t> read-only)</a:t>
            </a:r>
          </a:p>
          <a:p>
            <a:pPr lvl="1">
              <a:defRPr/>
            </a:pPr>
            <a:r>
              <a:rPr lang="en-US" dirty="0"/>
              <a:t>Load/store instructions access data memory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E35C6CC-BB2B-2143-BD8C-920F8EA4623C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1DCCB-BD47-224F-A41D-FA22F8BD373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0866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85950"/>
            <a:ext cx="8229600" cy="3048000"/>
          </a:xfrm>
        </p:spPr>
        <p:txBody>
          <a:bodyPr>
            <a:normAutofit/>
          </a:bodyPr>
          <a:lstStyle/>
          <a:p>
            <a:r>
              <a:rPr lang="en-US" dirty="0"/>
              <a:t>B-format is mostly same as S-Format, with two register sources (rs1/rs2) and a 12-bit immediate</a:t>
            </a:r>
          </a:p>
          <a:p>
            <a:r>
              <a:rPr lang="en-US" dirty="0"/>
              <a:t>But now immediate represents values -4096 to +4094 in 2-byte increments</a:t>
            </a:r>
          </a:p>
          <a:p>
            <a:r>
              <a:rPr lang="en-US" dirty="0"/>
              <a:t>The 12 immediate bits encode </a:t>
            </a:r>
            <a:r>
              <a:rPr lang="en-US" i="1" dirty="0"/>
              <a:t>even</a:t>
            </a:r>
            <a:r>
              <a:rPr lang="en-US" dirty="0"/>
              <a:t> 13-bit signed byte offsets (lowest bit of offset is always zero, so no need to store it)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6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42950"/>
            <a:ext cx="8877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52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</a:t>
            </a:r>
            <a:r>
              <a:rPr lang="en-US" b="1" dirty="0" err="1">
                <a:latin typeface="Courier New"/>
                <a:cs typeface="Courier New"/>
              </a:rPr>
              <a:t>sw</a:t>
            </a:r>
            <a:r>
              <a:rPr lang="en-US" dirty="0"/>
              <a:t> to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31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33600" y="2001619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172200" y="1696819"/>
            <a:ext cx="521297" cy="990600"/>
            <a:chOff x="6324600" y="3115310"/>
            <a:chExt cx="521297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ALU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429000" y="2992219"/>
            <a:ext cx="615974" cy="762000"/>
            <a:chOff x="3733800" y="3105150"/>
            <a:chExt cx="615974" cy="7620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3218081"/>
              <a:ext cx="6159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Imm</a:t>
              </a:r>
              <a:r>
                <a:rPr lang="en-US" sz="1600" dirty="0"/>
                <a:t>.</a:t>
              </a:r>
            </a:p>
            <a:p>
              <a:r>
                <a:rPr lang="en-US" sz="1600" dirty="0"/>
                <a:t>Gen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33600" y="139201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10400" y="1849219"/>
            <a:ext cx="990600" cy="83820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/>
                  <a:cs typeface="Calibri"/>
                </a:rPr>
                <a:t>DMEM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3657600" y="146821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Reg</a:t>
                </a: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34684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AddrA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463284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AddrB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AddrD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DataB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DataD</a:t>
              </a:r>
              <a:endParaRPr lang="en-US" sz="1200" dirty="0"/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V="1">
            <a:off x="6454320" y="2584700"/>
            <a:ext cx="0" cy="143485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191000" y="2916019"/>
            <a:ext cx="0" cy="1103531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7233228" y="2681198"/>
            <a:ext cx="0" cy="1338352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010400" y="207781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7031583" y="2350353"/>
            <a:ext cx="4360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DataW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543800" y="215401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DataR</a:t>
            </a:r>
            <a:endParaRPr lang="en-US" sz="1200" dirty="0"/>
          </a:p>
        </p:txBody>
      </p:sp>
      <p:cxnSp>
        <p:nvCxnSpPr>
          <p:cNvPr id="100" name="Straight Arrow Connector 99"/>
          <p:cNvCxnSpPr>
            <a:endCxn id="116" idx="3"/>
          </p:cNvCxnSpPr>
          <p:nvPr/>
        </p:nvCxnSpPr>
        <p:spPr>
          <a:xfrm flipV="1">
            <a:off x="5867400" y="2676366"/>
            <a:ext cx="0" cy="1343184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8001000" y="225300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8382000" y="1696819"/>
            <a:ext cx="152400" cy="762000"/>
            <a:chOff x="8229600" y="1733550"/>
            <a:chExt cx="152400" cy="762000"/>
          </a:xfrm>
        </p:grpSpPr>
        <p:sp>
          <p:nvSpPr>
            <p:cNvPr id="66" name="Trapezoid 65"/>
            <p:cNvSpPr/>
            <p:nvPr/>
          </p:nvSpPr>
          <p:spPr>
            <a:xfrm rot="5400000">
              <a:off x="7924800" y="2038350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55000" y="22320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255000" y="20161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255000" y="18002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1200" dirty="0"/>
            </a:p>
          </p:txBody>
        </p:sp>
      </p:grpSp>
      <p:cxnSp>
        <p:nvCxnSpPr>
          <p:cNvPr id="127" name="Straight Arrow Connector 126"/>
          <p:cNvCxnSpPr>
            <a:stCxn id="28" idx="0"/>
            <a:endCxn id="97" idx="1"/>
          </p:cNvCxnSpPr>
          <p:nvPr/>
        </p:nvCxnSpPr>
        <p:spPr>
          <a:xfrm flipV="1">
            <a:off x="6629400" y="2170152"/>
            <a:ext cx="381000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8458200" y="2382619"/>
            <a:ext cx="0" cy="19050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781800" y="1260547"/>
            <a:ext cx="0" cy="92442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66" idx="2"/>
          </p:cNvCxnSpPr>
          <p:nvPr/>
        </p:nvCxnSpPr>
        <p:spPr>
          <a:xfrm>
            <a:off x="6781800" y="1276350"/>
            <a:ext cx="1600200" cy="801469"/>
          </a:xfrm>
          <a:prstGeom prst="bentConnector3">
            <a:avLst>
              <a:gd name="adj1" fmla="val 87896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1813263" y="2039719"/>
            <a:ext cx="320337" cy="3048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1782931" y="162093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2438400" y="1163419"/>
            <a:ext cx="304800" cy="457200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endCxn id="19" idx="1"/>
          </p:cNvCxnSpPr>
          <p:nvPr/>
        </p:nvCxnSpPr>
        <p:spPr>
          <a:xfrm rot="10800000" flipV="1">
            <a:off x="1447800" y="1163419"/>
            <a:ext cx="1295400" cy="876300"/>
          </a:xfrm>
          <a:prstGeom prst="bentConnector3">
            <a:avLst>
              <a:gd name="adj1" fmla="val 132662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79" idx="3"/>
          </p:cNvCxnSpPr>
          <p:nvPr/>
        </p:nvCxnSpPr>
        <p:spPr>
          <a:xfrm flipV="1">
            <a:off x="4499521" y="1962150"/>
            <a:ext cx="1748879" cy="404336"/>
          </a:xfrm>
          <a:prstGeom prst="bentConnector3">
            <a:avLst>
              <a:gd name="adj1" fmla="val 74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/>
          <p:nvPr/>
        </p:nvCxnSpPr>
        <p:spPr>
          <a:xfrm>
            <a:off x="4457521" y="2595086"/>
            <a:ext cx="957297" cy="320141"/>
          </a:xfrm>
          <a:prstGeom prst="bentConnector3">
            <a:avLst>
              <a:gd name="adj1" fmla="val 1683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447800" y="1620619"/>
            <a:ext cx="365463" cy="838199"/>
            <a:chOff x="1447800" y="1809750"/>
            <a:chExt cx="365463" cy="838199"/>
          </a:xfrm>
        </p:grpSpPr>
        <p:sp>
          <p:nvSpPr>
            <p:cNvPr id="19" name="Rectangle 18"/>
            <p:cNvSpPr/>
            <p:nvPr/>
          </p:nvSpPr>
          <p:spPr>
            <a:xfrm>
              <a:off x="1447800" y="1809750"/>
              <a:ext cx="365463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pc</a:t>
              </a: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791200" y="2190750"/>
            <a:ext cx="152400" cy="533400"/>
            <a:chOff x="5791200" y="1352550"/>
            <a:chExt cx="152400" cy="533400"/>
          </a:xfrm>
        </p:grpSpPr>
        <p:sp>
          <p:nvSpPr>
            <p:cNvPr id="116" name="Trapezoid 11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cxnSp>
        <p:nvCxnSpPr>
          <p:cNvPr id="394" name="Elbow Connector 393"/>
          <p:cNvCxnSpPr>
            <a:stCxn id="16" idx="3"/>
            <a:endCxn id="22" idx="1"/>
          </p:cNvCxnSpPr>
          <p:nvPr/>
        </p:nvCxnSpPr>
        <p:spPr>
          <a:xfrm flipV="1">
            <a:off x="2743200" y="2192119"/>
            <a:ext cx="914400" cy="152400"/>
          </a:xfrm>
          <a:prstGeom prst="bentConnector3">
            <a:avLst>
              <a:gd name="adj1" fmla="val 1780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2895600" y="2343150"/>
            <a:ext cx="0" cy="16764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 flipV="1">
            <a:off x="2886364" y="2458819"/>
            <a:ext cx="771236" cy="36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 flipV="1">
            <a:off x="2897909" y="2687420"/>
            <a:ext cx="759691" cy="26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/>
          <p:nvPr/>
        </p:nvCxnSpPr>
        <p:spPr>
          <a:xfrm flipV="1">
            <a:off x="2886364" y="3373219"/>
            <a:ext cx="618836" cy="959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3330864" y="1044864"/>
            <a:ext cx="5203536" cy="1032955"/>
          </a:xfrm>
          <a:prstGeom prst="bentConnector3">
            <a:avLst>
              <a:gd name="adj1" fmla="val -237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3086100" y="1314450"/>
            <a:ext cx="838200" cy="304800"/>
          </a:xfrm>
          <a:prstGeom prst="bentConnector3">
            <a:avLst>
              <a:gd name="adj1" fmla="val 1002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3810000" y="3638550"/>
            <a:ext cx="0" cy="3810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/>
          <p:nvPr/>
        </p:nvCxnSpPr>
        <p:spPr>
          <a:xfrm flipV="1">
            <a:off x="5943600" y="2495550"/>
            <a:ext cx="370610" cy="231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5410200" y="2530186"/>
            <a:ext cx="1600200" cy="381000"/>
          </a:xfrm>
          <a:prstGeom prst="bentConnector3">
            <a:avLst>
              <a:gd name="adj1" fmla="val 860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2988810" y="1984827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[11:7]</a:t>
            </a:r>
          </a:p>
        </p:txBody>
      </p:sp>
      <p:sp>
        <p:nvSpPr>
          <p:cNvPr id="488" name="TextBox 487"/>
          <p:cNvSpPr txBox="1"/>
          <p:nvPr/>
        </p:nvSpPr>
        <p:spPr>
          <a:xfrm>
            <a:off x="2971800" y="22669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[19:15]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2971800" y="24955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[24:20]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2918691" y="3135168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[31:7]</a:t>
            </a:r>
          </a:p>
        </p:txBody>
      </p:sp>
      <p:cxnSp>
        <p:nvCxnSpPr>
          <p:cNvPr id="513" name="Elbow Connector 512"/>
          <p:cNvCxnSpPr/>
          <p:nvPr/>
        </p:nvCxnSpPr>
        <p:spPr>
          <a:xfrm rot="5400000" flipH="1" flipV="1">
            <a:off x="5310189" y="2446338"/>
            <a:ext cx="584201" cy="377826"/>
          </a:xfrm>
          <a:prstGeom prst="bentConnector3">
            <a:avLst>
              <a:gd name="adj1" fmla="val 10046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8" name="TextBox 527"/>
          <p:cNvSpPr txBox="1"/>
          <p:nvPr/>
        </p:nvSpPr>
        <p:spPr>
          <a:xfrm>
            <a:off x="7923646" y="1556904"/>
            <a:ext cx="1740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endParaRPr lang="en-US" sz="1100" dirty="0"/>
          </a:p>
        </p:txBody>
      </p:sp>
      <p:sp>
        <p:nvSpPr>
          <p:cNvPr id="529" name="TextBox 528"/>
          <p:cNvSpPr txBox="1"/>
          <p:nvPr/>
        </p:nvSpPr>
        <p:spPr>
          <a:xfrm>
            <a:off x="8029863" y="2355849"/>
            <a:ext cx="3348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mem</a:t>
            </a:r>
            <a:endParaRPr lang="en-US" sz="1100" dirty="0"/>
          </a:p>
        </p:txBody>
      </p:sp>
      <p:sp>
        <p:nvSpPr>
          <p:cNvPr id="530" name="TextBox 529"/>
          <p:cNvSpPr txBox="1"/>
          <p:nvPr/>
        </p:nvSpPr>
        <p:spPr>
          <a:xfrm>
            <a:off x="8581737" y="2087995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  <p:sp>
        <p:nvSpPr>
          <p:cNvPr id="532" name="TextBox 531"/>
          <p:cNvSpPr txBox="1"/>
          <p:nvPr/>
        </p:nvSpPr>
        <p:spPr>
          <a:xfrm>
            <a:off x="990600" y="2114550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pc+4</a:t>
            </a:r>
          </a:p>
        </p:txBody>
      </p:sp>
      <p:sp>
        <p:nvSpPr>
          <p:cNvPr id="533" name="TextBox 532"/>
          <p:cNvSpPr txBox="1"/>
          <p:nvPr/>
        </p:nvSpPr>
        <p:spPr>
          <a:xfrm>
            <a:off x="5312006" y="1809750"/>
            <a:ext cx="5241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[rs1]</a:t>
            </a:r>
          </a:p>
        </p:txBody>
      </p:sp>
      <p:sp>
        <p:nvSpPr>
          <p:cNvPr id="535" name="TextBox 534"/>
          <p:cNvSpPr txBox="1"/>
          <p:nvPr/>
        </p:nvSpPr>
        <p:spPr>
          <a:xfrm>
            <a:off x="4247574" y="3209059"/>
            <a:ext cx="62922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imm</a:t>
            </a:r>
            <a:r>
              <a:rPr lang="en-US" sz="1100" dirty="0"/>
              <a:t>[31:0]</a:t>
            </a:r>
          </a:p>
        </p:txBody>
      </p:sp>
      <p:sp>
        <p:nvSpPr>
          <p:cNvPr id="536" name="TextBox 535"/>
          <p:cNvSpPr txBox="1"/>
          <p:nvPr/>
        </p:nvSpPr>
        <p:spPr>
          <a:xfrm>
            <a:off x="5299981" y="2108881"/>
            <a:ext cx="5334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[rs2]</a:t>
            </a:r>
          </a:p>
        </p:txBody>
      </p:sp>
      <p:cxnSp>
        <p:nvCxnSpPr>
          <p:cNvPr id="563" name="Elbow Connector 562"/>
          <p:cNvCxnSpPr>
            <a:stCxn id="52" idx="3"/>
          </p:cNvCxnSpPr>
          <p:nvPr/>
        </p:nvCxnSpPr>
        <p:spPr>
          <a:xfrm flipV="1">
            <a:off x="4044974" y="2571750"/>
            <a:ext cx="1746226" cy="825788"/>
          </a:xfrm>
          <a:prstGeom prst="bentConnector3">
            <a:avLst>
              <a:gd name="adj1" fmla="val 8344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9" name="Rectangle 568"/>
          <p:cNvSpPr/>
          <p:nvPr/>
        </p:nvSpPr>
        <p:spPr>
          <a:xfrm>
            <a:off x="838200" y="4019550"/>
            <a:ext cx="7868227" cy="71581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3" name="TextBox 522"/>
          <p:cNvSpPr txBox="1"/>
          <p:nvPr/>
        </p:nvSpPr>
        <p:spPr>
          <a:xfrm>
            <a:off x="2590800" y="4078873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[31:0]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3322838" y="4095750"/>
            <a:ext cx="42829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ImmSel</a:t>
            </a:r>
            <a:endParaRPr lang="en-US" sz="1100" dirty="0"/>
          </a:p>
        </p:txBody>
      </p:sp>
      <p:sp>
        <p:nvSpPr>
          <p:cNvPr id="583" name="TextBox 582"/>
          <p:cNvSpPr txBox="1"/>
          <p:nvPr/>
        </p:nvSpPr>
        <p:spPr>
          <a:xfrm>
            <a:off x="3962400" y="4095750"/>
            <a:ext cx="48167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RegWEn</a:t>
            </a:r>
            <a:endParaRPr lang="en-US" sz="1100" dirty="0"/>
          </a:p>
        </p:txBody>
      </p:sp>
      <p:sp>
        <p:nvSpPr>
          <p:cNvPr id="588" name="TextBox 587"/>
          <p:cNvSpPr txBox="1"/>
          <p:nvPr/>
        </p:nvSpPr>
        <p:spPr>
          <a:xfrm>
            <a:off x="5562600" y="4095750"/>
            <a:ext cx="23446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Bsel</a:t>
            </a:r>
            <a:endParaRPr lang="en-US" sz="1100" dirty="0"/>
          </a:p>
        </p:txBody>
      </p:sp>
      <p:sp>
        <p:nvSpPr>
          <p:cNvPr id="589" name="TextBox 588"/>
          <p:cNvSpPr txBox="1"/>
          <p:nvPr/>
        </p:nvSpPr>
        <p:spPr>
          <a:xfrm>
            <a:off x="6096000" y="4095750"/>
            <a:ext cx="3988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ALUSel</a:t>
            </a:r>
            <a:endParaRPr lang="en-US" sz="1100" dirty="0"/>
          </a:p>
        </p:txBody>
      </p:sp>
      <p:sp>
        <p:nvSpPr>
          <p:cNvPr id="591" name="TextBox 590"/>
          <p:cNvSpPr txBox="1"/>
          <p:nvPr/>
        </p:nvSpPr>
        <p:spPr>
          <a:xfrm>
            <a:off x="6934200" y="4095750"/>
            <a:ext cx="51296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MemRW</a:t>
            </a:r>
            <a:endParaRPr lang="en-US" sz="1100" dirty="0"/>
          </a:p>
        </p:txBody>
      </p:sp>
      <p:sp>
        <p:nvSpPr>
          <p:cNvPr id="593" name="TextBox 592"/>
          <p:cNvSpPr txBox="1"/>
          <p:nvPr/>
        </p:nvSpPr>
        <p:spPr>
          <a:xfrm>
            <a:off x="8077200" y="4095750"/>
            <a:ext cx="43986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WBSel</a:t>
            </a:r>
            <a:r>
              <a:rPr lang="en-US" sz="1100" dirty="0"/>
              <a:t>=</a:t>
            </a:r>
          </a:p>
        </p:txBody>
      </p:sp>
      <p:sp>
        <p:nvSpPr>
          <p:cNvPr id="596" name="TextBox 595"/>
          <p:cNvSpPr txBox="1"/>
          <p:nvPr/>
        </p:nvSpPr>
        <p:spPr>
          <a:xfrm>
            <a:off x="3406447" y="1657350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5069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Arrow Connector 87"/>
          <p:cNvCxnSpPr/>
          <p:nvPr/>
        </p:nvCxnSpPr>
        <p:spPr>
          <a:xfrm>
            <a:off x="5183902" y="2611219"/>
            <a:ext cx="0" cy="14083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031502" y="2611219"/>
            <a:ext cx="0" cy="14083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branches to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32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33600" y="2001619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172200" y="1696819"/>
            <a:ext cx="521297" cy="990600"/>
            <a:chOff x="6324600" y="3115310"/>
            <a:chExt cx="521297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ALU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429000" y="2992219"/>
            <a:ext cx="615974" cy="762000"/>
            <a:chOff x="3733800" y="3105150"/>
            <a:chExt cx="615974" cy="7620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3218081"/>
              <a:ext cx="6159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Imm</a:t>
              </a:r>
              <a:r>
                <a:rPr lang="en-US" sz="1600" dirty="0"/>
                <a:t>.</a:t>
              </a:r>
            </a:p>
            <a:p>
              <a:r>
                <a:rPr lang="en-US" sz="1600" dirty="0"/>
                <a:t>Gen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33600" y="139201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cxnSp>
        <p:nvCxnSpPr>
          <p:cNvPr id="65" name="Straight Arrow Connector 64"/>
          <p:cNvCxnSpPr>
            <a:endCxn id="179" idx="3"/>
          </p:cNvCxnSpPr>
          <p:nvPr/>
        </p:nvCxnSpPr>
        <p:spPr>
          <a:xfrm flipH="1" flipV="1">
            <a:off x="1219200" y="2258635"/>
            <a:ext cx="10391" cy="1770729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879102" y="2724150"/>
            <a:ext cx="0" cy="12954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7010400" y="1849219"/>
            <a:ext cx="990600" cy="83820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/>
                  <a:cs typeface="Calibri"/>
                </a:rPr>
                <a:t>DMEM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726702" y="2077819"/>
            <a:ext cx="762000" cy="685800"/>
            <a:chOff x="5029200" y="3333750"/>
            <a:chExt cx="762000" cy="685800"/>
          </a:xfrm>
        </p:grpSpPr>
        <p:sp>
          <p:nvSpPr>
            <p:cNvPr id="73" name="Trapezoid 72"/>
            <p:cNvSpPr/>
            <p:nvPr/>
          </p:nvSpPr>
          <p:spPr>
            <a:xfrm rot="5400000">
              <a:off x="4989949" y="3449201"/>
              <a:ext cx="685800" cy="454898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029200" y="340995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Branch Comp.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3657600" y="146821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Reg</a:t>
                </a: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34684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AddrA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463284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AddrB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AddrD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DataB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DataD</a:t>
              </a:r>
              <a:endParaRPr lang="en-US" sz="1200" dirty="0"/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V="1">
            <a:off x="6454320" y="2584700"/>
            <a:ext cx="0" cy="143485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191000" y="2916019"/>
            <a:ext cx="0" cy="1103531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7233228" y="2681198"/>
            <a:ext cx="0" cy="1338352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010400" y="207781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7031583" y="2350353"/>
            <a:ext cx="4360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DataW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543800" y="215401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DataR</a:t>
            </a:r>
            <a:endParaRPr lang="en-US" sz="1200" dirty="0"/>
          </a:p>
        </p:txBody>
      </p:sp>
      <p:cxnSp>
        <p:nvCxnSpPr>
          <p:cNvPr id="100" name="Straight Arrow Connector 99"/>
          <p:cNvCxnSpPr>
            <a:endCxn id="116" idx="3"/>
          </p:cNvCxnSpPr>
          <p:nvPr/>
        </p:nvCxnSpPr>
        <p:spPr>
          <a:xfrm flipV="1">
            <a:off x="5867400" y="2676366"/>
            <a:ext cx="0" cy="1343184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72" idx="3"/>
          </p:cNvCxnSpPr>
          <p:nvPr/>
        </p:nvCxnSpPr>
        <p:spPr>
          <a:xfrm flipV="1">
            <a:off x="6019800" y="2106235"/>
            <a:ext cx="0" cy="1913315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5943600" y="1620619"/>
            <a:ext cx="152400" cy="533400"/>
            <a:chOff x="5791200" y="1352550"/>
            <a:chExt cx="152400" cy="533400"/>
          </a:xfrm>
        </p:grpSpPr>
        <p:sp>
          <p:nvSpPr>
            <p:cNvPr id="72" name="Trapezoid 7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8001000" y="225300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8382000" y="1696819"/>
            <a:ext cx="152400" cy="762000"/>
            <a:chOff x="8229600" y="1733550"/>
            <a:chExt cx="152400" cy="762000"/>
          </a:xfrm>
        </p:grpSpPr>
        <p:sp>
          <p:nvSpPr>
            <p:cNvPr id="66" name="Trapezoid 65"/>
            <p:cNvSpPr/>
            <p:nvPr/>
          </p:nvSpPr>
          <p:spPr>
            <a:xfrm rot="5400000">
              <a:off x="7924800" y="2038350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55000" y="22320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255000" y="20161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cxnSp>
        <p:nvCxnSpPr>
          <p:cNvPr id="127" name="Straight Arrow Connector 126"/>
          <p:cNvCxnSpPr>
            <a:stCxn id="28" idx="0"/>
            <a:endCxn id="97" idx="1"/>
          </p:cNvCxnSpPr>
          <p:nvPr/>
        </p:nvCxnSpPr>
        <p:spPr>
          <a:xfrm flipV="1">
            <a:off x="6629400" y="2170152"/>
            <a:ext cx="381000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8458200" y="2382619"/>
            <a:ext cx="0" cy="1636931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781800" y="1260547"/>
            <a:ext cx="0" cy="92442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66" idx="2"/>
          </p:cNvCxnSpPr>
          <p:nvPr/>
        </p:nvCxnSpPr>
        <p:spPr>
          <a:xfrm>
            <a:off x="914399" y="1260547"/>
            <a:ext cx="7467601" cy="817272"/>
          </a:xfrm>
          <a:prstGeom prst="bentConnector3">
            <a:avLst>
              <a:gd name="adj1" fmla="val 96694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6200000" flipH="1">
            <a:off x="715313" y="1456782"/>
            <a:ext cx="626772" cy="228600"/>
          </a:xfrm>
          <a:prstGeom prst="bentConnector3">
            <a:avLst>
              <a:gd name="adj1" fmla="val 10155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143000" y="1773019"/>
            <a:ext cx="152400" cy="533400"/>
            <a:chOff x="5791200" y="1352550"/>
            <a:chExt cx="152400" cy="533400"/>
          </a:xfrm>
        </p:grpSpPr>
        <p:sp>
          <p:nvSpPr>
            <p:cNvPr id="179" name="Trapezoid 17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cxnSp>
        <p:nvCxnSpPr>
          <p:cNvPr id="183" name="Straight Connector 182"/>
          <p:cNvCxnSpPr>
            <a:stCxn id="179" idx="0"/>
            <a:endCxn id="19" idx="1"/>
          </p:cNvCxnSpPr>
          <p:nvPr/>
        </p:nvCxnSpPr>
        <p:spPr>
          <a:xfrm>
            <a:off x="1295400" y="2039719"/>
            <a:ext cx="15240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1813263" y="2039719"/>
            <a:ext cx="320337" cy="3048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1782931" y="162093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2438400" y="1163419"/>
            <a:ext cx="304800" cy="457200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1143000" y="1163419"/>
            <a:ext cx="1600200" cy="990600"/>
          </a:xfrm>
          <a:prstGeom prst="bentConnector3">
            <a:avLst>
              <a:gd name="adj1" fmla="val 124407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72" idx="0"/>
          </p:cNvCxnSpPr>
          <p:nvPr/>
        </p:nvCxnSpPr>
        <p:spPr>
          <a:xfrm flipV="1">
            <a:off x="6096000" y="1885950"/>
            <a:ext cx="152400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79" idx="3"/>
            <a:endCxn id="105" idx="1"/>
          </p:cNvCxnSpPr>
          <p:nvPr/>
        </p:nvCxnSpPr>
        <p:spPr>
          <a:xfrm flipV="1">
            <a:off x="4499521" y="1998702"/>
            <a:ext cx="1463129" cy="367784"/>
          </a:xfrm>
          <a:prstGeom prst="bentConnector3">
            <a:avLst>
              <a:gd name="adj1" fmla="val 8536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/>
          <p:nvPr/>
        </p:nvCxnSpPr>
        <p:spPr>
          <a:xfrm>
            <a:off x="4457521" y="2595086"/>
            <a:ext cx="957297" cy="320141"/>
          </a:xfrm>
          <a:prstGeom prst="bentConnector3">
            <a:avLst>
              <a:gd name="adj1" fmla="val 1683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4648200" y="2361045"/>
            <a:ext cx="183573" cy="1127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 flipV="1">
            <a:off x="4537364" y="2586182"/>
            <a:ext cx="259772" cy="577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/>
          <p:nvPr/>
        </p:nvCxnSpPr>
        <p:spPr>
          <a:xfrm flipV="1">
            <a:off x="1978767" y="1371841"/>
            <a:ext cx="3214173" cy="535336"/>
          </a:xfrm>
          <a:prstGeom prst="bentConnector3">
            <a:avLst>
              <a:gd name="adj1" fmla="val 27385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/>
          <p:nvPr/>
        </p:nvCxnSpPr>
        <p:spPr>
          <a:xfrm>
            <a:off x="5181600" y="1366060"/>
            <a:ext cx="762000" cy="36749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447800" y="1620619"/>
            <a:ext cx="365463" cy="838199"/>
            <a:chOff x="1447800" y="1809750"/>
            <a:chExt cx="365463" cy="838199"/>
          </a:xfrm>
        </p:grpSpPr>
        <p:sp>
          <p:nvSpPr>
            <p:cNvPr id="19" name="Rectangle 18"/>
            <p:cNvSpPr/>
            <p:nvPr/>
          </p:nvSpPr>
          <p:spPr>
            <a:xfrm>
              <a:off x="1447800" y="1809750"/>
              <a:ext cx="365463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pc</a:t>
              </a: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791200" y="2190750"/>
            <a:ext cx="152400" cy="533400"/>
            <a:chOff x="5791200" y="1352550"/>
            <a:chExt cx="152400" cy="533400"/>
          </a:xfrm>
        </p:grpSpPr>
        <p:sp>
          <p:nvSpPr>
            <p:cNvPr id="116" name="Trapezoid 11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cxnSp>
        <p:nvCxnSpPr>
          <p:cNvPr id="394" name="Elbow Connector 393"/>
          <p:cNvCxnSpPr>
            <a:stCxn id="16" idx="3"/>
            <a:endCxn id="22" idx="1"/>
          </p:cNvCxnSpPr>
          <p:nvPr/>
        </p:nvCxnSpPr>
        <p:spPr>
          <a:xfrm flipV="1">
            <a:off x="2743200" y="2192119"/>
            <a:ext cx="914400" cy="152400"/>
          </a:xfrm>
          <a:prstGeom prst="bentConnector3">
            <a:avLst>
              <a:gd name="adj1" fmla="val 1780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2895600" y="2343150"/>
            <a:ext cx="0" cy="16764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 flipV="1">
            <a:off x="2886364" y="2458819"/>
            <a:ext cx="771236" cy="36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 flipV="1">
            <a:off x="2897909" y="2687420"/>
            <a:ext cx="759691" cy="26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/>
          <p:nvPr/>
        </p:nvCxnSpPr>
        <p:spPr>
          <a:xfrm flipV="1">
            <a:off x="2886364" y="3373219"/>
            <a:ext cx="618836" cy="959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3330864" y="1044864"/>
            <a:ext cx="5203536" cy="1032955"/>
          </a:xfrm>
          <a:prstGeom prst="bentConnector3">
            <a:avLst>
              <a:gd name="adj1" fmla="val -237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3086100" y="1314450"/>
            <a:ext cx="838200" cy="304800"/>
          </a:xfrm>
          <a:prstGeom prst="bentConnector3">
            <a:avLst>
              <a:gd name="adj1" fmla="val 1002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3810000" y="3638550"/>
            <a:ext cx="0" cy="3810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/>
          <p:nvPr/>
        </p:nvCxnSpPr>
        <p:spPr>
          <a:xfrm flipV="1">
            <a:off x="5943600" y="2495550"/>
            <a:ext cx="370610" cy="231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5410200" y="2530186"/>
            <a:ext cx="1600200" cy="381000"/>
          </a:xfrm>
          <a:prstGeom prst="bentConnector3">
            <a:avLst>
              <a:gd name="adj1" fmla="val 860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2988810" y="1984827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[11:7]</a:t>
            </a:r>
          </a:p>
        </p:txBody>
      </p:sp>
      <p:sp>
        <p:nvSpPr>
          <p:cNvPr id="488" name="TextBox 487"/>
          <p:cNvSpPr txBox="1"/>
          <p:nvPr/>
        </p:nvSpPr>
        <p:spPr>
          <a:xfrm>
            <a:off x="2971800" y="22669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[19:15]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2971800" y="24955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[24:20]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2918691" y="3135168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[31:7]</a:t>
            </a:r>
          </a:p>
        </p:txBody>
      </p:sp>
      <p:cxnSp>
        <p:nvCxnSpPr>
          <p:cNvPr id="513" name="Elbow Connector 512"/>
          <p:cNvCxnSpPr/>
          <p:nvPr/>
        </p:nvCxnSpPr>
        <p:spPr>
          <a:xfrm rot="5400000" flipH="1" flipV="1">
            <a:off x="5310189" y="2446338"/>
            <a:ext cx="584201" cy="377826"/>
          </a:xfrm>
          <a:prstGeom prst="bentConnector3">
            <a:avLst>
              <a:gd name="adj1" fmla="val 10046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8" name="TextBox 527"/>
          <p:cNvSpPr txBox="1"/>
          <p:nvPr/>
        </p:nvSpPr>
        <p:spPr>
          <a:xfrm>
            <a:off x="7923646" y="1556904"/>
            <a:ext cx="1740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endParaRPr lang="en-US" sz="1100" dirty="0"/>
          </a:p>
        </p:txBody>
      </p:sp>
      <p:sp>
        <p:nvSpPr>
          <p:cNvPr id="529" name="TextBox 528"/>
          <p:cNvSpPr txBox="1"/>
          <p:nvPr/>
        </p:nvSpPr>
        <p:spPr>
          <a:xfrm>
            <a:off x="8029863" y="2355849"/>
            <a:ext cx="3348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mem</a:t>
            </a:r>
            <a:endParaRPr lang="en-US" sz="1100" dirty="0"/>
          </a:p>
        </p:txBody>
      </p:sp>
      <p:sp>
        <p:nvSpPr>
          <p:cNvPr id="530" name="TextBox 529"/>
          <p:cNvSpPr txBox="1"/>
          <p:nvPr/>
        </p:nvSpPr>
        <p:spPr>
          <a:xfrm>
            <a:off x="8581737" y="2087995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  <p:sp>
        <p:nvSpPr>
          <p:cNvPr id="531" name="TextBox 530"/>
          <p:cNvSpPr txBox="1"/>
          <p:nvPr/>
        </p:nvSpPr>
        <p:spPr>
          <a:xfrm>
            <a:off x="813954" y="1859395"/>
            <a:ext cx="20869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endParaRPr lang="en-US" sz="1100" dirty="0"/>
          </a:p>
        </p:txBody>
      </p:sp>
      <p:sp>
        <p:nvSpPr>
          <p:cNvPr id="532" name="TextBox 531"/>
          <p:cNvSpPr txBox="1"/>
          <p:nvPr/>
        </p:nvSpPr>
        <p:spPr>
          <a:xfrm>
            <a:off x="701965" y="2151495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pc+4</a:t>
            </a:r>
          </a:p>
        </p:txBody>
      </p:sp>
      <p:sp>
        <p:nvSpPr>
          <p:cNvPr id="533" name="TextBox 532"/>
          <p:cNvSpPr txBox="1"/>
          <p:nvPr/>
        </p:nvSpPr>
        <p:spPr>
          <a:xfrm>
            <a:off x="5312006" y="1809750"/>
            <a:ext cx="5241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[rs1]</a:t>
            </a:r>
          </a:p>
        </p:txBody>
      </p:sp>
      <p:sp>
        <p:nvSpPr>
          <p:cNvPr id="534" name="TextBox 533"/>
          <p:cNvSpPr txBox="1"/>
          <p:nvPr/>
        </p:nvSpPr>
        <p:spPr>
          <a:xfrm>
            <a:off x="5395683" y="1499281"/>
            <a:ext cx="2193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pc</a:t>
            </a:r>
          </a:p>
        </p:txBody>
      </p:sp>
      <p:sp>
        <p:nvSpPr>
          <p:cNvPr id="535" name="TextBox 534"/>
          <p:cNvSpPr txBox="1"/>
          <p:nvPr/>
        </p:nvSpPr>
        <p:spPr>
          <a:xfrm>
            <a:off x="4247574" y="3209059"/>
            <a:ext cx="62922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imm</a:t>
            </a:r>
            <a:r>
              <a:rPr lang="en-US" sz="1100" dirty="0"/>
              <a:t>[31:0]</a:t>
            </a:r>
          </a:p>
        </p:txBody>
      </p:sp>
      <p:sp>
        <p:nvSpPr>
          <p:cNvPr id="536" name="TextBox 535"/>
          <p:cNvSpPr txBox="1"/>
          <p:nvPr/>
        </p:nvSpPr>
        <p:spPr>
          <a:xfrm>
            <a:off x="5299981" y="2108881"/>
            <a:ext cx="5334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[rs2]</a:t>
            </a:r>
          </a:p>
        </p:txBody>
      </p:sp>
      <p:cxnSp>
        <p:nvCxnSpPr>
          <p:cNvPr id="563" name="Elbow Connector 562"/>
          <p:cNvCxnSpPr>
            <a:stCxn id="52" idx="3"/>
          </p:cNvCxnSpPr>
          <p:nvPr/>
        </p:nvCxnSpPr>
        <p:spPr>
          <a:xfrm flipV="1">
            <a:off x="4044974" y="2571750"/>
            <a:ext cx="1746226" cy="825788"/>
          </a:xfrm>
          <a:prstGeom prst="bentConnector3">
            <a:avLst>
              <a:gd name="adj1" fmla="val 8344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9" name="Rectangle 568"/>
          <p:cNvSpPr/>
          <p:nvPr/>
        </p:nvSpPr>
        <p:spPr>
          <a:xfrm>
            <a:off x="838200" y="4019550"/>
            <a:ext cx="7868227" cy="71581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3" name="TextBox 522"/>
          <p:cNvSpPr txBox="1"/>
          <p:nvPr/>
        </p:nvSpPr>
        <p:spPr>
          <a:xfrm>
            <a:off x="2590800" y="4078873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[31:0]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3429000" y="4095750"/>
            <a:ext cx="42829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ImmSel</a:t>
            </a:r>
            <a:endParaRPr lang="en-US" sz="1100" dirty="0"/>
          </a:p>
        </p:txBody>
      </p:sp>
      <p:sp>
        <p:nvSpPr>
          <p:cNvPr id="583" name="TextBox 582"/>
          <p:cNvSpPr txBox="1"/>
          <p:nvPr/>
        </p:nvSpPr>
        <p:spPr>
          <a:xfrm>
            <a:off x="3962400" y="4095750"/>
            <a:ext cx="48167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RegWEn</a:t>
            </a:r>
            <a:endParaRPr lang="en-US" sz="1100" dirty="0"/>
          </a:p>
        </p:txBody>
      </p:sp>
      <p:sp>
        <p:nvSpPr>
          <p:cNvPr id="584" name="TextBox 583"/>
          <p:cNvSpPr txBox="1"/>
          <p:nvPr/>
        </p:nvSpPr>
        <p:spPr>
          <a:xfrm>
            <a:off x="4572000" y="4095750"/>
            <a:ext cx="2905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BrUn</a:t>
            </a:r>
            <a:endParaRPr lang="en-US" sz="1100" dirty="0"/>
          </a:p>
        </p:txBody>
      </p:sp>
      <p:sp>
        <p:nvSpPr>
          <p:cNvPr id="585" name="TextBox 584"/>
          <p:cNvSpPr txBox="1"/>
          <p:nvPr/>
        </p:nvSpPr>
        <p:spPr>
          <a:xfrm>
            <a:off x="4876800" y="4095750"/>
            <a:ext cx="26890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BrEq</a:t>
            </a:r>
            <a:endParaRPr lang="en-US" sz="1100" dirty="0"/>
          </a:p>
        </p:txBody>
      </p:sp>
      <p:sp>
        <p:nvSpPr>
          <p:cNvPr id="586" name="TextBox 585"/>
          <p:cNvSpPr txBox="1"/>
          <p:nvPr/>
        </p:nvSpPr>
        <p:spPr>
          <a:xfrm>
            <a:off x="5181600" y="4095750"/>
            <a:ext cx="2539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BrLT</a:t>
            </a:r>
            <a:endParaRPr lang="en-US" sz="1100" dirty="0"/>
          </a:p>
        </p:txBody>
      </p:sp>
      <p:sp>
        <p:nvSpPr>
          <p:cNvPr id="587" name="TextBox 586"/>
          <p:cNvSpPr txBox="1"/>
          <p:nvPr/>
        </p:nvSpPr>
        <p:spPr>
          <a:xfrm>
            <a:off x="5943600" y="4095750"/>
            <a:ext cx="24899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ASel</a:t>
            </a:r>
            <a:endParaRPr lang="en-US" sz="1100" dirty="0"/>
          </a:p>
        </p:txBody>
      </p:sp>
      <p:sp>
        <p:nvSpPr>
          <p:cNvPr id="588" name="TextBox 587"/>
          <p:cNvSpPr txBox="1"/>
          <p:nvPr/>
        </p:nvSpPr>
        <p:spPr>
          <a:xfrm>
            <a:off x="5638800" y="4095750"/>
            <a:ext cx="24410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BSel</a:t>
            </a:r>
            <a:endParaRPr lang="en-US" sz="1100" dirty="0"/>
          </a:p>
        </p:txBody>
      </p:sp>
      <p:sp>
        <p:nvSpPr>
          <p:cNvPr id="589" name="TextBox 588"/>
          <p:cNvSpPr txBox="1"/>
          <p:nvPr/>
        </p:nvSpPr>
        <p:spPr>
          <a:xfrm>
            <a:off x="6324600" y="4095750"/>
            <a:ext cx="3988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ALUSel</a:t>
            </a:r>
            <a:endParaRPr lang="en-US" sz="1100" dirty="0"/>
          </a:p>
        </p:txBody>
      </p:sp>
      <p:sp>
        <p:nvSpPr>
          <p:cNvPr id="591" name="TextBox 590"/>
          <p:cNvSpPr txBox="1"/>
          <p:nvPr/>
        </p:nvSpPr>
        <p:spPr>
          <a:xfrm>
            <a:off x="6934200" y="4095750"/>
            <a:ext cx="51296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MemRW</a:t>
            </a:r>
            <a:endParaRPr lang="en-US" sz="1100" dirty="0"/>
          </a:p>
        </p:txBody>
      </p:sp>
      <p:sp>
        <p:nvSpPr>
          <p:cNvPr id="593" name="TextBox 592"/>
          <p:cNvSpPr txBox="1"/>
          <p:nvPr/>
        </p:nvSpPr>
        <p:spPr>
          <a:xfrm>
            <a:off x="8229600" y="4095750"/>
            <a:ext cx="36960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WBSel</a:t>
            </a:r>
            <a:endParaRPr lang="en-US" sz="1100" dirty="0"/>
          </a:p>
        </p:txBody>
      </p:sp>
      <p:sp>
        <p:nvSpPr>
          <p:cNvPr id="594" name="TextBox 593"/>
          <p:cNvSpPr txBox="1"/>
          <p:nvPr/>
        </p:nvSpPr>
        <p:spPr>
          <a:xfrm>
            <a:off x="990600" y="4095750"/>
            <a:ext cx="31546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PCSel</a:t>
            </a:r>
            <a:endParaRPr lang="en-US" sz="1100" dirty="0"/>
          </a:p>
        </p:txBody>
      </p:sp>
      <p:sp>
        <p:nvSpPr>
          <p:cNvPr id="596" name="TextBox 595"/>
          <p:cNvSpPr txBox="1"/>
          <p:nvPr/>
        </p:nvSpPr>
        <p:spPr>
          <a:xfrm>
            <a:off x="3406447" y="1657350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4515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Arrow Connector 87"/>
          <p:cNvCxnSpPr/>
          <p:nvPr/>
        </p:nvCxnSpPr>
        <p:spPr>
          <a:xfrm>
            <a:off x="5183902" y="2611219"/>
            <a:ext cx="0" cy="14083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031502" y="2611219"/>
            <a:ext cx="0" cy="14083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branches to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33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33600" y="2001619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172200" y="1696819"/>
            <a:ext cx="521297" cy="990600"/>
            <a:chOff x="6324600" y="3115310"/>
            <a:chExt cx="521297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ALU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429000" y="2992219"/>
            <a:ext cx="615974" cy="762000"/>
            <a:chOff x="3733800" y="3105150"/>
            <a:chExt cx="615974" cy="7620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3218081"/>
              <a:ext cx="6159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Imm</a:t>
              </a:r>
              <a:r>
                <a:rPr lang="en-US" sz="1600" dirty="0"/>
                <a:t>.</a:t>
              </a:r>
            </a:p>
            <a:p>
              <a:r>
                <a:rPr lang="en-US" sz="1600" dirty="0"/>
                <a:t>Gen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33600" y="139201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cxnSp>
        <p:nvCxnSpPr>
          <p:cNvPr id="65" name="Straight Arrow Connector 64"/>
          <p:cNvCxnSpPr>
            <a:endCxn id="179" idx="3"/>
          </p:cNvCxnSpPr>
          <p:nvPr/>
        </p:nvCxnSpPr>
        <p:spPr>
          <a:xfrm flipH="1" flipV="1">
            <a:off x="1219200" y="2258635"/>
            <a:ext cx="10391" cy="1770729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879102" y="2724150"/>
            <a:ext cx="0" cy="12954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7010400" y="1849219"/>
            <a:ext cx="990600" cy="83820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/>
                  <a:cs typeface="Calibri"/>
                </a:rPr>
                <a:t>DMEM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726702" y="2077819"/>
            <a:ext cx="762000" cy="685800"/>
            <a:chOff x="5029200" y="3333750"/>
            <a:chExt cx="762000" cy="685800"/>
          </a:xfrm>
        </p:grpSpPr>
        <p:sp>
          <p:nvSpPr>
            <p:cNvPr id="73" name="Trapezoid 72"/>
            <p:cNvSpPr/>
            <p:nvPr/>
          </p:nvSpPr>
          <p:spPr>
            <a:xfrm rot="5400000">
              <a:off x="4989949" y="3449201"/>
              <a:ext cx="685800" cy="454898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029200" y="340995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Branch Comp.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3657600" y="146821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Reg</a:t>
                </a: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34684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AddrA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463284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AddrB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AddrD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DataB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DataD</a:t>
              </a:r>
              <a:endParaRPr lang="en-US" sz="1200" dirty="0"/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V="1">
            <a:off x="6454320" y="2584700"/>
            <a:ext cx="0" cy="143485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191000" y="2916019"/>
            <a:ext cx="0" cy="1103531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7233228" y="2681198"/>
            <a:ext cx="0" cy="1338352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010400" y="207781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7031583" y="2350353"/>
            <a:ext cx="4360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DataW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543800" y="215401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DataR</a:t>
            </a:r>
            <a:endParaRPr lang="en-US" sz="1200" dirty="0"/>
          </a:p>
        </p:txBody>
      </p:sp>
      <p:cxnSp>
        <p:nvCxnSpPr>
          <p:cNvPr id="100" name="Straight Arrow Connector 99"/>
          <p:cNvCxnSpPr>
            <a:endCxn id="116" idx="3"/>
          </p:cNvCxnSpPr>
          <p:nvPr/>
        </p:nvCxnSpPr>
        <p:spPr>
          <a:xfrm flipV="1">
            <a:off x="5867400" y="2676366"/>
            <a:ext cx="0" cy="1343184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72" idx="3"/>
          </p:cNvCxnSpPr>
          <p:nvPr/>
        </p:nvCxnSpPr>
        <p:spPr>
          <a:xfrm flipV="1">
            <a:off x="6019800" y="2106235"/>
            <a:ext cx="0" cy="1913315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5943600" y="1620619"/>
            <a:ext cx="152400" cy="533400"/>
            <a:chOff x="5791200" y="1352550"/>
            <a:chExt cx="152400" cy="533400"/>
          </a:xfrm>
        </p:grpSpPr>
        <p:sp>
          <p:nvSpPr>
            <p:cNvPr id="72" name="Trapezoid 7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8001000" y="225300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8382000" y="1696819"/>
            <a:ext cx="152400" cy="762000"/>
            <a:chOff x="8229600" y="1733550"/>
            <a:chExt cx="152400" cy="762000"/>
          </a:xfrm>
        </p:grpSpPr>
        <p:sp>
          <p:nvSpPr>
            <p:cNvPr id="66" name="Trapezoid 65"/>
            <p:cNvSpPr/>
            <p:nvPr/>
          </p:nvSpPr>
          <p:spPr>
            <a:xfrm rot="5400000">
              <a:off x="7924800" y="2038350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55000" y="22320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255000" y="20161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cxnSp>
        <p:nvCxnSpPr>
          <p:cNvPr id="127" name="Straight Arrow Connector 126"/>
          <p:cNvCxnSpPr>
            <a:stCxn id="28" idx="0"/>
            <a:endCxn id="97" idx="1"/>
          </p:cNvCxnSpPr>
          <p:nvPr/>
        </p:nvCxnSpPr>
        <p:spPr>
          <a:xfrm flipV="1">
            <a:off x="6629400" y="2170152"/>
            <a:ext cx="381000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8458200" y="2382619"/>
            <a:ext cx="0" cy="16369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781800" y="1260547"/>
            <a:ext cx="0" cy="92442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66" idx="2"/>
          </p:cNvCxnSpPr>
          <p:nvPr/>
        </p:nvCxnSpPr>
        <p:spPr>
          <a:xfrm>
            <a:off x="914399" y="1260547"/>
            <a:ext cx="7467601" cy="817272"/>
          </a:xfrm>
          <a:prstGeom prst="bentConnector3">
            <a:avLst>
              <a:gd name="adj1" fmla="val 96694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6200000" flipH="1">
            <a:off x="715313" y="1456782"/>
            <a:ext cx="626772" cy="228600"/>
          </a:xfrm>
          <a:prstGeom prst="bentConnector3">
            <a:avLst>
              <a:gd name="adj1" fmla="val 10155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143000" y="1773019"/>
            <a:ext cx="152400" cy="533400"/>
            <a:chOff x="5791200" y="1352550"/>
            <a:chExt cx="152400" cy="533400"/>
          </a:xfrm>
        </p:grpSpPr>
        <p:sp>
          <p:nvSpPr>
            <p:cNvPr id="179" name="Trapezoid 17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cxnSp>
        <p:nvCxnSpPr>
          <p:cNvPr id="183" name="Straight Connector 182"/>
          <p:cNvCxnSpPr>
            <a:stCxn id="179" idx="0"/>
            <a:endCxn id="19" idx="1"/>
          </p:cNvCxnSpPr>
          <p:nvPr/>
        </p:nvCxnSpPr>
        <p:spPr>
          <a:xfrm>
            <a:off x="1295400" y="2039719"/>
            <a:ext cx="15240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1813263" y="2039719"/>
            <a:ext cx="320337" cy="3048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1782931" y="162093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2438400" y="1163419"/>
            <a:ext cx="304800" cy="457200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1143000" y="1163419"/>
            <a:ext cx="1600200" cy="990600"/>
          </a:xfrm>
          <a:prstGeom prst="bentConnector3">
            <a:avLst>
              <a:gd name="adj1" fmla="val 124407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79" idx="3"/>
            <a:endCxn id="105" idx="1"/>
          </p:cNvCxnSpPr>
          <p:nvPr/>
        </p:nvCxnSpPr>
        <p:spPr>
          <a:xfrm flipV="1">
            <a:off x="4499521" y="1998702"/>
            <a:ext cx="1463129" cy="367784"/>
          </a:xfrm>
          <a:prstGeom prst="bentConnector3">
            <a:avLst>
              <a:gd name="adj1" fmla="val 8536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/>
          <p:nvPr/>
        </p:nvCxnSpPr>
        <p:spPr>
          <a:xfrm>
            <a:off x="4457521" y="2595086"/>
            <a:ext cx="957297" cy="320141"/>
          </a:xfrm>
          <a:prstGeom prst="bentConnector3">
            <a:avLst>
              <a:gd name="adj1" fmla="val 1683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4648200" y="2361045"/>
            <a:ext cx="183573" cy="1127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 flipV="1">
            <a:off x="4537364" y="2586182"/>
            <a:ext cx="259772" cy="577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/>
          <p:nvPr/>
        </p:nvCxnSpPr>
        <p:spPr>
          <a:xfrm flipV="1">
            <a:off x="1978767" y="1371841"/>
            <a:ext cx="3214173" cy="535336"/>
          </a:xfrm>
          <a:prstGeom prst="bentConnector3">
            <a:avLst>
              <a:gd name="adj1" fmla="val 27385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/>
          <p:nvPr/>
        </p:nvCxnSpPr>
        <p:spPr>
          <a:xfrm>
            <a:off x="5181600" y="1366060"/>
            <a:ext cx="762000" cy="36749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447800" y="1620619"/>
            <a:ext cx="365463" cy="838199"/>
            <a:chOff x="1447800" y="1809750"/>
            <a:chExt cx="365463" cy="838199"/>
          </a:xfrm>
        </p:grpSpPr>
        <p:sp>
          <p:nvSpPr>
            <p:cNvPr id="19" name="Rectangle 18"/>
            <p:cNvSpPr/>
            <p:nvPr/>
          </p:nvSpPr>
          <p:spPr>
            <a:xfrm>
              <a:off x="1447800" y="1809750"/>
              <a:ext cx="365463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pc</a:t>
              </a: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791200" y="2190750"/>
            <a:ext cx="152400" cy="533400"/>
            <a:chOff x="5791200" y="1352550"/>
            <a:chExt cx="152400" cy="533400"/>
          </a:xfrm>
        </p:grpSpPr>
        <p:sp>
          <p:nvSpPr>
            <p:cNvPr id="116" name="Trapezoid 11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cxnSp>
        <p:nvCxnSpPr>
          <p:cNvPr id="394" name="Elbow Connector 393"/>
          <p:cNvCxnSpPr>
            <a:stCxn id="16" idx="3"/>
            <a:endCxn id="22" idx="1"/>
          </p:cNvCxnSpPr>
          <p:nvPr/>
        </p:nvCxnSpPr>
        <p:spPr>
          <a:xfrm flipV="1">
            <a:off x="2743200" y="2192119"/>
            <a:ext cx="914400" cy="152400"/>
          </a:xfrm>
          <a:prstGeom prst="bentConnector3">
            <a:avLst>
              <a:gd name="adj1" fmla="val 1780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2895600" y="2343150"/>
            <a:ext cx="0" cy="16764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 flipV="1">
            <a:off x="2886364" y="2458819"/>
            <a:ext cx="771236" cy="36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 flipV="1">
            <a:off x="2897909" y="2687420"/>
            <a:ext cx="759691" cy="26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/>
          <p:nvPr/>
        </p:nvCxnSpPr>
        <p:spPr>
          <a:xfrm flipV="1">
            <a:off x="2886364" y="3373219"/>
            <a:ext cx="618836" cy="959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3330864" y="1044864"/>
            <a:ext cx="5203536" cy="1032955"/>
          </a:xfrm>
          <a:prstGeom prst="bentConnector3">
            <a:avLst>
              <a:gd name="adj1" fmla="val -237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3086100" y="1314450"/>
            <a:ext cx="838200" cy="304800"/>
          </a:xfrm>
          <a:prstGeom prst="bentConnector3">
            <a:avLst>
              <a:gd name="adj1" fmla="val 1002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3810000" y="3638550"/>
            <a:ext cx="0" cy="3810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/>
          <p:nvPr/>
        </p:nvCxnSpPr>
        <p:spPr>
          <a:xfrm flipV="1">
            <a:off x="5943600" y="2495550"/>
            <a:ext cx="370610" cy="231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5410200" y="2530186"/>
            <a:ext cx="1600200" cy="381000"/>
          </a:xfrm>
          <a:prstGeom prst="bentConnector3">
            <a:avLst>
              <a:gd name="adj1" fmla="val 860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2988810" y="1984827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[11:7]</a:t>
            </a:r>
          </a:p>
        </p:txBody>
      </p:sp>
      <p:sp>
        <p:nvSpPr>
          <p:cNvPr id="488" name="TextBox 487"/>
          <p:cNvSpPr txBox="1"/>
          <p:nvPr/>
        </p:nvSpPr>
        <p:spPr>
          <a:xfrm>
            <a:off x="2971800" y="22669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[19:15]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2971800" y="24955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[24:20]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2918691" y="3135168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[31:7]</a:t>
            </a:r>
          </a:p>
        </p:txBody>
      </p:sp>
      <p:cxnSp>
        <p:nvCxnSpPr>
          <p:cNvPr id="513" name="Elbow Connector 512"/>
          <p:cNvCxnSpPr/>
          <p:nvPr/>
        </p:nvCxnSpPr>
        <p:spPr>
          <a:xfrm rot="5400000" flipH="1" flipV="1">
            <a:off x="5310189" y="2446338"/>
            <a:ext cx="584201" cy="377826"/>
          </a:xfrm>
          <a:prstGeom prst="bentConnector3">
            <a:avLst>
              <a:gd name="adj1" fmla="val 10046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8" name="TextBox 527"/>
          <p:cNvSpPr txBox="1"/>
          <p:nvPr/>
        </p:nvSpPr>
        <p:spPr>
          <a:xfrm>
            <a:off x="7923646" y="1556904"/>
            <a:ext cx="1740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endParaRPr lang="en-US" sz="1100" dirty="0"/>
          </a:p>
        </p:txBody>
      </p:sp>
      <p:sp>
        <p:nvSpPr>
          <p:cNvPr id="529" name="TextBox 528"/>
          <p:cNvSpPr txBox="1"/>
          <p:nvPr/>
        </p:nvSpPr>
        <p:spPr>
          <a:xfrm>
            <a:off x="8029863" y="2355849"/>
            <a:ext cx="3348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mem</a:t>
            </a:r>
            <a:endParaRPr lang="en-US" sz="1100" dirty="0"/>
          </a:p>
        </p:txBody>
      </p:sp>
      <p:sp>
        <p:nvSpPr>
          <p:cNvPr id="530" name="TextBox 529"/>
          <p:cNvSpPr txBox="1"/>
          <p:nvPr/>
        </p:nvSpPr>
        <p:spPr>
          <a:xfrm>
            <a:off x="8581737" y="2087995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  <p:sp>
        <p:nvSpPr>
          <p:cNvPr id="531" name="TextBox 530"/>
          <p:cNvSpPr txBox="1"/>
          <p:nvPr/>
        </p:nvSpPr>
        <p:spPr>
          <a:xfrm>
            <a:off x="974136" y="1590528"/>
            <a:ext cx="20869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endParaRPr lang="en-US" sz="1100" dirty="0"/>
          </a:p>
        </p:txBody>
      </p:sp>
      <p:sp>
        <p:nvSpPr>
          <p:cNvPr id="532" name="TextBox 531"/>
          <p:cNvSpPr txBox="1"/>
          <p:nvPr/>
        </p:nvSpPr>
        <p:spPr>
          <a:xfrm>
            <a:off x="576107" y="2254465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pc+4</a:t>
            </a:r>
          </a:p>
        </p:txBody>
      </p:sp>
      <p:sp>
        <p:nvSpPr>
          <p:cNvPr id="533" name="TextBox 532"/>
          <p:cNvSpPr txBox="1"/>
          <p:nvPr/>
        </p:nvSpPr>
        <p:spPr>
          <a:xfrm>
            <a:off x="5312006" y="1809750"/>
            <a:ext cx="5241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[rs1]</a:t>
            </a:r>
          </a:p>
        </p:txBody>
      </p:sp>
      <p:sp>
        <p:nvSpPr>
          <p:cNvPr id="534" name="TextBox 533"/>
          <p:cNvSpPr txBox="1"/>
          <p:nvPr/>
        </p:nvSpPr>
        <p:spPr>
          <a:xfrm>
            <a:off x="5395683" y="1499281"/>
            <a:ext cx="2193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pc</a:t>
            </a:r>
          </a:p>
        </p:txBody>
      </p:sp>
      <p:sp>
        <p:nvSpPr>
          <p:cNvPr id="535" name="TextBox 534"/>
          <p:cNvSpPr txBox="1"/>
          <p:nvPr/>
        </p:nvSpPr>
        <p:spPr>
          <a:xfrm>
            <a:off x="4247574" y="3209059"/>
            <a:ext cx="62922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imm</a:t>
            </a:r>
            <a:r>
              <a:rPr lang="en-US" sz="1100" dirty="0"/>
              <a:t>[31:0]</a:t>
            </a:r>
          </a:p>
        </p:txBody>
      </p:sp>
      <p:sp>
        <p:nvSpPr>
          <p:cNvPr id="536" name="TextBox 535"/>
          <p:cNvSpPr txBox="1"/>
          <p:nvPr/>
        </p:nvSpPr>
        <p:spPr>
          <a:xfrm>
            <a:off x="5299981" y="2108881"/>
            <a:ext cx="5334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[rs2]</a:t>
            </a:r>
          </a:p>
        </p:txBody>
      </p:sp>
      <p:cxnSp>
        <p:nvCxnSpPr>
          <p:cNvPr id="563" name="Elbow Connector 562"/>
          <p:cNvCxnSpPr>
            <a:stCxn id="52" idx="3"/>
          </p:cNvCxnSpPr>
          <p:nvPr/>
        </p:nvCxnSpPr>
        <p:spPr>
          <a:xfrm flipV="1">
            <a:off x="4044974" y="2571750"/>
            <a:ext cx="1746226" cy="825788"/>
          </a:xfrm>
          <a:prstGeom prst="bentConnector3">
            <a:avLst>
              <a:gd name="adj1" fmla="val 8344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9" name="Rectangle 568"/>
          <p:cNvSpPr/>
          <p:nvPr/>
        </p:nvSpPr>
        <p:spPr>
          <a:xfrm>
            <a:off x="838200" y="4019550"/>
            <a:ext cx="7868227" cy="71581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3" name="TextBox 522"/>
          <p:cNvSpPr txBox="1"/>
          <p:nvPr/>
        </p:nvSpPr>
        <p:spPr>
          <a:xfrm>
            <a:off x="2590800" y="4078873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[31:0]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3268817" y="4090030"/>
            <a:ext cx="57708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ImmSel</a:t>
            </a:r>
            <a:r>
              <a:rPr lang="en-US" sz="1100" dirty="0"/>
              <a:t>=B</a:t>
            </a:r>
          </a:p>
        </p:txBody>
      </p:sp>
      <p:sp>
        <p:nvSpPr>
          <p:cNvPr id="583" name="TextBox 582"/>
          <p:cNvSpPr txBox="1"/>
          <p:nvPr/>
        </p:nvSpPr>
        <p:spPr>
          <a:xfrm>
            <a:off x="3910913" y="4078588"/>
            <a:ext cx="62342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RegWEn</a:t>
            </a:r>
            <a:r>
              <a:rPr lang="en-US" sz="1100" dirty="0"/>
              <a:t>=0</a:t>
            </a:r>
          </a:p>
        </p:txBody>
      </p:sp>
      <p:sp>
        <p:nvSpPr>
          <p:cNvPr id="584" name="TextBox 583"/>
          <p:cNvSpPr txBox="1"/>
          <p:nvPr/>
        </p:nvSpPr>
        <p:spPr>
          <a:xfrm>
            <a:off x="4572000" y="4095750"/>
            <a:ext cx="2905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BrUn</a:t>
            </a:r>
            <a:endParaRPr lang="en-US" sz="1100" dirty="0"/>
          </a:p>
        </p:txBody>
      </p:sp>
      <p:sp>
        <p:nvSpPr>
          <p:cNvPr id="585" name="TextBox 584"/>
          <p:cNvSpPr txBox="1"/>
          <p:nvPr/>
        </p:nvSpPr>
        <p:spPr>
          <a:xfrm>
            <a:off x="4876800" y="4095750"/>
            <a:ext cx="26890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BrEq</a:t>
            </a:r>
            <a:endParaRPr lang="en-US" sz="1100" dirty="0"/>
          </a:p>
        </p:txBody>
      </p:sp>
      <p:sp>
        <p:nvSpPr>
          <p:cNvPr id="586" name="TextBox 585"/>
          <p:cNvSpPr txBox="1"/>
          <p:nvPr/>
        </p:nvSpPr>
        <p:spPr>
          <a:xfrm>
            <a:off x="5181600" y="4095750"/>
            <a:ext cx="2539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BrLT</a:t>
            </a:r>
            <a:endParaRPr lang="en-US" sz="1100" dirty="0"/>
          </a:p>
        </p:txBody>
      </p:sp>
      <p:sp>
        <p:nvSpPr>
          <p:cNvPr id="587" name="TextBox 586"/>
          <p:cNvSpPr txBox="1"/>
          <p:nvPr/>
        </p:nvSpPr>
        <p:spPr>
          <a:xfrm>
            <a:off x="5995088" y="4101470"/>
            <a:ext cx="390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ASel</a:t>
            </a:r>
            <a:r>
              <a:rPr lang="en-US" sz="1100" dirty="0"/>
              <a:t>=1</a:t>
            </a:r>
          </a:p>
        </p:txBody>
      </p:sp>
      <p:sp>
        <p:nvSpPr>
          <p:cNvPr id="588" name="TextBox 587"/>
          <p:cNvSpPr txBox="1"/>
          <p:nvPr/>
        </p:nvSpPr>
        <p:spPr>
          <a:xfrm>
            <a:off x="5564430" y="4095750"/>
            <a:ext cx="3762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Bsel</a:t>
            </a:r>
            <a:r>
              <a:rPr lang="en-US" sz="1100" dirty="0"/>
              <a:t>=1</a:t>
            </a:r>
          </a:p>
        </p:txBody>
      </p:sp>
      <p:sp>
        <p:nvSpPr>
          <p:cNvPr id="589" name="TextBox 588"/>
          <p:cNvSpPr txBox="1"/>
          <p:nvPr/>
        </p:nvSpPr>
        <p:spPr>
          <a:xfrm>
            <a:off x="6284555" y="4387499"/>
            <a:ext cx="69891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ALUSel</a:t>
            </a:r>
            <a:r>
              <a:rPr lang="en-US" sz="1100" dirty="0"/>
              <a:t>=Add</a:t>
            </a:r>
          </a:p>
        </p:txBody>
      </p:sp>
      <p:sp>
        <p:nvSpPr>
          <p:cNvPr id="591" name="TextBox 590"/>
          <p:cNvSpPr txBox="1"/>
          <p:nvPr/>
        </p:nvSpPr>
        <p:spPr>
          <a:xfrm>
            <a:off x="6934200" y="4095750"/>
            <a:ext cx="8642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MemRW</a:t>
            </a:r>
            <a:r>
              <a:rPr lang="en-US" sz="1100" dirty="0"/>
              <a:t>=Read</a:t>
            </a:r>
          </a:p>
        </p:txBody>
      </p:sp>
      <p:sp>
        <p:nvSpPr>
          <p:cNvPr id="593" name="TextBox 592"/>
          <p:cNvSpPr txBox="1"/>
          <p:nvPr/>
        </p:nvSpPr>
        <p:spPr>
          <a:xfrm>
            <a:off x="8075138" y="4084308"/>
            <a:ext cx="51011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WBSel</a:t>
            </a:r>
            <a:r>
              <a:rPr lang="en-US" sz="1100" dirty="0"/>
              <a:t>=*</a:t>
            </a:r>
          </a:p>
        </p:txBody>
      </p:sp>
      <p:sp>
        <p:nvSpPr>
          <p:cNvPr id="594" name="TextBox 593"/>
          <p:cNvSpPr txBox="1"/>
          <p:nvPr/>
        </p:nvSpPr>
        <p:spPr>
          <a:xfrm>
            <a:off x="990600" y="4095750"/>
            <a:ext cx="132564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PCSel</a:t>
            </a:r>
            <a:r>
              <a:rPr lang="en-US" sz="1100" dirty="0"/>
              <a:t>=taken/not-taken</a:t>
            </a:r>
          </a:p>
        </p:txBody>
      </p:sp>
      <p:sp>
        <p:nvSpPr>
          <p:cNvPr id="596" name="TextBox 595"/>
          <p:cNvSpPr txBox="1"/>
          <p:nvPr/>
        </p:nvSpPr>
        <p:spPr>
          <a:xfrm>
            <a:off x="3406447" y="1657350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5178182" y="2613624"/>
            <a:ext cx="0" cy="140833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73" idx="3"/>
          </p:cNvCxnSpPr>
          <p:nvPr/>
        </p:nvCxnSpPr>
        <p:spPr>
          <a:xfrm flipH="1">
            <a:off x="5025782" y="2693892"/>
            <a:ext cx="4569" cy="132806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 flipV="1">
            <a:off x="1213480" y="2261040"/>
            <a:ext cx="10391" cy="177072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4873382" y="2726555"/>
            <a:ext cx="0" cy="12954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6441632" y="2587105"/>
            <a:ext cx="6968" cy="1789125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4185280" y="2918424"/>
            <a:ext cx="0" cy="110353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7227508" y="2683603"/>
            <a:ext cx="0" cy="1338352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5861680" y="2678771"/>
            <a:ext cx="0" cy="134318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6014080" y="2108640"/>
            <a:ext cx="0" cy="1913315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 rot="16200000" flipH="1">
            <a:off x="709593" y="1459187"/>
            <a:ext cx="626772" cy="228600"/>
          </a:xfrm>
          <a:prstGeom prst="bentConnector3">
            <a:avLst>
              <a:gd name="adj1" fmla="val 101558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289680" y="2042124"/>
            <a:ext cx="152400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>
            <a:off x="1807543" y="2042124"/>
            <a:ext cx="320337" cy="304800"/>
          </a:xfrm>
          <a:prstGeom prst="bentConnector3">
            <a:avLst>
              <a:gd name="adj1" fmla="val 50000"/>
            </a:avLst>
          </a:prstGeom>
          <a:ln w="5715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 flipV="1">
            <a:off x="1777211" y="1623344"/>
            <a:ext cx="396537" cy="419100"/>
          </a:xfrm>
          <a:prstGeom prst="bentConnector3">
            <a:avLst>
              <a:gd name="adj1" fmla="val 50000"/>
            </a:avLst>
          </a:prstGeom>
          <a:ln w="5715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 rot="10800000" flipV="1">
            <a:off x="1137280" y="1165824"/>
            <a:ext cx="1600200" cy="990600"/>
          </a:xfrm>
          <a:prstGeom prst="bentConnector3">
            <a:avLst>
              <a:gd name="adj1" fmla="val 124407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6078839" y="1865473"/>
            <a:ext cx="152400" cy="1369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79" idx="3"/>
          </p:cNvCxnSpPr>
          <p:nvPr/>
        </p:nvCxnSpPr>
        <p:spPr>
          <a:xfrm flipV="1">
            <a:off x="4499521" y="2363451"/>
            <a:ext cx="326532" cy="3035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81" idx="3"/>
          </p:cNvCxnSpPr>
          <p:nvPr/>
        </p:nvCxnSpPr>
        <p:spPr>
          <a:xfrm flipV="1">
            <a:off x="4492157" y="2585694"/>
            <a:ext cx="301882" cy="9392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/>
          <p:nvPr/>
        </p:nvCxnSpPr>
        <p:spPr>
          <a:xfrm flipV="1">
            <a:off x="1973047" y="1372935"/>
            <a:ext cx="3576139" cy="536647"/>
          </a:xfrm>
          <a:prstGeom prst="bentConnector3">
            <a:avLst>
              <a:gd name="adj1" fmla="val 24884"/>
            </a:avLst>
          </a:prstGeom>
          <a:ln w="5715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2889880" y="2345555"/>
            <a:ext cx="0" cy="16764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2880644" y="2461224"/>
            <a:ext cx="771236" cy="36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V="1">
            <a:off x="2892189" y="2689825"/>
            <a:ext cx="759691" cy="267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V="1">
            <a:off x="2880644" y="3375624"/>
            <a:ext cx="618836" cy="95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V="1">
            <a:off x="3804280" y="3640955"/>
            <a:ext cx="0" cy="3810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5937880" y="2497955"/>
            <a:ext cx="370610" cy="231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/>
          <p:nvPr/>
        </p:nvCxnSpPr>
        <p:spPr>
          <a:xfrm flipV="1">
            <a:off x="4039254" y="2574155"/>
            <a:ext cx="1746226" cy="825788"/>
          </a:xfrm>
          <a:prstGeom prst="bentConnector3">
            <a:avLst>
              <a:gd name="adj1" fmla="val 83443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8" idx="0"/>
          </p:cNvCxnSpPr>
          <p:nvPr/>
        </p:nvCxnSpPr>
        <p:spPr>
          <a:xfrm flipV="1">
            <a:off x="6629400" y="1275685"/>
            <a:ext cx="149760" cy="916434"/>
          </a:xfrm>
          <a:prstGeom prst="bentConnector4">
            <a:avLst>
              <a:gd name="adj1" fmla="val 99165"/>
              <a:gd name="adj2" fmla="val 60394"/>
            </a:avLst>
          </a:prstGeom>
          <a:ln w="5715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6200000" flipH="1">
            <a:off x="5543474" y="1372926"/>
            <a:ext cx="383277" cy="360411"/>
          </a:xfrm>
          <a:prstGeom prst="bentConnector3">
            <a:avLst>
              <a:gd name="adj1" fmla="val 93284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2743200" y="2344519"/>
            <a:ext cx="174413" cy="6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8" idx="0"/>
          </p:cNvCxnSpPr>
          <p:nvPr/>
        </p:nvCxnSpPr>
        <p:spPr>
          <a:xfrm flipV="1">
            <a:off x="2438400" y="1144112"/>
            <a:ext cx="307589" cy="476507"/>
          </a:xfrm>
          <a:prstGeom prst="bentConnector2">
            <a:avLst/>
          </a:prstGeom>
          <a:ln w="5715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03888" y="1252803"/>
            <a:ext cx="5880993" cy="1144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049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Comparator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2923333" y="1055077"/>
            <a:ext cx="5927589" cy="3577646"/>
          </a:xfrm>
        </p:spPr>
        <p:txBody>
          <a:bodyPr/>
          <a:lstStyle/>
          <a:p>
            <a:r>
              <a:rPr lang="en-US" dirty="0" err="1"/>
              <a:t>BrEq</a:t>
            </a:r>
            <a:r>
              <a:rPr lang="en-US" dirty="0"/>
              <a:t> = 1, if A=B</a:t>
            </a:r>
          </a:p>
          <a:p>
            <a:r>
              <a:rPr lang="en-US" dirty="0" err="1"/>
              <a:t>BrLT</a:t>
            </a:r>
            <a:r>
              <a:rPr lang="en-US" dirty="0"/>
              <a:t> = 1, if A &lt; B</a:t>
            </a:r>
          </a:p>
          <a:p>
            <a:r>
              <a:rPr lang="en-US" dirty="0" err="1"/>
              <a:t>BrUn</a:t>
            </a:r>
            <a:r>
              <a:rPr lang="en-US" dirty="0"/>
              <a:t> =1 selects unsigned comparison for </a:t>
            </a:r>
            <a:r>
              <a:rPr lang="en-US" dirty="0" err="1"/>
              <a:t>BrLT</a:t>
            </a:r>
            <a:r>
              <a:rPr lang="en-US" dirty="0"/>
              <a:t>, 0=signed</a:t>
            </a:r>
          </a:p>
          <a:p>
            <a:endParaRPr lang="en-US" dirty="0"/>
          </a:p>
          <a:p>
            <a:r>
              <a:rPr lang="en-US" dirty="0"/>
              <a:t>BGE branch: A &gt;= B, if  !(A&lt;B)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34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78942" y="1146749"/>
            <a:ext cx="1981463" cy="3361653"/>
            <a:chOff x="1313724" y="1528645"/>
            <a:chExt cx="1274558" cy="21623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2231964" y="2062045"/>
              <a:ext cx="0" cy="14083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079564" y="2062045"/>
              <a:ext cx="0" cy="14083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927164" y="2174976"/>
              <a:ext cx="0" cy="129540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1826282" y="1528645"/>
              <a:ext cx="762000" cy="685800"/>
              <a:chOff x="5080718" y="3333750"/>
              <a:chExt cx="762000" cy="685800"/>
            </a:xfrm>
          </p:grpSpPr>
          <p:sp>
            <p:nvSpPr>
              <p:cNvPr id="10" name="Trapezoid 9"/>
              <p:cNvSpPr/>
              <p:nvPr/>
            </p:nvSpPr>
            <p:spPr>
              <a:xfrm rot="5400000">
                <a:off x="5013403" y="3425747"/>
                <a:ext cx="685800" cy="501806"/>
              </a:xfrm>
              <a:prstGeom prst="trapezoid">
                <a:avLst>
                  <a:gd name="adj" fmla="val 30656"/>
                </a:avLst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080718" y="3424669"/>
                <a:ext cx="762000" cy="484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Branch Comp.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 flipV="1">
              <a:off x="1493132" y="1680299"/>
              <a:ext cx="369541" cy="1298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1498852" y="2037009"/>
              <a:ext cx="346346" cy="52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315786" y="1596037"/>
              <a:ext cx="100063" cy="2075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13724" y="1954377"/>
              <a:ext cx="96076" cy="2075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37224" y="3506532"/>
              <a:ext cx="316600" cy="1844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 err="1"/>
                <a:t>BrUn</a:t>
              </a:r>
              <a:endParaRPr 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42024" y="3506532"/>
              <a:ext cx="293031" cy="1844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 err="1"/>
                <a:t>BrEq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46824" y="3506532"/>
              <a:ext cx="276743" cy="1844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 err="1"/>
                <a:t>BrLT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428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4006"/>
            <a:ext cx="9144000" cy="3479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r>
              <a:rPr lang="en-US" dirty="0"/>
              <a:t>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1 has been graded!</a:t>
            </a:r>
          </a:p>
          <a:p>
            <a:r>
              <a:rPr lang="en-US" dirty="0"/>
              <a:t>Regrade Requests will open tonight</a:t>
            </a:r>
          </a:p>
          <a:p>
            <a:pPr lvl="1"/>
            <a:r>
              <a:rPr lang="en-US" dirty="0"/>
              <a:t>Due next Tuesday (in one week)</a:t>
            </a:r>
          </a:p>
          <a:p>
            <a:pPr lvl="1"/>
            <a:r>
              <a:rPr lang="en-US" dirty="0"/>
              <a:t>Piazza will explain the instructions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30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r>
              <a:rPr lang="en-US" dirty="0"/>
              <a:t>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1 has been released</a:t>
            </a:r>
          </a:p>
          <a:p>
            <a:pPr lvl="1"/>
            <a:r>
              <a:rPr lang="en-US" dirty="0"/>
              <a:t>Part 1 is due next Monday</a:t>
            </a:r>
          </a:p>
          <a:p>
            <a:pPr lvl="1"/>
            <a:r>
              <a:rPr lang="en-US" dirty="0"/>
              <a:t>Project Party in Cory 293 on Wednesday 7-9pm (possibly later if needed)</a:t>
            </a:r>
          </a:p>
          <a:p>
            <a:r>
              <a:rPr lang="en-US" dirty="0"/>
              <a:t>Homework 2 is due this Friday at 11:59pm</a:t>
            </a:r>
          </a:p>
          <a:p>
            <a:pPr lvl="1"/>
            <a:r>
              <a:rPr lang="en-US" dirty="0"/>
              <a:t>Will help to do this before the project!</a:t>
            </a:r>
          </a:p>
          <a:p>
            <a:r>
              <a:rPr lang="en-US" dirty="0"/>
              <a:t>No Guerrilla Session this week—will start up again next Tuesday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17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A9B2-8816-244C-827E-78CA5327563C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95726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68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 Branch </a:t>
            </a:r>
            <a:r>
              <a:rPr lang="en-US" dirty="0" err="1"/>
              <a:t>Immediates</a:t>
            </a:r>
            <a:r>
              <a:rPr lang="en-US" dirty="0"/>
              <a:t> by Shift?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9" y="1055077"/>
            <a:ext cx="8628184" cy="105947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12-bit immediate encodes PC-relative offset of -4096 to +4094 bytes in multiples of 2 bytes</a:t>
            </a:r>
          </a:p>
          <a:p>
            <a:r>
              <a:rPr lang="en-US" dirty="0"/>
              <a:t>Standard approach: treat immediate as in range -2048..+2047, then shift left by 1 bit to multiply by 2 for branches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38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2114550"/>
            <a:ext cx="3048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s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2600" y="2114550"/>
            <a:ext cx="12954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rs2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0" y="2114550"/>
            <a:ext cx="12954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rs1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43400" y="2114550"/>
            <a:ext cx="14478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funct3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91200" y="2114550"/>
            <a:ext cx="12954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imm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[4:0]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86600" y="2114550"/>
            <a:ext cx="18288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B-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opcode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2114550"/>
            <a:ext cx="12954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imm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[10:5]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19400" y="2876550"/>
            <a:ext cx="3048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124200" y="2876550"/>
            <a:ext cx="12954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imm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[10:5]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419600" y="2876550"/>
            <a:ext cx="12954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imm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[4:0]</a:t>
            </a:r>
          </a:p>
        </p:txBody>
      </p:sp>
      <p:cxnSp>
        <p:nvCxnSpPr>
          <p:cNvPr id="40" name="Straight Arrow Connector 39"/>
          <p:cNvCxnSpPr>
            <a:stCxn id="12" idx="2"/>
            <a:endCxn id="36" idx="0"/>
          </p:cNvCxnSpPr>
          <p:nvPr/>
        </p:nvCxnSpPr>
        <p:spPr>
          <a:xfrm flipH="1">
            <a:off x="5067300" y="2495550"/>
            <a:ext cx="1371600" cy="3810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5" idx="2"/>
            <a:endCxn id="35" idx="0"/>
          </p:cNvCxnSpPr>
          <p:nvPr/>
        </p:nvCxnSpPr>
        <p:spPr>
          <a:xfrm>
            <a:off x="1104900" y="2495550"/>
            <a:ext cx="2667000" cy="3810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2"/>
            <a:endCxn id="37" idx="0"/>
          </p:cNvCxnSpPr>
          <p:nvPr/>
        </p:nvCxnSpPr>
        <p:spPr>
          <a:xfrm>
            <a:off x="304800" y="2495550"/>
            <a:ext cx="2667000" cy="3810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514600" y="3409950"/>
            <a:ext cx="3048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819400" y="3409950"/>
            <a:ext cx="12954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imm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[10:5]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114800" y="3409950"/>
            <a:ext cx="12954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imm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[4:0]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410200" y="3409950"/>
            <a:ext cx="3048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52400" y="2876550"/>
            <a:ext cx="26670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sign-extension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52400" y="3409950"/>
            <a:ext cx="23622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sign-extension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943600" y="2952750"/>
            <a:ext cx="11955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S-Immediate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43600" y="3486150"/>
            <a:ext cx="26802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B-Immediate (shift left by 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90600" y="4095750"/>
            <a:ext cx="762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Each instruction immediate bit can appear in one of two places in output immediate value </a:t>
            </a:r>
            <a:r>
              <a:rPr lang="mr-IN" sz="1600" dirty="0"/>
              <a:t>–</a:t>
            </a:r>
            <a:r>
              <a:rPr lang="en-US" sz="1600" dirty="0"/>
              <a:t> so need one 2-way mux per bit</a:t>
            </a:r>
          </a:p>
        </p:txBody>
      </p:sp>
    </p:spTree>
    <p:extLst>
      <p:ext uri="{BB962C8B-B14F-4D97-AF65-F5344CB8AC3E}">
        <p14:creationId xmlns:p14="http://schemas.microsoft.com/office/powerpoint/2010/main" val="1853530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Branch </a:t>
            </a:r>
            <a:r>
              <a:rPr lang="en-US" dirty="0" err="1"/>
              <a:t>Immediates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9" y="1055077"/>
            <a:ext cx="8628184" cy="105947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12-bit immediate encodes PC-relative offset of -4096 to +4094 bytes in multiples of 2 bytes</a:t>
            </a:r>
          </a:p>
          <a:p>
            <a:r>
              <a:rPr lang="en-US" dirty="0"/>
              <a:t>RISC-V approach: keep 11 immediate bits in fixed position in output value, and rotate LSB of S-format to be bit 12 of B-format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39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33400" y="2419350"/>
            <a:ext cx="25908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sign=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imm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[11]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124200" y="2419350"/>
            <a:ext cx="12954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imm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[10:5]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419600" y="2419350"/>
            <a:ext cx="12954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imm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[4:0]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33400" y="3105150"/>
            <a:ext cx="22860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sign=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imm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[12]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124200" y="3105150"/>
            <a:ext cx="12954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imm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[10:5]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419600" y="3105150"/>
            <a:ext cx="9906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imm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[4:1]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410200" y="3105150"/>
            <a:ext cx="3048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943600" y="2495550"/>
            <a:ext cx="11955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S-Immediate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43600" y="3181350"/>
            <a:ext cx="26802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B-Immediate (shift left by 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14400" y="4171950"/>
            <a:ext cx="762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Only one bit changes position between S and B, so only need a single-bit 2-way mux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19400" y="3105150"/>
            <a:ext cx="3048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3562350"/>
            <a:ext cx="64643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imm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[11]</a:t>
            </a:r>
          </a:p>
          <a:p>
            <a:endParaRPr lang="en-US" sz="1200" dirty="0" err="1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971800" y="3257550"/>
            <a:ext cx="76200" cy="3048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17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One-Instruction-Per-Cycle RISC-V Machine</a:t>
            </a:r>
          </a:p>
        </p:txBody>
      </p:sp>
      <p:sp>
        <p:nvSpPr>
          <p:cNvPr id="113" name="Content Placeholder 112"/>
          <p:cNvSpPr>
            <a:spLocks noGrp="1"/>
          </p:cNvSpPr>
          <p:nvPr>
            <p:ph idx="1"/>
          </p:nvPr>
        </p:nvSpPr>
        <p:spPr>
          <a:xfrm>
            <a:off x="6019800" y="856494"/>
            <a:ext cx="2971800" cy="403713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On every tick of the clock, the computer executes one instruction</a:t>
            </a:r>
          </a:p>
          <a:p>
            <a:pPr>
              <a:lnSpc>
                <a:spcPct val="100000"/>
              </a:lnSpc>
            </a:pPr>
            <a:r>
              <a:rPr lang="en-US" dirty="0"/>
              <a:t>Current state outputs drive the inputs to the combinational logic, whose outputs settles at the values of the state before the next clock edge</a:t>
            </a:r>
          </a:p>
          <a:p>
            <a:pPr>
              <a:lnSpc>
                <a:spcPct val="100000"/>
              </a:lnSpc>
            </a:pPr>
            <a:r>
              <a:rPr lang="en-US" dirty="0"/>
              <a:t>At the rising clock edge, all the state elements are updated with the combinational logic outputs, and execution moves to the next clock cycle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4</a:t>
            </a:fld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2041863" y="1274861"/>
            <a:ext cx="701336" cy="3429000"/>
            <a:chOff x="2032200" y="1312961"/>
            <a:chExt cx="701336" cy="3429000"/>
          </a:xfrm>
        </p:grpSpPr>
        <p:grpSp>
          <p:nvGrpSpPr>
            <p:cNvPr id="44" name="Group 43"/>
            <p:cNvGrpSpPr/>
            <p:nvPr/>
          </p:nvGrpSpPr>
          <p:grpSpPr>
            <a:xfrm>
              <a:off x="2071159" y="3217961"/>
              <a:ext cx="662377" cy="762000"/>
              <a:chOff x="5906361" y="3409950"/>
              <a:chExt cx="662377" cy="762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906361" y="3409950"/>
                <a:ext cx="662377" cy="7620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  <a:latin typeface="Courier New"/>
                    <a:cs typeface="Courier New"/>
                  </a:rPr>
                  <a:t>Reg</a:t>
                </a:r>
                <a:r>
                  <a:rPr lang="en-US" sz="1600" b="1" dirty="0">
                    <a:solidFill>
                      <a:schemeClr val="tx1"/>
                    </a:solidFill>
                    <a:latin typeface="Courier New"/>
                    <a:cs typeface="Courier New"/>
                  </a:rPr>
                  <a:t>[]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V="1">
                <a:off x="6286713" y="4095750"/>
                <a:ext cx="76200" cy="7620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6362913" y="4095750"/>
                <a:ext cx="76200" cy="7620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2260800" y="1312961"/>
              <a:ext cx="381000" cy="914400"/>
              <a:chOff x="2057400" y="1200150"/>
              <a:chExt cx="381000" cy="9144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057400" y="1200150"/>
                <a:ext cx="381000" cy="9144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/>
                    <a:cs typeface="Courier New"/>
                  </a:rPr>
                  <a:t>pc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2209800" y="2038350"/>
                <a:ext cx="76200" cy="7620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 flipV="1">
                <a:off x="2286000" y="2038350"/>
                <a:ext cx="76200" cy="7620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 34"/>
            <p:cNvSpPr/>
            <p:nvPr/>
          </p:nvSpPr>
          <p:spPr>
            <a:xfrm>
              <a:off x="2032200" y="2455961"/>
              <a:ext cx="609600" cy="5334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IMEM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032200" y="4208561"/>
              <a:ext cx="609600" cy="533400"/>
              <a:chOff x="1828800" y="1581150"/>
              <a:chExt cx="609600" cy="5334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828800" y="1581150"/>
                <a:ext cx="609600" cy="5334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/>
                    <a:cs typeface="Courier New"/>
                  </a:rPr>
                  <a:t>DMEM</a:t>
                </a: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 flipV="1">
                <a:off x="2209801" y="2038350"/>
                <a:ext cx="76200" cy="7620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2286001" y="2038350"/>
                <a:ext cx="76200" cy="7620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Group 90"/>
          <p:cNvGrpSpPr/>
          <p:nvPr/>
        </p:nvGrpSpPr>
        <p:grpSpPr>
          <a:xfrm>
            <a:off x="2661126" y="1351061"/>
            <a:ext cx="2657337" cy="3352800"/>
            <a:chOff x="2651463" y="1389161"/>
            <a:chExt cx="2657337" cy="3352800"/>
          </a:xfrm>
        </p:grpSpPr>
        <p:sp>
          <p:nvSpPr>
            <p:cNvPr id="78" name="Cloud 77"/>
            <p:cNvSpPr/>
            <p:nvPr/>
          </p:nvSpPr>
          <p:spPr>
            <a:xfrm>
              <a:off x="3175200" y="1389161"/>
              <a:ext cx="2133600" cy="3352800"/>
            </a:xfrm>
            <a:prstGeom prst="cloud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Combinational Logic</a:t>
              </a:r>
            </a:p>
          </p:txBody>
        </p:sp>
        <p:cxnSp>
          <p:nvCxnSpPr>
            <p:cNvPr id="8" name="Straight Arrow Connector 7"/>
            <p:cNvCxnSpPr>
              <a:stCxn id="31" idx="3"/>
            </p:cNvCxnSpPr>
            <p:nvPr/>
          </p:nvCxnSpPr>
          <p:spPr>
            <a:xfrm>
              <a:off x="2651463" y="1732061"/>
              <a:ext cx="914400" cy="3150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5" idx="3"/>
            </p:cNvCxnSpPr>
            <p:nvPr/>
          </p:nvCxnSpPr>
          <p:spPr>
            <a:xfrm>
              <a:off x="2651463" y="2684561"/>
              <a:ext cx="582005" cy="521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6" idx="3"/>
            </p:cNvCxnSpPr>
            <p:nvPr/>
          </p:nvCxnSpPr>
          <p:spPr>
            <a:xfrm flipV="1">
              <a:off x="2733536" y="3540321"/>
              <a:ext cx="545904" cy="5864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9" idx="3"/>
            </p:cNvCxnSpPr>
            <p:nvPr/>
          </p:nvCxnSpPr>
          <p:spPr>
            <a:xfrm flipV="1">
              <a:off x="2651463" y="4430562"/>
              <a:ext cx="990600" cy="659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1366298" y="857250"/>
            <a:ext cx="4510765" cy="3574786"/>
            <a:chOff x="1356635" y="895350"/>
            <a:chExt cx="4510765" cy="3574786"/>
          </a:xfrm>
        </p:grpSpPr>
        <p:sp>
          <p:nvSpPr>
            <p:cNvPr id="27" name="Freeform 26"/>
            <p:cNvSpPr/>
            <p:nvPr/>
          </p:nvSpPr>
          <p:spPr>
            <a:xfrm>
              <a:off x="1792944" y="1181952"/>
              <a:ext cx="3528306" cy="597681"/>
            </a:xfrm>
            <a:custGeom>
              <a:avLst/>
              <a:gdLst>
                <a:gd name="connsiteX0" fmla="*/ 4143173 w 4556916"/>
                <a:gd name="connsiteY0" fmla="*/ 574693 h 597681"/>
                <a:gd name="connsiteX1" fmla="*/ 4556916 w 4556916"/>
                <a:gd name="connsiteY1" fmla="*/ 580440 h 597681"/>
                <a:gd name="connsiteX2" fmla="*/ 4551169 w 4556916"/>
                <a:gd name="connsiteY2" fmla="*/ 5747 h 597681"/>
                <a:gd name="connsiteX3" fmla="*/ 0 w 4556916"/>
                <a:gd name="connsiteY3" fmla="*/ 0 h 597681"/>
                <a:gd name="connsiteX4" fmla="*/ 5747 w 4556916"/>
                <a:gd name="connsiteY4" fmla="*/ 586187 h 597681"/>
                <a:gd name="connsiteX5" fmla="*/ 471207 w 4556916"/>
                <a:gd name="connsiteY5" fmla="*/ 597681 h 597681"/>
                <a:gd name="connsiteX0" fmla="*/ 3269716 w 4556916"/>
                <a:gd name="connsiteY0" fmla="*/ 580440 h 597681"/>
                <a:gd name="connsiteX1" fmla="*/ 4556916 w 4556916"/>
                <a:gd name="connsiteY1" fmla="*/ 580440 h 597681"/>
                <a:gd name="connsiteX2" fmla="*/ 4551169 w 4556916"/>
                <a:gd name="connsiteY2" fmla="*/ 5747 h 597681"/>
                <a:gd name="connsiteX3" fmla="*/ 0 w 4556916"/>
                <a:gd name="connsiteY3" fmla="*/ 0 h 597681"/>
                <a:gd name="connsiteX4" fmla="*/ 5747 w 4556916"/>
                <a:gd name="connsiteY4" fmla="*/ 586187 h 597681"/>
                <a:gd name="connsiteX5" fmla="*/ 471207 w 4556916"/>
                <a:gd name="connsiteY5" fmla="*/ 597681 h 597681"/>
                <a:gd name="connsiteX0" fmla="*/ 3269716 w 4551171"/>
                <a:gd name="connsiteY0" fmla="*/ 580440 h 597681"/>
                <a:gd name="connsiteX1" fmla="*/ 3528306 w 4551171"/>
                <a:gd name="connsiteY1" fmla="*/ 568946 h 597681"/>
                <a:gd name="connsiteX2" fmla="*/ 4551169 w 4551171"/>
                <a:gd name="connsiteY2" fmla="*/ 5747 h 597681"/>
                <a:gd name="connsiteX3" fmla="*/ 0 w 4551171"/>
                <a:gd name="connsiteY3" fmla="*/ 0 h 597681"/>
                <a:gd name="connsiteX4" fmla="*/ 5747 w 4551171"/>
                <a:gd name="connsiteY4" fmla="*/ 586187 h 597681"/>
                <a:gd name="connsiteX5" fmla="*/ 471207 w 4551171"/>
                <a:gd name="connsiteY5" fmla="*/ 597681 h 597681"/>
                <a:gd name="connsiteX0" fmla="*/ 3269716 w 3528306"/>
                <a:gd name="connsiteY0" fmla="*/ 580440 h 597681"/>
                <a:gd name="connsiteX1" fmla="*/ 3528306 w 3528306"/>
                <a:gd name="connsiteY1" fmla="*/ 568946 h 597681"/>
                <a:gd name="connsiteX2" fmla="*/ 3522559 w 3528306"/>
                <a:gd name="connsiteY2" fmla="*/ 22988 h 597681"/>
                <a:gd name="connsiteX3" fmla="*/ 0 w 3528306"/>
                <a:gd name="connsiteY3" fmla="*/ 0 h 597681"/>
                <a:gd name="connsiteX4" fmla="*/ 5747 w 3528306"/>
                <a:gd name="connsiteY4" fmla="*/ 586187 h 597681"/>
                <a:gd name="connsiteX5" fmla="*/ 471207 w 3528306"/>
                <a:gd name="connsiteY5" fmla="*/ 597681 h 59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28306" h="597681">
                  <a:moveTo>
                    <a:pt x="3269716" y="580440"/>
                  </a:moveTo>
                  <a:lnTo>
                    <a:pt x="3528306" y="568946"/>
                  </a:lnTo>
                  <a:cubicBezTo>
                    <a:pt x="3526390" y="377382"/>
                    <a:pt x="3524475" y="214552"/>
                    <a:pt x="3522559" y="22988"/>
                  </a:cubicBezTo>
                  <a:lnTo>
                    <a:pt x="0" y="0"/>
                  </a:lnTo>
                  <a:cubicBezTo>
                    <a:pt x="1916" y="195396"/>
                    <a:pt x="3831" y="390791"/>
                    <a:pt x="5747" y="586187"/>
                  </a:cubicBezTo>
                  <a:lnTo>
                    <a:pt x="471207" y="597681"/>
                  </a:lnTo>
                </a:path>
              </a:pathLst>
            </a:custGeom>
            <a:ln w="2857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1581465" y="1076485"/>
              <a:ext cx="3975628" cy="1678071"/>
            </a:xfrm>
            <a:custGeom>
              <a:avLst/>
              <a:gdLst>
                <a:gd name="connsiteX0" fmla="*/ 4143173 w 4556916"/>
                <a:gd name="connsiteY0" fmla="*/ 574693 h 597681"/>
                <a:gd name="connsiteX1" fmla="*/ 4556916 w 4556916"/>
                <a:gd name="connsiteY1" fmla="*/ 580440 h 597681"/>
                <a:gd name="connsiteX2" fmla="*/ 4551169 w 4556916"/>
                <a:gd name="connsiteY2" fmla="*/ 5747 h 597681"/>
                <a:gd name="connsiteX3" fmla="*/ 0 w 4556916"/>
                <a:gd name="connsiteY3" fmla="*/ 0 h 597681"/>
                <a:gd name="connsiteX4" fmla="*/ 5747 w 4556916"/>
                <a:gd name="connsiteY4" fmla="*/ 586187 h 597681"/>
                <a:gd name="connsiteX5" fmla="*/ 471207 w 4556916"/>
                <a:gd name="connsiteY5" fmla="*/ 597681 h 597681"/>
                <a:gd name="connsiteX0" fmla="*/ 4143173 w 4556916"/>
                <a:gd name="connsiteY0" fmla="*/ 568946 h 591934"/>
                <a:gd name="connsiteX1" fmla="*/ 4556916 w 4556916"/>
                <a:gd name="connsiteY1" fmla="*/ 574693 h 591934"/>
                <a:gd name="connsiteX2" fmla="*/ 4551169 w 4556916"/>
                <a:gd name="connsiteY2" fmla="*/ 0 h 591934"/>
                <a:gd name="connsiteX3" fmla="*/ 0 w 4556916"/>
                <a:gd name="connsiteY3" fmla="*/ 174559 h 591934"/>
                <a:gd name="connsiteX4" fmla="*/ 5747 w 4556916"/>
                <a:gd name="connsiteY4" fmla="*/ 580440 h 591934"/>
                <a:gd name="connsiteX5" fmla="*/ 471207 w 4556916"/>
                <a:gd name="connsiteY5" fmla="*/ 591934 h 591934"/>
                <a:gd name="connsiteX0" fmla="*/ 4143173 w 4571232"/>
                <a:gd name="connsiteY0" fmla="*/ 394387 h 417375"/>
                <a:gd name="connsiteX1" fmla="*/ 4556916 w 4571232"/>
                <a:gd name="connsiteY1" fmla="*/ 400134 h 417375"/>
                <a:gd name="connsiteX2" fmla="*/ 4571090 w 4571232"/>
                <a:gd name="connsiteY2" fmla="*/ 5747 h 417375"/>
                <a:gd name="connsiteX3" fmla="*/ 0 w 4571232"/>
                <a:gd name="connsiteY3" fmla="*/ 0 h 417375"/>
                <a:gd name="connsiteX4" fmla="*/ 5747 w 4571232"/>
                <a:gd name="connsiteY4" fmla="*/ 405881 h 417375"/>
                <a:gd name="connsiteX5" fmla="*/ 471207 w 4571232"/>
                <a:gd name="connsiteY5" fmla="*/ 417375 h 417375"/>
                <a:gd name="connsiteX0" fmla="*/ 4073448 w 4571232"/>
                <a:gd name="connsiteY0" fmla="*/ 405657 h 417375"/>
                <a:gd name="connsiteX1" fmla="*/ 4556916 w 4571232"/>
                <a:gd name="connsiteY1" fmla="*/ 400134 h 417375"/>
                <a:gd name="connsiteX2" fmla="*/ 4571090 w 4571232"/>
                <a:gd name="connsiteY2" fmla="*/ 5747 h 417375"/>
                <a:gd name="connsiteX3" fmla="*/ 0 w 4571232"/>
                <a:gd name="connsiteY3" fmla="*/ 0 h 417375"/>
                <a:gd name="connsiteX4" fmla="*/ 5747 w 4571232"/>
                <a:gd name="connsiteY4" fmla="*/ 405881 h 417375"/>
                <a:gd name="connsiteX5" fmla="*/ 471207 w 4571232"/>
                <a:gd name="connsiteY5" fmla="*/ 417375 h 417375"/>
                <a:gd name="connsiteX0" fmla="*/ 4073448 w 4556916"/>
                <a:gd name="connsiteY0" fmla="*/ 405657 h 417375"/>
                <a:gd name="connsiteX1" fmla="*/ 4556916 w 4556916"/>
                <a:gd name="connsiteY1" fmla="*/ 400134 h 417375"/>
                <a:gd name="connsiteX2" fmla="*/ 4551169 w 4556916"/>
                <a:gd name="connsiteY2" fmla="*/ 5747 h 417375"/>
                <a:gd name="connsiteX3" fmla="*/ 0 w 4556916"/>
                <a:gd name="connsiteY3" fmla="*/ 0 h 417375"/>
                <a:gd name="connsiteX4" fmla="*/ 5747 w 4556916"/>
                <a:gd name="connsiteY4" fmla="*/ 405881 h 417375"/>
                <a:gd name="connsiteX5" fmla="*/ 471207 w 4556916"/>
                <a:gd name="connsiteY5" fmla="*/ 417375 h 417375"/>
                <a:gd name="connsiteX0" fmla="*/ 4073448 w 4556916"/>
                <a:gd name="connsiteY0" fmla="*/ 405657 h 405881"/>
                <a:gd name="connsiteX1" fmla="*/ 4556916 w 4556916"/>
                <a:gd name="connsiteY1" fmla="*/ 400134 h 405881"/>
                <a:gd name="connsiteX2" fmla="*/ 4551169 w 4556916"/>
                <a:gd name="connsiteY2" fmla="*/ 5747 h 405881"/>
                <a:gd name="connsiteX3" fmla="*/ 0 w 4556916"/>
                <a:gd name="connsiteY3" fmla="*/ 0 h 405881"/>
                <a:gd name="connsiteX4" fmla="*/ 5747 w 4556916"/>
                <a:gd name="connsiteY4" fmla="*/ 405881 h 405881"/>
                <a:gd name="connsiteX5" fmla="*/ 381560 w 4556916"/>
                <a:gd name="connsiteY5" fmla="*/ 400471 h 405881"/>
                <a:gd name="connsiteX0" fmla="*/ 4073448 w 4556916"/>
                <a:gd name="connsiteY0" fmla="*/ 1622610 h 1622834"/>
                <a:gd name="connsiteX1" fmla="*/ 4556916 w 4556916"/>
                <a:gd name="connsiteY1" fmla="*/ 1617087 h 1622834"/>
                <a:gd name="connsiteX2" fmla="*/ 4556149 w 4556916"/>
                <a:gd name="connsiteY2" fmla="*/ 0 h 1622834"/>
                <a:gd name="connsiteX3" fmla="*/ 0 w 4556916"/>
                <a:gd name="connsiteY3" fmla="*/ 1216953 h 1622834"/>
                <a:gd name="connsiteX4" fmla="*/ 5747 w 4556916"/>
                <a:gd name="connsiteY4" fmla="*/ 1622834 h 1622834"/>
                <a:gd name="connsiteX5" fmla="*/ 381560 w 4556916"/>
                <a:gd name="connsiteY5" fmla="*/ 1617424 h 1622834"/>
                <a:gd name="connsiteX0" fmla="*/ 4067844 w 4551312"/>
                <a:gd name="connsiteY0" fmla="*/ 1639627 h 1639851"/>
                <a:gd name="connsiteX1" fmla="*/ 4551312 w 4551312"/>
                <a:gd name="connsiteY1" fmla="*/ 1634104 h 1639851"/>
                <a:gd name="connsiteX2" fmla="*/ 4550545 w 4551312"/>
                <a:gd name="connsiteY2" fmla="*/ 17017 h 1639851"/>
                <a:gd name="connsiteX3" fmla="*/ 14318 w 4551312"/>
                <a:gd name="connsiteY3" fmla="*/ 0 h 1639851"/>
                <a:gd name="connsiteX4" fmla="*/ 143 w 4551312"/>
                <a:gd name="connsiteY4" fmla="*/ 1639851 h 1639851"/>
                <a:gd name="connsiteX5" fmla="*/ 375956 w 4551312"/>
                <a:gd name="connsiteY5" fmla="*/ 1634441 h 1639851"/>
                <a:gd name="connsiteX0" fmla="*/ 3201254 w 4551312"/>
                <a:gd name="connsiteY0" fmla="*/ 1645262 h 1645262"/>
                <a:gd name="connsiteX1" fmla="*/ 4551312 w 4551312"/>
                <a:gd name="connsiteY1" fmla="*/ 1634104 h 1645262"/>
                <a:gd name="connsiteX2" fmla="*/ 4550545 w 4551312"/>
                <a:gd name="connsiteY2" fmla="*/ 17017 h 1645262"/>
                <a:gd name="connsiteX3" fmla="*/ 14318 w 4551312"/>
                <a:gd name="connsiteY3" fmla="*/ 0 h 1645262"/>
                <a:gd name="connsiteX4" fmla="*/ 143 w 4551312"/>
                <a:gd name="connsiteY4" fmla="*/ 1639851 h 1645262"/>
                <a:gd name="connsiteX5" fmla="*/ 375956 w 4551312"/>
                <a:gd name="connsiteY5" fmla="*/ 1634441 h 1645262"/>
                <a:gd name="connsiteX0" fmla="*/ 3201254 w 4550547"/>
                <a:gd name="connsiteY0" fmla="*/ 1645262 h 1662277"/>
                <a:gd name="connsiteX1" fmla="*/ 3520368 w 4550547"/>
                <a:gd name="connsiteY1" fmla="*/ 1662277 h 1662277"/>
                <a:gd name="connsiteX2" fmla="*/ 4550545 w 4550547"/>
                <a:gd name="connsiteY2" fmla="*/ 17017 h 1662277"/>
                <a:gd name="connsiteX3" fmla="*/ 14318 w 4550547"/>
                <a:gd name="connsiteY3" fmla="*/ 0 h 1662277"/>
                <a:gd name="connsiteX4" fmla="*/ 143 w 4550547"/>
                <a:gd name="connsiteY4" fmla="*/ 1639851 h 1662277"/>
                <a:gd name="connsiteX5" fmla="*/ 375956 w 4550547"/>
                <a:gd name="connsiteY5" fmla="*/ 1634441 h 1662277"/>
                <a:gd name="connsiteX0" fmla="*/ 3201254 w 3520368"/>
                <a:gd name="connsiteY0" fmla="*/ 1645262 h 1662277"/>
                <a:gd name="connsiteX1" fmla="*/ 3520368 w 3520368"/>
                <a:gd name="connsiteY1" fmla="*/ 1662277 h 1662277"/>
                <a:gd name="connsiteX2" fmla="*/ 3429954 w 3520368"/>
                <a:gd name="connsiteY2" fmla="*/ 11382 h 1662277"/>
                <a:gd name="connsiteX3" fmla="*/ 14318 w 3520368"/>
                <a:gd name="connsiteY3" fmla="*/ 0 h 1662277"/>
                <a:gd name="connsiteX4" fmla="*/ 143 w 3520368"/>
                <a:gd name="connsiteY4" fmla="*/ 1639851 h 1662277"/>
                <a:gd name="connsiteX5" fmla="*/ 375956 w 3520368"/>
                <a:gd name="connsiteY5" fmla="*/ 1634441 h 1662277"/>
                <a:gd name="connsiteX0" fmla="*/ 3201254 w 3470564"/>
                <a:gd name="connsiteY0" fmla="*/ 1645262 h 1645262"/>
                <a:gd name="connsiteX1" fmla="*/ 3470564 w 3470564"/>
                <a:gd name="connsiteY1" fmla="*/ 1639738 h 1645262"/>
                <a:gd name="connsiteX2" fmla="*/ 3429954 w 3470564"/>
                <a:gd name="connsiteY2" fmla="*/ 11382 h 1645262"/>
                <a:gd name="connsiteX3" fmla="*/ 14318 w 3470564"/>
                <a:gd name="connsiteY3" fmla="*/ 0 h 1645262"/>
                <a:gd name="connsiteX4" fmla="*/ 143 w 3470564"/>
                <a:gd name="connsiteY4" fmla="*/ 1639851 h 1645262"/>
                <a:gd name="connsiteX5" fmla="*/ 375956 w 3470564"/>
                <a:gd name="connsiteY5" fmla="*/ 1634441 h 1645262"/>
                <a:gd name="connsiteX0" fmla="*/ 3201254 w 3445662"/>
                <a:gd name="connsiteY0" fmla="*/ 1645262 h 1645262"/>
                <a:gd name="connsiteX1" fmla="*/ 3445662 w 3445662"/>
                <a:gd name="connsiteY1" fmla="*/ 1639738 h 1645262"/>
                <a:gd name="connsiteX2" fmla="*/ 3429954 w 3445662"/>
                <a:gd name="connsiteY2" fmla="*/ 11382 h 1645262"/>
                <a:gd name="connsiteX3" fmla="*/ 14318 w 3445662"/>
                <a:gd name="connsiteY3" fmla="*/ 0 h 1645262"/>
                <a:gd name="connsiteX4" fmla="*/ 143 w 3445662"/>
                <a:gd name="connsiteY4" fmla="*/ 1639851 h 1645262"/>
                <a:gd name="connsiteX5" fmla="*/ 375956 w 3445662"/>
                <a:gd name="connsiteY5" fmla="*/ 1634441 h 1645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5662" h="1645262">
                  <a:moveTo>
                    <a:pt x="3201254" y="1645262"/>
                  </a:moveTo>
                  <a:lnTo>
                    <a:pt x="3445662" y="1639738"/>
                  </a:lnTo>
                  <a:cubicBezTo>
                    <a:pt x="3443746" y="1448174"/>
                    <a:pt x="3431870" y="202946"/>
                    <a:pt x="3429954" y="11382"/>
                  </a:cubicBezTo>
                  <a:lnTo>
                    <a:pt x="14318" y="0"/>
                  </a:lnTo>
                  <a:cubicBezTo>
                    <a:pt x="16234" y="195396"/>
                    <a:pt x="-1773" y="1444455"/>
                    <a:pt x="143" y="1639851"/>
                  </a:cubicBezTo>
                  <a:lnTo>
                    <a:pt x="375956" y="1634441"/>
                  </a:lnTo>
                </a:path>
              </a:pathLst>
            </a:custGeom>
            <a:ln w="2857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1485095" y="973680"/>
              <a:ext cx="4251632" cy="2500338"/>
            </a:xfrm>
            <a:custGeom>
              <a:avLst/>
              <a:gdLst>
                <a:gd name="connsiteX0" fmla="*/ 4143173 w 4556916"/>
                <a:gd name="connsiteY0" fmla="*/ 574693 h 597681"/>
                <a:gd name="connsiteX1" fmla="*/ 4556916 w 4556916"/>
                <a:gd name="connsiteY1" fmla="*/ 580440 h 597681"/>
                <a:gd name="connsiteX2" fmla="*/ 4551169 w 4556916"/>
                <a:gd name="connsiteY2" fmla="*/ 5747 h 597681"/>
                <a:gd name="connsiteX3" fmla="*/ 0 w 4556916"/>
                <a:gd name="connsiteY3" fmla="*/ 0 h 597681"/>
                <a:gd name="connsiteX4" fmla="*/ 5747 w 4556916"/>
                <a:gd name="connsiteY4" fmla="*/ 586187 h 597681"/>
                <a:gd name="connsiteX5" fmla="*/ 471207 w 4556916"/>
                <a:gd name="connsiteY5" fmla="*/ 597681 h 597681"/>
                <a:gd name="connsiteX0" fmla="*/ 4143173 w 4556916"/>
                <a:gd name="connsiteY0" fmla="*/ 568946 h 591934"/>
                <a:gd name="connsiteX1" fmla="*/ 4556916 w 4556916"/>
                <a:gd name="connsiteY1" fmla="*/ 574693 h 591934"/>
                <a:gd name="connsiteX2" fmla="*/ 4551169 w 4556916"/>
                <a:gd name="connsiteY2" fmla="*/ 0 h 591934"/>
                <a:gd name="connsiteX3" fmla="*/ 0 w 4556916"/>
                <a:gd name="connsiteY3" fmla="*/ 174559 h 591934"/>
                <a:gd name="connsiteX4" fmla="*/ 5747 w 4556916"/>
                <a:gd name="connsiteY4" fmla="*/ 580440 h 591934"/>
                <a:gd name="connsiteX5" fmla="*/ 471207 w 4556916"/>
                <a:gd name="connsiteY5" fmla="*/ 591934 h 591934"/>
                <a:gd name="connsiteX0" fmla="*/ 4143173 w 4571232"/>
                <a:gd name="connsiteY0" fmla="*/ 394387 h 417375"/>
                <a:gd name="connsiteX1" fmla="*/ 4556916 w 4571232"/>
                <a:gd name="connsiteY1" fmla="*/ 400134 h 417375"/>
                <a:gd name="connsiteX2" fmla="*/ 4571090 w 4571232"/>
                <a:gd name="connsiteY2" fmla="*/ 5747 h 417375"/>
                <a:gd name="connsiteX3" fmla="*/ 0 w 4571232"/>
                <a:gd name="connsiteY3" fmla="*/ 0 h 417375"/>
                <a:gd name="connsiteX4" fmla="*/ 5747 w 4571232"/>
                <a:gd name="connsiteY4" fmla="*/ 405881 h 417375"/>
                <a:gd name="connsiteX5" fmla="*/ 471207 w 4571232"/>
                <a:gd name="connsiteY5" fmla="*/ 417375 h 417375"/>
                <a:gd name="connsiteX0" fmla="*/ 4073448 w 4571232"/>
                <a:gd name="connsiteY0" fmla="*/ 405657 h 417375"/>
                <a:gd name="connsiteX1" fmla="*/ 4556916 w 4571232"/>
                <a:gd name="connsiteY1" fmla="*/ 400134 h 417375"/>
                <a:gd name="connsiteX2" fmla="*/ 4571090 w 4571232"/>
                <a:gd name="connsiteY2" fmla="*/ 5747 h 417375"/>
                <a:gd name="connsiteX3" fmla="*/ 0 w 4571232"/>
                <a:gd name="connsiteY3" fmla="*/ 0 h 417375"/>
                <a:gd name="connsiteX4" fmla="*/ 5747 w 4571232"/>
                <a:gd name="connsiteY4" fmla="*/ 405881 h 417375"/>
                <a:gd name="connsiteX5" fmla="*/ 471207 w 4571232"/>
                <a:gd name="connsiteY5" fmla="*/ 417375 h 417375"/>
                <a:gd name="connsiteX0" fmla="*/ 4073448 w 4556916"/>
                <a:gd name="connsiteY0" fmla="*/ 405657 h 417375"/>
                <a:gd name="connsiteX1" fmla="*/ 4556916 w 4556916"/>
                <a:gd name="connsiteY1" fmla="*/ 400134 h 417375"/>
                <a:gd name="connsiteX2" fmla="*/ 4551169 w 4556916"/>
                <a:gd name="connsiteY2" fmla="*/ 5747 h 417375"/>
                <a:gd name="connsiteX3" fmla="*/ 0 w 4556916"/>
                <a:gd name="connsiteY3" fmla="*/ 0 h 417375"/>
                <a:gd name="connsiteX4" fmla="*/ 5747 w 4556916"/>
                <a:gd name="connsiteY4" fmla="*/ 405881 h 417375"/>
                <a:gd name="connsiteX5" fmla="*/ 471207 w 4556916"/>
                <a:gd name="connsiteY5" fmla="*/ 417375 h 417375"/>
                <a:gd name="connsiteX0" fmla="*/ 4073448 w 4556916"/>
                <a:gd name="connsiteY0" fmla="*/ 405657 h 405881"/>
                <a:gd name="connsiteX1" fmla="*/ 4556916 w 4556916"/>
                <a:gd name="connsiteY1" fmla="*/ 400134 h 405881"/>
                <a:gd name="connsiteX2" fmla="*/ 4551169 w 4556916"/>
                <a:gd name="connsiteY2" fmla="*/ 5747 h 405881"/>
                <a:gd name="connsiteX3" fmla="*/ 0 w 4556916"/>
                <a:gd name="connsiteY3" fmla="*/ 0 h 405881"/>
                <a:gd name="connsiteX4" fmla="*/ 5747 w 4556916"/>
                <a:gd name="connsiteY4" fmla="*/ 405881 h 405881"/>
                <a:gd name="connsiteX5" fmla="*/ 381560 w 4556916"/>
                <a:gd name="connsiteY5" fmla="*/ 400471 h 405881"/>
                <a:gd name="connsiteX0" fmla="*/ 3943958 w 4556916"/>
                <a:gd name="connsiteY0" fmla="*/ 411291 h 411291"/>
                <a:gd name="connsiteX1" fmla="*/ 4556916 w 4556916"/>
                <a:gd name="connsiteY1" fmla="*/ 400134 h 411291"/>
                <a:gd name="connsiteX2" fmla="*/ 4551169 w 4556916"/>
                <a:gd name="connsiteY2" fmla="*/ 5747 h 411291"/>
                <a:gd name="connsiteX3" fmla="*/ 0 w 4556916"/>
                <a:gd name="connsiteY3" fmla="*/ 0 h 411291"/>
                <a:gd name="connsiteX4" fmla="*/ 5747 w 4556916"/>
                <a:gd name="connsiteY4" fmla="*/ 405881 h 411291"/>
                <a:gd name="connsiteX5" fmla="*/ 381560 w 4556916"/>
                <a:gd name="connsiteY5" fmla="*/ 400471 h 411291"/>
                <a:gd name="connsiteX0" fmla="*/ 3943958 w 4561427"/>
                <a:gd name="connsiteY0" fmla="*/ 2422717 h 2422717"/>
                <a:gd name="connsiteX1" fmla="*/ 4556916 w 4561427"/>
                <a:gd name="connsiteY1" fmla="*/ 2411560 h 2422717"/>
                <a:gd name="connsiteX2" fmla="*/ 4561130 w 4561427"/>
                <a:gd name="connsiteY2" fmla="*/ 0 h 2422717"/>
                <a:gd name="connsiteX3" fmla="*/ 0 w 4561427"/>
                <a:gd name="connsiteY3" fmla="*/ 2011426 h 2422717"/>
                <a:gd name="connsiteX4" fmla="*/ 5747 w 4561427"/>
                <a:gd name="connsiteY4" fmla="*/ 2417307 h 2422717"/>
                <a:gd name="connsiteX5" fmla="*/ 381560 w 4561427"/>
                <a:gd name="connsiteY5" fmla="*/ 2411897 h 2422717"/>
                <a:gd name="connsiteX0" fmla="*/ 3943958 w 4576837"/>
                <a:gd name="connsiteY0" fmla="*/ 2422717 h 2422717"/>
                <a:gd name="connsiteX1" fmla="*/ 4576837 w 4576837"/>
                <a:gd name="connsiteY1" fmla="*/ 2405926 h 2422717"/>
                <a:gd name="connsiteX2" fmla="*/ 4561130 w 4576837"/>
                <a:gd name="connsiteY2" fmla="*/ 0 h 2422717"/>
                <a:gd name="connsiteX3" fmla="*/ 0 w 4576837"/>
                <a:gd name="connsiteY3" fmla="*/ 2011426 h 2422717"/>
                <a:gd name="connsiteX4" fmla="*/ 5747 w 4576837"/>
                <a:gd name="connsiteY4" fmla="*/ 2417307 h 2422717"/>
                <a:gd name="connsiteX5" fmla="*/ 381560 w 4576837"/>
                <a:gd name="connsiteY5" fmla="*/ 2411897 h 2422717"/>
                <a:gd name="connsiteX0" fmla="*/ 4083409 w 4716288"/>
                <a:gd name="connsiteY0" fmla="*/ 2462271 h 2462271"/>
                <a:gd name="connsiteX1" fmla="*/ 4716288 w 4716288"/>
                <a:gd name="connsiteY1" fmla="*/ 2445480 h 2462271"/>
                <a:gd name="connsiteX2" fmla="*/ 4700581 w 4716288"/>
                <a:gd name="connsiteY2" fmla="*/ 39554 h 2462271"/>
                <a:gd name="connsiteX3" fmla="*/ 0 w 4716288"/>
                <a:gd name="connsiteY3" fmla="*/ 0 h 2462271"/>
                <a:gd name="connsiteX4" fmla="*/ 145198 w 4716288"/>
                <a:gd name="connsiteY4" fmla="*/ 2456861 h 2462271"/>
                <a:gd name="connsiteX5" fmla="*/ 521011 w 4716288"/>
                <a:gd name="connsiteY5" fmla="*/ 2451451 h 2462271"/>
                <a:gd name="connsiteX0" fmla="*/ 4083409 w 4716288"/>
                <a:gd name="connsiteY0" fmla="*/ 2462271 h 2473765"/>
                <a:gd name="connsiteX1" fmla="*/ 4716288 w 4716288"/>
                <a:gd name="connsiteY1" fmla="*/ 2445480 h 2473765"/>
                <a:gd name="connsiteX2" fmla="*/ 4700581 w 4716288"/>
                <a:gd name="connsiteY2" fmla="*/ 39554 h 2473765"/>
                <a:gd name="connsiteX3" fmla="*/ 0 w 4716288"/>
                <a:gd name="connsiteY3" fmla="*/ 0 h 2473765"/>
                <a:gd name="connsiteX4" fmla="*/ 25668 w 4716288"/>
                <a:gd name="connsiteY4" fmla="*/ 2473765 h 2473765"/>
                <a:gd name="connsiteX5" fmla="*/ 521011 w 4716288"/>
                <a:gd name="connsiteY5" fmla="*/ 2451451 h 2473765"/>
                <a:gd name="connsiteX0" fmla="*/ 4083409 w 4716288"/>
                <a:gd name="connsiteY0" fmla="*/ 2462271 h 2462271"/>
                <a:gd name="connsiteX1" fmla="*/ 4716288 w 4716288"/>
                <a:gd name="connsiteY1" fmla="*/ 2445480 h 2462271"/>
                <a:gd name="connsiteX2" fmla="*/ 4700581 w 4716288"/>
                <a:gd name="connsiteY2" fmla="*/ 39554 h 2462271"/>
                <a:gd name="connsiteX3" fmla="*/ 0 w 4716288"/>
                <a:gd name="connsiteY3" fmla="*/ 0 h 2462271"/>
                <a:gd name="connsiteX4" fmla="*/ 20688 w 4716288"/>
                <a:gd name="connsiteY4" fmla="*/ 2451226 h 2462271"/>
                <a:gd name="connsiteX5" fmla="*/ 521011 w 4716288"/>
                <a:gd name="connsiteY5" fmla="*/ 2451451 h 2462271"/>
                <a:gd name="connsiteX0" fmla="*/ 4087920 w 4720799"/>
                <a:gd name="connsiteY0" fmla="*/ 2462271 h 2462271"/>
                <a:gd name="connsiteX1" fmla="*/ 4720799 w 4720799"/>
                <a:gd name="connsiteY1" fmla="*/ 2445480 h 2462271"/>
                <a:gd name="connsiteX2" fmla="*/ 4705092 w 4720799"/>
                <a:gd name="connsiteY2" fmla="*/ 39554 h 2462271"/>
                <a:gd name="connsiteX3" fmla="*/ 4511 w 4720799"/>
                <a:gd name="connsiteY3" fmla="*/ 0 h 2462271"/>
                <a:gd name="connsiteX4" fmla="*/ 297 w 4720799"/>
                <a:gd name="connsiteY4" fmla="*/ 2451226 h 2462271"/>
                <a:gd name="connsiteX5" fmla="*/ 525522 w 4720799"/>
                <a:gd name="connsiteY5" fmla="*/ 2451451 h 2462271"/>
                <a:gd name="connsiteX0" fmla="*/ 4087920 w 4720799"/>
                <a:gd name="connsiteY0" fmla="*/ 2462271 h 2462271"/>
                <a:gd name="connsiteX1" fmla="*/ 4720799 w 4720799"/>
                <a:gd name="connsiteY1" fmla="*/ 2445480 h 2462271"/>
                <a:gd name="connsiteX2" fmla="*/ 3659206 w 4720799"/>
                <a:gd name="connsiteY2" fmla="*/ 45189 h 2462271"/>
                <a:gd name="connsiteX3" fmla="*/ 4511 w 4720799"/>
                <a:gd name="connsiteY3" fmla="*/ 0 h 2462271"/>
                <a:gd name="connsiteX4" fmla="*/ 297 w 4720799"/>
                <a:gd name="connsiteY4" fmla="*/ 2451226 h 2462271"/>
                <a:gd name="connsiteX5" fmla="*/ 525522 w 4720799"/>
                <a:gd name="connsiteY5" fmla="*/ 2451451 h 2462271"/>
                <a:gd name="connsiteX0" fmla="*/ 3271133 w 4720799"/>
                <a:gd name="connsiteY0" fmla="*/ 2451002 h 2451451"/>
                <a:gd name="connsiteX1" fmla="*/ 4720799 w 4720799"/>
                <a:gd name="connsiteY1" fmla="*/ 2445480 h 2451451"/>
                <a:gd name="connsiteX2" fmla="*/ 3659206 w 4720799"/>
                <a:gd name="connsiteY2" fmla="*/ 45189 h 2451451"/>
                <a:gd name="connsiteX3" fmla="*/ 4511 w 4720799"/>
                <a:gd name="connsiteY3" fmla="*/ 0 h 2451451"/>
                <a:gd name="connsiteX4" fmla="*/ 297 w 4720799"/>
                <a:gd name="connsiteY4" fmla="*/ 2451226 h 2451451"/>
                <a:gd name="connsiteX5" fmla="*/ 525522 w 4720799"/>
                <a:gd name="connsiteY5" fmla="*/ 2451451 h 2451451"/>
                <a:gd name="connsiteX0" fmla="*/ 3271133 w 3684874"/>
                <a:gd name="connsiteY0" fmla="*/ 2451002 h 2451451"/>
                <a:gd name="connsiteX1" fmla="*/ 3684874 w 3684874"/>
                <a:gd name="connsiteY1" fmla="*/ 2445480 h 2451451"/>
                <a:gd name="connsiteX2" fmla="*/ 3659206 w 3684874"/>
                <a:gd name="connsiteY2" fmla="*/ 45189 h 2451451"/>
                <a:gd name="connsiteX3" fmla="*/ 4511 w 3684874"/>
                <a:gd name="connsiteY3" fmla="*/ 0 h 2451451"/>
                <a:gd name="connsiteX4" fmla="*/ 297 w 3684874"/>
                <a:gd name="connsiteY4" fmla="*/ 2451226 h 2451451"/>
                <a:gd name="connsiteX5" fmla="*/ 525522 w 3684874"/>
                <a:gd name="connsiteY5" fmla="*/ 2451451 h 24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84874" h="2451451">
                  <a:moveTo>
                    <a:pt x="3271133" y="2451002"/>
                  </a:moveTo>
                  <a:lnTo>
                    <a:pt x="3684874" y="2445480"/>
                  </a:lnTo>
                  <a:cubicBezTo>
                    <a:pt x="3682958" y="2253916"/>
                    <a:pt x="3661122" y="236753"/>
                    <a:pt x="3659206" y="45189"/>
                  </a:cubicBezTo>
                  <a:lnTo>
                    <a:pt x="4511" y="0"/>
                  </a:lnTo>
                  <a:cubicBezTo>
                    <a:pt x="6427" y="195396"/>
                    <a:pt x="-1619" y="2255830"/>
                    <a:pt x="297" y="2451226"/>
                  </a:cubicBezTo>
                  <a:lnTo>
                    <a:pt x="525522" y="2451451"/>
                  </a:lnTo>
                </a:path>
              </a:pathLst>
            </a:custGeom>
            <a:ln w="2857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356635" y="895350"/>
              <a:ext cx="4510765" cy="3574786"/>
            </a:xfrm>
            <a:custGeom>
              <a:avLst/>
              <a:gdLst>
                <a:gd name="connsiteX0" fmla="*/ 4143173 w 4556916"/>
                <a:gd name="connsiteY0" fmla="*/ 574693 h 597681"/>
                <a:gd name="connsiteX1" fmla="*/ 4556916 w 4556916"/>
                <a:gd name="connsiteY1" fmla="*/ 580440 h 597681"/>
                <a:gd name="connsiteX2" fmla="*/ 4551169 w 4556916"/>
                <a:gd name="connsiteY2" fmla="*/ 5747 h 597681"/>
                <a:gd name="connsiteX3" fmla="*/ 0 w 4556916"/>
                <a:gd name="connsiteY3" fmla="*/ 0 h 597681"/>
                <a:gd name="connsiteX4" fmla="*/ 5747 w 4556916"/>
                <a:gd name="connsiteY4" fmla="*/ 586187 h 597681"/>
                <a:gd name="connsiteX5" fmla="*/ 471207 w 4556916"/>
                <a:gd name="connsiteY5" fmla="*/ 597681 h 597681"/>
                <a:gd name="connsiteX0" fmla="*/ 4143173 w 4556916"/>
                <a:gd name="connsiteY0" fmla="*/ 568946 h 591934"/>
                <a:gd name="connsiteX1" fmla="*/ 4556916 w 4556916"/>
                <a:gd name="connsiteY1" fmla="*/ 574693 h 591934"/>
                <a:gd name="connsiteX2" fmla="*/ 4551169 w 4556916"/>
                <a:gd name="connsiteY2" fmla="*/ 0 h 591934"/>
                <a:gd name="connsiteX3" fmla="*/ 0 w 4556916"/>
                <a:gd name="connsiteY3" fmla="*/ 174559 h 591934"/>
                <a:gd name="connsiteX4" fmla="*/ 5747 w 4556916"/>
                <a:gd name="connsiteY4" fmla="*/ 580440 h 591934"/>
                <a:gd name="connsiteX5" fmla="*/ 471207 w 4556916"/>
                <a:gd name="connsiteY5" fmla="*/ 591934 h 591934"/>
                <a:gd name="connsiteX0" fmla="*/ 4143173 w 4571232"/>
                <a:gd name="connsiteY0" fmla="*/ 394387 h 417375"/>
                <a:gd name="connsiteX1" fmla="*/ 4556916 w 4571232"/>
                <a:gd name="connsiteY1" fmla="*/ 400134 h 417375"/>
                <a:gd name="connsiteX2" fmla="*/ 4571090 w 4571232"/>
                <a:gd name="connsiteY2" fmla="*/ 5747 h 417375"/>
                <a:gd name="connsiteX3" fmla="*/ 0 w 4571232"/>
                <a:gd name="connsiteY3" fmla="*/ 0 h 417375"/>
                <a:gd name="connsiteX4" fmla="*/ 5747 w 4571232"/>
                <a:gd name="connsiteY4" fmla="*/ 405881 h 417375"/>
                <a:gd name="connsiteX5" fmla="*/ 471207 w 4571232"/>
                <a:gd name="connsiteY5" fmla="*/ 417375 h 417375"/>
                <a:gd name="connsiteX0" fmla="*/ 4073448 w 4571232"/>
                <a:gd name="connsiteY0" fmla="*/ 405657 h 417375"/>
                <a:gd name="connsiteX1" fmla="*/ 4556916 w 4571232"/>
                <a:gd name="connsiteY1" fmla="*/ 400134 h 417375"/>
                <a:gd name="connsiteX2" fmla="*/ 4571090 w 4571232"/>
                <a:gd name="connsiteY2" fmla="*/ 5747 h 417375"/>
                <a:gd name="connsiteX3" fmla="*/ 0 w 4571232"/>
                <a:gd name="connsiteY3" fmla="*/ 0 h 417375"/>
                <a:gd name="connsiteX4" fmla="*/ 5747 w 4571232"/>
                <a:gd name="connsiteY4" fmla="*/ 405881 h 417375"/>
                <a:gd name="connsiteX5" fmla="*/ 471207 w 4571232"/>
                <a:gd name="connsiteY5" fmla="*/ 417375 h 417375"/>
                <a:gd name="connsiteX0" fmla="*/ 4073448 w 4556916"/>
                <a:gd name="connsiteY0" fmla="*/ 405657 h 417375"/>
                <a:gd name="connsiteX1" fmla="*/ 4556916 w 4556916"/>
                <a:gd name="connsiteY1" fmla="*/ 400134 h 417375"/>
                <a:gd name="connsiteX2" fmla="*/ 4551169 w 4556916"/>
                <a:gd name="connsiteY2" fmla="*/ 5747 h 417375"/>
                <a:gd name="connsiteX3" fmla="*/ 0 w 4556916"/>
                <a:gd name="connsiteY3" fmla="*/ 0 h 417375"/>
                <a:gd name="connsiteX4" fmla="*/ 5747 w 4556916"/>
                <a:gd name="connsiteY4" fmla="*/ 405881 h 417375"/>
                <a:gd name="connsiteX5" fmla="*/ 471207 w 4556916"/>
                <a:gd name="connsiteY5" fmla="*/ 417375 h 417375"/>
                <a:gd name="connsiteX0" fmla="*/ 4073448 w 4556916"/>
                <a:gd name="connsiteY0" fmla="*/ 405657 h 405881"/>
                <a:gd name="connsiteX1" fmla="*/ 4556916 w 4556916"/>
                <a:gd name="connsiteY1" fmla="*/ 400134 h 405881"/>
                <a:gd name="connsiteX2" fmla="*/ 4551169 w 4556916"/>
                <a:gd name="connsiteY2" fmla="*/ 5747 h 405881"/>
                <a:gd name="connsiteX3" fmla="*/ 0 w 4556916"/>
                <a:gd name="connsiteY3" fmla="*/ 0 h 405881"/>
                <a:gd name="connsiteX4" fmla="*/ 5747 w 4556916"/>
                <a:gd name="connsiteY4" fmla="*/ 405881 h 405881"/>
                <a:gd name="connsiteX5" fmla="*/ 381560 w 4556916"/>
                <a:gd name="connsiteY5" fmla="*/ 400471 h 405881"/>
                <a:gd name="connsiteX0" fmla="*/ 3943958 w 4556916"/>
                <a:gd name="connsiteY0" fmla="*/ 411291 h 411291"/>
                <a:gd name="connsiteX1" fmla="*/ 4556916 w 4556916"/>
                <a:gd name="connsiteY1" fmla="*/ 400134 h 411291"/>
                <a:gd name="connsiteX2" fmla="*/ 4551169 w 4556916"/>
                <a:gd name="connsiteY2" fmla="*/ 5747 h 411291"/>
                <a:gd name="connsiteX3" fmla="*/ 0 w 4556916"/>
                <a:gd name="connsiteY3" fmla="*/ 0 h 411291"/>
                <a:gd name="connsiteX4" fmla="*/ 5747 w 4556916"/>
                <a:gd name="connsiteY4" fmla="*/ 405881 h 411291"/>
                <a:gd name="connsiteX5" fmla="*/ 381560 w 4556916"/>
                <a:gd name="connsiteY5" fmla="*/ 400471 h 411291"/>
                <a:gd name="connsiteX0" fmla="*/ 3943958 w 4556916"/>
                <a:gd name="connsiteY0" fmla="*/ 411291 h 411291"/>
                <a:gd name="connsiteX1" fmla="*/ 4556916 w 4556916"/>
                <a:gd name="connsiteY1" fmla="*/ 400134 h 411291"/>
                <a:gd name="connsiteX2" fmla="*/ 4551169 w 4556916"/>
                <a:gd name="connsiteY2" fmla="*/ 5747 h 411291"/>
                <a:gd name="connsiteX3" fmla="*/ 0 w 4556916"/>
                <a:gd name="connsiteY3" fmla="*/ 0 h 411291"/>
                <a:gd name="connsiteX4" fmla="*/ 5747 w 4556916"/>
                <a:gd name="connsiteY4" fmla="*/ 405881 h 411291"/>
                <a:gd name="connsiteX5" fmla="*/ 396501 w 4556916"/>
                <a:gd name="connsiteY5" fmla="*/ 400471 h 411291"/>
                <a:gd name="connsiteX0" fmla="*/ 3097289 w 4556916"/>
                <a:gd name="connsiteY0" fmla="*/ 411291 h 411291"/>
                <a:gd name="connsiteX1" fmla="*/ 4556916 w 4556916"/>
                <a:gd name="connsiteY1" fmla="*/ 400134 h 411291"/>
                <a:gd name="connsiteX2" fmla="*/ 4551169 w 4556916"/>
                <a:gd name="connsiteY2" fmla="*/ 5747 h 411291"/>
                <a:gd name="connsiteX3" fmla="*/ 0 w 4556916"/>
                <a:gd name="connsiteY3" fmla="*/ 0 h 411291"/>
                <a:gd name="connsiteX4" fmla="*/ 5747 w 4556916"/>
                <a:gd name="connsiteY4" fmla="*/ 405881 h 411291"/>
                <a:gd name="connsiteX5" fmla="*/ 396501 w 4556916"/>
                <a:gd name="connsiteY5" fmla="*/ 400471 h 411291"/>
                <a:gd name="connsiteX0" fmla="*/ 3097289 w 4815897"/>
                <a:gd name="connsiteY0" fmla="*/ 411291 h 411291"/>
                <a:gd name="connsiteX1" fmla="*/ 4815897 w 4815897"/>
                <a:gd name="connsiteY1" fmla="*/ 400134 h 411291"/>
                <a:gd name="connsiteX2" fmla="*/ 4551169 w 4815897"/>
                <a:gd name="connsiteY2" fmla="*/ 5747 h 411291"/>
                <a:gd name="connsiteX3" fmla="*/ 0 w 4815897"/>
                <a:gd name="connsiteY3" fmla="*/ 0 h 411291"/>
                <a:gd name="connsiteX4" fmla="*/ 5747 w 4815897"/>
                <a:gd name="connsiteY4" fmla="*/ 405881 h 411291"/>
                <a:gd name="connsiteX5" fmla="*/ 396501 w 4815897"/>
                <a:gd name="connsiteY5" fmla="*/ 400471 h 411291"/>
                <a:gd name="connsiteX0" fmla="*/ 3097289 w 4815897"/>
                <a:gd name="connsiteY0" fmla="*/ 3476380 h 3476380"/>
                <a:gd name="connsiteX1" fmla="*/ 4815897 w 4815897"/>
                <a:gd name="connsiteY1" fmla="*/ 3465223 h 3476380"/>
                <a:gd name="connsiteX2" fmla="*/ 4775287 w 4815897"/>
                <a:gd name="connsiteY2" fmla="*/ 0 h 3476380"/>
                <a:gd name="connsiteX3" fmla="*/ 0 w 4815897"/>
                <a:gd name="connsiteY3" fmla="*/ 3065089 h 3476380"/>
                <a:gd name="connsiteX4" fmla="*/ 5747 w 4815897"/>
                <a:gd name="connsiteY4" fmla="*/ 3470970 h 3476380"/>
                <a:gd name="connsiteX5" fmla="*/ 396501 w 4815897"/>
                <a:gd name="connsiteY5" fmla="*/ 3465560 h 3476380"/>
                <a:gd name="connsiteX0" fmla="*/ 3286544 w 5005152"/>
                <a:gd name="connsiteY0" fmla="*/ 3510302 h 3510302"/>
                <a:gd name="connsiteX1" fmla="*/ 5005152 w 5005152"/>
                <a:gd name="connsiteY1" fmla="*/ 3499145 h 3510302"/>
                <a:gd name="connsiteX2" fmla="*/ 4964542 w 5005152"/>
                <a:gd name="connsiteY2" fmla="*/ 33922 h 3510302"/>
                <a:gd name="connsiteX3" fmla="*/ 0 w 5005152"/>
                <a:gd name="connsiteY3" fmla="*/ 0 h 3510302"/>
                <a:gd name="connsiteX4" fmla="*/ 195002 w 5005152"/>
                <a:gd name="connsiteY4" fmla="*/ 3504892 h 3510302"/>
                <a:gd name="connsiteX5" fmla="*/ 585756 w 5005152"/>
                <a:gd name="connsiteY5" fmla="*/ 3499482 h 3510302"/>
                <a:gd name="connsiteX0" fmla="*/ 3286544 w 5005152"/>
                <a:gd name="connsiteY0" fmla="*/ 3510302 h 3510302"/>
                <a:gd name="connsiteX1" fmla="*/ 5005152 w 5005152"/>
                <a:gd name="connsiteY1" fmla="*/ 3499145 h 3510302"/>
                <a:gd name="connsiteX2" fmla="*/ 4964542 w 5005152"/>
                <a:gd name="connsiteY2" fmla="*/ 33922 h 3510302"/>
                <a:gd name="connsiteX3" fmla="*/ 0 w 5005152"/>
                <a:gd name="connsiteY3" fmla="*/ 0 h 3510302"/>
                <a:gd name="connsiteX4" fmla="*/ 20689 w 5005152"/>
                <a:gd name="connsiteY4" fmla="*/ 3504892 h 3510302"/>
                <a:gd name="connsiteX5" fmla="*/ 585756 w 5005152"/>
                <a:gd name="connsiteY5" fmla="*/ 3499482 h 3510302"/>
                <a:gd name="connsiteX0" fmla="*/ 3286544 w 5005152"/>
                <a:gd name="connsiteY0" fmla="*/ 3510302 h 3510302"/>
                <a:gd name="connsiteX1" fmla="*/ 5005152 w 5005152"/>
                <a:gd name="connsiteY1" fmla="*/ 3499145 h 3510302"/>
                <a:gd name="connsiteX2" fmla="*/ 3848931 w 5005152"/>
                <a:gd name="connsiteY2" fmla="*/ 28287 h 3510302"/>
                <a:gd name="connsiteX3" fmla="*/ 0 w 5005152"/>
                <a:gd name="connsiteY3" fmla="*/ 0 h 3510302"/>
                <a:gd name="connsiteX4" fmla="*/ 20689 w 5005152"/>
                <a:gd name="connsiteY4" fmla="*/ 3504892 h 3510302"/>
                <a:gd name="connsiteX5" fmla="*/ 585756 w 5005152"/>
                <a:gd name="connsiteY5" fmla="*/ 3499482 h 3510302"/>
                <a:gd name="connsiteX0" fmla="*/ 3286544 w 3934365"/>
                <a:gd name="connsiteY0" fmla="*/ 3510302 h 3510302"/>
                <a:gd name="connsiteX1" fmla="*/ 3934365 w 3934365"/>
                <a:gd name="connsiteY1" fmla="*/ 3454069 h 3510302"/>
                <a:gd name="connsiteX2" fmla="*/ 3848931 w 3934365"/>
                <a:gd name="connsiteY2" fmla="*/ 28287 h 3510302"/>
                <a:gd name="connsiteX3" fmla="*/ 0 w 3934365"/>
                <a:gd name="connsiteY3" fmla="*/ 0 h 3510302"/>
                <a:gd name="connsiteX4" fmla="*/ 20689 w 3934365"/>
                <a:gd name="connsiteY4" fmla="*/ 3504892 h 3510302"/>
                <a:gd name="connsiteX5" fmla="*/ 585756 w 3934365"/>
                <a:gd name="connsiteY5" fmla="*/ 3499482 h 3510302"/>
                <a:gd name="connsiteX0" fmla="*/ 3286544 w 3934365"/>
                <a:gd name="connsiteY0" fmla="*/ 3510302 h 3510302"/>
                <a:gd name="connsiteX1" fmla="*/ 3934365 w 3934365"/>
                <a:gd name="connsiteY1" fmla="*/ 3454069 h 3510302"/>
                <a:gd name="connsiteX2" fmla="*/ 3873833 w 3934365"/>
                <a:gd name="connsiteY2" fmla="*/ 22652 h 3510302"/>
                <a:gd name="connsiteX3" fmla="*/ 0 w 3934365"/>
                <a:gd name="connsiteY3" fmla="*/ 0 h 3510302"/>
                <a:gd name="connsiteX4" fmla="*/ 20689 w 3934365"/>
                <a:gd name="connsiteY4" fmla="*/ 3504892 h 3510302"/>
                <a:gd name="connsiteX5" fmla="*/ 585756 w 3934365"/>
                <a:gd name="connsiteY5" fmla="*/ 3499482 h 3510302"/>
                <a:gd name="connsiteX0" fmla="*/ 2783523 w 3934365"/>
                <a:gd name="connsiteY0" fmla="*/ 3470861 h 3504892"/>
                <a:gd name="connsiteX1" fmla="*/ 3934365 w 3934365"/>
                <a:gd name="connsiteY1" fmla="*/ 3454069 h 3504892"/>
                <a:gd name="connsiteX2" fmla="*/ 3873833 w 3934365"/>
                <a:gd name="connsiteY2" fmla="*/ 22652 h 3504892"/>
                <a:gd name="connsiteX3" fmla="*/ 0 w 3934365"/>
                <a:gd name="connsiteY3" fmla="*/ 0 h 3504892"/>
                <a:gd name="connsiteX4" fmla="*/ 20689 w 3934365"/>
                <a:gd name="connsiteY4" fmla="*/ 3504892 h 3504892"/>
                <a:gd name="connsiteX5" fmla="*/ 585756 w 3934365"/>
                <a:gd name="connsiteY5" fmla="*/ 3499482 h 3504892"/>
                <a:gd name="connsiteX0" fmla="*/ 2783523 w 3909463"/>
                <a:gd name="connsiteY0" fmla="*/ 3470861 h 3504892"/>
                <a:gd name="connsiteX1" fmla="*/ 3909463 w 3909463"/>
                <a:gd name="connsiteY1" fmla="*/ 3454069 h 3504892"/>
                <a:gd name="connsiteX2" fmla="*/ 3873833 w 3909463"/>
                <a:gd name="connsiteY2" fmla="*/ 22652 h 3504892"/>
                <a:gd name="connsiteX3" fmla="*/ 0 w 3909463"/>
                <a:gd name="connsiteY3" fmla="*/ 0 h 3504892"/>
                <a:gd name="connsiteX4" fmla="*/ 20689 w 3909463"/>
                <a:gd name="connsiteY4" fmla="*/ 3504892 h 3504892"/>
                <a:gd name="connsiteX5" fmla="*/ 585756 w 3909463"/>
                <a:gd name="connsiteY5" fmla="*/ 3499482 h 350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9463" h="3504892">
                  <a:moveTo>
                    <a:pt x="2783523" y="3470861"/>
                  </a:moveTo>
                  <a:lnTo>
                    <a:pt x="3909463" y="3454069"/>
                  </a:lnTo>
                  <a:cubicBezTo>
                    <a:pt x="3907547" y="3262505"/>
                    <a:pt x="3875749" y="214216"/>
                    <a:pt x="3873833" y="22652"/>
                  </a:cubicBezTo>
                  <a:lnTo>
                    <a:pt x="0" y="0"/>
                  </a:lnTo>
                  <a:cubicBezTo>
                    <a:pt x="1916" y="195396"/>
                    <a:pt x="18773" y="3309496"/>
                    <a:pt x="20689" y="3504892"/>
                  </a:cubicBezTo>
                  <a:lnTo>
                    <a:pt x="585756" y="3499482"/>
                  </a:lnTo>
                </a:path>
              </a:pathLst>
            </a:custGeom>
            <a:ln w="2857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57650" y="2113061"/>
            <a:ext cx="2279724" cy="2716424"/>
            <a:chOff x="247987" y="2151161"/>
            <a:chExt cx="2279724" cy="2716424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1724467" y="2366564"/>
              <a:ext cx="2933" cy="2501021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>
              <a:off x="247987" y="2151161"/>
              <a:ext cx="762000" cy="457200"/>
              <a:chOff x="1524000" y="3638550"/>
              <a:chExt cx="762000" cy="457200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1752600" y="3692590"/>
                <a:ext cx="327026" cy="174560"/>
                <a:chOff x="1752600" y="3768790"/>
                <a:chExt cx="327026" cy="174560"/>
              </a:xfrm>
            </p:grpSpPr>
            <p:sp>
              <p:nvSpPr>
                <p:cNvPr id="57" name="Freeform 56"/>
                <p:cNvSpPr/>
                <p:nvPr/>
              </p:nvSpPr>
              <p:spPr>
                <a:xfrm>
                  <a:off x="1752600" y="3768790"/>
                  <a:ext cx="327026" cy="174560"/>
                </a:xfrm>
                <a:custGeom>
                  <a:avLst/>
                  <a:gdLst>
                    <a:gd name="connsiteX0" fmla="*/ 0 w 281575"/>
                    <a:gd name="connsiteY0" fmla="*/ 109191 h 149420"/>
                    <a:gd name="connsiteX1" fmla="*/ 28732 w 281575"/>
                    <a:gd name="connsiteY1" fmla="*/ 149420 h 149420"/>
                    <a:gd name="connsiteX2" fmla="*/ 109182 w 281575"/>
                    <a:gd name="connsiteY2" fmla="*/ 149420 h 149420"/>
                    <a:gd name="connsiteX3" fmla="*/ 155153 w 281575"/>
                    <a:gd name="connsiteY3" fmla="*/ 0 h 149420"/>
                    <a:gd name="connsiteX4" fmla="*/ 264335 w 281575"/>
                    <a:gd name="connsiteY4" fmla="*/ 5747 h 149420"/>
                    <a:gd name="connsiteX5" fmla="*/ 281575 w 281575"/>
                    <a:gd name="connsiteY5" fmla="*/ 57469 h 149420"/>
                    <a:gd name="connsiteX0" fmla="*/ 0 w 281575"/>
                    <a:gd name="connsiteY0" fmla="*/ 112243 h 152472"/>
                    <a:gd name="connsiteX1" fmla="*/ 28732 w 281575"/>
                    <a:gd name="connsiteY1" fmla="*/ 152472 h 152472"/>
                    <a:gd name="connsiteX2" fmla="*/ 109182 w 281575"/>
                    <a:gd name="connsiteY2" fmla="*/ 152472 h 152472"/>
                    <a:gd name="connsiteX3" fmla="*/ 155153 w 281575"/>
                    <a:gd name="connsiteY3" fmla="*/ 3052 h 152472"/>
                    <a:gd name="connsiteX4" fmla="*/ 270201 w 281575"/>
                    <a:gd name="connsiteY4" fmla="*/ 0 h 152472"/>
                    <a:gd name="connsiteX5" fmla="*/ 281575 w 281575"/>
                    <a:gd name="connsiteY5" fmla="*/ 60521 h 152472"/>
                    <a:gd name="connsiteX0" fmla="*/ 0 w 281575"/>
                    <a:gd name="connsiteY0" fmla="*/ 114832 h 155061"/>
                    <a:gd name="connsiteX1" fmla="*/ 28732 w 281575"/>
                    <a:gd name="connsiteY1" fmla="*/ 155061 h 155061"/>
                    <a:gd name="connsiteX2" fmla="*/ 109182 w 281575"/>
                    <a:gd name="connsiteY2" fmla="*/ 155061 h 155061"/>
                    <a:gd name="connsiteX3" fmla="*/ 178617 w 281575"/>
                    <a:gd name="connsiteY3" fmla="*/ 0 h 155061"/>
                    <a:gd name="connsiteX4" fmla="*/ 270201 w 281575"/>
                    <a:gd name="connsiteY4" fmla="*/ 2589 h 155061"/>
                    <a:gd name="connsiteX5" fmla="*/ 281575 w 281575"/>
                    <a:gd name="connsiteY5" fmla="*/ 63110 h 155061"/>
                    <a:gd name="connsiteX0" fmla="*/ 0 w 281575"/>
                    <a:gd name="connsiteY0" fmla="*/ 120704 h 160933"/>
                    <a:gd name="connsiteX1" fmla="*/ 28732 w 281575"/>
                    <a:gd name="connsiteY1" fmla="*/ 160933 h 160933"/>
                    <a:gd name="connsiteX2" fmla="*/ 109182 w 281575"/>
                    <a:gd name="connsiteY2" fmla="*/ 160933 h 160933"/>
                    <a:gd name="connsiteX3" fmla="*/ 178617 w 281575"/>
                    <a:gd name="connsiteY3" fmla="*/ 5872 h 160933"/>
                    <a:gd name="connsiteX4" fmla="*/ 276067 w 281575"/>
                    <a:gd name="connsiteY4" fmla="*/ 0 h 160933"/>
                    <a:gd name="connsiteX5" fmla="*/ 281575 w 281575"/>
                    <a:gd name="connsiteY5" fmla="*/ 68982 h 160933"/>
                    <a:gd name="connsiteX0" fmla="*/ 0 w 281575"/>
                    <a:gd name="connsiteY0" fmla="*/ 114832 h 155061"/>
                    <a:gd name="connsiteX1" fmla="*/ 28732 w 281575"/>
                    <a:gd name="connsiteY1" fmla="*/ 155061 h 155061"/>
                    <a:gd name="connsiteX2" fmla="*/ 109182 w 281575"/>
                    <a:gd name="connsiteY2" fmla="*/ 155061 h 155061"/>
                    <a:gd name="connsiteX3" fmla="*/ 178617 w 281575"/>
                    <a:gd name="connsiteY3" fmla="*/ 0 h 155061"/>
                    <a:gd name="connsiteX4" fmla="*/ 273134 w 281575"/>
                    <a:gd name="connsiteY4" fmla="*/ 2589 h 155061"/>
                    <a:gd name="connsiteX5" fmla="*/ 281575 w 281575"/>
                    <a:gd name="connsiteY5" fmla="*/ 63110 h 155061"/>
                    <a:gd name="connsiteX0" fmla="*/ 0 w 281575"/>
                    <a:gd name="connsiteY0" fmla="*/ 114832 h 155061"/>
                    <a:gd name="connsiteX1" fmla="*/ 28732 w 281575"/>
                    <a:gd name="connsiteY1" fmla="*/ 155061 h 155061"/>
                    <a:gd name="connsiteX2" fmla="*/ 123848 w 281575"/>
                    <a:gd name="connsiteY2" fmla="*/ 152241 h 155061"/>
                    <a:gd name="connsiteX3" fmla="*/ 178617 w 281575"/>
                    <a:gd name="connsiteY3" fmla="*/ 0 h 155061"/>
                    <a:gd name="connsiteX4" fmla="*/ 273134 w 281575"/>
                    <a:gd name="connsiteY4" fmla="*/ 2589 h 155061"/>
                    <a:gd name="connsiteX5" fmla="*/ 281575 w 281575"/>
                    <a:gd name="connsiteY5" fmla="*/ 63110 h 155061"/>
                    <a:gd name="connsiteX0" fmla="*/ 0 w 281575"/>
                    <a:gd name="connsiteY0" fmla="*/ 106371 h 155061"/>
                    <a:gd name="connsiteX1" fmla="*/ 28732 w 281575"/>
                    <a:gd name="connsiteY1" fmla="*/ 155061 h 155061"/>
                    <a:gd name="connsiteX2" fmla="*/ 123848 w 281575"/>
                    <a:gd name="connsiteY2" fmla="*/ 152241 h 155061"/>
                    <a:gd name="connsiteX3" fmla="*/ 178617 w 281575"/>
                    <a:gd name="connsiteY3" fmla="*/ 0 h 155061"/>
                    <a:gd name="connsiteX4" fmla="*/ 273134 w 281575"/>
                    <a:gd name="connsiteY4" fmla="*/ 2589 h 155061"/>
                    <a:gd name="connsiteX5" fmla="*/ 281575 w 281575"/>
                    <a:gd name="connsiteY5" fmla="*/ 63110 h 155061"/>
                    <a:gd name="connsiteX0" fmla="*/ 0 w 281575"/>
                    <a:gd name="connsiteY0" fmla="*/ 106371 h 152241"/>
                    <a:gd name="connsiteX1" fmla="*/ 28732 w 281575"/>
                    <a:gd name="connsiteY1" fmla="*/ 140959 h 152241"/>
                    <a:gd name="connsiteX2" fmla="*/ 123848 w 281575"/>
                    <a:gd name="connsiteY2" fmla="*/ 152241 h 152241"/>
                    <a:gd name="connsiteX3" fmla="*/ 178617 w 281575"/>
                    <a:gd name="connsiteY3" fmla="*/ 0 h 152241"/>
                    <a:gd name="connsiteX4" fmla="*/ 273134 w 281575"/>
                    <a:gd name="connsiteY4" fmla="*/ 2589 h 152241"/>
                    <a:gd name="connsiteX5" fmla="*/ 281575 w 281575"/>
                    <a:gd name="connsiteY5" fmla="*/ 63110 h 152241"/>
                    <a:gd name="connsiteX0" fmla="*/ 0 w 281575"/>
                    <a:gd name="connsiteY0" fmla="*/ 106371 h 155060"/>
                    <a:gd name="connsiteX1" fmla="*/ 25799 w 281575"/>
                    <a:gd name="connsiteY1" fmla="*/ 155060 h 155060"/>
                    <a:gd name="connsiteX2" fmla="*/ 123848 w 281575"/>
                    <a:gd name="connsiteY2" fmla="*/ 152241 h 155060"/>
                    <a:gd name="connsiteX3" fmla="*/ 178617 w 281575"/>
                    <a:gd name="connsiteY3" fmla="*/ 0 h 155060"/>
                    <a:gd name="connsiteX4" fmla="*/ 273134 w 281575"/>
                    <a:gd name="connsiteY4" fmla="*/ 2589 h 155060"/>
                    <a:gd name="connsiteX5" fmla="*/ 281575 w 281575"/>
                    <a:gd name="connsiteY5" fmla="*/ 63110 h 155060"/>
                    <a:gd name="connsiteX0" fmla="*/ 0 w 281575"/>
                    <a:gd name="connsiteY0" fmla="*/ 106371 h 155062"/>
                    <a:gd name="connsiteX1" fmla="*/ 25799 w 281575"/>
                    <a:gd name="connsiteY1" fmla="*/ 155060 h 155062"/>
                    <a:gd name="connsiteX2" fmla="*/ 141446 w 281575"/>
                    <a:gd name="connsiteY2" fmla="*/ 155062 h 155062"/>
                    <a:gd name="connsiteX3" fmla="*/ 178617 w 281575"/>
                    <a:gd name="connsiteY3" fmla="*/ 0 h 155062"/>
                    <a:gd name="connsiteX4" fmla="*/ 273134 w 281575"/>
                    <a:gd name="connsiteY4" fmla="*/ 2589 h 155062"/>
                    <a:gd name="connsiteX5" fmla="*/ 281575 w 281575"/>
                    <a:gd name="connsiteY5" fmla="*/ 63110 h 155062"/>
                    <a:gd name="connsiteX0" fmla="*/ 0 w 290733"/>
                    <a:gd name="connsiteY0" fmla="*/ 109422 h 158113"/>
                    <a:gd name="connsiteX1" fmla="*/ 25799 w 290733"/>
                    <a:gd name="connsiteY1" fmla="*/ 158111 h 158113"/>
                    <a:gd name="connsiteX2" fmla="*/ 141446 w 290733"/>
                    <a:gd name="connsiteY2" fmla="*/ 158113 h 158113"/>
                    <a:gd name="connsiteX3" fmla="*/ 178617 w 290733"/>
                    <a:gd name="connsiteY3" fmla="*/ 3051 h 158113"/>
                    <a:gd name="connsiteX4" fmla="*/ 290733 w 290733"/>
                    <a:gd name="connsiteY4" fmla="*/ 0 h 158113"/>
                    <a:gd name="connsiteX5" fmla="*/ 281575 w 290733"/>
                    <a:gd name="connsiteY5" fmla="*/ 66161 h 158113"/>
                    <a:gd name="connsiteX0" fmla="*/ 0 w 281575"/>
                    <a:gd name="connsiteY0" fmla="*/ 106371 h 155062"/>
                    <a:gd name="connsiteX1" fmla="*/ 25799 w 281575"/>
                    <a:gd name="connsiteY1" fmla="*/ 155060 h 155062"/>
                    <a:gd name="connsiteX2" fmla="*/ 141446 w 281575"/>
                    <a:gd name="connsiteY2" fmla="*/ 155062 h 155062"/>
                    <a:gd name="connsiteX3" fmla="*/ 178617 w 281575"/>
                    <a:gd name="connsiteY3" fmla="*/ 0 h 155062"/>
                    <a:gd name="connsiteX4" fmla="*/ 279001 w 281575"/>
                    <a:gd name="connsiteY4" fmla="*/ 2590 h 155062"/>
                    <a:gd name="connsiteX5" fmla="*/ 281575 w 281575"/>
                    <a:gd name="connsiteY5" fmla="*/ 63110 h 155062"/>
                    <a:gd name="connsiteX0" fmla="*/ 0 w 302107"/>
                    <a:gd name="connsiteY0" fmla="*/ 106371 h 155062"/>
                    <a:gd name="connsiteX1" fmla="*/ 25799 w 302107"/>
                    <a:gd name="connsiteY1" fmla="*/ 155060 h 155062"/>
                    <a:gd name="connsiteX2" fmla="*/ 141446 w 302107"/>
                    <a:gd name="connsiteY2" fmla="*/ 155062 h 155062"/>
                    <a:gd name="connsiteX3" fmla="*/ 178617 w 302107"/>
                    <a:gd name="connsiteY3" fmla="*/ 0 h 155062"/>
                    <a:gd name="connsiteX4" fmla="*/ 279001 w 302107"/>
                    <a:gd name="connsiteY4" fmla="*/ 2590 h 155062"/>
                    <a:gd name="connsiteX5" fmla="*/ 302107 w 302107"/>
                    <a:gd name="connsiteY5" fmla="*/ 60290 h 155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2107" h="155062">
                      <a:moveTo>
                        <a:pt x="0" y="106371"/>
                      </a:moveTo>
                      <a:lnTo>
                        <a:pt x="25799" y="155060"/>
                      </a:lnTo>
                      <a:lnTo>
                        <a:pt x="141446" y="155062"/>
                      </a:lnTo>
                      <a:lnTo>
                        <a:pt x="178617" y="0"/>
                      </a:lnTo>
                      <a:lnTo>
                        <a:pt x="279001" y="2590"/>
                      </a:lnTo>
                      <a:lnTo>
                        <a:pt x="302107" y="60290"/>
                      </a:lnTo>
                    </a:path>
                  </a:pathLst>
                </a:custGeom>
                <a:ln w="28575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Freeform 67"/>
                <p:cNvSpPr/>
                <p:nvPr/>
              </p:nvSpPr>
              <p:spPr>
                <a:xfrm>
                  <a:off x="1870075" y="3816350"/>
                  <a:ext cx="104775" cy="63500"/>
                </a:xfrm>
                <a:custGeom>
                  <a:avLst/>
                  <a:gdLst>
                    <a:gd name="connsiteX0" fmla="*/ 0 w 104775"/>
                    <a:gd name="connsiteY0" fmla="*/ 41275 h 63500"/>
                    <a:gd name="connsiteX1" fmla="*/ 66675 w 104775"/>
                    <a:gd name="connsiteY1" fmla="*/ 0 h 63500"/>
                    <a:gd name="connsiteX2" fmla="*/ 104775 w 104775"/>
                    <a:gd name="connsiteY2" fmla="*/ 63500 h 63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" h="63500">
                      <a:moveTo>
                        <a:pt x="0" y="41275"/>
                      </a:moveTo>
                      <a:lnTo>
                        <a:pt x="66675" y="0"/>
                      </a:lnTo>
                      <a:lnTo>
                        <a:pt x="104775" y="63500"/>
                      </a:lnTo>
                    </a:path>
                  </a:pathLst>
                </a:custGeom>
                <a:ln w="28575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9" name="Rectangle 68"/>
              <p:cNvSpPr/>
              <p:nvPr/>
            </p:nvSpPr>
            <p:spPr>
              <a:xfrm>
                <a:off x="1524000" y="3638550"/>
                <a:ext cx="762000" cy="457200"/>
              </a:xfrm>
              <a:prstGeom prst="rect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clock</a:t>
                </a:r>
              </a:p>
            </p:txBody>
          </p:sp>
        </p:grpSp>
        <p:cxnSp>
          <p:nvCxnSpPr>
            <p:cNvPr id="49" name="Elbow Connector 48"/>
            <p:cNvCxnSpPr>
              <a:stCxn id="69" idx="3"/>
              <a:endCxn id="31" idx="2"/>
            </p:cNvCxnSpPr>
            <p:nvPr/>
          </p:nvCxnSpPr>
          <p:spPr>
            <a:xfrm flipV="1">
              <a:off x="1009987" y="2227361"/>
              <a:ext cx="1441313" cy="152400"/>
            </a:xfrm>
            <a:prstGeom prst="bentConnector2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/>
            <p:nvPr/>
          </p:nvCxnSpPr>
          <p:spPr>
            <a:xfrm flipV="1">
              <a:off x="1724467" y="3971289"/>
              <a:ext cx="803244" cy="137446"/>
            </a:xfrm>
            <a:prstGeom prst="bentConnector3">
              <a:avLst>
                <a:gd name="adj1" fmla="val 97932"/>
              </a:avLst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/>
            <p:nvPr/>
          </p:nvCxnSpPr>
          <p:spPr>
            <a:xfrm flipV="1">
              <a:off x="1733417" y="4730138"/>
              <a:ext cx="764484" cy="137447"/>
            </a:xfrm>
            <a:prstGeom prst="bentConnector3">
              <a:avLst>
                <a:gd name="adj1" fmla="val 99610"/>
              </a:avLst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684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95350"/>
            <a:ext cx="8091439" cy="17782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89371"/>
          </a:xfrm>
        </p:spPr>
        <p:txBody>
          <a:bodyPr>
            <a:normAutofit fontScale="90000"/>
          </a:bodyPr>
          <a:lstStyle/>
          <a:p>
            <a:r>
              <a:rPr lang="en-US" dirty="0"/>
              <a:t>RISC-V Immediate Encoding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91063"/>
            <a:ext cx="2133600" cy="273844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Picture 5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2876550"/>
            <a:ext cx="9042400" cy="162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2800" y="590550"/>
            <a:ext cx="336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Instruction Encodings, </a:t>
            </a:r>
            <a:r>
              <a:rPr lang="en-US" u="sng" dirty="0" err="1"/>
              <a:t>inst</a:t>
            </a:r>
            <a:r>
              <a:rPr lang="en-US" u="sng" dirty="0"/>
              <a:t>[31:0]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5600" y="2571750"/>
            <a:ext cx="393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32-bit </a:t>
            </a:r>
            <a:r>
              <a:rPr lang="en-US" u="sng" dirty="0" err="1"/>
              <a:t>immediates</a:t>
            </a:r>
            <a:r>
              <a:rPr lang="en-US" u="sng" dirty="0"/>
              <a:t> produced, </a:t>
            </a:r>
            <a:r>
              <a:rPr lang="en-US" u="sng" dirty="0" err="1"/>
              <a:t>imm</a:t>
            </a:r>
            <a:r>
              <a:rPr lang="en-US" u="sng" dirty="0"/>
              <a:t>[31:0]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572000" y="3943350"/>
            <a:ext cx="4572000" cy="1103531"/>
            <a:chOff x="4572000" y="3943350"/>
            <a:chExt cx="4572000" cy="1103531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4572000" y="3943350"/>
              <a:ext cx="2743200" cy="22860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029200" y="4400550"/>
              <a:ext cx="4114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Only bit 7 of instruction changes role in immediate between S and B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0" y="4552950"/>
            <a:ext cx="4511309" cy="445532"/>
            <a:chOff x="0" y="4629150"/>
            <a:chExt cx="4511309" cy="445532"/>
          </a:xfrm>
        </p:grpSpPr>
        <p:sp>
          <p:nvSpPr>
            <p:cNvPr id="9" name="TextBox 8"/>
            <p:cNvSpPr txBox="1"/>
            <p:nvPr/>
          </p:nvSpPr>
          <p:spPr>
            <a:xfrm>
              <a:off x="0" y="4705350"/>
              <a:ext cx="4511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Upper bits sign-extended from </a:t>
              </a:r>
              <a:r>
                <a:rPr lang="en-US" dirty="0" err="1">
                  <a:solidFill>
                    <a:srgbClr val="FF0000"/>
                  </a:solidFill>
                </a:rPr>
                <a:t>inst</a:t>
              </a:r>
              <a:r>
                <a:rPr lang="en-US" dirty="0">
                  <a:solidFill>
                    <a:srgbClr val="FF0000"/>
                  </a:solidFill>
                </a:rPr>
                <a:t>[31] always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52400" y="4629150"/>
              <a:ext cx="3810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309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Implementing </a:t>
            </a:r>
            <a:r>
              <a:rPr lang="en-US" sz="3600" b="1" dirty="0">
                <a:latin typeface="Courier New"/>
                <a:cs typeface="Courier New"/>
              </a:rPr>
              <a:t>JALR</a:t>
            </a:r>
            <a:r>
              <a:rPr lang="en-US" sz="3600" dirty="0"/>
              <a:t> Instruction (I-Format)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9350"/>
            <a:ext cx="8229600" cy="2209800"/>
          </a:xfrm>
        </p:spPr>
        <p:txBody>
          <a:bodyPr/>
          <a:lstStyle/>
          <a:p>
            <a:r>
              <a:rPr lang="en-US" dirty="0"/>
              <a:t>JALR </a:t>
            </a:r>
            <a:r>
              <a:rPr lang="en-US" dirty="0" err="1"/>
              <a:t>rd</a:t>
            </a:r>
            <a:r>
              <a:rPr lang="en-US" dirty="0"/>
              <a:t>, </a:t>
            </a:r>
            <a:r>
              <a:rPr lang="en-US" dirty="0" err="1"/>
              <a:t>rs</a:t>
            </a:r>
            <a:r>
              <a:rPr lang="en-US" dirty="0"/>
              <a:t>, immediate</a:t>
            </a:r>
          </a:p>
          <a:p>
            <a:pPr lvl="1"/>
            <a:r>
              <a:rPr lang="en-US" dirty="0"/>
              <a:t>Writes PC+4 to 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rd</a:t>
            </a:r>
            <a:r>
              <a:rPr lang="en-US" dirty="0"/>
              <a:t>] (return address)</a:t>
            </a:r>
          </a:p>
          <a:p>
            <a:pPr lvl="1"/>
            <a:r>
              <a:rPr lang="en-US" dirty="0"/>
              <a:t>Sets PC = </a:t>
            </a:r>
            <a:r>
              <a:rPr lang="en-US" dirty="0" err="1"/>
              <a:t>Reg</a:t>
            </a:r>
            <a:r>
              <a:rPr lang="en-US" dirty="0"/>
              <a:t>[rs1] + immediate</a:t>
            </a:r>
          </a:p>
          <a:p>
            <a:pPr lvl="1"/>
            <a:r>
              <a:rPr lang="en-US" dirty="0"/>
              <a:t>Uses same </a:t>
            </a:r>
            <a:r>
              <a:rPr lang="en-US" dirty="0" err="1"/>
              <a:t>immediates</a:t>
            </a:r>
            <a:r>
              <a:rPr lang="en-US" dirty="0"/>
              <a:t> as arithmetic and loads</a:t>
            </a:r>
          </a:p>
          <a:p>
            <a:pPr lvl="2"/>
            <a:r>
              <a:rPr lang="en-US" b="1" i="1" dirty="0">
                <a:solidFill>
                  <a:srgbClr val="FF0000"/>
                </a:solidFill>
              </a:rPr>
              <a:t>no</a:t>
            </a:r>
            <a:r>
              <a:rPr lang="en-US" dirty="0"/>
              <a:t> multiplication by 2 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" name="Picture 4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47750"/>
            <a:ext cx="8407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631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Arrow Connector 87"/>
          <p:cNvCxnSpPr/>
          <p:nvPr/>
        </p:nvCxnSpPr>
        <p:spPr>
          <a:xfrm>
            <a:off x="5183902" y="2611219"/>
            <a:ext cx="0" cy="14083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031502" y="2611219"/>
            <a:ext cx="0" cy="14083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branches to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42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33600" y="2001619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172200" y="1696819"/>
            <a:ext cx="521297" cy="990600"/>
            <a:chOff x="6324600" y="3115310"/>
            <a:chExt cx="521297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ALU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429000" y="2992219"/>
            <a:ext cx="615974" cy="762000"/>
            <a:chOff x="3733800" y="3105150"/>
            <a:chExt cx="615974" cy="7620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3218081"/>
              <a:ext cx="6159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Imm</a:t>
              </a:r>
              <a:r>
                <a:rPr lang="en-US" sz="1600" dirty="0"/>
                <a:t>.</a:t>
              </a:r>
            </a:p>
            <a:p>
              <a:r>
                <a:rPr lang="en-US" sz="1600" dirty="0"/>
                <a:t>Gen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33600" y="139201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cxnSp>
        <p:nvCxnSpPr>
          <p:cNvPr id="65" name="Straight Arrow Connector 64"/>
          <p:cNvCxnSpPr>
            <a:endCxn id="179" idx="3"/>
          </p:cNvCxnSpPr>
          <p:nvPr/>
        </p:nvCxnSpPr>
        <p:spPr>
          <a:xfrm flipH="1" flipV="1">
            <a:off x="1219200" y="2258635"/>
            <a:ext cx="10391" cy="1770729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879102" y="2724150"/>
            <a:ext cx="0" cy="12954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7010400" y="1849219"/>
            <a:ext cx="990600" cy="83820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/>
                  <a:cs typeface="Calibri"/>
                </a:rPr>
                <a:t>DMEM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726702" y="2077819"/>
            <a:ext cx="762000" cy="685800"/>
            <a:chOff x="5029200" y="3333750"/>
            <a:chExt cx="762000" cy="685800"/>
          </a:xfrm>
        </p:grpSpPr>
        <p:sp>
          <p:nvSpPr>
            <p:cNvPr id="73" name="Trapezoid 72"/>
            <p:cNvSpPr/>
            <p:nvPr/>
          </p:nvSpPr>
          <p:spPr>
            <a:xfrm rot="5400000">
              <a:off x="4989949" y="3449201"/>
              <a:ext cx="685800" cy="454898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029200" y="340995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Branch Comp.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3657600" y="146821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Reg</a:t>
                </a: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34684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AddrA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463284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AddrB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AddrD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DataB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DataD</a:t>
              </a:r>
              <a:endParaRPr lang="en-US" sz="1200" dirty="0"/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V="1">
            <a:off x="6454320" y="2584700"/>
            <a:ext cx="0" cy="143485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191000" y="2916019"/>
            <a:ext cx="0" cy="1103531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7233228" y="2681198"/>
            <a:ext cx="0" cy="1338352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010400" y="207781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7031583" y="2350353"/>
            <a:ext cx="4360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DataW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543800" y="215401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DataR</a:t>
            </a:r>
            <a:endParaRPr lang="en-US" sz="1200" dirty="0"/>
          </a:p>
        </p:txBody>
      </p:sp>
      <p:cxnSp>
        <p:nvCxnSpPr>
          <p:cNvPr id="100" name="Straight Arrow Connector 99"/>
          <p:cNvCxnSpPr>
            <a:endCxn id="116" idx="3"/>
          </p:cNvCxnSpPr>
          <p:nvPr/>
        </p:nvCxnSpPr>
        <p:spPr>
          <a:xfrm flipV="1">
            <a:off x="5867400" y="2676366"/>
            <a:ext cx="0" cy="1343184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72" idx="3"/>
          </p:cNvCxnSpPr>
          <p:nvPr/>
        </p:nvCxnSpPr>
        <p:spPr>
          <a:xfrm flipV="1">
            <a:off x="6019800" y="2106235"/>
            <a:ext cx="0" cy="1913315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5943600" y="1620619"/>
            <a:ext cx="152400" cy="533400"/>
            <a:chOff x="5791200" y="1352550"/>
            <a:chExt cx="152400" cy="533400"/>
          </a:xfrm>
        </p:grpSpPr>
        <p:sp>
          <p:nvSpPr>
            <p:cNvPr id="72" name="Trapezoid 7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8001000" y="225300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8382000" y="1696819"/>
            <a:ext cx="152400" cy="762000"/>
            <a:chOff x="8229600" y="1733550"/>
            <a:chExt cx="152400" cy="762000"/>
          </a:xfrm>
        </p:grpSpPr>
        <p:sp>
          <p:nvSpPr>
            <p:cNvPr id="66" name="Trapezoid 65"/>
            <p:cNvSpPr/>
            <p:nvPr/>
          </p:nvSpPr>
          <p:spPr>
            <a:xfrm rot="5400000">
              <a:off x="7924800" y="2038350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55000" y="22320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255000" y="20161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cxnSp>
        <p:nvCxnSpPr>
          <p:cNvPr id="127" name="Straight Arrow Connector 126"/>
          <p:cNvCxnSpPr>
            <a:stCxn id="28" idx="0"/>
            <a:endCxn id="97" idx="1"/>
          </p:cNvCxnSpPr>
          <p:nvPr/>
        </p:nvCxnSpPr>
        <p:spPr>
          <a:xfrm flipV="1">
            <a:off x="6629400" y="2170152"/>
            <a:ext cx="381000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8458200" y="2382619"/>
            <a:ext cx="0" cy="1636931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781800" y="1260547"/>
            <a:ext cx="0" cy="92442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66" idx="2"/>
          </p:cNvCxnSpPr>
          <p:nvPr/>
        </p:nvCxnSpPr>
        <p:spPr>
          <a:xfrm>
            <a:off x="914399" y="1260547"/>
            <a:ext cx="7467601" cy="817272"/>
          </a:xfrm>
          <a:prstGeom prst="bentConnector3">
            <a:avLst>
              <a:gd name="adj1" fmla="val 96694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6200000" flipH="1">
            <a:off x="715313" y="1456782"/>
            <a:ext cx="626772" cy="228600"/>
          </a:xfrm>
          <a:prstGeom prst="bentConnector3">
            <a:avLst>
              <a:gd name="adj1" fmla="val 10155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143000" y="1773019"/>
            <a:ext cx="152400" cy="533400"/>
            <a:chOff x="5791200" y="1352550"/>
            <a:chExt cx="152400" cy="533400"/>
          </a:xfrm>
        </p:grpSpPr>
        <p:sp>
          <p:nvSpPr>
            <p:cNvPr id="179" name="Trapezoid 17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cxnSp>
        <p:nvCxnSpPr>
          <p:cNvPr id="183" name="Straight Connector 182"/>
          <p:cNvCxnSpPr>
            <a:stCxn id="179" idx="0"/>
            <a:endCxn id="19" idx="1"/>
          </p:cNvCxnSpPr>
          <p:nvPr/>
        </p:nvCxnSpPr>
        <p:spPr>
          <a:xfrm>
            <a:off x="1295400" y="2039719"/>
            <a:ext cx="15240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1813263" y="2039719"/>
            <a:ext cx="320337" cy="3048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1782931" y="162093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2438400" y="1163419"/>
            <a:ext cx="304800" cy="457200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1143000" y="1163419"/>
            <a:ext cx="1600200" cy="990600"/>
          </a:xfrm>
          <a:prstGeom prst="bentConnector3">
            <a:avLst>
              <a:gd name="adj1" fmla="val 124407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72" idx="0"/>
          </p:cNvCxnSpPr>
          <p:nvPr/>
        </p:nvCxnSpPr>
        <p:spPr>
          <a:xfrm flipV="1">
            <a:off x="6096000" y="1885950"/>
            <a:ext cx="152400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79" idx="3"/>
            <a:endCxn id="105" idx="1"/>
          </p:cNvCxnSpPr>
          <p:nvPr/>
        </p:nvCxnSpPr>
        <p:spPr>
          <a:xfrm flipV="1">
            <a:off x="4499521" y="1998702"/>
            <a:ext cx="1463129" cy="367784"/>
          </a:xfrm>
          <a:prstGeom prst="bentConnector3">
            <a:avLst>
              <a:gd name="adj1" fmla="val 8536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/>
          <p:nvPr/>
        </p:nvCxnSpPr>
        <p:spPr>
          <a:xfrm>
            <a:off x="4457521" y="2595086"/>
            <a:ext cx="957297" cy="320141"/>
          </a:xfrm>
          <a:prstGeom prst="bentConnector3">
            <a:avLst>
              <a:gd name="adj1" fmla="val 1683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4648200" y="2361045"/>
            <a:ext cx="183573" cy="1127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 flipV="1">
            <a:off x="4537364" y="2586182"/>
            <a:ext cx="259772" cy="577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/>
          <p:nvPr/>
        </p:nvCxnSpPr>
        <p:spPr>
          <a:xfrm flipV="1">
            <a:off x="1978767" y="1371841"/>
            <a:ext cx="3214173" cy="535336"/>
          </a:xfrm>
          <a:prstGeom prst="bentConnector3">
            <a:avLst>
              <a:gd name="adj1" fmla="val 27385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/>
          <p:nvPr/>
        </p:nvCxnSpPr>
        <p:spPr>
          <a:xfrm>
            <a:off x="5181600" y="1366060"/>
            <a:ext cx="762000" cy="36749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447800" y="1620619"/>
            <a:ext cx="365463" cy="838199"/>
            <a:chOff x="1447800" y="1809750"/>
            <a:chExt cx="365463" cy="838199"/>
          </a:xfrm>
        </p:grpSpPr>
        <p:sp>
          <p:nvSpPr>
            <p:cNvPr id="19" name="Rectangle 18"/>
            <p:cNvSpPr/>
            <p:nvPr/>
          </p:nvSpPr>
          <p:spPr>
            <a:xfrm>
              <a:off x="1447800" y="1809750"/>
              <a:ext cx="365463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pc</a:t>
              </a: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791200" y="2190750"/>
            <a:ext cx="152400" cy="533400"/>
            <a:chOff x="5791200" y="1352550"/>
            <a:chExt cx="152400" cy="533400"/>
          </a:xfrm>
        </p:grpSpPr>
        <p:sp>
          <p:nvSpPr>
            <p:cNvPr id="116" name="Trapezoid 11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cxnSp>
        <p:nvCxnSpPr>
          <p:cNvPr id="394" name="Elbow Connector 393"/>
          <p:cNvCxnSpPr>
            <a:stCxn id="16" idx="3"/>
            <a:endCxn id="22" idx="1"/>
          </p:cNvCxnSpPr>
          <p:nvPr/>
        </p:nvCxnSpPr>
        <p:spPr>
          <a:xfrm flipV="1">
            <a:off x="2743200" y="2192119"/>
            <a:ext cx="914400" cy="152400"/>
          </a:xfrm>
          <a:prstGeom prst="bentConnector3">
            <a:avLst>
              <a:gd name="adj1" fmla="val 1780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2895600" y="2343150"/>
            <a:ext cx="0" cy="16764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 flipV="1">
            <a:off x="2886364" y="2458819"/>
            <a:ext cx="771236" cy="36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 flipV="1">
            <a:off x="2897909" y="2687420"/>
            <a:ext cx="759691" cy="26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/>
          <p:nvPr/>
        </p:nvCxnSpPr>
        <p:spPr>
          <a:xfrm flipV="1">
            <a:off x="2886364" y="3373219"/>
            <a:ext cx="618836" cy="959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3330864" y="1044864"/>
            <a:ext cx="5203536" cy="1032955"/>
          </a:xfrm>
          <a:prstGeom prst="bentConnector3">
            <a:avLst>
              <a:gd name="adj1" fmla="val -237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3086100" y="1314450"/>
            <a:ext cx="838200" cy="304800"/>
          </a:xfrm>
          <a:prstGeom prst="bentConnector3">
            <a:avLst>
              <a:gd name="adj1" fmla="val 1002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3810000" y="3638550"/>
            <a:ext cx="0" cy="3810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/>
          <p:nvPr/>
        </p:nvCxnSpPr>
        <p:spPr>
          <a:xfrm flipV="1">
            <a:off x="5943600" y="2495550"/>
            <a:ext cx="370610" cy="231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5410200" y="2530186"/>
            <a:ext cx="1600200" cy="381000"/>
          </a:xfrm>
          <a:prstGeom prst="bentConnector3">
            <a:avLst>
              <a:gd name="adj1" fmla="val 860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2988810" y="1984827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[11:7]</a:t>
            </a:r>
          </a:p>
        </p:txBody>
      </p:sp>
      <p:sp>
        <p:nvSpPr>
          <p:cNvPr id="488" name="TextBox 487"/>
          <p:cNvSpPr txBox="1"/>
          <p:nvPr/>
        </p:nvSpPr>
        <p:spPr>
          <a:xfrm>
            <a:off x="2971800" y="22669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[19:15]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2971800" y="24955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[24:20]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2918691" y="3135168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[31:7]</a:t>
            </a:r>
          </a:p>
        </p:txBody>
      </p:sp>
      <p:cxnSp>
        <p:nvCxnSpPr>
          <p:cNvPr id="513" name="Elbow Connector 512"/>
          <p:cNvCxnSpPr/>
          <p:nvPr/>
        </p:nvCxnSpPr>
        <p:spPr>
          <a:xfrm rot="5400000" flipH="1" flipV="1">
            <a:off x="5310189" y="2446338"/>
            <a:ext cx="584201" cy="377826"/>
          </a:xfrm>
          <a:prstGeom prst="bentConnector3">
            <a:avLst>
              <a:gd name="adj1" fmla="val 10046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8" name="TextBox 527"/>
          <p:cNvSpPr txBox="1"/>
          <p:nvPr/>
        </p:nvSpPr>
        <p:spPr>
          <a:xfrm>
            <a:off x="7923646" y="1556904"/>
            <a:ext cx="1740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endParaRPr lang="en-US" sz="1100" dirty="0"/>
          </a:p>
        </p:txBody>
      </p:sp>
      <p:sp>
        <p:nvSpPr>
          <p:cNvPr id="529" name="TextBox 528"/>
          <p:cNvSpPr txBox="1"/>
          <p:nvPr/>
        </p:nvSpPr>
        <p:spPr>
          <a:xfrm>
            <a:off x="8029863" y="2355849"/>
            <a:ext cx="3348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mem</a:t>
            </a:r>
            <a:endParaRPr lang="en-US" sz="1100" dirty="0"/>
          </a:p>
        </p:txBody>
      </p:sp>
      <p:sp>
        <p:nvSpPr>
          <p:cNvPr id="530" name="TextBox 529"/>
          <p:cNvSpPr txBox="1"/>
          <p:nvPr/>
        </p:nvSpPr>
        <p:spPr>
          <a:xfrm>
            <a:off x="8581737" y="2087995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  <p:sp>
        <p:nvSpPr>
          <p:cNvPr id="531" name="TextBox 530"/>
          <p:cNvSpPr txBox="1"/>
          <p:nvPr/>
        </p:nvSpPr>
        <p:spPr>
          <a:xfrm>
            <a:off x="813954" y="1859395"/>
            <a:ext cx="20869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endParaRPr lang="en-US" sz="1100" dirty="0"/>
          </a:p>
        </p:txBody>
      </p:sp>
      <p:sp>
        <p:nvSpPr>
          <p:cNvPr id="532" name="TextBox 531"/>
          <p:cNvSpPr txBox="1"/>
          <p:nvPr/>
        </p:nvSpPr>
        <p:spPr>
          <a:xfrm>
            <a:off x="701965" y="2151495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pc+4</a:t>
            </a:r>
          </a:p>
        </p:txBody>
      </p:sp>
      <p:sp>
        <p:nvSpPr>
          <p:cNvPr id="533" name="TextBox 532"/>
          <p:cNvSpPr txBox="1"/>
          <p:nvPr/>
        </p:nvSpPr>
        <p:spPr>
          <a:xfrm>
            <a:off x="5312006" y="1809750"/>
            <a:ext cx="5241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[rs1]</a:t>
            </a:r>
          </a:p>
        </p:txBody>
      </p:sp>
      <p:sp>
        <p:nvSpPr>
          <p:cNvPr id="534" name="TextBox 533"/>
          <p:cNvSpPr txBox="1"/>
          <p:nvPr/>
        </p:nvSpPr>
        <p:spPr>
          <a:xfrm>
            <a:off x="5395683" y="1499281"/>
            <a:ext cx="2193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pc</a:t>
            </a:r>
          </a:p>
        </p:txBody>
      </p:sp>
      <p:sp>
        <p:nvSpPr>
          <p:cNvPr id="535" name="TextBox 534"/>
          <p:cNvSpPr txBox="1"/>
          <p:nvPr/>
        </p:nvSpPr>
        <p:spPr>
          <a:xfrm>
            <a:off x="4247574" y="3209059"/>
            <a:ext cx="62922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imm</a:t>
            </a:r>
            <a:r>
              <a:rPr lang="en-US" sz="1100" dirty="0"/>
              <a:t>[31:0]</a:t>
            </a:r>
          </a:p>
        </p:txBody>
      </p:sp>
      <p:sp>
        <p:nvSpPr>
          <p:cNvPr id="536" name="TextBox 535"/>
          <p:cNvSpPr txBox="1"/>
          <p:nvPr/>
        </p:nvSpPr>
        <p:spPr>
          <a:xfrm>
            <a:off x="5299981" y="2108881"/>
            <a:ext cx="5334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[rs2]</a:t>
            </a:r>
          </a:p>
        </p:txBody>
      </p:sp>
      <p:cxnSp>
        <p:nvCxnSpPr>
          <p:cNvPr id="563" name="Elbow Connector 562"/>
          <p:cNvCxnSpPr>
            <a:stCxn id="52" idx="3"/>
          </p:cNvCxnSpPr>
          <p:nvPr/>
        </p:nvCxnSpPr>
        <p:spPr>
          <a:xfrm flipV="1">
            <a:off x="4044974" y="2571750"/>
            <a:ext cx="1746226" cy="825788"/>
          </a:xfrm>
          <a:prstGeom prst="bentConnector3">
            <a:avLst>
              <a:gd name="adj1" fmla="val 8344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9" name="Rectangle 568"/>
          <p:cNvSpPr/>
          <p:nvPr/>
        </p:nvSpPr>
        <p:spPr>
          <a:xfrm>
            <a:off x="838200" y="4019550"/>
            <a:ext cx="7868227" cy="71581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3" name="TextBox 522"/>
          <p:cNvSpPr txBox="1"/>
          <p:nvPr/>
        </p:nvSpPr>
        <p:spPr>
          <a:xfrm>
            <a:off x="2590800" y="4078873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[31:0]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3429000" y="4095750"/>
            <a:ext cx="42829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ImmSel</a:t>
            </a:r>
            <a:endParaRPr lang="en-US" sz="1100" dirty="0"/>
          </a:p>
        </p:txBody>
      </p:sp>
      <p:sp>
        <p:nvSpPr>
          <p:cNvPr id="583" name="TextBox 582"/>
          <p:cNvSpPr txBox="1"/>
          <p:nvPr/>
        </p:nvSpPr>
        <p:spPr>
          <a:xfrm>
            <a:off x="3962400" y="4095750"/>
            <a:ext cx="48167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RegWEn</a:t>
            </a:r>
            <a:endParaRPr lang="en-US" sz="1100" dirty="0"/>
          </a:p>
        </p:txBody>
      </p:sp>
      <p:sp>
        <p:nvSpPr>
          <p:cNvPr id="584" name="TextBox 583"/>
          <p:cNvSpPr txBox="1"/>
          <p:nvPr/>
        </p:nvSpPr>
        <p:spPr>
          <a:xfrm>
            <a:off x="4572000" y="4095750"/>
            <a:ext cx="2905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BrUn</a:t>
            </a:r>
            <a:endParaRPr lang="en-US" sz="1100" dirty="0"/>
          </a:p>
        </p:txBody>
      </p:sp>
      <p:sp>
        <p:nvSpPr>
          <p:cNvPr id="585" name="TextBox 584"/>
          <p:cNvSpPr txBox="1"/>
          <p:nvPr/>
        </p:nvSpPr>
        <p:spPr>
          <a:xfrm>
            <a:off x="4876800" y="4095750"/>
            <a:ext cx="26890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BrEq</a:t>
            </a:r>
            <a:endParaRPr lang="en-US" sz="1100" dirty="0"/>
          </a:p>
        </p:txBody>
      </p:sp>
      <p:sp>
        <p:nvSpPr>
          <p:cNvPr id="586" name="TextBox 585"/>
          <p:cNvSpPr txBox="1"/>
          <p:nvPr/>
        </p:nvSpPr>
        <p:spPr>
          <a:xfrm>
            <a:off x="5181600" y="4095750"/>
            <a:ext cx="2539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BrLT</a:t>
            </a:r>
            <a:endParaRPr lang="en-US" sz="1100" dirty="0"/>
          </a:p>
        </p:txBody>
      </p:sp>
      <p:sp>
        <p:nvSpPr>
          <p:cNvPr id="587" name="TextBox 586"/>
          <p:cNvSpPr txBox="1"/>
          <p:nvPr/>
        </p:nvSpPr>
        <p:spPr>
          <a:xfrm>
            <a:off x="5943600" y="4095750"/>
            <a:ext cx="24899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ASel</a:t>
            </a:r>
            <a:endParaRPr lang="en-US" sz="1100" dirty="0"/>
          </a:p>
        </p:txBody>
      </p:sp>
      <p:sp>
        <p:nvSpPr>
          <p:cNvPr id="588" name="TextBox 587"/>
          <p:cNvSpPr txBox="1"/>
          <p:nvPr/>
        </p:nvSpPr>
        <p:spPr>
          <a:xfrm>
            <a:off x="5638800" y="4095750"/>
            <a:ext cx="24410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BSel</a:t>
            </a:r>
            <a:endParaRPr lang="en-US" sz="1100" dirty="0"/>
          </a:p>
        </p:txBody>
      </p:sp>
      <p:sp>
        <p:nvSpPr>
          <p:cNvPr id="589" name="TextBox 588"/>
          <p:cNvSpPr txBox="1"/>
          <p:nvPr/>
        </p:nvSpPr>
        <p:spPr>
          <a:xfrm>
            <a:off x="6324600" y="4095750"/>
            <a:ext cx="3988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ALUSel</a:t>
            </a:r>
            <a:endParaRPr lang="en-US" sz="1100" dirty="0"/>
          </a:p>
        </p:txBody>
      </p:sp>
      <p:sp>
        <p:nvSpPr>
          <p:cNvPr id="591" name="TextBox 590"/>
          <p:cNvSpPr txBox="1"/>
          <p:nvPr/>
        </p:nvSpPr>
        <p:spPr>
          <a:xfrm>
            <a:off x="6934200" y="4095750"/>
            <a:ext cx="51296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MemRW</a:t>
            </a:r>
            <a:endParaRPr lang="en-US" sz="1100" dirty="0"/>
          </a:p>
        </p:txBody>
      </p:sp>
      <p:sp>
        <p:nvSpPr>
          <p:cNvPr id="593" name="TextBox 592"/>
          <p:cNvSpPr txBox="1"/>
          <p:nvPr/>
        </p:nvSpPr>
        <p:spPr>
          <a:xfrm>
            <a:off x="8229600" y="4095750"/>
            <a:ext cx="36960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WBSel</a:t>
            </a:r>
            <a:endParaRPr lang="en-US" sz="1100" dirty="0"/>
          </a:p>
        </p:txBody>
      </p:sp>
      <p:sp>
        <p:nvSpPr>
          <p:cNvPr id="594" name="TextBox 593"/>
          <p:cNvSpPr txBox="1"/>
          <p:nvPr/>
        </p:nvSpPr>
        <p:spPr>
          <a:xfrm>
            <a:off x="990600" y="4095750"/>
            <a:ext cx="31546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PCSel</a:t>
            </a:r>
            <a:endParaRPr lang="en-US" sz="1100" dirty="0"/>
          </a:p>
        </p:txBody>
      </p:sp>
      <p:sp>
        <p:nvSpPr>
          <p:cNvPr id="596" name="TextBox 595"/>
          <p:cNvSpPr txBox="1"/>
          <p:nvPr/>
        </p:nvSpPr>
        <p:spPr>
          <a:xfrm>
            <a:off x="3406447" y="1657350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24979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Arrow Connector 87"/>
          <p:cNvCxnSpPr/>
          <p:nvPr/>
        </p:nvCxnSpPr>
        <p:spPr>
          <a:xfrm>
            <a:off x="5183902" y="2611219"/>
            <a:ext cx="0" cy="14083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031502" y="2611219"/>
            <a:ext cx="0" cy="14083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</a:t>
            </a:r>
            <a:r>
              <a:rPr lang="en-US" b="1" dirty="0" err="1">
                <a:latin typeface="Courier New"/>
                <a:cs typeface="Courier New"/>
              </a:rPr>
              <a:t>jalr</a:t>
            </a:r>
            <a:r>
              <a:rPr lang="en-US" dirty="0"/>
              <a:t> to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43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33600" y="2001619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172200" y="1696819"/>
            <a:ext cx="521297" cy="990600"/>
            <a:chOff x="6324600" y="3115310"/>
            <a:chExt cx="521297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ALU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429000" y="2992219"/>
            <a:ext cx="615974" cy="762000"/>
            <a:chOff x="3733800" y="3105150"/>
            <a:chExt cx="615974" cy="7620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3218081"/>
              <a:ext cx="6159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Imm</a:t>
              </a:r>
              <a:r>
                <a:rPr lang="en-US" sz="1600" dirty="0"/>
                <a:t>.</a:t>
              </a:r>
            </a:p>
            <a:p>
              <a:r>
                <a:rPr lang="en-US" sz="1600" dirty="0"/>
                <a:t>Gen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33600" y="139201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cxnSp>
        <p:nvCxnSpPr>
          <p:cNvPr id="65" name="Straight Arrow Connector 64"/>
          <p:cNvCxnSpPr>
            <a:endCxn id="179" idx="3"/>
          </p:cNvCxnSpPr>
          <p:nvPr/>
        </p:nvCxnSpPr>
        <p:spPr>
          <a:xfrm flipH="1" flipV="1">
            <a:off x="1219200" y="2258635"/>
            <a:ext cx="10391" cy="1770729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879102" y="2724150"/>
            <a:ext cx="0" cy="12954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7010400" y="1849219"/>
            <a:ext cx="990600" cy="83820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/>
                  <a:cs typeface="Calibri"/>
                </a:rPr>
                <a:t>DMEM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726702" y="2077819"/>
            <a:ext cx="762000" cy="685800"/>
            <a:chOff x="5029200" y="3333750"/>
            <a:chExt cx="762000" cy="685800"/>
          </a:xfrm>
        </p:grpSpPr>
        <p:sp>
          <p:nvSpPr>
            <p:cNvPr id="73" name="Trapezoid 72"/>
            <p:cNvSpPr/>
            <p:nvPr/>
          </p:nvSpPr>
          <p:spPr>
            <a:xfrm rot="5400000">
              <a:off x="4989949" y="3449201"/>
              <a:ext cx="685800" cy="454898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029200" y="340995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Branch Comp.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3657600" y="146821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Reg</a:t>
                </a: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34684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AddrA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463284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AddrB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AddrD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DataB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DataD</a:t>
              </a:r>
              <a:endParaRPr lang="en-US" sz="1200" dirty="0"/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V="1">
            <a:off x="6454320" y="2584700"/>
            <a:ext cx="0" cy="143485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191000" y="2916019"/>
            <a:ext cx="0" cy="1103531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7233228" y="2681198"/>
            <a:ext cx="0" cy="1338352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010400" y="207781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7031583" y="2350353"/>
            <a:ext cx="4360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DataW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543800" y="215401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DataR</a:t>
            </a:r>
            <a:endParaRPr lang="en-US" sz="1200" dirty="0"/>
          </a:p>
        </p:txBody>
      </p:sp>
      <p:cxnSp>
        <p:nvCxnSpPr>
          <p:cNvPr id="100" name="Straight Arrow Connector 99"/>
          <p:cNvCxnSpPr>
            <a:endCxn id="116" idx="3"/>
          </p:cNvCxnSpPr>
          <p:nvPr/>
        </p:nvCxnSpPr>
        <p:spPr>
          <a:xfrm flipV="1">
            <a:off x="5867400" y="2676366"/>
            <a:ext cx="0" cy="1343184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72" idx="3"/>
          </p:cNvCxnSpPr>
          <p:nvPr/>
        </p:nvCxnSpPr>
        <p:spPr>
          <a:xfrm flipV="1">
            <a:off x="6019800" y="2106235"/>
            <a:ext cx="0" cy="1913315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5943600" y="1620619"/>
            <a:ext cx="152400" cy="533400"/>
            <a:chOff x="5791200" y="1352550"/>
            <a:chExt cx="152400" cy="533400"/>
          </a:xfrm>
        </p:grpSpPr>
        <p:sp>
          <p:nvSpPr>
            <p:cNvPr id="72" name="Trapezoid 7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8001000" y="225300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8382000" y="1696819"/>
            <a:ext cx="152400" cy="762000"/>
            <a:chOff x="8229600" y="1733550"/>
            <a:chExt cx="152400" cy="762000"/>
          </a:xfrm>
        </p:grpSpPr>
        <p:sp>
          <p:nvSpPr>
            <p:cNvPr id="66" name="Trapezoid 65"/>
            <p:cNvSpPr/>
            <p:nvPr/>
          </p:nvSpPr>
          <p:spPr>
            <a:xfrm rot="5400000">
              <a:off x="7924800" y="2038350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55000" y="22320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255000" y="20161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255000" y="18002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cxnSp>
        <p:nvCxnSpPr>
          <p:cNvPr id="127" name="Straight Arrow Connector 126"/>
          <p:cNvCxnSpPr>
            <a:stCxn id="28" idx="0"/>
            <a:endCxn id="97" idx="1"/>
          </p:cNvCxnSpPr>
          <p:nvPr/>
        </p:nvCxnSpPr>
        <p:spPr>
          <a:xfrm flipV="1">
            <a:off x="6629400" y="2170152"/>
            <a:ext cx="381000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8458200" y="2382619"/>
            <a:ext cx="0" cy="1636931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781800" y="1260547"/>
            <a:ext cx="0" cy="92442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66" idx="2"/>
          </p:cNvCxnSpPr>
          <p:nvPr/>
        </p:nvCxnSpPr>
        <p:spPr>
          <a:xfrm>
            <a:off x="914399" y="1260547"/>
            <a:ext cx="7467601" cy="817272"/>
          </a:xfrm>
          <a:prstGeom prst="bentConnector3">
            <a:avLst>
              <a:gd name="adj1" fmla="val 96694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6200000" flipH="1">
            <a:off x="715313" y="1456782"/>
            <a:ext cx="626772" cy="228600"/>
          </a:xfrm>
          <a:prstGeom prst="bentConnector3">
            <a:avLst>
              <a:gd name="adj1" fmla="val 10155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143000" y="1773019"/>
            <a:ext cx="152400" cy="533400"/>
            <a:chOff x="5791200" y="1352550"/>
            <a:chExt cx="152400" cy="533400"/>
          </a:xfrm>
        </p:grpSpPr>
        <p:sp>
          <p:nvSpPr>
            <p:cNvPr id="179" name="Trapezoid 17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cxnSp>
        <p:nvCxnSpPr>
          <p:cNvPr id="183" name="Straight Connector 182"/>
          <p:cNvCxnSpPr>
            <a:stCxn id="179" idx="0"/>
            <a:endCxn id="19" idx="1"/>
          </p:cNvCxnSpPr>
          <p:nvPr/>
        </p:nvCxnSpPr>
        <p:spPr>
          <a:xfrm>
            <a:off x="1295400" y="2039719"/>
            <a:ext cx="15240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1813263" y="2039719"/>
            <a:ext cx="320337" cy="3048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1782931" y="162093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2438400" y="1163419"/>
            <a:ext cx="304800" cy="457200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>
            <a:off x="2743200" y="1163419"/>
            <a:ext cx="5638800" cy="685800"/>
          </a:xfrm>
          <a:prstGeom prst="bentConnector3">
            <a:avLst>
              <a:gd name="adj1" fmla="val 9715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1143000" y="1163419"/>
            <a:ext cx="1600200" cy="990600"/>
          </a:xfrm>
          <a:prstGeom prst="bentConnector3">
            <a:avLst>
              <a:gd name="adj1" fmla="val 124407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72" idx="0"/>
          </p:cNvCxnSpPr>
          <p:nvPr/>
        </p:nvCxnSpPr>
        <p:spPr>
          <a:xfrm flipV="1">
            <a:off x="6096000" y="1885950"/>
            <a:ext cx="152400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79" idx="3"/>
            <a:endCxn id="105" idx="1"/>
          </p:cNvCxnSpPr>
          <p:nvPr/>
        </p:nvCxnSpPr>
        <p:spPr>
          <a:xfrm flipV="1">
            <a:off x="4499521" y="1998702"/>
            <a:ext cx="1463129" cy="367784"/>
          </a:xfrm>
          <a:prstGeom prst="bentConnector3">
            <a:avLst>
              <a:gd name="adj1" fmla="val 8536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/>
          <p:nvPr/>
        </p:nvCxnSpPr>
        <p:spPr>
          <a:xfrm>
            <a:off x="4457521" y="2595086"/>
            <a:ext cx="957297" cy="320141"/>
          </a:xfrm>
          <a:prstGeom prst="bentConnector3">
            <a:avLst>
              <a:gd name="adj1" fmla="val 1683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4648200" y="2361045"/>
            <a:ext cx="183573" cy="1127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 flipV="1">
            <a:off x="4537364" y="2586182"/>
            <a:ext cx="259772" cy="577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/>
          <p:nvPr/>
        </p:nvCxnSpPr>
        <p:spPr>
          <a:xfrm flipV="1">
            <a:off x="1978767" y="1371841"/>
            <a:ext cx="3214173" cy="535336"/>
          </a:xfrm>
          <a:prstGeom prst="bentConnector3">
            <a:avLst>
              <a:gd name="adj1" fmla="val 27385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/>
          <p:nvPr/>
        </p:nvCxnSpPr>
        <p:spPr>
          <a:xfrm>
            <a:off x="5181600" y="1366060"/>
            <a:ext cx="762000" cy="36749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447800" y="1620619"/>
            <a:ext cx="365463" cy="838199"/>
            <a:chOff x="1447800" y="1809750"/>
            <a:chExt cx="365463" cy="838199"/>
          </a:xfrm>
        </p:grpSpPr>
        <p:sp>
          <p:nvSpPr>
            <p:cNvPr id="19" name="Rectangle 18"/>
            <p:cNvSpPr/>
            <p:nvPr/>
          </p:nvSpPr>
          <p:spPr>
            <a:xfrm>
              <a:off x="1447800" y="1809750"/>
              <a:ext cx="365463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pc</a:t>
              </a: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791200" y="2190750"/>
            <a:ext cx="152400" cy="533400"/>
            <a:chOff x="5791200" y="1352550"/>
            <a:chExt cx="152400" cy="533400"/>
          </a:xfrm>
        </p:grpSpPr>
        <p:sp>
          <p:nvSpPr>
            <p:cNvPr id="116" name="Trapezoid 11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cxnSp>
        <p:nvCxnSpPr>
          <p:cNvPr id="394" name="Elbow Connector 393"/>
          <p:cNvCxnSpPr>
            <a:stCxn id="16" idx="3"/>
            <a:endCxn id="22" idx="1"/>
          </p:cNvCxnSpPr>
          <p:nvPr/>
        </p:nvCxnSpPr>
        <p:spPr>
          <a:xfrm flipV="1">
            <a:off x="2743200" y="2192119"/>
            <a:ext cx="914400" cy="152400"/>
          </a:xfrm>
          <a:prstGeom prst="bentConnector3">
            <a:avLst>
              <a:gd name="adj1" fmla="val 1780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2895600" y="2343150"/>
            <a:ext cx="0" cy="16764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 flipV="1">
            <a:off x="2886364" y="2458819"/>
            <a:ext cx="771236" cy="36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 flipV="1">
            <a:off x="2897909" y="2687420"/>
            <a:ext cx="759691" cy="26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/>
          <p:nvPr/>
        </p:nvCxnSpPr>
        <p:spPr>
          <a:xfrm flipV="1">
            <a:off x="2886364" y="3373219"/>
            <a:ext cx="618836" cy="959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3330864" y="1044864"/>
            <a:ext cx="5203536" cy="1032955"/>
          </a:xfrm>
          <a:prstGeom prst="bentConnector3">
            <a:avLst>
              <a:gd name="adj1" fmla="val -237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3086100" y="1314450"/>
            <a:ext cx="838200" cy="304800"/>
          </a:xfrm>
          <a:prstGeom prst="bentConnector3">
            <a:avLst>
              <a:gd name="adj1" fmla="val 1002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3810000" y="3638550"/>
            <a:ext cx="0" cy="3810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/>
          <p:nvPr/>
        </p:nvCxnSpPr>
        <p:spPr>
          <a:xfrm flipV="1">
            <a:off x="5943600" y="2495550"/>
            <a:ext cx="370610" cy="231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5410200" y="2530186"/>
            <a:ext cx="1600200" cy="381000"/>
          </a:xfrm>
          <a:prstGeom prst="bentConnector3">
            <a:avLst>
              <a:gd name="adj1" fmla="val 860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2988810" y="1984827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[11:7]</a:t>
            </a:r>
          </a:p>
        </p:txBody>
      </p:sp>
      <p:sp>
        <p:nvSpPr>
          <p:cNvPr id="488" name="TextBox 487"/>
          <p:cNvSpPr txBox="1"/>
          <p:nvPr/>
        </p:nvSpPr>
        <p:spPr>
          <a:xfrm>
            <a:off x="2971800" y="22669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[19:15]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2971800" y="24955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[24:20]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2918691" y="3135168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[31:7]</a:t>
            </a:r>
          </a:p>
        </p:txBody>
      </p:sp>
      <p:cxnSp>
        <p:nvCxnSpPr>
          <p:cNvPr id="513" name="Elbow Connector 512"/>
          <p:cNvCxnSpPr/>
          <p:nvPr/>
        </p:nvCxnSpPr>
        <p:spPr>
          <a:xfrm rot="5400000" flipH="1" flipV="1">
            <a:off x="5310189" y="2446338"/>
            <a:ext cx="584201" cy="377826"/>
          </a:xfrm>
          <a:prstGeom prst="bentConnector3">
            <a:avLst>
              <a:gd name="adj1" fmla="val 10046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7" name="TextBox 526"/>
          <p:cNvSpPr txBox="1"/>
          <p:nvPr/>
        </p:nvSpPr>
        <p:spPr>
          <a:xfrm>
            <a:off x="8250383" y="1416049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pc+4</a:t>
            </a:r>
          </a:p>
        </p:txBody>
      </p:sp>
      <p:sp>
        <p:nvSpPr>
          <p:cNvPr id="528" name="TextBox 527"/>
          <p:cNvSpPr txBox="1"/>
          <p:nvPr/>
        </p:nvSpPr>
        <p:spPr>
          <a:xfrm>
            <a:off x="7923646" y="1556904"/>
            <a:ext cx="1740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endParaRPr lang="en-US" sz="1100" dirty="0"/>
          </a:p>
        </p:txBody>
      </p:sp>
      <p:sp>
        <p:nvSpPr>
          <p:cNvPr id="529" name="TextBox 528"/>
          <p:cNvSpPr txBox="1"/>
          <p:nvPr/>
        </p:nvSpPr>
        <p:spPr>
          <a:xfrm>
            <a:off x="8029863" y="2355849"/>
            <a:ext cx="3348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mem</a:t>
            </a:r>
            <a:endParaRPr lang="en-US" sz="1100" dirty="0"/>
          </a:p>
        </p:txBody>
      </p:sp>
      <p:sp>
        <p:nvSpPr>
          <p:cNvPr id="530" name="TextBox 529"/>
          <p:cNvSpPr txBox="1"/>
          <p:nvPr/>
        </p:nvSpPr>
        <p:spPr>
          <a:xfrm>
            <a:off x="8581737" y="2087995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  <p:sp>
        <p:nvSpPr>
          <p:cNvPr id="531" name="TextBox 530"/>
          <p:cNvSpPr txBox="1"/>
          <p:nvPr/>
        </p:nvSpPr>
        <p:spPr>
          <a:xfrm>
            <a:off x="813954" y="1859395"/>
            <a:ext cx="20869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endParaRPr lang="en-US" sz="1100" dirty="0"/>
          </a:p>
        </p:txBody>
      </p:sp>
      <p:sp>
        <p:nvSpPr>
          <p:cNvPr id="532" name="TextBox 531"/>
          <p:cNvSpPr txBox="1"/>
          <p:nvPr/>
        </p:nvSpPr>
        <p:spPr>
          <a:xfrm>
            <a:off x="701965" y="2151495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pc+4</a:t>
            </a:r>
          </a:p>
        </p:txBody>
      </p:sp>
      <p:sp>
        <p:nvSpPr>
          <p:cNvPr id="533" name="TextBox 532"/>
          <p:cNvSpPr txBox="1"/>
          <p:nvPr/>
        </p:nvSpPr>
        <p:spPr>
          <a:xfrm>
            <a:off x="5312006" y="1809750"/>
            <a:ext cx="5241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[rs1]</a:t>
            </a:r>
          </a:p>
        </p:txBody>
      </p:sp>
      <p:sp>
        <p:nvSpPr>
          <p:cNvPr id="534" name="TextBox 533"/>
          <p:cNvSpPr txBox="1"/>
          <p:nvPr/>
        </p:nvSpPr>
        <p:spPr>
          <a:xfrm>
            <a:off x="5395683" y="1499281"/>
            <a:ext cx="2193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pc</a:t>
            </a:r>
          </a:p>
        </p:txBody>
      </p:sp>
      <p:sp>
        <p:nvSpPr>
          <p:cNvPr id="535" name="TextBox 534"/>
          <p:cNvSpPr txBox="1"/>
          <p:nvPr/>
        </p:nvSpPr>
        <p:spPr>
          <a:xfrm>
            <a:off x="4247574" y="3209059"/>
            <a:ext cx="62922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imm</a:t>
            </a:r>
            <a:r>
              <a:rPr lang="en-US" sz="1100" dirty="0"/>
              <a:t>[31:0]</a:t>
            </a:r>
          </a:p>
        </p:txBody>
      </p:sp>
      <p:sp>
        <p:nvSpPr>
          <p:cNvPr id="536" name="TextBox 535"/>
          <p:cNvSpPr txBox="1"/>
          <p:nvPr/>
        </p:nvSpPr>
        <p:spPr>
          <a:xfrm>
            <a:off x="5299981" y="2108881"/>
            <a:ext cx="5334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[rs2]</a:t>
            </a:r>
          </a:p>
        </p:txBody>
      </p:sp>
      <p:cxnSp>
        <p:nvCxnSpPr>
          <p:cNvPr id="563" name="Elbow Connector 562"/>
          <p:cNvCxnSpPr>
            <a:stCxn id="52" idx="3"/>
          </p:cNvCxnSpPr>
          <p:nvPr/>
        </p:nvCxnSpPr>
        <p:spPr>
          <a:xfrm flipV="1">
            <a:off x="4044974" y="2571750"/>
            <a:ext cx="1746226" cy="825788"/>
          </a:xfrm>
          <a:prstGeom prst="bentConnector3">
            <a:avLst>
              <a:gd name="adj1" fmla="val 8344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9" name="Rectangle 568"/>
          <p:cNvSpPr/>
          <p:nvPr/>
        </p:nvSpPr>
        <p:spPr>
          <a:xfrm>
            <a:off x="838200" y="4019550"/>
            <a:ext cx="7868227" cy="71581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3" name="TextBox 522"/>
          <p:cNvSpPr txBox="1"/>
          <p:nvPr/>
        </p:nvSpPr>
        <p:spPr>
          <a:xfrm>
            <a:off x="2590800" y="4078873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[31:0]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3429000" y="4095750"/>
            <a:ext cx="42829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ImmSel</a:t>
            </a:r>
            <a:endParaRPr lang="en-US" sz="1100" dirty="0"/>
          </a:p>
        </p:txBody>
      </p:sp>
      <p:sp>
        <p:nvSpPr>
          <p:cNvPr id="583" name="TextBox 582"/>
          <p:cNvSpPr txBox="1"/>
          <p:nvPr/>
        </p:nvSpPr>
        <p:spPr>
          <a:xfrm>
            <a:off x="3962400" y="4095750"/>
            <a:ext cx="48167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RegWEn</a:t>
            </a:r>
            <a:endParaRPr lang="en-US" sz="1100" dirty="0"/>
          </a:p>
        </p:txBody>
      </p:sp>
      <p:sp>
        <p:nvSpPr>
          <p:cNvPr id="584" name="TextBox 583"/>
          <p:cNvSpPr txBox="1"/>
          <p:nvPr/>
        </p:nvSpPr>
        <p:spPr>
          <a:xfrm>
            <a:off x="4572000" y="4095750"/>
            <a:ext cx="2905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BrUn</a:t>
            </a:r>
            <a:endParaRPr lang="en-US" sz="1100" dirty="0"/>
          </a:p>
        </p:txBody>
      </p:sp>
      <p:sp>
        <p:nvSpPr>
          <p:cNvPr id="585" name="TextBox 584"/>
          <p:cNvSpPr txBox="1"/>
          <p:nvPr/>
        </p:nvSpPr>
        <p:spPr>
          <a:xfrm>
            <a:off x="4876800" y="4095750"/>
            <a:ext cx="26890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BrEq</a:t>
            </a:r>
            <a:endParaRPr lang="en-US" sz="1100" dirty="0"/>
          </a:p>
        </p:txBody>
      </p:sp>
      <p:sp>
        <p:nvSpPr>
          <p:cNvPr id="586" name="TextBox 585"/>
          <p:cNvSpPr txBox="1"/>
          <p:nvPr/>
        </p:nvSpPr>
        <p:spPr>
          <a:xfrm>
            <a:off x="5181600" y="4095750"/>
            <a:ext cx="2539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BrLT</a:t>
            </a:r>
            <a:endParaRPr lang="en-US" sz="1100" dirty="0"/>
          </a:p>
        </p:txBody>
      </p:sp>
      <p:sp>
        <p:nvSpPr>
          <p:cNvPr id="587" name="TextBox 586"/>
          <p:cNvSpPr txBox="1"/>
          <p:nvPr/>
        </p:nvSpPr>
        <p:spPr>
          <a:xfrm>
            <a:off x="5943600" y="4095750"/>
            <a:ext cx="24899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ASel</a:t>
            </a:r>
            <a:endParaRPr lang="en-US" sz="1100" dirty="0"/>
          </a:p>
        </p:txBody>
      </p:sp>
      <p:sp>
        <p:nvSpPr>
          <p:cNvPr id="588" name="TextBox 587"/>
          <p:cNvSpPr txBox="1"/>
          <p:nvPr/>
        </p:nvSpPr>
        <p:spPr>
          <a:xfrm>
            <a:off x="5638800" y="4095750"/>
            <a:ext cx="24410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BSel</a:t>
            </a:r>
            <a:endParaRPr lang="en-US" sz="1100" dirty="0"/>
          </a:p>
        </p:txBody>
      </p:sp>
      <p:sp>
        <p:nvSpPr>
          <p:cNvPr id="589" name="TextBox 588"/>
          <p:cNvSpPr txBox="1"/>
          <p:nvPr/>
        </p:nvSpPr>
        <p:spPr>
          <a:xfrm>
            <a:off x="6324600" y="4095750"/>
            <a:ext cx="3988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ALUSel</a:t>
            </a:r>
            <a:endParaRPr lang="en-US" sz="1100" dirty="0"/>
          </a:p>
        </p:txBody>
      </p:sp>
      <p:sp>
        <p:nvSpPr>
          <p:cNvPr id="591" name="TextBox 590"/>
          <p:cNvSpPr txBox="1"/>
          <p:nvPr/>
        </p:nvSpPr>
        <p:spPr>
          <a:xfrm>
            <a:off x="6934200" y="4095750"/>
            <a:ext cx="51296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MemRW</a:t>
            </a:r>
            <a:endParaRPr lang="en-US" sz="1100" dirty="0"/>
          </a:p>
        </p:txBody>
      </p:sp>
      <p:sp>
        <p:nvSpPr>
          <p:cNvPr id="593" name="TextBox 592"/>
          <p:cNvSpPr txBox="1"/>
          <p:nvPr/>
        </p:nvSpPr>
        <p:spPr>
          <a:xfrm>
            <a:off x="8229600" y="4095750"/>
            <a:ext cx="36960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WBSel</a:t>
            </a:r>
            <a:endParaRPr lang="en-US" sz="1100" dirty="0"/>
          </a:p>
        </p:txBody>
      </p:sp>
      <p:sp>
        <p:nvSpPr>
          <p:cNvPr id="594" name="TextBox 593"/>
          <p:cNvSpPr txBox="1"/>
          <p:nvPr/>
        </p:nvSpPr>
        <p:spPr>
          <a:xfrm>
            <a:off x="990600" y="4095750"/>
            <a:ext cx="31546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PCSel</a:t>
            </a:r>
            <a:endParaRPr lang="en-US" sz="1100" dirty="0"/>
          </a:p>
        </p:txBody>
      </p:sp>
      <p:sp>
        <p:nvSpPr>
          <p:cNvPr id="596" name="TextBox 595"/>
          <p:cNvSpPr txBox="1"/>
          <p:nvPr/>
        </p:nvSpPr>
        <p:spPr>
          <a:xfrm>
            <a:off x="3406447" y="1657350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6627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</a:t>
            </a:r>
            <a:r>
              <a:rPr lang="en-US" b="1" dirty="0" err="1">
                <a:latin typeface="Courier New"/>
                <a:cs typeface="Courier New"/>
              </a:rPr>
              <a:t>jalr</a:t>
            </a:r>
            <a:r>
              <a:rPr lang="en-US" dirty="0"/>
              <a:t> to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44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33600" y="2001619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172200" y="1696819"/>
            <a:ext cx="521297" cy="990600"/>
            <a:chOff x="6324600" y="3115310"/>
            <a:chExt cx="521297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ALU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429000" y="2992219"/>
            <a:ext cx="615974" cy="762000"/>
            <a:chOff x="3733800" y="3105150"/>
            <a:chExt cx="615974" cy="7620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3218081"/>
              <a:ext cx="6159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Imm</a:t>
              </a:r>
              <a:r>
                <a:rPr lang="en-US" sz="1600" dirty="0"/>
                <a:t>.</a:t>
              </a:r>
            </a:p>
            <a:p>
              <a:r>
                <a:rPr lang="en-US" sz="1600" dirty="0"/>
                <a:t>Gen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33600" y="139201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cxnSp>
        <p:nvCxnSpPr>
          <p:cNvPr id="65" name="Straight Arrow Connector 64"/>
          <p:cNvCxnSpPr>
            <a:endCxn id="179" idx="3"/>
          </p:cNvCxnSpPr>
          <p:nvPr/>
        </p:nvCxnSpPr>
        <p:spPr>
          <a:xfrm flipH="1" flipV="1">
            <a:off x="1219200" y="2258635"/>
            <a:ext cx="10391" cy="1770729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7010400" y="1849219"/>
            <a:ext cx="990600" cy="83820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/>
                  <a:cs typeface="Calibri"/>
                </a:rPr>
                <a:t>DMEM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726702" y="2077819"/>
            <a:ext cx="762000" cy="685800"/>
            <a:chOff x="5029200" y="3333750"/>
            <a:chExt cx="762000" cy="685800"/>
          </a:xfrm>
        </p:grpSpPr>
        <p:sp>
          <p:nvSpPr>
            <p:cNvPr id="73" name="Trapezoid 72"/>
            <p:cNvSpPr/>
            <p:nvPr/>
          </p:nvSpPr>
          <p:spPr>
            <a:xfrm rot="5400000">
              <a:off x="4989949" y="3449201"/>
              <a:ext cx="685800" cy="454898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029200" y="340995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Branch Comp.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3657600" y="146821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Reg</a:t>
                </a: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34684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AddrA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463284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AddrB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AddrD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DataB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DataD</a:t>
              </a:r>
              <a:endParaRPr lang="en-US" sz="1200" dirty="0"/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V="1">
            <a:off x="6454320" y="2584700"/>
            <a:ext cx="0" cy="143485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191000" y="2916019"/>
            <a:ext cx="0" cy="1103531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7233228" y="2681198"/>
            <a:ext cx="0" cy="1338352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010400" y="207781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7031583" y="2350353"/>
            <a:ext cx="4360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DataW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543800" y="215401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DataR</a:t>
            </a:r>
            <a:endParaRPr lang="en-US" sz="1200" dirty="0"/>
          </a:p>
        </p:txBody>
      </p:sp>
      <p:cxnSp>
        <p:nvCxnSpPr>
          <p:cNvPr id="100" name="Straight Arrow Connector 99"/>
          <p:cNvCxnSpPr>
            <a:endCxn id="116" idx="3"/>
          </p:cNvCxnSpPr>
          <p:nvPr/>
        </p:nvCxnSpPr>
        <p:spPr>
          <a:xfrm flipV="1">
            <a:off x="5867400" y="2676366"/>
            <a:ext cx="0" cy="1343184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72" idx="3"/>
          </p:cNvCxnSpPr>
          <p:nvPr/>
        </p:nvCxnSpPr>
        <p:spPr>
          <a:xfrm flipV="1">
            <a:off x="6019800" y="2106235"/>
            <a:ext cx="0" cy="1913315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5943600" y="1620619"/>
            <a:ext cx="152400" cy="533400"/>
            <a:chOff x="5791200" y="1352550"/>
            <a:chExt cx="152400" cy="533400"/>
          </a:xfrm>
        </p:grpSpPr>
        <p:sp>
          <p:nvSpPr>
            <p:cNvPr id="72" name="Trapezoid 7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8001000" y="225300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8382000" y="1696819"/>
            <a:ext cx="152400" cy="762000"/>
            <a:chOff x="8229600" y="1733550"/>
            <a:chExt cx="152400" cy="762000"/>
          </a:xfrm>
        </p:grpSpPr>
        <p:sp>
          <p:nvSpPr>
            <p:cNvPr id="66" name="Trapezoid 65"/>
            <p:cNvSpPr/>
            <p:nvPr/>
          </p:nvSpPr>
          <p:spPr>
            <a:xfrm rot="5400000">
              <a:off x="7924800" y="2038350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55000" y="22320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255000" y="20161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255000" y="18002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cxnSp>
        <p:nvCxnSpPr>
          <p:cNvPr id="127" name="Straight Arrow Connector 126"/>
          <p:cNvCxnSpPr>
            <a:stCxn id="28" idx="0"/>
            <a:endCxn id="97" idx="1"/>
          </p:cNvCxnSpPr>
          <p:nvPr/>
        </p:nvCxnSpPr>
        <p:spPr>
          <a:xfrm flipV="1">
            <a:off x="6629400" y="2170152"/>
            <a:ext cx="381000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8458200" y="2382619"/>
            <a:ext cx="0" cy="1636931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781800" y="1259178"/>
            <a:ext cx="0" cy="92442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>
            <a:off x="914399" y="1259178"/>
            <a:ext cx="7467601" cy="817272"/>
          </a:xfrm>
          <a:prstGeom prst="bentConnector3">
            <a:avLst>
              <a:gd name="adj1" fmla="val 96694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6200000" flipH="1">
            <a:off x="715313" y="1455413"/>
            <a:ext cx="626772" cy="228600"/>
          </a:xfrm>
          <a:prstGeom prst="bentConnector3">
            <a:avLst>
              <a:gd name="adj1" fmla="val 10155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143000" y="1773019"/>
            <a:ext cx="152400" cy="533400"/>
            <a:chOff x="5791200" y="1352550"/>
            <a:chExt cx="152400" cy="533400"/>
          </a:xfrm>
        </p:grpSpPr>
        <p:sp>
          <p:nvSpPr>
            <p:cNvPr id="179" name="Trapezoid 17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cxnSp>
        <p:nvCxnSpPr>
          <p:cNvPr id="183" name="Straight Connector 182"/>
          <p:cNvCxnSpPr/>
          <p:nvPr/>
        </p:nvCxnSpPr>
        <p:spPr>
          <a:xfrm>
            <a:off x="1295400" y="2038350"/>
            <a:ext cx="15240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/>
          <p:nvPr/>
        </p:nvCxnSpPr>
        <p:spPr>
          <a:xfrm>
            <a:off x="1813263" y="2038350"/>
            <a:ext cx="320337" cy="3048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1782931" y="162093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2438400" y="1163419"/>
            <a:ext cx="304800" cy="457200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>
            <a:off x="2743200" y="1163419"/>
            <a:ext cx="5638800" cy="685800"/>
          </a:xfrm>
          <a:prstGeom prst="bentConnector3">
            <a:avLst>
              <a:gd name="adj1" fmla="val 9715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1143000" y="1163419"/>
            <a:ext cx="1600200" cy="990600"/>
          </a:xfrm>
          <a:prstGeom prst="bentConnector3">
            <a:avLst>
              <a:gd name="adj1" fmla="val 124407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V="1">
            <a:off x="6096000" y="1884581"/>
            <a:ext cx="152400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/>
          <p:nvPr/>
        </p:nvCxnSpPr>
        <p:spPr>
          <a:xfrm flipV="1">
            <a:off x="4499521" y="1997333"/>
            <a:ext cx="1463129" cy="367784"/>
          </a:xfrm>
          <a:prstGeom prst="bentConnector3">
            <a:avLst>
              <a:gd name="adj1" fmla="val 8536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/>
          <p:nvPr/>
        </p:nvCxnSpPr>
        <p:spPr>
          <a:xfrm>
            <a:off x="4457521" y="2595086"/>
            <a:ext cx="957297" cy="320141"/>
          </a:xfrm>
          <a:prstGeom prst="bentConnector3">
            <a:avLst>
              <a:gd name="adj1" fmla="val 1683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4648200" y="2361045"/>
            <a:ext cx="183573" cy="1127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 flipV="1">
            <a:off x="4537364" y="2586182"/>
            <a:ext cx="259772" cy="577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/>
          <p:nvPr/>
        </p:nvCxnSpPr>
        <p:spPr>
          <a:xfrm flipV="1">
            <a:off x="1978767" y="1370472"/>
            <a:ext cx="3214173" cy="535336"/>
          </a:xfrm>
          <a:prstGeom prst="bentConnector3">
            <a:avLst>
              <a:gd name="adj1" fmla="val 27385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/>
          <p:nvPr/>
        </p:nvCxnSpPr>
        <p:spPr>
          <a:xfrm>
            <a:off x="5181600" y="1364691"/>
            <a:ext cx="762000" cy="36749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447800" y="1620619"/>
            <a:ext cx="365463" cy="838199"/>
            <a:chOff x="1447800" y="1809750"/>
            <a:chExt cx="365463" cy="838199"/>
          </a:xfrm>
        </p:grpSpPr>
        <p:sp>
          <p:nvSpPr>
            <p:cNvPr id="19" name="Rectangle 18"/>
            <p:cNvSpPr/>
            <p:nvPr/>
          </p:nvSpPr>
          <p:spPr>
            <a:xfrm>
              <a:off x="1447800" y="1809750"/>
              <a:ext cx="365463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pc</a:t>
              </a: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791200" y="2190750"/>
            <a:ext cx="152400" cy="533400"/>
            <a:chOff x="5791200" y="1352550"/>
            <a:chExt cx="152400" cy="533400"/>
          </a:xfrm>
        </p:grpSpPr>
        <p:sp>
          <p:nvSpPr>
            <p:cNvPr id="116" name="Trapezoid 11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cxnSp>
        <p:nvCxnSpPr>
          <p:cNvPr id="394" name="Elbow Connector 393"/>
          <p:cNvCxnSpPr/>
          <p:nvPr/>
        </p:nvCxnSpPr>
        <p:spPr>
          <a:xfrm flipV="1">
            <a:off x="2743200" y="2190750"/>
            <a:ext cx="914400" cy="152400"/>
          </a:xfrm>
          <a:prstGeom prst="bentConnector3">
            <a:avLst>
              <a:gd name="adj1" fmla="val 1780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2895600" y="2341781"/>
            <a:ext cx="0" cy="16764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 flipV="1">
            <a:off x="2886364" y="2457450"/>
            <a:ext cx="771236" cy="36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 flipV="1">
            <a:off x="2897909" y="2687420"/>
            <a:ext cx="759691" cy="26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/>
          <p:nvPr/>
        </p:nvCxnSpPr>
        <p:spPr>
          <a:xfrm flipV="1">
            <a:off x="2886364" y="3371850"/>
            <a:ext cx="618836" cy="959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3330864" y="1044864"/>
            <a:ext cx="5203536" cy="1032955"/>
          </a:xfrm>
          <a:prstGeom prst="bentConnector3">
            <a:avLst>
              <a:gd name="adj1" fmla="val -237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3086100" y="1314450"/>
            <a:ext cx="838200" cy="304800"/>
          </a:xfrm>
          <a:prstGeom prst="bentConnector3">
            <a:avLst>
              <a:gd name="adj1" fmla="val 1002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3810000" y="3638550"/>
            <a:ext cx="0" cy="3810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/>
          <p:nvPr/>
        </p:nvCxnSpPr>
        <p:spPr>
          <a:xfrm flipV="1">
            <a:off x="5943600" y="2494181"/>
            <a:ext cx="370610" cy="231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5410200" y="2530186"/>
            <a:ext cx="1600200" cy="381000"/>
          </a:xfrm>
          <a:prstGeom prst="bentConnector3">
            <a:avLst>
              <a:gd name="adj1" fmla="val 860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2988810" y="1984827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[11:7]</a:t>
            </a:r>
          </a:p>
        </p:txBody>
      </p:sp>
      <p:sp>
        <p:nvSpPr>
          <p:cNvPr id="488" name="TextBox 487"/>
          <p:cNvSpPr txBox="1"/>
          <p:nvPr/>
        </p:nvSpPr>
        <p:spPr>
          <a:xfrm>
            <a:off x="2971800" y="22669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[19:15]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2971800" y="24955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[24:20]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2918691" y="3135168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[31:7]</a:t>
            </a:r>
          </a:p>
        </p:txBody>
      </p:sp>
      <p:cxnSp>
        <p:nvCxnSpPr>
          <p:cNvPr id="513" name="Elbow Connector 512"/>
          <p:cNvCxnSpPr/>
          <p:nvPr/>
        </p:nvCxnSpPr>
        <p:spPr>
          <a:xfrm rot="5400000" flipH="1" flipV="1">
            <a:off x="5310189" y="2446338"/>
            <a:ext cx="584201" cy="377826"/>
          </a:xfrm>
          <a:prstGeom prst="bentConnector3">
            <a:avLst>
              <a:gd name="adj1" fmla="val 10046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7" name="TextBox 526"/>
          <p:cNvSpPr txBox="1"/>
          <p:nvPr/>
        </p:nvSpPr>
        <p:spPr>
          <a:xfrm>
            <a:off x="8250383" y="1416049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pc+4</a:t>
            </a:r>
          </a:p>
        </p:txBody>
      </p:sp>
      <p:sp>
        <p:nvSpPr>
          <p:cNvPr id="528" name="TextBox 527"/>
          <p:cNvSpPr txBox="1"/>
          <p:nvPr/>
        </p:nvSpPr>
        <p:spPr>
          <a:xfrm>
            <a:off x="6858000" y="1504950"/>
            <a:ext cx="1740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endParaRPr lang="en-US" sz="1100" dirty="0"/>
          </a:p>
        </p:txBody>
      </p:sp>
      <p:sp>
        <p:nvSpPr>
          <p:cNvPr id="529" name="TextBox 528"/>
          <p:cNvSpPr txBox="1"/>
          <p:nvPr/>
        </p:nvSpPr>
        <p:spPr>
          <a:xfrm>
            <a:off x="8029863" y="2355849"/>
            <a:ext cx="3348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mem</a:t>
            </a:r>
            <a:endParaRPr lang="en-US" sz="1100" dirty="0"/>
          </a:p>
        </p:txBody>
      </p:sp>
      <p:sp>
        <p:nvSpPr>
          <p:cNvPr id="530" name="TextBox 529"/>
          <p:cNvSpPr txBox="1"/>
          <p:nvPr/>
        </p:nvSpPr>
        <p:spPr>
          <a:xfrm>
            <a:off x="8581737" y="2087995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  <p:sp>
        <p:nvSpPr>
          <p:cNvPr id="531" name="TextBox 530"/>
          <p:cNvSpPr txBox="1"/>
          <p:nvPr/>
        </p:nvSpPr>
        <p:spPr>
          <a:xfrm>
            <a:off x="990600" y="1581150"/>
            <a:ext cx="20869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endParaRPr lang="en-US" sz="1100" dirty="0"/>
          </a:p>
        </p:txBody>
      </p:sp>
      <p:sp>
        <p:nvSpPr>
          <p:cNvPr id="532" name="TextBox 531"/>
          <p:cNvSpPr txBox="1"/>
          <p:nvPr/>
        </p:nvSpPr>
        <p:spPr>
          <a:xfrm>
            <a:off x="701965" y="2151495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pc+4</a:t>
            </a:r>
          </a:p>
        </p:txBody>
      </p:sp>
      <p:sp>
        <p:nvSpPr>
          <p:cNvPr id="533" name="TextBox 532"/>
          <p:cNvSpPr txBox="1"/>
          <p:nvPr/>
        </p:nvSpPr>
        <p:spPr>
          <a:xfrm>
            <a:off x="5312006" y="1809750"/>
            <a:ext cx="5241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[rs1]</a:t>
            </a:r>
          </a:p>
        </p:txBody>
      </p:sp>
      <p:sp>
        <p:nvSpPr>
          <p:cNvPr id="534" name="TextBox 533"/>
          <p:cNvSpPr txBox="1"/>
          <p:nvPr/>
        </p:nvSpPr>
        <p:spPr>
          <a:xfrm>
            <a:off x="5395683" y="1499281"/>
            <a:ext cx="2193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pc</a:t>
            </a:r>
          </a:p>
        </p:txBody>
      </p:sp>
      <p:sp>
        <p:nvSpPr>
          <p:cNvPr id="535" name="TextBox 534"/>
          <p:cNvSpPr txBox="1"/>
          <p:nvPr/>
        </p:nvSpPr>
        <p:spPr>
          <a:xfrm>
            <a:off x="4247574" y="3209059"/>
            <a:ext cx="62922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imm</a:t>
            </a:r>
            <a:r>
              <a:rPr lang="en-US" sz="1100" dirty="0"/>
              <a:t>[31:0]</a:t>
            </a:r>
          </a:p>
        </p:txBody>
      </p:sp>
      <p:sp>
        <p:nvSpPr>
          <p:cNvPr id="536" name="TextBox 535"/>
          <p:cNvSpPr txBox="1"/>
          <p:nvPr/>
        </p:nvSpPr>
        <p:spPr>
          <a:xfrm>
            <a:off x="5299981" y="2108881"/>
            <a:ext cx="5334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[rs2]</a:t>
            </a:r>
          </a:p>
        </p:txBody>
      </p:sp>
      <p:cxnSp>
        <p:nvCxnSpPr>
          <p:cNvPr id="563" name="Elbow Connector 562"/>
          <p:cNvCxnSpPr/>
          <p:nvPr/>
        </p:nvCxnSpPr>
        <p:spPr>
          <a:xfrm flipV="1">
            <a:off x="4044974" y="2570381"/>
            <a:ext cx="1746226" cy="825788"/>
          </a:xfrm>
          <a:prstGeom prst="bentConnector3">
            <a:avLst>
              <a:gd name="adj1" fmla="val 8344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9" name="Rectangle 568"/>
          <p:cNvSpPr/>
          <p:nvPr/>
        </p:nvSpPr>
        <p:spPr>
          <a:xfrm>
            <a:off x="838200" y="4019550"/>
            <a:ext cx="7868227" cy="71581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3" name="TextBox 522"/>
          <p:cNvSpPr txBox="1"/>
          <p:nvPr/>
        </p:nvSpPr>
        <p:spPr>
          <a:xfrm>
            <a:off x="2590800" y="4078873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[31:0]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3276600" y="4095750"/>
            <a:ext cx="57708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ImmSel</a:t>
            </a:r>
            <a:r>
              <a:rPr lang="en-US" sz="1100" dirty="0"/>
              <a:t>=B</a:t>
            </a:r>
          </a:p>
        </p:txBody>
      </p:sp>
      <p:sp>
        <p:nvSpPr>
          <p:cNvPr id="583" name="TextBox 582"/>
          <p:cNvSpPr txBox="1"/>
          <p:nvPr/>
        </p:nvSpPr>
        <p:spPr>
          <a:xfrm>
            <a:off x="3962400" y="4095750"/>
            <a:ext cx="62342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RegWEn</a:t>
            </a:r>
            <a:r>
              <a:rPr lang="en-US" sz="1100" dirty="0"/>
              <a:t>=1</a:t>
            </a:r>
          </a:p>
        </p:txBody>
      </p:sp>
      <p:sp>
        <p:nvSpPr>
          <p:cNvPr id="584" name="TextBox 583"/>
          <p:cNvSpPr txBox="1"/>
          <p:nvPr/>
        </p:nvSpPr>
        <p:spPr>
          <a:xfrm>
            <a:off x="4369555" y="4476750"/>
            <a:ext cx="43104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BrUn</a:t>
            </a:r>
            <a:r>
              <a:rPr lang="en-US" sz="1100" dirty="0"/>
              <a:t>=*</a:t>
            </a:r>
          </a:p>
        </p:txBody>
      </p:sp>
      <p:sp>
        <p:nvSpPr>
          <p:cNvPr id="585" name="TextBox 584"/>
          <p:cNvSpPr txBox="1"/>
          <p:nvPr/>
        </p:nvSpPr>
        <p:spPr>
          <a:xfrm>
            <a:off x="4876800" y="4459873"/>
            <a:ext cx="4094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BrEq</a:t>
            </a:r>
            <a:r>
              <a:rPr lang="en-US" sz="1100" dirty="0"/>
              <a:t>=*</a:t>
            </a:r>
          </a:p>
        </p:txBody>
      </p:sp>
      <p:sp>
        <p:nvSpPr>
          <p:cNvPr id="586" name="TextBox 585"/>
          <p:cNvSpPr txBox="1"/>
          <p:nvPr/>
        </p:nvSpPr>
        <p:spPr>
          <a:xfrm>
            <a:off x="5334000" y="4476750"/>
            <a:ext cx="39447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BrLT</a:t>
            </a:r>
            <a:r>
              <a:rPr lang="en-US" sz="1100" dirty="0"/>
              <a:t>=*</a:t>
            </a:r>
          </a:p>
        </p:txBody>
      </p:sp>
      <p:sp>
        <p:nvSpPr>
          <p:cNvPr id="587" name="TextBox 586"/>
          <p:cNvSpPr txBox="1"/>
          <p:nvPr/>
        </p:nvSpPr>
        <p:spPr>
          <a:xfrm>
            <a:off x="5867400" y="4095750"/>
            <a:ext cx="38110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Asel</a:t>
            </a:r>
            <a:r>
              <a:rPr lang="en-US" sz="1100" dirty="0"/>
              <a:t>=0</a:t>
            </a:r>
          </a:p>
        </p:txBody>
      </p:sp>
      <p:sp>
        <p:nvSpPr>
          <p:cNvPr id="588" name="TextBox 587"/>
          <p:cNvSpPr txBox="1"/>
          <p:nvPr/>
        </p:nvSpPr>
        <p:spPr>
          <a:xfrm>
            <a:off x="5410200" y="4095750"/>
            <a:ext cx="3762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Bsel</a:t>
            </a:r>
            <a:r>
              <a:rPr lang="en-US" sz="1100" dirty="0"/>
              <a:t>=1</a:t>
            </a:r>
          </a:p>
        </p:txBody>
      </p:sp>
      <p:sp>
        <p:nvSpPr>
          <p:cNvPr id="589" name="TextBox 588"/>
          <p:cNvSpPr txBox="1"/>
          <p:nvPr/>
        </p:nvSpPr>
        <p:spPr>
          <a:xfrm>
            <a:off x="6172200" y="4324350"/>
            <a:ext cx="69891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ALUSel</a:t>
            </a:r>
            <a:r>
              <a:rPr lang="en-US" sz="1100" dirty="0"/>
              <a:t>=Add</a:t>
            </a:r>
          </a:p>
        </p:txBody>
      </p:sp>
      <p:sp>
        <p:nvSpPr>
          <p:cNvPr id="591" name="TextBox 590"/>
          <p:cNvSpPr txBox="1"/>
          <p:nvPr/>
        </p:nvSpPr>
        <p:spPr>
          <a:xfrm>
            <a:off x="6934200" y="4095750"/>
            <a:ext cx="8642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MemRW</a:t>
            </a:r>
            <a:r>
              <a:rPr lang="en-US" sz="1100" dirty="0"/>
              <a:t>=Read</a:t>
            </a:r>
          </a:p>
        </p:txBody>
      </p:sp>
      <p:sp>
        <p:nvSpPr>
          <p:cNvPr id="593" name="TextBox 592"/>
          <p:cNvSpPr txBox="1"/>
          <p:nvPr/>
        </p:nvSpPr>
        <p:spPr>
          <a:xfrm>
            <a:off x="8153400" y="4019550"/>
            <a:ext cx="51135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WBSel</a:t>
            </a:r>
            <a:r>
              <a:rPr lang="en-US" sz="1100" dirty="0"/>
              <a:t>=2</a:t>
            </a:r>
          </a:p>
        </p:txBody>
      </p:sp>
      <p:sp>
        <p:nvSpPr>
          <p:cNvPr id="594" name="TextBox 593"/>
          <p:cNvSpPr txBox="1"/>
          <p:nvPr/>
        </p:nvSpPr>
        <p:spPr>
          <a:xfrm>
            <a:off x="990600" y="4095750"/>
            <a:ext cx="31546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PCSel</a:t>
            </a:r>
            <a:endParaRPr lang="en-US" sz="1100" dirty="0"/>
          </a:p>
        </p:txBody>
      </p:sp>
      <p:sp>
        <p:nvSpPr>
          <p:cNvPr id="596" name="TextBox 595"/>
          <p:cNvSpPr txBox="1"/>
          <p:nvPr/>
        </p:nvSpPr>
        <p:spPr>
          <a:xfrm>
            <a:off x="3406447" y="1657350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6453074" y="2587586"/>
            <a:ext cx="1248" cy="171999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4191001" y="2918905"/>
            <a:ext cx="0" cy="110353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7233229" y="2684084"/>
            <a:ext cx="0" cy="1338352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5867401" y="2679252"/>
            <a:ext cx="0" cy="134318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6019801" y="2109121"/>
            <a:ext cx="0" cy="1913315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8458201" y="2385505"/>
            <a:ext cx="0" cy="163693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6781801" y="1262064"/>
            <a:ext cx="0" cy="924428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/>
          <p:nvPr/>
        </p:nvCxnSpPr>
        <p:spPr>
          <a:xfrm rot="16200000" flipH="1">
            <a:off x="715314" y="1458299"/>
            <a:ext cx="626772" cy="228600"/>
          </a:xfrm>
          <a:prstGeom prst="bentConnector3">
            <a:avLst>
              <a:gd name="adj1" fmla="val 101558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1295401" y="2041236"/>
            <a:ext cx="152400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/>
          <p:nvPr/>
        </p:nvCxnSpPr>
        <p:spPr>
          <a:xfrm>
            <a:off x="1813264" y="2041236"/>
            <a:ext cx="320337" cy="304800"/>
          </a:xfrm>
          <a:prstGeom prst="bentConnector3">
            <a:avLst>
              <a:gd name="adj1" fmla="val 50000"/>
            </a:avLst>
          </a:prstGeom>
          <a:ln w="5715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/>
          <p:nvPr/>
        </p:nvCxnSpPr>
        <p:spPr>
          <a:xfrm flipV="1">
            <a:off x="1782932" y="1623825"/>
            <a:ext cx="396537" cy="419100"/>
          </a:xfrm>
          <a:prstGeom prst="bentConnector3">
            <a:avLst>
              <a:gd name="adj1" fmla="val 50000"/>
            </a:avLst>
          </a:prstGeom>
          <a:ln w="5715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/>
          <p:nvPr/>
        </p:nvCxnSpPr>
        <p:spPr>
          <a:xfrm flipV="1">
            <a:off x="2438401" y="1166305"/>
            <a:ext cx="304800" cy="457200"/>
          </a:xfrm>
          <a:prstGeom prst="bentConnector2">
            <a:avLst/>
          </a:prstGeom>
          <a:ln w="5715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/>
          <p:nvPr/>
        </p:nvCxnSpPr>
        <p:spPr>
          <a:xfrm>
            <a:off x="2743201" y="1166305"/>
            <a:ext cx="5638800" cy="685800"/>
          </a:xfrm>
          <a:prstGeom prst="bentConnector3">
            <a:avLst>
              <a:gd name="adj1" fmla="val 97158"/>
            </a:avLst>
          </a:prstGeom>
          <a:ln w="5715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6096001" y="1887467"/>
            <a:ext cx="152400" cy="1369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 flipV="1">
            <a:off x="4499522" y="2000219"/>
            <a:ext cx="1463129" cy="367784"/>
          </a:xfrm>
          <a:prstGeom prst="bentConnector3">
            <a:avLst>
              <a:gd name="adj1" fmla="val 8536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 flipV="1">
            <a:off x="2743201" y="2193636"/>
            <a:ext cx="914400" cy="152400"/>
          </a:xfrm>
          <a:prstGeom prst="bentConnector3">
            <a:avLst>
              <a:gd name="adj1" fmla="val 17803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2895601" y="2344667"/>
            <a:ext cx="0" cy="16764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2886365" y="2460336"/>
            <a:ext cx="771236" cy="36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2886365" y="3374736"/>
            <a:ext cx="618836" cy="95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/>
          <p:nvPr/>
        </p:nvCxnSpPr>
        <p:spPr>
          <a:xfrm flipH="1" flipV="1">
            <a:off x="3330865" y="1047750"/>
            <a:ext cx="5203536" cy="1032955"/>
          </a:xfrm>
          <a:prstGeom prst="bentConnector3">
            <a:avLst>
              <a:gd name="adj1" fmla="val -2374"/>
            </a:avLst>
          </a:prstGeom>
          <a:ln w="5715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/>
          <p:nvPr/>
        </p:nvCxnSpPr>
        <p:spPr>
          <a:xfrm rot="16200000" flipH="1">
            <a:off x="3086101" y="1317336"/>
            <a:ext cx="838200" cy="304800"/>
          </a:xfrm>
          <a:prstGeom prst="bentConnector3">
            <a:avLst>
              <a:gd name="adj1" fmla="val 100275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3810001" y="3641436"/>
            <a:ext cx="0" cy="3810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V="1">
            <a:off x="5943601" y="2495550"/>
            <a:ext cx="304799" cy="3827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flipV="1">
            <a:off x="4044975" y="2573267"/>
            <a:ext cx="1746226" cy="825788"/>
          </a:xfrm>
          <a:prstGeom prst="bentConnector3">
            <a:avLst>
              <a:gd name="adj1" fmla="val 83443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28" idx="0"/>
          </p:cNvCxnSpPr>
          <p:nvPr/>
        </p:nvCxnSpPr>
        <p:spPr>
          <a:xfrm flipV="1">
            <a:off x="6629400" y="2190750"/>
            <a:ext cx="152400" cy="1369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14400" y="1276350"/>
            <a:ext cx="5867400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181600" y="2611219"/>
            <a:ext cx="2302" cy="17893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5029200" y="2611219"/>
            <a:ext cx="2302" cy="17893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876800" y="2724150"/>
            <a:ext cx="2302" cy="16764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6309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b="1" dirty="0" err="1">
                <a:latin typeface="Courier New"/>
                <a:cs typeface="Courier New"/>
              </a:rPr>
              <a:t>jal</a:t>
            </a:r>
            <a:r>
              <a:rPr lang="en-US" dirty="0"/>
              <a:t>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3150"/>
            <a:ext cx="84582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JAL saves PC+4 in 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rd</a:t>
            </a:r>
            <a:r>
              <a:rPr lang="en-US" dirty="0"/>
              <a:t>] (the return address)</a:t>
            </a:r>
          </a:p>
          <a:p>
            <a:r>
              <a:rPr lang="en-US" dirty="0"/>
              <a:t>Set PC = PC + offset (PC-relative jump)</a:t>
            </a:r>
          </a:p>
          <a:p>
            <a:r>
              <a:rPr lang="en-US" dirty="0"/>
              <a:t>Target somewhere within  ±2</a:t>
            </a:r>
            <a:r>
              <a:rPr lang="en-US" baseline="30000" dirty="0"/>
              <a:t>19</a:t>
            </a:r>
            <a:r>
              <a:rPr lang="en-US" dirty="0"/>
              <a:t> locations, 2 bytes apart</a:t>
            </a:r>
          </a:p>
          <a:p>
            <a:pPr lvl="1"/>
            <a:r>
              <a:rPr lang="en-US" dirty="0"/>
              <a:t> ±2</a:t>
            </a:r>
            <a:r>
              <a:rPr lang="en-US" baseline="30000" dirty="0"/>
              <a:t>18</a:t>
            </a:r>
            <a:r>
              <a:rPr lang="en-US" dirty="0"/>
              <a:t> 32-bit instructions</a:t>
            </a:r>
          </a:p>
          <a:p>
            <a:r>
              <a:rPr lang="en-US" dirty="0"/>
              <a:t>Immediate encoding optimized similarly to branch instruction to reduce hardware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Picture 4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47750"/>
            <a:ext cx="83947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101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Arrow Connector 87"/>
          <p:cNvCxnSpPr/>
          <p:nvPr/>
        </p:nvCxnSpPr>
        <p:spPr>
          <a:xfrm>
            <a:off x="5183902" y="2611219"/>
            <a:ext cx="0" cy="14083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031502" y="2611219"/>
            <a:ext cx="0" cy="14083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</a:t>
            </a:r>
            <a:r>
              <a:rPr lang="en-US" b="1" dirty="0" err="1">
                <a:latin typeface="Courier New"/>
                <a:cs typeface="Courier New"/>
              </a:rPr>
              <a:t>jal</a:t>
            </a:r>
            <a:r>
              <a:rPr lang="en-US" dirty="0"/>
              <a:t> to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46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33600" y="2001619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172200" y="1696819"/>
            <a:ext cx="521297" cy="990600"/>
            <a:chOff x="6324600" y="3115310"/>
            <a:chExt cx="521297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ALU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429000" y="2992219"/>
            <a:ext cx="615974" cy="762000"/>
            <a:chOff x="3733800" y="3105150"/>
            <a:chExt cx="615974" cy="7620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3218081"/>
              <a:ext cx="6159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Imm</a:t>
              </a:r>
              <a:r>
                <a:rPr lang="en-US" sz="1600" dirty="0"/>
                <a:t>.</a:t>
              </a:r>
            </a:p>
            <a:p>
              <a:r>
                <a:rPr lang="en-US" sz="1600" dirty="0"/>
                <a:t>Gen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33600" y="139201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cxnSp>
        <p:nvCxnSpPr>
          <p:cNvPr id="65" name="Straight Arrow Connector 64"/>
          <p:cNvCxnSpPr>
            <a:endCxn id="179" idx="3"/>
          </p:cNvCxnSpPr>
          <p:nvPr/>
        </p:nvCxnSpPr>
        <p:spPr>
          <a:xfrm flipH="1" flipV="1">
            <a:off x="1219200" y="2258635"/>
            <a:ext cx="10391" cy="1770729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879102" y="2724150"/>
            <a:ext cx="0" cy="12954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7010400" y="1849219"/>
            <a:ext cx="990600" cy="83820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/>
                  <a:cs typeface="Calibri"/>
                </a:rPr>
                <a:t>DMEM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726702" y="2077819"/>
            <a:ext cx="762000" cy="685800"/>
            <a:chOff x="5029200" y="3333750"/>
            <a:chExt cx="762000" cy="685800"/>
          </a:xfrm>
        </p:grpSpPr>
        <p:sp>
          <p:nvSpPr>
            <p:cNvPr id="73" name="Trapezoid 72"/>
            <p:cNvSpPr/>
            <p:nvPr/>
          </p:nvSpPr>
          <p:spPr>
            <a:xfrm rot="5400000">
              <a:off x="4989949" y="3449201"/>
              <a:ext cx="685800" cy="454898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029200" y="340995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Branch Comp.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3657600" y="146821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Reg</a:t>
                </a: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34684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AddrA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463284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AddrB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AddrD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DataB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DataD</a:t>
              </a:r>
              <a:endParaRPr lang="en-US" sz="1200" dirty="0"/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V="1">
            <a:off x="6454320" y="2584700"/>
            <a:ext cx="0" cy="143485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191000" y="2916019"/>
            <a:ext cx="0" cy="1103531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7233228" y="2681198"/>
            <a:ext cx="0" cy="1338352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010400" y="207781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7031583" y="2350353"/>
            <a:ext cx="4360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DataW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543800" y="215401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DataR</a:t>
            </a:r>
            <a:endParaRPr lang="en-US" sz="1200" dirty="0"/>
          </a:p>
        </p:txBody>
      </p:sp>
      <p:cxnSp>
        <p:nvCxnSpPr>
          <p:cNvPr id="100" name="Straight Arrow Connector 99"/>
          <p:cNvCxnSpPr>
            <a:endCxn id="116" idx="3"/>
          </p:cNvCxnSpPr>
          <p:nvPr/>
        </p:nvCxnSpPr>
        <p:spPr>
          <a:xfrm flipV="1">
            <a:off x="5867400" y="2676366"/>
            <a:ext cx="0" cy="1343184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72" idx="3"/>
          </p:cNvCxnSpPr>
          <p:nvPr/>
        </p:nvCxnSpPr>
        <p:spPr>
          <a:xfrm flipV="1">
            <a:off x="6019800" y="2106235"/>
            <a:ext cx="0" cy="1913315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5943600" y="1620619"/>
            <a:ext cx="152400" cy="533400"/>
            <a:chOff x="5791200" y="1352550"/>
            <a:chExt cx="152400" cy="533400"/>
          </a:xfrm>
        </p:grpSpPr>
        <p:sp>
          <p:nvSpPr>
            <p:cNvPr id="72" name="Trapezoid 7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8001000" y="225300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8382000" y="1696819"/>
            <a:ext cx="152400" cy="762000"/>
            <a:chOff x="8229600" y="1733550"/>
            <a:chExt cx="152400" cy="762000"/>
          </a:xfrm>
        </p:grpSpPr>
        <p:sp>
          <p:nvSpPr>
            <p:cNvPr id="66" name="Trapezoid 65"/>
            <p:cNvSpPr/>
            <p:nvPr/>
          </p:nvSpPr>
          <p:spPr>
            <a:xfrm rot="5400000">
              <a:off x="7924800" y="2038350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55000" y="22320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255000" y="20161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255000" y="18002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cxnSp>
        <p:nvCxnSpPr>
          <p:cNvPr id="127" name="Straight Arrow Connector 126"/>
          <p:cNvCxnSpPr>
            <a:stCxn id="28" idx="0"/>
            <a:endCxn id="97" idx="1"/>
          </p:cNvCxnSpPr>
          <p:nvPr/>
        </p:nvCxnSpPr>
        <p:spPr>
          <a:xfrm flipV="1">
            <a:off x="6629400" y="2170152"/>
            <a:ext cx="381000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8458200" y="2382619"/>
            <a:ext cx="0" cy="1636931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781800" y="1260547"/>
            <a:ext cx="0" cy="92442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66" idx="2"/>
          </p:cNvCxnSpPr>
          <p:nvPr/>
        </p:nvCxnSpPr>
        <p:spPr>
          <a:xfrm>
            <a:off x="914399" y="1260547"/>
            <a:ext cx="7467601" cy="817272"/>
          </a:xfrm>
          <a:prstGeom prst="bentConnector3">
            <a:avLst>
              <a:gd name="adj1" fmla="val 96694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6200000" flipH="1">
            <a:off x="715313" y="1456782"/>
            <a:ext cx="626772" cy="228600"/>
          </a:xfrm>
          <a:prstGeom prst="bentConnector3">
            <a:avLst>
              <a:gd name="adj1" fmla="val 10155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143000" y="1773019"/>
            <a:ext cx="152400" cy="533400"/>
            <a:chOff x="5791200" y="1352550"/>
            <a:chExt cx="152400" cy="533400"/>
          </a:xfrm>
        </p:grpSpPr>
        <p:sp>
          <p:nvSpPr>
            <p:cNvPr id="179" name="Trapezoid 17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cxnSp>
        <p:nvCxnSpPr>
          <p:cNvPr id="183" name="Straight Connector 182"/>
          <p:cNvCxnSpPr>
            <a:stCxn id="179" idx="0"/>
            <a:endCxn id="19" idx="1"/>
          </p:cNvCxnSpPr>
          <p:nvPr/>
        </p:nvCxnSpPr>
        <p:spPr>
          <a:xfrm>
            <a:off x="1295400" y="2039719"/>
            <a:ext cx="15240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1813263" y="2039719"/>
            <a:ext cx="320337" cy="3048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1782931" y="162093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2438400" y="1163419"/>
            <a:ext cx="304800" cy="457200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>
            <a:off x="2743200" y="1163419"/>
            <a:ext cx="5638800" cy="685800"/>
          </a:xfrm>
          <a:prstGeom prst="bentConnector3">
            <a:avLst>
              <a:gd name="adj1" fmla="val 9715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1143000" y="1163419"/>
            <a:ext cx="1600200" cy="990600"/>
          </a:xfrm>
          <a:prstGeom prst="bentConnector3">
            <a:avLst>
              <a:gd name="adj1" fmla="val 124407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72" idx="0"/>
          </p:cNvCxnSpPr>
          <p:nvPr/>
        </p:nvCxnSpPr>
        <p:spPr>
          <a:xfrm flipV="1">
            <a:off x="6096000" y="1885950"/>
            <a:ext cx="152400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79" idx="3"/>
            <a:endCxn id="105" idx="1"/>
          </p:cNvCxnSpPr>
          <p:nvPr/>
        </p:nvCxnSpPr>
        <p:spPr>
          <a:xfrm flipV="1">
            <a:off x="4499521" y="1998702"/>
            <a:ext cx="1463129" cy="367784"/>
          </a:xfrm>
          <a:prstGeom prst="bentConnector3">
            <a:avLst>
              <a:gd name="adj1" fmla="val 8536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/>
          <p:nvPr/>
        </p:nvCxnSpPr>
        <p:spPr>
          <a:xfrm>
            <a:off x="4457521" y="2595086"/>
            <a:ext cx="957297" cy="320141"/>
          </a:xfrm>
          <a:prstGeom prst="bentConnector3">
            <a:avLst>
              <a:gd name="adj1" fmla="val 1683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4648200" y="2361045"/>
            <a:ext cx="183573" cy="1127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 flipV="1">
            <a:off x="4537364" y="2586182"/>
            <a:ext cx="259772" cy="577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/>
          <p:nvPr/>
        </p:nvCxnSpPr>
        <p:spPr>
          <a:xfrm flipV="1">
            <a:off x="1978767" y="1371841"/>
            <a:ext cx="3214173" cy="535336"/>
          </a:xfrm>
          <a:prstGeom prst="bentConnector3">
            <a:avLst>
              <a:gd name="adj1" fmla="val 27385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/>
          <p:nvPr/>
        </p:nvCxnSpPr>
        <p:spPr>
          <a:xfrm>
            <a:off x="5181600" y="1366060"/>
            <a:ext cx="762000" cy="36749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447800" y="1620619"/>
            <a:ext cx="365463" cy="838199"/>
            <a:chOff x="1447800" y="1809750"/>
            <a:chExt cx="365463" cy="838199"/>
          </a:xfrm>
        </p:grpSpPr>
        <p:sp>
          <p:nvSpPr>
            <p:cNvPr id="19" name="Rectangle 18"/>
            <p:cNvSpPr/>
            <p:nvPr/>
          </p:nvSpPr>
          <p:spPr>
            <a:xfrm>
              <a:off x="1447800" y="1809750"/>
              <a:ext cx="365463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pc</a:t>
              </a: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791200" y="2190750"/>
            <a:ext cx="152400" cy="533400"/>
            <a:chOff x="5791200" y="1352550"/>
            <a:chExt cx="152400" cy="533400"/>
          </a:xfrm>
        </p:grpSpPr>
        <p:sp>
          <p:nvSpPr>
            <p:cNvPr id="116" name="Trapezoid 11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cxnSp>
        <p:nvCxnSpPr>
          <p:cNvPr id="394" name="Elbow Connector 393"/>
          <p:cNvCxnSpPr>
            <a:stCxn id="16" idx="3"/>
            <a:endCxn id="22" idx="1"/>
          </p:cNvCxnSpPr>
          <p:nvPr/>
        </p:nvCxnSpPr>
        <p:spPr>
          <a:xfrm flipV="1">
            <a:off x="2743200" y="2192119"/>
            <a:ext cx="914400" cy="152400"/>
          </a:xfrm>
          <a:prstGeom prst="bentConnector3">
            <a:avLst>
              <a:gd name="adj1" fmla="val 1780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2895600" y="2343150"/>
            <a:ext cx="0" cy="16764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 flipV="1">
            <a:off x="2886364" y="2458819"/>
            <a:ext cx="771236" cy="36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 flipV="1">
            <a:off x="2897909" y="2687420"/>
            <a:ext cx="759691" cy="26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/>
          <p:nvPr/>
        </p:nvCxnSpPr>
        <p:spPr>
          <a:xfrm flipV="1">
            <a:off x="2886364" y="3373219"/>
            <a:ext cx="618836" cy="959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3330864" y="1044864"/>
            <a:ext cx="5203536" cy="1032955"/>
          </a:xfrm>
          <a:prstGeom prst="bentConnector3">
            <a:avLst>
              <a:gd name="adj1" fmla="val -237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3086100" y="1314450"/>
            <a:ext cx="838200" cy="304800"/>
          </a:xfrm>
          <a:prstGeom prst="bentConnector3">
            <a:avLst>
              <a:gd name="adj1" fmla="val 1002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3810000" y="3638550"/>
            <a:ext cx="0" cy="3810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/>
          <p:nvPr/>
        </p:nvCxnSpPr>
        <p:spPr>
          <a:xfrm flipV="1">
            <a:off x="5943600" y="2495550"/>
            <a:ext cx="370610" cy="231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5410200" y="2530186"/>
            <a:ext cx="1600200" cy="381000"/>
          </a:xfrm>
          <a:prstGeom prst="bentConnector3">
            <a:avLst>
              <a:gd name="adj1" fmla="val 860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2988810" y="1984827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[11:7]</a:t>
            </a:r>
          </a:p>
        </p:txBody>
      </p:sp>
      <p:sp>
        <p:nvSpPr>
          <p:cNvPr id="488" name="TextBox 487"/>
          <p:cNvSpPr txBox="1"/>
          <p:nvPr/>
        </p:nvSpPr>
        <p:spPr>
          <a:xfrm>
            <a:off x="2971800" y="22669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[19:15]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2971800" y="24955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[24:20]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2918691" y="3135168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[31:7]</a:t>
            </a:r>
          </a:p>
        </p:txBody>
      </p:sp>
      <p:cxnSp>
        <p:nvCxnSpPr>
          <p:cNvPr id="513" name="Elbow Connector 512"/>
          <p:cNvCxnSpPr/>
          <p:nvPr/>
        </p:nvCxnSpPr>
        <p:spPr>
          <a:xfrm rot="5400000" flipH="1" flipV="1">
            <a:off x="5310189" y="2446338"/>
            <a:ext cx="584201" cy="377826"/>
          </a:xfrm>
          <a:prstGeom prst="bentConnector3">
            <a:avLst>
              <a:gd name="adj1" fmla="val 10046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7" name="TextBox 526"/>
          <p:cNvSpPr txBox="1"/>
          <p:nvPr/>
        </p:nvSpPr>
        <p:spPr>
          <a:xfrm>
            <a:off x="8250383" y="1416049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pc+4</a:t>
            </a:r>
          </a:p>
        </p:txBody>
      </p:sp>
      <p:sp>
        <p:nvSpPr>
          <p:cNvPr id="528" name="TextBox 527"/>
          <p:cNvSpPr txBox="1"/>
          <p:nvPr/>
        </p:nvSpPr>
        <p:spPr>
          <a:xfrm>
            <a:off x="7923646" y="1556904"/>
            <a:ext cx="1740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endParaRPr lang="en-US" sz="1100" dirty="0"/>
          </a:p>
        </p:txBody>
      </p:sp>
      <p:sp>
        <p:nvSpPr>
          <p:cNvPr id="529" name="TextBox 528"/>
          <p:cNvSpPr txBox="1"/>
          <p:nvPr/>
        </p:nvSpPr>
        <p:spPr>
          <a:xfrm>
            <a:off x="8029863" y="2355849"/>
            <a:ext cx="3348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mem</a:t>
            </a:r>
            <a:endParaRPr lang="en-US" sz="1100" dirty="0"/>
          </a:p>
        </p:txBody>
      </p:sp>
      <p:sp>
        <p:nvSpPr>
          <p:cNvPr id="530" name="TextBox 529"/>
          <p:cNvSpPr txBox="1"/>
          <p:nvPr/>
        </p:nvSpPr>
        <p:spPr>
          <a:xfrm>
            <a:off x="8581737" y="2087995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  <p:sp>
        <p:nvSpPr>
          <p:cNvPr id="531" name="TextBox 530"/>
          <p:cNvSpPr txBox="1"/>
          <p:nvPr/>
        </p:nvSpPr>
        <p:spPr>
          <a:xfrm>
            <a:off x="813954" y="1859395"/>
            <a:ext cx="20869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endParaRPr lang="en-US" sz="1100" dirty="0"/>
          </a:p>
        </p:txBody>
      </p:sp>
      <p:sp>
        <p:nvSpPr>
          <p:cNvPr id="532" name="TextBox 531"/>
          <p:cNvSpPr txBox="1"/>
          <p:nvPr/>
        </p:nvSpPr>
        <p:spPr>
          <a:xfrm>
            <a:off x="701965" y="2151495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pc+4</a:t>
            </a:r>
          </a:p>
        </p:txBody>
      </p:sp>
      <p:sp>
        <p:nvSpPr>
          <p:cNvPr id="533" name="TextBox 532"/>
          <p:cNvSpPr txBox="1"/>
          <p:nvPr/>
        </p:nvSpPr>
        <p:spPr>
          <a:xfrm>
            <a:off x="5312006" y="1809750"/>
            <a:ext cx="5241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[rs1]</a:t>
            </a:r>
          </a:p>
        </p:txBody>
      </p:sp>
      <p:sp>
        <p:nvSpPr>
          <p:cNvPr id="534" name="TextBox 533"/>
          <p:cNvSpPr txBox="1"/>
          <p:nvPr/>
        </p:nvSpPr>
        <p:spPr>
          <a:xfrm>
            <a:off x="5395683" y="1499281"/>
            <a:ext cx="2193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pc</a:t>
            </a:r>
          </a:p>
        </p:txBody>
      </p:sp>
      <p:sp>
        <p:nvSpPr>
          <p:cNvPr id="535" name="TextBox 534"/>
          <p:cNvSpPr txBox="1"/>
          <p:nvPr/>
        </p:nvSpPr>
        <p:spPr>
          <a:xfrm>
            <a:off x="4247574" y="3209059"/>
            <a:ext cx="62922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imm</a:t>
            </a:r>
            <a:r>
              <a:rPr lang="en-US" sz="1100" dirty="0"/>
              <a:t>[31:0]</a:t>
            </a:r>
          </a:p>
        </p:txBody>
      </p:sp>
      <p:sp>
        <p:nvSpPr>
          <p:cNvPr id="536" name="TextBox 535"/>
          <p:cNvSpPr txBox="1"/>
          <p:nvPr/>
        </p:nvSpPr>
        <p:spPr>
          <a:xfrm>
            <a:off x="5299981" y="2108881"/>
            <a:ext cx="5334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[rs2]</a:t>
            </a:r>
          </a:p>
        </p:txBody>
      </p:sp>
      <p:cxnSp>
        <p:nvCxnSpPr>
          <p:cNvPr id="563" name="Elbow Connector 562"/>
          <p:cNvCxnSpPr>
            <a:stCxn id="52" idx="3"/>
          </p:cNvCxnSpPr>
          <p:nvPr/>
        </p:nvCxnSpPr>
        <p:spPr>
          <a:xfrm flipV="1">
            <a:off x="4044974" y="2571750"/>
            <a:ext cx="1746226" cy="825788"/>
          </a:xfrm>
          <a:prstGeom prst="bentConnector3">
            <a:avLst>
              <a:gd name="adj1" fmla="val 8344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9" name="Rectangle 568"/>
          <p:cNvSpPr/>
          <p:nvPr/>
        </p:nvSpPr>
        <p:spPr>
          <a:xfrm>
            <a:off x="838200" y="4019550"/>
            <a:ext cx="7868227" cy="71581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3" name="TextBox 522"/>
          <p:cNvSpPr txBox="1"/>
          <p:nvPr/>
        </p:nvSpPr>
        <p:spPr>
          <a:xfrm>
            <a:off x="2590800" y="4078873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[31:0]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3429000" y="4095750"/>
            <a:ext cx="42829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ImmSel</a:t>
            </a:r>
            <a:endParaRPr lang="en-US" sz="1100" dirty="0"/>
          </a:p>
        </p:txBody>
      </p:sp>
      <p:sp>
        <p:nvSpPr>
          <p:cNvPr id="583" name="TextBox 582"/>
          <p:cNvSpPr txBox="1"/>
          <p:nvPr/>
        </p:nvSpPr>
        <p:spPr>
          <a:xfrm>
            <a:off x="3962400" y="4095750"/>
            <a:ext cx="48167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RegWEn</a:t>
            </a:r>
            <a:endParaRPr lang="en-US" sz="1100" dirty="0"/>
          </a:p>
        </p:txBody>
      </p:sp>
      <p:sp>
        <p:nvSpPr>
          <p:cNvPr id="584" name="TextBox 583"/>
          <p:cNvSpPr txBox="1"/>
          <p:nvPr/>
        </p:nvSpPr>
        <p:spPr>
          <a:xfrm>
            <a:off x="4572000" y="4095750"/>
            <a:ext cx="2905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BrUn</a:t>
            </a:r>
            <a:endParaRPr lang="en-US" sz="1100" dirty="0"/>
          </a:p>
        </p:txBody>
      </p:sp>
      <p:sp>
        <p:nvSpPr>
          <p:cNvPr id="585" name="TextBox 584"/>
          <p:cNvSpPr txBox="1"/>
          <p:nvPr/>
        </p:nvSpPr>
        <p:spPr>
          <a:xfrm>
            <a:off x="4876800" y="4095750"/>
            <a:ext cx="26890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BrEq</a:t>
            </a:r>
            <a:endParaRPr lang="en-US" sz="1100" dirty="0"/>
          </a:p>
        </p:txBody>
      </p:sp>
      <p:sp>
        <p:nvSpPr>
          <p:cNvPr id="586" name="TextBox 585"/>
          <p:cNvSpPr txBox="1"/>
          <p:nvPr/>
        </p:nvSpPr>
        <p:spPr>
          <a:xfrm>
            <a:off x="5181600" y="4095750"/>
            <a:ext cx="2539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BrLT</a:t>
            </a:r>
            <a:endParaRPr lang="en-US" sz="1100" dirty="0"/>
          </a:p>
        </p:txBody>
      </p:sp>
      <p:sp>
        <p:nvSpPr>
          <p:cNvPr id="587" name="TextBox 586"/>
          <p:cNvSpPr txBox="1"/>
          <p:nvPr/>
        </p:nvSpPr>
        <p:spPr>
          <a:xfrm>
            <a:off x="5943600" y="4095750"/>
            <a:ext cx="24899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ASel</a:t>
            </a:r>
            <a:endParaRPr lang="en-US" sz="1100" dirty="0"/>
          </a:p>
        </p:txBody>
      </p:sp>
      <p:sp>
        <p:nvSpPr>
          <p:cNvPr id="588" name="TextBox 587"/>
          <p:cNvSpPr txBox="1"/>
          <p:nvPr/>
        </p:nvSpPr>
        <p:spPr>
          <a:xfrm>
            <a:off x="5638800" y="4095750"/>
            <a:ext cx="24410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BSel</a:t>
            </a:r>
            <a:endParaRPr lang="en-US" sz="1100" dirty="0"/>
          </a:p>
        </p:txBody>
      </p:sp>
      <p:sp>
        <p:nvSpPr>
          <p:cNvPr id="589" name="TextBox 588"/>
          <p:cNvSpPr txBox="1"/>
          <p:nvPr/>
        </p:nvSpPr>
        <p:spPr>
          <a:xfrm>
            <a:off x="6324600" y="4095750"/>
            <a:ext cx="3988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ALUSel</a:t>
            </a:r>
            <a:endParaRPr lang="en-US" sz="1100" dirty="0"/>
          </a:p>
        </p:txBody>
      </p:sp>
      <p:sp>
        <p:nvSpPr>
          <p:cNvPr id="591" name="TextBox 590"/>
          <p:cNvSpPr txBox="1"/>
          <p:nvPr/>
        </p:nvSpPr>
        <p:spPr>
          <a:xfrm>
            <a:off x="6934200" y="4095750"/>
            <a:ext cx="51296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MemRW</a:t>
            </a:r>
            <a:endParaRPr lang="en-US" sz="1100" dirty="0"/>
          </a:p>
        </p:txBody>
      </p:sp>
      <p:sp>
        <p:nvSpPr>
          <p:cNvPr id="593" name="TextBox 592"/>
          <p:cNvSpPr txBox="1"/>
          <p:nvPr/>
        </p:nvSpPr>
        <p:spPr>
          <a:xfrm>
            <a:off x="8229600" y="4095750"/>
            <a:ext cx="36960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WBSel</a:t>
            </a:r>
            <a:endParaRPr lang="en-US" sz="1100" dirty="0"/>
          </a:p>
        </p:txBody>
      </p:sp>
      <p:sp>
        <p:nvSpPr>
          <p:cNvPr id="594" name="TextBox 593"/>
          <p:cNvSpPr txBox="1"/>
          <p:nvPr/>
        </p:nvSpPr>
        <p:spPr>
          <a:xfrm>
            <a:off x="990600" y="4095750"/>
            <a:ext cx="31546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PCSel</a:t>
            </a:r>
            <a:endParaRPr lang="en-US" sz="1100" dirty="0"/>
          </a:p>
        </p:txBody>
      </p:sp>
      <p:sp>
        <p:nvSpPr>
          <p:cNvPr id="596" name="TextBox 595"/>
          <p:cNvSpPr txBox="1"/>
          <p:nvPr/>
        </p:nvSpPr>
        <p:spPr>
          <a:xfrm>
            <a:off x="3406447" y="1657350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207705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</a:t>
            </a:r>
            <a:r>
              <a:rPr lang="en-US" b="1" dirty="0" err="1">
                <a:latin typeface="Courier New"/>
                <a:cs typeface="Courier New"/>
              </a:rPr>
              <a:t>jal</a:t>
            </a:r>
            <a:r>
              <a:rPr lang="en-US" dirty="0"/>
              <a:t> to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47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33600" y="2001619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172200" y="1696819"/>
            <a:ext cx="521297" cy="990600"/>
            <a:chOff x="6324600" y="3115310"/>
            <a:chExt cx="521297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ALU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429000" y="2992219"/>
            <a:ext cx="615974" cy="762000"/>
            <a:chOff x="3733800" y="3105150"/>
            <a:chExt cx="615974" cy="7620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3218081"/>
              <a:ext cx="6159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Imm</a:t>
              </a:r>
              <a:r>
                <a:rPr lang="en-US" sz="1600" dirty="0"/>
                <a:t>.</a:t>
              </a:r>
            </a:p>
            <a:p>
              <a:r>
                <a:rPr lang="en-US" sz="1600" dirty="0"/>
                <a:t>Gen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33600" y="139201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cxnSp>
        <p:nvCxnSpPr>
          <p:cNvPr id="65" name="Straight Arrow Connector 64"/>
          <p:cNvCxnSpPr>
            <a:endCxn id="179" idx="3"/>
          </p:cNvCxnSpPr>
          <p:nvPr/>
        </p:nvCxnSpPr>
        <p:spPr>
          <a:xfrm flipH="1" flipV="1">
            <a:off x="1219200" y="2258635"/>
            <a:ext cx="10391" cy="1770729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7010400" y="1849219"/>
            <a:ext cx="990600" cy="83820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/>
                  <a:cs typeface="Calibri"/>
                </a:rPr>
                <a:t>DMEM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726702" y="2077819"/>
            <a:ext cx="762000" cy="685800"/>
            <a:chOff x="5029200" y="3333750"/>
            <a:chExt cx="762000" cy="685800"/>
          </a:xfrm>
        </p:grpSpPr>
        <p:sp>
          <p:nvSpPr>
            <p:cNvPr id="73" name="Trapezoid 72"/>
            <p:cNvSpPr/>
            <p:nvPr/>
          </p:nvSpPr>
          <p:spPr>
            <a:xfrm rot="5400000">
              <a:off x="4989949" y="3449201"/>
              <a:ext cx="685800" cy="454898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029200" y="340995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Branch Comp.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3657600" y="146821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Reg</a:t>
                </a: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34684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AddrA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463284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AddrB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AddrD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DataB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DataD</a:t>
              </a:r>
              <a:endParaRPr lang="en-US" sz="1200" dirty="0"/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V="1">
            <a:off x="6454320" y="2584700"/>
            <a:ext cx="0" cy="143485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191000" y="2916019"/>
            <a:ext cx="0" cy="1103531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7233228" y="2681198"/>
            <a:ext cx="0" cy="1338352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010400" y="207781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7031583" y="2350353"/>
            <a:ext cx="4360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DataW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543800" y="215401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DataR</a:t>
            </a:r>
            <a:endParaRPr lang="en-US" sz="1200" dirty="0"/>
          </a:p>
        </p:txBody>
      </p:sp>
      <p:cxnSp>
        <p:nvCxnSpPr>
          <p:cNvPr id="100" name="Straight Arrow Connector 99"/>
          <p:cNvCxnSpPr>
            <a:endCxn id="116" idx="3"/>
          </p:cNvCxnSpPr>
          <p:nvPr/>
        </p:nvCxnSpPr>
        <p:spPr>
          <a:xfrm flipV="1">
            <a:off x="5867400" y="2676366"/>
            <a:ext cx="0" cy="1343184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72" idx="3"/>
          </p:cNvCxnSpPr>
          <p:nvPr/>
        </p:nvCxnSpPr>
        <p:spPr>
          <a:xfrm flipV="1">
            <a:off x="6019800" y="2106235"/>
            <a:ext cx="0" cy="1913315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5943600" y="1620619"/>
            <a:ext cx="152400" cy="533400"/>
            <a:chOff x="5791200" y="1352550"/>
            <a:chExt cx="152400" cy="533400"/>
          </a:xfrm>
        </p:grpSpPr>
        <p:sp>
          <p:nvSpPr>
            <p:cNvPr id="72" name="Trapezoid 7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8001000" y="225300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8382000" y="1696819"/>
            <a:ext cx="152400" cy="762000"/>
            <a:chOff x="8229600" y="1733550"/>
            <a:chExt cx="152400" cy="762000"/>
          </a:xfrm>
        </p:grpSpPr>
        <p:sp>
          <p:nvSpPr>
            <p:cNvPr id="66" name="Trapezoid 65"/>
            <p:cNvSpPr/>
            <p:nvPr/>
          </p:nvSpPr>
          <p:spPr>
            <a:xfrm rot="5400000">
              <a:off x="7924800" y="2038350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55000" y="22320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255000" y="20161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255000" y="18002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cxnSp>
        <p:nvCxnSpPr>
          <p:cNvPr id="127" name="Straight Arrow Connector 126"/>
          <p:cNvCxnSpPr>
            <a:stCxn id="28" idx="0"/>
            <a:endCxn id="97" idx="1"/>
          </p:cNvCxnSpPr>
          <p:nvPr/>
        </p:nvCxnSpPr>
        <p:spPr>
          <a:xfrm flipV="1">
            <a:off x="6629400" y="2170152"/>
            <a:ext cx="381000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8458200" y="2382619"/>
            <a:ext cx="0" cy="1636931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781800" y="1259178"/>
            <a:ext cx="0" cy="92442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>
            <a:off x="914399" y="1259178"/>
            <a:ext cx="7467601" cy="817272"/>
          </a:xfrm>
          <a:prstGeom prst="bentConnector3">
            <a:avLst>
              <a:gd name="adj1" fmla="val 96694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6200000" flipH="1">
            <a:off x="715313" y="1455413"/>
            <a:ext cx="626772" cy="228600"/>
          </a:xfrm>
          <a:prstGeom prst="bentConnector3">
            <a:avLst>
              <a:gd name="adj1" fmla="val 10155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143000" y="1773019"/>
            <a:ext cx="152400" cy="533400"/>
            <a:chOff x="5791200" y="1352550"/>
            <a:chExt cx="152400" cy="533400"/>
          </a:xfrm>
        </p:grpSpPr>
        <p:sp>
          <p:nvSpPr>
            <p:cNvPr id="179" name="Trapezoid 17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cxnSp>
        <p:nvCxnSpPr>
          <p:cNvPr id="183" name="Straight Connector 182"/>
          <p:cNvCxnSpPr/>
          <p:nvPr/>
        </p:nvCxnSpPr>
        <p:spPr>
          <a:xfrm>
            <a:off x="1295400" y="2038350"/>
            <a:ext cx="15240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/>
          <p:nvPr/>
        </p:nvCxnSpPr>
        <p:spPr>
          <a:xfrm>
            <a:off x="1813263" y="2038350"/>
            <a:ext cx="320337" cy="3048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1782931" y="162093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2438400" y="1163419"/>
            <a:ext cx="304800" cy="457200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>
            <a:off x="2743200" y="1163419"/>
            <a:ext cx="5638800" cy="685800"/>
          </a:xfrm>
          <a:prstGeom prst="bentConnector3">
            <a:avLst>
              <a:gd name="adj1" fmla="val 9715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1143000" y="1163419"/>
            <a:ext cx="1600200" cy="990600"/>
          </a:xfrm>
          <a:prstGeom prst="bentConnector3">
            <a:avLst>
              <a:gd name="adj1" fmla="val 124407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V="1">
            <a:off x="6096000" y="1884581"/>
            <a:ext cx="152400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/>
          <p:nvPr/>
        </p:nvCxnSpPr>
        <p:spPr>
          <a:xfrm flipV="1">
            <a:off x="4499521" y="1997333"/>
            <a:ext cx="1463129" cy="367784"/>
          </a:xfrm>
          <a:prstGeom prst="bentConnector3">
            <a:avLst>
              <a:gd name="adj1" fmla="val 8536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/>
          <p:nvPr/>
        </p:nvCxnSpPr>
        <p:spPr>
          <a:xfrm>
            <a:off x="4457521" y="2595086"/>
            <a:ext cx="957297" cy="320141"/>
          </a:xfrm>
          <a:prstGeom prst="bentConnector3">
            <a:avLst>
              <a:gd name="adj1" fmla="val 1683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4648200" y="2361045"/>
            <a:ext cx="183573" cy="1127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 flipV="1">
            <a:off x="4537364" y="2586182"/>
            <a:ext cx="259772" cy="577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/>
          <p:nvPr/>
        </p:nvCxnSpPr>
        <p:spPr>
          <a:xfrm flipV="1">
            <a:off x="1978767" y="1370472"/>
            <a:ext cx="3214173" cy="535336"/>
          </a:xfrm>
          <a:prstGeom prst="bentConnector3">
            <a:avLst>
              <a:gd name="adj1" fmla="val 27385"/>
            </a:avLst>
          </a:prstGeom>
          <a:ln w="5715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/>
          <p:nvPr/>
        </p:nvCxnSpPr>
        <p:spPr>
          <a:xfrm>
            <a:off x="5181600" y="1364691"/>
            <a:ext cx="762000" cy="367490"/>
          </a:xfrm>
          <a:prstGeom prst="bentConnector3">
            <a:avLst>
              <a:gd name="adj1" fmla="val 50000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447800" y="1620619"/>
            <a:ext cx="365463" cy="838199"/>
            <a:chOff x="1447800" y="1809750"/>
            <a:chExt cx="365463" cy="838199"/>
          </a:xfrm>
        </p:grpSpPr>
        <p:sp>
          <p:nvSpPr>
            <p:cNvPr id="19" name="Rectangle 18"/>
            <p:cNvSpPr/>
            <p:nvPr/>
          </p:nvSpPr>
          <p:spPr>
            <a:xfrm>
              <a:off x="1447800" y="1809750"/>
              <a:ext cx="365463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pc</a:t>
              </a: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791200" y="2190750"/>
            <a:ext cx="152400" cy="533400"/>
            <a:chOff x="5791200" y="1352550"/>
            <a:chExt cx="152400" cy="533400"/>
          </a:xfrm>
        </p:grpSpPr>
        <p:sp>
          <p:nvSpPr>
            <p:cNvPr id="116" name="Trapezoid 11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cxnSp>
        <p:nvCxnSpPr>
          <p:cNvPr id="394" name="Elbow Connector 393"/>
          <p:cNvCxnSpPr/>
          <p:nvPr/>
        </p:nvCxnSpPr>
        <p:spPr>
          <a:xfrm flipV="1">
            <a:off x="2743200" y="2190750"/>
            <a:ext cx="914400" cy="152400"/>
          </a:xfrm>
          <a:prstGeom prst="bentConnector3">
            <a:avLst>
              <a:gd name="adj1" fmla="val 1780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2895600" y="2341781"/>
            <a:ext cx="0" cy="16764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 flipV="1">
            <a:off x="2886364" y="2457450"/>
            <a:ext cx="771236" cy="36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 flipV="1">
            <a:off x="2897909" y="2687420"/>
            <a:ext cx="759691" cy="26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/>
          <p:nvPr/>
        </p:nvCxnSpPr>
        <p:spPr>
          <a:xfrm flipV="1">
            <a:off x="2886364" y="3371850"/>
            <a:ext cx="618836" cy="959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3330864" y="1044864"/>
            <a:ext cx="5203536" cy="1032955"/>
          </a:xfrm>
          <a:prstGeom prst="bentConnector3">
            <a:avLst>
              <a:gd name="adj1" fmla="val -237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3086100" y="1314450"/>
            <a:ext cx="838200" cy="304800"/>
          </a:xfrm>
          <a:prstGeom prst="bentConnector3">
            <a:avLst>
              <a:gd name="adj1" fmla="val 1002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3810000" y="3638550"/>
            <a:ext cx="0" cy="3810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/>
          <p:nvPr/>
        </p:nvCxnSpPr>
        <p:spPr>
          <a:xfrm flipV="1">
            <a:off x="5943600" y="2494181"/>
            <a:ext cx="370610" cy="231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5410200" y="2530186"/>
            <a:ext cx="1600200" cy="381000"/>
          </a:xfrm>
          <a:prstGeom prst="bentConnector3">
            <a:avLst>
              <a:gd name="adj1" fmla="val 860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2988810" y="1984827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[11:7]</a:t>
            </a:r>
          </a:p>
        </p:txBody>
      </p:sp>
      <p:sp>
        <p:nvSpPr>
          <p:cNvPr id="488" name="TextBox 487"/>
          <p:cNvSpPr txBox="1"/>
          <p:nvPr/>
        </p:nvSpPr>
        <p:spPr>
          <a:xfrm>
            <a:off x="2971800" y="22669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[19:15]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2971800" y="24955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[24:20]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2918691" y="3135168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[31:7]</a:t>
            </a:r>
          </a:p>
        </p:txBody>
      </p:sp>
      <p:cxnSp>
        <p:nvCxnSpPr>
          <p:cNvPr id="513" name="Elbow Connector 512"/>
          <p:cNvCxnSpPr/>
          <p:nvPr/>
        </p:nvCxnSpPr>
        <p:spPr>
          <a:xfrm rot="5400000" flipH="1" flipV="1">
            <a:off x="5310189" y="2446338"/>
            <a:ext cx="584201" cy="377826"/>
          </a:xfrm>
          <a:prstGeom prst="bentConnector3">
            <a:avLst>
              <a:gd name="adj1" fmla="val 10046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7" name="TextBox 526"/>
          <p:cNvSpPr txBox="1"/>
          <p:nvPr/>
        </p:nvSpPr>
        <p:spPr>
          <a:xfrm>
            <a:off x="8250383" y="1416049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pc+4</a:t>
            </a:r>
          </a:p>
        </p:txBody>
      </p:sp>
      <p:sp>
        <p:nvSpPr>
          <p:cNvPr id="528" name="TextBox 527"/>
          <p:cNvSpPr txBox="1"/>
          <p:nvPr/>
        </p:nvSpPr>
        <p:spPr>
          <a:xfrm>
            <a:off x="6858000" y="1504950"/>
            <a:ext cx="1740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endParaRPr lang="en-US" sz="1100" dirty="0"/>
          </a:p>
        </p:txBody>
      </p:sp>
      <p:sp>
        <p:nvSpPr>
          <p:cNvPr id="529" name="TextBox 528"/>
          <p:cNvSpPr txBox="1"/>
          <p:nvPr/>
        </p:nvSpPr>
        <p:spPr>
          <a:xfrm>
            <a:off x="8029863" y="2355849"/>
            <a:ext cx="3348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mem</a:t>
            </a:r>
            <a:endParaRPr lang="en-US" sz="1100" dirty="0"/>
          </a:p>
        </p:txBody>
      </p:sp>
      <p:sp>
        <p:nvSpPr>
          <p:cNvPr id="530" name="TextBox 529"/>
          <p:cNvSpPr txBox="1"/>
          <p:nvPr/>
        </p:nvSpPr>
        <p:spPr>
          <a:xfrm>
            <a:off x="8581737" y="2087995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  <p:sp>
        <p:nvSpPr>
          <p:cNvPr id="531" name="TextBox 530"/>
          <p:cNvSpPr txBox="1"/>
          <p:nvPr/>
        </p:nvSpPr>
        <p:spPr>
          <a:xfrm>
            <a:off x="990600" y="1581150"/>
            <a:ext cx="20869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endParaRPr lang="en-US" sz="1100" dirty="0"/>
          </a:p>
        </p:txBody>
      </p:sp>
      <p:sp>
        <p:nvSpPr>
          <p:cNvPr id="532" name="TextBox 531"/>
          <p:cNvSpPr txBox="1"/>
          <p:nvPr/>
        </p:nvSpPr>
        <p:spPr>
          <a:xfrm>
            <a:off x="701965" y="2151495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pc+4</a:t>
            </a:r>
          </a:p>
        </p:txBody>
      </p:sp>
      <p:sp>
        <p:nvSpPr>
          <p:cNvPr id="533" name="TextBox 532"/>
          <p:cNvSpPr txBox="1"/>
          <p:nvPr/>
        </p:nvSpPr>
        <p:spPr>
          <a:xfrm>
            <a:off x="5312006" y="1809750"/>
            <a:ext cx="5241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[rs1]</a:t>
            </a:r>
          </a:p>
        </p:txBody>
      </p:sp>
      <p:sp>
        <p:nvSpPr>
          <p:cNvPr id="534" name="TextBox 533"/>
          <p:cNvSpPr txBox="1"/>
          <p:nvPr/>
        </p:nvSpPr>
        <p:spPr>
          <a:xfrm>
            <a:off x="5395683" y="1499281"/>
            <a:ext cx="2193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pc</a:t>
            </a:r>
          </a:p>
        </p:txBody>
      </p:sp>
      <p:sp>
        <p:nvSpPr>
          <p:cNvPr id="535" name="TextBox 534"/>
          <p:cNvSpPr txBox="1"/>
          <p:nvPr/>
        </p:nvSpPr>
        <p:spPr>
          <a:xfrm>
            <a:off x="4247574" y="3209059"/>
            <a:ext cx="62922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imm</a:t>
            </a:r>
            <a:r>
              <a:rPr lang="en-US" sz="1100" dirty="0"/>
              <a:t>[31:0]</a:t>
            </a:r>
          </a:p>
        </p:txBody>
      </p:sp>
      <p:sp>
        <p:nvSpPr>
          <p:cNvPr id="536" name="TextBox 535"/>
          <p:cNvSpPr txBox="1"/>
          <p:nvPr/>
        </p:nvSpPr>
        <p:spPr>
          <a:xfrm>
            <a:off x="5299981" y="2108881"/>
            <a:ext cx="5334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[rs2]</a:t>
            </a:r>
          </a:p>
        </p:txBody>
      </p:sp>
      <p:cxnSp>
        <p:nvCxnSpPr>
          <p:cNvPr id="563" name="Elbow Connector 562"/>
          <p:cNvCxnSpPr/>
          <p:nvPr/>
        </p:nvCxnSpPr>
        <p:spPr>
          <a:xfrm flipV="1">
            <a:off x="4044974" y="2570381"/>
            <a:ext cx="1746226" cy="825788"/>
          </a:xfrm>
          <a:prstGeom prst="bentConnector3">
            <a:avLst>
              <a:gd name="adj1" fmla="val 8344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9" name="Rectangle 568"/>
          <p:cNvSpPr/>
          <p:nvPr/>
        </p:nvSpPr>
        <p:spPr>
          <a:xfrm>
            <a:off x="838200" y="4019550"/>
            <a:ext cx="7868227" cy="71581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3" name="TextBox 522"/>
          <p:cNvSpPr txBox="1"/>
          <p:nvPr/>
        </p:nvSpPr>
        <p:spPr>
          <a:xfrm>
            <a:off x="2590800" y="4078873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[31:0]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3276600" y="4095750"/>
            <a:ext cx="54352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ImmSel</a:t>
            </a:r>
            <a:r>
              <a:rPr lang="en-US" sz="1100" dirty="0"/>
              <a:t>=J</a:t>
            </a:r>
          </a:p>
        </p:txBody>
      </p:sp>
      <p:sp>
        <p:nvSpPr>
          <p:cNvPr id="583" name="TextBox 582"/>
          <p:cNvSpPr txBox="1"/>
          <p:nvPr/>
        </p:nvSpPr>
        <p:spPr>
          <a:xfrm>
            <a:off x="3962400" y="4095750"/>
            <a:ext cx="62342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RegWEn</a:t>
            </a:r>
            <a:r>
              <a:rPr lang="en-US" sz="1100" dirty="0"/>
              <a:t>=1</a:t>
            </a:r>
          </a:p>
        </p:txBody>
      </p:sp>
      <p:sp>
        <p:nvSpPr>
          <p:cNvPr id="584" name="TextBox 583"/>
          <p:cNvSpPr txBox="1"/>
          <p:nvPr/>
        </p:nvSpPr>
        <p:spPr>
          <a:xfrm>
            <a:off x="4369555" y="4476750"/>
            <a:ext cx="43104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BrUn</a:t>
            </a:r>
            <a:r>
              <a:rPr lang="en-US" sz="1100" dirty="0"/>
              <a:t>=*</a:t>
            </a:r>
          </a:p>
        </p:txBody>
      </p:sp>
      <p:sp>
        <p:nvSpPr>
          <p:cNvPr id="585" name="TextBox 584"/>
          <p:cNvSpPr txBox="1"/>
          <p:nvPr/>
        </p:nvSpPr>
        <p:spPr>
          <a:xfrm>
            <a:off x="4876800" y="4459873"/>
            <a:ext cx="4094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BrEq</a:t>
            </a:r>
            <a:r>
              <a:rPr lang="en-US" sz="1100" dirty="0"/>
              <a:t>=*</a:t>
            </a:r>
          </a:p>
        </p:txBody>
      </p:sp>
      <p:sp>
        <p:nvSpPr>
          <p:cNvPr id="586" name="TextBox 585"/>
          <p:cNvSpPr txBox="1"/>
          <p:nvPr/>
        </p:nvSpPr>
        <p:spPr>
          <a:xfrm>
            <a:off x="5334000" y="4476750"/>
            <a:ext cx="39447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BrLT</a:t>
            </a:r>
            <a:r>
              <a:rPr lang="en-US" sz="1100" dirty="0"/>
              <a:t>=*</a:t>
            </a:r>
          </a:p>
        </p:txBody>
      </p:sp>
      <p:sp>
        <p:nvSpPr>
          <p:cNvPr id="587" name="TextBox 586"/>
          <p:cNvSpPr txBox="1"/>
          <p:nvPr/>
        </p:nvSpPr>
        <p:spPr>
          <a:xfrm>
            <a:off x="5867400" y="4095750"/>
            <a:ext cx="38110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Asel</a:t>
            </a:r>
            <a:r>
              <a:rPr lang="en-US" sz="1100" dirty="0"/>
              <a:t>=1</a:t>
            </a:r>
          </a:p>
        </p:txBody>
      </p:sp>
      <p:sp>
        <p:nvSpPr>
          <p:cNvPr id="588" name="TextBox 587"/>
          <p:cNvSpPr txBox="1"/>
          <p:nvPr/>
        </p:nvSpPr>
        <p:spPr>
          <a:xfrm>
            <a:off x="5410200" y="4095750"/>
            <a:ext cx="3762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Bsel</a:t>
            </a:r>
            <a:r>
              <a:rPr lang="en-US" sz="1100" dirty="0"/>
              <a:t>=1</a:t>
            </a:r>
          </a:p>
        </p:txBody>
      </p:sp>
      <p:sp>
        <p:nvSpPr>
          <p:cNvPr id="589" name="TextBox 588"/>
          <p:cNvSpPr txBox="1"/>
          <p:nvPr/>
        </p:nvSpPr>
        <p:spPr>
          <a:xfrm>
            <a:off x="6172200" y="4324350"/>
            <a:ext cx="69891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ALUSel</a:t>
            </a:r>
            <a:r>
              <a:rPr lang="en-US" sz="1100" dirty="0"/>
              <a:t>=Add</a:t>
            </a:r>
          </a:p>
        </p:txBody>
      </p:sp>
      <p:sp>
        <p:nvSpPr>
          <p:cNvPr id="591" name="TextBox 590"/>
          <p:cNvSpPr txBox="1"/>
          <p:nvPr/>
        </p:nvSpPr>
        <p:spPr>
          <a:xfrm>
            <a:off x="6934200" y="4095750"/>
            <a:ext cx="8642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MemRW</a:t>
            </a:r>
            <a:r>
              <a:rPr lang="en-US" sz="1100" dirty="0"/>
              <a:t>=Read</a:t>
            </a:r>
          </a:p>
        </p:txBody>
      </p:sp>
      <p:sp>
        <p:nvSpPr>
          <p:cNvPr id="593" name="TextBox 592"/>
          <p:cNvSpPr txBox="1"/>
          <p:nvPr/>
        </p:nvSpPr>
        <p:spPr>
          <a:xfrm>
            <a:off x="8153400" y="4019550"/>
            <a:ext cx="51135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WBSel</a:t>
            </a:r>
            <a:r>
              <a:rPr lang="en-US" sz="1100" dirty="0"/>
              <a:t>=2</a:t>
            </a:r>
          </a:p>
        </p:txBody>
      </p:sp>
      <p:sp>
        <p:nvSpPr>
          <p:cNvPr id="594" name="TextBox 593"/>
          <p:cNvSpPr txBox="1"/>
          <p:nvPr/>
        </p:nvSpPr>
        <p:spPr>
          <a:xfrm>
            <a:off x="990600" y="4095750"/>
            <a:ext cx="31546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PCSel</a:t>
            </a:r>
            <a:endParaRPr lang="en-US" sz="1100" dirty="0"/>
          </a:p>
        </p:txBody>
      </p:sp>
      <p:sp>
        <p:nvSpPr>
          <p:cNvPr id="596" name="TextBox 595"/>
          <p:cNvSpPr txBox="1"/>
          <p:nvPr/>
        </p:nvSpPr>
        <p:spPr>
          <a:xfrm>
            <a:off x="3406447" y="1657350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6453074" y="2587586"/>
            <a:ext cx="1248" cy="171999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4191001" y="2918905"/>
            <a:ext cx="0" cy="110353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7233229" y="2684084"/>
            <a:ext cx="0" cy="1338352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5867401" y="2679252"/>
            <a:ext cx="0" cy="134318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6019801" y="2109121"/>
            <a:ext cx="0" cy="1913315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8458201" y="2385505"/>
            <a:ext cx="0" cy="163693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6781801" y="1262064"/>
            <a:ext cx="0" cy="924428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/>
          <p:nvPr/>
        </p:nvCxnSpPr>
        <p:spPr>
          <a:xfrm rot="16200000" flipH="1">
            <a:off x="715314" y="1458299"/>
            <a:ext cx="626772" cy="228600"/>
          </a:xfrm>
          <a:prstGeom prst="bentConnector3">
            <a:avLst>
              <a:gd name="adj1" fmla="val 101558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1295401" y="2041236"/>
            <a:ext cx="152400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/>
          <p:nvPr/>
        </p:nvCxnSpPr>
        <p:spPr>
          <a:xfrm>
            <a:off x="1813264" y="2041236"/>
            <a:ext cx="320337" cy="304800"/>
          </a:xfrm>
          <a:prstGeom prst="bentConnector3">
            <a:avLst>
              <a:gd name="adj1" fmla="val 50000"/>
            </a:avLst>
          </a:prstGeom>
          <a:ln w="5715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/>
          <p:nvPr/>
        </p:nvCxnSpPr>
        <p:spPr>
          <a:xfrm flipV="1">
            <a:off x="1782932" y="1623825"/>
            <a:ext cx="396537" cy="419100"/>
          </a:xfrm>
          <a:prstGeom prst="bentConnector3">
            <a:avLst>
              <a:gd name="adj1" fmla="val 50000"/>
            </a:avLst>
          </a:prstGeom>
          <a:ln w="5715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/>
          <p:nvPr/>
        </p:nvCxnSpPr>
        <p:spPr>
          <a:xfrm flipV="1">
            <a:off x="2438401" y="1166305"/>
            <a:ext cx="304800" cy="457200"/>
          </a:xfrm>
          <a:prstGeom prst="bentConnector2">
            <a:avLst/>
          </a:prstGeom>
          <a:ln w="5715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/>
          <p:nvPr/>
        </p:nvCxnSpPr>
        <p:spPr>
          <a:xfrm>
            <a:off x="2743201" y="1166305"/>
            <a:ext cx="5638800" cy="685800"/>
          </a:xfrm>
          <a:prstGeom prst="bentConnector3">
            <a:avLst>
              <a:gd name="adj1" fmla="val 97158"/>
            </a:avLst>
          </a:prstGeom>
          <a:ln w="5715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6096001" y="1887467"/>
            <a:ext cx="152400" cy="1369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 flipV="1">
            <a:off x="2743201" y="2193636"/>
            <a:ext cx="914400" cy="152400"/>
          </a:xfrm>
          <a:prstGeom prst="bentConnector3">
            <a:avLst>
              <a:gd name="adj1" fmla="val 17803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2895601" y="2344667"/>
            <a:ext cx="0" cy="16764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2886365" y="3374736"/>
            <a:ext cx="618836" cy="95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/>
          <p:nvPr/>
        </p:nvCxnSpPr>
        <p:spPr>
          <a:xfrm flipH="1" flipV="1">
            <a:off x="3330865" y="1047750"/>
            <a:ext cx="5203536" cy="1032955"/>
          </a:xfrm>
          <a:prstGeom prst="bentConnector3">
            <a:avLst>
              <a:gd name="adj1" fmla="val -2374"/>
            </a:avLst>
          </a:prstGeom>
          <a:ln w="5715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/>
          <p:nvPr/>
        </p:nvCxnSpPr>
        <p:spPr>
          <a:xfrm rot="16200000" flipH="1">
            <a:off x="3086101" y="1317336"/>
            <a:ext cx="838200" cy="304800"/>
          </a:xfrm>
          <a:prstGeom prst="bentConnector3">
            <a:avLst>
              <a:gd name="adj1" fmla="val 100275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3810001" y="3641436"/>
            <a:ext cx="0" cy="3810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V="1">
            <a:off x="5943601" y="2495550"/>
            <a:ext cx="304799" cy="3827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flipV="1">
            <a:off x="4044975" y="2573267"/>
            <a:ext cx="1746226" cy="825788"/>
          </a:xfrm>
          <a:prstGeom prst="bentConnector3">
            <a:avLst>
              <a:gd name="adj1" fmla="val 83443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28" idx="0"/>
          </p:cNvCxnSpPr>
          <p:nvPr/>
        </p:nvCxnSpPr>
        <p:spPr>
          <a:xfrm flipV="1">
            <a:off x="6629400" y="2190750"/>
            <a:ext cx="152400" cy="1369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14400" y="1276350"/>
            <a:ext cx="5867400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181600" y="2611219"/>
            <a:ext cx="2302" cy="17893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5029200" y="2611219"/>
            <a:ext cx="2302" cy="17893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876800" y="2724150"/>
            <a:ext cx="2302" cy="16764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6888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Arrow Connector 87"/>
          <p:cNvCxnSpPr/>
          <p:nvPr/>
        </p:nvCxnSpPr>
        <p:spPr>
          <a:xfrm>
            <a:off x="5183902" y="2611219"/>
            <a:ext cx="0" cy="14083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031502" y="2611219"/>
            <a:ext cx="0" cy="14083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Single-Cycle RISC-V RV32I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48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33600" y="2001619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172200" y="1696819"/>
            <a:ext cx="521297" cy="990600"/>
            <a:chOff x="6324600" y="3115310"/>
            <a:chExt cx="521297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ALU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429000" y="2992219"/>
            <a:ext cx="615974" cy="762000"/>
            <a:chOff x="3733800" y="3105150"/>
            <a:chExt cx="615974" cy="7620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3218081"/>
              <a:ext cx="6159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Imm</a:t>
              </a:r>
              <a:r>
                <a:rPr lang="en-US" sz="1600" dirty="0"/>
                <a:t>.</a:t>
              </a:r>
            </a:p>
            <a:p>
              <a:r>
                <a:rPr lang="en-US" sz="1600" dirty="0"/>
                <a:t>Gen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33600" y="139201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cxnSp>
        <p:nvCxnSpPr>
          <p:cNvPr id="65" name="Straight Arrow Connector 64"/>
          <p:cNvCxnSpPr>
            <a:endCxn id="179" idx="3"/>
          </p:cNvCxnSpPr>
          <p:nvPr/>
        </p:nvCxnSpPr>
        <p:spPr>
          <a:xfrm flipH="1" flipV="1">
            <a:off x="1219200" y="2258635"/>
            <a:ext cx="10391" cy="1770729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879102" y="2724150"/>
            <a:ext cx="0" cy="12954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7010400" y="1849219"/>
            <a:ext cx="990600" cy="83820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/>
                  <a:cs typeface="Calibri"/>
                </a:rPr>
                <a:t>DMEM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726702" y="2077819"/>
            <a:ext cx="762000" cy="685800"/>
            <a:chOff x="5029200" y="3333750"/>
            <a:chExt cx="762000" cy="685800"/>
          </a:xfrm>
        </p:grpSpPr>
        <p:sp>
          <p:nvSpPr>
            <p:cNvPr id="73" name="Trapezoid 72"/>
            <p:cNvSpPr/>
            <p:nvPr/>
          </p:nvSpPr>
          <p:spPr>
            <a:xfrm rot="5400000">
              <a:off x="4989949" y="3449201"/>
              <a:ext cx="685800" cy="454898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029200" y="340995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Branch Comp.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3657600" y="146821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Reg</a:t>
                </a: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34684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AddrA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463284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AddrB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AddrD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DataB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DataD</a:t>
              </a:r>
              <a:endParaRPr lang="en-US" sz="1200" dirty="0"/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V="1">
            <a:off x="6454320" y="2584700"/>
            <a:ext cx="0" cy="143485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191000" y="2916019"/>
            <a:ext cx="0" cy="1103531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7233228" y="2681198"/>
            <a:ext cx="0" cy="1338352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010400" y="207781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7031583" y="2350353"/>
            <a:ext cx="4360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DataW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543800" y="215401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DataR</a:t>
            </a:r>
            <a:endParaRPr lang="en-US" sz="1200" dirty="0"/>
          </a:p>
        </p:txBody>
      </p:sp>
      <p:cxnSp>
        <p:nvCxnSpPr>
          <p:cNvPr id="100" name="Straight Arrow Connector 99"/>
          <p:cNvCxnSpPr>
            <a:endCxn id="116" idx="3"/>
          </p:cNvCxnSpPr>
          <p:nvPr/>
        </p:nvCxnSpPr>
        <p:spPr>
          <a:xfrm flipV="1">
            <a:off x="5867400" y="2676366"/>
            <a:ext cx="0" cy="1343184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72" idx="3"/>
          </p:cNvCxnSpPr>
          <p:nvPr/>
        </p:nvCxnSpPr>
        <p:spPr>
          <a:xfrm flipV="1">
            <a:off x="6019800" y="2106235"/>
            <a:ext cx="0" cy="1913315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5943600" y="1620619"/>
            <a:ext cx="152400" cy="533400"/>
            <a:chOff x="5791200" y="1352550"/>
            <a:chExt cx="152400" cy="533400"/>
          </a:xfrm>
        </p:grpSpPr>
        <p:sp>
          <p:nvSpPr>
            <p:cNvPr id="72" name="Trapezoid 7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8001000" y="225300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8382000" y="1696819"/>
            <a:ext cx="152400" cy="762000"/>
            <a:chOff x="8229600" y="1733550"/>
            <a:chExt cx="152400" cy="762000"/>
          </a:xfrm>
        </p:grpSpPr>
        <p:sp>
          <p:nvSpPr>
            <p:cNvPr id="66" name="Trapezoid 65"/>
            <p:cNvSpPr/>
            <p:nvPr/>
          </p:nvSpPr>
          <p:spPr>
            <a:xfrm rot="5400000">
              <a:off x="7924800" y="2038350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55000" y="22320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255000" y="20161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255000" y="18002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cxnSp>
        <p:nvCxnSpPr>
          <p:cNvPr id="127" name="Straight Arrow Connector 126"/>
          <p:cNvCxnSpPr>
            <a:stCxn id="28" idx="0"/>
            <a:endCxn id="97" idx="1"/>
          </p:cNvCxnSpPr>
          <p:nvPr/>
        </p:nvCxnSpPr>
        <p:spPr>
          <a:xfrm flipV="1">
            <a:off x="6629400" y="2170152"/>
            <a:ext cx="381000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8458200" y="2382619"/>
            <a:ext cx="0" cy="1636931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781800" y="1260547"/>
            <a:ext cx="0" cy="92442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66" idx="2"/>
          </p:cNvCxnSpPr>
          <p:nvPr/>
        </p:nvCxnSpPr>
        <p:spPr>
          <a:xfrm>
            <a:off x="914399" y="1260547"/>
            <a:ext cx="7467601" cy="817272"/>
          </a:xfrm>
          <a:prstGeom prst="bentConnector3">
            <a:avLst>
              <a:gd name="adj1" fmla="val 96694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6200000" flipH="1">
            <a:off x="715313" y="1456782"/>
            <a:ext cx="626772" cy="228600"/>
          </a:xfrm>
          <a:prstGeom prst="bentConnector3">
            <a:avLst>
              <a:gd name="adj1" fmla="val 10155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143000" y="1773019"/>
            <a:ext cx="152400" cy="533400"/>
            <a:chOff x="5791200" y="1352550"/>
            <a:chExt cx="152400" cy="533400"/>
          </a:xfrm>
        </p:grpSpPr>
        <p:sp>
          <p:nvSpPr>
            <p:cNvPr id="179" name="Trapezoid 17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cxnSp>
        <p:nvCxnSpPr>
          <p:cNvPr id="183" name="Straight Connector 182"/>
          <p:cNvCxnSpPr>
            <a:stCxn id="179" idx="0"/>
            <a:endCxn id="19" idx="1"/>
          </p:cNvCxnSpPr>
          <p:nvPr/>
        </p:nvCxnSpPr>
        <p:spPr>
          <a:xfrm>
            <a:off x="1295400" y="2039719"/>
            <a:ext cx="15240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1813263" y="2039719"/>
            <a:ext cx="320337" cy="3048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1782931" y="162093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2438400" y="1163419"/>
            <a:ext cx="304800" cy="457200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>
            <a:off x="2743200" y="1163419"/>
            <a:ext cx="5638800" cy="685800"/>
          </a:xfrm>
          <a:prstGeom prst="bentConnector3">
            <a:avLst>
              <a:gd name="adj1" fmla="val 9715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1143000" y="1163419"/>
            <a:ext cx="1600200" cy="990600"/>
          </a:xfrm>
          <a:prstGeom prst="bentConnector3">
            <a:avLst>
              <a:gd name="adj1" fmla="val 124407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72" idx="0"/>
          </p:cNvCxnSpPr>
          <p:nvPr/>
        </p:nvCxnSpPr>
        <p:spPr>
          <a:xfrm flipV="1">
            <a:off x="6096000" y="1885950"/>
            <a:ext cx="152400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79" idx="3"/>
            <a:endCxn id="105" idx="1"/>
          </p:cNvCxnSpPr>
          <p:nvPr/>
        </p:nvCxnSpPr>
        <p:spPr>
          <a:xfrm flipV="1">
            <a:off x="4499521" y="1998702"/>
            <a:ext cx="1463129" cy="367784"/>
          </a:xfrm>
          <a:prstGeom prst="bentConnector3">
            <a:avLst>
              <a:gd name="adj1" fmla="val 8536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/>
          <p:nvPr/>
        </p:nvCxnSpPr>
        <p:spPr>
          <a:xfrm>
            <a:off x="4457521" y="2595086"/>
            <a:ext cx="957297" cy="320141"/>
          </a:xfrm>
          <a:prstGeom prst="bentConnector3">
            <a:avLst>
              <a:gd name="adj1" fmla="val 1683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4648200" y="2361045"/>
            <a:ext cx="183573" cy="1127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 flipV="1">
            <a:off x="4537364" y="2586182"/>
            <a:ext cx="259772" cy="577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/>
          <p:nvPr/>
        </p:nvCxnSpPr>
        <p:spPr>
          <a:xfrm flipV="1">
            <a:off x="1978767" y="1371841"/>
            <a:ext cx="3214173" cy="535336"/>
          </a:xfrm>
          <a:prstGeom prst="bentConnector3">
            <a:avLst>
              <a:gd name="adj1" fmla="val 27385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/>
          <p:nvPr/>
        </p:nvCxnSpPr>
        <p:spPr>
          <a:xfrm>
            <a:off x="5181600" y="1366060"/>
            <a:ext cx="762000" cy="36749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447800" y="1620619"/>
            <a:ext cx="365463" cy="838199"/>
            <a:chOff x="1447800" y="1809750"/>
            <a:chExt cx="365463" cy="838199"/>
          </a:xfrm>
        </p:grpSpPr>
        <p:sp>
          <p:nvSpPr>
            <p:cNvPr id="19" name="Rectangle 18"/>
            <p:cNvSpPr/>
            <p:nvPr/>
          </p:nvSpPr>
          <p:spPr>
            <a:xfrm>
              <a:off x="1447800" y="1809750"/>
              <a:ext cx="365463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pc</a:t>
              </a: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791200" y="2190750"/>
            <a:ext cx="152400" cy="533400"/>
            <a:chOff x="5791200" y="1352550"/>
            <a:chExt cx="152400" cy="533400"/>
          </a:xfrm>
        </p:grpSpPr>
        <p:sp>
          <p:nvSpPr>
            <p:cNvPr id="116" name="Trapezoid 11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cxnSp>
        <p:nvCxnSpPr>
          <p:cNvPr id="394" name="Elbow Connector 393"/>
          <p:cNvCxnSpPr>
            <a:stCxn id="16" idx="3"/>
            <a:endCxn id="22" idx="1"/>
          </p:cNvCxnSpPr>
          <p:nvPr/>
        </p:nvCxnSpPr>
        <p:spPr>
          <a:xfrm flipV="1">
            <a:off x="2743200" y="2192119"/>
            <a:ext cx="914400" cy="152400"/>
          </a:xfrm>
          <a:prstGeom prst="bentConnector3">
            <a:avLst>
              <a:gd name="adj1" fmla="val 1780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2895600" y="2343150"/>
            <a:ext cx="0" cy="16764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 flipV="1">
            <a:off x="2886364" y="2458819"/>
            <a:ext cx="771236" cy="36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 flipV="1">
            <a:off x="2897909" y="2687420"/>
            <a:ext cx="759691" cy="26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/>
          <p:nvPr/>
        </p:nvCxnSpPr>
        <p:spPr>
          <a:xfrm flipV="1">
            <a:off x="2886364" y="3373219"/>
            <a:ext cx="618836" cy="959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3330864" y="1044864"/>
            <a:ext cx="5203536" cy="1032955"/>
          </a:xfrm>
          <a:prstGeom prst="bentConnector3">
            <a:avLst>
              <a:gd name="adj1" fmla="val -237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3086100" y="1314450"/>
            <a:ext cx="838200" cy="304800"/>
          </a:xfrm>
          <a:prstGeom prst="bentConnector3">
            <a:avLst>
              <a:gd name="adj1" fmla="val 1002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3810000" y="3638550"/>
            <a:ext cx="0" cy="3810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/>
          <p:nvPr/>
        </p:nvCxnSpPr>
        <p:spPr>
          <a:xfrm flipV="1">
            <a:off x="5943600" y="2495550"/>
            <a:ext cx="370610" cy="231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5410200" y="2530186"/>
            <a:ext cx="1600200" cy="381000"/>
          </a:xfrm>
          <a:prstGeom prst="bentConnector3">
            <a:avLst>
              <a:gd name="adj1" fmla="val 860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2988810" y="1984827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[11:7]</a:t>
            </a:r>
          </a:p>
        </p:txBody>
      </p:sp>
      <p:sp>
        <p:nvSpPr>
          <p:cNvPr id="488" name="TextBox 487"/>
          <p:cNvSpPr txBox="1"/>
          <p:nvPr/>
        </p:nvSpPr>
        <p:spPr>
          <a:xfrm>
            <a:off x="2971800" y="22669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[19:15]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2971800" y="24955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[24:20]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2918691" y="3135168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[31:7]</a:t>
            </a:r>
          </a:p>
        </p:txBody>
      </p:sp>
      <p:cxnSp>
        <p:nvCxnSpPr>
          <p:cNvPr id="513" name="Elbow Connector 512"/>
          <p:cNvCxnSpPr/>
          <p:nvPr/>
        </p:nvCxnSpPr>
        <p:spPr>
          <a:xfrm rot="5400000" flipH="1" flipV="1">
            <a:off x="5310189" y="2446338"/>
            <a:ext cx="584201" cy="377826"/>
          </a:xfrm>
          <a:prstGeom prst="bentConnector3">
            <a:avLst>
              <a:gd name="adj1" fmla="val 10046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7" name="TextBox 526"/>
          <p:cNvSpPr txBox="1"/>
          <p:nvPr/>
        </p:nvSpPr>
        <p:spPr>
          <a:xfrm>
            <a:off x="8250383" y="1416049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pc+4</a:t>
            </a:r>
          </a:p>
        </p:txBody>
      </p:sp>
      <p:sp>
        <p:nvSpPr>
          <p:cNvPr id="528" name="TextBox 527"/>
          <p:cNvSpPr txBox="1"/>
          <p:nvPr/>
        </p:nvSpPr>
        <p:spPr>
          <a:xfrm>
            <a:off x="7923646" y="1556904"/>
            <a:ext cx="1740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endParaRPr lang="en-US" sz="1100" dirty="0"/>
          </a:p>
        </p:txBody>
      </p:sp>
      <p:sp>
        <p:nvSpPr>
          <p:cNvPr id="529" name="TextBox 528"/>
          <p:cNvSpPr txBox="1"/>
          <p:nvPr/>
        </p:nvSpPr>
        <p:spPr>
          <a:xfrm>
            <a:off x="8029863" y="2355849"/>
            <a:ext cx="3348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mem</a:t>
            </a:r>
            <a:endParaRPr lang="en-US" sz="1100" dirty="0"/>
          </a:p>
        </p:txBody>
      </p:sp>
      <p:sp>
        <p:nvSpPr>
          <p:cNvPr id="530" name="TextBox 529"/>
          <p:cNvSpPr txBox="1"/>
          <p:nvPr/>
        </p:nvSpPr>
        <p:spPr>
          <a:xfrm>
            <a:off x="8581737" y="2087995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  <p:sp>
        <p:nvSpPr>
          <p:cNvPr id="531" name="TextBox 530"/>
          <p:cNvSpPr txBox="1"/>
          <p:nvPr/>
        </p:nvSpPr>
        <p:spPr>
          <a:xfrm>
            <a:off x="813954" y="1859395"/>
            <a:ext cx="20869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endParaRPr lang="en-US" sz="1100" dirty="0"/>
          </a:p>
        </p:txBody>
      </p:sp>
      <p:sp>
        <p:nvSpPr>
          <p:cNvPr id="532" name="TextBox 531"/>
          <p:cNvSpPr txBox="1"/>
          <p:nvPr/>
        </p:nvSpPr>
        <p:spPr>
          <a:xfrm>
            <a:off x="701965" y="2151495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pc+4</a:t>
            </a:r>
          </a:p>
        </p:txBody>
      </p:sp>
      <p:sp>
        <p:nvSpPr>
          <p:cNvPr id="533" name="TextBox 532"/>
          <p:cNvSpPr txBox="1"/>
          <p:nvPr/>
        </p:nvSpPr>
        <p:spPr>
          <a:xfrm>
            <a:off x="5312006" y="1809750"/>
            <a:ext cx="5241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[rs1]</a:t>
            </a:r>
          </a:p>
        </p:txBody>
      </p:sp>
      <p:sp>
        <p:nvSpPr>
          <p:cNvPr id="534" name="TextBox 533"/>
          <p:cNvSpPr txBox="1"/>
          <p:nvPr/>
        </p:nvSpPr>
        <p:spPr>
          <a:xfrm>
            <a:off x="5395683" y="1499281"/>
            <a:ext cx="2193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pc</a:t>
            </a:r>
          </a:p>
        </p:txBody>
      </p:sp>
      <p:sp>
        <p:nvSpPr>
          <p:cNvPr id="535" name="TextBox 534"/>
          <p:cNvSpPr txBox="1"/>
          <p:nvPr/>
        </p:nvSpPr>
        <p:spPr>
          <a:xfrm>
            <a:off x="4247574" y="3209059"/>
            <a:ext cx="62922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imm</a:t>
            </a:r>
            <a:r>
              <a:rPr lang="en-US" sz="1100" dirty="0"/>
              <a:t>[31:0]</a:t>
            </a:r>
          </a:p>
        </p:txBody>
      </p:sp>
      <p:sp>
        <p:nvSpPr>
          <p:cNvPr id="536" name="TextBox 535"/>
          <p:cNvSpPr txBox="1"/>
          <p:nvPr/>
        </p:nvSpPr>
        <p:spPr>
          <a:xfrm>
            <a:off x="5299981" y="2108881"/>
            <a:ext cx="5334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[rs2]</a:t>
            </a:r>
          </a:p>
        </p:txBody>
      </p:sp>
      <p:cxnSp>
        <p:nvCxnSpPr>
          <p:cNvPr id="563" name="Elbow Connector 562"/>
          <p:cNvCxnSpPr>
            <a:stCxn id="52" idx="3"/>
          </p:cNvCxnSpPr>
          <p:nvPr/>
        </p:nvCxnSpPr>
        <p:spPr>
          <a:xfrm flipV="1">
            <a:off x="4044974" y="2571750"/>
            <a:ext cx="1746226" cy="825788"/>
          </a:xfrm>
          <a:prstGeom prst="bentConnector3">
            <a:avLst>
              <a:gd name="adj1" fmla="val 8344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9" name="Rectangle 568"/>
          <p:cNvSpPr/>
          <p:nvPr/>
        </p:nvSpPr>
        <p:spPr>
          <a:xfrm>
            <a:off x="838200" y="4019550"/>
            <a:ext cx="7868227" cy="71581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3" name="TextBox 522"/>
          <p:cNvSpPr txBox="1"/>
          <p:nvPr/>
        </p:nvSpPr>
        <p:spPr>
          <a:xfrm>
            <a:off x="2590800" y="4078873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[31:0]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3429000" y="4095750"/>
            <a:ext cx="42829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ImmSel</a:t>
            </a:r>
            <a:endParaRPr lang="en-US" sz="1100" dirty="0"/>
          </a:p>
        </p:txBody>
      </p:sp>
      <p:sp>
        <p:nvSpPr>
          <p:cNvPr id="583" name="TextBox 582"/>
          <p:cNvSpPr txBox="1"/>
          <p:nvPr/>
        </p:nvSpPr>
        <p:spPr>
          <a:xfrm>
            <a:off x="3962400" y="4095750"/>
            <a:ext cx="48167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RegWEn</a:t>
            </a:r>
            <a:endParaRPr lang="en-US" sz="1100" dirty="0"/>
          </a:p>
        </p:txBody>
      </p:sp>
      <p:sp>
        <p:nvSpPr>
          <p:cNvPr id="584" name="TextBox 583"/>
          <p:cNvSpPr txBox="1"/>
          <p:nvPr/>
        </p:nvSpPr>
        <p:spPr>
          <a:xfrm>
            <a:off x="4572000" y="4095750"/>
            <a:ext cx="2905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BrUn</a:t>
            </a:r>
            <a:endParaRPr lang="en-US" sz="1100" dirty="0"/>
          </a:p>
        </p:txBody>
      </p:sp>
      <p:sp>
        <p:nvSpPr>
          <p:cNvPr id="585" name="TextBox 584"/>
          <p:cNvSpPr txBox="1"/>
          <p:nvPr/>
        </p:nvSpPr>
        <p:spPr>
          <a:xfrm>
            <a:off x="4876800" y="4095750"/>
            <a:ext cx="26890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BrEq</a:t>
            </a:r>
            <a:endParaRPr lang="en-US" sz="1100" dirty="0"/>
          </a:p>
        </p:txBody>
      </p:sp>
      <p:sp>
        <p:nvSpPr>
          <p:cNvPr id="586" name="TextBox 585"/>
          <p:cNvSpPr txBox="1"/>
          <p:nvPr/>
        </p:nvSpPr>
        <p:spPr>
          <a:xfrm>
            <a:off x="5181600" y="4095750"/>
            <a:ext cx="2539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BrLT</a:t>
            </a:r>
            <a:endParaRPr lang="en-US" sz="1100" dirty="0"/>
          </a:p>
        </p:txBody>
      </p:sp>
      <p:sp>
        <p:nvSpPr>
          <p:cNvPr id="587" name="TextBox 586"/>
          <p:cNvSpPr txBox="1"/>
          <p:nvPr/>
        </p:nvSpPr>
        <p:spPr>
          <a:xfrm>
            <a:off x="5943600" y="4095750"/>
            <a:ext cx="24899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ASel</a:t>
            </a:r>
            <a:endParaRPr lang="en-US" sz="1100" dirty="0"/>
          </a:p>
        </p:txBody>
      </p:sp>
      <p:sp>
        <p:nvSpPr>
          <p:cNvPr id="588" name="TextBox 587"/>
          <p:cNvSpPr txBox="1"/>
          <p:nvPr/>
        </p:nvSpPr>
        <p:spPr>
          <a:xfrm>
            <a:off x="5638800" y="4095750"/>
            <a:ext cx="24410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BSel</a:t>
            </a:r>
            <a:endParaRPr lang="en-US" sz="1100" dirty="0"/>
          </a:p>
        </p:txBody>
      </p:sp>
      <p:sp>
        <p:nvSpPr>
          <p:cNvPr id="589" name="TextBox 588"/>
          <p:cNvSpPr txBox="1"/>
          <p:nvPr/>
        </p:nvSpPr>
        <p:spPr>
          <a:xfrm>
            <a:off x="6324600" y="4095750"/>
            <a:ext cx="3988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ALUSel</a:t>
            </a:r>
            <a:endParaRPr lang="en-US" sz="1100" dirty="0"/>
          </a:p>
        </p:txBody>
      </p:sp>
      <p:sp>
        <p:nvSpPr>
          <p:cNvPr id="591" name="TextBox 590"/>
          <p:cNvSpPr txBox="1"/>
          <p:nvPr/>
        </p:nvSpPr>
        <p:spPr>
          <a:xfrm>
            <a:off x="6934200" y="4095750"/>
            <a:ext cx="51296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MemRW</a:t>
            </a:r>
            <a:endParaRPr lang="en-US" sz="1100" dirty="0"/>
          </a:p>
        </p:txBody>
      </p:sp>
      <p:sp>
        <p:nvSpPr>
          <p:cNvPr id="593" name="TextBox 592"/>
          <p:cNvSpPr txBox="1"/>
          <p:nvPr/>
        </p:nvSpPr>
        <p:spPr>
          <a:xfrm>
            <a:off x="8229600" y="4095750"/>
            <a:ext cx="36960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WBSel</a:t>
            </a:r>
            <a:endParaRPr lang="en-US" sz="1100" dirty="0"/>
          </a:p>
        </p:txBody>
      </p:sp>
      <p:sp>
        <p:nvSpPr>
          <p:cNvPr id="594" name="TextBox 593"/>
          <p:cNvSpPr txBox="1"/>
          <p:nvPr/>
        </p:nvSpPr>
        <p:spPr>
          <a:xfrm>
            <a:off x="990600" y="4095750"/>
            <a:ext cx="31546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PCSel</a:t>
            </a:r>
            <a:endParaRPr lang="en-US" sz="1100" dirty="0"/>
          </a:p>
        </p:txBody>
      </p:sp>
      <p:sp>
        <p:nvSpPr>
          <p:cNvPr id="596" name="TextBox 595"/>
          <p:cNvSpPr txBox="1"/>
          <p:nvPr/>
        </p:nvSpPr>
        <p:spPr>
          <a:xfrm>
            <a:off x="3406447" y="1657350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06115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in Conclusion, 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Universal datapath</a:t>
            </a:r>
          </a:p>
          <a:p>
            <a:pPr lvl="1"/>
            <a:r>
              <a:rPr lang="en-US" dirty="0"/>
              <a:t>Capable of executing all RISC-V instructions in one cycle each</a:t>
            </a:r>
          </a:p>
          <a:p>
            <a:pPr lvl="1"/>
            <a:r>
              <a:rPr lang="en-US" dirty="0"/>
              <a:t>Not all units (hardware) used by all instructions</a:t>
            </a:r>
          </a:p>
          <a:p>
            <a:r>
              <a:rPr lang="en-US" dirty="0"/>
              <a:t>5 Phases of execution</a:t>
            </a:r>
          </a:p>
          <a:p>
            <a:pPr lvl="1"/>
            <a:r>
              <a:rPr lang="en-US" dirty="0"/>
              <a:t>IF, ID, EX, MEM, WB</a:t>
            </a:r>
          </a:p>
          <a:p>
            <a:pPr lvl="1"/>
            <a:r>
              <a:rPr lang="en-US" dirty="0"/>
              <a:t>Not all instructions are active in all phases</a:t>
            </a:r>
          </a:p>
          <a:p>
            <a:r>
              <a:rPr lang="en-US" dirty="0"/>
              <a:t>Controller specifies how to execute instructions</a:t>
            </a:r>
          </a:p>
          <a:p>
            <a:pPr lvl="1"/>
            <a:r>
              <a:rPr lang="en-US" dirty="0"/>
              <a:t>what new instructions can be added with just most control?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5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Phases of Instruction Execution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2057400" y="1581150"/>
            <a:ext cx="285750" cy="10001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 rot="-5400000">
            <a:off x="2571750" y="1809751"/>
            <a:ext cx="1485900" cy="8001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pPr algn="ctr"/>
            <a:r>
              <a:rPr lang="en-US" sz="1500" dirty="0"/>
              <a:t>IMEM</a:t>
            </a:r>
          </a:p>
        </p:txBody>
      </p:sp>
      <p:sp>
        <p:nvSpPr>
          <p:cNvPr id="31749" name="AutoShape 6"/>
          <p:cNvSpPr>
            <a:spLocks noChangeArrowheads="1"/>
          </p:cNvSpPr>
          <p:nvPr/>
        </p:nvSpPr>
        <p:spPr bwMode="auto">
          <a:xfrm>
            <a:off x="2514601" y="2655096"/>
            <a:ext cx="275035" cy="4119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pPr algn="ctr"/>
            <a:r>
              <a:rPr lang="en-US" sz="1500"/>
              <a:t>+4</a:t>
            </a:r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>
            <a:off x="2343150" y="2038351"/>
            <a:ext cx="571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4114800" y="1581150"/>
            <a:ext cx="742950" cy="10001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2" name="Line 9"/>
          <p:cNvSpPr>
            <a:spLocks noChangeShapeType="1"/>
          </p:cNvSpPr>
          <p:nvPr/>
        </p:nvSpPr>
        <p:spPr bwMode="auto">
          <a:xfrm>
            <a:off x="3714750" y="1924051"/>
            <a:ext cx="400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3" name="Line 10"/>
          <p:cNvSpPr>
            <a:spLocks noChangeShapeType="1"/>
          </p:cNvSpPr>
          <p:nvPr/>
        </p:nvSpPr>
        <p:spPr bwMode="auto">
          <a:xfrm>
            <a:off x="3714750" y="2203848"/>
            <a:ext cx="400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4" name="Line 11"/>
          <p:cNvSpPr>
            <a:spLocks noChangeShapeType="1"/>
          </p:cNvSpPr>
          <p:nvPr/>
        </p:nvSpPr>
        <p:spPr bwMode="auto">
          <a:xfrm>
            <a:off x="3714750" y="2438401"/>
            <a:ext cx="400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5" name="Text Box 12"/>
          <p:cNvSpPr txBox="1">
            <a:spLocks noChangeArrowheads="1"/>
          </p:cNvSpPr>
          <p:nvPr/>
        </p:nvSpPr>
        <p:spPr bwMode="auto">
          <a:xfrm>
            <a:off x="3691718" y="2151563"/>
            <a:ext cx="375680" cy="3000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/>
              <a:t>rs2</a:t>
            </a:r>
            <a:endParaRPr lang="en-US" sz="1500" dirty="0"/>
          </a:p>
        </p:txBody>
      </p:sp>
      <p:sp>
        <p:nvSpPr>
          <p:cNvPr id="31756" name="Text Box 13"/>
          <p:cNvSpPr txBox="1">
            <a:spLocks noChangeArrowheads="1"/>
          </p:cNvSpPr>
          <p:nvPr/>
        </p:nvSpPr>
        <p:spPr bwMode="auto">
          <a:xfrm>
            <a:off x="3691249" y="1910932"/>
            <a:ext cx="375680" cy="3000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/>
              <a:t>rs1</a:t>
            </a:r>
          </a:p>
        </p:txBody>
      </p:sp>
      <p:sp>
        <p:nvSpPr>
          <p:cNvPr id="31757" name="Text Box 14"/>
          <p:cNvSpPr txBox="1">
            <a:spLocks noChangeArrowheads="1"/>
          </p:cNvSpPr>
          <p:nvPr/>
        </p:nvSpPr>
        <p:spPr bwMode="auto">
          <a:xfrm>
            <a:off x="3681414" y="1626396"/>
            <a:ext cx="307181" cy="29765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/>
              <a:t>rd</a:t>
            </a:r>
          </a:p>
        </p:txBody>
      </p:sp>
      <p:sp>
        <p:nvSpPr>
          <p:cNvPr id="31758" name="Text Box 15"/>
          <p:cNvSpPr txBox="1">
            <a:spLocks noChangeArrowheads="1"/>
          </p:cNvSpPr>
          <p:nvPr/>
        </p:nvSpPr>
        <p:spPr bwMode="auto">
          <a:xfrm rot="-5400000">
            <a:off x="4219857" y="1945157"/>
            <a:ext cx="547171" cy="30008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 err="1"/>
              <a:t>Reg</a:t>
            </a:r>
            <a:r>
              <a:rPr lang="en-US" sz="1500" dirty="0"/>
              <a:t>[]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372100" y="1626395"/>
            <a:ext cx="914400" cy="1143000"/>
            <a:chOff x="3648" y="1348"/>
            <a:chExt cx="768" cy="960"/>
          </a:xfrm>
        </p:grpSpPr>
        <p:sp>
          <p:nvSpPr>
            <p:cNvPr id="31799" name="Freeform 18"/>
            <p:cNvSpPr>
              <a:spLocks/>
            </p:cNvSpPr>
            <p:nvPr/>
          </p:nvSpPr>
          <p:spPr bwMode="auto">
            <a:xfrm>
              <a:off x="3648" y="1348"/>
              <a:ext cx="528" cy="960"/>
            </a:xfrm>
            <a:custGeom>
              <a:avLst/>
              <a:gdLst>
                <a:gd name="T0" fmla="*/ 0 w 528"/>
                <a:gd name="T1" fmla="*/ 0 h 960"/>
                <a:gd name="T2" fmla="*/ 528 w 528"/>
                <a:gd name="T3" fmla="*/ 192 h 960"/>
                <a:gd name="T4" fmla="*/ 528 w 528"/>
                <a:gd name="T5" fmla="*/ 672 h 960"/>
                <a:gd name="T6" fmla="*/ 0 w 528"/>
                <a:gd name="T7" fmla="*/ 960 h 960"/>
                <a:gd name="T8" fmla="*/ 0 w 528"/>
                <a:gd name="T9" fmla="*/ 528 h 960"/>
                <a:gd name="T10" fmla="*/ 48 w 528"/>
                <a:gd name="T11" fmla="*/ 480 h 960"/>
                <a:gd name="T12" fmla="*/ 0 w 528"/>
                <a:gd name="T13" fmla="*/ 432 h 960"/>
                <a:gd name="T14" fmla="*/ 0 w 528"/>
                <a:gd name="T15" fmla="*/ 0 h 9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8"/>
                <a:gd name="T25" fmla="*/ 0 h 960"/>
                <a:gd name="T26" fmla="*/ 528 w 528"/>
                <a:gd name="T27" fmla="*/ 960 h 9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8" h="960">
                  <a:moveTo>
                    <a:pt x="0" y="0"/>
                  </a:moveTo>
                  <a:lnTo>
                    <a:pt x="528" y="192"/>
                  </a:lnTo>
                  <a:lnTo>
                    <a:pt x="528" y="672"/>
                  </a:lnTo>
                  <a:lnTo>
                    <a:pt x="0" y="960"/>
                  </a:lnTo>
                  <a:lnTo>
                    <a:pt x="0" y="528"/>
                  </a:lnTo>
                  <a:lnTo>
                    <a:pt x="48" y="480"/>
                  </a:lnTo>
                  <a:lnTo>
                    <a:pt x="0" y="4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00" name="Line 19"/>
            <p:cNvSpPr>
              <a:spLocks noChangeShapeType="1"/>
            </p:cNvSpPr>
            <p:nvPr/>
          </p:nvSpPr>
          <p:spPr bwMode="auto">
            <a:xfrm>
              <a:off x="4176" y="178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01" name="Text Box 17"/>
            <p:cNvSpPr txBox="1">
              <a:spLocks noChangeArrowheads="1"/>
            </p:cNvSpPr>
            <p:nvPr/>
          </p:nvSpPr>
          <p:spPr bwMode="auto">
            <a:xfrm>
              <a:off x="3726" y="1699"/>
              <a:ext cx="420" cy="2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/>
                <a:t>ALU</a:t>
              </a:r>
              <a:endParaRPr lang="en-US">
                <a:latin typeface="Times" charset="0"/>
              </a:endParaRPr>
            </a:p>
          </p:txBody>
        </p:sp>
      </p:grpSp>
      <p:sp>
        <p:nvSpPr>
          <p:cNvPr id="31760" name="Line 20"/>
          <p:cNvSpPr>
            <a:spLocks noChangeShapeType="1"/>
          </p:cNvSpPr>
          <p:nvPr/>
        </p:nvSpPr>
        <p:spPr bwMode="auto">
          <a:xfrm>
            <a:off x="4857750" y="2438401"/>
            <a:ext cx="514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1" name="Line 21"/>
          <p:cNvSpPr>
            <a:spLocks noChangeShapeType="1"/>
          </p:cNvSpPr>
          <p:nvPr/>
        </p:nvSpPr>
        <p:spPr bwMode="auto">
          <a:xfrm>
            <a:off x="3692129" y="2701530"/>
            <a:ext cx="165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2" name="Line 22"/>
          <p:cNvSpPr>
            <a:spLocks noChangeShapeType="1"/>
          </p:cNvSpPr>
          <p:nvPr/>
        </p:nvSpPr>
        <p:spPr bwMode="auto">
          <a:xfrm>
            <a:off x="4857750" y="1827611"/>
            <a:ext cx="49172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3" name="Rectangle 23"/>
          <p:cNvSpPr>
            <a:spLocks noChangeArrowheads="1"/>
          </p:cNvSpPr>
          <p:nvPr/>
        </p:nvSpPr>
        <p:spPr bwMode="auto">
          <a:xfrm rot="-5400000">
            <a:off x="5957887" y="1909764"/>
            <a:ext cx="1457325" cy="8001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pPr algn="ctr"/>
            <a:r>
              <a:rPr lang="en-US" sz="1500" dirty="0"/>
              <a:t>DMEM</a:t>
            </a:r>
          </a:p>
        </p:txBody>
      </p:sp>
      <p:sp>
        <p:nvSpPr>
          <p:cNvPr id="31764" name="Line 24"/>
          <p:cNvSpPr>
            <a:spLocks noChangeShapeType="1"/>
          </p:cNvSpPr>
          <p:nvPr/>
        </p:nvSpPr>
        <p:spPr bwMode="auto">
          <a:xfrm>
            <a:off x="5029200" y="243840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5" name="Line 25"/>
          <p:cNvSpPr>
            <a:spLocks noChangeShapeType="1"/>
          </p:cNvSpPr>
          <p:nvPr/>
        </p:nvSpPr>
        <p:spPr bwMode="auto">
          <a:xfrm>
            <a:off x="5029200" y="272415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6" name="Line 26"/>
          <p:cNvSpPr>
            <a:spLocks noChangeShapeType="1"/>
          </p:cNvSpPr>
          <p:nvPr/>
        </p:nvSpPr>
        <p:spPr bwMode="auto">
          <a:xfrm>
            <a:off x="5029200" y="2952751"/>
            <a:ext cx="1257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7" name="Line 27"/>
          <p:cNvSpPr>
            <a:spLocks noChangeShapeType="1"/>
          </p:cNvSpPr>
          <p:nvPr/>
        </p:nvSpPr>
        <p:spPr bwMode="auto">
          <a:xfrm>
            <a:off x="7086600" y="214074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8" name="Line 28"/>
          <p:cNvSpPr>
            <a:spLocks noChangeShapeType="1"/>
          </p:cNvSpPr>
          <p:nvPr/>
        </p:nvSpPr>
        <p:spPr bwMode="auto">
          <a:xfrm flipV="1">
            <a:off x="7315200" y="1181102"/>
            <a:ext cx="0" cy="9596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9" name="Line 29"/>
          <p:cNvSpPr>
            <a:spLocks noChangeShapeType="1"/>
          </p:cNvSpPr>
          <p:nvPr/>
        </p:nvSpPr>
        <p:spPr bwMode="auto">
          <a:xfrm flipH="1">
            <a:off x="4312445" y="1181101"/>
            <a:ext cx="300275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0" name="Line 30"/>
          <p:cNvSpPr>
            <a:spLocks noChangeShapeType="1"/>
          </p:cNvSpPr>
          <p:nvPr/>
        </p:nvSpPr>
        <p:spPr bwMode="auto">
          <a:xfrm>
            <a:off x="4312444" y="1181101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1" name="Text Box 31"/>
          <p:cNvSpPr txBox="1">
            <a:spLocks noChangeArrowheads="1"/>
          </p:cNvSpPr>
          <p:nvPr/>
        </p:nvSpPr>
        <p:spPr bwMode="auto">
          <a:xfrm>
            <a:off x="3681414" y="2667002"/>
            <a:ext cx="497681" cy="29765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/>
              <a:t>imm</a:t>
            </a:r>
          </a:p>
        </p:txBody>
      </p:sp>
      <p:sp>
        <p:nvSpPr>
          <p:cNvPr id="31772" name="Line 32"/>
          <p:cNvSpPr>
            <a:spLocks noChangeShapeType="1"/>
          </p:cNvSpPr>
          <p:nvPr/>
        </p:nvSpPr>
        <p:spPr bwMode="auto">
          <a:xfrm>
            <a:off x="2628900" y="2038351"/>
            <a:ext cx="0" cy="628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3" name="AutoShape 33"/>
          <p:cNvSpPr>
            <a:spLocks noChangeArrowheads="1"/>
          </p:cNvSpPr>
          <p:nvPr/>
        </p:nvSpPr>
        <p:spPr bwMode="auto">
          <a:xfrm>
            <a:off x="2057400" y="2769396"/>
            <a:ext cx="285750" cy="60721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4" name="Line 34"/>
          <p:cNvSpPr>
            <a:spLocks noChangeShapeType="1"/>
          </p:cNvSpPr>
          <p:nvPr/>
        </p:nvSpPr>
        <p:spPr bwMode="auto">
          <a:xfrm flipH="1">
            <a:off x="2343150" y="2936082"/>
            <a:ext cx="171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5" name="Line 35"/>
          <p:cNvSpPr>
            <a:spLocks noChangeShapeType="1"/>
          </p:cNvSpPr>
          <p:nvPr/>
        </p:nvSpPr>
        <p:spPr bwMode="auto">
          <a:xfrm>
            <a:off x="6096000" y="2124076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6" name="Line 36"/>
          <p:cNvSpPr>
            <a:spLocks noChangeShapeType="1"/>
          </p:cNvSpPr>
          <p:nvPr/>
        </p:nvSpPr>
        <p:spPr bwMode="auto">
          <a:xfrm flipH="1">
            <a:off x="2343150" y="3190876"/>
            <a:ext cx="3752849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7" name="Line 37"/>
          <p:cNvSpPr>
            <a:spLocks noChangeShapeType="1"/>
          </p:cNvSpPr>
          <p:nvPr/>
        </p:nvSpPr>
        <p:spPr bwMode="auto">
          <a:xfrm flipH="1">
            <a:off x="1771650" y="3067051"/>
            <a:ext cx="285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8" name="Line 38"/>
          <p:cNvSpPr>
            <a:spLocks noChangeShapeType="1"/>
          </p:cNvSpPr>
          <p:nvPr/>
        </p:nvSpPr>
        <p:spPr bwMode="auto">
          <a:xfrm flipV="1">
            <a:off x="1771650" y="2038351"/>
            <a:ext cx="0" cy="1028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9" name="Line 39"/>
          <p:cNvSpPr>
            <a:spLocks noChangeShapeType="1"/>
          </p:cNvSpPr>
          <p:nvPr/>
        </p:nvSpPr>
        <p:spPr bwMode="auto">
          <a:xfrm>
            <a:off x="1771650" y="2038351"/>
            <a:ext cx="285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2181727" y="3827859"/>
            <a:ext cx="1271087" cy="553641"/>
            <a:chOff x="705" y="2831"/>
            <a:chExt cx="1379" cy="465"/>
          </a:xfrm>
        </p:grpSpPr>
        <p:sp>
          <p:nvSpPr>
            <p:cNvPr id="2499625" name="Text Box 41"/>
            <p:cNvSpPr txBox="1">
              <a:spLocks noChangeArrowheads="1"/>
            </p:cNvSpPr>
            <p:nvPr/>
          </p:nvSpPr>
          <p:spPr bwMode="auto">
            <a:xfrm>
              <a:off x="705" y="2831"/>
              <a:ext cx="1326" cy="4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500" dirty="0">
                  <a:solidFill>
                    <a:schemeClr val="accent2"/>
                  </a:solidFill>
                </a:rPr>
                <a:t>1. Instruction</a:t>
              </a:r>
            </a:p>
            <a:p>
              <a:pPr algn="ctr">
                <a:defRPr/>
              </a:pPr>
              <a:r>
                <a:rPr lang="en-US" sz="1500" dirty="0">
                  <a:solidFill>
                    <a:schemeClr val="accent2"/>
                  </a:solidFill>
                </a:rPr>
                <a:t>Fetch</a:t>
              </a:r>
            </a:p>
          </p:txBody>
        </p:sp>
        <p:sp>
          <p:nvSpPr>
            <p:cNvPr id="2499626" name="Line 42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3594497" y="3583783"/>
            <a:ext cx="1322784" cy="1015603"/>
            <a:chOff x="728" y="2626"/>
            <a:chExt cx="1356" cy="853"/>
          </a:xfrm>
        </p:grpSpPr>
        <p:sp>
          <p:nvSpPr>
            <p:cNvPr id="2499628" name="Text Box 44"/>
            <p:cNvSpPr txBox="1">
              <a:spLocks noChangeArrowheads="1"/>
            </p:cNvSpPr>
            <p:nvPr/>
          </p:nvSpPr>
          <p:spPr bwMode="auto">
            <a:xfrm>
              <a:off x="825" y="2626"/>
              <a:ext cx="1070" cy="8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endParaRPr lang="en-US" sz="1500" dirty="0">
                <a:solidFill>
                  <a:schemeClr val="accent2"/>
                </a:solidFill>
              </a:endParaRPr>
            </a:p>
            <a:p>
              <a:pPr algn="ctr">
                <a:defRPr/>
              </a:pPr>
              <a:r>
                <a:rPr lang="en-US" sz="1500" dirty="0">
                  <a:solidFill>
                    <a:schemeClr val="accent2"/>
                  </a:solidFill>
                </a:rPr>
                <a:t>2. Decode/</a:t>
              </a:r>
            </a:p>
            <a:p>
              <a:pPr algn="ctr">
                <a:defRPr/>
              </a:pPr>
              <a:r>
                <a:rPr lang="en-US" sz="1500" dirty="0">
                  <a:solidFill>
                    <a:schemeClr val="accent2"/>
                  </a:solidFill>
                </a:rPr>
                <a:t>    Register</a:t>
              </a:r>
            </a:p>
            <a:p>
              <a:pPr algn="ctr">
                <a:defRPr/>
              </a:pPr>
              <a:r>
                <a:rPr lang="en-US" sz="1500" dirty="0">
                  <a:solidFill>
                    <a:schemeClr val="accent2"/>
                  </a:solidFill>
                </a:rPr>
                <a:t>Read</a:t>
              </a:r>
            </a:p>
          </p:txBody>
        </p:sp>
        <p:sp>
          <p:nvSpPr>
            <p:cNvPr id="2499629" name="Line 45"/>
            <p:cNvSpPr>
              <a:spLocks noChangeShapeType="1"/>
            </p:cNvSpPr>
            <p:nvPr/>
          </p:nvSpPr>
          <p:spPr bwMode="auto">
            <a:xfrm>
              <a:off x="728" y="2832"/>
              <a:ext cx="135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5010150" y="3829054"/>
            <a:ext cx="1125141" cy="423863"/>
            <a:chOff x="729" y="2832"/>
            <a:chExt cx="1355" cy="356"/>
          </a:xfrm>
        </p:grpSpPr>
        <p:sp>
          <p:nvSpPr>
            <p:cNvPr id="2499631" name="Text Box 47"/>
            <p:cNvSpPr txBox="1">
              <a:spLocks noChangeArrowheads="1"/>
            </p:cNvSpPr>
            <p:nvPr/>
          </p:nvSpPr>
          <p:spPr bwMode="auto">
            <a:xfrm>
              <a:off x="754" y="2917"/>
              <a:ext cx="1192" cy="27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500" dirty="0">
                  <a:solidFill>
                    <a:schemeClr val="accent2"/>
                  </a:solidFill>
                </a:rPr>
                <a:t>3. Execute</a:t>
              </a:r>
            </a:p>
          </p:txBody>
        </p:sp>
        <p:sp>
          <p:nvSpPr>
            <p:cNvPr id="2499632" name="Line 48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5963250" y="3829054"/>
            <a:ext cx="1043708" cy="423863"/>
            <a:chOff x="221" y="2832"/>
            <a:chExt cx="2248" cy="356"/>
          </a:xfrm>
        </p:grpSpPr>
        <p:sp>
          <p:nvSpPr>
            <p:cNvPr id="2499634" name="Text Box 50"/>
            <p:cNvSpPr txBox="1">
              <a:spLocks noChangeArrowheads="1"/>
            </p:cNvSpPr>
            <p:nvPr/>
          </p:nvSpPr>
          <p:spPr bwMode="auto">
            <a:xfrm>
              <a:off x="221" y="2917"/>
              <a:ext cx="2248" cy="27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500" dirty="0">
                  <a:solidFill>
                    <a:schemeClr val="accent2"/>
                  </a:solidFill>
                </a:rPr>
                <a:t>4. Memory</a:t>
              </a:r>
            </a:p>
          </p:txBody>
        </p:sp>
        <p:sp>
          <p:nvSpPr>
            <p:cNvPr id="2499635" name="Line 51"/>
            <p:cNvSpPr>
              <a:spLocks noChangeShapeType="1"/>
            </p:cNvSpPr>
            <p:nvPr/>
          </p:nvSpPr>
          <p:spPr bwMode="auto">
            <a:xfrm>
              <a:off x="730" y="2832"/>
              <a:ext cx="135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6845550" y="3814764"/>
            <a:ext cx="1011346" cy="553641"/>
            <a:chOff x="546" y="2820"/>
            <a:chExt cx="1740" cy="465"/>
          </a:xfrm>
        </p:grpSpPr>
        <p:sp>
          <p:nvSpPr>
            <p:cNvPr id="31789" name="Text Box 53"/>
            <p:cNvSpPr txBox="1">
              <a:spLocks noChangeArrowheads="1"/>
            </p:cNvSpPr>
            <p:nvPr/>
          </p:nvSpPr>
          <p:spPr bwMode="auto">
            <a:xfrm>
              <a:off x="546" y="2820"/>
              <a:ext cx="1740" cy="4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>
                  <a:solidFill>
                    <a:schemeClr val="accent2"/>
                  </a:solidFill>
                  <a:latin typeface="Calibri" charset="0"/>
                </a:rPr>
                <a:t>5. Register</a:t>
              </a:r>
            </a:p>
            <a:p>
              <a:pPr algn="ctr"/>
              <a:r>
                <a:rPr lang="en-US" sz="1500">
                  <a:solidFill>
                    <a:schemeClr val="accent2"/>
                  </a:solidFill>
                  <a:latin typeface="Calibri" charset="0"/>
                </a:rPr>
                <a:t>     Write</a:t>
              </a:r>
            </a:p>
          </p:txBody>
        </p:sp>
        <p:sp>
          <p:nvSpPr>
            <p:cNvPr id="2499638" name="Line 54"/>
            <p:cNvSpPr>
              <a:spLocks noChangeShapeType="1"/>
            </p:cNvSpPr>
            <p:nvPr/>
          </p:nvSpPr>
          <p:spPr bwMode="auto">
            <a:xfrm>
              <a:off x="729" y="2832"/>
              <a:ext cx="135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785" name="Text Box 3"/>
          <p:cNvSpPr txBox="1">
            <a:spLocks noChangeArrowheads="1"/>
          </p:cNvSpPr>
          <p:nvPr/>
        </p:nvSpPr>
        <p:spPr bwMode="auto">
          <a:xfrm rot="-5400000">
            <a:off x="2014555" y="1842605"/>
            <a:ext cx="382156" cy="34624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PC</a:t>
            </a:r>
          </a:p>
        </p:txBody>
      </p:sp>
      <p:sp>
        <p:nvSpPr>
          <p:cNvPr id="55" name="Date Placeholder 5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934ABBE-1B2F-B04D-A597-2E4464403458}" type="datetime1">
              <a:rPr lang="en-US" smtClean="0"/>
              <a:pPr>
                <a:defRPr/>
              </a:pPr>
              <a:t>10/1/2018</a:t>
            </a:fld>
            <a:endParaRPr lang="en-US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E96B7-B152-A34B-A64B-04700F0BF20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8" name="Text Box 15"/>
          <p:cNvSpPr txBox="1">
            <a:spLocks noChangeArrowheads="1"/>
          </p:cNvSpPr>
          <p:nvPr/>
        </p:nvSpPr>
        <p:spPr bwMode="auto">
          <a:xfrm rot="-5400000">
            <a:off x="1937005" y="2913437"/>
            <a:ext cx="476539" cy="3000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 err="1"/>
              <a:t>mux</a:t>
            </a:r>
            <a:endParaRPr lang="en-US" sz="1500" dirty="0"/>
          </a:p>
        </p:txBody>
      </p:sp>
      <p:sp>
        <p:nvSpPr>
          <p:cNvPr id="59" name="Isosceles Triangle 58"/>
          <p:cNvSpPr/>
          <p:nvPr/>
        </p:nvSpPr>
        <p:spPr>
          <a:xfrm>
            <a:off x="2133600" y="2428876"/>
            <a:ext cx="152400" cy="152400"/>
          </a:xfrm>
          <a:prstGeom prst="triangl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4648200" y="2428876"/>
            <a:ext cx="152400" cy="152400"/>
          </a:xfrm>
          <a:prstGeom prst="triangl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6858000" y="2886076"/>
            <a:ext cx="152400" cy="152400"/>
          </a:xfrm>
          <a:prstGeom prst="triangl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99633" name="Group 2499632"/>
          <p:cNvGrpSpPr/>
          <p:nvPr/>
        </p:nvGrpSpPr>
        <p:grpSpPr>
          <a:xfrm>
            <a:off x="1066800" y="4629150"/>
            <a:ext cx="7086600" cy="228600"/>
            <a:chOff x="1066800" y="4629150"/>
            <a:chExt cx="7086600" cy="2286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066800" y="4857750"/>
              <a:ext cx="9144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133600" y="4629150"/>
              <a:ext cx="25908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876800" y="4857750"/>
              <a:ext cx="25908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371600" y="4629150"/>
              <a:ext cx="33355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Clock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962693" y="4698506"/>
              <a:ext cx="125073" cy="32071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 flipV="1">
              <a:off x="2084560" y="4698506"/>
              <a:ext cx="16034" cy="109043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7445151" y="4700169"/>
              <a:ext cx="125073" cy="32071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7567018" y="4700169"/>
              <a:ext cx="16034" cy="109043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7620000" y="4629150"/>
              <a:ext cx="533400" cy="1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9630" name="Group 2499629"/>
          <p:cNvGrpSpPr/>
          <p:nvPr/>
        </p:nvGrpSpPr>
        <p:grpSpPr>
          <a:xfrm>
            <a:off x="2667000" y="4759523"/>
            <a:ext cx="1905000" cy="307777"/>
            <a:chOff x="2667000" y="4759523"/>
            <a:chExt cx="1905000" cy="307777"/>
          </a:xfrm>
        </p:grpSpPr>
        <p:cxnSp>
          <p:nvCxnSpPr>
            <p:cNvPr id="2499624" name="Straight Arrow Connector 2499623"/>
            <p:cNvCxnSpPr/>
            <p:nvPr/>
          </p:nvCxnSpPr>
          <p:spPr>
            <a:xfrm>
              <a:off x="3200400" y="4933950"/>
              <a:ext cx="137160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99627" name="TextBox 2499626"/>
            <p:cNvSpPr txBox="1"/>
            <p:nvPr/>
          </p:nvSpPr>
          <p:spPr>
            <a:xfrm>
              <a:off x="2667000" y="4759523"/>
              <a:ext cx="47539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3224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</a:t>
            </a:r>
            <a:r>
              <a:rPr lang="en-US" b="1" dirty="0">
                <a:latin typeface="Courier New"/>
                <a:cs typeface="Courier New"/>
              </a:rPr>
              <a:t>add</a:t>
            </a:r>
            <a:r>
              <a:rPr lang="en-US" dirty="0"/>
              <a:t>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04950"/>
            <a:ext cx="8628184" cy="228957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Courier New"/>
                <a:cs typeface="Courier New"/>
              </a:rPr>
              <a:t>add </a:t>
            </a:r>
            <a:r>
              <a:rPr lang="en-US" b="1" dirty="0" err="1">
                <a:latin typeface="Courier New"/>
                <a:cs typeface="Courier New"/>
              </a:rPr>
              <a:t>rd</a:t>
            </a:r>
            <a:r>
              <a:rPr lang="en-US" b="1" dirty="0">
                <a:latin typeface="Courier New"/>
                <a:cs typeface="Courier New"/>
              </a:rPr>
              <a:t>, rs1, rs2</a:t>
            </a:r>
          </a:p>
          <a:p>
            <a:r>
              <a:rPr lang="en-US" dirty="0">
                <a:latin typeface="Calibri"/>
                <a:cs typeface="Calibri"/>
              </a:rPr>
              <a:t>Instruction makes two changes to machine’s state: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Reg</a:t>
            </a:r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b="1" dirty="0" err="1">
                <a:latin typeface="Courier New"/>
                <a:cs typeface="Courier New"/>
              </a:rPr>
              <a:t>rd</a:t>
            </a:r>
            <a:r>
              <a:rPr lang="en-US" b="1" dirty="0">
                <a:latin typeface="Courier New"/>
                <a:cs typeface="Courier New"/>
              </a:rPr>
              <a:t>] = </a:t>
            </a:r>
            <a:r>
              <a:rPr lang="en-US" b="1" dirty="0" err="1">
                <a:latin typeface="Courier New"/>
                <a:cs typeface="Courier New"/>
              </a:rPr>
              <a:t>Reg</a:t>
            </a:r>
            <a:r>
              <a:rPr lang="en-US" b="1" dirty="0">
                <a:latin typeface="Courier New"/>
                <a:cs typeface="Courier New"/>
              </a:rPr>
              <a:t>[rs1] + </a:t>
            </a:r>
            <a:r>
              <a:rPr lang="en-US" b="1" dirty="0" err="1">
                <a:latin typeface="Courier New"/>
                <a:cs typeface="Courier New"/>
              </a:rPr>
              <a:t>Reg</a:t>
            </a:r>
            <a:r>
              <a:rPr lang="en-US" b="1" dirty="0">
                <a:latin typeface="Courier New"/>
                <a:cs typeface="Courier New"/>
              </a:rPr>
              <a:t>[rs2]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PC = PC + 4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Untitled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" b="88623"/>
          <a:stretch/>
        </p:blipFill>
        <p:spPr>
          <a:xfrm>
            <a:off x="0" y="976319"/>
            <a:ext cx="9144000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8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>
          <a:xfrm>
            <a:off x="838200" y="4019550"/>
            <a:ext cx="7868227" cy="71581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Control Logic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Datapath</a:t>
            </a:r>
            <a:r>
              <a:rPr lang="en-US" dirty="0"/>
              <a:t> for </a:t>
            </a:r>
            <a:r>
              <a:rPr lang="en-US" b="1" dirty="0">
                <a:latin typeface="Courier New"/>
                <a:cs typeface="Courier New"/>
              </a:rPr>
              <a:t>add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7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85800" y="1163417"/>
            <a:ext cx="2057400" cy="1295401"/>
            <a:chOff x="685800" y="1163417"/>
            <a:chExt cx="2057400" cy="1295401"/>
          </a:xfrm>
        </p:grpSpPr>
        <p:grpSp>
          <p:nvGrpSpPr>
            <p:cNvPr id="60" name="Group 59"/>
            <p:cNvGrpSpPr/>
            <p:nvPr/>
          </p:nvGrpSpPr>
          <p:grpSpPr>
            <a:xfrm>
              <a:off x="2133600" y="1392019"/>
              <a:ext cx="304800" cy="457200"/>
              <a:chOff x="5181600" y="3257550"/>
              <a:chExt cx="304800" cy="457200"/>
            </a:xfrm>
          </p:grpSpPr>
          <p:sp>
            <p:nvSpPr>
              <p:cNvPr id="58" name="Trapezoid 57"/>
              <p:cNvSpPr/>
              <p:nvPr/>
            </p:nvSpPr>
            <p:spPr>
              <a:xfrm rot="5400000">
                <a:off x="5143500" y="3371850"/>
                <a:ext cx="457200" cy="228600"/>
              </a:xfrm>
              <a:prstGeom prst="trapezoid">
                <a:avLst>
                  <a:gd name="adj" fmla="val 30656"/>
                </a:avLst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81600" y="3333750"/>
                <a:ext cx="298519" cy="246221"/>
              </a:xfrm>
              <a:prstGeom prst="rect">
                <a:avLst/>
              </a:prstGeom>
              <a:noFill/>
            </p:spPr>
            <p:txBody>
              <a:bodyPr wrap="none" tIns="0" rIns="0" bIns="0" rtlCol="0">
                <a:spAutoFit/>
              </a:bodyPr>
              <a:lstStyle/>
              <a:p>
                <a:r>
                  <a:rPr lang="en-US" sz="1600" dirty="0"/>
                  <a:t>+4</a:t>
                </a:r>
              </a:p>
            </p:txBody>
          </p:sp>
        </p:grpSp>
        <p:cxnSp>
          <p:nvCxnSpPr>
            <p:cNvPr id="203" name="Elbow Connector 202"/>
            <p:cNvCxnSpPr/>
            <p:nvPr/>
          </p:nvCxnSpPr>
          <p:spPr>
            <a:xfrm flipV="1">
              <a:off x="1782931" y="1620939"/>
              <a:ext cx="396537" cy="419100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Elbow Connector 213"/>
            <p:cNvCxnSpPr>
              <a:stCxn id="58" idx="0"/>
            </p:cNvCxnSpPr>
            <p:nvPr/>
          </p:nvCxnSpPr>
          <p:spPr>
            <a:xfrm flipV="1">
              <a:off x="2438400" y="1163419"/>
              <a:ext cx="304800" cy="457200"/>
            </a:xfrm>
            <a:prstGeom prst="bentConnector2">
              <a:avLst/>
            </a:prstGeom>
            <a:ln w="28575" cmpd="sng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Elbow Connector 233"/>
            <p:cNvCxnSpPr>
              <a:endCxn id="19" idx="1"/>
            </p:cNvCxnSpPr>
            <p:nvPr/>
          </p:nvCxnSpPr>
          <p:spPr>
            <a:xfrm rot="10800000" flipV="1">
              <a:off x="1447800" y="1163417"/>
              <a:ext cx="1295400" cy="876301"/>
            </a:xfrm>
            <a:prstGeom prst="bentConnector3">
              <a:avLst>
                <a:gd name="adj1" fmla="val 136030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1447800" y="1620619"/>
              <a:ext cx="365463" cy="838199"/>
              <a:chOff x="1447800" y="1809750"/>
              <a:chExt cx="365463" cy="838199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47800" y="1809750"/>
                <a:ext cx="365463" cy="838199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/>
                    <a:cs typeface="Courier New"/>
                  </a:rPr>
                  <a:t>pc</a:t>
                </a:r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1600200" y="2495550"/>
                <a:ext cx="152400" cy="152399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32" name="TextBox 531"/>
            <p:cNvSpPr txBox="1"/>
            <p:nvPr/>
          </p:nvSpPr>
          <p:spPr>
            <a:xfrm>
              <a:off x="685800" y="2114550"/>
              <a:ext cx="50093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pc+4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813263" y="1962150"/>
            <a:ext cx="1844337" cy="2286000"/>
            <a:chOff x="1813263" y="1962150"/>
            <a:chExt cx="1844337" cy="2286000"/>
          </a:xfrm>
        </p:grpSpPr>
        <p:sp>
          <p:nvSpPr>
            <p:cNvPr id="487" name="TextBox 486"/>
            <p:cNvSpPr txBox="1"/>
            <p:nvPr/>
          </p:nvSpPr>
          <p:spPr>
            <a:xfrm>
              <a:off x="2971800" y="1962150"/>
              <a:ext cx="547657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 err="1"/>
                <a:t>inst</a:t>
              </a:r>
              <a:r>
                <a:rPr lang="en-US" sz="1100" dirty="0"/>
                <a:t>[11:7]</a:t>
              </a:r>
            </a:p>
          </p:txBody>
        </p:sp>
        <p:sp>
          <p:nvSpPr>
            <p:cNvPr id="488" name="TextBox 487"/>
            <p:cNvSpPr txBox="1"/>
            <p:nvPr/>
          </p:nvSpPr>
          <p:spPr>
            <a:xfrm>
              <a:off x="2971800" y="2266950"/>
              <a:ext cx="61915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 err="1"/>
                <a:t>inst</a:t>
              </a:r>
              <a:r>
                <a:rPr lang="en-US" sz="1100" dirty="0"/>
                <a:t>[19:15]</a:t>
              </a:r>
            </a:p>
          </p:txBody>
        </p:sp>
        <p:sp>
          <p:nvSpPr>
            <p:cNvPr id="503" name="TextBox 502"/>
            <p:cNvSpPr txBox="1"/>
            <p:nvPr/>
          </p:nvSpPr>
          <p:spPr>
            <a:xfrm>
              <a:off x="2971800" y="2495550"/>
              <a:ext cx="61915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 err="1"/>
                <a:t>inst</a:t>
              </a:r>
              <a:r>
                <a:rPr lang="en-US" sz="1100" dirty="0"/>
                <a:t>[24:20]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33600" y="2001619"/>
              <a:ext cx="609600" cy="6858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/>
                  <a:cs typeface="Calibri"/>
                </a:rPr>
                <a:t>IMEM</a:t>
              </a:r>
            </a:p>
          </p:txBody>
        </p:sp>
        <p:cxnSp>
          <p:nvCxnSpPr>
            <p:cNvPr id="185" name="Elbow Connector 184"/>
            <p:cNvCxnSpPr>
              <a:stCxn id="19" idx="3"/>
              <a:endCxn id="16" idx="1"/>
            </p:cNvCxnSpPr>
            <p:nvPr/>
          </p:nvCxnSpPr>
          <p:spPr>
            <a:xfrm>
              <a:off x="1813263" y="2039719"/>
              <a:ext cx="320337" cy="304800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Elbow Connector 393"/>
            <p:cNvCxnSpPr>
              <a:stCxn id="16" idx="3"/>
              <a:endCxn id="22" idx="1"/>
            </p:cNvCxnSpPr>
            <p:nvPr/>
          </p:nvCxnSpPr>
          <p:spPr>
            <a:xfrm flipV="1">
              <a:off x="2743200" y="2192119"/>
              <a:ext cx="914400" cy="152400"/>
            </a:xfrm>
            <a:prstGeom prst="bentConnector3">
              <a:avLst>
                <a:gd name="adj1" fmla="val 17803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/>
            <p:cNvCxnSpPr/>
            <p:nvPr/>
          </p:nvCxnSpPr>
          <p:spPr>
            <a:xfrm>
              <a:off x="2895600" y="2343150"/>
              <a:ext cx="0" cy="167640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Arrow Connector 399"/>
            <p:cNvCxnSpPr/>
            <p:nvPr/>
          </p:nvCxnSpPr>
          <p:spPr>
            <a:xfrm flipV="1">
              <a:off x="2886364" y="2458819"/>
              <a:ext cx="771236" cy="36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/>
            <p:cNvCxnSpPr/>
            <p:nvPr/>
          </p:nvCxnSpPr>
          <p:spPr>
            <a:xfrm flipV="1">
              <a:off x="2897909" y="2687420"/>
              <a:ext cx="759691" cy="267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2590800" y="4078873"/>
              <a:ext cx="547657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 err="1"/>
                <a:t>inst</a:t>
              </a:r>
              <a:r>
                <a:rPr lang="en-US" sz="1100" dirty="0"/>
                <a:t>[31:0]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962400" y="2916019"/>
            <a:ext cx="924908" cy="1518285"/>
            <a:chOff x="3962400" y="2916019"/>
            <a:chExt cx="924908" cy="1518285"/>
          </a:xfrm>
        </p:grpSpPr>
        <p:cxnSp>
          <p:nvCxnSpPr>
            <p:cNvPr id="93" name="Straight Arrow Connector 92"/>
            <p:cNvCxnSpPr/>
            <p:nvPr/>
          </p:nvCxnSpPr>
          <p:spPr>
            <a:xfrm flipV="1">
              <a:off x="4191000" y="2916019"/>
              <a:ext cx="0" cy="1103531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962400" y="4095750"/>
              <a:ext cx="924908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 err="1"/>
                <a:t>RegWriteEnable</a:t>
              </a:r>
              <a:endParaRPr lang="en-US" sz="1100" dirty="0"/>
            </a:p>
            <a:p>
              <a:r>
                <a:rPr lang="en-US" sz="1100" dirty="0"/>
                <a:t>(</a:t>
              </a:r>
              <a:r>
                <a:rPr lang="en-US" sz="1100" dirty="0" err="1"/>
                <a:t>RegWEn</a:t>
              </a:r>
              <a:r>
                <a:rPr lang="en-US" sz="1100" dirty="0"/>
                <a:t>)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57600" y="1468219"/>
            <a:ext cx="2590800" cy="1447800"/>
            <a:chOff x="3657600" y="1468219"/>
            <a:chExt cx="2590800" cy="1447800"/>
          </a:xfrm>
        </p:grpSpPr>
        <p:cxnSp>
          <p:nvCxnSpPr>
            <p:cNvPr id="261" name="Straight Arrow Connector 260"/>
            <p:cNvCxnSpPr/>
            <p:nvPr/>
          </p:nvCxnSpPr>
          <p:spPr>
            <a:xfrm flipV="1">
              <a:off x="4648200" y="2361045"/>
              <a:ext cx="183573" cy="1127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187"/>
            <p:cNvGrpSpPr/>
            <p:nvPr/>
          </p:nvGrpSpPr>
          <p:grpSpPr>
            <a:xfrm>
              <a:off x="3657600" y="1468219"/>
              <a:ext cx="841921" cy="1447800"/>
              <a:chOff x="3657600" y="1428750"/>
              <a:chExt cx="841921" cy="14478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657600" y="1428750"/>
                <a:ext cx="838199" cy="1447800"/>
                <a:chOff x="3810000" y="1412681"/>
                <a:chExt cx="838199" cy="144780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810000" y="1412681"/>
                  <a:ext cx="838199" cy="144780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/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  <a:latin typeface="Calibri"/>
                      <a:cs typeface="Calibri"/>
                    </a:rPr>
                    <a:t>Reg</a:t>
                  </a:r>
                  <a:r>
                    <a:rPr lang="en-US" dirty="0">
                      <a:solidFill>
                        <a:schemeClr val="tx1"/>
                      </a:solidFill>
                      <a:latin typeface="Calibri"/>
                      <a:cs typeface="Calibri"/>
                    </a:rPr>
                    <a:t>[]</a:t>
                  </a:r>
                </a:p>
              </p:txBody>
            </p:sp>
            <p:sp>
              <p:nvSpPr>
                <p:cNvPr id="30" name="Isosceles Triangle 29"/>
                <p:cNvSpPr/>
                <p:nvPr/>
              </p:nvSpPr>
              <p:spPr>
                <a:xfrm>
                  <a:off x="4419600" y="2708081"/>
                  <a:ext cx="152400" cy="152400"/>
                </a:xfrm>
                <a:prstGeom prst="triangle">
                  <a:avLst/>
                </a:prstGeom>
                <a:ln w="28575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TextBox 76"/>
              <p:cNvSpPr txBox="1"/>
              <p:nvPr/>
            </p:nvSpPr>
            <p:spPr>
              <a:xfrm>
                <a:off x="3657600" y="2234684"/>
                <a:ext cx="3975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AddrA</a:t>
                </a:r>
                <a:endParaRPr lang="en-US" sz="12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657600" y="2463284"/>
                <a:ext cx="38810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AddrB</a:t>
                </a:r>
                <a:endParaRPr lang="en-US" sz="12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114800" y="2234684"/>
                <a:ext cx="3847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DataA</a:t>
                </a:r>
                <a:endParaRPr lang="en-US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657600" y="1998881"/>
                <a:ext cx="3990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AddrD</a:t>
                </a:r>
                <a:endParaRPr lang="en-US" sz="12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114800" y="2463284"/>
                <a:ext cx="37735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DataB</a:t>
                </a:r>
                <a:endParaRPr lang="en-US" sz="12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657600" y="1694081"/>
                <a:ext cx="38832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DataD</a:t>
                </a:r>
                <a:endParaRPr lang="en-US" sz="1200" dirty="0"/>
              </a:p>
            </p:txBody>
          </p:sp>
        </p:grpSp>
        <p:cxnSp>
          <p:nvCxnSpPr>
            <p:cNvPr id="251" name="Elbow Connector 250"/>
            <p:cNvCxnSpPr>
              <a:stCxn id="79" idx="3"/>
            </p:cNvCxnSpPr>
            <p:nvPr/>
          </p:nvCxnSpPr>
          <p:spPr>
            <a:xfrm flipV="1">
              <a:off x="4499521" y="1962150"/>
              <a:ext cx="1748879" cy="404336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stCxn id="81" idx="3"/>
            </p:cNvCxnSpPr>
            <p:nvPr/>
          </p:nvCxnSpPr>
          <p:spPr>
            <a:xfrm flipV="1">
              <a:off x="4492157" y="2571750"/>
              <a:ext cx="1756243" cy="2333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5410200" y="1657350"/>
              <a:ext cx="7527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 err="1"/>
                <a:t>Reg</a:t>
              </a:r>
              <a:r>
                <a:rPr lang="en-US" sz="1600" dirty="0"/>
                <a:t>[rs1]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407515" y="2266950"/>
              <a:ext cx="68848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 err="1"/>
                <a:t>Reg</a:t>
              </a:r>
              <a:r>
                <a:rPr lang="en-US" sz="1600" dirty="0"/>
                <a:t>[rs2]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330864" y="1044865"/>
            <a:ext cx="3627910" cy="1642554"/>
            <a:chOff x="3330864" y="1044865"/>
            <a:chExt cx="3627910" cy="1642554"/>
          </a:xfrm>
        </p:grpSpPr>
        <p:grpSp>
          <p:nvGrpSpPr>
            <p:cNvPr id="33" name="Group 32"/>
            <p:cNvGrpSpPr/>
            <p:nvPr/>
          </p:nvGrpSpPr>
          <p:grpSpPr>
            <a:xfrm>
              <a:off x="3330864" y="1044865"/>
              <a:ext cx="3298536" cy="1642554"/>
              <a:chOff x="3330864" y="1044865"/>
              <a:chExt cx="3298536" cy="1642554"/>
            </a:xfrm>
          </p:grpSpPr>
          <p:cxnSp>
            <p:nvCxnSpPr>
              <p:cNvPr id="417" name="Elbow Connector 416"/>
              <p:cNvCxnSpPr/>
              <p:nvPr/>
            </p:nvCxnSpPr>
            <p:spPr>
              <a:xfrm rot="16200000" flipH="1">
                <a:off x="3086100" y="1314450"/>
                <a:ext cx="838200" cy="304800"/>
              </a:xfrm>
              <a:prstGeom prst="bentConnector3">
                <a:avLst>
                  <a:gd name="adj1" fmla="val 100275"/>
                </a:avLst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Elbow Connector 405"/>
              <p:cNvCxnSpPr>
                <a:stCxn id="28" idx="0"/>
              </p:cNvCxnSpPr>
              <p:nvPr/>
            </p:nvCxnSpPr>
            <p:spPr>
              <a:xfrm flipH="1" flipV="1">
                <a:off x="3330864" y="1044865"/>
                <a:ext cx="3298536" cy="1147254"/>
              </a:xfrm>
              <a:prstGeom prst="bentConnector3">
                <a:avLst>
                  <a:gd name="adj1" fmla="val -16171"/>
                </a:avLst>
              </a:prstGeom>
              <a:ln w="28575" cmpd="sng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6248400" y="1696819"/>
                <a:ext cx="381000" cy="990600"/>
                <a:chOff x="6248400" y="1696819"/>
                <a:chExt cx="381000" cy="990600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6248400" y="1696819"/>
                  <a:ext cx="381000" cy="990600"/>
                  <a:chOff x="6400800" y="3115310"/>
                  <a:chExt cx="381000" cy="1056640"/>
                </a:xfrm>
              </p:grpSpPr>
              <p:sp>
                <p:nvSpPr>
                  <p:cNvPr id="28" name="Trapezoid 27"/>
                  <p:cNvSpPr/>
                  <p:nvPr/>
                </p:nvSpPr>
                <p:spPr>
                  <a:xfrm rot="5400000">
                    <a:off x="6062980" y="3453130"/>
                    <a:ext cx="1056640" cy="381000"/>
                  </a:xfrm>
                  <a:prstGeom prst="trapezoid">
                    <a:avLst>
                      <a:gd name="adj" fmla="val 46599"/>
                    </a:avLst>
                  </a:prstGeom>
                  <a:solidFill>
                    <a:srgbClr val="FFFFFF"/>
                  </a:solidFill>
                  <a:ln w="28575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Isosceles Triangle 28"/>
                  <p:cNvSpPr/>
                  <p:nvPr/>
                </p:nvSpPr>
                <p:spPr>
                  <a:xfrm rot="5400000">
                    <a:off x="6362707" y="3641091"/>
                    <a:ext cx="152400" cy="76200"/>
                  </a:xfrm>
                  <a:prstGeom prst="triangle">
                    <a:avLst/>
                  </a:prstGeom>
                  <a:ln w="28575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" name="Straight Connector 33"/>
                  <p:cNvCxnSpPr>
                    <a:stCxn id="29" idx="2"/>
                    <a:endCxn id="29" idx="4"/>
                  </p:cNvCxnSpPr>
                  <p:nvPr/>
                </p:nvCxnSpPr>
                <p:spPr>
                  <a:xfrm>
                    <a:off x="6400808" y="3602991"/>
                    <a:ext cx="0" cy="152400"/>
                  </a:xfrm>
                  <a:prstGeom prst="line">
                    <a:avLst/>
                  </a:prstGeom>
                  <a:ln w="28575" cmpd="sng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TextBox 10"/>
                <p:cNvSpPr txBox="1"/>
                <p:nvPr/>
              </p:nvSpPr>
              <p:spPr>
                <a:xfrm>
                  <a:off x="6324600" y="1885950"/>
                  <a:ext cx="304800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en-US" sz="3600" dirty="0"/>
                    <a:t>+</a:t>
                  </a:r>
                </a:p>
              </p:txBody>
            </p:sp>
          </p:grpSp>
        </p:grpSp>
        <p:sp>
          <p:nvSpPr>
            <p:cNvPr id="154" name="TextBox 153"/>
            <p:cNvSpPr txBox="1"/>
            <p:nvPr/>
          </p:nvSpPr>
          <p:spPr>
            <a:xfrm>
              <a:off x="6705600" y="1962150"/>
              <a:ext cx="25317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 err="1"/>
                <a:t>alu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416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Timing Diagram for </a:t>
            </a:r>
            <a:r>
              <a:rPr lang="en-US" b="1" dirty="0">
                <a:latin typeface="Courier New"/>
                <a:cs typeface="Courier New"/>
              </a:rPr>
              <a:t>add</a:t>
            </a:r>
            <a:r>
              <a:rPr lang="en-US" dirty="0"/>
              <a:t> 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533400" y="3028951"/>
            <a:ext cx="7543800" cy="228601"/>
            <a:chOff x="533400" y="4629150"/>
            <a:chExt cx="7543800" cy="228601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1066800" y="4857750"/>
              <a:ext cx="7010400" cy="1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3276600" y="4629150"/>
              <a:ext cx="3119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1000</a:t>
              </a:r>
            </a:p>
          </p:txBody>
        </p:sp>
        <p:cxnSp>
          <p:nvCxnSpPr>
            <p:cNvPr id="113" name="Straight Connector 112"/>
            <p:cNvCxnSpPr/>
            <p:nvPr/>
          </p:nvCxnSpPr>
          <p:spPr>
            <a:xfrm flipH="1"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1066800" y="4629150"/>
              <a:ext cx="7010400" cy="1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5181600" y="4629150"/>
              <a:ext cx="3119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1004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33400" y="4629151"/>
              <a:ext cx="16155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PC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33400" y="3333751"/>
            <a:ext cx="7772400" cy="228600"/>
            <a:chOff x="76200" y="4629150"/>
            <a:chExt cx="7772400" cy="228600"/>
          </a:xfrm>
        </p:grpSpPr>
        <p:cxnSp>
          <p:nvCxnSpPr>
            <p:cNvPr id="136" name="Straight Connector 135"/>
            <p:cNvCxnSpPr/>
            <p:nvPr/>
          </p:nvCxnSpPr>
          <p:spPr>
            <a:xfrm>
              <a:off x="1066800" y="4857750"/>
              <a:ext cx="67818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117016" y="4629150"/>
              <a:ext cx="3119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1004</a:t>
              </a:r>
            </a:p>
          </p:txBody>
        </p:sp>
        <p:cxnSp>
          <p:nvCxnSpPr>
            <p:cNvPr id="141" name="Straight Connector 140"/>
            <p:cNvCxnSpPr/>
            <p:nvPr/>
          </p:nvCxnSpPr>
          <p:spPr>
            <a:xfrm flipH="1"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066800" y="4629150"/>
              <a:ext cx="67818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5562600" y="4629150"/>
              <a:ext cx="3119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1008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6200" y="4629150"/>
              <a:ext cx="32060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PC+4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533400" y="3638551"/>
            <a:ext cx="7696200" cy="228600"/>
            <a:chOff x="152400" y="4629150"/>
            <a:chExt cx="7696200" cy="228600"/>
          </a:xfrm>
        </p:grpSpPr>
        <p:cxnSp>
          <p:nvCxnSpPr>
            <p:cNvPr id="150" name="Straight Connector 149"/>
            <p:cNvCxnSpPr/>
            <p:nvPr/>
          </p:nvCxnSpPr>
          <p:spPr>
            <a:xfrm>
              <a:off x="1066800" y="4857750"/>
              <a:ext cx="67818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2743200" y="4629150"/>
              <a:ext cx="110817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dirty="0">
                  <a:latin typeface="Courier New"/>
                  <a:cs typeface="Courier New"/>
                </a:rPr>
                <a:t>add x1,x2,x3</a:t>
              </a:r>
            </a:p>
          </p:txBody>
        </p:sp>
        <p:cxnSp>
          <p:nvCxnSpPr>
            <p:cNvPr id="155" name="Straight Connector 154"/>
            <p:cNvCxnSpPr/>
            <p:nvPr/>
          </p:nvCxnSpPr>
          <p:spPr>
            <a:xfrm flipH="1"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1"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1066800" y="4629150"/>
              <a:ext cx="67818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5562600" y="4629150"/>
              <a:ext cx="110817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dirty="0">
                  <a:latin typeface="Courier New"/>
                  <a:cs typeface="Courier New"/>
                </a:rPr>
                <a:t>add x6,x7,x9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52400" y="4629150"/>
              <a:ext cx="59744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inst</a:t>
              </a:r>
              <a:r>
                <a:rPr lang="en-US" sz="1200" dirty="0"/>
                <a:t>[31:0]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33400" y="2724150"/>
            <a:ext cx="7924800" cy="228603"/>
            <a:chOff x="533400" y="3181349"/>
            <a:chExt cx="7924800" cy="228603"/>
          </a:xfrm>
        </p:grpSpPr>
        <p:grpSp>
          <p:nvGrpSpPr>
            <p:cNvPr id="61" name="Group 60"/>
            <p:cNvGrpSpPr/>
            <p:nvPr/>
          </p:nvGrpSpPr>
          <p:grpSpPr>
            <a:xfrm>
              <a:off x="533400" y="3181349"/>
              <a:ext cx="4191000" cy="228602"/>
              <a:chOff x="685800" y="4629150"/>
              <a:chExt cx="4191000" cy="228602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1066800" y="4857750"/>
                <a:ext cx="914400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1981200" y="4629150"/>
                <a:ext cx="152400" cy="22860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133600" y="4629150"/>
                <a:ext cx="1295400" cy="1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429000" y="4629151"/>
                <a:ext cx="152400" cy="22860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581400" y="4857751"/>
                <a:ext cx="1143000" cy="1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4724400" y="4629151"/>
                <a:ext cx="152400" cy="22860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85800" y="4629151"/>
                <a:ext cx="3335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/>
                  <a:t>Clock</a:t>
                </a:r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 flipV="1">
                <a:off x="1962693" y="4698506"/>
                <a:ext cx="125073" cy="32071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2084560" y="4698506"/>
                <a:ext cx="16034" cy="109043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4701951" y="4700170"/>
                <a:ext cx="125073" cy="32071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4823818" y="4700170"/>
                <a:ext cx="16034" cy="109043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Straight Connector 169"/>
            <p:cNvCxnSpPr/>
            <p:nvPr/>
          </p:nvCxnSpPr>
          <p:spPr>
            <a:xfrm>
              <a:off x="4724400" y="3181350"/>
              <a:ext cx="1295400" cy="1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 flipV="1">
              <a:off x="6019800" y="3181351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6172200" y="3409951"/>
              <a:ext cx="1143000" cy="1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7315200" y="3181351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V="1">
              <a:off x="7292751" y="3252370"/>
              <a:ext cx="125073" cy="32071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 flipV="1">
              <a:off x="7414618" y="3252370"/>
              <a:ext cx="16034" cy="109043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7467600" y="3181349"/>
              <a:ext cx="9906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6096000" y="2343150"/>
            <a:ext cx="1905000" cy="307777"/>
            <a:chOff x="2667000" y="4759523"/>
            <a:chExt cx="1905000" cy="307777"/>
          </a:xfrm>
        </p:grpSpPr>
        <p:cxnSp>
          <p:nvCxnSpPr>
            <p:cNvPr id="178" name="Straight Arrow Connector 177"/>
            <p:cNvCxnSpPr/>
            <p:nvPr/>
          </p:nvCxnSpPr>
          <p:spPr>
            <a:xfrm>
              <a:off x="3200400" y="4933950"/>
              <a:ext cx="137160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2667000" y="4759523"/>
              <a:ext cx="47539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time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676400" y="819151"/>
            <a:ext cx="5748564" cy="1828799"/>
            <a:chOff x="990600" y="666750"/>
            <a:chExt cx="6808808" cy="2286001"/>
          </a:xfrm>
        </p:grpSpPr>
        <p:grpSp>
          <p:nvGrpSpPr>
            <p:cNvPr id="20" name="Group 19"/>
            <p:cNvGrpSpPr/>
            <p:nvPr/>
          </p:nvGrpSpPr>
          <p:grpSpPr>
            <a:xfrm>
              <a:off x="1518138" y="706218"/>
              <a:ext cx="2063262" cy="1295401"/>
              <a:chOff x="679938" y="1163417"/>
              <a:chExt cx="2063262" cy="1295401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2133600" y="1392018"/>
                <a:ext cx="392724" cy="457200"/>
                <a:chOff x="5181600" y="3257549"/>
                <a:chExt cx="392724" cy="457200"/>
              </a:xfrm>
            </p:grpSpPr>
            <p:sp>
              <p:nvSpPr>
                <p:cNvPr id="58" name="Trapezoid 57"/>
                <p:cNvSpPr/>
                <p:nvPr/>
              </p:nvSpPr>
              <p:spPr>
                <a:xfrm rot="5400000">
                  <a:off x="5187462" y="3327887"/>
                  <a:ext cx="457200" cy="316524"/>
                </a:xfrm>
                <a:prstGeom prst="trapezoid">
                  <a:avLst>
                    <a:gd name="adj" fmla="val 30656"/>
                  </a:avLst>
                </a:prstGeom>
                <a:ln w="28575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5181600" y="3333750"/>
                  <a:ext cx="314707" cy="248589"/>
                </a:xfrm>
                <a:prstGeom prst="rect">
                  <a:avLst/>
                </a:prstGeom>
                <a:noFill/>
              </p:spPr>
              <p:txBody>
                <a:bodyPr wrap="none" tIns="0" rIns="0" bIns="0" rtlCol="0">
                  <a:spAutoFit/>
                </a:bodyPr>
                <a:lstStyle/>
                <a:p>
                  <a:r>
                    <a:rPr lang="en-US" sz="1400" dirty="0"/>
                    <a:t>+4</a:t>
                  </a:r>
                </a:p>
              </p:txBody>
            </p:sp>
          </p:grpSp>
          <p:cxnSp>
            <p:nvCxnSpPr>
              <p:cNvPr id="203" name="Elbow Connector 202"/>
              <p:cNvCxnSpPr/>
              <p:nvPr/>
            </p:nvCxnSpPr>
            <p:spPr>
              <a:xfrm flipV="1">
                <a:off x="1782931" y="1620939"/>
                <a:ext cx="396537" cy="419100"/>
              </a:xfrm>
              <a:prstGeom prst="bentConnector3">
                <a:avLst>
                  <a:gd name="adj1" fmla="val 50000"/>
                </a:avLst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Elbow Connector 213"/>
              <p:cNvCxnSpPr>
                <a:stCxn id="58" idx="0"/>
              </p:cNvCxnSpPr>
              <p:nvPr/>
            </p:nvCxnSpPr>
            <p:spPr>
              <a:xfrm flipV="1">
                <a:off x="2526324" y="1163419"/>
                <a:ext cx="216876" cy="457200"/>
              </a:xfrm>
              <a:prstGeom prst="bentConnector2">
                <a:avLst/>
              </a:prstGeom>
              <a:ln w="28575" cmpd="sng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Elbow Connector 233"/>
              <p:cNvCxnSpPr>
                <a:endCxn id="19" idx="1"/>
              </p:cNvCxnSpPr>
              <p:nvPr/>
            </p:nvCxnSpPr>
            <p:spPr>
              <a:xfrm rot="10800000" flipV="1">
                <a:off x="1447800" y="1163417"/>
                <a:ext cx="1295400" cy="876301"/>
              </a:xfrm>
              <a:prstGeom prst="bentConnector3">
                <a:avLst>
                  <a:gd name="adj1" fmla="val 136030"/>
                </a:avLst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/>
              <p:cNvGrpSpPr/>
              <p:nvPr/>
            </p:nvGrpSpPr>
            <p:grpSpPr>
              <a:xfrm>
                <a:off x="1447800" y="1620619"/>
                <a:ext cx="365463" cy="838199"/>
                <a:chOff x="1447800" y="1809750"/>
                <a:chExt cx="365463" cy="838199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1447800" y="1809750"/>
                  <a:ext cx="365463" cy="838199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  <a:latin typeface="Courier New"/>
                      <a:cs typeface="Courier New"/>
                    </a:rPr>
                    <a:t>pc</a:t>
                  </a:r>
                </a:p>
              </p:txBody>
            </p:sp>
            <p:sp>
              <p:nvSpPr>
                <p:cNvPr id="31" name="Isosceles Triangle 30"/>
                <p:cNvSpPr/>
                <p:nvPr/>
              </p:nvSpPr>
              <p:spPr>
                <a:xfrm>
                  <a:off x="1558020" y="2495550"/>
                  <a:ext cx="152400" cy="152399"/>
                </a:xfrm>
                <a:prstGeom prst="triangle">
                  <a:avLst/>
                </a:prstGeom>
                <a:ln w="28575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532" name="TextBox 531"/>
              <p:cNvSpPr txBox="1"/>
              <p:nvPr/>
            </p:nvSpPr>
            <p:spPr>
              <a:xfrm>
                <a:off x="679938" y="2003179"/>
                <a:ext cx="520206" cy="319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pc+4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651463" y="1504951"/>
              <a:ext cx="1844337" cy="1066800"/>
              <a:chOff x="1813263" y="1962150"/>
              <a:chExt cx="1844337" cy="1066800"/>
            </a:xfrm>
          </p:grpSpPr>
          <p:sp>
            <p:nvSpPr>
              <p:cNvPr id="487" name="TextBox 486"/>
              <p:cNvSpPr txBox="1"/>
              <p:nvPr/>
            </p:nvSpPr>
            <p:spPr>
              <a:xfrm>
                <a:off x="2971800" y="1962150"/>
                <a:ext cx="606675" cy="186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50" dirty="0" err="1"/>
                  <a:t>inst</a:t>
                </a:r>
                <a:r>
                  <a:rPr lang="en-US" sz="1050" dirty="0"/>
                  <a:t>[11:7]</a:t>
                </a:r>
              </a:p>
            </p:txBody>
          </p:sp>
          <p:sp>
            <p:nvSpPr>
              <p:cNvPr id="488" name="TextBox 487"/>
              <p:cNvSpPr txBox="1"/>
              <p:nvPr/>
            </p:nvSpPr>
            <p:spPr>
              <a:xfrm>
                <a:off x="2971800" y="2266950"/>
                <a:ext cx="681935" cy="186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50" dirty="0" err="1"/>
                  <a:t>inst</a:t>
                </a:r>
                <a:r>
                  <a:rPr lang="en-US" sz="1050" dirty="0"/>
                  <a:t>[19:15]</a:t>
                </a:r>
              </a:p>
            </p:txBody>
          </p:sp>
          <p:sp>
            <p:nvSpPr>
              <p:cNvPr id="503" name="TextBox 502"/>
              <p:cNvSpPr txBox="1"/>
              <p:nvPr/>
            </p:nvSpPr>
            <p:spPr>
              <a:xfrm>
                <a:off x="2971800" y="2495550"/>
                <a:ext cx="681935" cy="186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50" dirty="0" err="1"/>
                  <a:t>inst</a:t>
                </a:r>
                <a:r>
                  <a:rPr lang="en-US" sz="1050" dirty="0"/>
                  <a:t>[24:20]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33600" y="2001619"/>
                <a:ext cx="609600" cy="685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Calibri"/>
                    <a:cs typeface="Calibri"/>
                  </a:rPr>
                  <a:t>IMEM</a:t>
                </a:r>
              </a:p>
            </p:txBody>
          </p:sp>
          <p:cxnSp>
            <p:nvCxnSpPr>
              <p:cNvPr id="185" name="Elbow Connector 184"/>
              <p:cNvCxnSpPr>
                <a:stCxn id="19" idx="3"/>
                <a:endCxn id="16" idx="1"/>
              </p:cNvCxnSpPr>
              <p:nvPr/>
            </p:nvCxnSpPr>
            <p:spPr>
              <a:xfrm>
                <a:off x="1813263" y="2039719"/>
                <a:ext cx="320337" cy="304800"/>
              </a:xfrm>
              <a:prstGeom prst="bentConnector3">
                <a:avLst>
                  <a:gd name="adj1" fmla="val 50000"/>
                </a:avLst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Elbow Connector 393"/>
              <p:cNvCxnSpPr>
                <a:stCxn id="16" idx="3"/>
                <a:endCxn id="22" idx="1"/>
              </p:cNvCxnSpPr>
              <p:nvPr/>
            </p:nvCxnSpPr>
            <p:spPr>
              <a:xfrm flipV="1">
                <a:off x="2743200" y="2192118"/>
                <a:ext cx="914399" cy="152400"/>
              </a:xfrm>
              <a:prstGeom prst="bentConnector3">
                <a:avLst>
                  <a:gd name="adj1" fmla="val 15763"/>
                </a:avLst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Arrow Connector 397"/>
              <p:cNvCxnSpPr/>
              <p:nvPr/>
            </p:nvCxnSpPr>
            <p:spPr>
              <a:xfrm flipH="1">
                <a:off x="2895600" y="2343150"/>
                <a:ext cx="2" cy="68580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Arrow Connector 399"/>
              <p:cNvCxnSpPr/>
              <p:nvPr/>
            </p:nvCxnSpPr>
            <p:spPr>
              <a:xfrm flipV="1">
                <a:off x="2886364" y="2458819"/>
                <a:ext cx="771236" cy="36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Arrow Connector 401"/>
              <p:cNvCxnSpPr/>
              <p:nvPr/>
            </p:nvCxnSpPr>
            <p:spPr>
              <a:xfrm flipV="1">
                <a:off x="2897909" y="2687420"/>
                <a:ext cx="759691" cy="267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2174632" y="2794486"/>
                <a:ext cx="606675" cy="186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50" dirty="0" err="1"/>
                  <a:t>inst</a:t>
                </a:r>
                <a:r>
                  <a:rPr lang="en-US" sz="1050" dirty="0"/>
                  <a:t>[31:0]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169064" y="666750"/>
              <a:ext cx="3298536" cy="1563469"/>
              <a:chOff x="3330864" y="1044865"/>
              <a:chExt cx="3298536" cy="1642554"/>
            </a:xfrm>
          </p:grpSpPr>
          <p:cxnSp>
            <p:nvCxnSpPr>
              <p:cNvPr id="417" name="Elbow Connector 416"/>
              <p:cNvCxnSpPr/>
              <p:nvPr/>
            </p:nvCxnSpPr>
            <p:spPr>
              <a:xfrm rot="16200000" flipH="1">
                <a:off x="3086100" y="1314450"/>
                <a:ext cx="838200" cy="304800"/>
              </a:xfrm>
              <a:prstGeom prst="bentConnector3">
                <a:avLst>
                  <a:gd name="adj1" fmla="val 100275"/>
                </a:avLst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Elbow Connector 405"/>
              <p:cNvCxnSpPr>
                <a:stCxn id="28" idx="0"/>
              </p:cNvCxnSpPr>
              <p:nvPr/>
            </p:nvCxnSpPr>
            <p:spPr>
              <a:xfrm flipH="1" flipV="1">
                <a:off x="3330864" y="1044865"/>
                <a:ext cx="3298536" cy="1147254"/>
              </a:xfrm>
              <a:prstGeom prst="bentConnector3">
                <a:avLst>
                  <a:gd name="adj1" fmla="val -16171"/>
                </a:avLst>
              </a:prstGeom>
              <a:ln w="28575" cmpd="sng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6248400" y="1696819"/>
                <a:ext cx="381000" cy="990600"/>
                <a:chOff x="6248400" y="1696819"/>
                <a:chExt cx="381000" cy="990600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6248400" y="1696819"/>
                  <a:ext cx="381000" cy="990600"/>
                  <a:chOff x="6400800" y="3115310"/>
                  <a:chExt cx="381000" cy="1056640"/>
                </a:xfrm>
              </p:grpSpPr>
              <p:sp>
                <p:nvSpPr>
                  <p:cNvPr id="28" name="Trapezoid 27"/>
                  <p:cNvSpPr/>
                  <p:nvPr/>
                </p:nvSpPr>
                <p:spPr>
                  <a:xfrm rot="5400000">
                    <a:off x="6062980" y="3453130"/>
                    <a:ext cx="1056640" cy="381000"/>
                  </a:xfrm>
                  <a:prstGeom prst="trapezoid">
                    <a:avLst>
                      <a:gd name="adj" fmla="val 46599"/>
                    </a:avLst>
                  </a:prstGeom>
                  <a:solidFill>
                    <a:srgbClr val="FFFFFF"/>
                  </a:solidFill>
                  <a:ln w="28575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600" dirty="0"/>
                  </a:p>
                </p:txBody>
              </p:sp>
              <p:sp>
                <p:nvSpPr>
                  <p:cNvPr id="29" name="Isosceles Triangle 28"/>
                  <p:cNvSpPr/>
                  <p:nvPr/>
                </p:nvSpPr>
                <p:spPr>
                  <a:xfrm rot="5400000">
                    <a:off x="6362707" y="3641091"/>
                    <a:ext cx="152400" cy="76200"/>
                  </a:xfrm>
                  <a:prstGeom prst="triangle">
                    <a:avLst/>
                  </a:prstGeom>
                  <a:ln w="28575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600"/>
                  </a:p>
                </p:txBody>
              </p:sp>
              <p:cxnSp>
                <p:nvCxnSpPr>
                  <p:cNvPr id="34" name="Straight Connector 33"/>
                  <p:cNvCxnSpPr>
                    <a:stCxn id="29" idx="2"/>
                    <a:endCxn id="29" idx="4"/>
                  </p:cNvCxnSpPr>
                  <p:nvPr/>
                </p:nvCxnSpPr>
                <p:spPr>
                  <a:xfrm>
                    <a:off x="6400808" y="3602991"/>
                    <a:ext cx="0" cy="152400"/>
                  </a:xfrm>
                  <a:prstGeom prst="line">
                    <a:avLst/>
                  </a:prstGeom>
                  <a:ln w="28575" cmpd="sng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TextBox 10"/>
                <p:cNvSpPr txBox="1"/>
                <p:nvPr/>
              </p:nvSpPr>
              <p:spPr>
                <a:xfrm>
                  <a:off x="6324600" y="1864476"/>
                  <a:ext cx="304800" cy="5969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en-US" sz="3200" dirty="0"/>
                    <a:t>+</a:t>
                  </a:r>
                </a:p>
              </p:txBody>
            </p:sp>
          </p:grpSp>
        </p:grpSp>
        <p:grpSp>
          <p:nvGrpSpPr>
            <p:cNvPr id="35" name="Group 34"/>
            <p:cNvGrpSpPr/>
            <p:nvPr/>
          </p:nvGrpSpPr>
          <p:grpSpPr>
            <a:xfrm>
              <a:off x="4243756" y="2458821"/>
              <a:ext cx="633044" cy="240755"/>
              <a:chOff x="3557956" y="2916020"/>
              <a:chExt cx="633044" cy="240755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 flipV="1">
                <a:off x="4191000" y="2916020"/>
                <a:ext cx="0" cy="189130"/>
              </a:xfrm>
              <a:prstGeom prst="straightConnector1">
                <a:avLst/>
              </a:prstGeom>
              <a:ln w="28575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128"/>
              <p:cNvSpPr txBox="1"/>
              <p:nvPr/>
            </p:nvSpPr>
            <p:spPr>
              <a:xfrm>
                <a:off x="3557956" y="2970333"/>
                <a:ext cx="530512" cy="186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50" dirty="0" err="1"/>
                  <a:t>RegWEn</a:t>
                </a:r>
                <a:endParaRPr lang="en-US" sz="105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495800" y="1011020"/>
              <a:ext cx="2590800" cy="1447800"/>
              <a:chOff x="3657600" y="1468219"/>
              <a:chExt cx="2590800" cy="1447800"/>
            </a:xfrm>
          </p:grpSpPr>
          <p:cxnSp>
            <p:nvCxnSpPr>
              <p:cNvPr id="261" name="Straight Arrow Connector 260"/>
              <p:cNvCxnSpPr/>
              <p:nvPr/>
            </p:nvCxnSpPr>
            <p:spPr>
              <a:xfrm flipV="1">
                <a:off x="4648200" y="2361045"/>
                <a:ext cx="183573" cy="11275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oup 187"/>
              <p:cNvGrpSpPr/>
              <p:nvPr/>
            </p:nvGrpSpPr>
            <p:grpSpPr>
              <a:xfrm>
                <a:off x="3657600" y="1468219"/>
                <a:ext cx="890956" cy="1447800"/>
                <a:chOff x="3657600" y="1428750"/>
                <a:chExt cx="890956" cy="1447800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3657600" y="1428750"/>
                  <a:ext cx="890956" cy="1447800"/>
                  <a:chOff x="3810000" y="1412681"/>
                  <a:chExt cx="890956" cy="14478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3810000" y="1412681"/>
                    <a:ext cx="890956" cy="14478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 anchorCtr="0"/>
                  <a:lstStyle/>
                  <a:p>
                    <a:pPr algn="ctr"/>
                    <a:r>
                      <a:rPr lang="en-US" sz="1600" dirty="0" err="1">
                        <a:solidFill>
                          <a:schemeClr val="tx1"/>
                        </a:solidFill>
                        <a:latin typeface="Calibri"/>
                        <a:cs typeface="Calibri"/>
                      </a:rPr>
                      <a:t>Reg</a:t>
                    </a:r>
                    <a:r>
                      <a:rPr lang="en-US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rPr>
                      <a:t>[]</a:t>
                    </a:r>
                  </a:p>
                </p:txBody>
              </p:sp>
              <p:sp>
                <p:nvSpPr>
                  <p:cNvPr id="30" name="Isosceles Triangle 29"/>
                  <p:cNvSpPr/>
                  <p:nvPr/>
                </p:nvSpPr>
                <p:spPr>
                  <a:xfrm>
                    <a:off x="4419600" y="2708081"/>
                    <a:ext cx="152400" cy="152400"/>
                  </a:xfrm>
                  <a:prstGeom prst="triangle">
                    <a:avLst/>
                  </a:prstGeom>
                  <a:ln w="28575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600"/>
                  </a:p>
                </p:txBody>
              </p:sp>
            </p:grpSp>
            <p:sp>
              <p:nvSpPr>
                <p:cNvPr id="77" name="TextBox 76"/>
                <p:cNvSpPr txBox="1"/>
                <p:nvPr/>
              </p:nvSpPr>
              <p:spPr>
                <a:xfrm>
                  <a:off x="3657600" y="2234684"/>
                  <a:ext cx="429112" cy="1953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100" dirty="0" err="1"/>
                    <a:t>AddrA</a:t>
                  </a:r>
                  <a:endParaRPr lang="en-US" sz="1100" dirty="0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3657600" y="2463284"/>
                  <a:ext cx="414315" cy="1953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100" dirty="0" err="1"/>
                    <a:t>AddrB</a:t>
                  </a:r>
                  <a:endParaRPr lang="en-US" sz="1100" dirty="0"/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4114800" y="2234684"/>
                  <a:ext cx="414315" cy="1953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100" dirty="0" err="1"/>
                    <a:t>DataA</a:t>
                  </a:r>
                  <a:endParaRPr lang="en-US" sz="1100" dirty="0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3657600" y="1998881"/>
                  <a:ext cx="422097" cy="1953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100" dirty="0" err="1"/>
                    <a:t>AddrD</a:t>
                  </a:r>
                  <a:endParaRPr lang="en-US" sz="1100" dirty="0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4114800" y="2463284"/>
                  <a:ext cx="399518" cy="1953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100" dirty="0" err="1"/>
                    <a:t>DataB</a:t>
                  </a:r>
                  <a:endParaRPr lang="en-US" sz="1100" dirty="0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3657600" y="1694081"/>
                  <a:ext cx="410731" cy="1953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100" dirty="0" err="1"/>
                    <a:t>DataD</a:t>
                  </a:r>
                  <a:endParaRPr lang="en-US" sz="1100" dirty="0"/>
                </a:p>
              </p:txBody>
            </p:sp>
          </p:grpSp>
          <p:cxnSp>
            <p:nvCxnSpPr>
              <p:cNvPr id="251" name="Elbow Connector 250"/>
              <p:cNvCxnSpPr>
                <a:stCxn id="79" idx="3"/>
              </p:cNvCxnSpPr>
              <p:nvPr/>
            </p:nvCxnSpPr>
            <p:spPr>
              <a:xfrm flipV="1">
                <a:off x="4529115" y="1962151"/>
                <a:ext cx="1719285" cy="409663"/>
              </a:xfrm>
              <a:prstGeom prst="bentConnector3">
                <a:avLst>
                  <a:gd name="adj1" fmla="val 50000"/>
                </a:avLst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/>
              <p:cNvCxnSpPr>
                <a:stCxn id="81" idx="3"/>
              </p:cNvCxnSpPr>
              <p:nvPr/>
            </p:nvCxnSpPr>
            <p:spPr>
              <a:xfrm flipV="1">
                <a:off x="4514318" y="2571750"/>
                <a:ext cx="1734082" cy="2866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/>
              <p:cNvSpPr txBox="1"/>
              <p:nvPr/>
            </p:nvSpPr>
            <p:spPr>
              <a:xfrm>
                <a:off x="5410200" y="1657350"/>
                <a:ext cx="752761" cy="2485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err="1"/>
                  <a:t>Reg</a:t>
                </a:r>
                <a:r>
                  <a:rPr lang="en-US" sz="1400" dirty="0"/>
                  <a:t>[rs1]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5427788" y="2266948"/>
                <a:ext cx="771633" cy="2693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err="1"/>
                  <a:t>Reg</a:t>
                </a:r>
                <a:r>
                  <a:rPr lang="en-US" sz="1400" dirty="0"/>
                  <a:t>[rs2]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990600" y="2495551"/>
              <a:ext cx="762000" cy="457200"/>
              <a:chOff x="1524000" y="3638550"/>
              <a:chExt cx="762000" cy="457200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1752600" y="3692590"/>
                <a:ext cx="327026" cy="174560"/>
                <a:chOff x="1752600" y="3768790"/>
                <a:chExt cx="327026" cy="174560"/>
              </a:xfrm>
            </p:grpSpPr>
            <p:sp>
              <p:nvSpPr>
                <p:cNvPr id="90" name="Freeform 89"/>
                <p:cNvSpPr/>
                <p:nvPr/>
              </p:nvSpPr>
              <p:spPr>
                <a:xfrm>
                  <a:off x="1752600" y="3768790"/>
                  <a:ext cx="327026" cy="174560"/>
                </a:xfrm>
                <a:custGeom>
                  <a:avLst/>
                  <a:gdLst>
                    <a:gd name="connsiteX0" fmla="*/ 0 w 281575"/>
                    <a:gd name="connsiteY0" fmla="*/ 109191 h 149420"/>
                    <a:gd name="connsiteX1" fmla="*/ 28732 w 281575"/>
                    <a:gd name="connsiteY1" fmla="*/ 149420 h 149420"/>
                    <a:gd name="connsiteX2" fmla="*/ 109182 w 281575"/>
                    <a:gd name="connsiteY2" fmla="*/ 149420 h 149420"/>
                    <a:gd name="connsiteX3" fmla="*/ 155153 w 281575"/>
                    <a:gd name="connsiteY3" fmla="*/ 0 h 149420"/>
                    <a:gd name="connsiteX4" fmla="*/ 264335 w 281575"/>
                    <a:gd name="connsiteY4" fmla="*/ 5747 h 149420"/>
                    <a:gd name="connsiteX5" fmla="*/ 281575 w 281575"/>
                    <a:gd name="connsiteY5" fmla="*/ 57469 h 149420"/>
                    <a:gd name="connsiteX0" fmla="*/ 0 w 281575"/>
                    <a:gd name="connsiteY0" fmla="*/ 112243 h 152472"/>
                    <a:gd name="connsiteX1" fmla="*/ 28732 w 281575"/>
                    <a:gd name="connsiteY1" fmla="*/ 152472 h 152472"/>
                    <a:gd name="connsiteX2" fmla="*/ 109182 w 281575"/>
                    <a:gd name="connsiteY2" fmla="*/ 152472 h 152472"/>
                    <a:gd name="connsiteX3" fmla="*/ 155153 w 281575"/>
                    <a:gd name="connsiteY3" fmla="*/ 3052 h 152472"/>
                    <a:gd name="connsiteX4" fmla="*/ 270201 w 281575"/>
                    <a:gd name="connsiteY4" fmla="*/ 0 h 152472"/>
                    <a:gd name="connsiteX5" fmla="*/ 281575 w 281575"/>
                    <a:gd name="connsiteY5" fmla="*/ 60521 h 152472"/>
                    <a:gd name="connsiteX0" fmla="*/ 0 w 281575"/>
                    <a:gd name="connsiteY0" fmla="*/ 114832 h 155061"/>
                    <a:gd name="connsiteX1" fmla="*/ 28732 w 281575"/>
                    <a:gd name="connsiteY1" fmla="*/ 155061 h 155061"/>
                    <a:gd name="connsiteX2" fmla="*/ 109182 w 281575"/>
                    <a:gd name="connsiteY2" fmla="*/ 155061 h 155061"/>
                    <a:gd name="connsiteX3" fmla="*/ 178617 w 281575"/>
                    <a:gd name="connsiteY3" fmla="*/ 0 h 155061"/>
                    <a:gd name="connsiteX4" fmla="*/ 270201 w 281575"/>
                    <a:gd name="connsiteY4" fmla="*/ 2589 h 155061"/>
                    <a:gd name="connsiteX5" fmla="*/ 281575 w 281575"/>
                    <a:gd name="connsiteY5" fmla="*/ 63110 h 155061"/>
                    <a:gd name="connsiteX0" fmla="*/ 0 w 281575"/>
                    <a:gd name="connsiteY0" fmla="*/ 120704 h 160933"/>
                    <a:gd name="connsiteX1" fmla="*/ 28732 w 281575"/>
                    <a:gd name="connsiteY1" fmla="*/ 160933 h 160933"/>
                    <a:gd name="connsiteX2" fmla="*/ 109182 w 281575"/>
                    <a:gd name="connsiteY2" fmla="*/ 160933 h 160933"/>
                    <a:gd name="connsiteX3" fmla="*/ 178617 w 281575"/>
                    <a:gd name="connsiteY3" fmla="*/ 5872 h 160933"/>
                    <a:gd name="connsiteX4" fmla="*/ 276067 w 281575"/>
                    <a:gd name="connsiteY4" fmla="*/ 0 h 160933"/>
                    <a:gd name="connsiteX5" fmla="*/ 281575 w 281575"/>
                    <a:gd name="connsiteY5" fmla="*/ 68982 h 160933"/>
                    <a:gd name="connsiteX0" fmla="*/ 0 w 281575"/>
                    <a:gd name="connsiteY0" fmla="*/ 114832 h 155061"/>
                    <a:gd name="connsiteX1" fmla="*/ 28732 w 281575"/>
                    <a:gd name="connsiteY1" fmla="*/ 155061 h 155061"/>
                    <a:gd name="connsiteX2" fmla="*/ 109182 w 281575"/>
                    <a:gd name="connsiteY2" fmla="*/ 155061 h 155061"/>
                    <a:gd name="connsiteX3" fmla="*/ 178617 w 281575"/>
                    <a:gd name="connsiteY3" fmla="*/ 0 h 155061"/>
                    <a:gd name="connsiteX4" fmla="*/ 273134 w 281575"/>
                    <a:gd name="connsiteY4" fmla="*/ 2589 h 155061"/>
                    <a:gd name="connsiteX5" fmla="*/ 281575 w 281575"/>
                    <a:gd name="connsiteY5" fmla="*/ 63110 h 155061"/>
                    <a:gd name="connsiteX0" fmla="*/ 0 w 281575"/>
                    <a:gd name="connsiteY0" fmla="*/ 114832 h 155061"/>
                    <a:gd name="connsiteX1" fmla="*/ 28732 w 281575"/>
                    <a:gd name="connsiteY1" fmla="*/ 155061 h 155061"/>
                    <a:gd name="connsiteX2" fmla="*/ 123848 w 281575"/>
                    <a:gd name="connsiteY2" fmla="*/ 152241 h 155061"/>
                    <a:gd name="connsiteX3" fmla="*/ 178617 w 281575"/>
                    <a:gd name="connsiteY3" fmla="*/ 0 h 155061"/>
                    <a:gd name="connsiteX4" fmla="*/ 273134 w 281575"/>
                    <a:gd name="connsiteY4" fmla="*/ 2589 h 155061"/>
                    <a:gd name="connsiteX5" fmla="*/ 281575 w 281575"/>
                    <a:gd name="connsiteY5" fmla="*/ 63110 h 155061"/>
                    <a:gd name="connsiteX0" fmla="*/ 0 w 281575"/>
                    <a:gd name="connsiteY0" fmla="*/ 106371 h 155061"/>
                    <a:gd name="connsiteX1" fmla="*/ 28732 w 281575"/>
                    <a:gd name="connsiteY1" fmla="*/ 155061 h 155061"/>
                    <a:gd name="connsiteX2" fmla="*/ 123848 w 281575"/>
                    <a:gd name="connsiteY2" fmla="*/ 152241 h 155061"/>
                    <a:gd name="connsiteX3" fmla="*/ 178617 w 281575"/>
                    <a:gd name="connsiteY3" fmla="*/ 0 h 155061"/>
                    <a:gd name="connsiteX4" fmla="*/ 273134 w 281575"/>
                    <a:gd name="connsiteY4" fmla="*/ 2589 h 155061"/>
                    <a:gd name="connsiteX5" fmla="*/ 281575 w 281575"/>
                    <a:gd name="connsiteY5" fmla="*/ 63110 h 155061"/>
                    <a:gd name="connsiteX0" fmla="*/ 0 w 281575"/>
                    <a:gd name="connsiteY0" fmla="*/ 106371 h 152241"/>
                    <a:gd name="connsiteX1" fmla="*/ 28732 w 281575"/>
                    <a:gd name="connsiteY1" fmla="*/ 140959 h 152241"/>
                    <a:gd name="connsiteX2" fmla="*/ 123848 w 281575"/>
                    <a:gd name="connsiteY2" fmla="*/ 152241 h 152241"/>
                    <a:gd name="connsiteX3" fmla="*/ 178617 w 281575"/>
                    <a:gd name="connsiteY3" fmla="*/ 0 h 152241"/>
                    <a:gd name="connsiteX4" fmla="*/ 273134 w 281575"/>
                    <a:gd name="connsiteY4" fmla="*/ 2589 h 152241"/>
                    <a:gd name="connsiteX5" fmla="*/ 281575 w 281575"/>
                    <a:gd name="connsiteY5" fmla="*/ 63110 h 152241"/>
                    <a:gd name="connsiteX0" fmla="*/ 0 w 281575"/>
                    <a:gd name="connsiteY0" fmla="*/ 106371 h 155060"/>
                    <a:gd name="connsiteX1" fmla="*/ 25799 w 281575"/>
                    <a:gd name="connsiteY1" fmla="*/ 155060 h 155060"/>
                    <a:gd name="connsiteX2" fmla="*/ 123848 w 281575"/>
                    <a:gd name="connsiteY2" fmla="*/ 152241 h 155060"/>
                    <a:gd name="connsiteX3" fmla="*/ 178617 w 281575"/>
                    <a:gd name="connsiteY3" fmla="*/ 0 h 155060"/>
                    <a:gd name="connsiteX4" fmla="*/ 273134 w 281575"/>
                    <a:gd name="connsiteY4" fmla="*/ 2589 h 155060"/>
                    <a:gd name="connsiteX5" fmla="*/ 281575 w 281575"/>
                    <a:gd name="connsiteY5" fmla="*/ 63110 h 155060"/>
                    <a:gd name="connsiteX0" fmla="*/ 0 w 281575"/>
                    <a:gd name="connsiteY0" fmla="*/ 106371 h 155062"/>
                    <a:gd name="connsiteX1" fmla="*/ 25799 w 281575"/>
                    <a:gd name="connsiteY1" fmla="*/ 155060 h 155062"/>
                    <a:gd name="connsiteX2" fmla="*/ 141446 w 281575"/>
                    <a:gd name="connsiteY2" fmla="*/ 155062 h 155062"/>
                    <a:gd name="connsiteX3" fmla="*/ 178617 w 281575"/>
                    <a:gd name="connsiteY3" fmla="*/ 0 h 155062"/>
                    <a:gd name="connsiteX4" fmla="*/ 273134 w 281575"/>
                    <a:gd name="connsiteY4" fmla="*/ 2589 h 155062"/>
                    <a:gd name="connsiteX5" fmla="*/ 281575 w 281575"/>
                    <a:gd name="connsiteY5" fmla="*/ 63110 h 155062"/>
                    <a:gd name="connsiteX0" fmla="*/ 0 w 290733"/>
                    <a:gd name="connsiteY0" fmla="*/ 109422 h 158113"/>
                    <a:gd name="connsiteX1" fmla="*/ 25799 w 290733"/>
                    <a:gd name="connsiteY1" fmla="*/ 158111 h 158113"/>
                    <a:gd name="connsiteX2" fmla="*/ 141446 w 290733"/>
                    <a:gd name="connsiteY2" fmla="*/ 158113 h 158113"/>
                    <a:gd name="connsiteX3" fmla="*/ 178617 w 290733"/>
                    <a:gd name="connsiteY3" fmla="*/ 3051 h 158113"/>
                    <a:gd name="connsiteX4" fmla="*/ 290733 w 290733"/>
                    <a:gd name="connsiteY4" fmla="*/ 0 h 158113"/>
                    <a:gd name="connsiteX5" fmla="*/ 281575 w 290733"/>
                    <a:gd name="connsiteY5" fmla="*/ 66161 h 158113"/>
                    <a:gd name="connsiteX0" fmla="*/ 0 w 281575"/>
                    <a:gd name="connsiteY0" fmla="*/ 106371 h 155062"/>
                    <a:gd name="connsiteX1" fmla="*/ 25799 w 281575"/>
                    <a:gd name="connsiteY1" fmla="*/ 155060 h 155062"/>
                    <a:gd name="connsiteX2" fmla="*/ 141446 w 281575"/>
                    <a:gd name="connsiteY2" fmla="*/ 155062 h 155062"/>
                    <a:gd name="connsiteX3" fmla="*/ 178617 w 281575"/>
                    <a:gd name="connsiteY3" fmla="*/ 0 h 155062"/>
                    <a:gd name="connsiteX4" fmla="*/ 279001 w 281575"/>
                    <a:gd name="connsiteY4" fmla="*/ 2590 h 155062"/>
                    <a:gd name="connsiteX5" fmla="*/ 281575 w 281575"/>
                    <a:gd name="connsiteY5" fmla="*/ 63110 h 155062"/>
                    <a:gd name="connsiteX0" fmla="*/ 0 w 302107"/>
                    <a:gd name="connsiteY0" fmla="*/ 106371 h 155062"/>
                    <a:gd name="connsiteX1" fmla="*/ 25799 w 302107"/>
                    <a:gd name="connsiteY1" fmla="*/ 155060 h 155062"/>
                    <a:gd name="connsiteX2" fmla="*/ 141446 w 302107"/>
                    <a:gd name="connsiteY2" fmla="*/ 155062 h 155062"/>
                    <a:gd name="connsiteX3" fmla="*/ 178617 w 302107"/>
                    <a:gd name="connsiteY3" fmla="*/ 0 h 155062"/>
                    <a:gd name="connsiteX4" fmla="*/ 279001 w 302107"/>
                    <a:gd name="connsiteY4" fmla="*/ 2590 h 155062"/>
                    <a:gd name="connsiteX5" fmla="*/ 302107 w 302107"/>
                    <a:gd name="connsiteY5" fmla="*/ 60290 h 155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2107" h="155062">
                      <a:moveTo>
                        <a:pt x="0" y="106371"/>
                      </a:moveTo>
                      <a:lnTo>
                        <a:pt x="25799" y="155060"/>
                      </a:lnTo>
                      <a:lnTo>
                        <a:pt x="141446" y="155062"/>
                      </a:lnTo>
                      <a:lnTo>
                        <a:pt x="178617" y="0"/>
                      </a:lnTo>
                      <a:lnTo>
                        <a:pt x="279001" y="2590"/>
                      </a:lnTo>
                      <a:lnTo>
                        <a:pt x="302107" y="60290"/>
                      </a:lnTo>
                    </a:path>
                  </a:pathLst>
                </a:custGeom>
                <a:ln w="28575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1" name="Freeform 90"/>
                <p:cNvSpPr/>
                <p:nvPr/>
              </p:nvSpPr>
              <p:spPr>
                <a:xfrm>
                  <a:off x="1870075" y="3816350"/>
                  <a:ext cx="104775" cy="63500"/>
                </a:xfrm>
                <a:custGeom>
                  <a:avLst/>
                  <a:gdLst>
                    <a:gd name="connsiteX0" fmla="*/ 0 w 104775"/>
                    <a:gd name="connsiteY0" fmla="*/ 41275 h 63500"/>
                    <a:gd name="connsiteX1" fmla="*/ 66675 w 104775"/>
                    <a:gd name="connsiteY1" fmla="*/ 0 h 63500"/>
                    <a:gd name="connsiteX2" fmla="*/ 104775 w 104775"/>
                    <a:gd name="connsiteY2" fmla="*/ 63500 h 63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" h="63500">
                      <a:moveTo>
                        <a:pt x="0" y="41275"/>
                      </a:moveTo>
                      <a:lnTo>
                        <a:pt x="66675" y="0"/>
                      </a:lnTo>
                      <a:lnTo>
                        <a:pt x="104775" y="63500"/>
                      </a:lnTo>
                    </a:path>
                  </a:pathLst>
                </a:custGeom>
                <a:ln w="28575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89" name="Rectangle 88"/>
              <p:cNvSpPr/>
              <p:nvPr/>
            </p:nvSpPr>
            <p:spPr>
              <a:xfrm>
                <a:off x="1524000" y="3638550"/>
                <a:ext cx="762000" cy="457200"/>
              </a:xfrm>
              <a:prstGeom prst="rect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/>
                  <a:t>clock</a:t>
                </a:r>
              </a:p>
            </p:txBody>
          </p:sp>
        </p:grpSp>
        <p:cxnSp>
          <p:nvCxnSpPr>
            <p:cNvPr id="85" name="Elbow Connector 84"/>
            <p:cNvCxnSpPr>
              <a:endCxn id="31" idx="3"/>
            </p:cNvCxnSpPr>
            <p:nvPr/>
          </p:nvCxnSpPr>
          <p:spPr>
            <a:xfrm rot="5400000" flipH="1" flipV="1">
              <a:off x="1732878" y="2021341"/>
              <a:ext cx="759264" cy="719820"/>
            </a:xfrm>
            <a:prstGeom prst="bentConnector3">
              <a:avLst>
                <a:gd name="adj1" fmla="val -28"/>
              </a:avLst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/>
            <p:nvPr/>
          </p:nvCxnSpPr>
          <p:spPr>
            <a:xfrm flipV="1">
              <a:off x="2438400" y="2419351"/>
              <a:ext cx="2743200" cy="341532"/>
            </a:xfrm>
            <a:prstGeom prst="bentConnector2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7543800" y="1504950"/>
              <a:ext cx="255608" cy="24858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 err="1"/>
                <a:t>alu</a:t>
              </a:r>
              <a:endParaRPr lang="en-US" sz="1400" dirty="0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533400" y="3943351"/>
            <a:ext cx="8229600" cy="228600"/>
            <a:chOff x="-381000" y="4629150"/>
            <a:chExt cx="8229600" cy="228600"/>
          </a:xfrm>
        </p:grpSpPr>
        <p:cxnSp>
          <p:nvCxnSpPr>
            <p:cNvPr id="182" name="Straight Connector 181"/>
            <p:cNvCxnSpPr/>
            <p:nvPr/>
          </p:nvCxnSpPr>
          <p:spPr>
            <a:xfrm>
              <a:off x="1066800" y="4857750"/>
              <a:ext cx="67818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H="1"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2743200" y="4629150"/>
              <a:ext cx="56691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dirty="0" err="1">
                  <a:latin typeface="Courier New"/>
                  <a:cs typeface="Courier New"/>
                </a:rPr>
                <a:t>Reg</a:t>
              </a:r>
              <a:r>
                <a:rPr lang="en-US" sz="1200" b="1" dirty="0">
                  <a:latin typeface="Courier New"/>
                  <a:cs typeface="Courier New"/>
                </a:rPr>
                <a:t>[2]</a:t>
              </a:r>
            </a:p>
          </p:txBody>
        </p:sp>
        <p:cxnSp>
          <p:nvCxnSpPr>
            <p:cNvPr id="189" name="Straight Connector 188"/>
            <p:cNvCxnSpPr/>
            <p:nvPr/>
          </p:nvCxnSpPr>
          <p:spPr>
            <a:xfrm flipH="1"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1066800" y="4629150"/>
              <a:ext cx="67818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5562600" y="4629150"/>
              <a:ext cx="56691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dirty="0" err="1">
                  <a:latin typeface="Courier New"/>
                  <a:cs typeface="Courier New"/>
                </a:rPr>
                <a:t>Reg</a:t>
              </a:r>
              <a:r>
                <a:rPr lang="en-US" sz="1200" b="1" dirty="0">
                  <a:latin typeface="Courier New"/>
                  <a:cs typeface="Courier New"/>
                </a:rPr>
                <a:t>[7]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-381000" y="4629150"/>
              <a:ext cx="51877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Reg</a:t>
              </a:r>
              <a:r>
                <a:rPr lang="en-US" sz="1200" dirty="0"/>
                <a:t>[rs1]</a:t>
              </a: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609600" y="4552951"/>
            <a:ext cx="7924800" cy="228600"/>
            <a:chOff x="-1371600" y="4629150"/>
            <a:chExt cx="7924800" cy="228600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1066800" y="4857750"/>
              <a:ext cx="54864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H="1"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2743200" y="4629150"/>
              <a:ext cx="12133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dirty="0" err="1">
                  <a:latin typeface="Courier New"/>
                  <a:cs typeface="Courier New"/>
                </a:rPr>
                <a:t>Reg</a:t>
              </a:r>
              <a:r>
                <a:rPr lang="en-US" sz="1200" b="1" dirty="0">
                  <a:latin typeface="Courier New"/>
                  <a:cs typeface="Courier New"/>
                </a:rPr>
                <a:t>[2]+</a:t>
              </a:r>
              <a:r>
                <a:rPr lang="en-US" sz="1200" b="1" dirty="0" err="1">
                  <a:latin typeface="Courier New"/>
                  <a:cs typeface="Courier New"/>
                </a:rPr>
                <a:t>Reg</a:t>
              </a:r>
              <a:r>
                <a:rPr lang="en-US" sz="1200" b="1" dirty="0">
                  <a:latin typeface="Courier New"/>
                  <a:cs typeface="Courier New"/>
                </a:rPr>
                <a:t>[3]</a:t>
              </a:r>
            </a:p>
          </p:txBody>
        </p:sp>
        <p:cxnSp>
          <p:nvCxnSpPr>
            <p:cNvPr id="201" name="Straight Connector 200"/>
            <p:cNvCxnSpPr/>
            <p:nvPr/>
          </p:nvCxnSpPr>
          <p:spPr>
            <a:xfrm flipH="1"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1066800" y="4629150"/>
              <a:ext cx="54864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-1371600" y="4629150"/>
              <a:ext cx="19236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alu</a:t>
              </a:r>
              <a:endParaRPr lang="en-US" sz="12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5029200" y="4629150"/>
              <a:ext cx="12133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dirty="0" err="1">
                  <a:latin typeface="Courier New"/>
                  <a:cs typeface="Courier New"/>
                </a:rPr>
                <a:t>Reg</a:t>
              </a:r>
              <a:r>
                <a:rPr lang="en-US" sz="1200" b="1" dirty="0">
                  <a:latin typeface="Courier New"/>
                  <a:cs typeface="Courier New"/>
                </a:rPr>
                <a:t>[7]+</a:t>
              </a:r>
              <a:r>
                <a:rPr lang="en-US" sz="1200" b="1" dirty="0" err="1">
                  <a:latin typeface="Courier New"/>
                  <a:cs typeface="Courier New"/>
                </a:rPr>
                <a:t>Reg</a:t>
              </a:r>
              <a:r>
                <a:rPr lang="en-US" sz="1200" b="1" dirty="0">
                  <a:latin typeface="Courier New"/>
                  <a:cs typeface="Courier New"/>
                </a:rPr>
                <a:t>[9]</a:t>
              </a: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533400" y="4248151"/>
            <a:ext cx="8229600" cy="228600"/>
            <a:chOff x="-381000" y="4629150"/>
            <a:chExt cx="8229600" cy="228600"/>
          </a:xfrm>
        </p:grpSpPr>
        <p:cxnSp>
          <p:nvCxnSpPr>
            <p:cNvPr id="211" name="Straight Connector 210"/>
            <p:cNvCxnSpPr/>
            <p:nvPr/>
          </p:nvCxnSpPr>
          <p:spPr>
            <a:xfrm>
              <a:off x="1066800" y="4857750"/>
              <a:ext cx="67818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2743200" y="4629150"/>
              <a:ext cx="56691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dirty="0" err="1">
                  <a:latin typeface="Courier New"/>
                  <a:cs typeface="Courier New"/>
                </a:rPr>
                <a:t>Reg</a:t>
              </a:r>
              <a:r>
                <a:rPr lang="en-US" sz="1200" b="1" dirty="0">
                  <a:latin typeface="Courier New"/>
                  <a:cs typeface="Courier New"/>
                </a:rPr>
                <a:t>[3]</a:t>
              </a:r>
            </a:p>
          </p:txBody>
        </p:sp>
        <p:cxnSp>
          <p:nvCxnSpPr>
            <p:cNvPr id="217" name="Straight Connector 216"/>
            <p:cNvCxnSpPr/>
            <p:nvPr/>
          </p:nvCxnSpPr>
          <p:spPr>
            <a:xfrm flipH="1"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H="1"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1066800" y="4629150"/>
              <a:ext cx="67818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5562600" y="4629150"/>
              <a:ext cx="56691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dirty="0" err="1">
                  <a:latin typeface="Courier New"/>
                  <a:cs typeface="Courier New"/>
                </a:rPr>
                <a:t>Reg</a:t>
              </a:r>
              <a:r>
                <a:rPr lang="en-US" sz="1200" b="1" dirty="0">
                  <a:latin typeface="Courier New"/>
                  <a:cs typeface="Courier New"/>
                </a:rPr>
                <a:t>[9]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-381000" y="4629150"/>
              <a:ext cx="51877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Reg</a:t>
              </a:r>
              <a:r>
                <a:rPr lang="en-US" sz="1200" dirty="0"/>
                <a:t>[rs2]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533400" y="4857750"/>
            <a:ext cx="8001000" cy="228600"/>
            <a:chOff x="533400" y="4857750"/>
            <a:chExt cx="8001000" cy="228600"/>
          </a:xfrm>
        </p:grpSpPr>
        <p:grpSp>
          <p:nvGrpSpPr>
            <p:cNvPr id="240" name="Group 239"/>
            <p:cNvGrpSpPr/>
            <p:nvPr/>
          </p:nvGrpSpPr>
          <p:grpSpPr>
            <a:xfrm>
              <a:off x="533400" y="4857750"/>
              <a:ext cx="8001000" cy="228600"/>
              <a:chOff x="533400" y="4629150"/>
              <a:chExt cx="8001000" cy="228600"/>
            </a:xfrm>
          </p:grpSpPr>
          <p:cxnSp>
            <p:nvCxnSpPr>
              <p:cNvPr id="241" name="Straight Connector 240"/>
              <p:cNvCxnSpPr/>
              <p:nvPr/>
            </p:nvCxnSpPr>
            <p:spPr>
              <a:xfrm>
                <a:off x="1066800" y="4857750"/>
                <a:ext cx="7467600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flipH="1" flipV="1">
                <a:off x="4724400" y="4629150"/>
                <a:ext cx="152400" cy="22860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3276600" y="4629150"/>
                <a:ext cx="2139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/>
                  <a:t>???</a:t>
                </a:r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 flipV="1">
                <a:off x="4724400" y="4629150"/>
                <a:ext cx="152400" cy="22860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1066800" y="4629150"/>
                <a:ext cx="7467600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TextBox 251"/>
              <p:cNvSpPr txBox="1"/>
              <p:nvPr/>
            </p:nvSpPr>
            <p:spPr>
              <a:xfrm>
                <a:off x="533400" y="4629151"/>
                <a:ext cx="4049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Reg</a:t>
                </a:r>
                <a:r>
                  <a:rPr lang="en-US" sz="1200" dirty="0"/>
                  <a:t>[1]</a:t>
                </a:r>
              </a:p>
            </p:txBody>
          </p:sp>
        </p:grpSp>
        <p:sp>
          <p:nvSpPr>
            <p:cNvPr id="255" name="TextBox 254"/>
            <p:cNvSpPr txBox="1"/>
            <p:nvPr/>
          </p:nvSpPr>
          <p:spPr>
            <a:xfrm>
              <a:off x="5410200" y="4857750"/>
              <a:ext cx="12133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dirty="0" err="1">
                  <a:latin typeface="Courier New"/>
                  <a:cs typeface="Courier New"/>
                </a:rPr>
                <a:t>Reg</a:t>
              </a:r>
              <a:r>
                <a:rPr lang="en-US" sz="1200" b="1" dirty="0">
                  <a:latin typeface="Courier New"/>
                  <a:cs typeface="Courier New"/>
                </a:rPr>
                <a:t>[2]+</a:t>
              </a:r>
              <a:r>
                <a:rPr lang="en-US" sz="1200" b="1" dirty="0" err="1">
                  <a:latin typeface="Courier New"/>
                  <a:cs typeface="Courier New"/>
                </a:rPr>
                <a:t>Reg</a:t>
              </a:r>
              <a:r>
                <a:rPr lang="en-US" sz="1200" b="1" dirty="0">
                  <a:latin typeface="Courier New"/>
                  <a:cs typeface="Courier New"/>
                </a:rPr>
                <a:t>[3]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862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</a:t>
            </a:r>
            <a:r>
              <a:rPr lang="en-US" b="1" dirty="0">
                <a:latin typeface="Courier New"/>
                <a:cs typeface="Courier New"/>
              </a:rPr>
              <a:t>sub</a:t>
            </a:r>
            <a:r>
              <a:rPr lang="en-US" dirty="0"/>
              <a:t>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04950"/>
            <a:ext cx="8628184" cy="228957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Courier New"/>
                <a:cs typeface="Courier New"/>
              </a:rPr>
              <a:t>sub </a:t>
            </a:r>
            <a:r>
              <a:rPr lang="en-US" b="1" dirty="0" err="1">
                <a:latin typeface="Courier New"/>
                <a:cs typeface="Courier New"/>
              </a:rPr>
              <a:t>rd</a:t>
            </a:r>
            <a:r>
              <a:rPr lang="en-US" b="1" dirty="0">
                <a:latin typeface="Courier New"/>
                <a:cs typeface="Courier New"/>
              </a:rPr>
              <a:t>, rs1, rs2</a:t>
            </a:r>
          </a:p>
          <a:p>
            <a:r>
              <a:rPr lang="en-US" dirty="0">
                <a:latin typeface="Calibri"/>
                <a:cs typeface="Calibri"/>
              </a:rPr>
              <a:t>Almost the same as add, except now have to subtract operands instead of adding them</a:t>
            </a:r>
          </a:p>
          <a:p>
            <a:r>
              <a:rPr lang="en-US" b="1" dirty="0" err="1">
                <a:latin typeface="Courier New"/>
                <a:cs typeface="Courier New"/>
              </a:rPr>
              <a:t>inst</a:t>
            </a:r>
            <a:r>
              <a:rPr lang="en-US" b="1" dirty="0">
                <a:latin typeface="Courier New"/>
                <a:cs typeface="Courier New"/>
              </a:rPr>
              <a:t>[30]</a:t>
            </a:r>
            <a:r>
              <a:rPr lang="en-US" dirty="0">
                <a:latin typeface="Calibri"/>
                <a:cs typeface="Calibri"/>
              </a:rPr>
              <a:t> selects between add and subtract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Untitled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" b="78580"/>
          <a:stretch/>
        </p:blipFill>
        <p:spPr>
          <a:xfrm>
            <a:off x="0" y="976319"/>
            <a:ext cx="9144000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5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 w="28575" cmpd="sng">
          <a:solidFill>
            <a:srgbClr val="00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28575" cmpd="sng"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61c" id="{3D438229-7FE9-D54F-B5B6-0AB840F958BF}" vid="{E8C94A1B-47C3-B341-AD26-AD62246F1A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61c</Template>
  <TotalTime>14255</TotalTime>
  <Words>3445</Words>
  <Application>Microsoft Office PowerPoint</Application>
  <PresentationFormat>On-screen Show (16:9)</PresentationFormat>
  <Paragraphs>1290</Paragraphs>
  <Slides>49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AmericanTypewriter-Condensed</vt:lpstr>
      <vt:lpstr>Arial</vt:lpstr>
      <vt:lpstr>Calibri</vt:lpstr>
      <vt:lpstr>Calibri Light</vt:lpstr>
      <vt:lpstr>Courier New</vt:lpstr>
      <vt:lpstr>Mangal</vt:lpstr>
      <vt:lpstr>Times</vt:lpstr>
      <vt:lpstr>Wingdings</vt:lpstr>
      <vt:lpstr>Office Theme</vt:lpstr>
      <vt:lpstr>   Lecture 11: RISC-V Processor Datapath</vt:lpstr>
      <vt:lpstr>Recap: Complete RV32I ISA</vt:lpstr>
      <vt:lpstr>State Required by RV32I ISA</vt:lpstr>
      <vt:lpstr>One-Instruction-Per-Cycle RISC-V Machine</vt:lpstr>
      <vt:lpstr>Basic Phases of Instruction Execution</vt:lpstr>
      <vt:lpstr>Implementing the add instruction</vt:lpstr>
      <vt:lpstr>Datapath for add</vt:lpstr>
      <vt:lpstr>Timing Diagram for add </vt:lpstr>
      <vt:lpstr>Implementing the sub instruction</vt:lpstr>
      <vt:lpstr>Datapath for add/sub</vt:lpstr>
      <vt:lpstr>Implementing other R-Format instructions</vt:lpstr>
      <vt:lpstr>Implementing the addi instruction</vt:lpstr>
      <vt:lpstr>Datapath for add/sub</vt:lpstr>
      <vt:lpstr>Adding addi to datapath</vt:lpstr>
      <vt:lpstr>I-Format immediates</vt:lpstr>
      <vt:lpstr>Adding addi to datapath</vt:lpstr>
      <vt:lpstr>TSMC Announces 3nm CMOS Fab</vt:lpstr>
      <vt:lpstr>Break!</vt:lpstr>
      <vt:lpstr>Implementing Load Word instruction</vt:lpstr>
      <vt:lpstr>Adding addi to datapath</vt:lpstr>
      <vt:lpstr>Adding lw to datapath</vt:lpstr>
      <vt:lpstr>Adding lw to datapath</vt:lpstr>
      <vt:lpstr>All RV32 Load  Instructions</vt:lpstr>
      <vt:lpstr>Implementing Store Word instruction</vt:lpstr>
      <vt:lpstr>Adding lw to datapath</vt:lpstr>
      <vt:lpstr>Adding sw to datapath</vt:lpstr>
      <vt:lpstr>Adding sw to datapath</vt:lpstr>
      <vt:lpstr>I-Format immediates</vt:lpstr>
      <vt:lpstr>I &amp; S Immediate Generator</vt:lpstr>
      <vt:lpstr>Implementing Branches</vt:lpstr>
      <vt:lpstr>Adding sw to datapath</vt:lpstr>
      <vt:lpstr>Adding branches to datapath</vt:lpstr>
      <vt:lpstr>Adding branches to datapath</vt:lpstr>
      <vt:lpstr>Branch Comparator</vt:lpstr>
      <vt:lpstr>Administrivia (1/2)</vt:lpstr>
      <vt:lpstr>Administrivia (2/2)</vt:lpstr>
      <vt:lpstr>Break!</vt:lpstr>
      <vt:lpstr>Multiply Branch Immediates by Shift?</vt:lpstr>
      <vt:lpstr>RISC-V Branch Immediates</vt:lpstr>
      <vt:lpstr>RISC-V Immediate Encoding</vt:lpstr>
      <vt:lpstr>Implementing JALR Instruction (I-Format)</vt:lpstr>
      <vt:lpstr>Adding branches to datapath</vt:lpstr>
      <vt:lpstr>Adding jalr to datapath</vt:lpstr>
      <vt:lpstr>Adding jalr to datapath</vt:lpstr>
      <vt:lpstr>Implementing jal Instruction</vt:lpstr>
      <vt:lpstr>Adding jal to datapath</vt:lpstr>
      <vt:lpstr>Adding jal to datapath</vt:lpstr>
      <vt:lpstr>Single-Cycle RISC-V RV32I Datapath</vt:lpstr>
      <vt:lpstr>And in Conclusion, 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 Great Ideas in Computer Architecture   Lecture 1: Introduction</dc:title>
  <dc:subject/>
  <dc:creator>Bernhard E. Boser</dc:creator>
  <cp:keywords/>
  <dc:description/>
  <cp:lastModifiedBy>Linh Tran</cp:lastModifiedBy>
  <cp:revision>1169</cp:revision>
  <dcterms:created xsi:type="dcterms:W3CDTF">2016-08-05T18:45:47Z</dcterms:created>
  <dcterms:modified xsi:type="dcterms:W3CDTF">2018-10-01T05:53:13Z</dcterms:modified>
  <cp:category/>
</cp:coreProperties>
</file>