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5"/>
  </p:notesMasterIdLst>
  <p:sldIdLst>
    <p:sldId id="256" r:id="rId2"/>
    <p:sldId id="644" r:id="rId3"/>
    <p:sldId id="699" r:id="rId4"/>
    <p:sldId id="706" r:id="rId5"/>
    <p:sldId id="700" r:id="rId6"/>
    <p:sldId id="701" r:id="rId7"/>
    <p:sldId id="702" r:id="rId8"/>
    <p:sldId id="703" r:id="rId9"/>
    <p:sldId id="704" r:id="rId10"/>
    <p:sldId id="707" r:id="rId11"/>
    <p:sldId id="708" r:id="rId12"/>
    <p:sldId id="709" r:id="rId13"/>
    <p:sldId id="710" r:id="rId14"/>
    <p:sldId id="705" r:id="rId15"/>
    <p:sldId id="723" r:id="rId16"/>
    <p:sldId id="387" r:id="rId17"/>
    <p:sldId id="711" r:id="rId18"/>
    <p:sldId id="712" r:id="rId19"/>
    <p:sldId id="420" r:id="rId20"/>
    <p:sldId id="713" r:id="rId21"/>
    <p:sldId id="419" r:id="rId22"/>
    <p:sldId id="696" r:id="rId23"/>
    <p:sldId id="721" r:id="rId24"/>
    <p:sldId id="715" r:id="rId25"/>
    <p:sldId id="724" r:id="rId26"/>
    <p:sldId id="422" r:id="rId27"/>
    <p:sldId id="423" r:id="rId28"/>
    <p:sldId id="725" r:id="rId29"/>
    <p:sldId id="647" r:id="rId30"/>
    <p:sldId id="648" r:id="rId31"/>
    <p:sldId id="649" r:id="rId32"/>
    <p:sldId id="714" r:id="rId33"/>
    <p:sldId id="651" r:id="rId34"/>
    <p:sldId id="652" r:id="rId35"/>
    <p:sldId id="654" r:id="rId36"/>
    <p:sldId id="655" r:id="rId37"/>
    <p:sldId id="718" r:id="rId38"/>
    <p:sldId id="658" r:id="rId39"/>
    <p:sldId id="717" r:id="rId40"/>
    <p:sldId id="719" r:id="rId41"/>
    <p:sldId id="716" r:id="rId42"/>
    <p:sldId id="720" r:id="rId43"/>
    <p:sldId id="726" r:id="rId44"/>
    <p:sldId id="426" r:id="rId45"/>
    <p:sldId id="427" r:id="rId46"/>
    <p:sldId id="429" r:id="rId47"/>
    <p:sldId id="695" r:id="rId48"/>
    <p:sldId id="727" r:id="rId49"/>
    <p:sldId id="428" r:id="rId50"/>
    <p:sldId id="681" r:id="rId51"/>
    <p:sldId id="694" r:id="rId52"/>
    <p:sldId id="728" r:id="rId53"/>
    <p:sldId id="673"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4C0"/>
    <a:srgbClr val="FEB2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0" autoAdjust="0"/>
    <p:restoredTop sz="91242"/>
  </p:normalViewPr>
  <p:slideViewPr>
    <p:cSldViewPr>
      <p:cViewPr varScale="1">
        <p:scale>
          <a:sx n="125" d="100"/>
          <a:sy n="125" d="100"/>
        </p:scale>
        <p:origin x="387" y="45"/>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34" d="100"/>
        <a:sy n="13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MacintoshHD:Users:krste:home:shelves:trends_data:Sutter-Kunle-Batten-modified-graphs.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991460325338"/>
          <c:y val="5.1679619165618897E-2"/>
          <c:w val="0.83132582519898401"/>
          <c:h val="0.86046565910755501"/>
        </c:manualLayout>
      </c:layout>
      <c:scatterChart>
        <c:scatterStyle val="lineMarker"/>
        <c:varyColors val="0"/>
        <c:ser>
          <c:idx val="0"/>
          <c:order val="0"/>
          <c:tx>
            <c:strRef>
              <c:f>export!$C$1</c:f>
              <c:strCache>
                <c:ptCount val="1"/>
                <c:pt idx="0">
                  <c:v>Transistors (Thousands)</c:v>
                </c:pt>
              </c:strCache>
            </c:strRef>
          </c:tx>
          <c:spPr>
            <a:ln w="28575">
              <a:noFill/>
            </a:ln>
          </c:spPr>
          <c:marker>
            <c:symbol val="diamond"/>
            <c:size val="5"/>
            <c:spPr>
              <a:solidFill>
                <a:srgbClr val="000080"/>
              </a:solidFill>
              <a:ln>
                <a:solidFill>
                  <a:srgbClr val="000080"/>
                </a:solidFill>
                <a:prstDash val="solid"/>
              </a:ln>
              <a:effectLst>
                <a:outerShdw dist="35921" dir="2700000" algn="br">
                  <a:srgbClr val="000000"/>
                </a:outerShdw>
              </a:effectLst>
            </c:spPr>
          </c:marker>
          <c:trendline>
            <c:spPr>
              <a:ln w="25400">
                <a:solidFill>
                  <a:srgbClr val="000080"/>
                </a:solidFill>
                <a:prstDash val="solid"/>
              </a:ln>
            </c:spPr>
            <c:trendlineType val="exp"/>
            <c:dispRSqr val="0"/>
            <c:dispEq val="0"/>
          </c:trendline>
          <c:xVal>
            <c:numRef>
              <c:f>export!$A$3:$A$85</c:f>
              <c:numCache>
                <c:formatCode>General</c:formatCode>
                <c:ptCount val="81"/>
                <c:pt idx="0" formatCode="@">
                  <c:v>1971</c:v>
                </c:pt>
                <c:pt idx="1">
                  <c:v>1972</c:v>
                </c:pt>
                <c:pt idx="2">
                  <c:v>1974</c:v>
                </c:pt>
                <c:pt idx="3">
                  <c:v>1979</c:v>
                </c:pt>
                <c:pt idx="4">
                  <c:v>1982</c:v>
                </c:pt>
                <c:pt idx="5">
                  <c:v>1985</c:v>
                </c:pt>
                <c:pt idx="6">
                  <c:v>1986</c:v>
                </c:pt>
                <c:pt idx="7">
                  <c:v>1988</c:v>
                </c:pt>
                <c:pt idx="8">
                  <c:v>1989</c:v>
                </c:pt>
                <c:pt idx="9">
                  <c:v>1990</c:v>
                </c:pt>
                <c:pt idx="10">
                  <c:v>1992</c:v>
                </c:pt>
                <c:pt idx="11">
                  <c:v>1992</c:v>
                </c:pt>
                <c:pt idx="12">
                  <c:v>1992</c:v>
                </c:pt>
                <c:pt idx="13">
                  <c:v>1992</c:v>
                </c:pt>
                <c:pt idx="14">
                  <c:v>1993</c:v>
                </c:pt>
                <c:pt idx="15">
                  <c:v>1993</c:v>
                </c:pt>
                <c:pt idx="16">
                  <c:v>1994</c:v>
                </c:pt>
                <c:pt idx="17">
                  <c:v>1994</c:v>
                </c:pt>
                <c:pt idx="18">
                  <c:v>1995</c:v>
                </c:pt>
                <c:pt idx="19">
                  <c:v>1995</c:v>
                </c:pt>
                <c:pt idx="20">
                  <c:v>1995</c:v>
                </c:pt>
                <c:pt idx="21">
                  <c:v>1995</c:v>
                </c:pt>
                <c:pt idx="22">
                  <c:v>1996</c:v>
                </c:pt>
                <c:pt idx="23">
                  <c:v>1996</c:v>
                </c:pt>
                <c:pt idx="24">
                  <c:v>1996</c:v>
                </c:pt>
                <c:pt idx="25">
                  <c:v>1996</c:v>
                </c:pt>
                <c:pt idx="26">
                  <c:v>1997</c:v>
                </c:pt>
                <c:pt idx="27">
                  <c:v>1997</c:v>
                </c:pt>
                <c:pt idx="28">
                  <c:v>1997</c:v>
                </c:pt>
                <c:pt idx="29">
                  <c:v>1997</c:v>
                </c:pt>
                <c:pt idx="30">
                  <c:v>1998</c:v>
                </c:pt>
                <c:pt idx="31">
                  <c:v>1998</c:v>
                </c:pt>
                <c:pt idx="32">
                  <c:v>1998</c:v>
                </c:pt>
                <c:pt idx="33">
                  <c:v>1999</c:v>
                </c:pt>
                <c:pt idx="34">
                  <c:v>1999</c:v>
                </c:pt>
                <c:pt idx="35">
                  <c:v>1999</c:v>
                </c:pt>
                <c:pt idx="36">
                  <c:v>2000</c:v>
                </c:pt>
                <c:pt idx="37">
                  <c:v>2000</c:v>
                </c:pt>
                <c:pt idx="38">
                  <c:v>2000</c:v>
                </c:pt>
                <c:pt idx="39">
                  <c:v>2000</c:v>
                </c:pt>
                <c:pt idx="40">
                  <c:v>2001</c:v>
                </c:pt>
                <c:pt idx="41">
                  <c:v>2001</c:v>
                </c:pt>
                <c:pt idx="42">
                  <c:v>2002</c:v>
                </c:pt>
                <c:pt idx="43">
                  <c:v>2002</c:v>
                </c:pt>
                <c:pt idx="44">
                  <c:v>2002</c:v>
                </c:pt>
                <c:pt idx="45">
                  <c:v>2003</c:v>
                </c:pt>
                <c:pt idx="46">
                  <c:v>2003</c:v>
                </c:pt>
                <c:pt idx="47">
                  <c:v>2003</c:v>
                </c:pt>
                <c:pt idx="48">
                  <c:v>2004</c:v>
                </c:pt>
                <c:pt idx="49">
                  <c:v>2004</c:v>
                </c:pt>
                <c:pt idx="50">
                  <c:v>2004</c:v>
                </c:pt>
                <c:pt idx="51">
                  <c:v>2005</c:v>
                </c:pt>
                <c:pt idx="52">
                  <c:v>2005</c:v>
                </c:pt>
                <c:pt idx="53">
                  <c:v>2005</c:v>
                </c:pt>
                <c:pt idx="54">
                  <c:v>2005</c:v>
                </c:pt>
                <c:pt idx="55">
                  <c:v>2006</c:v>
                </c:pt>
                <c:pt idx="56">
                  <c:v>2006</c:v>
                </c:pt>
                <c:pt idx="57">
                  <c:v>2006</c:v>
                </c:pt>
                <c:pt idx="58">
                  <c:v>2006</c:v>
                </c:pt>
                <c:pt idx="59">
                  <c:v>2006</c:v>
                </c:pt>
                <c:pt idx="60">
                  <c:v>2006</c:v>
                </c:pt>
                <c:pt idx="61">
                  <c:v>2007</c:v>
                </c:pt>
                <c:pt idx="62">
                  <c:v>2007</c:v>
                </c:pt>
                <c:pt idx="63">
                  <c:v>2007</c:v>
                </c:pt>
                <c:pt idx="64">
                  <c:v>2007</c:v>
                </c:pt>
                <c:pt idx="65">
                  <c:v>2007</c:v>
                </c:pt>
                <c:pt idx="66">
                  <c:v>2007</c:v>
                </c:pt>
                <c:pt idx="67">
                  <c:v>2007</c:v>
                </c:pt>
                <c:pt idx="68">
                  <c:v>2008</c:v>
                </c:pt>
                <c:pt idx="69">
                  <c:v>2008</c:v>
                </c:pt>
                <c:pt idx="70">
                  <c:v>2008</c:v>
                </c:pt>
                <c:pt idx="71">
                  <c:v>2009</c:v>
                </c:pt>
                <c:pt idx="72">
                  <c:v>2009</c:v>
                </c:pt>
                <c:pt idx="73">
                  <c:v>2009</c:v>
                </c:pt>
                <c:pt idx="74">
                  <c:v>2010</c:v>
                </c:pt>
                <c:pt idx="75">
                  <c:v>2010</c:v>
                </c:pt>
                <c:pt idx="76">
                  <c:v>2010</c:v>
                </c:pt>
                <c:pt idx="77">
                  <c:v>2011</c:v>
                </c:pt>
                <c:pt idx="78">
                  <c:v>2011</c:v>
                </c:pt>
                <c:pt idx="79">
                  <c:v>2011</c:v>
                </c:pt>
                <c:pt idx="80">
                  <c:v>2011</c:v>
                </c:pt>
              </c:numCache>
            </c:numRef>
          </c:xVal>
          <c:yVal>
            <c:numRef>
              <c:f>export!$C$3:$C$85</c:f>
              <c:numCache>
                <c:formatCode>General</c:formatCode>
                <c:ptCount val="81"/>
                <c:pt idx="0">
                  <c:v>2.2999999999999998</c:v>
                </c:pt>
                <c:pt idx="1">
                  <c:v>3.5</c:v>
                </c:pt>
                <c:pt idx="2">
                  <c:v>6</c:v>
                </c:pt>
                <c:pt idx="3">
                  <c:v>29</c:v>
                </c:pt>
                <c:pt idx="4">
                  <c:v>134</c:v>
                </c:pt>
                <c:pt idx="5">
                  <c:v>275</c:v>
                </c:pt>
                <c:pt idx="6">
                  <c:v>110</c:v>
                </c:pt>
                <c:pt idx="7">
                  <c:v>120</c:v>
                </c:pt>
                <c:pt idx="8">
                  <c:v>1200</c:v>
                </c:pt>
                <c:pt idx="9">
                  <c:v>1200</c:v>
                </c:pt>
                <c:pt idx="10">
                  <c:v>1200</c:v>
                </c:pt>
                <c:pt idx="11">
                  <c:v>1100</c:v>
                </c:pt>
                <c:pt idx="12">
                  <c:v>3100</c:v>
                </c:pt>
                <c:pt idx="13">
                  <c:v>1700</c:v>
                </c:pt>
                <c:pt idx="14">
                  <c:v>930</c:v>
                </c:pt>
                <c:pt idx="15">
                  <c:v>3100</c:v>
                </c:pt>
                <c:pt idx="16">
                  <c:v>2800</c:v>
                </c:pt>
                <c:pt idx="17">
                  <c:v>1900</c:v>
                </c:pt>
                <c:pt idx="18">
                  <c:v>9670</c:v>
                </c:pt>
                <c:pt idx="19">
                  <c:v>3100</c:v>
                </c:pt>
                <c:pt idx="20">
                  <c:v>5500</c:v>
                </c:pt>
                <c:pt idx="21">
                  <c:v>5200</c:v>
                </c:pt>
                <c:pt idx="22">
                  <c:v>3600</c:v>
                </c:pt>
                <c:pt idx="23">
                  <c:v>6800</c:v>
                </c:pt>
                <c:pt idx="24">
                  <c:v>4300</c:v>
                </c:pt>
                <c:pt idx="25">
                  <c:v>9670</c:v>
                </c:pt>
                <c:pt idx="26">
                  <c:v>5400</c:v>
                </c:pt>
                <c:pt idx="27">
                  <c:v>3500</c:v>
                </c:pt>
                <c:pt idx="28">
                  <c:v>8800</c:v>
                </c:pt>
                <c:pt idx="29">
                  <c:v>7500</c:v>
                </c:pt>
                <c:pt idx="30">
                  <c:v>15200</c:v>
                </c:pt>
                <c:pt idx="31">
                  <c:v>9300</c:v>
                </c:pt>
                <c:pt idx="32">
                  <c:v>6900</c:v>
                </c:pt>
                <c:pt idx="33">
                  <c:v>21300</c:v>
                </c:pt>
                <c:pt idx="34">
                  <c:v>9500</c:v>
                </c:pt>
                <c:pt idx="35">
                  <c:v>22000</c:v>
                </c:pt>
                <c:pt idx="36">
                  <c:v>37000</c:v>
                </c:pt>
                <c:pt idx="37">
                  <c:v>28000</c:v>
                </c:pt>
                <c:pt idx="38">
                  <c:v>29000</c:v>
                </c:pt>
                <c:pt idx="39">
                  <c:v>42000</c:v>
                </c:pt>
                <c:pt idx="40">
                  <c:v>25000</c:v>
                </c:pt>
                <c:pt idx="41">
                  <c:v>37000</c:v>
                </c:pt>
                <c:pt idx="42">
                  <c:v>55000</c:v>
                </c:pt>
                <c:pt idx="43">
                  <c:v>37200</c:v>
                </c:pt>
                <c:pt idx="44">
                  <c:v>221000</c:v>
                </c:pt>
                <c:pt idx="45">
                  <c:v>152000</c:v>
                </c:pt>
                <c:pt idx="46">
                  <c:v>54300</c:v>
                </c:pt>
                <c:pt idx="47">
                  <c:v>106000</c:v>
                </c:pt>
                <c:pt idx="48">
                  <c:v>106000</c:v>
                </c:pt>
                <c:pt idx="49">
                  <c:v>276000</c:v>
                </c:pt>
                <c:pt idx="50">
                  <c:v>125000</c:v>
                </c:pt>
                <c:pt idx="51">
                  <c:v>230000</c:v>
                </c:pt>
                <c:pt idx="52">
                  <c:v>114000</c:v>
                </c:pt>
                <c:pt idx="53">
                  <c:v>300000</c:v>
                </c:pt>
                <c:pt idx="54">
                  <c:v>114000</c:v>
                </c:pt>
                <c:pt idx="55">
                  <c:v>154000</c:v>
                </c:pt>
                <c:pt idx="56">
                  <c:v>376000</c:v>
                </c:pt>
                <c:pt idx="57">
                  <c:v>243000</c:v>
                </c:pt>
                <c:pt idx="58">
                  <c:v>582000</c:v>
                </c:pt>
                <c:pt idx="59">
                  <c:v>291000</c:v>
                </c:pt>
                <c:pt idx="60">
                  <c:v>152000</c:v>
                </c:pt>
                <c:pt idx="61">
                  <c:v>582000</c:v>
                </c:pt>
                <c:pt idx="62">
                  <c:v>790000</c:v>
                </c:pt>
                <c:pt idx="63">
                  <c:v>234000</c:v>
                </c:pt>
                <c:pt idx="64">
                  <c:v>114000</c:v>
                </c:pt>
                <c:pt idx="65">
                  <c:v>503000</c:v>
                </c:pt>
                <c:pt idx="66">
                  <c:v>463000</c:v>
                </c:pt>
                <c:pt idx="67">
                  <c:v>450000</c:v>
                </c:pt>
                <c:pt idx="68">
                  <c:v>410000</c:v>
                </c:pt>
                <c:pt idx="69">
                  <c:v>450000</c:v>
                </c:pt>
                <c:pt idx="70">
                  <c:v>731000</c:v>
                </c:pt>
                <c:pt idx="71">
                  <c:v>1900000</c:v>
                </c:pt>
                <c:pt idx="72">
                  <c:v>2300000</c:v>
                </c:pt>
                <c:pt idx="73">
                  <c:v>410000</c:v>
                </c:pt>
                <c:pt idx="74">
                  <c:v>1200000</c:v>
                </c:pt>
                <c:pt idx="75">
                  <c:v>2300000</c:v>
                </c:pt>
                <c:pt idx="76">
                  <c:v>2000000</c:v>
                </c:pt>
                <c:pt idx="77">
                  <c:v>1170000</c:v>
                </c:pt>
                <c:pt idx="78">
                  <c:v>1170000</c:v>
                </c:pt>
                <c:pt idx="79">
                  <c:v>855000</c:v>
                </c:pt>
                <c:pt idx="80">
                  <c:v>1200000</c:v>
                </c:pt>
              </c:numCache>
            </c:numRef>
          </c:yVal>
          <c:smooth val="0"/>
          <c:extLst>
            <c:ext xmlns:c16="http://schemas.microsoft.com/office/drawing/2014/chart" uri="{C3380CC4-5D6E-409C-BE32-E72D297353CC}">
              <c16:uniqueId val="{00000001-EF3A-4C29-B8DB-166B7ED34AD1}"/>
            </c:ext>
          </c:extLst>
        </c:ser>
        <c:ser>
          <c:idx val="1"/>
          <c:order val="1"/>
          <c:tx>
            <c:strRef>
              <c:f>export!$D$1</c:f>
              <c:strCache>
                <c:ptCount val="1"/>
                <c:pt idx="0">
                  <c:v>Frequency (MHz)</c:v>
                </c:pt>
              </c:strCache>
            </c:strRef>
          </c:tx>
          <c:spPr>
            <a:ln w="28575">
              <a:noFill/>
            </a:ln>
          </c:spPr>
          <c:marker>
            <c:symbol val="square"/>
            <c:size val="5"/>
            <c:spPr>
              <a:solidFill>
                <a:srgbClr val="FF0000"/>
              </a:solidFill>
              <a:ln>
                <a:solidFill>
                  <a:srgbClr val="FF0000"/>
                </a:solidFill>
                <a:prstDash val="solid"/>
              </a:ln>
              <a:effectLst>
                <a:outerShdw dist="35921" dir="2700000" algn="br">
                  <a:srgbClr val="000000"/>
                </a:outerShdw>
              </a:effectLst>
            </c:spPr>
          </c:marker>
          <c:trendline>
            <c:spPr>
              <a:ln w="25400">
                <a:solidFill>
                  <a:srgbClr val="FF0000"/>
                </a:solidFill>
                <a:prstDash val="solid"/>
              </a:ln>
            </c:spPr>
            <c:trendlineType val="exp"/>
            <c:dispRSqr val="0"/>
            <c:dispEq val="0"/>
          </c:trendline>
          <c:xVal>
            <c:numRef>
              <c:f>export!$A$3:$A$50</c:f>
              <c:numCache>
                <c:formatCode>General</c:formatCode>
                <c:ptCount val="48"/>
                <c:pt idx="0" formatCode="@">
                  <c:v>1971</c:v>
                </c:pt>
                <c:pt idx="1">
                  <c:v>1972</c:v>
                </c:pt>
                <c:pt idx="2">
                  <c:v>1974</c:v>
                </c:pt>
                <c:pt idx="3">
                  <c:v>1979</c:v>
                </c:pt>
                <c:pt idx="4">
                  <c:v>1982</c:v>
                </c:pt>
                <c:pt idx="5">
                  <c:v>1985</c:v>
                </c:pt>
                <c:pt idx="6">
                  <c:v>1986</c:v>
                </c:pt>
                <c:pt idx="7">
                  <c:v>1988</c:v>
                </c:pt>
                <c:pt idx="8">
                  <c:v>1989</c:v>
                </c:pt>
                <c:pt idx="9">
                  <c:v>1990</c:v>
                </c:pt>
                <c:pt idx="10">
                  <c:v>1992</c:v>
                </c:pt>
                <c:pt idx="11">
                  <c:v>1992</c:v>
                </c:pt>
                <c:pt idx="12">
                  <c:v>1992</c:v>
                </c:pt>
                <c:pt idx="13">
                  <c:v>1992</c:v>
                </c:pt>
                <c:pt idx="14">
                  <c:v>1993</c:v>
                </c:pt>
                <c:pt idx="15">
                  <c:v>1993</c:v>
                </c:pt>
                <c:pt idx="16">
                  <c:v>1994</c:v>
                </c:pt>
                <c:pt idx="17">
                  <c:v>1994</c:v>
                </c:pt>
                <c:pt idx="18">
                  <c:v>1995</c:v>
                </c:pt>
                <c:pt idx="19">
                  <c:v>1995</c:v>
                </c:pt>
                <c:pt idx="20">
                  <c:v>1995</c:v>
                </c:pt>
                <c:pt idx="21">
                  <c:v>1995</c:v>
                </c:pt>
                <c:pt idx="22">
                  <c:v>1996</c:v>
                </c:pt>
                <c:pt idx="23">
                  <c:v>1996</c:v>
                </c:pt>
                <c:pt idx="24">
                  <c:v>1996</c:v>
                </c:pt>
                <c:pt idx="25">
                  <c:v>1996</c:v>
                </c:pt>
                <c:pt idx="26">
                  <c:v>1997</c:v>
                </c:pt>
                <c:pt idx="27">
                  <c:v>1997</c:v>
                </c:pt>
                <c:pt idx="28">
                  <c:v>1997</c:v>
                </c:pt>
                <c:pt idx="29">
                  <c:v>1997</c:v>
                </c:pt>
                <c:pt idx="30">
                  <c:v>1998</c:v>
                </c:pt>
                <c:pt idx="31">
                  <c:v>1998</c:v>
                </c:pt>
                <c:pt idx="32">
                  <c:v>1998</c:v>
                </c:pt>
                <c:pt idx="33">
                  <c:v>1999</c:v>
                </c:pt>
                <c:pt idx="34">
                  <c:v>1999</c:v>
                </c:pt>
                <c:pt idx="35">
                  <c:v>1999</c:v>
                </c:pt>
                <c:pt idx="36">
                  <c:v>2000</c:v>
                </c:pt>
                <c:pt idx="37">
                  <c:v>2000</c:v>
                </c:pt>
                <c:pt idx="38">
                  <c:v>2000</c:v>
                </c:pt>
                <c:pt idx="39">
                  <c:v>2000</c:v>
                </c:pt>
                <c:pt idx="40">
                  <c:v>2001</c:v>
                </c:pt>
                <c:pt idx="41">
                  <c:v>2001</c:v>
                </c:pt>
                <c:pt idx="42">
                  <c:v>2002</c:v>
                </c:pt>
                <c:pt idx="43">
                  <c:v>2002</c:v>
                </c:pt>
                <c:pt idx="44">
                  <c:v>2002</c:v>
                </c:pt>
                <c:pt idx="45">
                  <c:v>2003</c:v>
                </c:pt>
                <c:pt idx="46">
                  <c:v>2003</c:v>
                </c:pt>
                <c:pt idx="47">
                  <c:v>2003</c:v>
                </c:pt>
              </c:numCache>
            </c:numRef>
          </c:xVal>
          <c:yVal>
            <c:numRef>
              <c:f>export!$D$3:$D$50</c:f>
              <c:numCache>
                <c:formatCode>General</c:formatCode>
                <c:ptCount val="48"/>
                <c:pt idx="0">
                  <c:v>0.7</c:v>
                </c:pt>
                <c:pt idx="1">
                  <c:v>0.5</c:v>
                </c:pt>
                <c:pt idx="2">
                  <c:v>2</c:v>
                </c:pt>
                <c:pt idx="3">
                  <c:v>5</c:v>
                </c:pt>
                <c:pt idx="4">
                  <c:v>6</c:v>
                </c:pt>
                <c:pt idx="5">
                  <c:v>16</c:v>
                </c:pt>
                <c:pt idx="6">
                  <c:v>16</c:v>
                </c:pt>
                <c:pt idx="7">
                  <c:v>40</c:v>
                </c:pt>
                <c:pt idx="8">
                  <c:v>25</c:v>
                </c:pt>
                <c:pt idx="9">
                  <c:v>33</c:v>
                </c:pt>
                <c:pt idx="10">
                  <c:v>66</c:v>
                </c:pt>
                <c:pt idx="11">
                  <c:v>100</c:v>
                </c:pt>
                <c:pt idx="12">
                  <c:v>60</c:v>
                </c:pt>
                <c:pt idx="13">
                  <c:v>200</c:v>
                </c:pt>
                <c:pt idx="14">
                  <c:v>40</c:v>
                </c:pt>
                <c:pt idx="15">
                  <c:v>66</c:v>
                </c:pt>
                <c:pt idx="16">
                  <c:v>300</c:v>
                </c:pt>
                <c:pt idx="17">
                  <c:v>150</c:v>
                </c:pt>
                <c:pt idx="18">
                  <c:v>300</c:v>
                </c:pt>
                <c:pt idx="19">
                  <c:v>90</c:v>
                </c:pt>
                <c:pt idx="20">
                  <c:v>200</c:v>
                </c:pt>
                <c:pt idx="21">
                  <c:v>200</c:v>
                </c:pt>
                <c:pt idx="22">
                  <c:v>200</c:v>
                </c:pt>
                <c:pt idx="23">
                  <c:v>200</c:v>
                </c:pt>
                <c:pt idx="24">
                  <c:v>90</c:v>
                </c:pt>
                <c:pt idx="25">
                  <c:v>500</c:v>
                </c:pt>
                <c:pt idx="26">
                  <c:v>250</c:v>
                </c:pt>
                <c:pt idx="27">
                  <c:v>533</c:v>
                </c:pt>
                <c:pt idx="28">
                  <c:v>233</c:v>
                </c:pt>
                <c:pt idx="29">
                  <c:v>300</c:v>
                </c:pt>
                <c:pt idx="30">
                  <c:v>500</c:v>
                </c:pt>
                <c:pt idx="31">
                  <c:v>400</c:v>
                </c:pt>
                <c:pt idx="32">
                  <c:v>300</c:v>
                </c:pt>
                <c:pt idx="33">
                  <c:v>450</c:v>
                </c:pt>
                <c:pt idx="34">
                  <c:v>500</c:v>
                </c:pt>
                <c:pt idx="35">
                  <c:v>750</c:v>
                </c:pt>
                <c:pt idx="36">
                  <c:v>1000</c:v>
                </c:pt>
                <c:pt idx="37">
                  <c:v>1000</c:v>
                </c:pt>
                <c:pt idx="38">
                  <c:v>900</c:v>
                </c:pt>
                <c:pt idx="39">
                  <c:v>2000</c:v>
                </c:pt>
                <c:pt idx="40">
                  <c:v>800</c:v>
                </c:pt>
                <c:pt idx="41">
                  <c:v>1400</c:v>
                </c:pt>
                <c:pt idx="42">
                  <c:v>2200</c:v>
                </c:pt>
                <c:pt idx="43">
                  <c:v>1800</c:v>
                </c:pt>
                <c:pt idx="44">
                  <c:v>1000</c:v>
                </c:pt>
                <c:pt idx="45">
                  <c:v>1150</c:v>
                </c:pt>
                <c:pt idx="46">
                  <c:v>2160</c:v>
                </c:pt>
                <c:pt idx="47">
                  <c:v>1800</c:v>
                </c:pt>
              </c:numCache>
            </c:numRef>
          </c:yVal>
          <c:smooth val="0"/>
          <c:extLst>
            <c:ext xmlns:c16="http://schemas.microsoft.com/office/drawing/2014/chart" uri="{C3380CC4-5D6E-409C-BE32-E72D297353CC}">
              <c16:uniqueId val="{00000003-EF3A-4C29-B8DB-166B7ED34AD1}"/>
            </c:ext>
          </c:extLst>
        </c:ser>
        <c:ser>
          <c:idx val="2"/>
          <c:order val="2"/>
          <c:tx>
            <c:strRef>
              <c:f>export!$E$1</c:f>
              <c:strCache>
                <c:ptCount val="1"/>
                <c:pt idx="0">
                  <c:v>Power (W)</c:v>
                </c:pt>
              </c:strCache>
            </c:strRef>
          </c:tx>
          <c:spPr>
            <a:ln w="28575">
              <a:noFill/>
            </a:ln>
          </c:spPr>
          <c:marker>
            <c:symbol val="triangle"/>
            <c:size val="5"/>
            <c:spPr>
              <a:solidFill>
                <a:srgbClr val="993366"/>
              </a:solidFill>
              <a:ln>
                <a:solidFill>
                  <a:srgbClr val="993366"/>
                </a:solidFill>
                <a:prstDash val="solid"/>
              </a:ln>
            </c:spPr>
          </c:marker>
          <c:trendline>
            <c:spPr>
              <a:ln w="25400">
                <a:solidFill>
                  <a:srgbClr val="993366"/>
                </a:solidFill>
                <a:prstDash val="solid"/>
              </a:ln>
            </c:spPr>
            <c:trendlineType val="exp"/>
            <c:dispRSqr val="0"/>
            <c:dispEq val="0"/>
          </c:trendline>
          <c:xVal>
            <c:numRef>
              <c:f>export!$A$3:$A$50</c:f>
              <c:numCache>
                <c:formatCode>General</c:formatCode>
                <c:ptCount val="48"/>
                <c:pt idx="0" formatCode="@">
                  <c:v>1971</c:v>
                </c:pt>
                <c:pt idx="1">
                  <c:v>1972</c:v>
                </c:pt>
                <c:pt idx="2">
                  <c:v>1974</c:v>
                </c:pt>
                <c:pt idx="3">
                  <c:v>1979</c:v>
                </c:pt>
                <c:pt idx="4">
                  <c:v>1982</c:v>
                </c:pt>
                <c:pt idx="5">
                  <c:v>1985</c:v>
                </c:pt>
                <c:pt idx="6">
                  <c:v>1986</c:v>
                </c:pt>
                <c:pt idx="7">
                  <c:v>1988</c:v>
                </c:pt>
                <c:pt idx="8">
                  <c:v>1989</c:v>
                </c:pt>
                <c:pt idx="9">
                  <c:v>1990</c:v>
                </c:pt>
                <c:pt idx="10">
                  <c:v>1992</c:v>
                </c:pt>
                <c:pt idx="11">
                  <c:v>1992</c:v>
                </c:pt>
                <c:pt idx="12">
                  <c:v>1992</c:v>
                </c:pt>
                <c:pt idx="13">
                  <c:v>1992</c:v>
                </c:pt>
                <c:pt idx="14">
                  <c:v>1993</c:v>
                </c:pt>
                <c:pt idx="15">
                  <c:v>1993</c:v>
                </c:pt>
                <c:pt idx="16">
                  <c:v>1994</c:v>
                </c:pt>
                <c:pt idx="17">
                  <c:v>1994</c:v>
                </c:pt>
                <c:pt idx="18">
                  <c:v>1995</c:v>
                </c:pt>
                <c:pt idx="19">
                  <c:v>1995</c:v>
                </c:pt>
                <c:pt idx="20">
                  <c:v>1995</c:v>
                </c:pt>
                <c:pt idx="21">
                  <c:v>1995</c:v>
                </c:pt>
                <c:pt idx="22">
                  <c:v>1996</c:v>
                </c:pt>
                <c:pt idx="23">
                  <c:v>1996</c:v>
                </c:pt>
                <c:pt idx="24">
                  <c:v>1996</c:v>
                </c:pt>
                <c:pt idx="25">
                  <c:v>1996</c:v>
                </c:pt>
                <c:pt idx="26">
                  <c:v>1997</c:v>
                </c:pt>
                <c:pt idx="27">
                  <c:v>1997</c:v>
                </c:pt>
                <c:pt idx="28">
                  <c:v>1997</c:v>
                </c:pt>
                <c:pt idx="29">
                  <c:v>1997</c:v>
                </c:pt>
                <c:pt idx="30">
                  <c:v>1998</c:v>
                </c:pt>
                <c:pt idx="31">
                  <c:v>1998</c:v>
                </c:pt>
                <c:pt idx="32">
                  <c:v>1998</c:v>
                </c:pt>
                <c:pt idx="33">
                  <c:v>1999</c:v>
                </c:pt>
                <c:pt idx="34">
                  <c:v>1999</c:v>
                </c:pt>
                <c:pt idx="35">
                  <c:v>1999</c:v>
                </c:pt>
                <c:pt idx="36">
                  <c:v>2000</c:v>
                </c:pt>
                <c:pt idx="37">
                  <c:v>2000</c:v>
                </c:pt>
                <c:pt idx="38">
                  <c:v>2000</c:v>
                </c:pt>
                <c:pt idx="39">
                  <c:v>2000</c:v>
                </c:pt>
                <c:pt idx="40">
                  <c:v>2001</c:v>
                </c:pt>
                <c:pt idx="41">
                  <c:v>2001</c:v>
                </c:pt>
                <c:pt idx="42">
                  <c:v>2002</c:v>
                </c:pt>
                <c:pt idx="43">
                  <c:v>2002</c:v>
                </c:pt>
                <c:pt idx="44">
                  <c:v>2002</c:v>
                </c:pt>
                <c:pt idx="45">
                  <c:v>2003</c:v>
                </c:pt>
                <c:pt idx="46">
                  <c:v>2003</c:v>
                </c:pt>
                <c:pt idx="47">
                  <c:v>2003</c:v>
                </c:pt>
              </c:numCache>
            </c:numRef>
          </c:xVal>
          <c:yVal>
            <c:numRef>
              <c:f>export!$E$3:$E$50</c:f>
              <c:numCache>
                <c:formatCode>General</c:formatCode>
                <c:ptCount val="48"/>
                <c:pt idx="0">
                  <c:v>0.45</c:v>
                </c:pt>
                <c:pt idx="1">
                  <c:v>0.42</c:v>
                </c:pt>
                <c:pt idx="2">
                  <c:v>0.92</c:v>
                </c:pt>
                <c:pt idx="3">
                  <c:v>1.7</c:v>
                </c:pt>
                <c:pt idx="4">
                  <c:v>3</c:v>
                </c:pt>
                <c:pt idx="5">
                  <c:v>1.5</c:v>
                </c:pt>
                <c:pt idx="6">
                  <c:v>3</c:v>
                </c:pt>
                <c:pt idx="7">
                  <c:v>4</c:v>
                </c:pt>
                <c:pt idx="8">
                  <c:v>2.75</c:v>
                </c:pt>
                <c:pt idx="9">
                  <c:v>3.5</c:v>
                </c:pt>
                <c:pt idx="10">
                  <c:v>5.8</c:v>
                </c:pt>
                <c:pt idx="11">
                  <c:v>15</c:v>
                </c:pt>
                <c:pt idx="12">
                  <c:v>14.2</c:v>
                </c:pt>
                <c:pt idx="13">
                  <c:v>35</c:v>
                </c:pt>
                <c:pt idx="14">
                  <c:v>3</c:v>
                </c:pt>
                <c:pt idx="15">
                  <c:v>13</c:v>
                </c:pt>
                <c:pt idx="16">
                  <c:v>28</c:v>
                </c:pt>
                <c:pt idx="17">
                  <c:v>3</c:v>
                </c:pt>
                <c:pt idx="18">
                  <c:v>50</c:v>
                </c:pt>
                <c:pt idx="19">
                  <c:v>16</c:v>
                </c:pt>
                <c:pt idx="20">
                  <c:v>32.6</c:v>
                </c:pt>
                <c:pt idx="21">
                  <c:v>30</c:v>
                </c:pt>
                <c:pt idx="22">
                  <c:v>10</c:v>
                </c:pt>
                <c:pt idx="23">
                  <c:v>30</c:v>
                </c:pt>
                <c:pt idx="24">
                  <c:v>11</c:v>
                </c:pt>
                <c:pt idx="25">
                  <c:v>43</c:v>
                </c:pt>
                <c:pt idx="26">
                  <c:v>25</c:v>
                </c:pt>
                <c:pt idx="27">
                  <c:v>36</c:v>
                </c:pt>
                <c:pt idx="28">
                  <c:v>17</c:v>
                </c:pt>
                <c:pt idx="29">
                  <c:v>32</c:v>
                </c:pt>
                <c:pt idx="30">
                  <c:v>91</c:v>
                </c:pt>
                <c:pt idx="31">
                  <c:v>14</c:v>
                </c:pt>
                <c:pt idx="32">
                  <c:v>30</c:v>
                </c:pt>
                <c:pt idx="33">
                  <c:v>17</c:v>
                </c:pt>
                <c:pt idx="34">
                  <c:v>21</c:v>
                </c:pt>
                <c:pt idx="35">
                  <c:v>35</c:v>
                </c:pt>
                <c:pt idx="36">
                  <c:v>49</c:v>
                </c:pt>
                <c:pt idx="37">
                  <c:v>20</c:v>
                </c:pt>
                <c:pt idx="38">
                  <c:v>70</c:v>
                </c:pt>
                <c:pt idx="39">
                  <c:v>72</c:v>
                </c:pt>
                <c:pt idx="40">
                  <c:v>98</c:v>
                </c:pt>
                <c:pt idx="41">
                  <c:v>56</c:v>
                </c:pt>
                <c:pt idx="42">
                  <c:v>48</c:v>
                </c:pt>
                <c:pt idx="43">
                  <c:v>62</c:v>
                </c:pt>
                <c:pt idx="44">
                  <c:v>98</c:v>
                </c:pt>
                <c:pt idx="45">
                  <c:v>155</c:v>
                </c:pt>
                <c:pt idx="46">
                  <c:v>74</c:v>
                </c:pt>
                <c:pt idx="47">
                  <c:v>89</c:v>
                </c:pt>
              </c:numCache>
            </c:numRef>
          </c:yVal>
          <c:smooth val="0"/>
          <c:extLst>
            <c:ext xmlns:c16="http://schemas.microsoft.com/office/drawing/2014/chart" uri="{C3380CC4-5D6E-409C-BE32-E72D297353CC}">
              <c16:uniqueId val="{00000005-EF3A-4C29-B8DB-166B7ED34AD1}"/>
            </c:ext>
          </c:extLst>
        </c:ser>
        <c:ser>
          <c:idx val="4"/>
          <c:order val="3"/>
          <c:tx>
            <c:strRef>
              <c:f>export!$G$1</c:f>
              <c:strCache>
                <c:ptCount val="1"/>
                <c:pt idx="0">
                  <c:v>Cores</c:v>
                </c:pt>
              </c:strCache>
            </c:strRef>
          </c:tx>
          <c:spPr>
            <a:ln w="28575">
              <a:noFill/>
            </a:ln>
          </c:spPr>
          <c:marker>
            <c:symbol val="circle"/>
            <c:size val="5"/>
            <c:spPr>
              <a:solidFill>
                <a:srgbClr val="008000"/>
              </a:solidFill>
              <a:ln>
                <a:solidFill>
                  <a:srgbClr val="008000"/>
                </a:solidFill>
                <a:prstDash val="solid"/>
              </a:ln>
              <a:effectLst>
                <a:outerShdw dist="35921" dir="2700000" algn="br">
                  <a:srgbClr val="000000"/>
                </a:outerShdw>
              </a:effectLst>
            </c:spPr>
          </c:marker>
          <c:trendline>
            <c:spPr>
              <a:ln w="25400">
                <a:solidFill>
                  <a:srgbClr val="008000"/>
                </a:solidFill>
                <a:prstDash val="solid"/>
              </a:ln>
            </c:spPr>
            <c:trendlineType val="exp"/>
            <c:dispRSqr val="0"/>
            <c:dispEq val="0"/>
          </c:trendline>
          <c:xVal>
            <c:numRef>
              <c:f>export!$A$3:$A$50</c:f>
              <c:numCache>
                <c:formatCode>General</c:formatCode>
                <c:ptCount val="48"/>
                <c:pt idx="0" formatCode="@">
                  <c:v>1971</c:v>
                </c:pt>
                <c:pt idx="1">
                  <c:v>1972</c:v>
                </c:pt>
                <c:pt idx="2">
                  <c:v>1974</c:v>
                </c:pt>
                <c:pt idx="3">
                  <c:v>1979</c:v>
                </c:pt>
                <c:pt idx="4">
                  <c:v>1982</c:v>
                </c:pt>
                <c:pt idx="5">
                  <c:v>1985</c:v>
                </c:pt>
                <c:pt idx="6">
                  <c:v>1986</c:v>
                </c:pt>
                <c:pt idx="7">
                  <c:v>1988</c:v>
                </c:pt>
                <c:pt idx="8">
                  <c:v>1989</c:v>
                </c:pt>
                <c:pt idx="9">
                  <c:v>1990</c:v>
                </c:pt>
                <c:pt idx="10">
                  <c:v>1992</c:v>
                </c:pt>
                <c:pt idx="11">
                  <c:v>1992</c:v>
                </c:pt>
                <c:pt idx="12">
                  <c:v>1992</c:v>
                </c:pt>
                <c:pt idx="13">
                  <c:v>1992</c:v>
                </c:pt>
                <c:pt idx="14">
                  <c:v>1993</c:v>
                </c:pt>
                <c:pt idx="15">
                  <c:v>1993</c:v>
                </c:pt>
                <c:pt idx="16">
                  <c:v>1994</c:v>
                </c:pt>
                <c:pt idx="17">
                  <c:v>1994</c:v>
                </c:pt>
                <c:pt idx="18">
                  <c:v>1995</c:v>
                </c:pt>
                <c:pt idx="19">
                  <c:v>1995</c:v>
                </c:pt>
                <c:pt idx="20">
                  <c:v>1995</c:v>
                </c:pt>
                <c:pt idx="21">
                  <c:v>1995</c:v>
                </c:pt>
                <c:pt idx="22">
                  <c:v>1996</c:v>
                </c:pt>
                <c:pt idx="23">
                  <c:v>1996</c:v>
                </c:pt>
                <c:pt idx="24">
                  <c:v>1996</c:v>
                </c:pt>
                <c:pt idx="25">
                  <c:v>1996</c:v>
                </c:pt>
                <c:pt idx="26">
                  <c:v>1997</c:v>
                </c:pt>
                <c:pt idx="27">
                  <c:v>1997</c:v>
                </c:pt>
                <c:pt idx="28">
                  <c:v>1997</c:v>
                </c:pt>
                <c:pt idx="29">
                  <c:v>1997</c:v>
                </c:pt>
                <c:pt idx="30">
                  <c:v>1998</c:v>
                </c:pt>
                <c:pt idx="31">
                  <c:v>1998</c:v>
                </c:pt>
                <c:pt idx="32">
                  <c:v>1998</c:v>
                </c:pt>
                <c:pt idx="33">
                  <c:v>1999</c:v>
                </c:pt>
                <c:pt idx="34">
                  <c:v>1999</c:v>
                </c:pt>
                <c:pt idx="35">
                  <c:v>1999</c:v>
                </c:pt>
                <c:pt idx="36">
                  <c:v>2000</c:v>
                </c:pt>
                <c:pt idx="37">
                  <c:v>2000</c:v>
                </c:pt>
                <c:pt idx="38">
                  <c:v>2000</c:v>
                </c:pt>
                <c:pt idx="39">
                  <c:v>2000</c:v>
                </c:pt>
                <c:pt idx="40">
                  <c:v>2001</c:v>
                </c:pt>
                <c:pt idx="41">
                  <c:v>2001</c:v>
                </c:pt>
                <c:pt idx="42">
                  <c:v>2002</c:v>
                </c:pt>
                <c:pt idx="43">
                  <c:v>2002</c:v>
                </c:pt>
                <c:pt idx="44">
                  <c:v>2002</c:v>
                </c:pt>
                <c:pt idx="45">
                  <c:v>2003</c:v>
                </c:pt>
                <c:pt idx="46">
                  <c:v>2003</c:v>
                </c:pt>
                <c:pt idx="47">
                  <c:v>2003</c:v>
                </c:pt>
              </c:numCache>
            </c:numRef>
          </c:xVal>
          <c:yVal>
            <c:numRef>
              <c:f>export!$G$3:$G$50</c:f>
              <c:numCache>
                <c:formatCode>General</c:formatCode>
                <c:ptCount val="48"/>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numCache>
            </c:numRef>
          </c:yVal>
          <c:smooth val="0"/>
          <c:extLst>
            <c:ext xmlns:c16="http://schemas.microsoft.com/office/drawing/2014/chart" uri="{C3380CC4-5D6E-409C-BE32-E72D297353CC}">
              <c16:uniqueId val="{00000007-EF3A-4C29-B8DB-166B7ED34AD1}"/>
            </c:ext>
          </c:extLst>
        </c:ser>
        <c:ser>
          <c:idx val="6"/>
          <c:order val="4"/>
          <c:spPr>
            <a:ln w="28575">
              <a:noFill/>
            </a:ln>
          </c:spPr>
          <c:marker>
            <c:symbol val="square"/>
            <c:size val="5"/>
            <c:spPr>
              <a:solidFill>
                <a:srgbClr val="FF0000"/>
              </a:solidFill>
              <a:ln>
                <a:solidFill>
                  <a:srgbClr val="FF0000"/>
                </a:solidFill>
                <a:prstDash val="solid"/>
              </a:ln>
              <a:effectLst>
                <a:outerShdw dist="35921" dir="2700000" algn="br">
                  <a:srgbClr val="000000"/>
                </a:outerShdw>
              </a:effectLst>
            </c:spPr>
          </c:marker>
          <c:trendline>
            <c:spPr>
              <a:ln w="25400">
                <a:solidFill>
                  <a:srgbClr val="FF0000"/>
                </a:solidFill>
                <a:prstDash val="solid"/>
              </a:ln>
            </c:spPr>
            <c:trendlineType val="exp"/>
            <c:dispRSqr val="0"/>
            <c:dispEq val="0"/>
          </c:trendline>
          <c:xVal>
            <c:numRef>
              <c:f>export!$A$50:$A$85</c:f>
              <c:numCache>
                <c:formatCode>General</c:formatCode>
                <c:ptCount val="34"/>
                <c:pt idx="0">
                  <c:v>2003</c:v>
                </c:pt>
                <c:pt idx="1">
                  <c:v>2004</c:v>
                </c:pt>
                <c:pt idx="2">
                  <c:v>2004</c:v>
                </c:pt>
                <c:pt idx="3">
                  <c:v>2004</c:v>
                </c:pt>
                <c:pt idx="4">
                  <c:v>2005</c:v>
                </c:pt>
                <c:pt idx="5">
                  <c:v>2005</c:v>
                </c:pt>
                <c:pt idx="6">
                  <c:v>2005</c:v>
                </c:pt>
                <c:pt idx="7">
                  <c:v>2005</c:v>
                </c:pt>
                <c:pt idx="8">
                  <c:v>2006</c:v>
                </c:pt>
                <c:pt idx="9">
                  <c:v>2006</c:v>
                </c:pt>
                <c:pt idx="10">
                  <c:v>2006</c:v>
                </c:pt>
                <c:pt idx="11">
                  <c:v>2006</c:v>
                </c:pt>
                <c:pt idx="12">
                  <c:v>2006</c:v>
                </c:pt>
                <c:pt idx="13">
                  <c:v>2006</c:v>
                </c:pt>
                <c:pt idx="14">
                  <c:v>2007</c:v>
                </c:pt>
                <c:pt idx="15">
                  <c:v>2007</c:v>
                </c:pt>
                <c:pt idx="16">
                  <c:v>2007</c:v>
                </c:pt>
                <c:pt idx="17">
                  <c:v>2007</c:v>
                </c:pt>
                <c:pt idx="18">
                  <c:v>2007</c:v>
                </c:pt>
                <c:pt idx="19">
                  <c:v>2007</c:v>
                </c:pt>
                <c:pt idx="20">
                  <c:v>2007</c:v>
                </c:pt>
                <c:pt idx="21">
                  <c:v>2008</c:v>
                </c:pt>
                <c:pt idx="22">
                  <c:v>2008</c:v>
                </c:pt>
                <c:pt idx="23">
                  <c:v>2008</c:v>
                </c:pt>
                <c:pt idx="24">
                  <c:v>2009</c:v>
                </c:pt>
                <c:pt idx="25">
                  <c:v>2009</c:v>
                </c:pt>
                <c:pt idx="26">
                  <c:v>2009</c:v>
                </c:pt>
                <c:pt idx="27">
                  <c:v>2010</c:v>
                </c:pt>
                <c:pt idx="28">
                  <c:v>2010</c:v>
                </c:pt>
                <c:pt idx="29">
                  <c:v>2010</c:v>
                </c:pt>
                <c:pt idx="30">
                  <c:v>2011</c:v>
                </c:pt>
                <c:pt idx="31">
                  <c:v>2011</c:v>
                </c:pt>
                <c:pt idx="32">
                  <c:v>2011</c:v>
                </c:pt>
                <c:pt idx="33">
                  <c:v>2011</c:v>
                </c:pt>
              </c:numCache>
            </c:numRef>
          </c:xVal>
          <c:yVal>
            <c:numRef>
              <c:f>export!$D$50:$D$85</c:f>
              <c:numCache>
                <c:formatCode>General</c:formatCode>
                <c:ptCount val="34"/>
                <c:pt idx="0">
                  <c:v>1800</c:v>
                </c:pt>
                <c:pt idx="1">
                  <c:v>2600</c:v>
                </c:pt>
                <c:pt idx="2">
                  <c:v>1900</c:v>
                </c:pt>
                <c:pt idx="3">
                  <c:v>3600</c:v>
                </c:pt>
                <c:pt idx="4">
                  <c:v>3200</c:v>
                </c:pt>
                <c:pt idx="5">
                  <c:v>2800</c:v>
                </c:pt>
                <c:pt idx="6">
                  <c:v>1200</c:v>
                </c:pt>
                <c:pt idx="7">
                  <c:v>2200</c:v>
                </c:pt>
                <c:pt idx="8">
                  <c:v>2600</c:v>
                </c:pt>
                <c:pt idx="9">
                  <c:v>3600</c:v>
                </c:pt>
                <c:pt idx="10">
                  <c:v>2800</c:v>
                </c:pt>
                <c:pt idx="11">
                  <c:v>2660</c:v>
                </c:pt>
                <c:pt idx="12">
                  <c:v>2800</c:v>
                </c:pt>
                <c:pt idx="13">
                  <c:v>2330</c:v>
                </c:pt>
                <c:pt idx="14">
                  <c:v>2930</c:v>
                </c:pt>
                <c:pt idx="15">
                  <c:v>4700</c:v>
                </c:pt>
                <c:pt idx="16">
                  <c:v>4000</c:v>
                </c:pt>
                <c:pt idx="17">
                  <c:v>2000</c:v>
                </c:pt>
                <c:pt idx="18">
                  <c:v>1400</c:v>
                </c:pt>
                <c:pt idx="19">
                  <c:v>2000</c:v>
                </c:pt>
                <c:pt idx="20">
                  <c:v>2300</c:v>
                </c:pt>
                <c:pt idx="21">
                  <c:v>3000</c:v>
                </c:pt>
                <c:pt idx="22">
                  <c:v>2500</c:v>
                </c:pt>
                <c:pt idx="23">
                  <c:v>3200</c:v>
                </c:pt>
                <c:pt idx="24">
                  <c:v>2660</c:v>
                </c:pt>
                <c:pt idx="25">
                  <c:v>3200</c:v>
                </c:pt>
                <c:pt idx="26">
                  <c:v>2300</c:v>
                </c:pt>
                <c:pt idx="27">
                  <c:v>3500</c:v>
                </c:pt>
                <c:pt idx="28">
                  <c:v>2266</c:v>
                </c:pt>
                <c:pt idx="29">
                  <c:v>1660</c:v>
                </c:pt>
                <c:pt idx="30">
                  <c:v>2400</c:v>
                </c:pt>
                <c:pt idx="31">
                  <c:v>3330</c:v>
                </c:pt>
                <c:pt idx="32">
                  <c:v>3000</c:v>
                </c:pt>
                <c:pt idx="33">
                  <c:v>3600</c:v>
                </c:pt>
              </c:numCache>
            </c:numRef>
          </c:yVal>
          <c:smooth val="0"/>
          <c:extLst>
            <c:ext xmlns:c16="http://schemas.microsoft.com/office/drawing/2014/chart" uri="{C3380CC4-5D6E-409C-BE32-E72D297353CC}">
              <c16:uniqueId val="{00000009-EF3A-4C29-B8DB-166B7ED34AD1}"/>
            </c:ext>
          </c:extLst>
        </c:ser>
        <c:ser>
          <c:idx val="7"/>
          <c:order val="5"/>
          <c:spPr>
            <a:ln w="28575">
              <a:noFill/>
            </a:ln>
          </c:spPr>
          <c:marker>
            <c:symbol val="triangle"/>
            <c:size val="5"/>
            <c:spPr>
              <a:solidFill>
                <a:srgbClr val="993366"/>
              </a:solidFill>
              <a:ln>
                <a:solidFill>
                  <a:srgbClr val="993366"/>
                </a:solidFill>
                <a:prstDash val="solid"/>
              </a:ln>
            </c:spPr>
          </c:marker>
          <c:trendline>
            <c:spPr>
              <a:ln w="25400">
                <a:solidFill>
                  <a:srgbClr val="993366"/>
                </a:solidFill>
                <a:prstDash val="solid"/>
              </a:ln>
            </c:spPr>
            <c:trendlineType val="exp"/>
            <c:dispRSqr val="0"/>
            <c:dispEq val="0"/>
          </c:trendline>
          <c:xVal>
            <c:numRef>
              <c:f>export!$A$50:$A$85</c:f>
              <c:numCache>
                <c:formatCode>General</c:formatCode>
                <c:ptCount val="34"/>
                <c:pt idx="0">
                  <c:v>2003</c:v>
                </c:pt>
                <c:pt idx="1">
                  <c:v>2004</c:v>
                </c:pt>
                <c:pt idx="2">
                  <c:v>2004</c:v>
                </c:pt>
                <c:pt idx="3">
                  <c:v>2004</c:v>
                </c:pt>
                <c:pt idx="4">
                  <c:v>2005</c:v>
                </c:pt>
                <c:pt idx="5">
                  <c:v>2005</c:v>
                </c:pt>
                <c:pt idx="6">
                  <c:v>2005</c:v>
                </c:pt>
                <c:pt idx="7">
                  <c:v>2005</c:v>
                </c:pt>
                <c:pt idx="8">
                  <c:v>2006</c:v>
                </c:pt>
                <c:pt idx="9">
                  <c:v>2006</c:v>
                </c:pt>
                <c:pt idx="10">
                  <c:v>2006</c:v>
                </c:pt>
                <c:pt idx="11">
                  <c:v>2006</c:v>
                </c:pt>
                <c:pt idx="12">
                  <c:v>2006</c:v>
                </c:pt>
                <c:pt idx="13">
                  <c:v>2006</c:v>
                </c:pt>
                <c:pt idx="14">
                  <c:v>2007</c:v>
                </c:pt>
                <c:pt idx="15">
                  <c:v>2007</c:v>
                </c:pt>
                <c:pt idx="16">
                  <c:v>2007</c:v>
                </c:pt>
                <c:pt idx="17">
                  <c:v>2007</c:v>
                </c:pt>
                <c:pt idx="18">
                  <c:v>2007</c:v>
                </c:pt>
                <c:pt idx="19">
                  <c:v>2007</c:v>
                </c:pt>
                <c:pt idx="20">
                  <c:v>2007</c:v>
                </c:pt>
                <c:pt idx="21">
                  <c:v>2008</c:v>
                </c:pt>
                <c:pt idx="22">
                  <c:v>2008</c:v>
                </c:pt>
                <c:pt idx="23">
                  <c:v>2008</c:v>
                </c:pt>
                <c:pt idx="24">
                  <c:v>2009</c:v>
                </c:pt>
                <c:pt idx="25">
                  <c:v>2009</c:v>
                </c:pt>
                <c:pt idx="26">
                  <c:v>2009</c:v>
                </c:pt>
                <c:pt idx="27">
                  <c:v>2010</c:v>
                </c:pt>
                <c:pt idx="28">
                  <c:v>2010</c:v>
                </c:pt>
                <c:pt idx="29">
                  <c:v>2010</c:v>
                </c:pt>
                <c:pt idx="30">
                  <c:v>2011</c:v>
                </c:pt>
                <c:pt idx="31">
                  <c:v>2011</c:v>
                </c:pt>
                <c:pt idx="32">
                  <c:v>2011</c:v>
                </c:pt>
                <c:pt idx="33">
                  <c:v>2011</c:v>
                </c:pt>
              </c:numCache>
            </c:numRef>
          </c:xVal>
          <c:yVal>
            <c:numRef>
              <c:f>export!$E$50:$E$85</c:f>
              <c:numCache>
                <c:formatCode>General</c:formatCode>
                <c:ptCount val="34"/>
                <c:pt idx="0">
                  <c:v>89</c:v>
                </c:pt>
                <c:pt idx="1">
                  <c:v>89</c:v>
                </c:pt>
                <c:pt idx="2">
                  <c:v>100</c:v>
                </c:pt>
                <c:pt idx="3">
                  <c:v>115</c:v>
                </c:pt>
                <c:pt idx="4">
                  <c:v>130</c:v>
                </c:pt>
                <c:pt idx="5">
                  <c:v>85</c:v>
                </c:pt>
                <c:pt idx="6">
                  <c:v>72</c:v>
                </c:pt>
                <c:pt idx="7">
                  <c:v>25</c:v>
                </c:pt>
                <c:pt idx="8">
                  <c:v>65</c:v>
                </c:pt>
                <c:pt idx="9">
                  <c:v>130</c:v>
                </c:pt>
                <c:pt idx="10">
                  <c:v>125</c:v>
                </c:pt>
                <c:pt idx="11">
                  <c:v>65</c:v>
                </c:pt>
                <c:pt idx="12">
                  <c:v>75</c:v>
                </c:pt>
                <c:pt idx="13">
                  <c:v>31</c:v>
                </c:pt>
                <c:pt idx="14">
                  <c:v>130</c:v>
                </c:pt>
                <c:pt idx="15">
                  <c:v>100</c:v>
                </c:pt>
                <c:pt idx="16">
                  <c:v>100</c:v>
                </c:pt>
                <c:pt idx="17">
                  <c:v>31</c:v>
                </c:pt>
                <c:pt idx="18">
                  <c:v>84</c:v>
                </c:pt>
                <c:pt idx="19">
                  <c:v>75</c:v>
                </c:pt>
                <c:pt idx="20">
                  <c:v>95</c:v>
                </c:pt>
                <c:pt idx="21">
                  <c:v>65</c:v>
                </c:pt>
                <c:pt idx="22">
                  <c:v>95</c:v>
                </c:pt>
                <c:pt idx="23">
                  <c:v>130</c:v>
                </c:pt>
                <c:pt idx="24">
                  <c:v>130</c:v>
                </c:pt>
                <c:pt idx="25">
                  <c:v>130</c:v>
                </c:pt>
                <c:pt idx="26">
                  <c:v>250</c:v>
                </c:pt>
                <c:pt idx="27">
                  <c:v>200</c:v>
                </c:pt>
                <c:pt idx="28">
                  <c:v>130</c:v>
                </c:pt>
                <c:pt idx="29">
                  <c:v>139</c:v>
                </c:pt>
                <c:pt idx="30">
                  <c:v>130</c:v>
                </c:pt>
                <c:pt idx="31">
                  <c:v>130</c:v>
                </c:pt>
                <c:pt idx="32">
                  <c:v>139</c:v>
                </c:pt>
                <c:pt idx="33">
                  <c:v>125</c:v>
                </c:pt>
              </c:numCache>
            </c:numRef>
          </c:yVal>
          <c:smooth val="0"/>
          <c:extLst>
            <c:ext xmlns:c16="http://schemas.microsoft.com/office/drawing/2014/chart" uri="{C3380CC4-5D6E-409C-BE32-E72D297353CC}">
              <c16:uniqueId val="{0000000B-EF3A-4C29-B8DB-166B7ED34AD1}"/>
            </c:ext>
          </c:extLst>
        </c:ser>
        <c:ser>
          <c:idx val="9"/>
          <c:order val="6"/>
          <c:spPr>
            <a:ln w="28575">
              <a:noFill/>
            </a:ln>
          </c:spPr>
          <c:marker>
            <c:symbol val="circle"/>
            <c:size val="5"/>
            <c:spPr>
              <a:solidFill>
                <a:srgbClr val="008000"/>
              </a:solidFill>
              <a:ln>
                <a:solidFill>
                  <a:srgbClr val="008000"/>
                </a:solidFill>
                <a:prstDash val="solid"/>
              </a:ln>
              <a:effectLst>
                <a:outerShdw dist="35921" dir="2700000" algn="br">
                  <a:srgbClr val="000000"/>
                </a:outerShdw>
              </a:effectLst>
            </c:spPr>
          </c:marker>
          <c:trendline>
            <c:spPr>
              <a:ln w="25400">
                <a:solidFill>
                  <a:srgbClr val="008000"/>
                </a:solidFill>
                <a:prstDash val="solid"/>
              </a:ln>
            </c:spPr>
            <c:trendlineType val="exp"/>
            <c:dispRSqr val="0"/>
            <c:dispEq val="0"/>
          </c:trendline>
          <c:xVal>
            <c:numRef>
              <c:f>export!$A$50:$A$85</c:f>
              <c:numCache>
                <c:formatCode>General</c:formatCode>
                <c:ptCount val="34"/>
                <c:pt idx="0">
                  <c:v>2003</c:v>
                </c:pt>
                <c:pt idx="1">
                  <c:v>2004</c:v>
                </c:pt>
                <c:pt idx="2">
                  <c:v>2004</c:v>
                </c:pt>
                <c:pt idx="3">
                  <c:v>2004</c:v>
                </c:pt>
                <c:pt idx="4">
                  <c:v>2005</c:v>
                </c:pt>
                <c:pt idx="5">
                  <c:v>2005</c:v>
                </c:pt>
                <c:pt idx="6">
                  <c:v>2005</c:v>
                </c:pt>
                <c:pt idx="7">
                  <c:v>2005</c:v>
                </c:pt>
                <c:pt idx="8">
                  <c:v>2006</c:v>
                </c:pt>
                <c:pt idx="9">
                  <c:v>2006</c:v>
                </c:pt>
                <c:pt idx="10">
                  <c:v>2006</c:v>
                </c:pt>
                <c:pt idx="11">
                  <c:v>2006</c:v>
                </c:pt>
                <c:pt idx="12">
                  <c:v>2006</c:v>
                </c:pt>
                <c:pt idx="13">
                  <c:v>2006</c:v>
                </c:pt>
                <c:pt idx="14">
                  <c:v>2007</c:v>
                </c:pt>
                <c:pt idx="15">
                  <c:v>2007</c:v>
                </c:pt>
                <c:pt idx="16">
                  <c:v>2007</c:v>
                </c:pt>
                <c:pt idx="17">
                  <c:v>2007</c:v>
                </c:pt>
                <c:pt idx="18">
                  <c:v>2007</c:v>
                </c:pt>
                <c:pt idx="19">
                  <c:v>2007</c:v>
                </c:pt>
                <c:pt idx="20">
                  <c:v>2007</c:v>
                </c:pt>
                <c:pt idx="21">
                  <c:v>2008</c:v>
                </c:pt>
                <c:pt idx="22">
                  <c:v>2008</c:v>
                </c:pt>
                <c:pt idx="23">
                  <c:v>2008</c:v>
                </c:pt>
                <c:pt idx="24">
                  <c:v>2009</c:v>
                </c:pt>
                <c:pt idx="25">
                  <c:v>2009</c:v>
                </c:pt>
                <c:pt idx="26">
                  <c:v>2009</c:v>
                </c:pt>
                <c:pt idx="27">
                  <c:v>2010</c:v>
                </c:pt>
                <c:pt idx="28">
                  <c:v>2010</c:v>
                </c:pt>
                <c:pt idx="29">
                  <c:v>2010</c:v>
                </c:pt>
                <c:pt idx="30">
                  <c:v>2011</c:v>
                </c:pt>
                <c:pt idx="31">
                  <c:v>2011</c:v>
                </c:pt>
                <c:pt idx="32">
                  <c:v>2011</c:v>
                </c:pt>
                <c:pt idx="33">
                  <c:v>2011</c:v>
                </c:pt>
              </c:numCache>
            </c:numRef>
          </c:xVal>
          <c:yVal>
            <c:numRef>
              <c:f>export!$G$50:$G$85</c:f>
              <c:numCache>
                <c:formatCode>General</c:formatCode>
                <c:ptCount val="34"/>
                <c:pt idx="0">
                  <c:v>1</c:v>
                </c:pt>
                <c:pt idx="1">
                  <c:v>1</c:v>
                </c:pt>
                <c:pt idx="2">
                  <c:v>2</c:v>
                </c:pt>
                <c:pt idx="3">
                  <c:v>1</c:v>
                </c:pt>
                <c:pt idx="4">
                  <c:v>2</c:v>
                </c:pt>
                <c:pt idx="5">
                  <c:v>1</c:v>
                </c:pt>
                <c:pt idx="6">
                  <c:v>8</c:v>
                </c:pt>
                <c:pt idx="7">
                  <c:v>2</c:v>
                </c:pt>
                <c:pt idx="8">
                  <c:v>2</c:v>
                </c:pt>
                <c:pt idx="9">
                  <c:v>2</c:v>
                </c:pt>
                <c:pt idx="10">
                  <c:v>2</c:v>
                </c:pt>
                <c:pt idx="11">
                  <c:v>2</c:v>
                </c:pt>
                <c:pt idx="12">
                  <c:v>2</c:v>
                </c:pt>
                <c:pt idx="13">
                  <c:v>2</c:v>
                </c:pt>
                <c:pt idx="14">
                  <c:v>4</c:v>
                </c:pt>
                <c:pt idx="15">
                  <c:v>2</c:v>
                </c:pt>
                <c:pt idx="16">
                  <c:v>9</c:v>
                </c:pt>
                <c:pt idx="17">
                  <c:v>2</c:v>
                </c:pt>
                <c:pt idx="18">
                  <c:v>8</c:v>
                </c:pt>
                <c:pt idx="19">
                  <c:v>4</c:v>
                </c:pt>
                <c:pt idx="20">
                  <c:v>4</c:v>
                </c:pt>
                <c:pt idx="21">
                  <c:v>2</c:v>
                </c:pt>
                <c:pt idx="22">
                  <c:v>3</c:v>
                </c:pt>
                <c:pt idx="23">
                  <c:v>4</c:v>
                </c:pt>
                <c:pt idx="24">
                  <c:v>6</c:v>
                </c:pt>
                <c:pt idx="25">
                  <c:v>8</c:v>
                </c:pt>
                <c:pt idx="26">
                  <c:v>16</c:v>
                </c:pt>
                <c:pt idx="27">
                  <c:v>8</c:v>
                </c:pt>
                <c:pt idx="28">
                  <c:v>8</c:v>
                </c:pt>
                <c:pt idx="29">
                  <c:v>16</c:v>
                </c:pt>
                <c:pt idx="30">
                  <c:v>10</c:v>
                </c:pt>
                <c:pt idx="31">
                  <c:v>6</c:v>
                </c:pt>
                <c:pt idx="32">
                  <c:v>8</c:v>
                </c:pt>
                <c:pt idx="33">
                  <c:v>8</c:v>
                </c:pt>
              </c:numCache>
            </c:numRef>
          </c:yVal>
          <c:smooth val="0"/>
          <c:extLst>
            <c:ext xmlns:c16="http://schemas.microsoft.com/office/drawing/2014/chart" uri="{C3380CC4-5D6E-409C-BE32-E72D297353CC}">
              <c16:uniqueId val="{0000000D-EF3A-4C29-B8DB-166B7ED34AD1}"/>
            </c:ext>
          </c:extLst>
        </c:ser>
        <c:dLbls>
          <c:showLegendKey val="0"/>
          <c:showVal val="0"/>
          <c:showCatName val="0"/>
          <c:showSerName val="0"/>
          <c:showPercent val="0"/>
          <c:showBubbleSize val="0"/>
        </c:dLbls>
        <c:axId val="1795228352"/>
        <c:axId val="1795360912"/>
      </c:scatterChart>
      <c:valAx>
        <c:axId val="1795228352"/>
        <c:scaling>
          <c:orientation val="minMax"/>
          <c:max val="2011"/>
          <c:min val="1970"/>
        </c:scaling>
        <c:delete val="0"/>
        <c:axPos val="b"/>
        <c:numFmt formatCode="@" sourceLinked="1"/>
        <c:majorTickMark val="out"/>
        <c:minorTickMark val="none"/>
        <c:tickLblPos val="nextTo"/>
        <c:spPr>
          <a:ln w="3175">
            <a:solidFill>
              <a:srgbClr val="000000"/>
            </a:solidFill>
            <a:prstDash val="solid"/>
          </a:ln>
        </c:spPr>
        <c:txPr>
          <a:bodyPr rot="0" vert="horz"/>
          <a:lstStyle/>
          <a:p>
            <a:pPr>
              <a:defRPr sz="1025" b="0" i="0" u="none" strike="noStrike" baseline="0">
                <a:solidFill>
                  <a:srgbClr val="333333"/>
                </a:solidFill>
                <a:latin typeface="Verdana"/>
                <a:ea typeface="Verdana"/>
                <a:cs typeface="Verdana"/>
              </a:defRPr>
            </a:pPr>
            <a:endParaRPr lang="en-US"/>
          </a:p>
        </c:txPr>
        <c:crossAx val="1795360912"/>
        <c:crossesAt val="0.01"/>
        <c:crossBetween val="midCat"/>
      </c:valAx>
      <c:valAx>
        <c:axId val="1795360912"/>
        <c:scaling>
          <c:logBase val="10"/>
          <c:orientation val="minMax"/>
        </c:scaling>
        <c:delete val="0"/>
        <c:axPos val="l"/>
        <c:majorGridlines>
          <c:spPr>
            <a:ln w="3175">
              <a:solidFill>
                <a:srgbClr val="000000"/>
              </a:solidFill>
              <a:prstDash val="solid"/>
            </a:ln>
          </c:spPr>
        </c:majorGridlines>
        <c:numFmt formatCode="0" sourceLinked="0"/>
        <c:majorTickMark val="out"/>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Verdana"/>
                <a:ea typeface="Verdana"/>
                <a:cs typeface="Verdana"/>
              </a:defRPr>
            </a:pPr>
            <a:endParaRPr lang="en-US"/>
          </a:p>
        </c:txPr>
        <c:crossAx val="1795228352"/>
        <c:crosses val="autoZero"/>
        <c:crossBetween val="midCat"/>
      </c:valAx>
      <c:spPr>
        <a:noFill/>
        <a:ln w="12700">
          <a:solidFill>
            <a:srgbClr val="808080"/>
          </a:solidFill>
          <a:prstDash val="solid"/>
        </a:ln>
      </c:spPr>
    </c:plotArea>
    <c:legend>
      <c:legendPos val="l"/>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egendEntry>
        <c:idx val="12"/>
        <c:delete val="1"/>
      </c:legendEntry>
      <c:legendEntry>
        <c:idx val="13"/>
        <c:delete val="1"/>
      </c:legendEntry>
      <c:layout>
        <c:manualLayout>
          <c:xMode val="edge"/>
          <c:yMode val="edge"/>
          <c:x val="0.166953479313319"/>
          <c:y val="0.162441364829396"/>
          <c:w val="0.38530605714921701"/>
          <c:h val="0.230805879265092"/>
        </c:manualLayout>
      </c:layout>
      <c:overlay val="0"/>
      <c:spPr>
        <a:solidFill>
          <a:srgbClr val="FFFBA2"/>
        </a:solidFill>
        <a:ln>
          <a:noFill/>
        </a:ln>
      </c:spPr>
      <c:txPr>
        <a:bodyPr/>
        <a:lstStyle/>
        <a:p>
          <a:pPr>
            <a:defRPr sz="1400"/>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025" b="0" i="0" u="none" strike="noStrike" baseline="0">
          <a:solidFill>
            <a:srgbClr val="000000"/>
          </a:solidFill>
          <a:latin typeface="Verdana"/>
          <a:ea typeface="Verdana"/>
          <a:cs typeface="Verdana"/>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B085A-4E97-294F-B761-3E1B782AFE9F}"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BD9A7-939F-844E-AA9E-BD9AA1552764}" type="slidenum">
              <a:rPr lang="en-US" smtClean="0"/>
              <a:t>‹#›</a:t>
            </a:fld>
            <a:endParaRPr lang="en-US"/>
          </a:p>
        </p:txBody>
      </p:sp>
    </p:spTree>
    <p:extLst>
      <p:ext uri="{BB962C8B-B14F-4D97-AF65-F5344CB8AC3E}">
        <p14:creationId xmlns:p14="http://schemas.microsoft.com/office/powerpoint/2010/main" val="121152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1</a:t>
            </a:fld>
            <a:endParaRPr lang="en-US"/>
          </a:p>
        </p:txBody>
      </p:sp>
    </p:spTree>
    <p:extLst>
      <p:ext uri="{BB962C8B-B14F-4D97-AF65-F5344CB8AC3E}">
        <p14:creationId xmlns:p14="http://schemas.microsoft.com/office/powerpoint/2010/main" val="1865210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14</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15</a:t>
            </a:fld>
            <a:endParaRPr lang="en-US"/>
          </a:p>
        </p:txBody>
      </p:sp>
    </p:spTree>
    <p:extLst>
      <p:ext uri="{BB962C8B-B14F-4D97-AF65-F5344CB8AC3E}">
        <p14:creationId xmlns:p14="http://schemas.microsoft.com/office/powerpoint/2010/main" val="183302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17</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25</a:t>
            </a:fld>
            <a:endParaRPr lang="en-US"/>
          </a:p>
        </p:txBody>
      </p:sp>
    </p:spTree>
    <p:extLst>
      <p:ext uri="{BB962C8B-B14F-4D97-AF65-F5344CB8AC3E}">
        <p14:creationId xmlns:p14="http://schemas.microsoft.com/office/powerpoint/2010/main" val="1833021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28</a:t>
            </a:fld>
            <a:endParaRPr lang="en-US"/>
          </a:p>
        </p:txBody>
      </p:sp>
    </p:spTree>
    <p:extLst>
      <p:ext uri="{BB962C8B-B14F-4D97-AF65-F5344CB8AC3E}">
        <p14:creationId xmlns:p14="http://schemas.microsoft.com/office/powerpoint/2010/main" val="1833021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“Winner” depends on objectives</a:t>
            </a:r>
          </a:p>
        </p:txBody>
      </p:sp>
      <p:sp>
        <p:nvSpPr>
          <p:cNvPr id="4" name="Slide Number Placeholder 3"/>
          <p:cNvSpPr>
            <a:spLocks noGrp="1"/>
          </p:cNvSpPr>
          <p:nvPr>
            <p:ph type="sldNum" sz="quarter" idx="10"/>
          </p:nvPr>
        </p:nvSpPr>
        <p:spPr/>
        <p:txBody>
          <a:bodyPr/>
          <a:lstStyle/>
          <a:p>
            <a:fld id="{F90BD9A7-939F-844E-AA9E-BD9AA1552764}" type="slidenum">
              <a:rPr lang="en-US" smtClean="0"/>
              <a:t>30</a:t>
            </a:fld>
            <a:endParaRPr lang="en-US"/>
          </a:p>
        </p:txBody>
      </p:sp>
    </p:spTree>
    <p:extLst>
      <p:ext uri="{BB962C8B-B14F-4D97-AF65-F5344CB8AC3E}">
        <p14:creationId xmlns:p14="http://schemas.microsoft.com/office/powerpoint/2010/main" val="65822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43</a:t>
            </a:fld>
            <a:endParaRPr lang="en-US"/>
          </a:p>
        </p:txBody>
      </p:sp>
    </p:spTree>
    <p:extLst>
      <p:ext uri="{BB962C8B-B14F-4D97-AF65-F5344CB8AC3E}">
        <p14:creationId xmlns:p14="http://schemas.microsoft.com/office/powerpoint/2010/main" val="1833021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48</a:t>
            </a:fld>
            <a:endParaRPr lang="en-US"/>
          </a:p>
        </p:txBody>
      </p:sp>
    </p:spTree>
    <p:extLst>
      <p:ext uri="{BB962C8B-B14F-4D97-AF65-F5344CB8AC3E}">
        <p14:creationId xmlns:p14="http://schemas.microsoft.com/office/powerpoint/2010/main" val="1833021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Tc = “Time</a:t>
            </a:r>
            <a:r>
              <a:rPr lang="en-US" baseline="0" dirty="0"/>
              <a:t> between completion of instructions”</a:t>
            </a:r>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49</a:t>
            </a:fld>
            <a:endParaRPr lang="en-US"/>
          </a:p>
        </p:txBody>
      </p:sp>
    </p:spTree>
    <p:extLst>
      <p:ext uri="{BB962C8B-B14F-4D97-AF65-F5344CB8AC3E}">
        <p14:creationId xmlns:p14="http://schemas.microsoft.com/office/powerpoint/2010/main" val="1023037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Tc = “Time</a:t>
            </a:r>
            <a:r>
              <a:rPr lang="en-US" baseline="0" dirty="0"/>
              <a:t> between completion of instructions”</a:t>
            </a:r>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50</a:t>
            </a:fld>
            <a:endParaRPr lang="en-US"/>
          </a:p>
        </p:txBody>
      </p:sp>
    </p:spTree>
    <p:extLst>
      <p:ext uri="{BB962C8B-B14F-4D97-AF65-F5344CB8AC3E}">
        <p14:creationId xmlns:p14="http://schemas.microsoft.com/office/powerpoint/2010/main" val="871246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2</a:t>
            </a:fld>
            <a:endParaRPr lang="en-US"/>
          </a:p>
        </p:txBody>
      </p:sp>
    </p:spTree>
    <p:extLst>
      <p:ext uri="{BB962C8B-B14F-4D97-AF65-F5344CB8AC3E}">
        <p14:creationId xmlns:p14="http://schemas.microsoft.com/office/powerpoint/2010/main" val="1833021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Tc = “Time</a:t>
            </a:r>
            <a:r>
              <a:rPr lang="en-US" baseline="0" dirty="0"/>
              <a:t> between completion of instructions”</a:t>
            </a:r>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51</a:t>
            </a:fld>
            <a:endParaRPr lang="en-US"/>
          </a:p>
        </p:txBody>
      </p:sp>
    </p:spTree>
    <p:extLst>
      <p:ext uri="{BB962C8B-B14F-4D97-AF65-F5344CB8AC3E}">
        <p14:creationId xmlns:p14="http://schemas.microsoft.com/office/powerpoint/2010/main" val="1126120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BD9A7-939F-844E-AA9E-BD9AA1552764}" type="slidenum">
              <a:rPr lang="en-US" smtClean="0"/>
              <a:t>52</a:t>
            </a:fld>
            <a:endParaRPr lang="en-US"/>
          </a:p>
        </p:txBody>
      </p:sp>
    </p:spTree>
    <p:extLst>
      <p:ext uri="{BB962C8B-B14F-4D97-AF65-F5344CB8AC3E}">
        <p14:creationId xmlns:p14="http://schemas.microsoft.com/office/powerpoint/2010/main" val="183302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6</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8</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9</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11</a:t>
            </a:fld>
            <a:endParaRPr lang="en-US"/>
          </a:p>
        </p:txBody>
      </p:sp>
    </p:spTree>
    <p:extLst>
      <p:ext uri="{BB962C8B-B14F-4D97-AF65-F5344CB8AC3E}">
        <p14:creationId xmlns:p14="http://schemas.microsoft.com/office/powerpoint/2010/main" val="129817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12</a:t>
            </a:fld>
            <a:endParaRPr lang="en-US"/>
          </a:p>
        </p:txBody>
      </p:sp>
    </p:spTree>
    <p:extLst>
      <p:ext uri="{BB962C8B-B14F-4D97-AF65-F5344CB8AC3E}">
        <p14:creationId xmlns:p14="http://schemas.microsoft.com/office/powerpoint/2010/main" val="12981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sp>
        <p:nvSpPr>
          <p:cNvPr id="7" name="Title 1"/>
          <p:cNvSpPr>
            <a:spLocks noGrp="1"/>
          </p:cNvSpPr>
          <p:nvPr>
            <p:ph type="title"/>
          </p:nvPr>
        </p:nvSpPr>
        <p:spPr>
          <a:xfrm>
            <a:off x="222739" y="573207"/>
            <a:ext cx="8628184" cy="2143616"/>
          </a:xfrm>
        </p:spPr>
        <p:txBody>
          <a:bodyPr/>
          <a:lstStyle>
            <a:lvl1pPr algn="ctr">
              <a:defRPr/>
            </a:lvl1pPr>
          </a:lstStyle>
          <a:p>
            <a:r>
              <a:rPr lang="en-US"/>
              <a:t>Click to edit Master title style</a:t>
            </a:r>
            <a:endParaRPr lang="en-US" dirty="0"/>
          </a:p>
        </p:txBody>
      </p:sp>
      <p:sp>
        <p:nvSpPr>
          <p:cNvPr id="15" name="Content Placeholder 14"/>
          <p:cNvSpPr>
            <a:spLocks noGrp="1"/>
          </p:cNvSpPr>
          <p:nvPr>
            <p:ph sz="quarter" idx="13"/>
          </p:nvPr>
        </p:nvSpPr>
        <p:spPr>
          <a:xfrm>
            <a:off x="222251" y="3183341"/>
            <a:ext cx="8628063" cy="1136176"/>
          </a:xfrm>
        </p:spPr>
        <p:txBody>
          <a:bodyPr>
            <a:normAutofit/>
          </a:bodyPr>
          <a:lstStyle>
            <a:lvl1pPr marL="0" indent="0" algn="ctr">
              <a:buNone/>
              <a:defRPr sz="320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Tree>
    <p:extLst>
      <p:ext uri="{BB962C8B-B14F-4D97-AF65-F5344CB8AC3E}">
        <p14:creationId xmlns:p14="http://schemas.microsoft.com/office/powerpoint/2010/main" val="96471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685800" indent="-228600">
              <a:buFont typeface="AmericanTypewriter-Condensed" charset="0"/>
              <a:buChar char="−"/>
              <a:defRPr/>
            </a:lvl2pPr>
            <a:lvl3pPr marL="1143000" indent="-228600">
              <a:buFont typeface="Wingdings" charset="2"/>
              <a:buChar char="§"/>
              <a:defRPr/>
            </a:lvl3pPr>
            <a:lvl4pPr marL="1600200" indent="-228600">
              <a:buFont typeface="Courier New" charset="0"/>
              <a:buChar char="o"/>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38886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685800" indent="-228600">
              <a:buFont typeface="AmericanTypewriter-Condensed" charset="0"/>
              <a:buChar char="−"/>
              <a:defRPr/>
            </a:lvl2pPr>
            <a:lvl3pPr marL="1143000" indent="-228600">
              <a:buFont typeface="Wingdings" charset="2"/>
              <a:buChar char="§"/>
              <a:defRPr/>
            </a:lvl3pPr>
            <a:lvl4pPr marL="1600200" indent="-228600">
              <a:buFont typeface="Courier New" charset="0"/>
              <a:buChar char="o"/>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3147020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0" y="1090247"/>
            <a:ext cx="4292111" cy="3542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090247"/>
            <a:ext cx="4221773" cy="3542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CS 61c</a:t>
            </a:r>
          </a:p>
        </p:txBody>
      </p:sp>
      <p:sp>
        <p:nvSpPr>
          <p:cNvPr id="6" name="Footer Placeholder 5"/>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7" name="Slide Number Placeholder 6"/>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57843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2739" y="114301"/>
            <a:ext cx="8628185" cy="7385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2740" y="1056863"/>
            <a:ext cx="4275443" cy="4378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2740" y="1698701"/>
            <a:ext cx="4275443" cy="294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056863"/>
            <a:ext cx="4221773" cy="4378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698701"/>
            <a:ext cx="4221773" cy="294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CS 61c</a:t>
            </a:r>
          </a:p>
        </p:txBody>
      </p:sp>
      <p:sp>
        <p:nvSpPr>
          <p:cNvPr id="8" name="Footer Placeholder 7"/>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9" name="Slide Number Placeholder 8"/>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15160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2739" y="114301"/>
            <a:ext cx="8628185" cy="7385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2740" y="1056863"/>
            <a:ext cx="1508525" cy="4378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068831" y="1056864"/>
            <a:ext cx="6782093" cy="17229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22739" y="2951560"/>
            <a:ext cx="1508526" cy="4378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2068831" y="2951560"/>
            <a:ext cx="6782093" cy="1739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CS 61c</a:t>
            </a:r>
          </a:p>
        </p:txBody>
      </p:sp>
      <p:sp>
        <p:nvSpPr>
          <p:cNvPr id="8" name="Footer Placeholder 7"/>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9" name="Slide Number Placeholder 8"/>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169488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CS 61c</a:t>
            </a:r>
          </a:p>
        </p:txBody>
      </p:sp>
      <p:sp>
        <p:nvSpPr>
          <p:cNvPr id="4" name="Footer Placeholder 3"/>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5" name="Slide Number Placeholder 4"/>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104435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 61c</a:t>
            </a:r>
          </a:p>
        </p:txBody>
      </p:sp>
      <p:sp>
        <p:nvSpPr>
          <p:cNvPr id="3" name="Footer Placeholder 2"/>
          <p:cNvSpPr>
            <a:spLocks noGrp="1"/>
          </p:cNvSpPr>
          <p:nvPr>
            <p:ph type="ftr" sz="quarter" idx="11"/>
          </p:nvPr>
        </p:nvSpPr>
        <p:spPr>
          <a:xfrm>
            <a:off x="2672862" y="4767264"/>
            <a:ext cx="3950676" cy="273844"/>
          </a:xfrm>
          <a:prstGeom prst="rect">
            <a:avLst/>
          </a:prstGeom>
        </p:spPr>
        <p:txBody>
          <a:bodyPr/>
          <a:lstStyle/>
          <a:p>
            <a:r>
              <a:rPr lang="en-US"/>
              <a:t>Lecture 12: Control &amp; Performance</a:t>
            </a:r>
          </a:p>
        </p:txBody>
      </p:sp>
      <p:sp>
        <p:nvSpPr>
          <p:cNvPr id="4" name="Slide Number Placeholder 3"/>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102794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39" y="106792"/>
            <a:ext cx="8628184" cy="7900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39" y="1055077"/>
            <a:ext cx="8628184" cy="35776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0" y="4767264"/>
            <a:ext cx="2250831"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 61c</a:t>
            </a:r>
          </a:p>
        </p:txBody>
      </p:sp>
      <p:sp>
        <p:nvSpPr>
          <p:cNvPr id="6" name="Slide Number Placeholder 5"/>
          <p:cNvSpPr>
            <a:spLocks noGrp="1"/>
          </p:cNvSpPr>
          <p:nvPr>
            <p:ph type="sldNum" sz="quarter" idx="4"/>
          </p:nvPr>
        </p:nvSpPr>
        <p:spPr>
          <a:xfrm>
            <a:off x="6793523" y="4767263"/>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FF131CF-B26C-E347-9AC9-78212C099DD5}" type="slidenum">
              <a:rPr lang="en-US" smtClean="0"/>
              <a:t>‹#›</a:t>
            </a:fld>
            <a:endParaRPr lang="en-US"/>
          </a:p>
        </p:txBody>
      </p:sp>
      <p:sp>
        <p:nvSpPr>
          <p:cNvPr id="8" name="Footer Placeholder 7"/>
          <p:cNvSpPr>
            <a:spLocks noGrp="1"/>
          </p:cNvSpPr>
          <p:nvPr>
            <p:ph type="ftr" sz="quarter" idx="3"/>
          </p:nvPr>
        </p:nvSpPr>
        <p:spPr>
          <a:xfrm>
            <a:off x="2634018" y="4767263"/>
            <a:ext cx="3985146"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12: Control &amp; Performance</a:t>
            </a:r>
          </a:p>
        </p:txBody>
      </p:sp>
    </p:spTree>
    <p:extLst>
      <p:ext uri="{BB962C8B-B14F-4D97-AF65-F5344CB8AC3E}">
        <p14:creationId xmlns:p14="http://schemas.microsoft.com/office/powerpoint/2010/main" val="177776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4" r:id="rId4"/>
    <p:sldLayoutId id="2147483665" r:id="rId5"/>
    <p:sldLayoutId id="2147483669" r:id="rId6"/>
    <p:sldLayoutId id="2147483666" r:id="rId7"/>
    <p:sldLayoutId id="2147483667" r:id="rId8"/>
  </p:sldLayoutIdLst>
  <p:hf hdr="0"/>
  <p:txStyles>
    <p:titleStyle>
      <a:lvl1pPr algn="ctr" defTabSz="914400" rtl="0" eaLnBrk="1" latinLnBrk="0" hangingPunct="1">
        <a:lnSpc>
          <a:spcPct val="90000"/>
        </a:lnSpc>
        <a:spcBef>
          <a:spcPct val="0"/>
        </a:spcBef>
        <a:buNone/>
        <a:defRPr sz="4400" kern="1200">
          <a:solidFill>
            <a:srgbClr val="FF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 Id="rId5" Type="http://schemas.openxmlformats.org/officeDocument/2006/relationships/image" Target="../media/image13.tiff"/><Relationship Id="rId4" Type="http://schemas.openxmlformats.org/officeDocument/2006/relationships/image" Target="../media/image12.tiff"/></Relationships>
</file>

<file path=ppt/slides/_rels/slide45.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 Id="rId5" Type="http://schemas.openxmlformats.org/officeDocument/2006/relationships/image" Target="../media/image17.tiff"/><Relationship Id="rId4" Type="http://schemas.openxmlformats.org/officeDocument/2006/relationships/image" Target="../media/image16.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 Id="rId5" Type="http://schemas.openxmlformats.org/officeDocument/2006/relationships/image" Target="../media/image17.tiff"/><Relationship Id="rId4" Type="http://schemas.openxmlformats.org/officeDocument/2006/relationships/image" Target="../media/image16.tif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 61C: </a:t>
            </a:r>
            <a:br>
              <a:rPr lang="en-US" dirty="0"/>
            </a:br>
            <a:r>
              <a:rPr lang="en-US" dirty="0"/>
              <a:t>Great Ideas in Computer Architecture</a:t>
            </a:r>
            <a:br>
              <a:rPr lang="en-US" dirty="0"/>
            </a:br>
            <a:r>
              <a:rPr lang="en-US" dirty="0"/>
              <a:t> </a:t>
            </a:r>
            <a:br>
              <a:rPr lang="en-US" dirty="0"/>
            </a:br>
            <a:r>
              <a:rPr lang="en-US"/>
              <a:t>Lecture 12: </a:t>
            </a:r>
            <a:r>
              <a:rPr lang="en-US" i="1" dirty="0"/>
              <a:t>Control &amp; Operating Speed</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a:t>Krste </a:t>
            </a:r>
            <a:r>
              <a:rPr lang="en-US" dirty="0" err="1"/>
              <a:t>Asanović</a:t>
            </a:r>
            <a:r>
              <a:rPr lang="en-US" dirty="0"/>
              <a:t> &amp; Randy Katz</a:t>
            </a:r>
          </a:p>
          <a:p>
            <a:pPr>
              <a:lnSpc>
                <a:spcPct val="150000"/>
              </a:lnSpc>
            </a:pPr>
            <a:r>
              <a:rPr lang="en-US" dirty="0"/>
              <a:t>http://</a:t>
            </a:r>
            <a:r>
              <a:rPr lang="en-US" dirty="0" err="1"/>
              <a:t>inst.eecs.berkeley.edu</a:t>
            </a:r>
            <a:r>
              <a:rPr lang="en-US" dirty="0"/>
              <a:t>/~cs61c/fa17</a:t>
            </a:r>
          </a:p>
          <a:p>
            <a:endParaRPr lang="en-US" dirty="0"/>
          </a:p>
        </p:txBody>
      </p:sp>
    </p:spTree>
    <p:extLst>
      <p:ext uri="{BB962C8B-B14F-4D97-AF65-F5344CB8AC3E}">
        <p14:creationId xmlns:p14="http://schemas.microsoft.com/office/powerpoint/2010/main" val="201064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“Upper Immediate” instructions</a:t>
            </a:r>
          </a:p>
        </p:txBody>
      </p:sp>
      <p:sp>
        <p:nvSpPr>
          <p:cNvPr id="13" name="Content Placeholder 12"/>
          <p:cNvSpPr>
            <a:spLocks noGrp="1"/>
          </p:cNvSpPr>
          <p:nvPr>
            <p:ph idx="1"/>
          </p:nvPr>
        </p:nvSpPr>
        <p:spPr>
          <a:xfrm>
            <a:off x="457200" y="2190750"/>
            <a:ext cx="8229600" cy="2667000"/>
          </a:xfrm>
        </p:spPr>
        <p:txBody>
          <a:bodyPr>
            <a:normAutofit lnSpcReduction="10000"/>
          </a:bodyPr>
          <a:lstStyle/>
          <a:p>
            <a:r>
              <a:rPr lang="en-US" dirty="0"/>
              <a:t>Has 20-bit immediate in upper 20 bits of 32-bit instruction word</a:t>
            </a:r>
          </a:p>
          <a:p>
            <a:r>
              <a:rPr lang="en-US" dirty="0"/>
              <a:t>One destination register, </a:t>
            </a:r>
            <a:r>
              <a:rPr lang="en-US" dirty="0" err="1"/>
              <a:t>rd</a:t>
            </a:r>
            <a:endParaRPr lang="en-US" dirty="0"/>
          </a:p>
          <a:p>
            <a:r>
              <a:rPr lang="en-US" dirty="0"/>
              <a:t>Used for two instructions</a:t>
            </a:r>
          </a:p>
          <a:p>
            <a:pPr lvl="1"/>
            <a:r>
              <a:rPr lang="en-US" dirty="0"/>
              <a:t>LUI </a:t>
            </a:r>
            <a:r>
              <a:rPr lang="mr-IN" dirty="0"/>
              <a:t>–</a:t>
            </a:r>
            <a:r>
              <a:rPr lang="en-US" dirty="0"/>
              <a:t> Load  Upper Immediate (add to zero)</a:t>
            </a:r>
          </a:p>
          <a:p>
            <a:pPr lvl="1"/>
            <a:r>
              <a:rPr lang="en-US" dirty="0"/>
              <a:t>AUIPC </a:t>
            </a:r>
            <a:r>
              <a:rPr lang="mr-IN" dirty="0"/>
              <a:t>–</a:t>
            </a:r>
            <a:r>
              <a:rPr lang="en-US" dirty="0"/>
              <a:t> Add Upper Immediate to PC</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10</a:t>
            </a:fld>
            <a:endParaRPr lang="en-US"/>
          </a:p>
        </p:txBody>
      </p:sp>
      <p:pic>
        <p:nvPicPr>
          <p:cNvPr id="6" name="Picture 5" descr="Untitled.jpe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895350"/>
            <a:ext cx="8280400" cy="1346200"/>
          </a:xfrm>
          <a:prstGeom prst="rect">
            <a:avLst/>
          </a:prstGeom>
        </p:spPr>
      </p:pic>
    </p:spTree>
    <p:extLst>
      <p:ext uri="{BB962C8B-B14F-4D97-AF65-F5344CB8AC3E}">
        <p14:creationId xmlns:p14="http://schemas.microsoft.com/office/powerpoint/2010/main" val="248955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8" name="Straight Arrow Connector 87"/>
          <p:cNvCxnSpPr/>
          <p:nvPr/>
        </p:nvCxnSpPr>
        <p:spPr>
          <a:xfrm flipH="1">
            <a:off x="51816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a:off x="50292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rmAutofit/>
          </a:bodyPr>
          <a:lstStyle/>
          <a:p>
            <a:r>
              <a:rPr lang="en-US" dirty="0"/>
              <a:t>Implementing </a:t>
            </a:r>
            <a:r>
              <a:rPr lang="en-US" b="1" dirty="0" err="1">
                <a:latin typeface="Courier New"/>
                <a:cs typeface="Courier New"/>
              </a:rPr>
              <a:t>lui</a:t>
            </a:r>
            <a:endParaRPr lang="en-US" b="1" dirty="0">
              <a:latin typeface="Courier New"/>
              <a:cs typeface="Courier New"/>
            </a:endParaRPr>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11</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6800" y="2724150"/>
            <a:ext cx="2302"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60547"/>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914399" y="1260547"/>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6782"/>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295400" y="2039719"/>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096000" y="1885950"/>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499521" y="1998702"/>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1841"/>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6060"/>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3219"/>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5550"/>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923646" y="1556904"/>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813954" y="1859395"/>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4044974" y="2571750"/>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276600" y="4095750"/>
            <a:ext cx="589053" cy="169277"/>
          </a:xfrm>
          <a:prstGeom prst="rect">
            <a:avLst/>
          </a:prstGeom>
          <a:noFill/>
        </p:spPr>
        <p:txBody>
          <a:bodyPr wrap="none" lIns="0" tIns="0" rIns="0" bIns="0" rtlCol="0">
            <a:spAutoFit/>
          </a:bodyPr>
          <a:lstStyle/>
          <a:p>
            <a:r>
              <a:rPr lang="en-US" sz="1100" dirty="0" err="1"/>
              <a:t>ImmSel</a:t>
            </a:r>
            <a:r>
              <a:rPr lang="en-US" sz="1100" dirty="0"/>
              <a:t>=U</a:t>
            </a:r>
          </a:p>
        </p:txBody>
      </p:sp>
      <p:sp>
        <p:nvSpPr>
          <p:cNvPr id="583" name="TextBox 582"/>
          <p:cNvSpPr txBox="1"/>
          <p:nvPr/>
        </p:nvSpPr>
        <p:spPr>
          <a:xfrm>
            <a:off x="3886200" y="4095750"/>
            <a:ext cx="623424" cy="169277"/>
          </a:xfrm>
          <a:prstGeom prst="rect">
            <a:avLst/>
          </a:prstGeom>
          <a:noFill/>
        </p:spPr>
        <p:txBody>
          <a:bodyPr wrap="none" lIns="0" tIns="0" rIns="0" bIns="0" rtlCol="0">
            <a:spAutoFit/>
          </a:bodyPr>
          <a:lstStyle/>
          <a:p>
            <a:r>
              <a:rPr lang="en-US" sz="1100" dirty="0" err="1"/>
              <a:t>RegWEn</a:t>
            </a:r>
            <a:r>
              <a:rPr lang="en-US" sz="1100" dirty="0"/>
              <a:t>=1</a:t>
            </a:r>
          </a:p>
        </p:txBody>
      </p:sp>
      <p:sp>
        <p:nvSpPr>
          <p:cNvPr id="584" name="TextBox 583"/>
          <p:cNvSpPr txBox="1"/>
          <p:nvPr/>
        </p:nvSpPr>
        <p:spPr>
          <a:xfrm>
            <a:off x="4343400" y="4400550"/>
            <a:ext cx="431045" cy="169277"/>
          </a:xfrm>
          <a:prstGeom prst="rect">
            <a:avLst/>
          </a:prstGeom>
          <a:noFill/>
        </p:spPr>
        <p:txBody>
          <a:bodyPr wrap="none" lIns="0" tIns="0" rIns="0" bIns="0" rtlCol="0">
            <a:spAutoFit/>
          </a:bodyPr>
          <a:lstStyle/>
          <a:p>
            <a:r>
              <a:rPr lang="en-US" sz="1100" dirty="0" err="1"/>
              <a:t>BrUn</a:t>
            </a:r>
            <a:r>
              <a:rPr lang="en-US" sz="1100" dirty="0"/>
              <a:t>=*</a:t>
            </a:r>
          </a:p>
        </p:txBody>
      </p:sp>
      <p:sp>
        <p:nvSpPr>
          <p:cNvPr id="585" name="TextBox 584"/>
          <p:cNvSpPr txBox="1"/>
          <p:nvPr/>
        </p:nvSpPr>
        <p:spPr>
          <a:xfrm>
            <a:off x="4876800" y="4400550"/>
            <a:ext cx="335303" cy="169277"/>
          </a:xfrm>
          <a:prstGeom prst="rect">
            <a:avLst/>
          </a:prstGeom>
          <a:noFill/>
        </p:spPr>
        <p:txBody>
          <a:bodyPr wrap="none" lIns="0" tIns="0" rIns="0" bIns="0" rtlCol="0">
            <a:spAutoFit/>
          </a:bodyPr>
          <a:lstStyle/>
          <a:p>
            <a:r>
              <a:rPr lang="en-US" sz="1100" dirty="0" err="1"/>
              <a:t>BrE</a:t>
            </a:r>
            <a:r>
              <a:rPr lang="en-US" sz="1100" dirty="0"/>
              <a:t>=*</a:t>
            </a:r>
          </a:p>
        </p:txBody>
      </p:sp>
      <p:sp>
        <p:nvSpPr>
          <p:cNvPr id="586" name="TextBox 585"/>
          <p:cNvSpPr txBox="1"/>
          <p:nvPr/>
        </p:nvSpPr>
        <p:spPr>
          <a:xfrm>
            <a:off x="5257800" y="4400550"/>
            <a:ext cx="394470" cy="169277"/>
          </a:xfrm>
          <a:prstGeom prst="rect">
            <a:avLst/>
          </a:prstGeom>
          <a:noFill/>
        </p:spPr>
        <p:txBody>
          <a:bodyPr wrap="none" lIns="0" tIns="0" rIns="0" bIns="0" rtlCol="0">
            <a:spAutoFit/>
          </a:bodyPr>
          <a:lstStyle/>
          <a:p>
            <a:r>
              <a:rPr lang="en-US" sz="1100" dirty="0" err="1"/>
              <a:t>BrLT</a:t>
            </a:r>
            <a:r>
              <a:rPr lang="en-US" sz="1100" dirty="0"/>
              <a:t>=*</a:t>
            </a:r>
          </a:p>
        </p:txBody>
      </p:sp>
      <p:sp>
        <p:nvSpPr>
          <p:cNvPr id="587" name="TextBox 586"/>
          <p:cNvSpPr txBox="1"/>
          <p:nvPr/>
        </p:nvSpPr>
        <p:spPr>
          <a:xfrm>
            <a:off x="5867400" y="4095750"/>
            <a:ext cx="379868" cy="169277"/>
          </a:xfrm>
          <a:prstGeom prst="rect">
            <a:avLst/>
          </a:prstGeom>
          <a:noFill/>
        </p:spPr>
        <p:txBody>
          <a:bodyPr wrap="none" lIns="0" tIns="0" rIns="0" bIns="0" rtlCol="0">
            <a:spAutoFit/>
          </a:bodyPr>
          <a:lstStyle/>
          <a:p>
            <a:r>
              <a:rPr lang="en-US" sz="1100" dirty="0" err="1"/>
              <a:t>Asel</a:t>
            </a:r>
            <a:r>
              <a:rPr lang="en-US" sz="1100" dirty="0"/>
              <a:t>=*</a:t>
            </a:r>
          </a:p>
        </p:txBody>
      </p:sp>
      <p:sp>
        <p:nvSpPr>
          <p:cNvPr id="588" name="TextBox 587"/>
          <p:cNvSpPr txBox="1"/>
          <p:nvPr/>
        </p:nvSpPr>
        <p:spPr>
          <a:xfrm>
            <a:off x="5486400" y="4095750"/>
            <a:ext cx="376217" cy="169277"/>
          </a:xfrm>
          <a:prstGeom prst="rect">
            <a:avLst/>
          </a:prstGeom>
          <a:noFill/>
        </p:spPr>
        <p:txBody>
          <a:bodyPr wrap="none" lIns="0" tIns="0" rIns="0" bIns="0" rtlCol="0">
            <a:spAutoFit/>
          </a:bodyPr>
          <a:lstStyle/>
          <a:p>
            <a:r>
              <a:rPr lang="en-US" sz="1100" dirty="0" err="1"/>
              <a:t>Bsel</a:t>
            </a:r>
            <a:r>
              <a:rPr lang="en-US" sz="1100" dirty="0"/>
              <a:t>=1</a:t>
            </a:r>
          </a:p>
        </p:txBody>
      </p:sp>
      <p:sp>
        <p:nvSpPr>
          <p:cNvPr id="589" name="TextBox 588"/>
          <p:cNvSpPr txBox="1"/>
          <p:nvPr/>
        </p:nvSpPr>
        <p:spPr>
          <a:xfrm>
            <a:off x="6324600" y="4095750"/>
            <a:ext cx="551433" cy="169277"/>
          </a:xfrm>
          <a:prstGeom prst="rect">
            <a:avLst/>
          </a:prstGeom>
          <a:noFill/>
        </p:spPr>
        <p:txBody>
          <a:bodyPr wrap="none" lIns="0" tIns="0" rIns="0" bIns="0" rtlCol="0">
            <a:spAutoFit/>
          </a:bodyPr>
          <a:lstStyle/>
          <a:p>
            <a:r>
              <a:rPr lang="en-US" sz="1100" dirty="0" err="1"/>
              <a:t>ALUSel</a:t>
            </a:r>
            <a:r>
              <a:rPr lang="en-US" sz="1100" dirty="0"/>
              <a:t>=B</a:t>
            </a:r>
          </a:p>
        </p:txBody>
      </p:sp>
      <p:sp>
        <p:nvSpPr>
          <p:cNvPr id="591" name="TextBox 590"/>
          <p:cNvSpPr txBox="1"/>
          <p:nvPr/>
        </p:nvSpPr>
        <p:spPr>
          <a:xfrm>
            <a:off x="6934200" y="4095750"/>
            <a:ext cx="864294" cy="169277"/>
          </a:xfrm>
          <a:prstGeom prst="rect">
            <a:avLst/>
          </a:prstGeom>
          <a:noFill/>
        </p:spPr>
        <p:txBody>
          <a:bodyPr wrap="none" lIns="0" tIns="0" rIns="0" bIns="0" rtlCol="0">
            <a:spAutoFit/>
          </a:bodyPr>
          <a:lstStyle/>
          <a:p>
            <a:r>
              <a:rPr lang="en-US" sz="1100" dirty="0" err="1"/>
              <a:t>MemRW</a:t>
            </a:r>
            <a:r>
              <a:rPr lang="en-US" sz="1100" dirty="0"/>
              <a:t>=Read</a:t>
            </a:r>
          </a:p>
        </p:txBody>
      </p:sp>
      <p:sp>
        <p:nvSpPr>
          <p:cNvPr id="593" name="TextBox 592"/>
          <p:cNvSpPr txBox="1"/>
          <p:nvPr/>
        </p:nvSpPr>
        <p:spPr>
          <a:xfrm>
            <a:off x="8077200" y="4095750"/>
            <a:ext cx="511358" cy="169277"/>
          </a:xfrm>
          <a:prstGeom prst="rect">
            <a:avLst/>
          </a:prstGeom>
          <a:noFill/>
        </p:spPr>
        <p:txBody>
          <a:bodyPr wrap="none" lIns="0" tIns="0" rIns="0" bIns="0" rtlCol="0">
            <a:spAutoFit/>
          </a:bodyPr>
          <a:lstStyle/>
          <a:p>
            <a:r>
              <a:rPr lang="en-US" sz="1100" dirty="0" err="1"/>
              <a:t>WBSel</a:t>
            </a:r>
            <a:r>
              <a:rPr lang="en-US" sz="1100" dirty="0"/>
              <a:t>=1</a:t>
            </a:r>
          </a:p>
        </p:txBody>
      </p:sp>
      <p:sp>
        <p:nvSpPr>
          <p:cNvPr id="594" name="TextBox 593"/>
          <p:cNvSpPr txBox="1"/>
          <p:nvPr/>
        </p:nvSpPr>
        <p:spPr>
          <a:xfrm>
            <a:off x="990600" y="4095750"/>
            <a:ext cx="666849" cy="169277"/>
          </a:xfrm>
          <a:prstGeom prst="rect">
            <a:avLst/>
          </a:prstGeom>
          <a:noFill/>
        </p:spPr>
        <p:txBody>
          <a:bodyPr wrap="none" lIns="0" tIns="0" rIns="0" bIns="0" rtlCol="0">
            <a:spAutoFit/>
          </a:bodyPr>
          <a:lstStyle/>
          <a:p>
            <a:r>
              <a:rPr lang="en-US" sz="1100" dirty="0" err="1"/>
              <a:t>PCSel</a:t>
            </a:r>
            <a:r>
              <a:rPr lang="en-US" sz="1100" dirty="0"/>
              <a:t>=pc+4</a:t>
            </a:r>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2" name="Group 1"/>
          <p:cNvGrpSpPr/>
          <p:nvPr/>
        </p:nvGrpSpPr>
        <p:grpSpPr>
          <a:xfrm>
            <a:off x="1143001" y="1047750"/>
            <a:ext cx="7391400" cy="2984500"/>
            <a:chOff x="1295400" y="1197264"/>
            <a:chExt cx="7391400" cy="2984500"/>
          </a:xfrm>
        </p:grpSpPr>
        <p:cxnSp>
          <p:nvCxnSpPr>
            <p:cNvPr id="125" name="Straight Arrow Connector 124"/>
            <p:cNvCxnSpPr/>
            <p:nvPr/>
          </p:nvCxnSpPr>
          <p:spPr>
            <a:xfrm flipH="1" flipV="1">
              <a:off x="1371600" y="2411035"/>
              <a:ext cx="10391" cy="177072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6606720" y="2737100"/>
              <a:ext cx="0" cy="143485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4343400" y="3068419"/>
              <a:ext cx="0" cy="11035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flipV="1">
              <a:off x="6019800" y="2828766"/>
              <a:ext cx="0" cy="134318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V="1">
              <a:off x="8610600" y="2535019"/>
              <a:ext cx="0" cy="16369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6934200" y="1412947"/>
              <a:ext cx="0" cy="92442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2" name="Elbow Connector 131"/>
            <p:cNvCxnSpPr/>
            <p:nvPr/>
          </p:nvCxnSpPr>
          <p:spPr>
            <a:xfrm>
              <a:off x="6934199" y="1425864"/>
              <a:ext cx="1600201" cy="804355"/>
            </a:xfrm>
            <a:prstGeom prst="bentConnector3">
              <a:avLst>
                <a:gd name="adj1" fmla="val 8427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1447800" y="2192119"/>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4" name="Elbow Connector 133"/>
            <p:cNvCxnSpPr/>
            <p:nvPr/>
          </p:nvCxnSpPr>
          <p:spPr>
            <a:xfrm>
              <a:off x="1965663" y="2192119"/>
              <a:ext cx="320337" cy="304800"/>
            </a:xfrm>
            <a:prstGeom prst="bentConnector3">
              <a:avLst>
                <a:gd name="adj1" fmla="val 50000"/>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5" name="Elbow Connector 134"/>
            <p:cNvCxnSpPr/>
            <p:nvPr/>
          </p:nvCxnSpPr>
          <p:spPr>
            <a:xfrm flipV="1">
              <a:off x="1935331" y="1773339"/>
              <a:ext cx="396537" cy="419100"/>
            </a:xfrm>
            <a:prstGeom prst="bentConnector3">
              <a:avLst>
                <a:gd name="adj1" fmla="val 50000"/>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6" name="Elbow Connector 135"/>
            <p:cNvCxnSpPr/>
            <p:nvPr/>
          </p:nvCxnSpPr>
          <p:spPr>
            <a:xfrm flipV="1">
              <a:off x="2590800" y="1315819"/>
              <a:ext cx="304800" cy="457200"/>
            </a:xfrm>
            <a:prstGeom prst="bentConnector2">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rot="10800000" flipV="1">
              <a:off x="1295400" y="1315819"/>
              <a:ext cx="1600200" cy="990600"/>
            </a:xfrm>
            <a:prstGeom prst="bentConnector3">
              <a:avLst>
                <a:gd name="adj1" fmla="val 124407"/>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3048000" y="2495550"/>
              <a:ext cx="0" cy="16764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flipV="1">
              <a:off x="3038764" y="3525619"/>
              <a:ext cx="618836" cy="959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1" name="Elbow Connector 140"/>
            <p:cNvCxnSpPr/>
            <p:nvPr/>
          </p:nvCxnSpPr>
          <p:spPr>
            <a:xfrm flipH="1" flipV="1">
              <a:off x="3483264" y="1197264"/>
              <a:ext cx="5203536" cy="1032955"/>
            </a:xfrm>
            <a:prstGeom prst="bentConnector3">
              <a:avLst>
                <a:gd name="adj1" fmla="val -2374"/>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3962400" y="3790950"/>
              <a:ext cx="0" cy="3810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flipV="1">
              <a:off x="6096000" y="2647950"/>
              <a:ext cx="370610" cy="231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flipV="1">
              <a:off x="4197374" y="2724150"/>
              <a:ext cx="1746226" cy="825788"/>
            </a:xfrm>
            <a:prstGeom prst="bentConnector3">
              <a:avLst>
                <a:gd name="adj1" fmla="val 83443"/>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2895599" y="2492664"/>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781799" y="2340264"/>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49" name="Elbow Connector 148"/>
          <p:cNvCxnSpPr/>
          <p:nvPr/>
        </p:nvCxnSpPr>
        <p:spPr>
          <a:xfrm rot="16200000" flipH="1">
            <a:off x="3086100" y="1314451"/>
            <a:ext cx="838200" cy="304800"/>
          </a:xfrm>
          <a:prstGeom prst="bentConnector3">
            <a:avLst>
              <a:gd name="adj1" fmla="val 100275"/>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34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8" name="Straight Arrow Connector 87"/>
          <p:cNvCxnSpPr/>
          <p:nvPr/>
        </p:nvCxnSpPr>
        <p:spPr>
          <a:xfrm flipH="1">
            <a:off x="51816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a:off x="50292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rmAutofit/>
          </a:bodyPr>
          <a:lstStyle/>
          <a:p>
            <a:r>
              <a:rPr lang="en-US" dirty="0"/>
              <a:t>Implementing </a:t>
            </a:r>
            <a:r>
              <a:rPr lang="en-US" b="1" dirty="0" err="1">
                <a:latin typeface="Courier New"/>
                <a:cs typeface="Courier New"/>
              </a:rPr>
              <a:t>auipc</a:t>
            </a:r>
            <a:endParaRPr lang="en-US" b="1" dirty="0">
              <a:latin typeface="Courier New"/>
              <a:cs typeface="Courier New"/>
            </a:endParaRPr>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12</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6800" y="2724150"/>
            <a:ext cx="2302"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60547"/>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914399" y="1260547"/>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6782"/>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295400" y="2039719"/>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096000" y="1885950"/>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499521" y="1998702"/>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1841"/>
            <a:ext cx="3214173" cy="535336"/>
          </a:xfrm>
          <a:prstGeom prst="bentConnector3">
            <a:avLst>
              <a:gd name="adj1" fmla="val 27385"/>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6060"/>
            <a:ext cx="762000" cy="367490"/>
          </a:xfrm>
          <a:prstGeom prst="bentConnector3">
            <a:avLst>
              <a:gd name="adj1" fmla="val 50000"/>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3219"/>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5550"/>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923646" y="1556904"/>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813954" y="1859395"/>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4044974" y="2571750"/>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276600" y="4095750"/>
            <a:ext cx="589053" cy="169277"/>
          </a:xfrm>
          <a:prstGeom prst="rect">
            <a:avLst/>
          </a:prstGeom>
          <a:noFill/>
        </p:spPr>
        <p:txBody>
          <a:bodyPr wrap="none" lIns="0" tIns="0" rIns="0" bIns="0" rtlCol="0">
            <a:spAutoFit/>
          </a:bodyPr>
          <a:lstStyle/>
          <a:p>
            <a:r>
              <a:rPr lang="en-US" sz="1100" dirty="0" err="1"/>
              <a:t>ImmSel</a:t>
            </a:r>
            <a:r>
              <a:rPr lang="en-US" sz="1100" dirty="0"/>
              <a:t>=U</a:t>
            </a:r>
          </a:p>
        </p:txBody>
      </p:sp>
      <p:sp>
        <p:nvSpPr>
          <p:cNvPr id="583" name="TextBox 582"/>
          <p:cNvSpPr txBox="1"/>
          <p:nvPr/>
        </p:nvSpPr>
        <p:spPr>
          <a:xfrm>
            <a:off x="3886200" y="4095750"/>
            <a:ext cx="623424" cy="169277"/>
          </a:xfrm>
          <a:prstGeom prst="rect">
            <a:avLst/>
          </a:prstGeom>
          <a:noFill/>
        </p:spPr>
        <p:txBody>
          <a:bodyPr wrap="none" lIns="0" tIns="0" rIns="0" bIns="0" rtlCol="0">
            <a:spAutoFit/>
          </a:bodyPr>
          <a:lstStyle/>
          <a:p>
            <a:r>
              <a:rPr lang="en-US" sz="1100" dirty="0" err="1"/>
              <a:t>RegWEn</a:t>
            </a:r>
            <a:r>
              <a:rPr lang="en-US" sz="1100" dirty="0"/>
              <a:t>=1</a:t>
            </a:r>
          </a:p>
        </p:txBody>
      </p:sp>
      <p:sp>
        <p:nvSpPr>
          <p:cNvPr id="584" name="TextBox 583"/>
          <p:cNvSpPr txBox="1"/>
          <p:nvPr/>
        </p:nvSpPr>
        <p:spPr>
          <a:xfrm>
            <a:off x="4343400" y="4400550"/>
            <a:ext cx="431045" cy="169277"/>
          </a:xfrm>
          <a:prstGeom prst="rect">
            <a:avLst/>
          </a:prstGeom>
          <a:noFill/>
        </p:spPr>
        <p:txBody>
          <a:bodyPr wrap="none" lIns="0" tIns="0" rIns="0" bIns="0" rtlCol="0">
            <a:spAutoFit/>
          </a:bodyPr>
          <a:lstStyle/>
          <a:p>
            <a:r>
              <a:rPr lang="en-US" sz="1100" dirty="0" err="1"/>
              <a:t>BrUn</a:t>
            </a:r>
            <a:r>
              <a:rPr lang="en-US" sz="1100" dirty="0"/>
              <a:t>=*</a:t>
            </a:r>
          </a:p>
        </p:txBody>
      </p:sp>
      <p:sp>
        <p:nvSpPr>
          <p:cNvPr id="585" name="TextBox 584"/>
          <p:cNvSpPr txBox="1"/>
          <p:nvPr/>
        </p:nvSpPr>
        <p:spPr>
          <a:xfrm>
            <a:off x="4876800" y="4400550"/>
            <a:ext cx="335303" cy="169277"/>
          </a:xfrm>
          <a:prstGeom prst="rect">
            <a:avLst/>
          </a:prstGeom>
          <a:noFill/>
        </p:spPr>
        <p:txBody>
          <a:bodyPr wrap="none" lIns="0" tIns="0" rIns="0" bIns="0" rtlCol="0">
            <a:spAutoFit/>
          </a:bodyPr>
          <a:lstStyle/>
          <a:p>
            <a:r>
              <a:rPr lang="en-US" sz="1100" dirty="0" err="1"/>
              <a:t>BrE</a:t>
            </a:r>
            <a:r>
              <a:rPr lang="en-US" sz="1100" dirty="0"/>
              <a:t>=*</a:t>
            </a:r>
          </a:p>
        </p:txBody>
      </p:sp>
      <p:sp>
        <p:nvSpPr>
          <p:cNvPr id="586" name="TextBox 585"/>
          <p:cNvSpPr txBox="1"/>
          <p:nvPr/>
        </p:nvSpPr>
        <p:spPr>
          <a:xfrm>
            <a:off x="5257800" y="4400550"/>
            <a:ext cx="394470" cy="169277"/>
          </a:xfrm>
          <a:prstGeom prst="rect">
            <a:avLst/>
          </a:prstGeom>
          <a:noFill/>
        </p:spPr>
        <p:txBody>
          <a:bodyPr wrap="none" lIns="0" tIns="0" rIns="0" bIns="0" rtlCol="0">
            <a:spAutoFit/>
          </a:bodyPr>
          <a:lstStyle/>
          <a:p>
            <a:r>
              <a:rPr lang="en-US" sz="1100" dirty="0" err="1"/>
              <a:t>BrLT</a:t>
            </a:r>
            <a:r>
              <a:rPr lang="en-US" sz="1100" dirty="0"/>
              <a:t>=*</a:t>
            </a:r>
          </a:p>
        </p:txBody>
      </p:sp>
      <p:sp>
        <p:nvSpPr>
          <p:cNvPr id="587" name="TextBox 586"/>
          <p:cNvSpPr txBox="1"/>
          <p:nvPr/>
        </p:nvSpPr>
        <p:spPr>
          <a:xfrm>
            <a:off x="5867400" y="4095750"/>
            <a:ext cx="381108" cy="169277"/>
          </a:xfrm>
          <a:prstGeom prst="rect">
            <a:avLst/>
          </a:prstGeom>
          <a:noFill/>
        </p:spPr>
        <p:txBody>
          <a:bodyPr wrap="none" lIns="0" tIns="0" rIns="0" bIns="0" rtlCol="0">
            <a:spAutoFit/>
          </a:bodyPr>
          <a:lstStyle/>
          <a:p>
            <a:r>
              <a:rPr lang="en-US" sz="1100" dirty="0" err="1"/>
              <a:t>Asel</a:t>
            </a:r>
            <a:r>
              <a:rPr lang="en-US" sz="1100" dirty="0"/>
              <a:t>=1</a:t>
            </a:r>
          </a:p>
        </p:txBody>
      </p:sp>
      <p:sp>
        <p:nvSpPr>
          <p:cNvPr id="588" name="TextBox 587"/>
          <p:cNvSpPr txBox="1"/>
          <p:nvPr/>
        </p:nvSpPr>
        <p:spPr>
          <a:xfrm>
            <a:off x="5486400" y="4095750"/>
            <a:ext cx="376217" cy="169277"/>
          </a:xfrm>
          <a:prstGeom prst="rect">
            <a:avLst/>
          </a:prstGeom>
          <a:noFill/>
        </p:spPr>
        <p:txBody>
          <a:bodyPr wrap="none" lIns="0" tIns="0" rIns="0" bIns="0" rtlCol="0">
            <a:spAutoFit/>
          </a:bodyPr>
          <a:lstStyle/>
          <a:p>
            <a:r>
              <a:rPr lang="en-US" sz="1100" dirty="0" err="1"/>
              <a:t>Bsel</a:t>
            </a:r>
            <a:r>
              <a:rPr lang="en-US" sz="1100" dirty="0"/>
              <a:t>=1</a:t>
            </a:r>
          </a:p>
        </p:txBody>
      </p:sp>
      <p:sp>
        <p:nvSpPr>
          <p:cNvPr id="589" name="TextBox 588"/>
          <p:cNvSpPr txBox="1"/>
          <p:nvPr/>
        </p:nvSpPr>
        <p:spPr>
          <a:xfrm>
            <a:off x="6248400" y="4095750"/>
            <a:ext cx="698916" cy="169277"/>
          </a:xfrm>
          <a:prstGeom prst="rect">
            <a:avLst/>
          </a:prstGeom>
          <a:noFill/>
        </p:spPr>
        <p:txBody>
          <a:bodyPr wrap="none" lIns="0" tIns="0" rIns="0" bIns="0" rtlCol="0">
            <a:spAutoFit/>
          </a:bodyPr>
          <a:lstStyle/>
          <a:p>
            <a:r>
              <a:rPr lang="en-US" sz="1100" dirty="0" err="1"/>
              <a:t>ALUSel</a:t>
            </a:r>
            <a:r>
              <a:rPr lang="en-US" sz="1100" dirty="0"/>
              <a:t>=Add</a:t>
            </a:r>
          </a:p>
        </p:txBody>
      </p:sp>
      <p:sp>
        <p:nvSpPr>
          <p:cNvPr id="591" name="TextBox 590"/>
          <p:cNvSpPr txBox="1"/>
          <p:nvPr/>
        </p:nvSpPr>
        <p:spPr>
          <a:xfrm>
            <a:off x="7010400" y="4095750"/>
            <a:ext cx="647325" cy="169277"/>
          </a:xfrm>
          <a:prstGeom prst="rect">
            <a:avLst/>
          </a:prstGeom>
          <a:noFill/>
        </p:spPr>
        <p:txBody>
          <a:bodyPr wrap="none" lIns="0" tIns="0" rIns="0" bIns="0" rtlCol="0">
            <a:spAutoFit/>
          </a:bodyPr>
          <a:lstStyle/>
          <a:p>
            <a:r>
              <a:rPr lang="en-US" sz="1100" dirty="0" err="1"/>
              <a:t>MemRW</a:t>
            </a:r>
            <a:r>
              <a:rPr lang="en-US" sz="1100" dirty="0"/>
              <a:t>=0</a:t>
            </a:r>
          </a:p>
        </p:txBody>
      </p:sp>
      <p:sp>
        <p:nvSpPr>
          <p:cNvPr id="593" name="TextBox 592"/>
          <p:cNvSpPr txBox="1"/>
          <p:nvPr/>
        </p:nvSpPr>
        <p:spPr>
          <a:xfrm>
            <a:off x="7924800" y="4095750"/>
            <a:ext cx="511358" cy="169277"/>
          </a:xfrm>
          <a:prstGeom prst="rect">
            <a:avLst/>
          </a:prstGeom>
          <a:noFill/>
        </p:spPr>
        <p:txBody>
          <a:bodyPr wrap="none" lIns="0" tIns="0" rIns="0" bIns="0" rtlCol="0">
            <a:spAutoFit/>
          </a:bodyPr>
          <a:lstStyle/>
          <a:p>
            <a:r>
              <a:rPr lang="en-US" sz="1100" dirty="0" err="1"/>
              <a:t>WBSel</a:t>
            </a:r>
            <a:r>
              <a:rPr lang="en-US" sz="1100" dirty="0"/>
              <a:t>=1</a:t>
            </a:r>
          </a:p>
        </p:txBody>
      </p:sp>
      <p:sp>
        <p:nvSpPr>
          <p:cNvPr id="594" name="TextBox 593"/>
          <p:cNvSpPr txBox="1"/>
          <p:nvPr/>
        </p:nvSpPr>
        <p:spPr>
          <a:xfrm>
            <a:off x="990600" y="4095750"/>
            <a:ext cx="666849" cy="169277"/>
          </a:xfrm>
          <a:prstGeom prst="rect">
            <a:avLst/>
          </a:prstGeom>
          <a:noFill/>
        </p:spPr>
        <p:txBody>
          <a:bodyPr wrap="none" lIns="0" tIns="0" rIns="0" bIns="0" rtlCol="0">
            <a:spAutoFit/>
          </a:bodyPr>
          <a:lstStyle/>
          <a:p>
            <a:r>
              <a:rPr lang="en-US" sz="1100" dirty="0" err="1"/>
              <a:t>PCSel</a:t>
            </a:r>
            <a:r>
              <a:rPr lang="en-US" sz="1100" dirty="0"/>
              <a:t>=pc+4</a:t>
            </a:r>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2" name="Group 1"/>
          <p:cNvGrpSpPr/>
          <p:nvPr/>
        </p:nvGrpSpPr>
        <p:grpSpPr>
          <a:xfrm>
            <a:off x="1143001" y="1047750"/>
            <a:ext cx="7391400" cy="2984500"/>
            <a:chOff x="1295400" y="1197264"/>
            <a:chExt cx="7391400" cy="2984500"/>
          </a:xfrm>
        </p:grpSpPr>
        <p:cxnSp>
          <p:nvCxnSpPr>
            <p:cNvPr id="125" name="Straight Arrow Connector 124"/>
            <p:cNvCxnSpPr/>
            <p:nvPr/>
          </p:nvCxnSpPr>
          <p:spPr>
            <a:xfrm flipH="1" flipV="1">
              <a:off x="1371600" y="2411035"/>
              <a:ext cx="10391" cy="177072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6606720" y="2737100"/>
              <a:ext cx="0" cy="143485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4343400" y="3068419"/>
              <a:ext cx="0" cy="11035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flipV="1">
              <a:off x="6019800" y="2828766"/>
              <a:ext cx="0" cy="134318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V="1">
              <a:off x="8610600" y="2535019"/>
              <a:ext cx="0" cy="16369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6934200" y="1412947"/>
              <a:ext cx="0" cy="92442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2" name="Elbow Connector 131"/>
            <p:cNvCxnSpPr/>
            <p:nvPr/>
          </p:nvCxnSpPr>
          <p:spPr>
            <a:xfrm>
              <a:off x="6934199" y="1425864"/>
              <a:ext cx="1600201" cy="804355"/>
            </a:xfrm>
            <a:prstGeom prst="bentConnector3">
              <a:avLst>
                <a:gd name="adj1" fmla="val 8427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1447800" y="2192119"/>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4" name="Elbow Connector 133"/>
            <p:cNvCxnSpPr/>
            <p:nvPr/>
          </p:nvCxnSpPr>
          <p:spPr>
            <a:xfrm>
              <a:off x="1965663" y="2192119"/>
              <a:ext cx="320337" cy="304800"/>
            </a:xfrm>
            <a:prstGeom prst="bentConnector3">
              <a:avLst>
                <a:gd name="adj1" fmla="val 50000"/>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5" name="Elbow Connector 134"/>
            <p:cNvCxnSpPr/>
            <p:nvPr/>
          </p:nvCxnSpPr>
          <p:spPr>
            <a:xfrm flipV="1">
              <a:off x="1935331" y="1773339"/>
              <a:ext cx="396537" cy="419100"/>
            </a:xfrm>
            <a:prstGeom prst="bentConnector3">
              <a:avLst>
                <a:gd name="adj1" fmla="val 50000"/>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6" name="Elbow Connector 135"/>
            <p:cNvCxnSpPr/>
            <p:nvPr/>
          </p:nvCxnSpPr>
          <p:spPr>
            <a:xfrm flipV="1">
              <a:off x="2590800" y="1315819"/>
              <a:ext cx="304800" cy="457200"/>
            </a:xfrm>
            <a:prstGeom prst="bentConnector2">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rot="10800000" flipV="1">
              <a:off x="1295400" y="1315819"/>
              <a:ext cx="1600200" cy="990600"/>
            </a:xfrm>
            <a:prstGeom prst="bentConnector3">
              <a:avLst>
                <a:gd name="adj1" fmla="val 124407"/>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3048000" y="2495550"/>
              <a:ext cx="0" cy="16764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flipV="1">
              <a:off x="3038764" y="3525619"/>
              <a:ext cx="618836" cy="959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1" name="Elbow Connector 140"/>
            <p:cNvCxnSpPr/>
            <p:nvPr/>
          </p:nvCxnSpPr>
          <p:spPr>
            <a:xfrm flipH="1" flipV="1">
              <a:off x="3483264" y="1197264"/>
              <a:ext cx="5203536" cy="1032955"/>
            </a:xfrm>
            <a:prstGeom prst="bentConnector3">
              <a:avLst>
                <a:gd name="adj1" fmla="val -2374"/>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3962400" y="3790950"/>
              <a:ext cx="0" cy="3810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flipV="1">
              <a:off x="6096000" y="2647950"/>
              <a:ext cx="370610" cy="231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flipV="1">
              <a:off x="4197374" y="2724150"/>
              <a:ext cx="1746226" cy="825788"/>
            </a:xfrm>
            <a:prstGeom prst="bentConnector3">
              <a:avLst>
                <a:gd name="adj1" fmla="val 83443"/>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2895599" y="2492664"/>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781799" y="2340264"/>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248399" y="2035464"/>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49" name="Elbow Connector 148"/>
          <p:cNvCxnSpPr/>
          <p:nvPr/>
        </p:nvCxnSpPr>
        <p:spPr>
          <a:xfrm rot="16200000" flipH="1">
            <a:off x="3086100" y="1314451"/>
            <a:ext cx="838200" cy="304800"/>
          </a:xfrm>
          <a:prstGeom prst="bentConnector3">
            <a:avLst>
              <a:gd name="adj1" fmla="val 100275"/>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6109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Complete RV32I ISA</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a:p>
        </p:txBody>
      </p:sp>
      <p:pic>
        <p:nvPicPr>
          <p:cNvPr id="5" name="Picture 4" descr="Untitled.jpe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200" y="1123950"/>
            <a:ext cx="4457050" cy="3105149"/>
          </a:xfrm>
          <a:prstGeom prst="rect">
            <a:avLst/>
          </a:prstGeom>
        </p:spPr>
      </p:pic>
      <p:pic>
        <p:nvPicPr>
          <p:cNvPr id="6" name="Picture 5" descr="Untitled.jpe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54223" y="1200150"/>
            <a:ext cx="4562068" cy="2952750"/>
          </a:xfrm>
          <a:prstGeom prst="rect">
            <a:avLst/>
          </a:prstGeom>
        </p:spPr>
      </p:pic>
      <p:sp>
        <p:nvSpPr>
          <p:cNvPr id="8" name="Rectangle 7"/>
          <p:cNvSpPr/>
          <p:nvPr/>
        </p:nvSpPr>
        <p:spPr>
          <a:xfrm>
            <a:off x="4572000" y="2876550"/>
            <a:ext cx="3962400" cy="1295400"/>
          </a:xfrm>
          <a:prstGeom prst="rect">
            <a:avLst/>
          </a:prstGeom>
          <a:solidFill>
            <a:schemeClr val="accent3">
              <a:lumMod val="40000"/>
              <a:lumOff val="60000"/>
              <a:alpha val="45000"/>
            </a:schemeClr>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2400" dirty="0">
                <a:solidFill>
                  <a:srgbClr val="000000"/>
                </a:solidFill>
              </a:rPr>
              <a:t>Not in this course</a:t>
            </a:r>
          </a:p>
        </p:txBody>
      </p:sp>
      <p:sp>
        <p:nvSpPr>
          <p:cNvPr id="3" name="TextBox 2"/>
          <p:cNvSpPr txBox="1"/>
          <p:nvPr/>
        </p:nvSpPr>
        <p:spPr>
          <a:xfrm>
            <a:off x="2286000" y="4324350"/>
            <a:ext cx="4724400" cy="646331"/>
          </a:xfrm>
          <a:prstGeom prst="rect">
            <a:avLst/>
          </a:prstGeom>
          <a:noFill/>
        </p:spPr>
        <p:txBody>
          <a:bodyPr wrap="square" rtlCol="0">
            <a:spAutoFit/>
          </a:bodyPr>
          <a:lstStyle/>
          <a:p>
            <a:r>
              <a:rPr lang="en-US" dirty="0"/>
              <a:t>RV32I has 47 instructions total</a:t>
            </a:r>
          </a:p>
          <a:p>
            <a:r>
              <a:rPr lang="en-US" dirty="0"/>
              <a:t>37 instructions covered in CS61C</a:t>
            </a:r>
          </a:p>
        </p:txBody>
      </p:sp>
    </p:spTree>
    <p:extLst>
      <p:ext uri="{BB962C8B-B14F-4D97-AF65-F5344CB8AC3E}">
        <p14:creationId xmlns:p14="http://schemas.microsoft.com/office/powerpoint/2010/main" val="162251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51839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50315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rmAutofit/>
          </a:bodyPr>
          <a:lstStyle/>
          <a:p>
            <a:r>
              <a:rPr lang="en-US" dirty="0"/>
              <a:t>Single-Cycle RISC-V RV32I </a:t>
            </a:r>
            <a:r>
              <a:rPr lang="en-US" dirty="0" err="1"/>
              <a:t>Datapath</a:t>
            </a:r>
            <a:endParaRPr lang="en-US" dirty="0"/>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14</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9102" y="2724150"/>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60547"/>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914399" y="1260547"/>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6782"/>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295400" y="2039719"/>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096000" y="1885950"/>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499521" y="1998702"/>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1841"/>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6060"/>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3219"/>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5550"/>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923646" y="1556904"/>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813954" y="1859395"/>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4044974" y="2571750"/>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429000" y="4095750"/>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962400" y="4095750"/>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572000" y="4095750"/>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876800" y="4095750"/>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5181600" y="4095750"/>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943600" y="4095750"/>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638800" y="4095750"/>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324600" y="4095750"/>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934200" y="4095750"/>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8229600" y="4095750"/>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990600" y="4095750"/>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spTree>
    <p:extLst>
      <p:ext uri="{BB962C8B-B14F-4D97-AF65-F5344CB8AC3E}">
        <p14:creationId xmlns:p14="http://schemas.microsoft.com/office/powerpoint/2010/main" val="155577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is-IS" dirty="0"/>
              <a:t>Finish Single-Cycle RISC-V Datapath</a:t>
            </a:r>
          </a:p>
          <a:p>
            <a:r>
              <a:rPr lang="is-IS" b="1" dirty="0"/>
              <a:t>Controller</a:t>
            </a:r>
          </a:p>
          <a:p>
            <a:r>
              <a:rPr lang="is-IS" dirty="0"/>
              <a:t>Instruction Timing</a:t>
            </a:r>
          </a:p>
          <a:p>
            <a:r>
              <a:rPr lang="is-IS" dirty="0"/>
              <a:t>Performance Measures</a:t>
            </a:r>
          </a:p>
          <a:p>
            <a:r>
              <a:rPr lang="is-IS" dirty="0"/>
              <a:t>Introduction to Pipelining</a:t>
            </a:r>
          </a:p>
          <a:p>
            <a:r>
              <a:rPr lang="is-IS" dirty="0"/>
              <a:t>Pipelined </a:t>
            </a:r>
            <a:r>
              <a:rPr lang="en-US" dirty="0"/>
              <a:t>RISC-V</a:t>
            </a:r>
            <a:r>
              <a:rPr lang="is-IS" dirty="0"/>
              <a:t> Datapath</a:t>
            </a:r>
          </a:p>
          <a:p>
            <a:r>
              <a:rPr lang="is-IS" dirty="0"/>
              <a:t>A</a:t>
            </a:r>
            <a:r>
              <a:rPr lang="en-US" dirty="0"/>
              <a:t>n</a:t>
            </a:r>
            <a:r>
              <a:rPr lang="is-IS" dirty="0"/>
              <a:t>d in Conclusion, ...</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15</a:t>
            </a:fld>
            <a:endParaRPr lang="en-US"/>
          </a:p>
        </p:txBody>
      </p:sp>
    </p:spTree>
    <p:extLst>
      <p:ext uri="{BB962C8B-B14F-4D97-AF65-F5344CB8AC3E}">
        <p14:creationId xmlns:p14="http://schemas.microsoft.com/office/powerpoint/2010/main" val="101885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16</a:t>
            </a:fld>
            <a:endParaRPr lang="en-US"/>
          </a:p>
        </p:txBody>
      </p:sp>
      <p:grpSp>
        <p:nvGrpSpPr>
          <p:cNvPr id="7" name="Group 6"/>
          <p:cNvGrpSpPr/>
          <p:nvPr/>
        </p:nvGrpSpPr>
        <p:grpSpPr>
          <a:xfrm>
            <a:off x="1650903" y="1102132"/>
            <a:ext cx="3048000" cy="3077308"/>
            <a:chOff x="609600" y="1676400"/>
            <a:chExt cx="3048000" cy="3962400"/>
          </a:xfrm>
        </p:grpSpPr>
        <p:sp>
          <p:nvSpPr>
            <p:cNvPr id="8" name="Rectangle 7"/>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chemeClr val="tx1"/>
                  </a:solidFill>
                </a:rPr>
                <a:t>Processor</a:t>
              </a:r>
            </a:p>
          </p:txBody>
        </p:sp>
        <p:sp>
          <p:nvSpPr>
            <p:cNvPr id="9" name="Rectangle 8"/>
            <p:cNvSpPr/>
            <p:nvPr/>
          </p:nvSpPr>
          <p:spPr>
            <a:xfrm>
              <a:off x="838200" y="2164197"/>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a:solidFill>
                    <a:schemeClr val="tx1"/>
                  </a:solidFill>
                </a:rPr>
                <a:t>Control</a:t>
              </a: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chemeClr val="tx1"/>
                  </a:solidFill>
                </a:rPr>
                <a:t>Datapath</a:t>
              </a:r>
            </a:p>
          </p:txBody>
        </p:sp>
        <p:cxnSp>
          <p:nvCxnSpPr>
            <p:cNvPr id="11" name="Straight Arrow Connector 10"/>
            <p:cNvCxnSpPr/>
            <p:nvPr/>
          </p:nvCxnSpPr>
          <p:spPr>
            <a:xfrm>
              <a:off x="1523206" y="2725783"/>
              <a:ext cx="0" cy="323011"/>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668588" y="2717104"/>
              <a:ext cx="0" cy="330896"/>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1989231" y="2540735"/>
            <a:ext cx="2367431" cy="1422791"/>
            <a:chOff x="914399" y="3505200"/>
            <a:chExt cx="2367431" cy="1897054"/>
          </a:xfrm>
        </p:grpSpPr>
        <p:sp>
          <p:nvSpPr>
            <p:cNvPr id="14" name="Rectangle 13"/>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PC</a:t>
              </a:r>
            </a:p>
          </p:txBody>
        </p:sp>
        <p:grpSp>
          <p:nvGrpSpPr>
            <p:cNvPr id="15" name="Group 14"/>
            <p:cNvGrpSpPr/>
            <p:nvPr/>
          </p:nvGrpSpPr>
          <p:grpSpPr>
            <a:xfrm>
              <a:off x="914399" y="3886200"/>
              <a:ext cx="2362202" cy="767953"/>
              <a:chOff x="1600199" y="3962400"/>
              <a:chExt cx="1600201" cy="767953"/>
            </a:xfrm>
            <a:solidFill>
              <a:srgbClr val="9BBB59"/>
            </a:solidFill>
          </p:grpSpPr>
          <p:sp>
            <p:nvSpPr>
              <p:cNvPr id="19" name="Rectangle 18"/>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glow rad="101600">
                      <a:schemeClr val="bg1">
                        <a:alpha val="75000"/>
                      </a:schemeClr>
                    </a:glow>
                  </a:effectLst>
                </a:endParaRPr>
              </a:p>
              <a:p>
                <a:pPr algn="ctr"/>
                <a:endParaRPr lang="en-US">
                  <a:solidFill>
                    <a:schemeClr val="tx1"/>
                  </a:solidFill>
                </a:endParaRPr>
              </a:p>
            </p:txBody>
          </p:sp>
          <p:sp>
            <p:nvSpPr>
              <p:cNvPr id="23" name="Rectangle 22"/>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1905000" y="4114800"/>
                <a:ext cx="1031051" cy="615553"/>
              </a:xfrm>
              <a:prstGeom prst="rect">
                <a:avLst/>
              </a:prstGeom>
              <a:noFill/>
            </p:spPr>
            <p:txBody>
              <a:bodyPr wrap="square" rtlCol="0">
                <a:spAutoFit/>
              </a:bodyPr>
              <a:lstStyle/>
              <a:p>
                <a:pPr algn="ctr"/>
                <a:r>
                  <a:rPr lang="en-US" sz="2400">
                    <a:effectLst>
                      <a:glow rad="254000">
                        <a:schemeClr val="bg1">
                          <a:alpha val="75000"/>
                        </a:schemeClr>
                      </a:glow>
                    </a:effectLst>
                  </a:rPr>
                  <a:t>Registers</a:t>
                </a:r>
              </a:p>
            </p:txBody>
          </p:sp>
        </p:grpSp>
        <p:grpSp>
          <p:nvGrpSpPr>
            <p:cNvPr id="16" name="Group 15"/>
            <p:cNvGrpSpPr/>
            <p:nvPr/>
          </p:nvGrpSpPr>
          <p:grpSpPr>
            <a:xfrm>
              <a:off x="914400" y="4540479"/>
              <a:ext cx="2367430" cy="861775"/>
              <a:chOff x="4572000" y="3245079"/>
              <a:chExt cx="2367430" cy="861775"/>
            </a:xfrm>
          </p:grpSpPr>
          <p:sp>
            <p:nvSpPr>
              <p:cNvPr id="17" name="Trapezoid 16"/>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a:solidFill>
                    <a:schemeClr val="tx1"/>
                  </a:solidFill>
                </a:endParaRPr>
              </a:p>
            </p:txBody>
          </p:sp>
          <p:sp>
            <p:nvSpPr>
              <p:cNvPr id="18" name="TextBox 17"/>
              <p:cNvSpPr txBox="1"/>
              <p:nvPr/>
            </p:nvSpPr>
            <p:spPr>
              <a:xfrm>
                <a:off x="4572000" y="3245079"/>
                <a:ext cx="2367430" cy="861775"/>
              </a:xfrm>
              <a:prstGeom prst="rect">
                <a:avLst/>
              </a:prstGeom>
              <a:noFill/>
            </p:spPr>
            <p:txBody>
              <a:bodyPr wrap="none" rtlCol="0" anchor="ctr">
                <a:spAutoFit/>
              </a:bodyPr>
              <a:lstStyle/>
              <a:p>
                <a:pPr algn="ctr"/>
                <a:r>
                  <a:rPr lang="en-US">
                    <a:effectLst>
                      <a:glow rad="152400">
                        <a:schemeClr val="bg1">
                          <a:alpha val="75000"/>
                        </a:schemeClr>
                      </a:glow>
                    </a:effectLst>
                  </a:rPr>
                  <a:t>Arithmetic &amp; Logic Unit</a:t>
                </a:r>
              </a:p>
              <a:p>
                <a:pPr algn="ctr"/>
                <a:r>
                  <a:rPr lang="en-US">
                    <a:effectLst>
                      <a:glow rad="152400">
                        <a:schemeClr val="bg1">
                          <a:alpha val="75000"/>
                        </a:schemeClr>
                      </a:glow>
                    </a:effectLst>
                  </a:rPr>
                  <a:t>(ALU)</a:t>
                </a:r>
              </a:p>
            </p:txBody>
          </p:sp>
        </p:grpSp>
      </p:grpSp>
      <p:sp>
        <p:nvSpPr>
          <p:cNvPr id="29" name="Rectangle 28"/>
          <p:cNvSpPr/>
          <p:nvPr/>
        </p:nvSpPr>
        <p:spPr>
          <a:xfrm>
            <a:off x="6064623" y="1102132"/>
            <a:ext cx="1905000" cy="30861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chemeClr val="tx1"/>
                </a:solidFill>
              </a:rPr>
              <a:t>Memory</a:t>
            </a:r>
          </a:p>
        </p:txBody>
      </p:sp>
      <p:grpSp>
        <p:nvGrpSpPr>
          <p:cNvPr id="36" name="Group 35"/>
          <p:cNvGrpSpPr/>
          <p:nvPr/>
        </p:nvGrpSpPr>
        <p:grpSpPr>
          <a:xfrm>
            <a:off x="6217023" y="1445032"/>
            <a:ext cx="1524000" cy="2571750"/>
            <a:chOff x="4953000" y="1981200"/>
            <a:chExt cx="1524000" cy="3429000"/>
          </a:xfrm>
        </p:grpSpPr>
        <p:grpSp>
          <p:nvGrpSpPr>
            <p:cNvPr id="37" name="Group 36"/>
            <p:cNvGrpSpPr/>
            <p:nvPr/>
          </p:nvGrpSpPr>
          <p:grpSpPr>
            <a:xfrm>
              <a:off x="4953000" y="4038600"/>
              <a:ext cx="381000" cy="685800"/>
              <a:chOff x="7543800" y="3581400"/>
              <a:chExt cx="2362200" cy="685800"/>
            </a:xfrm>
            <a:solidFill>
              <a:schemeClr val="accent3"/>
            </a:solidFill>
          </p:grpSpPr>
          <p:sp>
            <p:nvSpPr>
              <p:cNvPr id="229" name="Rectangle 228"/>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0" name="Rectangle 229"/>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1" name="Rectangle 230"/>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2" name="Rectangle 231"/>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3" name="Rectangle 232"/>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4" name="Rectangle 233"/>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5" name="Rectangle 234"/>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6" name="Rectangle 235"/>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7" name="Rectangle 236"/>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38" name="Group 37"/>
            <p:cNvGrpSpPr/>
            <p:nvPr/>
          </p:nvGrpSpPr>
          <p:grpSpPr>
            <a:xfrm>
              <a:off x="5334000" y="4038600"/>
              <a:ext cx="381000" cy="685800"/>
              <a:chOff x="7543800" y="3581400"/>
              <a:chExt cx="2362200" cy="685800"/>
            </a:xfrm>
            <a:solidFill>
              <a:schemeClr val="accent3"/>
            </a:solidFill>
          </p:grpSpPr>
          <p:sp>
            <p:nvSpPr>
              <p:cNvPr id="220" name="Rectangle 219"/>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1" name="Rectangle 220"/>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2" name="Rectangle 221"/>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3" name="Rectangle 222"/>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4" name="Rectangle 223"/>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5" name="Rectangle 224"/>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6" name="Rectangle 225"/>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7" name="Rectangle 226"/>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8" name="Rectangle 227"/>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39" name="Group 38"/>
            <p:cNvGrpSpPr/>
            <p:nvPr/>
          </p:nvGrpSpPr>
          <p:grpSpPr>
            <a:xfrm>
              <a:off x="5715000" y="4038600"/>
              <a:ext cx="381000" cy="685800"/>
              <a:chOff x="7543800" y="3581400"/>
              <a:chExt cx="2362200" cy="685800"/>
            </a:xfrm>
            <a:solidFill>
              <a:schemeClr val="accent3"/>
            </a:solidFill>
          </p:grpSpPr>
          <p:sp>
            <p:nvSpPr>
              <p:cNvPr id="211" name="Rectangle 210"/>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2" name="Rectangle 211"/>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3" name="Rectangle 212"/>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4" name="Rectangle 213"/>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5" name="Rectangle 214"/>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6" name="Rectangle 215"/>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7" name="Rectangle 216"/>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8" name="Rectangle 217"/>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9" name="Rectangle 218"/>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0" name="Group 39"/>
            <p:cNvGrpSpPr/>
            <p:nvPr/>
          </p:nvGrpSpPr>
          <p:grpSpPr>
            <a:xfrm>
              <a:off x="6096000" y="4038600"/>
              <a:ext cx="381000" cy="685800"/>
              <a:chOff x="7543800" y="3581400"/>
              <a:chExt cx="2362200" cy="685800"/>
            </a:xfrm>
            <a:solidFill>
              <a:schemeClr val="accent3"/>
            </a:solidFill>
          </p:grpSpPr>
          <p:sp>
            <p:nvSpPr>
              <p:cNvPr id="202" name="Rectangle 201"/>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3" name="Rectangle 202"/>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4" name="Rectangle 203"/>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5" name="Rectangle 204"/>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6" name="Rectangle 205"/>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7" name="Rectangle 206"/>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8" name="Rectangle 207"/>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9" name="Rectangle 208"/>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0" name="Rectangle 209"/>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1" name="Group 40"/>
            <p:cNvGrpSpPr/>
            <p:nvPr/>
          </p:nvGrpSpPr>
          <p:grpSpPr>
            <a:xfrm>
              <a:off x="4953000" y="4724400"/>
              <a:ext cx="381000" cy="685800"/>
              <a:chOff x="7543800" y="3581400"/>
              <a:chExt cx="2362200" cy="685800"/>
            </a:xfrm>
            <a:solidFill>
              <a:schemeClr val="accent3"/>
            </a:solidFill>
          </p:grpSpPr>
          <p:sp>
            <p:nvSpPr>
              <p:cNvPr id="193" name="Rectangle 192"/>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4" name="Rectangle 193"/>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5" name="Rectangle 194"/>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6" name="Rectangle 195"/>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7" name="Rectangle 196"/>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8" name="Rectangle 197"/>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9" name="Rectangle 198"/>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0" name="Rectangle 199"/>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1" name="Rectangle 200"/>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2" name="Group 41"/>
            <p:cNvGrpSpPr/>
            <p:nvPr/>
          </p:nvGrpSpPr>
          <p:grpSpPr>
            <a:xfrm>
              <a:off x="5334000" y="4724400"/>
              <a:ext cx="381000" cy="685800"/>
              <a:chOff x="7543800" y="3581400"/>
              <a:chExt cx="2362200" cy="685800"/>
            </a:xfrm>
            <a:solidFill>
              <a:schemeClr val="accent3"/>
            </a:solidFill>
          </p:grpSpPr>
          <p:sp>
            <p:nvSpPr>
              <p:cNvPr id="184" name="Rectangle 183"/>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5" name="Rectangle 184"/>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6" name="Rectangle 185"/>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7" name="Rectangle 186"/>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8" name="Rectangle 187"/>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9" name="Rectangle 188"/>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0" name="Rectangle 189"/>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1" name="Rectangle 190"/>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2" name="Rectangle 191"/>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3" name="Group 42"/>
            <p:cNvGrpSpPr/>
            <p:nvPr/>
          </p:nvGrpSpPr>
          <p:grpSpPr>
            <a:xfrm>
              <a:off x="5715000" y="4724400"/>
              <a:ext cx="381000" cy="685800"/>
              <a:chOff x="7543800" y="3581400"/>
              <a:chExt cx="2362200" cy="685800"/>
            </a:xfrm>
            <a:solidFill>
              <a:schemeClr val="accent3"/>
            </a:solidFill>
          </p:grpSpPr>
          <p:sp>
            <p:nvSpPr>
              <p:cNvPr id="175" name="Rectangle 17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6" name="Rectangle 17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7" name="Rectangle 17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8" name="Rectangle 17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9" name="Rectangle 17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0" name="Rectangle 17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1" name="Rectangle 18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2" name="Rectangle 18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3" name="Rectangle 18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4" name="Group 43"/>
            <p:cNvGrpSpPr/>
            <p:nvPr/>
          </p:nvGrpSpPr>
          <p:grpSpPr>
            <a:xfrm>
              <a:off x="6096000" y="4724400"/>
              <a:ext cx="381000" cy="685800"/>
              <a:chOff x="7543800" y="3581400"/>
              <a:chExt cx="2362200" cy="685800"/>
            </a:xfrm>
            <a:solidFill>
              <a:schemeClr val="accent3"/>
            </a:solidFill>
          </p:grpSpPr>
          <p:sp>
            <p:nvSpPr>
              <p:cNvPr id="166" name="Rectangle 165"/>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7" name="Rectangle 166"/>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8" name="Rectangle 167"/>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9" name="Rectangle 168"/>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0" name="Rectangle 169"/>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1" name="Rectangle 170"/>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2" name="Rectangle 171"/>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3" name="Rectangle 172"/>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4" name="Rectangle 173"/>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p:cNvGrpSpPr/>
            <p:nvPr/>
          </p:nvGrpSpPr>
          <p:grpSpPr>
            <a:xfrm>
              <a:off x="4953000" y="3352800"/>
              <a:ext cx="381000" cy="685800"/>
              <a:chOff x="7543800" y="3581400"/>
              <a:chExt cx="2362200" cy="685800"/>
            </a:xfrm>
            <a:solidFill>
              <a:srgbClr val="9BBB59"/>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6" name="Group 45"/>
            <p:cNvGrpSpPr/>
            <p:nvPr/>
          </p:nvGrpSpPr>
          <p:grpSpPr>
            <a:xfrm>
              <a:off x="5334000" y="3352800"/>
              <a:ext cx="381000" cy="685800"/>
              <a:chOff x="7543800" y="3581400"/>
              <a:chExt cx="2362200" cy="685800"/>
            </a:xfrm>
            <a:solidFill>
              <a:schemeClr val="accent3"/>
            </a:solidFill>
          </p:grpSpPr>
          <p:sp>
            <p:nvSpPr>
              <p:cNvPr id="148" name="Rectangle 147"/>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9" name="Rectangle 148"/>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0" name="Rectangle 149"/>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1" name="Rectangle 150"/>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2" name="Rectangle 151"/>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3" name="Rectangle 152"/>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4" name="Rectangle 153"/>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5" name="Rectangle 154"/>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6" name="Rectangle 155"/>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7" name="Group 46"/>
            <p:cNvGrpSpPr/>
            <p:nvPr/>
          </p:nvGrpSpPr>
          <p:grpSpPr>
            <a:xfrm>
              <a:off x="5715000" y="3352800"/>
              <a:ext cx="381000" cy="685800"/>
              <a:chOff x="7543800" y="3581400"/>
              <a:chExt cx="2362200" cy="685800"/>
            </a:xfrm>
            <a:solidFill>
              <a:schemeClr val="accent3"/>
            </a:solidFill>
          </p:grpSpPr>
          <p:sp>
            <p:nvSpPr>
              <p:cNvPr id="139" name="Rectangle 138"/>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0" name="Rectangle 139"/>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1" name="Rectangle 140"/>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2" name="Rectangle 141"/>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3" name="Rectangle 142"/>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4" name="Rectangle 143"/>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5" name="Rectangle 144"/>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6" name="Rectangle 145"/>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7" name="Rectangle 146"/>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8" name="Group 47"/>
            <p:cNvGrpSpPr/>
            <p:nvPr/>
          </p:nvGrpSpPr>
          <p:grpSpPr>
            <a:xfrm>
              <a:off x="6096000" y="3352800"/>
              <a:ext cx="381000" cy="685800"/>
              <a:chOff x="7543800" y="3581400"/>
              <a:chExt cx="2362200" cy="685800"/>
            </a:xfrm>
            <a:solidFill>
              <a:schemeClr val="accent3"/>
            </a:solidFill>
          </p:grpSpPr>
          <p:sp>
            <p:nvSpPr>
              <p:cNvPr id="130" name="Rectangle 129"/>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1" name="Rectangle 130"/>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2" name="Rectangle 131"/>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3" name="Rectangle 132"/>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4" name="Rectangle 133"/>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5" name="Rectangle 134"/>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6" name="Rectangle 135"/>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7" name="Rectangle 136"/>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8" name="Rectangle 137"/>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49" name="Group 48"/>
            <p:cNvGrpSpPr/>
            <p:nvPr/>
          </p:nvGrpSpPr>
          <p:grpSpPr>
            <a:xfrm>
              <a:off x="4953000" y="2667000"/>
              <a:ext cx="381000" cy="685800"/>
              <a:chOff x="7543800" y="3581400"/>
              <a:chExt cx="2362200" cy="685800"/>
            </a:xfrm>
            <a:solidFill>
              <a:schemeClr val="accent3"/>
            </a:solidFill>
          </p:grpSpPr>
          <p:sp>
            <p:nvSpPr>
              <p:cNvPr id="121" name="Rectangle 120"/>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2" name="Rectangle 121"/>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3" name="Rectangle 122"/>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4" name="Rectangle 123"/>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5" name="Rectangle 124"/>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6" name="Rectangle 125"/>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7" name="Rectangle 126"/>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8" name="Rectangle 127"/>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9" name="Rectangle 128"/>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a:off x="5334000" y="2667000"/>
              <a:ext cx="381000" cy="685800"/>
              <a:chOff x="7543800" y="3581400"/>
              <a:chExt cx="2362200" cy="685800"/>
            </a:xfrm>
            <a:solidFill>
              <a:schemeClr val="accent3"/>
            </a:solidFill>
          </p:grpSpPr>
          <p:sp>
            <p:nvSpPr>
              <p:cNvPr id="112" name="Rectangle 111"/>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3" name="Rectangle 112"/>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4" name="Rectangle 113"/>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5" name="Rectangle 114"/>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6" name="Rectangle 115"/>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7" name="Rectangle 116"/>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8" name="Rectangle 117"/>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9" name="Rectangle 118"/>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0" name="Rectangle 119"/>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1" name="Group 50"/>
            <p:cNvGrpSpPr/>
            <p:nvPr/>
          </p:nvGrpSpPr>
          <p:grpSpPr>
            <a:xfrm>
              <a:off x="5715000" y="2667000"/>
              <a:ext cx="381000" cy="685800"/>
              <a:chOff x="7543800" y="3581400"/>
              <a:chExt cx="2362200" cy="685800"/>
            </a:xfrm>
            <a:solidFill>
              <a:schemeClr val="accent3"/>
            </a:solidFill>
          </p:grpSpPr>
          <p:sp>
            <p:nvSpPr>
              <p:cNvPr id="103" name="Rectangle 102"/>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4" name="Rectangle 103"/>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5" name="Rectangle 104"/>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6" name="Rectangle 105"/>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7" name="Rectangle 106"/>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8" name="Rectangle 107"/>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9" name="Rectangle 108"/>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0" name="Rectangle 109"/>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1" name="Rectangle 110"/>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2" name="Group 51"/>
            <p:cNvGrpSpPr/>
            <p:nvPr/>
          </p:nvGrpSpPr>
          <p:grpSpPr>
            <a:xfrm>
              <a:off x="6096000" y="2667000"/>
              <a:ext cx="381000" cy="685800"/>
              <a:chOff x="7543800" y="3581400"/>
              <a:chExt cx="2362200" cy="685800"/>
            </a:xfrm>
            <a:solidFill>
              <a:schemeClr val="accent3"/>
            </a:solidFill>
          </p:grpSpPr>
          <p:sp>
            <p:nvSpPr>
              <p:cNvPr id="94" name="Rectangle 93"/>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5" name="Rectangle 94"/>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6" name="Rectangle 95"/>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7" name="Rectangle 96"/>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8" name="Rectangle 97"/>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9" name="Rectangle 98"/>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0" name="Rectangle 99"/>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1" name="Rectangle 100"/>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2" name="Rectangle 101"/>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a:off x="4953000" y="1981200"/>
              <a:ext cx="381000" cy="685800"/>
              <a:chOff x="7543800" y="3581400"/>
              <a:chExt cx="2362200" cy="685800"/>
            </a:xfrm>
            <a:solidFill>
              <a:schemeClr val="accent3"/>
            </a:solidFill>
          </p:grpSpPr>
          <p:sp>
            <p:nvSpPr>
              <p:cNvPr id="85" name="Rectangle 8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6" name="Rectangle 8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7" name="Rectangle 8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8" name="Rectangle 8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9" name="Rectangle 8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0" name="Rectangle 8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1" name="Rectangle 9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2" name="Rectangle 9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3" name="Rectangle 9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4" name="Group 53"/>
            <p:cNvGrpSpPr/>
            <p:nvPr/>
          </p:nvGrpSpPr>
          <p:grpSpPr>
            <a:xfrm>
              <a:off x="5334000" y="1981200"/>
              <a:ext cx="381000" cy="685800"/>
              <a:chOff x="7543800" y="3581400"/>
              <a:chExt cx="2362200" cy="685800"/>
            </a:xfrm>
            <a:solidFill>
              <a:schemeClr val="accent3"/>
            </a:solidFill>
          </p:grpSpPr>
          <p:sp>
            <p:nvSpPr>
              <p:cNvPr id="76" name="Rectangle 75"/>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Rectangle 76"/>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8" name="Rectangle 77"/>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0" name="Rectangle 79"/>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1" name="Rectangle 80"/>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2" name="Rectangle 81"/>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3" name="Rectangle 82"/>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4" name="Rectangle 83"/>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5" name="Group 54"/>
            <p:cNvGrpSpPr/>
            <p:nvPr/>
          </p:nvGrpSpPr>
          <p:grpSpPr>
            <a:xfrm>
              <a:off x="5715000" y="1981200"/>
              <a:ext cx="381000" cy="685800"/>
              <a:chOff x="7543800" y="3581400"/>
              <a:chExt cx="2362200" cy="685800"/>
            </a:xfrm>
            <a:solidFill>
              <a:schemeClr val="accent3"/>
            </a:solidFill>
          </p:grpSpPr>
          <p:sp>
            <p:nvSpPr>
              <p:cNvPr id="67" name="Rectangle 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8" name="Rectangle 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9" name="Rectangle 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0" name="Rectangle 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1" name="Rectangle 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2" name="Rectangle 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3" name="Rectangle 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4" name="Rectangle 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5" name="Rectangle 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6" name="Group 55"/>
            <p:cNvGrpSpPr/>
            <p:nvPr/>
          </p:nvGrpSpPr>
          <p:grpSpPr>
            <a:xfrm>
              <a:off x="6096000" y="1981200"/>
              <a:ext cx="381000" cy="685800"/>
              <a:chOff x="7543800" y="3581400"/>
              <a:chExt cx="2362200" cy="685800"/>
            </a:xfrm>
            <a:solidFill>
              <a:schemeClr val="accent3"/>
            </a:solidFill>
          </p:grpSpPr>
          <p:sp>
            <p:nvSpPr>
              <p:cNvPr id="58" name="Rectangle 57"/>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9" name="Rectangle 58"/>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1" name="Rectangle 60"/>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2" name="Rectangle 61"/>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3" name="Rectangle 62"/>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Rectangle 63"/>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5" name="Rectangle 64"/>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6" name="Rectangle 65"/>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57" name="TextBox 56"/>
            <p:cNvSpPr txBox="1"/>
            <p:nvPr/>
          </p:nvSpPr>
          <p:spPr>
            <a:xfrm>
              <a:off x="5181600" y="3352800"/>
              <a:ext cx="1066800" cy="615553"/>
            </a:xfrm>
            <a:prstGeom prst="rect">
              <a:avLst/>
            </a:prstGeom>
            <a:noFill/>
          </p:spPr>
          <p:txBody>
            <a:bodyPr wrap="square" rtlCol="0">
              <a:spAutoFit/>
            </a:bodyPr>
            <a:lstStyle/>
            <a:p>
              <a:pPr algn="ctr"/>
              <a:r>
                <a:rPr lang="en-US" sz="2400">
                  <a:effectLst>
                    <a:glow rad="228600">
                      <a:schemeClr val="bg1">
                        <a:alpha val="75000"/>
                      </a:schemeClr>
                    </a:glow>
                  </a:effectLst>
                </a:rPr>
                <a:t>Bytes</a:t>
              </a:r>
            </a:p>
          </p:txBody>
        </p:sp>
      </p:grpSp>
      <p:grpSp>
        <p:nvGrpSpPr>
          <p:cNvPr id="238" name="Group 237"/>
          <p:cNvGrpSpPr/>
          <p:nvPr/>
        </p:nvGrpSpPr>
        <p:grpSpPr>
          <a:xfrm>
            <a:off x="3939711" y="1236166"/>
            <a:ext cx="2873052" cy="3623430"/>
            <a:chOff x="2675688" y="1702712"/>
            <a:chExt cx="2873052" cy="4831239"/>
          </a:xfrm>
        </p:grpSpPr>
        <p:grpSp>
          <p:nvGrpSpPr>
            <p:cNvPr id="239" name="Group 238"/>
            <p:cNvGrpSpPr/>
            <p:nvPr/>
          </p:nvGrpSpPr>
          <p:grpSpPr>
            <a:xfrm>
              <a:off x="3429000" y="1702712"/>
              <a:ext cx="1371600" cy="3807263"/>
              <a:chOff x="3429000" y="1702712"/>
              <a:chExt cx="1371600" cy="3807263"/>
            </a:xfrm>
          </p:grpSpPr>
          <p:cxnSp>
            <p:nvCxnSpPr>
              <p:cNvPr id="243" name="Straight Arrow Connector 242"/>
              <p:cNvCxnSpPr/>
              <p:nvPr/>
            </p:nvCxnSpPr>
            <p:spPr>
              <a:xfrm>
                <a:off x="3429000" y="25146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p:nvPr/>
            </p:nvCxnSpPr>
            <p:spPr>
              <a:xfrm>
                <a:off x="3429000" y="35814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a:off x="3429000" y="4535269"/>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rot="10800000">
                <a:off x="3429000" y="4725988"/>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247" name="TextBox 246"/>
              <p:cNvSpPr txBox="1"/>
              <p:nvPr/>
            </p:nvSpPr>
            <p:spPr>
              <a:xfrm>
                <a:off x="3495920" y="1702712"/>
                <a:ext cx="1276837" cy="861774"/>
              </a:xfrm>
              <a:prstGeom prst="rect">
                <a:avLst/>
              </a:prstGeom>
              <a:noFill/>
            </p:spPr>
            <p:txBody>
              <a:bodyPr wrap="none" rtlCol="0">
                <a:spAutoFit/>
              </a:bodyPr>
              <a:lstStyle/>
              <a:p>
                <a:pPr algn="ctr"/>
                <a:r>
                  <a:rPr lang="en-US" dirty="0"/>
                  <a:t>Enable?</a:t>
                </a:r>
              </a:p>
              <a:p>
                <a:pPr algn="ctr"/>
                <a:r>
                  <a:rPr lang="en-US" dirty="0"/>
                  <a:t>Read/Write</a:t>
                </a:r>
              </a:p>
            </p:txBody>
          </p:sp>
          <p:sp>
            <p:nvSpPr>
              <p:cNvPr id="248" name="TextBox 247"/>
              <p:cNvSpPr txBox="1"/>
              <p:nvPr/>
            </p:nvSpPr>
            <p:spPr>
              <a:xfrm>
                <a:off x="3663697" y="3126109"/>
                <a:ext cx="941283" cy="492443"/>
              </a:xfrm>
              <a:prstGeom prst="rect">
                <a:avLst/>
              </a:prstGeom>
              <a:noFill/>
            </p:spPr>
            <p:txBody>
              <a:bodyPr wrap="none" rtlCol="0">
                <a:spAutoFit/>
              </a:bodyPr>
              <a:lstStyle/>
              <a:p>
                <a:pPr algn="ctr"/>
                <a:r>
                  <a:rPr lang="en-US" dirty="0"/>
                  <a:t>Address</a:t>
                </a:r>
              </a:p>
            </p:txBody>
          </p:sp>
          <p:sp>
            <p:nvSpPr>
              <p:cNvPr id="249" name="TextBox 248"/>
              <p:cNvSpPr txBox="1"/>
              <p:nvPr/>
            </p:nvSpPr>
            <p:spPr>
              <a:xfrm>
                <a:off x="3753338" y="3809999"/>
                <a:ext cx="762000" cy="861774"/>
              </a:xfrm>
              <a:prstGeom prst="rect">
                <a:avLst/>
              </a:prstGeom>
              <a:noFill/>
            </p:spPr>
            <p:txBody>
              <a:bodyPr wrap="square" rtlCol="0">
                <a:spAutoFit/>
              </a:bodyPr>
              <a:lstStyle/>
              <a:p>
                <a:pPr algn="ctr"/>
                <a:r>
                  <a:rPr lang="en-US" dirty="0"/>
                  <a:t>Write Data</a:t>
                </a:r>
              </a:p>
            </p:txBody>
          </p:sp>
          <p:sp>
            <p:nvSpPr>
              <p:cNvPr id="250" name="TextBox 249"/>
              <p:cNvSpPr txBox="1"/>
              <p:nvPr/>
            </p:nvSpPr>
            <p:spPr>
              <a:xfrm>
                <a:off x="3791439" y="4648200"/>
                <a:ext cx="685799" cy="861775"/>
              </a:xfrm>
              <a:prstGeom prst="rect">
                <a:avLst/>
              </a:prstGeom>
              <a:noFill/>
            </p:spPr>
            <p:txBody>
              <a:bodyPr wrap="square" rtlCol="0">
                <a:spAutoFit/>
              </a:bodyPr>
              <a:lstStyle/>
              <a:p>
                <a:pPr algn="ctr"/>
                <a:r>
                  <a:rPr lang="en-US" dirty="0"/>
                  <a:t>Read Data</a:t>
                </a:r>
              </a:p>
            </p:txBody>
          </p:sp>
        </p:grpSp>
        <p:grpSp>
          <p:nvGrpSpPr>
            <p:cNvPr id="240" name="Group 239"/>
            <p:cNvGrpSpPr/>
            <p:nvPr/>
          </p:nvGrpSpPr>
          <p:grpSpPr>
            <a:xfrm>
              <a:off x="2675688" y="5746591"/>
              <a:ext cx="2873052" cy="787360"/>
              <a:chOff x="2751888" y="5822791"/>
              <a:chExt cx="2873052" cy="787360"/>
            </a:xfrm>
          </p:grpSpPr>
          <p:sp>
            <p:nvSpPr>
              <p:cNvPr id="241" name="Left Brace 240"/>
              <p:cNvSpPr/>
              <p:nvPr/>
            </p:nvSpPr>
            <p:spPr>
              <a:xfrm rot="16200000">
                <a:off x="3988672" y="5441791"/>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2" name="TextBox 241"/>
              <p:cNvSpPr txBox="1"/>
              <p:nvPr/>
            </p:nvSpPr>
            <p:spPr>
              <a:xfrm>
                <a:off x="2751888" y="6117709"/>
                <a:ext cx="2873052" cy="492442"/>
              </a:xfrm>
              <a:prstGeom prst="rect">
                <a:avLst/>
              </a:prstGeom>
              <a:noFill/>
            </p:spPr>
            <p:txBody>
              <a:bodyPr wrap="none" rtlCol="0">
                <a:spAutoFit/>
              </a:bodyPr>
              <a:lstStyle/>
              <a:p>
                <a:r>
                  <a:rPr lang="en-US"/>
                  <a:t>Processor-Memory Interface</a:t>
                </a:r>
              </a:p>
            </p:txBody>
          </p:sp>
        </p:grpSp>
      </p:grpSp>
      <p:sp>
        <p:nvSpPr>
          <p:cNvPr id="254" name="Rectangle 253"/>
          <p:cNvSpPr/>
          <p:nvPr/>
        </p:nvSpPr>
        <p:spPr>
          <a:xfrm>
            <a:off x="6229611" y="1910371"/>
            <a:ext cx="1517017" cy="56883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Program</a:t>
            </a:r>
          </a:p>
        </p:txBody>
      </p:sp>
      <p:sp>
        <p:nvSpPr>
          <p:cNvPr id="255" name="Rectangle 254"/>
          <p:cNvSpPr/>
          <p:nvPr/>
        </p:nvSpPr>
        <p:spPr>
          <a:xfrm>
            <a:off x="6205612" y="3274787"/>
            <a:ext cx="1517017" cy="56883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Data</a:t>
            </a:r>
          </a:p>
        </p:txBody>
      </p:sp>
      <p:sp>
        <p:nvSpPr>
          <p:cNvPr id="256" name="Oval 255"/>
          <p:cNvSpPr/>
          <p:nvPr/>
        </p:nvSpPr>
        <p:spPr>
          <a:xfrm>
            <a:off x="1376910" y="1298533"/>
            <a:ext cx="3586839" cy="7498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Single-Cycle RISC-V RV32I </a:t>
            </a:r>
            <a:r>
              <a:rPr lang="en-US" dirty="0" err="1"/>
              <a:t>Datapath</a:t>
            </a:r>
            <a:endParaRPr lang="en-US" dirty="0"/>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17</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rgbClr val="76717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bg2">
                    <a:lumMod val="50000"/>
                  </a:schemeClr>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lumMod val="50000"/>
                  </a:schemeClr>
                </a:solidFill>
              </a:endParaRPr>
            </a:p>
          </p:txBody>
        </p:sp>
        <p:sp>
          <p:nvSpPr>
            <p:cNvPr id="29" name="Isosceles Triangle 28"/>
            <p:cNvSpPr/>
            <p:nvPr/>
          </p:nvSpPr>
          <p:spPr>
            <a:xfrm rot="5400000">
              <a:off x="6362707" y="3641091"/>
              <a:ext cx="152400" cy="76200"/>
            </a:xfrm>
            <a:prstGeom prst="triangle">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1"/>
              <a:ext cx="521297" cy="361124"/>
            </a:xfrm>
            <a:prstGeom prst="rect">
              <a:avLst/>
            </a:prstGeom>
            <a:noFill/>
          </p:spPr>
          <p:txBody>
            <a:bodyPr wrap="none" rtlCol="0">
              <a:spAutoFit/>
            </a:bodyPr>
            <a:lstStyle/>
            <a:p>
              <a:r>
                <a:rPr lang="en-US" sz="1600" dirty="0">
                  <a:solidFill>
                    <a:schemeClr val="bg2">
                      <a:lumMod val="50000"/>
                    </a:schemeClr>
                  </a:solidFill>
                </a:rPr>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lumMod val="50000"/>
                  </a:schemeClr>
                </a:solidFill>
              </a:endParaRPr>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solidFill>
                    <a:schemeClr val="bg2">
                      <a:lumMod val="50000"/>
                    </a:schemeClr>
                  </a:solidFill>
                </a:rPr>
                <a:t>Imm</a:t>
              </a:r>
              <a:r>
                <a:rPr lang="en-US" sz="1600" dirty="0">
                  <a:solidFill>
                    <a:schemeClr val="bg2">
                      <a:lumMod val="50000"/>
                    </a:schemeClr>
                  </a:solidFill>
                </a:rPr>
                <a:t>.</a:t>
              </a:r>
            </a:p>
            <a:p>
              <a:r>
                <a:rPr lang="en-US" sz="1600" dirty="0">
                  <a:solidFill>
                    <a:schemeClr val="bg2">
                      <a:lumMod val="50000"/>
                    </a:schemeClr>
                  </a:solidFill>
                </a:rPr>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lumMod val="50000"/>
                  </a:schemeClr>
                </a:solidFill>
              </a:endParaRPr>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solidFill>
                    <a:schemeClr val="bg2">
                      <a:lumMod val="50000"/>
                    </a:schemeClr>
                  </a:solidFill>
                </a:rPr>
                <a:t>+4</a:t>
              </a:r>
            </a:p>
          </p:txBody>
        </p:sp>
      </p:grp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76717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bg2">
                      <a:lumMod val="50000"/>
                    </a:schemeClr>
                  </a:solidFill>
                  <a:latin typeface="Calibri"/>
                  <a:cs typeface="Calibri"/>
                </a:rPr>
                <a:t>DMEM</a:t>
              </a:r>
              <a:endParaRPr lang="en-US" dirty="0">
                <a:solidFill>
                  <a:schemeClr val="bg2">
                    <a:lumMod val="50000"/>
                  </a:schemeClr>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lumMod val="50000"/>
                  </a:schemeClr>
                </a:solidFill>
              </a:endParaRPr>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solidFill>
                    <a:schemeClr val="bg2">
                      <a:lumMod val="50000"/>
                    </a:schemeClr>
                  </a:solidFill>
                </a:rPr>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76717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bg2">
                        <a:lumMod val="50000"/>
                      </a:schemeClr>
                    </a:solidFill>
                    <a:latin typeface="Calibri"/>
                    <a:cs typeface="Calibri"/>
                  </a:rPr>
                  <a:t>Reg</a:t>
                </a:r>
                <a:r>
                  <a:rPr lang="en-US" dirty="0">
                    <a:solidFill>
                      <a:schemeClr val="bg2">
                        <a:lumMod val="50000"/>
                      </a:schemeClr>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solidFill>
                    <a:schemeClr val="bg2">
                      <a:lumMod val="50000"/>
                    </a:schemeClr>
                  </a:solidFill>
                </a:rPr>
                <a:t>AddrA</a:t>
              </a:r>
              <a:endParaRPr lang="en-US" sz="1200" dirty="0">
                <a:solidFill>
                  <a:schemeClr val="bg2">
                    <a:lumMod val="50000"/>
                  </a:schemeClr>
                </a:solidFill>
              </a:endParaRPr>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solidFill>
                    <a:schemeClr val="bg2">
                      <a:lumMod val="50000"/>
                    </a:schemeClr>
                  </a:solidFill>
                </a:rPr>
                <a:t>AddrB</a:t>
              </a:r>
              <a:endParaRPr lang="en-US" sz="1200" dirty="0">
                <a:solidFill>
                  <a:schemeClr val="bg2">
                    <a:lumMod val="50000"/>
                  </a:schemeClr>
                </a:solidFill>
              </a:endParaRPr>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solidFill>
                    <a:schemeClr val="bg2">
                      <a:lumMod val="50000"/>
                    </a:schemeClr>
                  </a:solidFill>
                </a:rPr>
                <a:t>DataA</a:t>
              </a:r>
              <a:endParaRPr lang="en-US" sz="1200" dirty="0">
                <a:solidFill>
                  <a:schemeClr val="bg2">
                    <a:lumMod val="50000"/>
                  </a:schemeClr>
                </a:solidFill>
              </a:endParaRPr>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solidFill>
                    <a:schemeClr val="bg2">
                      <a:lumMod val="50000"/>
                    </a:schemeClr>
                  </a:solidFill>
                </a:rPr>
                <a:t>AddrD</a:t>
              </a:r>
              <a:endParaRPr lang="en-US" sz="1200" dirty="0">
                <a:solidFill>
                  <a:schemeClr val="bg2">
                    <a:lumMod val="50000"/>
                  </a:schemeClr>
                </a:solidFill>
              </a:endParaRPr>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solidFill>
                    <a:schemeClr val="bg2">
                      <a:lumMod val="50000"/>
                    </a:schemeClr>
                  </a:solidFill>
                </a:rPr>
                <a:t>DataB</a:t>
              </a:r>
              <a:endParaRPr lang="en-US" sz="1200" dirty="0">
                <a:solidFill>
                  <a:schemeClr val="bg2">
                    <a:lumMod val="50000"/>
                  </a:schemeClr>
                </a:solidFill>
              </a:endParaRPr>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solidFill>
                    <a:schemeClr val="bg2">
                      <a:lumMod val="50000"/>
                    </a:schemeClr>
                  </a:solidFill>
                </a:rPr>
                <a:t>DataD</a:t>
              </a:r>
              <a:endParaRPr lang="en-US" sz="1200" dirty="0">
                <a:solidFill>
                  <a:schemeClr val="bg2">
                    <a:lumMod val="50000"/>
                  </a:schemeClr>
                </a:solidFill>
              </a:endParaRPr>
            </a:p>
          </p:txBody>
        </p:sp>
      </p:grp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solidFill>
                  <a:schemeClr val="bg2">
                    <a:lumMod val="50000"/>
                  </a:schemeClr>
                </a:solidFill>
              </a:rPr>
              <a:t>Addr</a:t>
            </a:r>
            <a:endParaRPr lang="en-US" sz="1200" dirty="0">
              <a:solidFill>
                <a:schemeClr val="bg2">
                  <a:lumMod val="50000"/>
                </a:schemeClr>
              </a:solidFill>
            </a:endParaRPr>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solidFill>
                  <a:schemeClr val="bg2">
                    <a:lumMod val="50000"/>
                  </a:schemeClr>
                </a:solidFill>
              </a:rPr>
              <a:t>DataW</a:t>
            </a:r>
            <a:endParaRPr lang="en-US" sz="1200" dirty="0">
              <a:solidFill>
                <a:schemeClr val="bg2">
                  <a:lumMod val="50000"/>
                </a:schemeClr>
              </a:solidFill>
            </a:endParaRPr>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solidFill>
                  <a:schemeClr val="bg2">
                    <a:lumMod val="50000"/>
                  </a:schemeClr>
                </a:solidFill>
              </a:rPr>
              <a:t>DataR</a:t>
            </a:r>
            <a:endParaRPr lang="en-US" sz="1200" dirty="0">
              <a:solidFill>
                <a:schemeClr val="bg2">
                  <a:lumMod val="50000"/>
                </a:schemeClr>
              </a:solidFill>
            </a:endParaRPr>
          </a:p>
        </p:txBody>
      </p: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solidFill>
                    <a:schemeClr val="bg2">
                      <a:lumMod val="50000"/>
                    </a:schemeClr>
                  </a:solidFill>
                </a:rPr>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solidFill>
                    <a:schemeClr val="bg2">
                      <a:lumMod val="50000"/>
                    </a:schemeClr>
                  </a:solidFill>
                </a:rPr>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sp>
          <p:nvSpPr>
            <p:cNvPr id="119" name="TextBox 118"/>
            <p:cNvSpPr txBox="1"/>
            <p:nvPr/>
          </p:nvSpPr>
          <p:spPr>
            <a:xfrm>
              <a:off x="8255000" y="2232025"/>
              <a:ext cx="76200" cy="184666"/>
            </a:xfrm>
            <a:prstGeom prst="rect">
              <a:avLst/>
            </a:prstGeom>
            <a:noFill/>
            <a:ln>
              <a:solidFill>
                <a:srgbClr val="FFFFFF"/>
              </a:solidFill>
            </a:ln>
          </p:spPr>
          <p:txBody>
            <a:bodyPr wrap="square" lIns="0" tIns="0" rIns="0" bIns="0" rtlCol="0">
              <a:spAutoFit/>
            </a:bodyPr>
            <a:lstStyle/>
            <a:p>
              <a:r>
                <a:rPr lang="en-US" sz="1200" dirty="0">
                  <a:solidFill>
                    <a:schemeClr val="bg2">
                      <a:lumMod val="50000"/>
                    </a:schemeClr>
                  </a:solidFill>
                </a:rPr>
                <a:t>0</a:t>
              </a:r>
            </a:p>
          </p:txBody>
        </p:sp>
        <p:sp>
          <p:nvSpPr>
            <p:cNvPr id="120" name="TextBox 119"/>
            <p:cNvSpPr txBox="1"/>
            <p:nvPr/>
          </p:nvSpPr>
          <p:spPr>
            <a:xfrm>
              <a:off x="8255000" y="2016125"/>
              <a:ext cx="76200" cy="184666"/>
            </a:xfrm>
            <a:prstGeom prst="rect">
              <a:avLst/>
            </a:prstGeom>
            <a:noFill/>
            <a:ln>
              <a:solidFill>
                <a:srgbClr val="FFFFFF"/>
              </a:solidFill>
            </a:ln>
          </p:spPr>
          <p:txBody>
            <a:bodyPr wrap="square" lIns="0" tIns="0" rIns="0" bIns="0" rtlCol="0">
              <a:spAutoFit/>
            </a:bodyPr>
            <a:lstStyle/>
            <a:p>
              <a:r>
                <a:rPr lang="en-US" sz="1200" dirty="0">
                  <a:solidFill>
                    <a:schemeClr val="bg2">
                      <a:lumMod val="50000"/>
                    </a:schemeClr>
                  </a:solidFill>
                </a:rPr>
                <a:t>1</a:t>
              </a:r>
            </a:p>
          </p:txBody>
        </p:sp>
        <p:sp>
          <p:nvSpPr>
            <p:cNvPr id="121" name="TextBox 120"/>
            <p:cNvSpPr txBox="1"/>
            <p:nvPr/>
          </p:nvSpPr>
          <p:spPr>
            <a:xfrm>
              <a:off x="8255000" y="1800225"/>
              <a:ext cx="76200" cy="184666"/>
            </a:xfrm>
            <a:prstGeom prst="rect">
              <a:avLst/>
            </a:prstGeom>
            <a:noFill/>
            <a:ln>
              <a:noFill/>
            </a:ln>
          </p:spPr>
          <p:txBody>
            <a:bodyPr wrap="square" lIns="0" tIns="0" rIns="0" bIns="0" rtlCol="0">
              <a:spAutoFit/>
            </a:bodyPr>
            <a:lstStyle/>
            <a:p>
              <a:r>
                <a:rPr lang="en-US" sz="1200" dirty="0">
                  <a:solidFill>
                    <a:schemeClr val="bg2">
                      <a:lumMod val="50000"/>
                    </a:schemeClr>
                  </a:solidFill>
                </a:rPr>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60547"/>
            <a:ext cx="0" cy="924428"/>
          </a:xfrm>
          <a:prstGeom prst="line">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914399" y="1260547"/>
            <a:ext cx="7467601" cy="817272"/>
          </a:xfrm>
          <a:prstGeom prst="bentConnector3">
            <a:avLst>
              <a:gd name="adj1" fmla="val 96694"/>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6782"/>
            <a:ext cx="626772" cy="228600"/>
          </a:xfrm>
          <a:prstGeom prst="bentConnector3">
            <a:avLst>
              <a:gd name="adj1" fmla="val 101558"/>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sp>
          <p:nvSpPr>
            <p:cNvPr id="180" name="TextBox 179"/>
            <p:cNvSpPr txBox="1"/>
            <p:nvPr/>
          </p:nvSpPr>
          <p:spPr>
            <a:xfrm>
              <a:off x="5807075" y="1390650"/>
              <a:ext cx="76200" cy="184666"/>
            </a:xfrm>
            <a:prstGeom prst="rect">
              <a:avLst/>
            </a:prstGeom>
            <a:noFill/>
            <a:ln>
              <a:noFill/>
            </a:ln>
          </p:spPr>
          <p:txBody>
            <a:bodyPr wrap="square" lIns="0" tIns="0" rIns="0" bIns="0" rtlCol="0">
              <a:spAutoFit/>
            </a:bodyPr>
            <a:lstStyle/>
            <a:p>
              <a:r>
                <a:rPr lang="en-US" sz="1200" dirty="0">
                  <a:solidFill>
                    <a:schemeClr val="bg2">
                      <a:lumMod val="50000"/>
                    </a:schemeClr>
                  </a:solidFill>
                </a:rPr>
                <a:t>1</a:t>
              </a:r>
            </a:p>
          </p:txBody>
        </p:sp>
        <p:sp>
          <p:nvSpPr>
            <p:cNvPr id="181" name="TextBox 180"/>
            <p:cNvSpPr txBox="1"/>
            <p:nvPr/>
          </p:nvSpPr>
          <p:spPr>
            <a:xfrm>
              <a:off x="5810250" y="1638300"/>
              <a:ext cx="77996" cy="184666"/>
            </a:xfrm>
            <a:prstGeom prst="rect">
              <a:avLst/>
            </a:prstGeom>
            <a:noFill/>
            <a:ln>
              <a:solidFill>
                <a:srgbClr val="FFFFFF"/>
              </a:solidFill>
            </a:ln>
          </p:spPr>
          <p:txBody>
            <a:bodyPr wrap="none" lIns="0" tIns="0" rIns="0" bIns="0" rtlCol="0">
              <a:spAutoFit/>
            </a:bodyPr>
            <a:lstStyle/>
            <a:p>
              <a:r>
                <a:rPr lang="en-US" sz="1200" dirty="0">
                  <a:solidFill>
                    <a:schemeClr val="bg2">
                      <a:lumMod val="50000"/>
                    </a:schemeClr>
                  </a:solidFill>
                </a:rPr>
                <a:t>0</a:t>
              </a:r>
            </a:p>
          </p:txBody>
        </p:sp>
      </p:grpSp>
      <p:cxnSp>
        <p:nvCxnSpPr>
          <p:cNvPr id="183" name="Straight Connector 182"/>
          <p:cNvCxnSpPr>
            <a:stCxn id="179" idx="0"/>
            <a:endCxn id="19" idx="1"/>
          </p:cNvCxnSpPr>
          <p:nvPr/>
        </p:nvCxnSpPr>
        <p:spPr>
          <a:xfrm>
            <a:off x="1295400" y="2039719"/>
            <a:ext cx="152400" cy="0"/>
          </a:xfrm>
          <a:prstGeom prst="line">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rgbClr val="76717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096000" y="1885950"/>
            <a:ext cx="152400" cy="1369"/>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499521" y="1998702"/>
            <a:ext cx="1463129" cy="367784"/>
          </a:xfrm>
          <a:prstGeom prst="bentConnector3">
            <a:avLst>
              <a:gd name="adj1" fmla="val 8536"/>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rgbClr val="76717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1841"/>
            <a:ext cx="3214173" cy="535336"/>
          </a:xfrm>
          <a:prstGeom prst="bentConnector3">
            <a:avLst>
              <a:gd name="adj1" fmla="val 27385"/>
            </a:avLst>
          </a:prstGeom>
          <a:ln w="28575" cmpd="sng">
            <a:solidFill>
              <a:srgbClr val="76717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6060"/>
            <a:ext cx="762000" cy="367490"/>
          </a:xfrm>
          <a:prstGeom prst="bentConnector3">
            <a:avLst>
              <a:gd name="adj1" fmla="val 50000"/>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76717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bg2">
                      <a:lumMod val="50000"/>
                    </a:schemeClr>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grp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76717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50000"/>
                  </a:schemeClr>
                </a:solidFill>
              </a:endParaRPr>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solidFill>
                    <a:schemeClr val="bg2">
                      <a:lumMod val="50000"/>
                    </a:schemeClr>
                  </a:solidFill>
                </a:rPr>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solidFill>
                    <a:schemeClr val="bg2">
                      <a:lumMod val="50000"/>
                    </a:schemeClr>
                  </a:solidFill>
                </a:rPr>
                <a:t>1</a:t>
              </a:r>
            </a:p>
          </p:txBody>
        </p:sp>
      </p:grp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3219"/>
            <a:ext cx="618836" cy="9599"/>
          </a:xfrm>
          <a:prstGeom prst="straightConnector1">
            <a:avLst/>
          </a:prstGeom>
          <a:ln w="28575" cmpd="sng">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rgbClr val="76717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5550"/>
            <a:ext cx="370610" cy="2310"/>
          </a:xfrm>
          <a:prstGeom prst="straightConnector1">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solidFill>
                  <a:schemeClr val="bg2">
                    <a:lumMod val="50000"/>
                  </a:schemeClr>
                </a:solidFill>
              </a:rPr>
              <a:t>inst</a:t>
            </a:r>
            <a:r>
              <a:rPr lang="en-US" sz="1100" dirty="0">
                <a:solidFill>
                  <a:schemeClr val="bg2">
                    <a:lumMod val="50000"/>
                  </a:schemeClr>
                </a:solidFill>
              </a:rPr>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solidFill>
                  <a:schemeClr val="bg2">
                    <a:lumMod val="50000"/>
                  </a:schemeClr>
                </a:solidFill>
              </a:rPr>
              <a:t>inst</a:t>
            </a:r>
            <a:r>
              <a:rPr lang="en-US" sz="1100" dirty="0">
                <a:solidFill>
                  <a:schemeClr val="bg2">
                    <a:lumMod val="50000"/>
                  </a:schemeClr>
                </a:solidFill>
              </a:rPr>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solidFill>
                  <a:schemeClr val="bg2">
                    <a:lumMod val="50000"/>
                  </a:schemeClr>
                </a:solidFill>
              </a:rPr>
              <a:t>inst</a:t>
            </a:r>
            <a:r>
              <a:rPr lang="en-US" sz="1100" dirty="0">
                <a:solidFill>
                  <a:schemeClr val="bg2">
                    <a:lumMod val="50000"/>
                  </a:schemeClr>
                </a:solidFill>
              </a:rPr>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solidFill>
                  <a:schemeClr val="bg2">
                    <a:lumMod val="50000"/>
                  </a:schemeClr>
                </a:solidFill>
              </a:rPr>
              <a:t>inst</a:t>
            </a:r>
            <a:r>
              <a:rPr lang="en-US" sz="1100" dirty="0">
                <a:solidFill>
                  <a:schemeClr val="bg2">
                    <a:lumMod val="50000"/>
                  </a:schemeClr>
                </a:solidFill>
              </a:rPr>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solidFill>
                  <a:schemeClr val="bg2">
                    <a:lumMod val="50000"/>
                  </a:schemeClr>
                </a:solidFill>
              </a:rPr>
              <a:t>pc+4</a:t>
            </a:r>
          </a:p>
        </p:txBody>
      </p:sp>
      <p:sp>
        <p:nvSpPr>
          <p:cNvPr id="528" name="TextBox 527"/>
          <p:cNvSpPr txBox="1"/>
          <p:nvPr/>
        </p:nvSpPr>
        <p:spPr>
          <a:xfrm>
            <a:off x="7923646" y="1556904"/>
            <a:ext cx="174057" cy="169277"/>
          </a:xfrm>
          <a:prstGeom prst="rect">
            <a:avLst/>
          </a:prstGeom>
          <a:noFill/>
        </p:spPr>
        <p:txBody>
          <a:bodyPr wrap="none" lIns="0" tIns="0" rIns="0" bIns="0" rtlCol="0">
            <a:spAutoFit/>
          </a:bodyPr>
          <a:lstStyle/>
          <a:p>
            <a:r>
              <a:rPr lang="en-US" sz="1100" dirty="0" err="1">
                <a:solidFill>
                  <a:schemeClr val="bg2">
                    <a:lumMod val="50000"/>
                  </a:schemeClr>
                </a:solidFill>
              </a:rPr>
              <a:t>alu</a:t>
            </a:r>
            <a:endParaRPr lang="en-US" sz="1100" dirty="0">
              <a:solidFill>
                <a:schemeClr val="bg2">
                  <a:lumMod val="50000"/>
                </a:schemeClr>
              </a:solidFill>
            </a:endParaRPr>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solidFill>
                  <a:schemeClr val="bg2">
                    <a:lumMod val="50000"/>
                  </a:schemeClr>
                </a:solidFill>
              </a:rPr>
              <a:t>mem</a:t>
            </a:r>
            <a:endParaRPr lang="en-US" sz="1100" dirty="0">
              <a:solidFill>
                <a:schemeClr val="bg2">
                  <a:lumMod val="50000"/>
                </a:schemeClr>
              </a:solidFill>
            </a:endParaRPr>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solidFill>
                  <a:schemeClr val="bg2">
                    <a:lumMod val="50000"/>
                  </a:schemeClr>
                </a:solidFill>
              </a:rPr>
              <a:t>wb</a:t>
            </a:r>
            <a:endParaRPr lang="en-US" sz="1100" dirty="0">
              <a:solidFill>
                <a:schemeClr val="bg2">
                  <a:lumMod val="50000"/>
                </a:schemeClr>
              </a:solidFill>
            </a:endParaRPr>
          </a:p>
        </p:txBody>
      </p:sp>
      <p:sp>
        <p:nvSpPr>
          <p:cNvPr id="531" name="TextBox 530"/>
          <p:cNvSpPr txBox="1"/>
          <p:nvPr/>
        </p:nvSpPr>
        <p:spPr>
          <a:xfrm>
            <a:off x="813954" y="1859395"/>
            <a:ext cx="208695" cy="169277"/>
          </a:xfrm>
          <a:prstGeom prst="rect">
            <a:avLst/>
          </a:prstGeom>
          <a:noFill/>
        </p:spPr>
        <p:txBody>
          <a:bodyPr wrap="square" lIns="0" tIns="0" rIns="0" bIns="0" rtlCol="0">
            <a:spAutoFit/>
          </a:bodyPr>
          <a:lstStyle/>
          <a:p>
            <a:r>
              <a:rPr lang="en-US" sz="1100" dirty="0" err="1">
                <a:solidFill>
                  <a:schemeClr val="bg2">
                    <a:lumMod val="50000"/>
                  </a:schemeClr>
                </a:solidFill>
              </a:rPr>
              <a:t>alu</a:t>
            </a:r>
            <a:endParaRPr lang="en-US" sz="1100" dirty="0">
              <a:solidFill>
                <a:schemeClr val="bg2">
                  <a:lumMod val="50000"/>
                </a:schemeClr>
              </a:solidFill>
            </a:endParaRPr>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solidFill>
                  <a:schemeClr val="bg2">
                    <a:lumMod val="50000"/>
                  </a:schemeClr>
                </a:solidFill>
              </a:rPr>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solidFill>
                  <a:schemeClr val="bg2">
                    <a:lumMod val="50000"/>
                  </a:schemeClr>
                </a:solidFill>
              </a:rPr>
              <a:t>Reg</a:t>
            </a:r>
            <a:r>
              <a:rPr lang="en-US" sz="1100" dirty="0">
                <a:solidFill>
                  <a:schemeClr val="bg2">
                    <a:lumMod val="50000"/>
                  </a:schemeClr>
                </a:solidFill>
              </a:rPr>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solidFill>
                  <a:schemeClr val="bg2">
                    <a:lumMod val="50000"/>
                  </a:schemeClr>
                </a:solidFill>
              </a:rPr>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solidFill>
                  <a:schemeClr val="bg2">
                    <a:lumMod val="50000"/>
                  </a:schemeClr>
                </a:solidFill>
              </a:rPr>
              <a:t>imm</a:t>
            </a:r>
            <a:r>
              <a:rPr lang="en-US" sz="1100" dirty="0">
                <a:solidFill>
                  <a:schemeClr val="bg2">
                    <a:lumMod val="50000"/>
                  </a:schemeClr>
                </a:solidFill>
              </a:rPr>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solidFill>
                  <a:schemeClr val="bg2">
                    <a:lumMod val="50000"/>
                  </a:schemeClr>
                </a:solidFill>
              </a:rPr>
              <a:t>Reg</a:t>
            </a:r>
            <a:r>
              <a:rPr lang="en-US" sz="1100" dirty="0">
                <a:solidFill>
                  <a:schemeClr val="bg2">
                    <a:lumMod val="50000"/>
                  </a:schemeClr>
                </a:solidFill>
              </a:rPr>
              <a:t>[rs2]</a:t>
            </a:r>
          </a:p>
        </p:txBody>
      </p:sp>
      <p:cxnSp>
        <p:nvCxnSpPr>
          <p:cNvPr id="563" name="Elbow Connector 562"/>
          <p:cNvCxnSpPr>
            <a:stCxn id="52" idx="3"/>
          </p:cNvCxnSpPr>
          <p:nvPr/>
        </p:nvCxnSpPr>
        <p:spPr>
          <a:xfrm flipV="1">
            <a:off x="4044974" y="2571750"/>
            <a:ext cx="1746226" cy="825788"/>
          </a:xfrm>
          <a:prstGeom prst="bentConnector3">
            <a:avLst>
              <a:gd name="adj1" fmla="val 83443"/>
            </a:avLst>
          </a:prstGeom>
          <a:ln w="28575" cmpd="sng">
            <a:solidFill>
              <a:srgbClr val="76717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838200" y="4019550"/>
            <a:ext cx="7868227" cy="715818"/>
          </a:xfrm>
          <a:prstGeom prst="rect">
            <a:avLst/>
          </a:prstGeom>
          <a:solidFill>
            <a:schemeClr val="accent4"/>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dirty="0"/>
              <a:t>Control Logic</a:t>
            </a:r>
          </a:p>
        </p:txBody>
      </p: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429000" y="4095750"/>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962400" y="4095750"/>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572000" y="4095750"/>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876800" y="4095750"/>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5181600" y="4095750"/>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943600" y="4095750"/>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638800" y="4095750"/>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324600" y="4095750"/>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934200" y="4095750"/>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8229600" y="4095750"/>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990600" y="4095750"/>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solidFill>
                  <a:schemeClr val="bg2">
                    <a:lumMod val="50000"/>
                  </a:schemeClr>
                </a:solidFill>
              </a:rPr>
              <a:t>wb</a:t>
            </a:r>
            <a:endParaRPr lang="en-US" sz="1100" dirty="0">
              <a:solidFill>
                <a:schemeClr val="bg2">
                  <a:lumMod val="50000"/>
                </a:schemeClr>
              </a:solidFill>
            </a:endParaRPr>
          </a:p>
        </p:txBody>
      </p:sp>
      <p:cxnSp>
        <p:nvCxnSpPr>
          <p:cNvPr id="88" name="Straight Arrow Connector 87"/>
          <p:cNvCxnSpPr/>
          <p:nvPr/>
        </p:nvCxnSpPr>
        <p:spPr>
          <a:xfrm>
            <a:off x="5181600" y="2647950"/>
            <a:ext cx="2302" cy="13716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3" idx="3"/>
          </p:cNvCxnSpPr>
          <p:nvPr/>
        </p:nvCxnSpPr>
        <p:spPr>
          <a:xfrm>
            <a:off x="5030351" y="2693892"/>
            <a:ext cx="1151" cy="132565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9102" y="2724150"/>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55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39" y="106793"/>
            <a:ext cx="8628184" cy="331357"/>
          </a:xfrm>
        </p:spPr>
        <p:txBody>
          <a:bodyPr>
            <a:normAutofit fontScale="90000"/>
          </a:bodyPr>
          <a:lstStyle/>
          <a:p>
            <a:r>
              <a:rPr lang="en-US" sz="3200" dirty="0"/>
              <a:t>Control Logic Truth Table (incomplete)</a:t>
            </a:r>
          </a:p>
        </p:txBody>
      </p:sp>
      <p:sp>
        <p:nvSpPr>
          <p:cNvPr id="3" name="Date Placeholder 2"/>
          <p:cNvSpPr>
            <a:spLocks noGrp="1"/>
          </p:cNvSpPr>
          <p:nvPr>
            <p:ph type="dt" sz="half" idx="10"/>
          </p:nvPr>
        </p:nvSpPr>
        <p:spPr/>
        <p:txBody>
          <a:bodyPr/>
          <a:lstStyle/>
          <a:p>
            <a:r>
              <a:rPr lang="en-US"/>
              <a:t>CS 61c</a:t>
            </a:r>
          </a:p>
        </p:txBody>
      </p:sp>
      <p:sp>
        <p:nvSpPr>
          <p:cNvPr id="4" name="Footer Placeholder 3"/>
          <p:cNvSpPr>
            <a:spLocks noGrp="1"/>
          </p:cNvSpPr>
          <p:nvPr>
            <p:ph type="ftr" sz="quarter" idx="11"/>
          </p:nvPr>
        </p:nvSpPr>
        <p:spPr/>
        <p:txBody>
          <a:bodyPr/>
          <a:lstStyle/>
          <a:p>
            <a:r>
              <a:rPr lang="en-US" dirty="0"/>
              <a:t>Lecture 12: Control &amp; Performance</a:t>
            </a:r>
          </a:p>
        </p:txBody>
      </p:sp>
      <p:sp>
        <p:nvSpPr>
          <p:cNvPr id="5" name="Slide Number Placeholder 4"/>
          <p:cNvSpPr>
            <a:spLocks noGrp="1"/>
          </p:cNvSpPr>
          <p:nvPr>
            <p:ph type="sldNum" sz="quarter" idx="12"/>
          </p:nvPr>
        </p:nvSpPr>
        <p:spPr/>
        <p:txBody>
          <a:bodyPr/>
          <a:lstStyle/>
          <a:p>
            <a:fld id="{3FF131CF-B26C-E347-9AC9-78212C099DD5}" type="slidenum">
              <a:rPr lang="en-US" smtClean="0"/>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57733073"/>
              </p:ext>
            </p:extLst>
          </p:nvPr>
        </p:nvGraphicFramePr>
        <p:xfrm>
          <a:off x="457200" y="514350"/>
          <a:ext cx="7980557" cy="4358640"/>
        </p:xfrm>
        <a:graphic>
          <a:graphicData uri="http://schemas.openxmlformats.org/drawingml/2006/table">
            <a:tbl>
              <a:tblPr firstRow="1" bandRow="1">
                <a:tableStyleId>{5C22544A-7EE6-4342-B048-85BDC9FD1C3A}</a:tableStyleId>
              </a:tblPr>
              <a:tblGrid>
                <a:gridCol w="933398">
                  <a:extLst>
                    <a:ext uri="{9D8B030D-6E8A-4147-A177-3AD203B41FA5}">
                      <a16:colId xmlns:a16="http://schemas.microsoft.com/office/drawing/2014/main" val="20000"/>
                    </a:ext>
                  </a:extLst>
                </a:gridCol>
                <a:gridCol w="466699">
                  <a:extLst>
                    <a:ext uri="{9D8B030D-6E8A-4147-A177-3AD203B41FA5}">
                      <a16:colId xmlns:a16="http://schemas.microsoft.com/office/drawing/2014/main" val="20001"/>
                    </a:ext>
                  </a:extLst>
                </a:gridCol>
                <a:gridCol w="490034">
                  <a:extLst>
                    <a:ext uri="{9D8B030D-6E8A-4147-A177-3AD203B41FA5}">
                      <a16:colId xmlns:a16="http://schemas.microsoft.com/office/drawing/2014/main" val="20002"/>
                    </a:ext>
                  </a:extLst>
                </a:gridCol>
                <a:gridCol w="840059">
                  <a:extLst>
                    <a:ext uri="{9D8B030D-6E8A-4147-A177-3AD203B41FA5}">
                      <a16:colId xmlns:a16="http://schemas.microsoft.com/office/drawing/2014/main" val="20003"/>
                    </a:ext>
                  </a:extLst>
                </a:gridCol>
                <a:gridCol w="700049">
                  <a:extLst>
                    <a:ext uri="{9D8B030D-6E8A-4147-A177-3AD203B41FA5}">
                      <a16:colId xmlns:a16="http://schemas.microsoft.com/office/drawing/2014/main" val="20004"/>
                    </a:ext>
                  </a:extLst>
                </a:gridCol>
                <a:gridCol w="490034">
                  <a:extLst>
                    <a:ext uri="{9D8B030D-6E8A-4147-A177-3AD203B41FA5}">
                      <a16:colId xmlns:a16="http://schemas.microsoft.com/office/drawing/2014/main" val="20005"/>
                    </a:ext>
                  </a:extLst>
                </a:gridCol>
                <a:gridCol w="630044">
                  <a:extLst>
                    <a:ext uri="{9D8B030D-6E8A-4147-A177-3AD203B41FA5}">
                      <a16:colId xmlns:a16="http://schemas.microsoft.com/office/drawing/2014/main" val="20006"/>
                    </a:ext>
                  </a:extLst>
                </a:gridCol>
                <a:gridCol w="630044">
                  <a:extLst>
                    <a:ext uri="{9D8B030D-6E8A-4147-A177-3AD203B41FA5}">
                      <a16:colId xmlns:a16="http://schemas.microsoft.com/office/drawing/2014/main" val="20007"/>
                    </a:ext>
                  </a:extLst>
                </a:gridCol>
                <a:gridCol w="700049">
                  <a:extLst>
                    <a:ext uri="{9D8B030D-6E8A-4147-A177-3AD203B41FA5}">
                      <a16:colId xmlns:a16="http://schemas.microsoft.com/office/drawing/2014/main" val="20008"/>
                    </a:ext>
                  </a:extLst>
                </a:gridCol>
                <a:gridCol w="700049">
                  <a:extLst>
                    <a:ext uri="{9D8B030D-6E8A-4147-A177-3AD203B41FA5}">
                      <a16:colId xmlns:a16="http://schemas.microsoft.com/office/drawing/2014/main" val="20009"/>
                    </a:ext>
                  </a:extLst>
                </a:gridCol>
                <a:gridCol w="700049">
                  <a:extLst>
                    <a:ext uri="{9D8B030D-6E8A-4147-A177-3AD203B41FA5}">
                      <a16:colId xmlns:a16="http://schemas.microsoft.com/office/drawing/2014/main" val="20010"/>
                    </a:ext>
                  </a:extLst>
                </a:gridCol>
                <a:gridCol w="700049">
                  <a:extLst>
                    <a:ext uri="{9D8B030D-6E8A-4147-A177-3AD203B41FA5}">
                      <a16:colId xmlns:a16="http://schemas.microsoft.com/office/drawing/2014/main" val="20011"/>
                    </a:ext>
                  </a:extLst>
                </a:gridCol>
              </a:tblGrid>
              <a:tr h="228600">
                <a:tc>
                  <a:txBody>
                    <a:bodyPr/>
                    <a:lstStyle/>
                    <a:p>
                      <a:r>
                        <a:rPr lang="en-US" sz="1200" dirty="0" err="1"/>
                        <a:t>Inst</a:t>
                      </a:r>
                      <a:r>
                        <a:rPr lang="en-US" sz="1200" dirty="0"/>
                        <a:t>[31:0]</a:t>
                      </a:r>
                    </a:p>
                  </a:txBody>
                  <a:tcPr marR="0" marT="0" marB="0"/>
                </a:tc>
                <a:tc>
                  <a:txBody>
                    <a:bodyPr/>
                    <a:lstStyle/>
                    <a:p>
                      <a:r>
                        <a:rPr lang="en-US" sz="1200" dirty="0" err="1"/>
                        <a:t>BrEq</a:t>
                      </a:r>
                      <a:endParaRPr lang="en-US" sz="1200" dirty="0"/>
                    </a:p>
                  </a:txBody>
                  <a:tcPr marR="0" marT="0" marB="0"/>
                </a:tc>
                <a:tc>
                  <a:txBody>
                    <a:bodyPr/>
                    <a:lstStyle/>
                    <a:p>
                      <a:r>
                        <a:rPr lang="en-US" sz="1200" dirty="0" err="1"/>
                        <a:t>BrLT</a:t>
                      </a:r>
                      <a:endParaRPr lang="en-US" sz="1200" dirty="0"/>
                    </a:p>
                  </a:txBody>
                  <a:tcPr marR="0" marT="0" marB="0"/>
                </a:tc>
                <a:tc>
                  <a:txBody>
                    <a:bodyPr/>
                    <a:lstStyle/>
                    <a:p>
                      <a:r>
                        <a:rPr lang="en-US" sz="1200" dirty="0" err="1"/>
                        <a:t>PCSel</a:t>
                      </a:r>
                      <a:endParaRPr lang="en-US" sz="1200" dirty="0"/>
                    </a:p>
                  </a:txBody>
                  <a:tcPr marR="0" marT="0" marB="0"/>
                </a:tc>
                <a:tc>
                  <a:txBody>
                    <a:bodyPr/>
                    <a:lstStyle/>
                    <a:p>
                      <a:r>
                        <a:rPr lang="en-US" sz="1200" dirty="0" err="1"/>
                        <a:t>ImmSel</a:t>
                      </a:r>
                      <a:endParaRPr lang="en-US" sz="1200" dirty="0"/>
                    </a:p>
                  </a:txBody>
                  <a:tcPr marR="0" marT="0" marB="0"/>
                </a:tc>
                <a:tc>
                  <a:txBody>
                    <a:bodyPr/>
                    <a:lstStyle/>
                    <a:p>
                      <a:r>
                        <a:rPr lang="en-US" sz="1200" dirty="0" err="1"/>
                        <a:t>BrUn</a:t>
                      </a:r>
                      <a:endParaRPr lang="en-US" sz="1200" dirty="0"/>
                    </a:p>
                  </a:txBody>
                  <a:tcPr marR="0" marT="0" marB="0"/>
                </a:tc>
                <a:tc>
                  <a:txBody>
                    <a:bodyPr/>
                    <a:lstStyle/>
                    <a:p>
                      <a:r>
                        <a:rPr lang="en-US" sz="1200" dirty="0" err="1"/>
                        <a:t>ASel</a:t>
                      </a:r>
                      <a:endParaRPr lang="en-US" sz="1200" dirty="0"/>
                    </a:p>
                  </a:txBody>
                  <a:tcPr marR="0" marT="0" marB="0"/>
                </a:tc>
                <a:tc>
                  <a:txBody>
                    <a:bodyPr/>
                    <a:lstStyle/>
                    <a:p>
                      <a:r>
                        <a:rPr lang="en-US" sz="1200" dirty="0" err="1"/>
                        <a:t>BSel</a:t>
                      </a:r>
                      <a:endParaRPr lang="en-US" sz="1200" dirty="0"/>
                    </a:p>
                  </a:txBody>
                  <a:tcPr marR="0" marT="0" marB="0"/>
                </a:tc>
                <a:tc>
                  <a:txBody>
                    <a:bodyPr/>
                    <a:lstStyle/>
                    <a:p>
                      <a:r>
                        <a:rPr lang="en-US" sz="1200" dirty="0" err="1"/>
                        <a:t>ALUSel</a:t>
                      </a:r>
                      <a:endParaRPr lang="en-US" sz="1200" dirty="0"/>
                    </a:p>
                  </a:txBody>
                  <a:tcPr marR="0" marT="0" marB="0"/>
                </a:tc>
                <a:tc>
                  <a:txBody>
                    <a:bodyPr/>
                    <a:lstStyle/>
                    <a:p>
                      <a:r>
                        <a:rPr lang="en-US" sz="1200" dirty="0" err="1"/>
                        <a:t>MemRW</a:t>
                      </a:r>
                      <a:endParaRPr lang="en-US" sz="1200" dirty="0"/>
                    </a:p>
                  </a:txBody>
                  <a:tcPr marR="0" marT="0" marB="0"/>
                </a:tc>
                <a:tc>
                  <a:txBody>
                    <a:bodyPr/>
                    <a:lstStyle/>
                    <a:p>
                      <a:r>
                        <a:rPr lang="en-US" sz="1200" dirty="0" err="1"/>
                        <a:t>RegWEn</a:t>
                      </a:r>
                      <a:endParaRPr lang="en-US" sz="1200" dirty="0"/>
                    </a:p>
                  </a:txBody>
                  <a:tcPr marR="0" marT="0" marB="0"/>
                </a:tc>
                <a:tc>
                  <a:txBody>
                    <a:bodyPr/>
                    <a:lstStyle/>
                    <a:p>
                      <a:r>
                        <a:rPr lang="en-US" sz="1200" dirty="0" err="1"/>
                        <a:t>WBSel</a:t>
                      </a:r>
                      <a:endParaRPr lang="en-US" sz="1200" dirty="0"/>
                    </a:p>
                  </a:txBody>
                  <a:tcPr marR="0" marT="0" marB="0"/>
                </a:tc>
                <a:extLst>
                  <a:ext uri="{0D108BD9-81ED-4DB2-BD59-A6C34878D82A}">
                    <a16:rowId xmlns:a16="http://schemas.microsoft.com/office/drawing/2014/main" val="10000"/>
                  </a:ext>
                </a:extLst>
              </a:tr>
              <a:tr h="228600">
                <a:tc>
                  <a:txBody>
                    <a:bodyPr/>
                    <a:lstStyle/>
                    <a:p>
                      <a:r>
                        <a:rPr lang="en-US" sz="1200" b="1" dirty="0">
                          <a:latin typeface="Courier New"/>
                          <a:cs typeface="Courier New"/>
                        </a:rPr>
                        <a:t>add</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1"/>
                  </a:ext>
                </a:extLst>
              </a:tr>
              <a:tr h="182880">
                <a:tc>
                  <a:txBody>
                    <a:bodyPr/>
                    <a:lstStyle/>
                    <a:p>
                      <a:r>
                        <a:rPr lang="en-US" sz="1200" b="1" dirty="0">
                          <a:latin typeface="Courier New"/>
                          <a:cs typeface="Courier New"/>
                        </a:rPr>
                        <a:t>sub</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a:t>Sub</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2"/>
                  </a:ext>
                </a:extLst>
              </a:tr>
              <a:tr h="213360">
                <a:tc>
                  <a:txBody>
                    <a:bodyPr/>
                    <a:lstStyle/>
                    <a:p>
                      <a:r>
                        <a:rPr lang="en-US" sz="1200" b="1" i="1" dirty="0">
                          <a:latin typeface="Courier New"/>
                          <a:cs typeface="Courier New"/>
                        </a:rPr>
                        <a:t>(R-R Op)</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i="1" dirty="0"/>
                        <a:t>(Op)</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3"/>
                  </a:ext>
                </a:extLst>
              </a:tr>
              <a:tr h="167640">
                <a:tc>
                  <a:txBody>
                    <a:bodyPr/>
                    <a:lstStyle/>
                    <a:p>
                      <a:r>
                        <a:rPr lang="en-US" sz="1200" b="1" dirty="0" err="1">
                          <a:latin typeface="Courier New"/>
                          <a:cs typeface="Courier New"/>
                        </a:rPr>
                        <a:t>addi</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I</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4"/>
                  </a:ext>
                </a:extLst>
              </a:tr>
              <a:tr h="198120">
                <a:tc>
                  <a:txBody>
                    <a:bodyPr/>
                    <a:lstStyle/>
                    <a:p>
                      <a:r>
                        <a:rPr lang="en-US" sz="1200" b="1" dirty="0" err="1">
                          <a:latin typeface="Courier New"/>
                          <a:cs typeface="Courier New"/>
                        </a:rPr>
                        <a:t>lw</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I</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err="1"/>
                        <a:t>Mem</a:t>
                      </a:r>
                      <a:endParaRPr lang="en-US" sz="1200" dirty="0"/>
                    </a:p>
                  </a:txBody>
                  <a:tcPr>
                    <a:solidFill>
                      <a:schemeClr val="accent2">
                        <a:lumMod val="60000"/>
                        <a:lumOff val="40000"/>
                      </a:schemeClr>
                    </a:solidFill>
                  </a:tcPr>
                </a:tc>
                <a:extLst>
                  <a:ext uri="{0D108BD9-81ED-4DB2-BD59-A6C34878D82A}">
                    <a16:rowId xmlns:a16="http://schemas.microsoft.com/office/drawing/2014/main" val="10005"/>
                  </a:ext>
                </a:extLst>
              </a:tr>
              <a:tr h="152400">
                <a:tc>
                  <a:txBody>
                    <a:bodyPr/>
                    <a:lstStyle/>
                    <a:p>
                      <a:r>
                        <a:rPr lang="en-US" sz="1200" b="1" dirty="0" err="1">
                          <a:latin typeface="Courier New"/>
                          <a:cs typeface="Courier New"/>
                        </a:rPr>
                        <a:t>sw</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S</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Write</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6"/>
                  </a:ext>
                </a:extLst>
              </a:tr>
              <a:tr h="182880">
                <a:tc>
                  <a:txBody>
                    <a:bodyPr/>
                    <a:lstStyle/>
                    <a:p>
                      <a:r>
                        <a:rPr lang="en-US" sz="1200" b="1" dirty="0" err="1">
                          <a:latin typeface="Courier New"/>
                          <a:cs typeface="Courier New"/>
                        </a:rPr>
                        <a:t>beq</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7"/>
                  </a:ext>
                </a:extLst>
              </a:tr>
              <a:tr h="213360">
                <a:tc>
                  <a:txBody>
                    <a:bodyPr/>
                    <a:lstStyle/>
                    <a:p>
                      <a:r>
                        <a:rPr lang="en-US" sz="1200" b="1" dirty="0" err="1">
                          <a:latin typeface="Courier New"/>
                          <a:cs typeface="Courier New"/>
                        </a:rPr>
                        <a:t>beq</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8"/>
                  </a:ext>
                </a:extLst>
              </a:tr>
              <a:tr h="167640">
                <a:tc>
                  <a:txBody>
                    <a:bodyPr/>
                    <a:lstStyle/>
                    <a:p>
                      <a:r>
                        <a:rPr lang="en-US" sz="1200" b="1" dirty="0" err="1">
                          <a:latin typeface="Courier New"/>
                          <a:cs typeface="Courier New"/>
                        </a:rPr>
                        <a:t>bne</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9"/>
                  </a:ext>
                </a:extLst>
              </a:tr>
              <a:tr h="198120">
                <a:tc>
                  <a:txBody>
                    <a:bodyPr/>
                    <a:lstStyle/>
                    <a:p>
                      <a:r>
                        <a:rPr lang="en-US" sz="1200" b="1" dirty="0" err="1">
                          <a:latin typeface="Courier New"/>
                          <a:cs typeface="Courier New"/>
                        </a:rPr>
                        <a:t>bne</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10"/>
                  </a:ext>
                </a:extLst>
              </a:tr>
              <a:tr h="152400">
                <a:tc>
                  <a:txBody>
                    <a:bodyPr/>
                    <a:lstStyle/>
                    <a:p>
                      <a:r>
                        <a:rPr lang="en-US" sz="1200" b="1" dirty="0" err="1">
                          <a:latin typeface="Courier New"/>
                          <a:cs typeface="Courier New"/>
                        </a:rPr>
                        <a:t>blt</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11"/>
                  </a:ext>
                </a:extLst>
              </a:tr>
              <a:tr h="0">
                <a:tc>
                  <a:txBody>
                    <a:bodyPr/>
                    <a:lstStyle/>
                    <a:p>
                      <a:r>
                        <a:rPr lang="en-US" sz="1200" b="1" dirty="0" err="1">
                          <a:latin typeface="Courier New"/>
                          <a:cs typeface="Courier New"/>
                        </a:rPr>
                        <a:t>bltu</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12"/>
                  </a:ext>
                </a:extLst>
              </a:tr>
              <a:tr h="279400">
                <a:tc>
                  <a:txBody>
                    <a:bodyPr/>
                    <a:lstStyle/>
                    <a:p>
                      <a:r>
                        <a:rPr lang="en-US" sz="1200" b="1" dirty="0" err="1">
                          <a:latin typeface="Courier New"/>
                          <a:cs typeface="Courier New"/>
                        </a:rPr>
                        <a:t>jalr</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I</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PC+4</a:t>
                      </a:r>
                    </a:p>
                  </a:txBody>
                  <a:tcPr>
                    <a:solidFill>
                      <a:schemeClr val="accent2">
                        <a:lumMod val="60000"/>
                        <a:lumOff val="40000"/>
                      </a:schemeClr>
                    </a:solidFill>
                  </a:tcPr>
                </a:tc>
                <a:extLst>
                  <a:ext uri="{0D108BD9-81ED-4DB2-BD59-A6C34878D82A}">
                    <a16:rowId xmlns:a16="http://schemas.microsoft.com/office/drawing/2014/main" val="10013"/>
                  </a:ext>
                </a:extLst>
              </a:tr>
              <a:tr h="279400">
                <a:tc>
                  <a:txBody>
                    <a:bodyPr/>
                    <a:lstStyle/>
                    <a:p>
                      <a:r>
                        <a:rPr lang="en-US" sz="1200" b="1" dirty="0" err="1">
                          <a:latin typeface="Courier New"/>
                          <a:cs typeface="Courier New"/>
                        </a:rPr>
                        <a:t>jal</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J</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PC+4</a:t>
                      </a:r>
                    </a:p>
                  </a:txBody>
                  <a:tcPr>
                    <a:solidFill>
                      <a:schemeClr val="accent2">
                        <a:lumMod val="60000"/>
                        <a:lumOff val="40000"/>
                      </a:schemeClr>
                    </a:solidFill>
                  </a:tcPr>
                </a:tc>
                <a:extLst>
                  <a:ext uri="{0D108BD9-81ED-4DB2-BD59-A6C34878D82A}">
                    <a16:rowId xmlns:a16="http://schemas.microsoft.com/office/drawing/2014/main" val="10014"/>
                  </a:ext>
                </a:extLst>
              </a:tr>
              <a:tr h="279400">
                <a:tc>
                  <a:txBody>
                    <a:bodyPr/>
                    <a:lstStyle/>
                    <a:p>
                      <a:r>
                        <a:rPr lang="en-US" sz="1200" b="1" dirty="0" err="1">
                          <a:latin typeface="Courier New"/>
                          <a:cs typeface="Courier New"/>
                        </a:rPr>
                        <a:t>auipc</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U</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72559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Realization Options</a:t>
            </a:r>
          </a:p>
        </p:txBody>
      </p:sp>
      <p:sp>
        <p:nvSpPr>
          <p:cNvPr id="3" name="Content Placeholder 2"/>
          <p:cNvSpPr>
            <a:spLocks noGrp="1"/>
          </p:cNvSpPr>
          <p:nvPr>
            <p:ph idx="1"/>
          </p:nvPr>
        </p:nvSpPr>
        <p:spPr/>
        <p:txBody>
          <a:bodyPr>
            <a:normAutofit fontScale="85000" lnSpcReduction="20000"/>
          </a:bodyPr>
          <a:lstStyle/>
          <a:p>
            <a:r>
              <a:rPr lang="en-US" sz="3600" dirty="0"/>
              <a:t>ROM</a:t>
            </a:r>
          </a:p>
          <a:p>
            <a:pPr lvl="1"/>
            <a:r>
              <a:rPr lang="en-US" sz="3200" dirty="0"/>
              <a:t>“Read-Only Memory”</a:t>
            </a:r>
          </a:p>
          <a:p>
            <a:pPr lvl="1"/>
            <a:r>
              <a:rPr lang="en-US" sz="3200" dirty="0"/>
              <a:t>Regular structure</a:t>
            </a:r>
          </a:p>
          <a:p>
            <a:pPr lvl="1"/>
            <a:r>
              <a:rPr lang="en-US" sz="3200" dirty="0"/>
              <a:t>Can be easily reprogrammed</a:t>
            </a:r>
          </a:p>
          <a:p>
            <a:pPr lvl="2"/>
            <a:r>
              <a:rPr lang="en-US" sz="2800" dirty="0"/>
              <a:t>fix errors</a:t>
            </a:r>
          </a:p>
          <a:p>
            <a:pPr lvl="2"/>
            <a:r>
              <a:rPr lang="en-US" sz="2800" dirty="0"/>
              <a:t>add instructions</a:t>
            </a:r>
          </a:p>
          <a:p>
            <a:pPr lvl="1"/>
            <a:r>
              <a:rPr lang="en-US" sz="3200" dirty="0"/>
              <a:t>Popular when designing control logic manually</a:t>
            </a:r>
          </a:p>
          <a:p>
            <a:r>
              <a:rPr lang="en-US" sz="3600" dirty="0"/>
              <a:t>Combinatorial Logic</a:t>
            </a:r>
          </a:p>
          <a:p>
            <a:pPr lvl="1"/>
            <a:r>
              <a:rPr lang="en-US" sz="3200" dirty="0"/>
              <a:t>Today, chip designers use logic synthesis tools to convert truth tables to networks of gates</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dirty="0"/>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19</a:t>
            </a:fld>
            <a:endParaRPr lang="en-US"/>
          </a:p>
        </p:txBody>
      </p:sp>
    </p:spTree>
    <p:extLst>
      <p:ext uri="{BB962C8B-B14F-4D97-AF65-F5344CB8AC3E}">
        <p14:creationId xmlns:p14="http://schemas.microsoft.com/office/powerpoint/2010/main" val="31519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is-IS" b="1" dirty="0"/>
              <a:t>Finish Single-Cycle RISC-V Datapath</a:t>
            </a:r>
          </a:p>
          <a:p>
            <a:r>
              <a:rPr lang="is-IS" dirty="0"/>
              <a:t>Controller</a:t>
            </a:r>
          </a:p>
          <a:p>
            <a:r>
              <a:rPr lang="is-IS" dirty="0"/>
              <a:t>Instruction Timing</a:t>
            </a:r>
          </a:p>
          <a:p>
            <a:r>
              <a:rPr lang="is-IS" dirty="0"/>
              <a:t>Performance Measures</a:t>
            </a:r>
          </a:p>
          <a:p>
            <a:r>
              <a:rPr lang="is-IS" dirty="0"/>
              <a:t>Introduction to Pipelining</a:t>
            </a:r>
          </a:p>
          <a:p>
            <a:r>
              <a:rPr lang="is-IS" dirty="0"/>
              <a:t>Pipelined </a:t>
            </a:r>
            <a:r>
              <a:rPr lang="en-US" dirty="0"/>
              <a:t>RISC-V</a:t>
            </a:r>
            <a:r>
              <a:rPr lang="is-IS" dirty="0"/>
              <a:t> Datapath</a:t>
            </a:r>
          </a:p>
          <a:p>
            <a:r>
              <a:rPr lang="is-IS" dirty="0"/>
              <a:t>A</a:t>
            </a:r>
            <a:r>
              <a:rPr lang="en-US" dirty="0"/>
              <a:t>n</a:t>
            </a:r>
            <a:r>
              <a:rPr lang="is-IS" dirty="0"/>
              <a:t>d in Conclusion, ...</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a:t>
            </a:fld>
            <a:endParaRPr lang="en-US"/>
          </a:p>
        </p:txBody>
      </p:sp>
    </p:spTree>
    <p:extLst>
      <p:ext uri="{BB962C8B-B14F-4D97-AF65-F5344CB8AC3E}">
        <p14:creationId xmlns:p14="http://schemas.microsoft.com/office/powerpoint/2010/main" val="1573635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RV32I, a nine-bit ISA!</a:t>
            </a:r>
          </a:p>
        </p:txBody>
      </p:sp>
      <p:sp>
        <p:nvSpPr>
          <p:cNvPr id="4" name="Slide Number Placeholder 3"/>
          <p:cNvSpPr>
            <a:spLocks noGrp="1"/>
          </p:cNvSpPr>
          <p:nvPr>
            <p:ph type="sldNum" sz="quarter" idx="12"/>
          </p:nvPr>
        </p:nvSpPr>
        <p:spPr/>
        <p:txBody>
          <a:bodyPr/>
          <a:lstStyle/>
          <a:p>
            <a:fld id="{3CC63E4C-4642-794D-A2FD-70F6B81535F5}" type="slidenum">
              <a:rPr lang="en-US" smtClean="0"/>
              <a:pPr/>
              <a:t>20</a:t>
            </a:fld>
            <a:endParaRPr lang="en-US" dirty="0"/>
          </a:p>
        </p:txBody>
      </p:sp>
      <p:pic>
        <p:nvPicPr>
          <p:cNvPr id="5" name="Picture 4" descr="Untitled.jpe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200" y="1123950"/>
            <a:ext cx="4457050" cy="3105149"/>
          </a:xfrm>
          <a:prstGeom prst="rect">
            <a:avLst/>
          </a:prstGeom>
        </p:spPr>
      </p:pic>
      <p:pic>
        <p:nvPicPr>
          <p:cNvPr id="6" name="Picture 5" descr="Untitled.jpe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54223" y="1200150"/>
            <a:ext cx="4562068" cy="2952750"/>
          </a:xfrm>
          <a:prstGeom prst="rect">
            <a:avLst/>
          </a:prstGeom>
        </p:spPr>
      </p:pic>
      <p:sp>
        <p:nvSpPr>
          <p:cNvPr id="8" name="Rectangle 7"/>
          <p:cNvSpPr/>
          <p:nvPr/>
        </p:nvSpPr>
        <p:spPr>
          <a:xfrm>
            <a:off x="4572000" y="2876550"/>
            <a:ext cx="3962400" cy="1295400"/>
          </a:xfrm>
          <a:prstGeom prst="rect">
            <a:avLst/>
          </a:prstGeom>
          <a:solidFill>
            <a:schemeClr val="accent3">
              <a:lumMod val="40000"/>
              <a:lumOff val="60000"/>
              <a:alpha val="45000"/>
            </a:schemeClr>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2400" dirty="0">
                <a:solidFill>
                  <a:srgbClr val="000000"/>
                </a:solidFill>
              </a:rPr>
              <a:t>Not in CS61C</a:t>
            </a:r>
          </a:p>
        </p:txBody>
      </p:sp>
      <p:sp>
        <p:nvSpPr>
          <p:cNvPr id="3" name="TextBox 2"/>
          <p:cNvSpPr txBox="1"/>
          <p:nvPr/>
        </p:nvSpPr>
        <p:spPr>
          <a:xfrm>
            <a:off x="2286000" y="4324350"/>
            <a:ext cx="4724400" cy="646331"/>
          </a:xfrm>
          <a:prstGeom prst="rect">
            <a:avLst/>
          </a:prstGeom>
          <a:noFill/>
        </p:spPr>
        <p:txBody>
          <a:bodyPr wrap="square" rtlCol="0">
            <a:spAutoFit/>
          </a:bodyPr>
          <a:lstStyle/>
          <a:p>
            <a:r>
              <a:rPr lang="en-US" dirty="0"/>
              <a:t>Instruction type encoded using only 9 bits </a:t>
            </a:r>
            <a:r>
              <a:rPr lang="en-US" dirty="0" err="1"/>
              <a:t>inst</a:t>
            </a:r>
            <a:r>
              <a:rPr lang="en-US" dirty="0"/>
              <a:t>[30],</a:t>
            </a:r>
            <a:r>
              <a:rPr lang="en-US" dirty="0" err="1"/>
              <a:t>inst</a:t>
            </a:r>
            <a:r>
              <a:rPr lang="en-US" dirty="0"/>
              <a:t>[14:12], </a:t>
            </a:r>
            <a:r>
              <a:rPr lang="en-US" dirty="0" err="1"/>
              <a:t>inst</a:t>
            </a:r>
            <a:r>
              <a:rPr lang="en-US" dirty="0"/>
              <a:t>[6:2]</a:t>
            </a:r>
          </a:p>
        </p:txBody>
      </p:sp>
      <p:sp>
        <p:nvSpPr>
          <p:cNvPr id="9" name="Rectangle 8"/>
          <p:cNvSpPr/>
          <p:nvPr/>
        </p:nvSpPr>
        <p:spPr>
          <a:xfrm>
            <a:off x="8001000" y="1200150"/>
            <a:ext cx="304800" cy="1676400"/>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73318" y="1129722"/>
            <a:ext cx="259773" cy="3061278"/>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955309" y="1223818"/>
            <a:ext cx="49646" cy="1639455"/>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464955" y="1154544"/>
            <a:ext cx="155863" cy="3027219"/>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929582" y="1223818"/>
            <a:ext cx="155863" cy="1667163"/>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876800" y="742950"/>
            <a:ext cx="902072" cy="369332"/>
          </a:xfrm>
          <a:prstGeom prst="rect">
            <a:avLst/>
          </a:prstGeom>
          <a:noFill/>
        </p:spPr>
        <p:txBody>
          <a:bodyPr wrap="none" rtlCol="0">
            <a:spAutoFit/>
          </a:bodyPr>
          <a:lstStyle/>
          <a:p>
            <a:r>
              <a:rPr lang="en-US" dirty="0" err="1"/>
              <a:t>inst</a:t>
            </a:r>
            <a:r>
              <a:rPr lang="en-US" dirty="0"/>
              <a:t>[30]</a:t>
            </a:r>
          </a:p>
        </p:txBody>
      </p:sp>
      <p:cxnSp>
        <p:nvCxnSpPr>
          <p:cNvPr id="16" name="Straight Arrow Connector 15"/>
          <p:cNvCxnSpPr>
            <a:stCxn id="14" idx="2"/>
            <a:endCxn id="11" idx="0"/>
          </p:cNvCxnSpPr>
          <p:nvPr/>
        </p:nvCxnSpPr>
        <p:spPr>
          <a:xfrm flipH="1">
            <a:off x="4980132" y="1112282"/>
            <a:ext cx="347704" cy="11153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553200" y="742950"/>
            <a:ext cx="1197826" cy="369332"/>
          </a:xfrm>
          <a:prstGeom prst="rect">
            <a:avLst/>
          </a:prstGeom>
          <a:noFill/>
        </p:spPr>
        <p:txBody>
          <a:bodyPr wrap="none" rtlCol="0">
            <a:spAutoFit/>
          </a:bodyPr>
          <a:lstStyle/>
          <a:p>
            <a:r>
              <a:rPr lang="en-US" dirty="0" err="1"/>
              <a:t>inst</a:t>
            </a:r>
            <a:r>
              <a:rPr lang="en-US" dirty="0"/>
              <a:t>[14:12]</a:t>
            </a:r>
          </a:p>
        </p:txBody>
      </p:sp>
      <p:cxnSp>
        <p:nvCxnSpPr>
          <p:cNvPr id="20" name="Straight Arrow Connector 19"/>
          <p:cNvCxnSpPr>
            <a:stCxn id="19" idx="2"/>
            <a:endCxn id="13" idx="0"/>
          </p:cNvCxnSpPr>
          <p:nvPr/>
        </p:nvCxnSpPr>
        <p:spPr>
          <a:xfrm flipH="1">
            <a:off x="7007514" y="1112282"/>
            <a:ext cx="144599" cy="11153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772400" y="666750"/>
            <a:ext cx="963838" cy="369332"/>
          </a:xfrm>
          <a:prstGeom prst="rect">
            <a:avLst/>
          </a:prstGeom>
          <a:noFill/>
        </p:spPr>
        <p:txBody>
          <a:bodyPr wrap="none" rtlCol="0">
            <a:spAutoFit/>
          </a:bodyPr>
          <a:lstStyle/>
          <a:p>
            <a:r>
              <a:rPr lang="en-US" dirty="0" err="1"/>
              <a:t>inst</a:t>
            </a:r>
            <a:r>
              <a:rPr lang="en-US" dirty="0"/>
              <a:t>[6:2]</a:t>
            </a:r>
          </a:p>
        </p:txBody>
      </p:sp>
      <p:cxnSp>
        <p:nvCxnSpPr>
          <p:cNvPr id="24" name="Straight Arrow Connector 23"/>
          <p:cNvCxnSpPr>
            <a:stCxn id="23" idx="2"/>
          </p:cNvCxnSpPr>
          <p:nvPr/>
        </p:nvCxnSpPr>
        <p:spPr>
          <a:xfrm flipH="1">
            <a:off x="8153400" y="1036082"/>
            <a:ext cx="100919" cy="16406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03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ROM-based Control</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21</a:t>
            </a:fld>
            <a:endParaRPr lang="en-US"/>
          </a:p>
        </p:txBody>
      </p:sp>
      <p:sp>
        <p:nvSpPr>
          <p:cNvPr id="7" name="Rectangle 6"/>
          <p:cNvSpPr/>
          <p:nvPr/>
        </p:nvSpPr>
        <p:spPr>
          <a:xfrm>
            <a:off x="838199" y="2190750"/>
            <a:ext cx="5556739"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ROM</a:t>
            </a:r>
          </a:p>
        </p:txBody>
      </p:sp>
      <p:cxnSp>
        <p:nvCxnSpPr>
          <p:cNvPr id="22" name="Straight Arrow Connector 21"/>
          <p:cNvCxnSpPr/>
          <p:nvPr/>
        </p:nvCxnSpPr>
        <p:spPr>
          <a:xfrm>
            <a:off x="1688468" y="1833551"/>
            <a:ext cx="0" cy="347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4263" y="1428750"/>
            <a:ext cx="2402371" cy="461665"/>
          </a:xfrm>
          <a:prstGeom prst="rect">
            <a:avLst/>
          </a:prstGeom>
          <a:noFill/>
        </p:spPr>
        <p:txBody>
          <a:bodyPr wrap="none" rtlCol="0">
            <a:spAutoFit/>
          </a:bodyPr>
          <a:lstStyle/>
          <a:p>
            <a:pPr algn="ctr"/>
            <a:r>
              <a:rPr lang="en-US" sz="2400" dirty="0" err="1">
                <a:solidFill>
                  <a:srgbClr val="3064C0"/>
                </a:solidFill>
              </a:rPr>
              <a:t>Inst</a:t>
            </a:r>
            <a:r>
              <a:rPr lang="en-US" sz="2400" dirty="0">
                <a:solidFill>
                  <a:srgbClr val="3064C0"/>
                </a:solidFill>
              </a:rPr>
              <a:t>[30,14:12,6:2]</a:t>
            </a:r>
          </a:p>
        </p:txBody>
      </p:sp>
      <p:cxnSp>
        <p:nvCxnSpPr>
          <p:cNvPr id="32" name="Straight Arrow Connector 31"/>
          <p:cNvCxnSpPr/>
          <p:nvPr/>
        </p:nvCxnSpPr>
        <p:spPr>
          <a:xfrm>
            <a:off x="3971370" y="1857423"/>
            <a:ext cx="0" cy="347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91110" y="1483013"/>
            <a:ext cx="771365" cy="461665"/>
          </a:xfrm>
          <a:prstGeom prst="rect">
            <a:avLst/>
          </a:prstGeom>
          <a:noFill/>
        </p:spPr>
        <p:txBody>
          <a:bodyPr wrap="none" rtlCol="0">
            <a:spAutoFit/>
          </a:bodyPr>
          <a:lstStyle/>
          <a:p>
            <a:pPr algn="ctr"/>
            <a:r>
              <a:rPr lang="en-US" sz="2400" dirty="0" err="1">
                <a:solidFill>
                  <a:srgbClr val="3064C0"/>
                </a:solidFill>
              </a:rPr>
              <a:t>BrEq</a:t>
            </a:r>
            <a:endParaRPr lang="en-US" sz="2400" dirty="0">
              <a:solidFill>
                <a:srgbClr val="3064C0"/>
              </a:solidFill>
            </a:endParaRPr>
          </a:p>
        </p:txBody>
      </p:sp>
      <p:cxnSp>
        <p:nvCxnSpPr>
          <p:cNvPr id="40" name="Straight Connector 39"/>
          <p:cNvCxnSpPr/>
          <p:nvPr/>
        </p:nvCxnSpPr>
        <p:spPr>
          <a:xfrm flipV="1">
            <a:off x="1532966" y="1886872"/>
            <a:ext cx="322729" cy="12689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30958" y="1868829"/>
            <a:ext cx="301660" cy="369332"/>
          </a:xfrm>
          <a:prstGeom prst="rect">
            <a:avLst/>
          </a:prstGeom>
          <a:noFill/>
        </p:spPr>
        <p:txBody>
          <a:bodyPr wrap="none" rtlCol="0">
            <a:spAutoFit/>
          </a:bodyPr>
          <a:lstStyle/>
          <a:p>
            <a:r>
              <a:rPr lang="en-US" dirty="0">
                <a:solidFill>
                  <a:srgbClr val="3064C0"/>
                </a:solidFill>
              </a:rPr>
              <a:t>9</a:t>
            </a:r>
          </a:p>
        </p:txBody>
      </p:sp>
      <p:grpSp>
        <p:nvGrpSpPr>
          <p:cNvPr id="18" name="Group 17"/>
          <p:cNvGrpSpPr/>
          <p:nvPr/>
        </p:nvGrpSpPr>
        <p:grpSpPr>
          <a:xfrm>
            <a:off x="6400800" y="2038350"/>
            <a:ext cx="1596440" cy="400110"/>
            <a:chOff x="6400800" y="2495550"/>
            <a:chExt cx="1596440" cy="400110"/>
          </a:xfrm>
        </p:grpSpPr>
        <p:sp>
          <p:nvSpPr>
            <p:cNvPr id="28" name="TextBox 27"/>
            <p:cNvSpPr txBox="1"/>
            <p:nvPr/>
          </p:nvSpPr>
          <p:spPr>
            <a:xfrm>
              <a:off x="7239000" y="2495550"/>
              <a:ext cx="758240" cy="400110"/>
            </a:xfrm>
            <a:prstGeom prst="rect">
              <a:avLst/>
            </a:prstGeom>
            <a:noFill/>
          </p:spPr>
          <p:txBody>
            <a:bodyPr wrap="none" rtlCol="0">
              <a:spAutoFit/>
            </a:bodyPr>
            <a:lstStyle/>
            <a:p>
              <a:r>
                <a:rPr lang="en-US" sz="2000" dirty="0" err="1">
                  <a:solidFill>
                    <a:srgbClr val="3064C0"/>
                  </a:solidFill>
                </a:rPr>
                <a:t>PCSel</a:t>
              </a:r>
              <a:endParaRPr lang="en-US" sz="2000" dirty="0">
                <a:solidFill>
                  <a:srgbClr val="3064C0"/>
                </a:solidFill>
              </a:endParaRPr>
            </a:p>
          </p:txBody>
        </p:sp>
        <p:cxnSp>
          <p:nvCxnSpPr>
            <p:cNvPr id="16" name="Straight Arrow Connector 15"/>
            <p:cNvCxnSpPr/>
            <p:nvPr/>
          </p:nvCxnSpPr>
          <p:spPr>
            <a:xfrm flipV="1">
              <a:off x="6400800" y="2724150"/>
              <a:ext cx="8382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394938" y="3164153"/>
            <a:ext cx="2239747" cy="457615"/>
            <a:chOff x="6394938" y="2071261"/>
            <a:chExt cx="2239747" cy="457615"/>
          </a:xfrm>
        </p:grpSpPr>
        <p:sp>
          <p:nvSpPr>
            <p:cNvPr id="26" name="TextBox 25"/>
            <p:cNvSpPr txBox="1"/>
            <p:nvPr/>
          </p:nvSpPr>
          <p:spPr>
            <a:xfrm>
              <a:off x="7239000" y="2114550"/>
              <a:ext cx="1395685" cy="400110"/>
            </a:xfrm>
            <a:prstGeom prst="rect">
              <a:avLst/>
            </a:prstGeom>
            <a:noFill/>
          </p:spPr>
          <p:txBody>
            <a:bodyPr wrap="none" rtlCol="0">
              <a:spAutoFit/>
            </a:bodyPr>
            <a:lstStyle/>
            <a:p>
              <a:r>
                <a:rPr lang="en-US" sz="2000" dirty="0" err="1">
                  <a:solidFill>
                    <a:srgbClr val="3064C0"/>
                  </a:solidFill>
                </a:rPr>
                <a:t>ALUSel</a:t>
              </a:r>
              <a:r>
                <a:rPr lang="en-US" sz="2000" dirty="0">
                  <a:solidFill>
                    <a:srgbClr val="3064C0"/>
                  </a:solidFill>
                </a:rPr>
                <a:t>[3:0]</a:t>
              </a:r>
            </a:p>
          </p:txBody>
        </p:sp>
        <p:grpSp>
          <p:nvGrpSpPr>
            <p:cNvPr id="8" name="Group 7"/>
            <p:cNvGrpSpPr/>
            <p:nvPr/>
          </p:nvGrpSpPr>
          <p:grpSpPr>
            <a:xfrm>
              <a:off x="6394938" y="2071261"/>
              <a:ext cx="855028" cy="457615"/>
              <a:chOff x="6394938" y="2071261"/>
              <a:chExt cx="855028" cy="457615"/>
            </a:xfrm>
          </p:grpSpPr>
          <p:cxnSp>
            <p:nvCxnSpPr>
              <p:cNvPr id="13" name="Straight Arrow Connector 12"/>
              <p:cNvCxnSpPr/>
              <p:nvPr/>
            </p:nvCxnSpPr>
            <p:spPr>
              <a:xfrm>
                <a:off x="6394938" y="2365294"/>
                <a:ext cx="8550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748319" y="2308907"/>
                <a:ext cx="192565" cy="219969"/>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629400" y="2071261"/>
                <a:ext cx="301660" cy="369332"/>
              </a:xfrm>
              <a:prstGeom prst="rect">
                <a:avLst/>
              </a:prstGeom>
              <a:noFill/>
            </p:spPr>
            <p:txBody>
              <a:bodyPr wrap="none" rtlCol="0">
                <a:spAutoFit/>
              </a:bodyPr>
              <a:lstStyle/>
              <a:p>
                <a:r>
                  <a:rPr lang="en-US" dirty="0">
                    <a:solidFill>
                      <a:srgbClr val="3064C0"/>
                    </a:solidFill>
                  </a:rPr>
                  <a:t>4</a:t>
                </a:r>
              </a:p>
            </p:txBody>
          </p:sp>
        </p:grpSp>
      </p:grpSp>
      <p:cxnSp>
        <p:nvCxnSpPr>
          <p:cNvPr id="52" name="Straight Arrow Connector 51"/>
          <p:cNvCxnSpPr/>
          <p:nvPr/>
        </p:nvCxnSpPr>
        <p:spPr>
          <a:xfrm>
            <a:off x="998217" y="1235099"/>
            <a:ext cx="5012619"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29675" y="1030801"/>
            <a:ext cx="3003346" cy="461665"/>
          </a:xfrm>
          <a:prstGeom prst="rect">
            <a:avLst/>
          </a:prstGeom>
          <a:solidFill>
            <a:schemeClr val="bg1"/>
          </a:solidFill>
        </p:spPr>
        <p:txBody>
          <a:bodyPr wrap="none" rtlCol="0">
            <a:spAutoFit/>
          </a:bodyPr>
          <a:lstStyle/>
          <a:p>
            <a:pPr algn="ctr"/>
            <a:r>
              <a:rPr lang="en-US" sz="2400" dirty="0">
                <a:solidFill>
                  <a:srgbClr val="00B050"/>
                </a:solidFill>
              </a:rPr>
              <a:t>11-bit address (inputs)</a:t>
            </a:r>
          </a:p>
        </p:txBody>
      </p:sp>
      <p:sp>
        <p:nvSpPr>
          <p:cNvPr id="54" name="TextBox 53"/>
          <p:cNvSpPr txBox="1"/>
          <p:nvPr/>
        </p:nvSpPr>
        <p:spPr>
          <a:xfrm>
            <a:off x="5669744" y="4440391"/>
            <a:ext cx="2881468" cy="461665"/>
          </a:xfrm>
          <a:prstGeom prst="rect">
            <a:avLst/>
          </a:prstGeom>
          <a:solidFill>
            <a:schemeClr val="bg1"/>
          </a:solidFill>
        </p:spPr>
        <p:txBody>
          <a:bodyPr wrap="none" rtlCol="0">
            <a:spAutoFit/>
          </a:bodyPr>
          <a:lstStyle/>
          <a:p>
            <a:pPr algn="ctr"/>
            <a:r>
              <a:rPr lang="en-US" sz="2400" dirty="0">
                <a:solidFill>
                  <a:srgbClr val="00B050"/>
                </a:solidFill>
              </a:rPr>
              <a:t>15 data bits (outputs) </a:t>
            </a:r>
          </a:p>
        </p:txBody>
      </p:sp>
      <p:cxnSp>
        <p:nvCxnSpPr>
          <p:cNvPr id="37" name="Straight Arrow Connector 36"/>
          <p:cNvCxnSpPr/>
          <p:nvPr/>
        </p:nvCxnSpPr>
        <p:spPr>
          <a:xfrm>
            <a:off x="4937724" y="1853960"/>
            <a:ext cx="0" cy="347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68684" y="1479550"/>
            <a:ext cx="748923" cy="461665"/>
          </a:xfrm>
          <a:prstGeom prst="rect">
            <a:avLst/>
          </a:prstGeom>
          <a:noFill/>
        </p:spPr>
        <p:txBody>
          <a:bodyPr wrap="none" rtlCol="0">
            <a:spAutoFit/>
          </a:bodyPr>
          <a:lstStyle/>
          <a:p>
            <a:pPr algn="ctr"/>
            <a:r>
              <a:rPr lang="en-US" sz="2400" dirty="0" err="1">
                <a:solidFill>
                  <a:srgbClr val="3064C0"/>
                </a:solidFill>
              </a:rPr>
              <a:t>BrLT</a:t>
            </a:r>
            <a:endParaRPr lang="en-US" sz="2400" dirty="0">
              <a:solidFill>
                <a:srgbClr val="3064C0"/>
              </a:solidFill>
            </a:endParaRPr>
          </a:p>
        </p:txBody>
      </p:sp>
      <p:grpSp>
        <p:nvGrpSpPr>
          <p:cNvPr id="50" name="Group 49"/>
          <p:cNvGrpSpPr/>
          <p:nvPr/>
        </p:nvGrpSpPr>
        <p:grpSpPr>
          <a:xfrm>
            <a:off x="6400800" y="2243858"/>
            <a:ext cx="2293347" cy="463510"/>
            <a:chOff x="6394938" y="2065366"/>
            <a:chExt cx="2293347" cy="463510"/>
          </a:xfrm>
        </p:grpSpPr>
        <p:sp>
          <p:nvSpPr>
            <p:cNvPr id="51" name="TextBox 50"/>
            <p:cNvSpPr txBox="1"/>
            <p:nvPr/>
          </p:nvSpPr>
          <p:spPr>
            <a:xfrm>
              <a:off x="7239000" y="2114550"/>
              <a:ext cx="1449285" cy="400110"/>
            </a:xfrm>
            <a:prstGeom prst="rect">
              <a:avLst/>
            </a:prstGeom>
            <a:noFill/>
          </p:spPr>
          <p:txBody>
            <a:bodyPr wrap="none" rtlCol="0">
              <a:spAutoFit/>
            </a:bodyPr>
            <a:lstStyle/>
            <a:p>
              <a:r>
                <a:rPr lang="en-US" sz="2000" dirty="0" err="1">
                  <a:solidFill>
                    <a:srgbClr val="3064C0"/>
                  </a:solidFill>
                </a:rPr>
                <a:t>ImmSel</a:t>
              </a:r>
              <a:r>
                <a:rPr lang="en-US" sz="2000" dirty="0">
                  <a:solidFill>
                    <a:srgbClr val="3064C0"/>
                  </a:solidFill>
                </a:rPr>
                <a:t>[2:0]</a:t>
              </a:r>
            </a:p>
          </p:txBody>
        </p:sp>
        <p:grpSp>
          <p:nvGrpSpPr>
            <p:cNvPr id="55" name="Group 54"/>
            <p:cNvGrpSpPr/>
            <p:nvPr/>
          </p:nvGrpSpPr>
          <p:grpSpPr>
            <a:xfrm>
              <a:off x="6394938" y="2065366"/>
              <a:ext cx="855028" cy="463510"/>
              <a:chOff x="6394938" y="2065366"/>
              <a:chExt cx="855028" cy="463510"/>
            </a:xfrm>
          </p:grpSpPr>
          <p:cxnSp>
            <p:nvCxnSpPr>
              <p:cNvPr id="56" name="Straight Arrow Connector 55"/>
              <p:cNvCxnSpPr/>
              <p:nvPr/>
            </p:nvCxnSpPr>
            <p:spPr>
              <a:xfrm>
                <a:off x="6394938" y="2365294"/>
                <a:ext cx="8550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748319" y="2308907"/>
                <a:ext cx="192565" cy="219969"/>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623538" y="2065366"/>
                <a:ext cx="301660" cy="369332"/>
              </a:xfrm>
              <a:prstGeom prst="rect">
                <a:avLst/>
              </a:prstGeom>
              <a:noFill/>
            </p:spPr>
            <p:txBody>
              <a:bodyPr wrap="none" rtlCol="0">
                <a:spAutoFit/>
              </a:bodyPr>
              <a:lstStyle/>
              <a:p>
                <a:r>
                  <a:rPr lang="en-US" dirty="0">
                    <a:solidFill>
                      <a:srgbClr val="3064C0"/>
                    </a:solidFill>
                  </a:rPr>
                  <a:t>3</a:t>
                </a:r>
              </a:p>
            </p:txBody>
          </p:sp>
        </p:grpSp>
      </p:grpSp>
      <p:grpSp>
        <p:nvGrpSpPr>
          <p:cNvPr id="59" name="Group 58"/>
          <p:cNvGrpSpPr/>
          <p:nvPr/>
        </p:nvGrpSpPr>
        <p:grpSpPr>
          <a:xfrm>
            <a:off x="6400800" y="2552640"/>
            <a:ext cx="1551106" cy="400110"/>
            <a:chOff x="6400800" y="2495550"/>
            <a:chExt cx="1551106" cy="400110"/>
          </a:xfrm>
        </p:grpSpPr>
        <p:sp>
          <p:nvSpPr>
            <p:cNvPr id="60" name="TextBox 59"/>
            <p:cNvSpPr txBox="1"/>
            <p:nvPr/>
          </p:nvSpPr>
          <p:spPr>
            <a:xfrm>
              <a:off x="7239000" y="2495550"/>
              <a:ext cx="712906" cy="400110"/>
            </a:xfrm>
            <a:prstGeom prst="rect">
              <a:avLst/>
            </a:prstGeom>
            <a:noFill/>
          </p:spPr>
          <p:txBody>
            <a:bodyPr wrap="none" rtlCol="0">
              <a:spAutoFit/>
            </a:bodyPr>
            <a:lstStyle/>
            <a:p>
              <a:r>
                <a:rPr lang="en-US" sz="2000" dirty="0" err="1">
                  <a:solidFill>
                    <a:srgbClr val="3064C0"/>
                  </a:solidFill>
                </a:rPr>
                <a:t>BrUn</a:t>
              </a:r>
              <a:endParaRPr lang="en-US" sz="2000" dirty="0">
                <a:solidFill>
                  <a:srgbClr val="3064C0"/>
                </a:solidFill>
              </a:endParaRPr>
            </a:p>
          </p:txBody>
        </p:sp>
        <p:cxnSp>
          <p:nvCxnSpPr>
            <p:cNvPr id="61" name="Straight Arrow Connector 60"/>
            <p:cNvCxnSpPr/>
            <p:nvPr/>
          </p:nvCxnSpPr>
          <p:spPr>
            <a:xfrm flipV="1">
              <a:off x="6400800" y="2724150"/>
              <a:ext cx="8382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6400800" y="2781240"/>
            <a:ext cx="1475589" cy="400110"/>
            <a:chOff x="6400800" y="2495550"/>
            <a:chExt cx="1475589" cy="400110"/>
          </a:xfrm>
        </p:grpSpPr>
        <p:sp>
          <p:nvSpPr>
            <p:cNvPr id="64" name="TextBox 63"/>
            <p:cNvSpPr txBox="1"/>
            <p:nvPr/>
          </p:nvSpPr>
          <p:spPr>
            <a:xfrm>
              <a:off x="7239000" y="2495550"/>
              <a:ext cx="637389" cy="400110"/>
            </a:xfrm>
            <a:prstGeom prst="rect">
              <a:avLst/>
            </a:prstGeom>
            <a:noFill/>
          </p:spPr>
          <p:txBody>
            <a:bodyPr wrap="none" rtlCol="0">
              <a:spAutoFit/>
            </a:bodyPr>
            <a:lstStyle/>
            <a:p>
              <a:r>
                <a:rPr lang="en-US" sz="2000" dirty="0" err="1">
                  <a:solidFill>
                    <a:srgbClr val="3064C0"/>
                  </a:solidFill>
                </a:rPr>
                <a:t>ASel</a:t>
              </a:r>
              <a:endParaRPr lang="en-US" sz="2000" dirty="0">
                <a:solidFill>
                  <a:srgbClr val="3064C0"/>
                </a:solidFill>
              </a:endParaRPr>
            </a:p>
          </p:txBody>
        </p:sp>
        <p:cxnSp>
          <p:nvCxnSpPr>
            <p:cNvPr id="65" name="Straight Arrow Connector 64"/>
            <p:cNvCxnSpPr/>
            <p:nvPr/>
          </p:nvCxnSpPr>
          <p:spPr>
            <a:xfrm flipV="1">
              <a:off x="6400800" y="2724150"/>
              <a:ext cx="8382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6400800" y="3009840"/>
            <a:ext cx="1466697" cy="400110"/>
            <a:chOff x="6400800" y="2495550"/>
            <a:chExt cx="1466697" cy="400110"/>
          </a:xfrm>
        </p:grpSpPr>
        <p:sp>
          <p:nvSpPr>
            <p:cNvPr id="68" name="TextBox 67"/>
            <p:cNvSpPr txBox="1"/>
            <p:nvPr/>
          </p:nvSpPr>
          <p:spPr>
            <a:xfrm>
              <a:off x="7239000" y="2495550"/>
              <a:ext cx="628497" cy="400110"/>
            </a:xfrm>
            <a:prstGeom prst="rect">
              <a:avLst/>
            </a:prstGeom>
            <a:noFill/>
          </p:spPr>
          <p:txBody>
            <a:bodyPr wrap="none" rtlCol="0">
              <a:spAutoFit/>
            </a:bodyPr>
            <a:lstStyle/>
            <a:p>
              <a:r>
                <a:rPr lang="en-US" sz="2000" dirty="0" err="1">
                  <a:solidFill>
                    <a:srgbClr val="3064C0"/>
                  </a:solidFill>
                </a:rPr>
                <a:t>BSel</a:t>
              </a:r>
              <a:endParaRPr lang="en-US" sz="2000" dirty="0">
                <a:solidFill>
                  <a:srgbClr val="3064C0"/>
                </a:solidFill>
              </a:endParaRPr>
            </a:p>
          </p:txBody>
        </p:sp>
        <p:cxnSp>
          <p:nvCxnSpPr>
            <p:cNvPr id="69" name="Straight Arrow Connector 68"/>
            <p:cNvCxnSpPr/>
            <p:nvPr/>
          </p:nvCxnSpPr>
          <p:spPr>
            <a:xfrm flipV="1">
              <a:off x="6400800" y="2724150"/>
              <a:ext cx="8382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400800" y="3467040"/>
            <a:ext cx="1946196" cy="400110"/>
            <a:chOff x="6400800" y="2495550"/>
            <a:chExt cx="1946196" cy="400110"/>
          </a:xfrm>
        </p:grpSpPr>
        <p:sp>
          <p:nvSpPr>
            <p:cNvPr id="71" name="TextBox 70"/>
            <p:cNvSpPr txBox="1"/>
            <p:nvPr/>
          </p:nvSpPr>
          <p:spPr>
            <a:xfrm>
              <a:off x="7239000" y="2495550"/>
              <a:ext cx="1107996" cy="400110"/>
            </a:xfrm>
            <a:prstGeom prst="rect">
              <a:avLst/>
            </a:prstGeom>
            <a:noFill/>
          </p:spPr>
          <p:txBody>
            <a:bodyPr wrap="none" rtlCol="0">
              <a:spAutoFit/>
            </a:bodyPr>
            <a:lstStyle/>
            <a:p>
              <a:r>
                <a:rPr lang="en-US" sz="2000" dirty="0" err="1">
                  <a:solidFill>
                    <a:srgbClr val="3064C0"/>
                  </a:solidFill>
                </a:rPr>
                <a:t>MemRW</a:t>
              </a:r>
              <a:endParaRPr lang="en-US" sz="2000" dirty="0">
                <a:solidFill>
                  <a:srgbClr val="3064C0"/>
                </a:solidFill>
              </a:endParaRPr>
            </a:p>
          </p:txBody>
        </p:sp>
        <p:cxnSp>
          <p:nvCxnSpPr>
            <p:cNvPr id="72" name="Straight Arrow Connector 71"/>
            <p:cNvCxnSpPr/>
            <p:nvPr/>
          </p:nvCxnSpPr>
          <p:spPr>
            <a:xfrm flipV="1">
              <a:off x="6400800" y="2724150"/>
              <a:ext cx="8382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6400800" y="3695640"/>
            <a:ext cx="1898631" cy="400110"/>
            <a:chOff x="6400800" y="2495550"/>
            <a:chExt cx="1898631" cy="400110"/>
          </a:xfrm>
        </p:grpSpPr>
        <p:sp>
          <p:nvSpPr>
            <p:cNvPr id="74" name="TextBox 73"/>
            <p:cNvSpPr txBox="1"/>
            <p:nvPr/>
          </p:nvSpPr>
          <p:spPr>
            <a:xfrm>
              <a:off x="7239000" y="2495550"/>
              <a:ext cx="1060431" cy="400110"/>
            </a:xfrm>
            <a:prstGeom prst="rect">
              <a:avLst/>
            </a:prstGeom>
            <a:noFill/>
          </p:spPr>
          <p:txBody>
            <a:bodyPr wrap="none" rtlCol="0">
              <a:spAutoFit/>
            </a:bodyPr>
            <a:lstStyle/>
            <a:p>
              <a:r>
                <a:rPr lang="en-US" sz="2000" dirty="0" err="1">
                  <a:solidFill>
                    <a:srgbClr val="3064C0"/>
                  </a:solidFill>
                </a:rPr>
                <a:t>RegWEn</a:t>
              </a:r>
              <a:endParaRPr lang="en-US" sz="2000" dirty="0">
                <a:solidFill>
                  <a:srgbClr val="3064C0"/>
                </a:solidFill>
              </a:endParaRPr>
            </a:p>
          </p:txBody>
        </p:sp>
        <p:cxnSp>
          <p:nvCxnSpPr>
            <p:cNvPr id="75" name="Straight Arrow Connector 74"/>
            <p:cNvCxnSpPr/>
            <p:nvPr/>
          </p:nvCxnSpPr>
          <p:spPr>
            <a:xfrm flipV="1">
              <a:off x="6400800" y="2724150"/>
              <a:ext cx="8382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400800" y="3867150"/>
            <a:ext cx="2186647" cy="457200"/>
            <a:chOff x="6394938" y="2071676"/>
            <a:chExt cx="2186647" cy="457200"/>
          </a:xfrm>
        </p:grpSpPr>
        <p:sp>
          <p:nvSpPr>
            <p:cNvPr id="77" name="TextBox 76"/>
            <p:cNvSpPr txBox="1"/>
            <p:nvPr/>
          </p:nvSpPr>
          <p:spPr>
            <a:xfrm>
              <a:off x="7239000" y="2114550"/>
              <a:ext cx="1342585" cy="400110"/>
            </a:xfrm>
            <a:prstGeom prst="rect">
              <a:avLst/>
            </a:prstGeom>
            <a:noFill/>
          </p:spPr>
          <p:txBody>
            <a:bodyPr wrap="none" rtlCol="0">
              <a:spAutoFit/>
            </a:bodyPr>
            <a:lstStyle/>
            <a:p>
              <a:r>
                <a:rPr lang="en-US" sz="2000" dirty="0" err="1">
                  <a:solidFill>
                    <a:srgbClr val="3064C0"/>
                  </a:solidFill>
                </a:rPr>
                <a:t>WBSel</a:t>
              </a:r>
              <a:r>
                <a:rPr lang="en-US" sz="2000" dirty="0">
                  <a:solidFill>
                    <a:srgbClr val="3064C0"/>
                  </a:solidFill>
                </a:rPr>
                <a:t>[1:0]</a:t>
              </a:r>
            </a:p>
          </p:txBody>
        </p:sp>
        <p:grpSp>
          <p:nvGrpSpPr>
            <p:cNvPr id="78" name="Group 77"/>
            <p:cNvGrpSpPr/>
            <p:nvPr/>
          </p:nvGrpSpPr>
          <p:grpSpPr>
            <a:xfrm>
              <a:off x="6394938" y="2071676"/>
              <a:ext cx="855028" cy="457200"/>
              <a:chOff x="6394938" y="2071676"/>
              <a:chExt cx="855028" cy="457200"/>
            </a:xfrm>
          </p:grpSpPr>
          <p:cxnSp>
            <p:nvCxnSpPr>
              <p:cNvPr id="79" name="Straight Arrow Connector 78"/>
              <p:cNvCxnSpPr/>
              <p:nvPr/>
            </p:nvCxnSpPr>
            <p:spPr>
              <a:xfrm>
                <a:off x="6394938" y="2365294"/>
                <a:ext cx="8550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748319" y="2308907"/>
                <a:ext cx="192565" cy="219969"/>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623538" y="2071676"/>
                <a:ext cx="301660" cy="369332"/>
              </a:xfrm>
              <a:prstGeom prst="rect">
                <a:avLst/>
              </a:prstGeom>
              <a:noFill/>
            </p:spPr>
            <p:txBody>
              <a:bodyPr wrap="none" rtlCol="0">
                <a:spAutoFit/>
              </a:bodyPr>
              <a:lstStyle/>
              <a:p>
                <a:r>
                  <a:rPr lang="en-US" dirty="0">
                    <a:solidFill>
                      <a:srgbClr val="3064C0"/>
                    </a:solidFill>
                  </a:rPr>
                  <a:t>2</a:t>
                </a:r>
              </a:p>
            </p:txBody>
          </p:sp>
        </p:grpSp>
      </p:grpSp>
    </p:spTree>
    <p:extLst>
      <p:ext uri="{BB962C8B-B14F-4D97-AF65-F5344CB8AC3E}">
        <p14:creationId xmlns:p14="http://schemas.microsoft.com/office/powerpoint/2010/main" val="14360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ROM Controller Implementation</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22</a:t>
            </a:fld>
            <a:endParaRPr lang="en-US"/>
          </a:p>
        </p:txBody>
      </p:sp>
      <p:graphicFrame>
        <p:nvGraphicFramePr>
          <p:cNvPr id="7" name="Content Placeholder 6"/>
          <p:cNvGraphicFramePr>
            <a:graphicFrameLocks/>
          </p:cNvGraphicFramePr>
          <p:nvPr>
            <p:extLst>
              <p:ext uri="{D42A27DB-BD31-4B8C-83A1-F6EECF244321}">
                <p14:modId xmlns:p14="http://schemas.microsoft.com/office/powerpoint/2010/main" val="790592254"/>
              </p:ext>
            </p:extLst>
          </p:nvPr>
        </p:nvGraphicFramePr>
        <p:xfrm>
          <a:off x="4267891" y="1327197"/>
          <a:ext cx="3848007" cy="2819399"/>
        </p:xfrm>
        <a:graphic>
          <a:graphicData uri="http://schemas.openxmlformats.org/drawingml/2006/table">
            <a:tbl>
              <a:tblPr firstRow="1" bandRow="1">
                <a:tableStyleId>{5940675A-B579-460E-94D1-54222C63F5DA}</a:tableStyleId>
              </a:tblPr>
              <a:tblGrid>
                <a:gridCol w="3848007">
                  <a:extLst>
                    <a:ext uri="{9D8B030D-6E8A-4147-A177-3AD203B41FA5}">
                      <a16:colId xmlns:a16="http://schemas.microsoft.com/office/drawing/2014/main" val="20000"/>
                    </a:ext>
                  </a:extLst>
                </a:gridCol>
              </a:tblGrid>
              <a:tr h="278130">
                <a:tc>
                  <a:txBody>
                    <a:bodyPr/>
                    <a:lstStyle/>
                    <a:p>
                      <a:pPr algn="ctr"/>
                      <a:r>
                        <a:rPr lang="en-US" sz="1400" dirty="0"/>
                        <a:t>Control</a:t>
                      </a:r>
                      <a:r>
                        <a:rPr lang="en-US" sz="1400" baseline="0" dirty="0"/>
                        <a:t> </a:t>
                      </a:r>
                      <a:r>
                        <a:rPr lang="en-US" sz="1400" dirty="0"/>
                        <a:t>Word</a:t>
                      </a:r>
                      <a:r>
                        <a:rPr lang="en-US" sz="1400" baseline="0" dirty="0"/>
                        <a:t> for </a:t>
                      </a:r>
                      <a:r>
                        <a:rPr lang="en-US" sz="1400" b="1" i="0" baseline="0" dirty="0">
                          <a:latin typeface="Courier" charset="0"/>
                          <a:ea typeface="Courier" charset="0"/>
                          <a:cs typeface="Courier" charset="0"/>
                        </a:rPr>
                        <a:t>add</a:t>
                      </a:r>
                      <a:endParaRPr lang="en-US" sz="1400" b="1" i="0" dirty="0">
                        <a:latin typeface="Courier" charset="0"/>
                        <a:ea typeface="Courier" charset="0"/>
                        <a:cs typeface="Courier" charset="0"/>
                      </a:endParaRPr>
                    </a:p>
                  </a:txBody>
                  <a:tcPr marT="34290" marB="34290"/>
                </a:tc>
                <a:extLst>
                  <a:ext uri="{0D108BD9-81ED-4DB2-BD59-A6C34878D82A}">
                    <a16:rowId xmlns:a16="http://schemas.microsoft.com/office/drawing/2014/main" val="10000"/>
                  </a:ext>
                </a:extLst>
              </a:tr>
              <a:tr h="27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Control</a:t>
                      </a:r>
                      <a:r>
                        <a:rPr lang="en-US" sz="1400" baseline="0" dirty="0"/>
                        <a:t> </a:t>
                      </a:r>
                      <a:r>
                        <a:rPr lang="en-US" sz="1400" dirty="0"/>
                        <a:t>Word</a:t>
                      </a:r>
                      <a:r>
                        <a:rPr lang="en-US" sz="1400" baseline="0" dirty="0"/>
                        <a:t> for </a:t>
                      </a:r>
                      <a:r>
                        <a:rPr lang="en-US" sz="1400" b="1" i="0" baseline="0" dirty="0">
                          <a:latin typeface="Courier" charset="0"/>
                          <a:ea typeface="Courier" charset="0"/>
                          <a:cs typeface="Courier" charset="0"/>
                        </a:rPr>
                        <a:t>sub</a:t>
                      </a:r>
                      <a:endParaRPr lang="en-US" sz="1400" b="1" i="0" dirty="0">
                        <a:latin typeface="Courier" charset="0"/>
                        <a:ea typeface="Courier" charset="0"/>
                        <a:cs typeface="Courier" charset="0"/>
                      </a:endParaRPr>
                    </a:p>
                  </a:txBody>
                  <a:tcPr marT="34290" marB="34290"/>
                </a:tc>
                <a:extLst>
                  <a:ext uri="{0D108BD9-81ED-4DB2-BD59-A6C34878D82A}">
                    <a16:rowId xmlns:a16="http://schemas.microsoft.com/office/drawing/2014/main" val="10001"/>
                  </a:ext>
                </a:extLst>
              </a:tr>
              <a:tr h="27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Control</a:t>
                      </a:r>
                      <a:r>
                        <a:rPr lang="en-US" sz="1400" baseline="0" dirty="0"/>
                        <a:t> </a:t>
                      </a:r>
                      <a:r>
                        <a:rPr lang="en-US" sz="1400" dirty="0"/>
                        <a:t>Word</a:t>
                      </a:r>
                      <a:r>
                        <a:rPr lang="en-US" sz="1400" baseline="0" dirty="0"/>
                        <a:t> for </a:t>
                      </a:r>
                      <a:r>
                        <a:rPr lang="en-US" sz="1400" b="1" i="0" baseline="0" dirty="0">
                          <a:latin typeface="Courier" charset="0"/>
                          <a:ea typeface="Courier" charset="0"/>
                          <a:cs typeface="Courier" charset="0"/>
                        </a:rPr>
                        <a:t>or</a:t>
                      </a:r>
                      <a:endParaRPr lang="en-US" sz="1400" b="1" i="0" dirty="0">
                        <a:latin typeface="Courier" charset="0"/>
                        <a:ea typeface="Courier" charset="0"/>
                        <a:cs typeface="Courier" charset="0"/>
                      </a:endParaRPr>
                    </a:p>
                  </a:txBody>
                  <a:tcPr marT="34290" marB="34290"/>
                </a:tc>
                <a:extLst>
                  <a:ext uri="{0D108BD9-81ED-4DB2-BD59-A6C34878D82A}">
                    <a16:rowId xmlns:a16="http://schemas.microsoft.com/office/drawing/2014/main" val="10002"/>
                  </a:ext>
                </a:extLst>
              </a:tr>
              <a:tr h="278130">
                <a:tc>
                  <a:txBody>
                    <a:bodyPr/>
                    <a:lstStyle/>
                    <a:p>
                      <a:pPr algn="ctr"/>
                      <a:r>
                        <a:rPr lang="en-US" sz="1400" dirty="0"/>
                        <a:t>.</a:t>
                      </a:r>
                    </a:p>
                  </a:txBody>
                  <a:tcPr marT="34290" marB="34290"/>
                </a:tc>
                <a:extLst>
                  <a:ext uri="{0D108BD9-81ED-4DB2-BD59-A6C34878D82A}">
                    <a16:rowId xmlns:a16="http://schemas.microsoft.com/office/drawing/2014/main" val="10003"/>
                  </a:ext>
                </a:extLst>
              </a:tr>
              <a:tr h="278130">
                <a:tc>
                  <a:txBody>
                    <a:bodyPr/>
                    <a:lstStyle/>
                    <a:p>
                      <a:pPr algn="ctr"/>
                      <a:r>
                        <a:rPr lang="en-US" sz="1400" dirty="0"/>
                        <a:t>.</a:t>
                      </a:r>
                    </a:p>
                  </a:txBody>
                  <a:tcPr marT="34290" marB="34290"/>
                </a:tc>
                <a:extLst>
                  <a:ext uri="{0D108BD9-81ED-4DB2-BD59-A6C34878D82A}">
                    <a16:rowId xmlns:a16="http://schemas.microsoft.com/office/drawing/2014/main" val="10004"/>
                  </a:ext>
                </a:extLst>
              </a:tr>
              <a:tr h="278130">
                <a:tc>
                  <a:txBody>
                    <a:bodyPr/>
                    <a:lstStyle/>
                    <a:p>
                      <a:pPr algn="ctr"/>
                      <a:r>
                        <a:rPr lang="en-US" sz="1400" dirty="0"/>
                        <a:t>.</a:t>
                      </a:r>
                    </a:p>
                  </a:txBody>
                  <a:tcPr marT="34290" marB="34290"/>
                </a:tc>
                <a:extLst>
                  <a:ext uri="{0D108BD9-81ED-4DB2-BD59-A6C34878D82A}">
                    <a16:rowId xmlns:a16="http://schemas.microsoft.com/office/drawing/2014/main" val="10005"/>
                  </a:ext>
                </a:extLst>
              </a:tr>
              <a:tr h="278130">
                <a:tc>
                  <a:txBody>
                    <a:bodyPr/>
                    <a:lstStyle/>
                    <a:p>
                      <a:pPr algn="ctr"/>
                      <a:endParaRPr lang="en-US" sz="1400" dirty="0"/>
                    </a:p>
                  </a:txBody>
                  <a:tcPr marT="34290" marB="34290"/>
                </a:tc>
                <a:extLst>
                  <a:ext uri="{0D108BD9-81ED-4DB2-BD59-A6C34878D82A}">
                    <a16:rowId xmlns:a16="http://schemas.microsoft.com/office/drawing/2014/main" val="10006"/>
                  </a:ext>
                </a:extLst>
              </a:tr>
              <a:tr h="278130">
                <a:tc>
                  <a:txBody>
                    <a:bodyPr/>
                    <a:lstStyle/>
                    <a:p>
                      <a:pPr algn="ctr"/>
                      <a:endParaRPr lang="en-US" sz="1400" dirty="0"/>
                    </a:p>
                  </a:txBody>
                  <a:tcPr marT="34290" marB="34290"/>
                </a:tc>
                <a:extLst>
                  <a:ext uri="{0D108BD9-81ED-4DB2-BD59-A6C34878D82A}">
                    <a16:rowId xmlns:a16="http://schemas.microsoft.com/office/drawing/2014/main" val="10007"/>
                  </a:ext>
                </a:extLst>
              </a:tr>
              <a:tr h="27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marT="34290" marB="34290"/>
                </a:tc>
                <a:extLst>
                  <a:ext uri="{0D108BD9-81ED-4DB2-BD59-A6C34878D82A}">
                    <a16:rowId xmlns:a16="http://schemas.microsoft.com/office/drawing/2014/main" val="10008"/>
                  </a:ext>
                </a:extLst>
              </a:tr>
              <a:tr h="278130">
                <a:tc>
                  <a:txBody>
                    <a:bodyPr/>
                    <a:lstStyle/>
                    <a:p>
                      <a:pPr algn="ctr"/>
                      <a:endParaRPr lang="en-US" sz="1400" dirty="0"/>
                    </a:p>
                  </a:txBody>
                  <a:tcPr marT="34290" marB="34290"/>
                </a:tc>
                <a:extLst>
                  <a:ext uri="{0D108BD9-81ED-4DB2-BD59-A6C34878D82A}">
                    <a16:rowId xmlns:a16="http://schemas.microsoft.com/office/drawing/2014/main" val="10009"/>
                  </a:ext>
                </a:extLst>
              </a:tr>
            </a:tbl>
          </a:graphicData>
        </a:graphic>
      </p:graphicFrame>
      <p:sp>
        <p:nvSpPr>
          <p:cNvPr id="8" name="Trapezoid 7"/>
          <p:cNvSpPr/>
          <p:nvPr/>
        </p:nvSpPr>
        <p:spPr>
          <a:xfrm rot="16200000">
            <a:off x="1493744" y="2132900"/>
            <a:ext cx="2781300" cy="1169894"/>
          </a:xfrm>
          <a:prstGeom prst="trapezoid">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Address</a:t>
            </a:r>
          </a:p>
          <a:p>
            <a:pPr algn="ctr"/>
            <a:r>
              <a:rPr lang="en-US" sz="2400" dirty="0"/>
              <a:t>Decoder</a:t>
            </a:r>
          </a:p>
        </p:txBody>
      </p:sp>
      <p:cxnSp>
        <p:nvCxnSpPr>
          <p:cNvPr id="9" name="Straight Arrow Connector 8"/>
          <p:cNvCxnSpPr/>
          <p:nvPr/>
        </p:nvCxnSpPr>
        <p:spPr>
          <a:xfrm>
            <a:off x="3469342" y="1472453"/>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69342" y="1748118"/>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69342" y="2013697"/>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69342" y="3963521"/>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69342" y="3694580"/>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47428" y="2423565"/>
            <a:ext cx="242938" cy="923330"/>
          </a:xfrm>
          <a:prstGeom prst="rect">
            <a:avLst/>
          </a:prstGeom>
          <a:noFill/>
          <a:ln w="38100">
            <a:noFill/>
          </a:ln>
        </p:spPr>
        <p:txBody>
          <a:bodyPr wrap="none" rtlCol="0">
            <a:spAutoFit/>
          </a:bodyPr>
          <a:lstStyle/>
          <a:p>
            <a:r>
              <a:rPr lang="en-US" dirty="0"/>
              <a:t>.</a:t>
            </a:r>
          </a:p>
          <a:p>
            <a:r>
              <a:rPr lang="en-US" dirty="0"/>
              <a:t>.</a:t>
            </a:r>
          </a:p>
          <a:p>
            <a:r>
              <a:rPr lang="en-US" dirty="0"/>
              <a:t>.</a:t>
            </a:r>
          </a:p>
        </p:txBody>
      </p:sp>
      <p:cxnSp>
        <p:nvCxnSpPr>
          <p:cNvPr id="15" name="Straight Arrow Connector 14"/>
          <p:cNvCxnSpPr>
            <a:endCxn id="13" idx="0"/>
          </p:cNvCxnSpPr>
          <p:nvPr/>
        </p:nvCxnSpPr>
        <p:spPr>
          <a:xfrm>
            <a:off x="1358153" y="2717846"/>
            <a:ext cx="94129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3436" y="2423566"/>
            <a:ext cx="748472" cy="1015663"/>
          </a:xfrm>
          <a:prstGeom prst="rect">
            <a:avLst/>
          </a:prstGeom>
          <a:noFill/>
          <a:ln w="38100">
            <a:noFill/>
          </a:ln>
        </p:spPr>
        <p:txBody>
          <a:bodyPr wrap="none" rtlCol="0">
            <a:spAutoFit/>
          </a:bodyPr>
          <a:lstStyle/>
          <a:p>
            <a:r>
              <a:rPr lang="en-US" sz="2000" b="1" dirty="0" err="1"/>
              <a:t>Inst</a:t>
            </a:r>
            <a:r>
              <a:rPr lang="en-US" sz="2000" b="1" dirty="0"/>
              <a:t>[]</a:t>
            </a:r>
          </a:p>
          <a:p>
            <a:r>
              <a:rPr lang="en-US" sz="2000" b="1" dirty="0" err="1"/>
              <a:t>BrEQ</a:t>
            </a:r>
            <a:endParaRPr lang="en-US" sz="2000" b="1" dirty="0"/>
          </a:p>
          <a:p>
            <a:r>
              <a:rPr lang="en-US" sz="2000" b="1" dirty="0" err="1"/>
              <a:t>BrLT</a:t>
            </a:r>
            <a:endParaRPr lang="en-US" sz="2000" b="1" dirty="0"/>
          </a:p>
        </p:txBody>
      </p:sp>
      <p:cxnSp>
        <p:nvCxnSpPr>
          <p:cNvPr id="17" name="Straight Arrow Connector 16"/>
          <p:cNvCxnSpPr/>
          <p:nvPr/>
        </p:nvCxnSpPr>
        <p:spPr>
          <a:xfrm flipH="1">
            <a:off x="4587317" y="4108497"/>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792199" y="4108497"/>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918322" y="4108497"/>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223122" y="4108497"/>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547031" y="4108497"/>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50318" y="4417854"/>
            <a:ext cx="4083169" cy="400110"/>
          </a:xfrm>
          <a:prstGeom prst="rect">
            <a:avLst/>
          </a:prstGeom>
          <a:noFill/>
        </p:spPr>
        <p:txBody>
          <a:bodyPr wrap="none" rtlCol="0">
            <a:spAutoFit/>
          </a:bodyPr>
          <a:lstStyle/>
          <a:p>
            <a:pPr algn="ctr"/>
            <a:r>
              <a:rPr lang="en-US" sz="2000" b="1" dirty="0">
                <a:solidFill>
                  <a:srgbClr val="3064C0"/>
                </a:solidFill>
              </a:rPr>
              <a:t>Controller output (</a:t>
            </a:r>
            <a:r>
              <a:rPr lang="en-US" sz="2000" b="1" dirty="0" err="1">
                <a:solidFill>
                  <a:srgbClr val="3064C0"/>
                </a:solidFill>
              </a:rPr>
              <a:t>PCSel</a:t>
            </a:r>
            <a:r>
              <a:rPr lang="en-US" sz="2000" b="1" dirty="0">
                <a:solidFill>
                  <a:srgbClr val="3064C0"/>
                </a:solidFill>
              </a:rPr>
              <a:t>, </a:t>
            </a:r>
            <a:r>
              <a:rPr lang="en-US" sz="2000" b="1" dirty="0" err="1">
                <a:solidFill>
                  <a:srgbClr val="3064C0"/>
                </a:solidFill>
              </a:rPr>
              <a:t>ImmSel</a:t>
            </a:r>
            <a:r>
              <a:rPr lang="en-US" sz="2000" b="1" dirty="0">
                <a:solidFill>
                  <a:srgbClr val="3064C0"/>
                </a:solidFill>
              </a:rPr>
              <a:t>, …)</a:t>
            </a:r>
          </a:p>
        </p:txBody>
      </p:sp>
      <p:sp>
        <p:nvSpPr>
          <p:cNvPr id="26" name="TextBox 25"/>
          <p:cNvSpPr txBox="1"/>
          <p:nvPr/>
        </p:nvSpPr>
        <p:spPr>
          <a:xfrm>
            <a:off x="3469341" y="1148995"/>
            <a:ext cx="498554" cy="338554"/>
          </a:xfrm>
          <a:prstGeom prst="rect">
            <a:avLst/>
          </a:prstGeom>
          <a:noFill/>
        </p:spPr>
        <p:txBody>
          <a:bodyPr wrap="none" rtlCol="0">
            <a:spAutoFit/>
          </a:bodyPr>
          <a:lstStyle/>
          <a:p>
            <a:r>
              <a:rPr lang="en-US" sz="1600" dirty="0">
                <a:solidFill>
                  <a:srgbClr val="3064C0"/>
                </a:solidFill>
              </a:rPr>
              <a:t>add</a:t>
            </a:r>
          </a:p>
        </p:txBody>
      </p:sp>
      <p:sp>
        <p:nvSpPr>
          <p:cNvPr id="27" name="TextBox 26"/>
          <p:cNvSpPr txBox="1"/>
          <p:nvPr/>
        </p:nvSpPr>
        <p:spPr>
          <a:xfrm>
            <a:off x="3469340" y="1429566"/>
            <a:ext cx="480520" cy="338554"/>
          </a:xfrm>
          <a:prstGeom prst="rect">
            <a:avLst/>
          </a:prstGeom>
          <a:noFill/>
        </p:spPr>
        <p:txBody>
          <a:bodyPr wrap="none" rtlCol="0">
            <a:spAutoFit/>
          </a:bodyPr>
          <a:lstStyle/>
          <a:p>
            <a:r>
              <a:rPr lang="en-US" sz="1600" dirty="0">
                <a:solidFill>
                  <a:srgbClr val="3064C0"/>
                </a:solidFill>
              </a:rPr>
              <a:t>sub</a:t>
            </a:r>
          </a:p>
        </p:txBody>
      </p:sp>
      <p:sp>
        <p:nvSpPr>
          <p:cNvPr id="28" name="TextBox 27"/>
          <p:cNvSpPr txBox="1"/>
          <p:nvPr/>
        </p:nvSpPr>
        <p:spPr>
          <a:xfrm>
            <a:off x="3469340" y="1699796"/>
            <a:ext cx="364403" cy="338554"/>
          </a:xfrm>
          <a:prstGeom prst="rect">
            <a:avLst/>
          </a:prstGeom>
          <a:noFill/>
        </p:spPr>
        <p:txBody>
          <a:bodyPr wrap="none" rtlCol="0">
            <a:spAutoFit/>
          </a:bodyPr>
          <a:lstStyle/>
          <a:p>
            <a:r>
              <a:rPr lang="en-US" sz="1600" dirty="0">
                <a:solidFill>
                  <a:srgbClr val="3064C0"/>
                </a:solidFill>
              </a:rPr>
              <a:t>or</a:t>
            </a:r>
          </a:p>
        </p:txBody>
      </p:sp>
      <p:sp>
        <p:nvSpPr>
          <p:cNvPr id="29" name="TextBox 28"/>
          <p:cNvSpPr txBox="1"/>
          <p:nvPr/>
        </p:nvSpPr>
        <p:spPr>
          <a:xfrm>
            <a:off x="3480336" y="3633662"/>
            <a:ext cx="391954" cy="338554"/>
          </a:xfrm>
          <a:prstGeom prst="rect">
            <a:avLst/>
          </a:prstGeom>
          <a:noFill/>
        </p:spPr>
        <p:txBody>
          <a:bodyPr wrap="none" rtlCol="0">
            <a:spAutoFit/>
          </a:bodyPr>
          <a:lstStyle/>
          <a:p>
            <a:r>
              <a:rPr lang="en-US" sz="1600" dirty="0" err="1">
                <a:solidFill>
                  <a:srgbClr val="3064C0"/>
                </a:solidFill>
              </a:rPr>
              <a:t>jal</a:t>
            </a:r>
            <a:endParaRPr lang="en-US" sz="1600" dirty="0">
              <a:solidFill>
                <a:srgbClr val="3064C0"/>
              </a:solidFill>
            </a:endParaRPr>
          </a:p>
        </p:txBody>
      </p:sp>
      <p:cxnSp>
        <p:nvCxnSpPr>
          <p:cNvPr id="30" name="Straight Connector 29"/>
          <p:cNvCxnSpPr/>
          <p:nvPr/>
        </p:nvCxnSpPr>
        <p:spPr>
          <a:xfrm flipV="1">
            <a:off x="1600200" y="2647951"/>
            <a:ext cx="246529" cy="152399"/>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24000" y="2343150"/>
            <a:ext cx="418654" cy="369332"/>
          </a:xfrm>
          <a:prstGeom prst="rect">
            <a:avLst/>
          </a:prstGeom>
          <a:noFill/>
        </p:spPr>
        <p:txBody>
          <a:bodyPr wrap="none" rtlCol="0">
            <a:spAutoFit/>
          </a:bodyPr>
          <a:lstStyle/>
          <a:p>
            <a:r>
              <a:rPr lang="en-US" dirty="0">
                <a:solidFill>
                  <a:srgbClr val="3064C0"/>
                </a:solidFill>
              </a:rPr>
              <a:t>11</a:t>
            </a:r>
          </a:p>
        </p:txBody>
      </p:sp>
    </p:spTree>
    <p:extLst>
      <p:ext uri="{BB962C8B-B14F-4D97-AF65-F5344CB8AC3E}">
        <p14:creationId xmlns:p14="http://schemas.microsoft.com/office/powerpoint/2010/main" val="2025549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Homework 2 Due tomorrow 11:59 pm</a:t>
            </a:r>
          </a:p>
          <a:p>
            <a:r>
              <a:rPr lang="en-US" dirty="0"/>
              <a:t>Project 1 Part 1 Due Monday Oct. 9</a:t>
            </a:r>
          </a:p>
          <a:p>
            <a:pPr lvl="1"/>
            <a:r>
              <a:rPr lang="en-US" dirty="0"/>
              <a:t>Part 2 due Monday Oct. 16</a:t>
            </a:r>
          </a:p>
          <a:p>
            <a:r>
              <a:rPr lang="en-US" dirty="0"/>
              <a:t>Midterm 1 Regrades due next Tuesday</a:t>
            </a:r>
          </a:p>
          <a:p>
            <a:pPr lvl="1"/>
            <a:r>
              <a:rPr lang="en-US"/>
              <a:t>Talk to a TA </a:t>
            </a:r>
            <a:r>
              <a:rPr lang="en-US" dirty="0"/>
              <a:t>if you don’t understand a </a:t>
            </a:r>
            <a:r>
              <a:rPr lang="en-US"/>
              <a:t>midterm question or are unsure of a regrade</a:t>
            </a:r>
            <a:endParaRPr lang="en-US" dirty="0"/>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23</a:t>
            </a:fld>
            <a:endParaRPr lang="en-US"/>
          </a:p>
        </p:txBody>
      </p:sp>
    </p:spTree>
    <p:extLst>
      <p:ext uri="{BB962C8B-B14F-4D97-AF65-F5344CB8AC3E}">
        <p14:creationId xmlns:p14="http://schemas.microsoft.com/office/powerpoint/2010/main" val="165380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4" name="Date Placeholder 3"/>
          <p:cNvSpPr>
            <a:spLocks noGrp="1"/>
          </p:cNvSpPr>
          <p:nvPr>
            <p:ph type="dt" sz="half" idx="10"/>
          </p:nvPr>
        </p:nvSpPr>
        <p:spPr/>
        <p:txBody>
          <a:bodyPr/>
          <a:lstStyle/>
          <a:p>
            <a:fld id="{95E1A9B2-8816-244C-827E-78CA5327563C}" type="datetime1">
              <a:rPr lang="en-US" smtClean="0"/>
              <a:t>10/15/2018</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24</a:t>
            </a:fld>
            <a:endParaRPr lang="en-US"/>
          </a:p>
        </p:txBody>
      </p:sp>
      <p:pic>
        <p:nvPicPr>
          <p:cNvPr id="7" name="Picture 6"/>
          <p:cNvPicPr>
            <a:picLocks noChangeAspect="1"/>
          </p:cNvPicPr>
          <p:nvPr/>
        </p:nvPicPr>
        <p:blipFill>
          <a:blip r:embed="rId2"/>
          <a:stretch>
            <a:fillRect/>
          </a:stretch>
        </p:blipFill>
        <p:spPr>
          <a:xfrm>
            <a:off x="2667000" y="957265"/>
            <a:ext cx="3810000" cy="3810000"/>
          </a:xfrm>
          <a:prstGeom prst="rect">
            <a:avLst/>
          </a:prstGeom>
        </p:spPr>
      </p:pic>
    </p:spTree>
    <p:extLst>
      <p:ext uri="{BB962C8B-B14F-4D97-AF65-F5344CB8AC3E}">
        <p14:creationId xmlns:p14="http://schemas.microsoft.com/office/powerpoint/2010/main" val="102981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is-IS" dirty="0"/>
              <a:t>Finish Single-Cycle RISC-V Datapath</a:t>
            </a:r>
          </a:p>
          <a:p>
            <a:r>
              <a:rPr lang="is-IS" dirty="0"/>
              <a:t>Controller</a:t>
            </a:r>
          </a:p>
          <a:p>
            <a:r>
              <a:rPr lang="is-IS" b="1" dirty="0"/>
              <a:t>Instruction Timing</a:t>
            </a:r>
          </a:p>
          <a:p>
            <a:r>
              <a:rPr lang="is-IS" dirty="0"/>
              <a:t>Performance Measures</a:t>
            </a:r>
          </a:p>
          <a:p>
            <a:r>
              <a:rPr lang="is-IS" dirty="0"/>
              <a:t>Introduction to Pipelining</a:t>
            </a:r>
          </a:p>
          <a:p>
            <a:r>
              <a:rPr lang="is-IS" dirty="0"/>
              <a:t>Pipelined </a:t>
            </a:r>
            <a:r>
              <a:rPr lang="en-US" dirty="0"/>
              <a:t>RISC-V</a:t>
            </a:r>
            <a:r>
              <a:rPr lang="is-IS" dirty="0"/>
              <a:t> Datapath</a:t>
            </a:r>
          </a:p>
          <a:p>
            <a:r>
              <a:rPr lang="is-IS" dirty="0"/>
              <a:t>A</a:t>
            </a:r>
            <a:r>
              <a:rPr lang="en-US" dirty="0"/>
              <a:t>n</a:t>
            </a:r>
            <a:r>
              <a:rPr lang="is-IS" dirty="0"/>
              <a:t>d in Conclusion, ...</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25</a:t>
            </a:fld>
            <a:endParaRPr lang="en-US"/>
          </a:p>
        </p:txBody>
      </p:sp>
    </p:spTree>
    <p:extLst>
      <p:ext uri="{BB962C8B-B14F-4D97-AF65-F5344CB8AC3E}">
        <p14:creationId xmlns:p14="http://schemas.microsoft.com/office/powerpoint/2010/main" val="125979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Timing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62750593"/>
              </p:ext>
            </p:extLst>
          </p:nvPr>
        </p:nvGraphicFramePr>
        <p:xfrm>
          <a:off x="1371600" y="3486150"/>
          <a:ext cx="7086600" cy="129540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1181100">
                  <a:extLst>
                    <a:ext uri="{9D8B030D-6E8A-4147-A177-3AD203B41FA5}">
                      <a16:colId xmlns:a16="http://schemas.microsoft.com/office/drawing/2014/main" val="20005"/>
                    </a:ext>
                  </a:extLst>
                </a:gridCol>
              </a:tblGrid>
              <a:tr h="431800">
                <a:tc>
                  <a:txBody>
                    <a:bodyPr/>
                    <a:lstStyle/>
                    <a:p>
                      <a:pPr algn="ctr"/>
                      <a:r>
                        <a:rPr lang="en-US" sz="2000" dirty="0"/>
                        <a:t>IF</a:t>
                      </a:r>
                    </a:p>
                  </a:txBody>
                  <a:tcPr marT="34290" marB="34290"/>
                </a:tc>
                <a:tc>
                  <a:txBody>
                    <a:bodyPr/>
                    <a:lstStyle/>
                    <a:p>
                      <a:pPr algn="ctr"/>
                      <a:r>
                        <a:rPr lang="en-US" sz="2000" dirty="0"/>
                        <a:t>ID</a:t>
                      </a:r>
                    </a:p>
                  </a:txBody>
                  <a:tcPr marT="34290" marB="34290"/>
                </a:tc>
                <a:tc>
                  <a:txBody>
                    <a:bodyPr/>
                    <a:lstStyle/>
                    <a:p>
                      <a:pPr algn="ctr"/>
                      <a:r>
                        <a:rPr lang="en-US" sz="2000" dirty="0"/>
                        <a:t>EX</a:t>
                      </a:r>
                    </a:p>
                  </a:txBody>
                  <a:tcPr marT="34290" marB="34290"/>
                </a:tc>
                <a:tc>
                  <a:txBody>
                    <a:bodyPr/>
                    <a:lstStyle/>
                    <a:p>
                      <a:pPr algn="ctr"/>
                      <a:r>
                        <a:rPr lang="en-US" sz="2000" dirty="0"/>
                        <a:t>MEM</a:t>
                      </a:r>
                    </a:p>
                  </a:txBody>
                  <a:tcPr marT="34290" marB="34290"/>
                </a:tc>
                <a:tc>
                  <a:txBody>
                    <a:bodyPr/>
                    <a:lstStyle/>
                    <a:p>
                      <a:pPr algn="ctr"/>
                      <a:r>
                        <a:rPr lang="en-US" sz="2000" dirty="0"/>
                        <a:t>WB</a:t>
                      </a:r>
                    </a:p>
                  </a:txBody>
                  <a:tcPr marT="34290" marB="34290"/>
                </a:tc>
                <a:tc>
                  <a:txBody>
                    <a:bodyPr/>
                    <a:lstStyle/>
                    <a:p>
                      <a:pPr algn="ctr"/>
                      <a:r>
                        <a:rPr lang="en-US" sz="2000" dirty="0"/>
                        <a:t>Total</a:t>
                      </a:r>
                    </a:p>
                  </a:txBody>
                  <a:tcPr marT="34290" marB="34290"/>
                </a:tc>
                <a:extLst>
                  <a:ext uri="{0D108BD9-81ED-4DB2-BD59-A6C34878D82A}">
                    <a16:rowId xmlns:a16="http://schemas.microsoft.com/office/drawing/2014/main" val="10000"/>
                  </a:ext>
                </a:extLst>
              </a:tr>
              <a:tr h="431800">
                <a:tc>
                  <a:txBody>
                    <a:bodyPr/>
                    <a:lstStyle/>
                    <a:p>
                      <a:pPr algn="ctr"/>
                      <a:r>
                        <a:rPr lang="en-US" sz="2000" dirty="0"/>
                        <a:t>I-MEM</a:t>
                      </a:r>
                    </a:p>
                  </a:txBody>
                  <a:tcPr marT="34290" marB="34290"/>
                </a:tc>
                <a:tc>
                  <a:txBody>
                    <a:bodyPr/>
                    <a:lstStyle/>
                    <a:p>
                      <a:pPr algn="ctr"/>
                      <a:r>
                        <a:rPr lang="en-US" sz="2000" dirty="0" err="1"/>
                        <a:t>Reg</a:t>
                      </a:r>
                      <a:r>
                        <a:rPr lang="en-US" sz="2000" dirty="0"/>
                        <a:t> Read</a:t>
                      </a:r>
                    </a:p>
                  </a:txBody>
                  <a:tcPr marT="34290" marB="34290"/>
                </a:tc>
                <a:tc>
                  <a:txBody>
                    <a:bodyPr/>
                    <a:lstStyle/>
                    <a:p>
                      <a:pPr algn="ctr"/>
                      <a:r>
                        <a:rPr lang="en-US" sz="2000" dirty="0"/>
                        <a:t>ALU</a:t>
                      </a:r>
                    </a:p>
                  </a:txBody>
                  <a:tcPr marT="34290" marB="34290"/>
                </a:tc>
                <a:tc>
                  <a:txBody>
                    <a:bodyPr/>
                    <a:lstStyle/>
                    <a:p>
                      <a:pPr algn="ctr"/>
                      <a:r>
                        <a:rPr lang="en-US" sz="2000" dirty="0"/>
                        <a:t>D-MEM</a:t>
                      </a:r>
                    </a:p>
                  </a:txBody>
                  <a:tcPr marT="34290" marB="34290"/>
                </a:tc>
                <a:tc>
                  <a:txBody>
                    <a:bodyPr/>
                    <a:lstStyle/>
                    <a:p>
                      <a:pPr algn="ctr"/>
                      <a:r>
                        <a:rPr lang="en-US" sz="2000" dirty="0" err="1"/>
                        <a:t>Reg</a:t>
                      </a:r>
                      <a:r>
                        <a:rPr lang="en-US" sz="2000" dirty="0"/>
                        <a:t> W</a:t>
                      </a:r>
                    </a:p>
                  </a:txBody>
                  <a:tcPr marT="34290" marB="34290"/>
                </a:tc>
                <a:tc>
                  <a:txBody>
                    <a:bodyPr/>
                    <a:lstStyle/>
                    <a:p>
                      <a:pPr algn="ctr"/>
                      <a:endParaRPr lang="en-US" sz="2000" dirty="0"/>
                    </a:p>
                  </a:txBody>
                  <a:tcPr marT="34290" marB="34290"/>
                </a:tc>
                <a:extLst>
                  <a:ext uri="{0D108BD9-81ED-4DB2-BD59-A6C34878D82A}">
                    <a16:rowId xmlns:a16="http://schemas.microsoft.com/office/drawing/2014/main" val="10001"/>
                  </a:ext>
                </a:extLst>
              </a:tr>
              <a:tr h="431800">
                <a:tc>
                  <a:txBody>
                    <a:bodyPr/>
                    <a:lstStyle/>
                    <a:p>
                      <a:pPr algn="ctr"/>
                      <a:r>
                        <a:rPr lang="en-US" sz="2000" dirty="0"/>
                        <a:t>200</a:t>
                      </a:r>
                      <a:r>
                        <a:rPr lang="en-US" sz="2000" baseline="0" dirty="0"/>
                        <a:t> </a:t>
                      </a:r>
                      <a:r>
                        <a:rPr lang="en-US" sz="2000" baseline="0" dirty="0" err="1"/>
                        <a:t>ps</a:t>
                      </a:r>
                      <a:endParaRPr lang="en-US" sz="2000" dirty="0"/>
                    </a:p>
                  </a:txBody>
                  <a:tcPr marT="34290" marB="34290"/>
                </a:tc>
                <a:tc>
                  <a:txBody>
                    <a:bodyPr/>
                    <a:lstStyle/>
                    <a:p>
                      <a:pPr algn="ctr"/>
                      <a:r>
                        <a:rPr lang="en-US" sz="2000" baseline="0" dirty="0"/>
                        <a:t>100 </a:t>
                      </a:r>
                      <a:r>
                        <a:rPr lang="en-US" sz="2000" baseline="0" dirty="0" err="1"/>
                        <a:t>ps</a:t>
                      </a:r>
                      <a:endParaRPr lang="en-US" sz="2000" dirty="0"/>
                    </a:p>
                  </a:txBody>
                  <a:tcPr marT="34290" marB="34290"/>
                </a:tc>
                <a:tc>
                  <a:txBody>
                    <a:bodyPr/>
                    <a:lstStyle/>
                    <a:p>
                      <a:pPr algn="ctr"/>
                      <a:r>
                        <a:rPr lang="en-US" sz="2000" dirty="0"/>
                        <a:t>200</a:t>
                      </a:r>
                      <a:r>
                        <a:rPr lang="en-US" sz="2000" baseline="0" dirty="0"/>
                        <a:t> </a:t>
                      </a:r>
                      <a:r>
                        <a:rPr lang="en-US" sz="2000" baseline="0" dirty="0" err="1"/>
                        <a:t>ps</a:t>
                      </a:r>
                      <a:endParaRPr lang="en-US" sz="2000" dirty="0"/>
                    </a:p>
                  </a:txBody>
                  <a:tcPr marT="34290" marB="34290"/>
                </a:tc>
                <a:tc>
                  <a:txBody>
                    <a:bodyPr/>
                    <a:lstStyle/>
                    <a:p>
                      <a:pPr algn="ctr"/>
                      <a:r>
                        <a:rPr lang="en-US" sz="2000" dirty="0"/>
                        <a:t>200 </a:t>
                      </a:r>
                      <a:r>
                        <a:rPr lang="en-US" sz="2000" dirty="0" err="1"/>
                        <a:t>ps</a:t>
                      </a:r>
                      <a:endParaRPr lang="en-US" sz="2000" dirty="0"/>
                    </a:p>
                  </a:txBody>
                  <a:tcPr marT="34290" marB="34290"/>
                </a:tc>
                <a:tc>
                  <a:txBody>
                    <a:bodyPr/>
                    <a:lstStyle/>
                    <a:p>
                      <a:pPr algn="ctr"/>
                      <a:r>
                        <a:rPr lang="en-US" sz="2000" dirty="0"/>
                        <a:t>100 </a:t>
                      </a:r>
                      <a:r>
                        <a:rPr lang="en-US" sz="2000" dirty="0" err="1"/>
                        <a:t>ps</a:t>
                      </a:r>
                      <a:endParaRPr lang="en-US" sz="2000" dirty="0"/>
                    </a:p>
                  </a:txBody>
                  <a:tcPr marT="34290" marB="34290"/>
                </a:tc>
                <a:tc>
                  <a:txBody>
                    <a:bodyPr/>
                    <a:lstStyle/>
                    <a:p>
                      <a:pPr algn="ctr"/>
                      <a:r>
                        <a:rPr lang="en-US" sz="2000" dirty="0"/>
                        <a:t>800 </a:t>
                      </a:r>
                      <a:r>
                        <a:rPr lang="en-US" sz="2000" dirty="0" err="1"/>
                        <a:t>ps</a:t>
                      </a:r>
                      <a:endParaRPr lang="en-US" sz="2000" dirty="0"/>
                    </a:p>
                  </a:txBody>
                  <a:tcPr marT="34290" marB="34290"/>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26</a:t>
            </a:fld>
            <a:endParaRPr lang="en-US"/>
          </a:p>
        </p:txBody>
      </p:sp>
      <p:pic>
        <p:nvPicPr>
          <p:cNvPr id="7" name="Content Placeholder 1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895350"/>
            <a:ext cx="9115384" cy="2362200"/>
          </a:xfrm>
          <a:prstGeom prst="rect">
            <a:avLst/>
          </a:prstGeom>
        </p:spPr>
      </p:pic>
    </p:spTree>
    <p:extLst>
      <p:ext uri="{BB962C8B-B14F-4D97-AF65-F5344CB8AC3E}">
        <p14:creationId xmlns:p14="http://schemas.microsoft.com/office/powerpoint/2010/main" val="14216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Timing</a:t>
            </a:r>
          </a:p>
        </p:txBody>
      </p:sp>
      <p:sp>
        <p:nvSpPr>
          <p:cNvPr id="10" name="Content Placeholder 9"/>
          <p:cNvSpPr>
            <a:spLocks noGrp="1"/>
          </p:cNvSpPr>
          <p:nvPr>
            <p:ph idx="1"/>
          </p:nvPr>
        </p:nvSpPr>
        <p:spPr>
          <a:xfrm>
            <a:off x="228600" y="2571938"/>
            <a:ext cx="8628184" cy="2321970"/>
          </a:xfrm>
        </p:spPr>
        <p:txBody>
          <a:bodyPr>
            <a:noAutofit/>
          </a:bodyPr>
          <a:lstStyle/>
          <a:p>
            <a:r>
              <a:rPr lang="en-US" sz="2400" dirty="0"/>
              <a:t>Maximum clock frequency </a:t>
            </a:r>
          </a:p>
          <a:p>
            <a:pPr lvl="1"/>
            <a:r>
              <a:rPr lang="en-US" sz="2000" dirty="0" err="1"/>
              <a:t>f</a:t>
            </a:r>
            <a:r>
              <a:rPr lang="en-US" sz="2000" baseline="-25000" dirty="0" err="1"/>
              <a:t>max</a:t>
            </a:r>
            <a:r>
              <a:rPr lang="en-US" sz="2000" dirty="0"/>
              <a:t> = 1/800ps = 1.25 GHz</a:t>
            </a:r>
          </a:p>
          <a:p>
            <a:r>
              <a:rPr lang="en-US" sz="2400" dirty="0"/>
              <a:t>Most blocks idle most of the time</a:t>
            </a:r>
          </a:p>
          <a:p>
            <a:pPr lvl="1"/>
            <a:r>
              <a:rPr lang="en-US" sz="2000" dirty="0"/>
              <a:t>E.g. </a:t>
            </a:r>
            <a:r>
              <a:rPr lang="en-US" sz="2000" dirty="0" err="1"/>
              <a:t>f</a:t>
            </a:r>
            <a:r>
              <a:rPr lang="en-US" sz="2000" baseline="-25000" dirty="0" err="1"/>
              <a:t>max,ALU</a:t>
            </a:r>
            <a:r>
              <a:rPr lang="en-US" sz="2000" dirty="0"/>
              <a:t> = 1/200ps = 5 GHz!</a:t>
            </a:r>
          </a:p>
          <a:p>
            <a:pPr lvl="1"/>
            <a:r>
              <a:rPr lang="en-US" sz="2000" dirty="0"/>
              <a:t>How can we keep ALU busy all the time?</a:t>
            </a:r>
          </a:p>
          <a:p>
            <a:pPr lvl="1"/>
            <a:r>
              <a:rPr lang="en-US" sz="2000" dirty="0"/>
              <a:t>5 billion adds/sec, rather than just 1.25 billion?</a:t>
            </a:r>
          </a:p>
          <a:p>
            <a:pPr lvl="1"/>
            <a:r>
              <a:rPr lang="en-US" sz="2000" dirty="0"/>
              <a:t>Idea: Factories use three employee shifts - equipment is always busy!</a:t>
            </a:r>
          </a:p>
        </p:txBody>
      </p:sp>
      <p:graphicFrame>
        <p:nvGraphicFramePr>
          <p:cNvPr id="11" name="Content Placeholder 6"/>
          <p:cNvGraphicFramePr>
            <a:graphicFrameLocks/>
          </p:cNvGraphicFramePr>
          <p:nvPr>
            <p:extLst>
              <p:ext uri="{D42A27DB-BD31-4B8C-83A1-F6EECF244321}">
                <p14:modId xmlns:p14="http://schemas.microsoft.com/office/powerpoint/2010/main" val="1517288369"/>
              </p:ext>
            </p:extLst>
          </p:nvPr>
        </p:nvGraphicFramePr>
        <p:xfrm>
          <a:off x="222739" y="819150"/>
          <a:ext cx="8628060" cy="1691639"/>
        </p:xfrm>
        <a:graphic>
          <a:graphicData uri="http://schemas.openxmlformats.org/drawingml/2006/table">
            <a:tbl>
              <a:tblPr firstRow="1" bandRow="1">
                <a:tableStyleId>{5C22544A-7EE6-4342-B048-85BDC9FD1C3A}</a:tableStyleId>
              </a:tblPr>
              <a:tblGrid>
                <a:gridCol w="736641">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402080">
                  <a:extLst>
                    <a:ext uri="{9D8B030D-6E8A-4147-A177-3AD203B41FA5}">
                      <a16:colId xmlns:a16="http://schemas.microsoft.com/office/drawing/2014/main" val="20002"/>
                    </a:ext>
                  </a:extLst>
                </a:gridCol>
                <a:gridCol w="1402080">
                  <a:extLst>
                    <a:ext uri="{9D8B030D-6E8A-4147-A177-3AD203B41FA5}">
                      <a16:colId xmlns:a16="http://schemas.microsoft.com/office/drawing/2014/main" val="20003"/>
                    </a:ext>
                  </a:extLst>
                </a:gridCol>
                <a:gridCol w="1472665">
                  <a:extLst>
                    <a:ext uri="{9D8B030D-6E8A-4147-A177-3AD203B41FA5}">
                      <a16:colId xmlns:a16="http://schemas.microsoft.com/office/drawing/2014/main" val="20004"/>
                    </a:ext>
                  </a:extLst>
                </a:gridCol>
                <a:gridCol w="1331495">
                  <a:extLst>
                    <a:ext uri="{9D8B030D-6E8A-4147-A177-3AD203B41FA5}">
                      <a16:colId xmlns:a16="http://schemas.microsoft.com/office/drawing/2014/main" val="20005"/>
                    </a:ext>
                  </a:extLst>
                </a:gridCol>
                <a:gridCol w="881019">
                  <a:extLst>
                    <a:ext uri="{9D8B030D-6E8A-4147-A177-3AD203B41FA5}">
                      <a16:colId xmlns:a16="http://schemas.microsoft.com/office/drawing/2014/main" val="20006"/>
                    </a:ext>
                  </a:extLst>
                </a:gridCol>
              </a:tblGrid>
              <a:tr h="278130">
                <a:tc>
                  <a:txBody>
                    <a:bodyPr/>
                    <a:lstStyle/>
                    <a:p>
                      <a:pPr algn="ctr"/>
                      <a:r>
                        <a:rPr lang="en-US" sz="1400" dirty="0" err="1"/>
                        <a:t>Instr</a:t>
                      </a:r>
                      <a:endParaRPr lang="en-US" sz="1400" dirty="0"/>
                    </a:p>
                  </a:txBody>
                  <a:tcPr marT="34290" marB="34290"/>
                </a:tc>
                <a:tc>
                  <a:txBody>
                    <a:bodyPr/>
                    <a:lstStyle/>
                    <a:p>
                      <a:pPr algn="ctr"/>
                      <a:r>
                        <a:rPr lang="en-US" sz="1400" dirty="0"/>
                        <a:t>IF = 200ps</a:t>
                      </a:r>
                    </a:p>
                  </a:txBody>
                  <a:tcPr marT="34290" marB="34290"/>
                </a:tc>
                <a:tc>
                  <a:txBody>
                    <a:bodyPr/>
                    <a:lstStyle/>
                    <a:p>
                      <a:pPr algn="ctr"/>
                      <a:r>
                        <a:rPr lang="en-US" sz="1400" dirty="0"/>
                        <a:t>ID = 100ps</a:t>
                      </a:r>
                    </a:p>
                  </a:txBody>
                  <a:tcPr marT="34290" marB="34290"/>
                </a:tc>
                <a:tc>
                  <a:txBody>
                    <a:bodyPr/>
                    <a:lstStyle/>
                    <a:p>
                      <a:pPr algn="ctr"/>
                      <a:r>
                        <a:rPr lang="en-US" sz="1400" dirty="0"/>
                        <a:t>ALU = 200ps</a:t>
                      </a:r>
                    </a:p>
                  </a:txBody>
                  <a:tcPr marT="34290" marB="34290"/>
                </a:tc>
                <a:tc>
                  <a:txBody>
                    <a:bodyPr/>
                    <a:lstStyle/>
                    <a:p>
                      <a:pPr algn="ctr"/>
                      <a:r>
                        <a:rPr lang="en-US" sz="1400" dirty="0"/>
                        <a:t>MEM=200ps</a:t>
                      </a:r>
                    </a:p>
                  </a:txBody>
                  <a:tcPr marT="34290" marB="34290"/>
                </a:tc>
                <a:tc>
                  <a:txBody>
                    <a:bodyPr/>
                    <a:lstStyle/>
                    <a:p>
                      <a:pPr algn="ctr"/>
                      <a:r>
                        <a:rPr lang="en-US" sz="1400" dirty="0"/>
                        <a:t>WB</a:t>
                      </a:r>
                      <a:r>
                        <a:rPr lang="en-US" sz="1400" baseline="0" dirty="0"/>
                        <a:t> = 100ps</a:t>
                      </a:r>
                      <a:endParaRPr lang="en-US" sz="1400" dirty="0"/>
                    </a:p>
                  </a:txBody>
                  <a:tcPr marT="34290" marB="34290"/>
                </a:tc>
                <a:tc>
                  <a:txBody>
                    <a:bodyPr/>
                    <a:lstStyle/>
                    <a:p>
                      <a:pPr algn="ctr"/>
                      <a:r>
                        <a:rPr lang="en-US" sz="1400" dirty="0"/>
                        <a:t>Total</a:t>
                      </a:r>
                    </a:p>
                  </a:txBody>
                  <a:tcPr marT="34290" marB="34290"/>
                </a:tc>
                <a:extLst>
                  <a:ext uri="{0D108BD9-81ED-4DB2-BD59-A6C34878D82A}">
                    <a16:rowId xmlns:a16="http://schemas.microsoft.com/office/drawing/2014/main" val="10000"/>
                  </a:ext>
                </a:extLst>
              </a:tr>
              <a:tr h="278130">
                <a:tc>
                  <a:txBody>
                    <a:bodyPr/>
                    <a:lstStyle/>
                    <a:p>
                      <a:pPr algn="ctr"/>
                      <a:r>
                        <a:rPr lang="en-US" sz="1400" dirty="0"/>
                        <a:t>add</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600ps</a:t>
                      </a:r>
                    </a:p>
                  </a:txBody>
                  <a:tcPr marT="34290" marB="34290"/>
                </a:tc>
                <a:extLst>
                  <a:ext uri="{0D108BD9-81ED-4DB2-BD59-A6C34878D82A}">
                    <a16:rowId xmlns:a16="http://schemas.microsoft.com/office/drawing/2014/main" val="10001"/>
                  </a:ext>
                </a:extLst>
              </a:tr>
              <a:tr h="278130">
                <a:tc>
                  <a:txBody>
                    <a:bodyPr/>
                    <a:lstStyle/>
                    <a:p>
                      <a:pPr algn="ctr"/>
                      <a:r>
                        <a:rPr lang="en-US" sz="1400" dirty="0" err="1"/>
                        <a:t>beq</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endParaRPr lang="en-US" sz="1400" dirty="0"/>
                    </a:p>
                  </a:txBody>
                  <a:tcPr marT="34290" marB="34290"/>
                </a:tc>
                <a:tc>
                  <a:txBody>
                    <a:bodyPr/>
                    <a:lstStyle/>
                    <a:p>
                      <a:pPr algn="ctr"/>
                      <a:r>
                        <a:rPr lang="en-US" sz="1400" dirty="0"/>
                        <a:t>500ps</a:t>
                      </a:r>
                    </a:p>
                  </a:txBody>
                  <a:tcPr marT="34290" marB="34290"/>
                </a:tc>
                <a:extLst>
                  <a:ext uri="{0D108BD9-81ED-4DB2-BD59-A6C34878D82A}">
                    <a16:rowId xmlns:a16="http://schemas.microsoft.com/office/drawing/2014/main" val="10002"/>
                  </a:ext>
                </a:extLst>
              </a:tr>
              <a:tr h="278130">
                <a:tc>
                  <a:txBody>
                    <a:bodyPr/>
                    <a:lstStyle/>
                    <a:p>
                      <a:pPr algn="ctr"/>
                      <a:r>
                        <a:rPr lang="en-US" sz="1400" dirty="0" err="1"/>
                        <a:t>jal</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endParaRPr lang="en-US" sz="1400" dirty="0"/>
                    </a:p>
                  </a:txBody>
                  <a:tcPr marT="34290" marB="34290"/>
                </a:tc>
                <a:tc>
                  <a:txBody>
                    <a:bodyPr/>
                    <a:lstStyle/>
                    <a:p>
                      <a:pPr algn="ctr"/>
                      <a:r>
                        <a:rPr lang="en-US" sz="1400" dirty="0"/>
                        <a:t>500ps</a:t>
                      </a:r>
                    </a:p>
                  </a:txBody>
                  <a:tcPr marT="34290" marB="34290"/>
                </a:tc>
                <a:extLst>
                  <a:ext uri="{0D108BD9-81ED-4DB2-BD59-A6C34878D82A}">
                    <a16:rowId xmlns:a16="http://schemas.microsoft.com/office/drawing/2014/main" val="10003"/>
                  </a:ext>
                </a:extLst>
              </a:tr>
              <a:tr h="278130">
                <a:tc>
                  <a:txBody>
                    <a:bodyPr/>
                    <a:lstStyle/>
                    <a:p>
                      <a:pPr algn="ctr"/>
                      <a:r>
                        <a:rPr lang="en-US" sz="1400" dirty="0" err="1"/>
                        <a:t>lw</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800ps</a:t>
                      </a:r>
                    </a:p>
                  </a:txBody>
                  <a:tcPr marT="34290" marB="34290"/>
                </a:tc>
                <a:extLst>
                  <a:ext uri="{0D108BD9-81ED-4DB2-BD59-A6C34878D82A}">
                    <a16:rowId xmlns:a16="http://schemas.microsoft.com/office/drawing/2014/main" val="10004"/>
                  </a:ext>
                </a:extLst>
              </a:tr>
              <a:tr h="278130">
                <a:tc>
                  <a:txBody>
                    <a:bodyPr/>
                    <a:lstStyle/>
                    <a:p>
                      <a:pPr algn="ctr"/>
                      <a:r>
                        <a:rPr lang="en-US" sz="1400" dirty="0" err="1"/>
                        <a:t>sw</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r>
                        <a:rPr lang="en-US" sz="1400" dirty="0"/>
                        <a:t>700ps</a:t>
                      </a:r>
                    </a:p>
                  </a:txBody>
                  <a:tcPr marT="34290" marB="34290"/>
                </a:tc>
                <a:extLst>
                  <a:ext uri="{0D108BD9-81ED-4DB2-BD59-A6C34878D82A}">
                    <a16:rowId xmlns:a16="http://schemas.microsoft.com/office/drawing/2014/main" val="10005"/>
                  </a:ext>
                </a:extLst>
              </a:tr>
            </a:tbl>
          </a:graphicData>
        </a:graphic>
      </p:graphicFrame>
      <p:sp>
        <p:nvSpPr>
          <p:cNvPr id="12" name="Rectangle 11"/>
          <p:cNvSpPr/>
          <p:nvPr/>
        </p:nvSpPr>
        <p:spPr>
          <a:xfrm>
            <a:off x="222739" y="1917909"/>
            <a:ext cx="8628060" cy="2887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05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is-IS" dirty="0"/>
              <a:t>Finish Single-Cycle RISC-V Datapath</a:t>
            </a:r>
          </a:p>
          <a:p>
            <a:r>
              <a:rPr lang="is-IS" dirty="0"/>
              <a:t>Controller</a:t>
            </a:r>
          </a:p>
          <a:p>
            <a:r>
              <a:rPr lang="is-IS" dirty="0"/>
              <a:t>Instruction Timing</a:t>
            </a:r>
          </a:p>
          <a:p>
            <a:r>
              <a:rPr lang="is-IS" b="1" dirty="0"/>
              <a:t>Performance Measures</a:t>
            </a:r>
          </a:p>
          <a:p>
            <a:r>
              <a:rPr lang="is-IS" dirty="0"/>
              <a:t>Introduction to Pipelining</a:t>
            </a:r>
          </a:p>
          <a:p>
            <a:r>
              <a:rPr lang="is-IS" dirty="0"/>
              <a:t>Pipelined </a:t>
            </a:r>
            <a:r>
              <a:rPr lang="en-US" dirty="0"/>
              <a:t>RISC-V</a:t>
            </a:r>
            <a:r>
              <a:rPr lang="is-IS" dirty="0"/>
              <a:t> Datapath</a:t>
            </a:r>
          </a:p>
          <a:p>
            <a:r>
              <a:rPr lang="is-IS" dirty="0"/>
              <a:t>A</a:t>
            </a:r>
            <a:r>
              <a:rPr lang="en-US" dirty="0"/>
              <a:t>n</a:t>
            </a:r>
            <a:r>
              <a:rPr lang="is-IS" dirty="0"/>
              <a:t>d in Conclusion, ...</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28</a:t>
            </a:fld>
            <a:endParaRPr lang="en-US"/>
          </a:p>
        </p:txBody>
      </p:sp>
    </p:spTree>
    <p:extLst>
      <p:ext uri="{BB962C8B-B14F-4D97-AF65-F5344CB8AC3E}">
        <p14:creationId xmlns:p14="http://schemas.microsoft.com/office/powerpoint/2010/main" val="3315947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Measures</a:t>
            </a:r>
          </a:p>
        </p:txBody>
      </p:sp>
      <p:sp>
        <p:nvSpPr>
          <p:cNvPr id="3" name="Content Placeholder 2"/>
          <p:cNvSpPr>
            <a:spLocks noGrp="1"/>
          </p:cNvSpPr>
          <p:nvPr>
            <p:ph idx="1"/>
          </p:nvPr>
        </p:nvSpPr>
        <p:spPr>
          <a:xfrm>
            <a:off x="228600" y="819150"/>
            <a:ext cx="8628184" cy="3577646"/>
          </a:xfrm>
        </p:spPr>
        <p:txBody>
          <a:bodyPr>
            <a:noAutofit/>
          </a:bodyPr>
          <a:lstStyle/>
          <a:p>
            <a:r>
              <a:rPr lang="en-US" sz="3200" dirty="0"/>
              <a:t>“Our” RISC-V executes instructions at 1.25 GHz</a:t>
            </a:r>
          </a:p>
          <a:p>
            <a:pPr lvl="1"/>
            <a:r>
              <a:rPr lang="en-US" sz="2800" dirty="0"/>
              <a:t>1 instruction every 800 </a:t>
            </a:r>
            <a:r>
              <a:rPr lang="en-US" sz="2800" dirty="0" err="1"/>
              <a:t>ps</a:t>
            </a:r>
            <a:endParaRPr lang="en-US" sz="2800" dirty="0"/>
          </a:p>
          <a:p>
            <a:pPr lvl="1"/>
            <a:endParaRPr lang="en-US" sz="2800" dirty="0"/>
          </a:p>
          <a:p>
            <a:r>
              <a:rPr lang="en-US" sz="3200" dirty="0"/>
              <a:t>Can we improve its performance?</a:t>
            </a:r>
          </a:p>
          <a:p>
            <a:pPr lvl="1"/>
            <a:r>
              <a:rPr lang="en-US" sz="2800" dirty="0"/>
              <a:t>What do we mean with this statement?</a:t>
            </a:r>
          </a:p>
          <a:p>
            <a:pPr lvl="1"/>
            <a:r>
              <a:rPr lang="en-US" sz="2800" dirty="0"/>
              <a:t>Not so obvious:</a:t>
            </a:r>
          </a:p>
          <a:p>
            <a:pPr lvl="2"/>
            <a:r>
              <a:rPr lang="en-US" sz="2400" dirty="0"/>
              <a:t>Quicker response time, so one job finishes faster?</a:t>
            </a:r>
          </a:p>
          <a:p>
            <a:pPr lvl="2"/>
            <a:r>
              <a:rPr lang="en-US" sz="2400" dirty="0"/>
              <a:t>More jobs per unit time (e.g. web server returning pages)?</a:t>
            </a:r>
          </a:p>
          <a:p>
            <a:pPr lvl="2"/>
            <a:r>
              <a:rPr lang="en-US" sz="2400" dirty="0"/>
              <a:t>Longer battery life?</a:t>
            </a:r>
          </a:p>
          <a:p>
            <a:pPr lvl="2"/>
            <a:endParaRPr lang="en-US" sz="2400" dirty="0"/>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29</a:t>
            </a:fld>
            <a:endParaRPr lang="en-US"/>
          </a:p>
        </p:txBody>
      </p:sp>
    </p:spTree>
    <p:extLst>
      <p:ext uri="{BB962C8B-B14F-4D97-AF65-F5344CB8AC3E}">
        <p14:creationId xmlns:p14="http://schemas.microsoft.com/office/powerpoint/2010/main" val="10607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51839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50315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rmAutofit/>
          </a:bodyPr>
          <a:lstStyle/>
          <a:p>
            <a:r>
              <a:rPr lang="en-US" dirty="0"/>
              <a:t>Recap: Adding branches to </a:t>
            </a:r>
            <a:r>
              <a:rPr lang="en-US" dirty="0" err="1"/>
              <a:t>datapath</a:t>
            </a:r>
            <a:endParaRPr lang="en-US" dirty="0"/>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3</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9102" y="2724150"/>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60547"/>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914399" y="1260547"/>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6782"/>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295400" y="2039719"/>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096000" y="1885950"/>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499521" y="1998702"/>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1841"/>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6060"/>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3219"/>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5550"/>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8" name="TextBox 527"/>
          <p:cNvSpPr txBox="1"/>
          <p:nvPr/>
        </p:nvSpPr>
        <p:spPr>
          <a:xfrm>
            <a:off x="7923646" y="1556904"/>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813954" y="1859395"/>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4044974" y="2571750"/>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429000" y="4095750"/>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962400" y="4095750"/>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572000" y="4095750"/>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876800" y="4095750"/>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5181600" y="4095750"/>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943600" y="4095750"/>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638800" y="4095750"/>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324600" y="4095750"/>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934200" y="4095750"/>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8229600" y="4095750"/>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990600" y="4095750"/>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spTree>
    <p:extLst>
      <p:ext uri="{BB962C8B-B14F-4D97-AF65-F5344CB8AC3E}">
        <p14:creationId xmlns:p14="http://schemas.microsoft.com/office/powerpoint/2010/main" val="2774833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Analogy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50911286"/>
              </p:ext>
            </p:extLst>
          </p:nvPr>
        </p:nvGraphicFramePr>
        <p:xfrm>
          <a:off x="222861" y="1163259"/>
          <a:ext cx="8628063" cy="1371600"/>
        </p:xfrm>
        <a:graphic>
          <a:graphicData uri="http://schemas.openxmlformats.org/drawingml/2006/table">
            <a:tbl>
              <a:tblPr firstRow="1" bandRow="1">
                <a:tableStyleId>{5C22544A-7EE6-4342-B048-85BDC9FD1C3A}</a:tableStyleId>
              </a:tblPr>
              <a:tblGrid>
                <a:gridCol w="3339206">
                  <a:extLst>
                    <a:ext uri="{9D8B030D-6E8A-4147-A177-3AD203B41FA5}">
                      <a16:colId xmlns:a16="http://schemas.microsoft.com/office/drawing/2014/main" val="20000"/>
                    </a:ext>
                  </a:extLst>
                </a:gridCol>
                <a:gridCol w="2866030">
                  <a:extLst>
                    <a:ext uri="{9D8B030D-6E8A-4147-A177-3AD203B41FA5}">
                      <a16:colId xmlns:a16="http://schemas.microsoft.com/office/drawing/2014/main" val="20001"/>
                    </a:ext>
                  </a:extLst>
                </a:gridCol>
                <a:gridCol w="2422827">
                  <a:extLst>
                    <a:ext uri="{9D8B030D-6E8A-4147-A177-3AD203B41FA5}">
                      <a16:colId xmlns:a16="http://schemas.microsoft.com/office/drawing/2014/main" val="20002"/>
                    </a:ext>
                  </a:extLst>
                </a:gridCol>
              </a:tblGrid>
              <a:tr h="342900">
                <a:tc>
                  <a:txBody>
                    <a:bodyPr/>
                    <a:lstStyle/>
                    <a:p>
                      <a:endParaRPr lang="en-US" sz="1800" dirty="0"/>
                    </a:p>
                  </a:txBody>
                  <a:tcPr marT="34290" marB="34290"/>
                </a:tc>
                <a:tc>
                  <a:txBody>
                    <a:bodyPr/>
                    <a:lstStyle/>
                    <a:p>
                      <a:pPr algn="ctr"/>
                      <a:r>
                        <a:rPr lang="en-US" sz="1800" dirty="0"/>
                        <a:t>Sports Car</a:t>
                      </a:r>
                    </a:p>
                  </a:txBody>
                  <a:tcPr marT="34290" marB="34290"/>
                </a:tc>
                <a:tc>
                  <a:txBody>
                    <a:bodyPr/>
                    <a:lstStyle/>
                    <a:p>
                      <a:pPr algn="ctr"/>
                      <a:r>
                        <a:rPr lang="en-US" sz="1800" dirty="0"/>
                        <a:t>Bus</a:t>
                      </a:r>
                    </a:p>
                  </a:txBody>
                  <a:tcPr marT="34290" marB="34290"/>
                </a:tc>
                <a:extLst>
                  <a:ext uri="{0D108BD9-81ED-4DB2-BD59-A6C34878D82A}">
                    <a16:rowId xmlns:a16="http://schemas.microsoft.com/office/drawing/2014/main" val="10000"/>
                  </a:ext>
                </a:extLst>
              </a:tr>
              <a:tr h="342900">
                <a:tc>
                  <a:txBody>
                    <a:bodyPr/>
                    <a:lstStyle/>
                    <a:p>
                      <a:r>
                        <a:rPr lang="en-US" sz="1800" dirty="0"/>
                        <a:t>Passenger</a:t>
                      </a:r>
                      <a:r>
                        <a:rPr lang="en-US" sz="1800" baseline="0" dirty="0"/>
                        <a:t> Capacity</a:t>
                      </a:r>
                      <a:endParaRPr lang="en-US" sz="1800" dirty="0"/>
                    </a:p>
                  </a:txBody>
                  <a:tcPr marT="34290" marB="34290"/>
                </a:tc>
                <a:tc>
                  <a:txBody>
                    <a:bodyPr/>
                    <a:lstStyle/>
                    <a:p>
                      <a:pPr algn="ctr"/>
                      <a:r>
                        <a:rPr lang="en-US" sz="1800" dirty="0"/>
                        <a:t>2</a:t>
                      </a:r>
                    </a:p>
                  </a:txBody>
                  <a:tcPr marT="34290" marB="34290"/>
                </a:tc>
                <a:tc>
                  <a:txBody>
                    <a:bodyPr/>
                    <a:lstStyle/>
                    <a:p>
                      <a:pPr algn="ctr"/>
                      <a:r>
                        <a:rPr lang="en-US" sz="1800" dirty="0"/>
                        <a:t>50</a:t>
                      </a:r>
                    </a:p>
                  </a:txBody>
                  <a:tcPr marT="34290" marB="34290"/>
                </a:tc>
                <a:extLst>
                  <a:ext uri="{0D108BD9-81ED-4DB2-BD59-A6C34878D82A}">
                    <a16:rowId xmlns:a16="http://schemas.microsoft.com/office/drawing/2014/main" val="10001"/>
                  </a:ext>
                </a:extLst>
              </a:tr>
              <a:tr h="342900">
                <a:tc>
                  <a:txBody>
                    <a:bodyPr/>
                    <a:lstStyle/>
                    <a:p>
                      <a:r>
                        <a:rPr lang="en-US" sz="1800" dirty="0"/>
                        <a:t>Travel</a:t>
                      </a:r>
                      <a:r>
                        <a:rPr lang="en-US" sz="1800" baseline="0" dirty="0"/>
                        <a:t> Speed</a:t>
                      </a:r>
                      <a:endParaRPr lang="en-US" sz="1800" dirty="0"/>
                    </a:p>
                  </a:txBody>
                  <a:tcPr marT="34290" marB="34290"/>
                </a:tc>
                <a:tc>
                  <a:txBody>
                    <a:bodyPr/>
                    <a:lstStyle/>
                    <a:p>
                      <a:pPr algn="ctr"/>
                      <a:r>
                        <a:rPr lang="en-US" sz="1800" dirty="0"/>
                        <a:t>200 mph</a:t>
                      </a:r>
                    </a:p>
                  </a:txBody>
                  <a:tcPr marT="34290" marB="34290"/>
                </a:tc>
                <a:tc>
                  <a:txBody>
                    <a:bodyPr/>
                    <a:lstStyle/>
                    <a:p>
                      <a:pPr algn="ctr"/>
                      <a:r>
                        <a:rPr lang="en-US" sz="1800" dirty="0"/>
                        <a:t>50 mph</a:t>
                      </a:r>
                    </a:p>
                  </a:txBody>
                  <a:tcPr marT="34290" marB="34290"/>
                </a:tc>
                <a:extLst>
                  <a:ext uri="{0D108BD9-81ED-4DB2-BD59-A6C34878D82A}">
                    <a16:rowId xmlns:a16="http://schemas.microsoft.com/office/drawing/2014/main" val="10002"/>
                  </a:ext>
                </a:extLst>
              </a:tr>
              <a:tr h="342900">
                <a:tc>
                  <a:txBody>
                    <a:bodyPr/>
                    <a:lstStyle/>
                    <a:p>
                      <a:r>
                        <a:rPr lang="en-US" sz="1800" dirty="0"/>
                        <a:t>Gas Mileage</a:t>
                      </a:r>
                    </a:p>
                  </a:txBody>
                  <a:tcPr marT="34290" marB="34290"/>
                </a:tc>
                <a:tc>
                  <a:txBody>
                    <a:bodyPr/>
                    <a:lstStyle/>
                    <a:p>
                      <a:pPr algn="ctr"/>
                      <a:r>
                        <a:rPr lang="en-US" sz="1800" dirty="0"/>
                        <a:t>5 mpg</a:t>
                      </a:r>
                    </a:p>
                  </a:txBody>
                  <a:tcPr marT="34290" marB="34290"/>
                </a:tc>
                <a:tc>
                  <a:txBody>
                    <a:bodyPr/>
                    <a:lstStyle/>
                    <a:p>
                      <a:pPr algn="ctr"/>
                      <a:r>
                        <a:rPr lang="en-US" sz="1800" dirty="0"/>
                        <a:t>2 mpg</a:t>
                      </a:r>
                    </a:p>
                  </a:txBody>
                  <a:tcPr marT="34290" marB="3429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30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8173415"/>
              </p:ext>
            </p:extLst>
          </p:nvPr>
        </p:nvGraphicFramePr>
        <p:xfrm>
          <a:off x="222740" y="3225579"/>
          <a:ext cx="8628183" cy="1371600"/>
        </p:xfrm>
        <a:graphic>
          <a:graphicData uri="http://schemas.openxmlformats.org/drawingml/2006/table">
            <a:tbl>
              <a:tblPr firstRow="1" bandRow="1">
                <a:tableStyleId>{5C22544A-7EE6-4342-B048-85BDC9FD1C3A}</a:tableStyleId>
              </a:tblPr>
              <a:tblGrid>
                <a:gridCol w="3312031">
                  <a:extLst>
                    <a:ext uri="{9D8B030D-6E8A-4147-A177-3AD203B41FA5}">
                      <a16:colId xmlns:a16="http://schemas.microsoft.com/office/drawing/2014/main" val="20000"/>
                    </a:ext>
                  </a:extLst>
                </a:gridCol>
                <a:gridCol w="2893326">
                  <a:extLst>
                    <a:ext uri="{9D8B030D-6E8A-4147-A177-3AD203B41FA5}">
                      <a16:colId xmlns:a16="http://schemas.microsoft.com/office/drawing/2014/main" val="20001"/>
                    </a:ext>
                  </a:extLst>
                </a:gridCol>
                <a:gridCol w="2422826">
                  <a:extLst>
                    <a:ext uri="{9D8B030D-6E8A-4147-A177-3AD203B41FA5}">
                      <a16:colId xmlns:a16="http://schemas.microsoft.com/office/drawing/2014/main" val="20002"/>
                    </a:ext>
                  </a:extLst>
                </a:gridCol>
              </a:tblGrid>
              <a:tr h="342900">
                <a:tc>
                  <a:txBody>
                    <a:bodyPr/>
                    <a:lstStyle/>
                    <a:p>
                      <a:pPr algn="ctr"/>
                      <a:endParaRPr lang="en-US" sz="1800" dirty="0"/>
                    </a:p>
                  </a:txBody>
                  <a:tcPr marT="34290" marB="34290"/>
                </a:tc>
                <a:tc>
                  <a:txBody>
                    <a:bodyPr/>
                    <a:lstStyle/>
                    <a:p>
                      <a:pPr algn="ctr"/>
                      <a:r>
                        <a:rPr lang="en-US" sz="1800" dirty="0"/>
                        <a:t>Sports Car</a:t>
                      </a:r>
                    </a:p>
                  </a:txBody>
                  <a:tcPr marT="34290" marB="34290"/>
                </a:tc>
                <a:tc>
                  <a:txBody>
                    <a:bodyPr/>
                    <a:lstStyle/>
                    <a:p>
                      <a:pPr algn="ctr"/>
                      <a:r>
                        <a:rPr lang="en-US" sz="1800" dirty="0"/>
                        <a:t>Bus</a:t>
                      </a:r>
                    </a:p>
                  </a:txBody>
                  <a:tcPr marT="34290" marB="34290"/>
                </a:tc>
                <a:extLst>
                  <a:ext uri="{0D108BD9-81ED-4DB2-BD59-A6C34878D82A}">
                    <a16:rowId xmlns:a16="http://schemas.microsoft.com/office/drawing/2014/main" val="10000"/>
                  </a:ext>
                </a:extLst>
              </a:tr>
              <a:tr h="342900">
                <a:tc>
                  <a:txBody>
                    <a:bodyPr/>
                    <a:lstStyle/>
                    <a:p>
                      <a:pPr algn="l"/>
                      <a:r>
                        <a:rPr lang="en-US" sz="1800" dirty="0"/>
                        <a:t>Travel Time</a:t>
                      </a:r>
                    </a:p>
                  </a:txBody>
                  <a:tcPr marT="34290" marB="34290"/>
                </a:tc>
                <a:tc>
                  <a:txBody>
                    <a:bodyPr/>
                    <a:lstStyle/>
                    <a:p>
                      <a:pPr algn="ctr"/>
                      <a:r>
                        <a:rPr lang="en-US" sz="1800" dirty="0"/>
                        <a:t>15 min</a:t>
                      </a:r>
                    </a:p>
                  </a:txBody>
                  <a:tcPr marT="34290" marB="34290">
                    <a:solidFill>
                      <a:schemeClr val="accent6">
                        <a:lumMod val="20000"/>
                        <a:lumOff val="80000"/>
                      </a:schemeClr>
                    </a:solidFill>
                  </a:tcPr>
                </a:tc>
                <a:tc>
                  <a:txBody>
                    <a:bodyPr/>
                    <a:lstStyle/>
                    <a:p>
                      <a:pPr algn="ctr"/>
                      <a:r>
                        <a:rPr lang="en-US" sz="1800" dirty="0"/>
                        <a:t>60 min</a:t>
                      </a:r>
                    </a:p>
                  </a:txBody>
                  <a:tcPr marT="34290" marB="34290">
                    <a:solidFill>
                      <a:schemeClr val="accent2">
                        <a:lumMod val="20000"/>
                        <a:lumOff val="80000"/>
                      </a:schemeClr>
                    </a:solidFill>
                  </a:tcPr>
                </a:tc>
                <a:extLst>
                  <a:ext uri="{0D108BD9-81ED-4DB2-BD59-A6C34878D82A}">
                    <a16:rowId xmlns:a16="http://schemas.microsoft.com/office/drawing/2014/main" val="10001"/>
                  </a:ext>
                </a:extLst>
              </a:tr>
              <a:tr h="342900">
                <a:tc>
                  <a:txBody>
                    <a:bodyPr/>
                    <a:lstStyle/>
                    <a:p>
                      <a:pPr algn="l"/>
                      <a:r>
                        <a:rPr lang="en-US" sz="1800" dirty="0"/>
                        <a:t>Time for 100</a:t>
                      </a:r>
                      <a:r>
                        <a:rPr lang="en-US" sz="1800" baseline="0" dirty="0"/>
                        <a:t> passengers</a:t>
                      </a:r>
                      <a:endParaRPr lang="en-US" sz="1800" dirty="0"/>
                    </a:p>
                  </a:txBody>
                  <a:tcPr marT="34290" marB="34290"/>
                </a:tc>
                <a:tc>
                  <a:txBody>
                    <a:bodyPr/>
                    <a:lstStyle/>
                    <a:p>
                      <a:pPr algn="ctr"/>
                      <a:r>
                        <a:rPr lang="en-US" sz="1800" dirty="0"/>
                        <a:t>750 min</a:t>
                      </a:r>
                    </a:p>
                  </a:txBody>
                  <a:tcPr marT="34290" marB="34290">
                    <a:solidFill>
                      <a:schemeClr val="accent2">
                        <a:lumMod val="20000"/>
                        <a:lumOff val="80000"/>
                      </a:schemeClr>
                    </a:solidFill>
                  </a:tcPr>
                </a:tc>
                <a:tc>
                  <a:txBody>
                    <a:bodyPr/>
                    <a:lstStyle/>
                    <a:p>
                      <a:pPr algn="ctr"/>
                      <a:r>
                        <a:rPr lang="en-US" sz="1800" dirty="0"/>
                        <a:t>120 min</a:t>
                      </a:r>
                    </a:p>
                  </a:txBody>
                  <a:tcPr marT="34290" marB="34290">
                    <a:solidFill>
                      <a:schemeClr val="accent6">
                        <a:lumMod val="20000"/>
                        <a:lumOff val="80000"/>
                      </a:schemeClr>
                    </a:solidFill>
                  </a:tcPr>
                </a:tc>
                <a:extLst>
                  <a:ext uri="{0D108BD9-81ED-4DB2-BD59-A6C34878D82A}">
                    <a16:rowId xmlns:a16="http://schemas.microsoft.com/office/drawing/2014/main" val="10002"/>
                  </a:ext>
                </a:extLst>
              </a:tr>
              <a:tr h="342900">
                <a:tc>
                  <a:txBody>
                    <a:bodyPr/>
                    <a:lstStyle/>
                    <a:p>
                      <a:pPr algn="l"/>
                      <a:r>
                        <a:rPr lang="en-US" sz="1800" dirty="0"/>
                        <a:t>Gallons per passenger</a:t>
                      </a:r>
                    </a:p>
                  </a:txBody>
                  <a:tcPr marT="34290" marB="34290"/>
                </a:tc>
                <a:tc>
                  <a:txBody>
                    <a:bodyPr/>
                    <a:lstStyle/>
                    <a:p>
                      <a:pPr algn="ctr"/>
                      <a:r>
                        <a:rPr lang="en-US" sz="1800" dirty="0"/>
                        <a:t>5 gallons</a:t>
                      </a:r>
                    </a:p>
                  </a:txBody>
                  <a:tcPr marT="34290" marB="34290">
                    <a:solidFill>
                      <a:schemeClr val="accent2">
                        <a:lumMod val="20000"/>
                        <a:lumOff val="80000"/>
                      </a:schemeClr>
                    </a:solidFill>
                  </a:tcPr>
                </a:tc>
                <a:tc>
                  <a:txBody>
                    <a:bodyPr/>
                    <a:lstStyle/>
                    <a:p>
                      <a:pPr algn="ctr"/>
                      <a:r>
                        <a:rPr lang="en-US" sz="1800" dirty="0"/>
                        <a:t>0.5</a:t>
                      </a:r>
                      <a:r>
                        <a:rPr lang="en-US" sz="1800" baseline="0" dirty="0"/>
                        <a:t> gallons</a:t>
                      </a:r>
                      <a:endParaRPr lang="en-US" sz="1800" dirty="0"/>
                    </a:p>
                  </a:txBody>
                  <a:tcPr marT="34290" marB="34290">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3771851" y="2741720"/>
            <a:ext cx="1752703" cy="461665"/>
          </a:xfrm>
          <a:prstGeom prst="rect">
            <a:avLst/>
          </a:prstGeom>
          <a:noFill/>
        </p:spPr>
        <p:txBody>
          <a:bodyPr wrap="none" rtlCol="0">
            <a:spAutoFit/>
          </a:bodyPr>
          <a:lstStyle/>
          <a:p>
            <a:pPr algn="ctr"/>
            <a:r>
              <a:rPr lang="en-US" sz="2400" b="1" dirty="0"/>
              <a:t>50 </a:t>
            </a:r>
            <a:r>
              <a:rPr lang="en-US" sz="2400" b="1"/>
              <a:t>Mile trip:</a:t>
            </a:r>
            <a:endParaRPr lang="en-US" sz="2400" b="1" dirty="0"/>
          </a:p>
        </p:txBody>
      </p:sp>
      <p:pic>
        <p:nvPicPr>
          <p:cNvPr id="12" name="Picture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82816"/>
            <a:ext cx="1890889" cy="590766"/>
          </a:xfrm>
          <a:prstGeom prst="rect">
            <a:avLst/>
          </a:prstGeom>
        </p:spPr>
      </p:pic>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7231204" y="1"/>
            <a:ext cx="1912796" cy="956398"/>
          </a:xfrm>
          <a:prstGeom prst="rect">
            <a:avLst/>
          </a:prstGeom>
        </p:spPr>
      </p:pic>
    </p:spTree>
    <p:extLst>
      <p:ext uri="{BB962C8B-B14F-4D97-AF65-F5344CB8AC3E}">
        <p14:creationId xmlns:p14="http://schemas.microsoft.com/office/powerpoint/2010/main" val="131159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Analogy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81914696"/>
              </p:ext>
            </p:extLst>
          </p:nvPr>
        </p:nvGraphicFramePr>
        <p:xfrm>
          <a:off x="304800" y="742950"/>
          <a:ext cx="8628064" cy="3095186"/>
        </p:xfrm>
        <a:graphic>
          <a:graphicData uri="http://schemas.openxmlformats.org/drawingml/2006/table">
            <a:tbl>
              <a:tblPr firstRow="1" bandRow="1">
                <a:tableStyleId>{5C22544A-7EE6-4342-B048-85BDC9FD1C3A}</a:tableStyleId>
              </a:tblPr>
              <a:tblGrid>
                <a:gridCol w="4314032">
                  <a:extLst>
                    <a:ext uri="{9D8B030D-6E8A-4147-A177-3AD203B41FA5}">
                      <a16:colId xmlns:a16="http://schemas.microsoft.com/office/drawing/2014/main" val="20000"/>
                    </a:ext>
                  </a:extLst>
                </a:gridCol>
                <a:gridCol w="4314032">
                  <a:extLst>
                    <a:ext uri="{9D8B030D-6E8A-4147-A177-3AD203B41FA5}">
                      <a16:colId xmlns:a16="http://schemas.microsoft.com/office/drawing/2014/main" val="20001"/>
                    </a:ext>
                  </a:extLst>
                </a:gridCol>
              </a:tblGrid>
              <a:tr h="420566">
                <a:tc>
                  <a:txBody>
                    <a:bodyPr/>
                    <a:lstStyle/>
                    <a:p>
                      <a:r>
                        <a:rPr lang="en-US" sz="1800" dirty="0"/>
                        <a:t>Transportation</a:t>
                      </a:r>
                    </a:p>
                  </a:txBody>
                  <a:tcPr marT="34290" marB="34290"/>
                </a:tc>
                <a:tc>
                  <a:txBody>
                    <a:bodyPr/>
                    <a:lstStyle/>
                    <a:p>
                      <a:r>
                        <a:rPr lang="en-US" sz="1800" dirty="0"/>
                        <a:t>Computer</a:t>
                      </a:r>
                    </a:p>
                  </a:txBody>
                  <a:tcPr marT="34290" marB="34290"/>
                </a:tc>
                <a:extLst>
                  <a:ext uri="{0D108BD9-81ED-4DB2-BD59-A6C34878D82A}">
                    <a16:rowId xmlns:a16="http://schemas.microsoft.com/office/drawing/2014/main" val="10000"/>
                  </a:ext>
                </a:extLst>
              </a:tr>
              <a:tr h="617220">
                <a:tc>
                  <a:txBody>
                    <a:bodyPr/>
                    <a:lstStyle/>
                    <a:p>
                      <a:r>
                        <a:rPr lang="en-US" sz="1800" dirty="0"/>
                        <a:t>Trip Time</a:t>
                      </a:r>
                    </a:p>
                  </a:txBody>
                  <a:tcPr marT="34290" marB="34290"/>
                </a:tc>
                <a:tc>
                  <a:txBody>
                    <a:bodyPr/>
                    <a:lstStyle/>
                    <a:p>
                      <a:r>
                        <a:rPr lang="en-US" sz="1800" dirty="0"/>
                        <a:t>Program</a:t>
                      </a:r>
                      <a:r>
                        <a:rPr lang="en-US" sz="1800" baseline="0" dirty="0"/>
                        <a:t> e</a:t>
                      </a:r>
                      <a:r>
                        <a:rPr lang="en-US" sz="1800" dirty="0"/>
                        <a:t>xecution time: </a:t>
                      </a:r>
                      <a:br>
                        <a:rPr lang="en-US" sz="1800" dirty="0"/>
                      </a:br>
                      <a:r>
                        <a:rPr lang="en-US" sz="1800" dirty="0"/>
                        <a:t>e.g. time to update display</a:t>
                      </a:r>
                    </a:p>
                  </a:txBody>
                  <a:tcPr marT="34290" marB="34290"/>
                </a:tc>
                <a:extLst>
                  <a:ext uri="{0D108BD9-81ED-4DB2-BD59-A6C34878D82A}">
                    <a16:rowId xmlns:a16="http://schemas.microsoft.com/office/drawing/2014/main" val="10001"/>
                  </a:ext>
                </a:extLst>
              </a:tr>
              <a:tr h="891540">
                <a:tc>
                  <a:txBody>
                    <a:bodyPr/>
                    <a:lstStyle/>
                    <a:p>
                      <a:r>
                        <a:rPr lang="en-US" sz="1800" dirty="0"/>
                        <a:t>Time for 100 passengers</a:t>
                      </a:r>
                    </a:p>
                  </a:txBody>
                  <a:tcPr marT="34290" marB="34290"/>
                </a:tc>
                <a:tc>
                  <a:txBody>
                    <a:bodyPr/>
                    <a:lstStyle/>
                    <a:p>
                      <a:r>
                        <a:rPr lang="en-US" sz="1800" dirty="0"/>
                        <a:t>Throughput: </a:t>
                      </a:r>
                      <a:br>
                        <a:rPr lang="en-US" sz="1800" dirty="0"/>
                      </a:br>
                      <a:r>
                        <a:rPr lang="en-US" sz="1800" dirty="0"/>
                        <a:t>e.g. number</a:t>
                      </a:r>
                      <a:r>
                        <a:rPr lang="en-US" sz="1800" baseline="0" dirty="0"/>
                        <a:t> of server requests handled per hour</a:t>
                      </a:r>
                      <a:endParaRPr lang="en-US" sz="1800" dirty="0"/>
                    </a:p>
                  </a:txBody>
                  <a:tcPr marT="34290" marB="34290"/>
                </a:tc>
                <a:extLst>
                  <a:ext uri="{0D108BD9-81ED-4DB2-BD59-A6C34878D82A}">
                    <a16:rowId xmlns:a16="http://schemas.microsoft.com/office/drawing/2014/main" val="10002"/>
                  </a:ext>
                </a:extLst>
              </a:tr>
              <a:tr h="1165860">
                <a:tc>
                  <a:txBody>
                    <a:bodyPr/>
                    <a:lstStyle/>
                    <a:p>
                      <a:r>
                        <a:rPr lang="en-US" sz="1800" dirty="0"/>
                        <a:t>Gallons per</a:t>
                      </a:r>
                      <a:r>
                        <a:rPr lang="en-US" sz="1800" baseline="0" dirty="0"/>
                        <a:t> passenger</a:t>
                      </a:r>
                      <a:endParaRPr lang="en-US" sz="1800" dirty="0"/>
                    </a:p>
                  </a:txBody>
                  <a:tcPr marT="34290" marB="34290"/>
                </a:tc>
                <a:tc>
                  <a:txBody>
                    <a:bodyPr/>
                    <a:lstStyle/>
                    <a:p>
                      <a:r>
                        <a:rPr lang="en-US" sz="1800" dirty="0"/>
                        <a:t>Energy per task*: </a:t>
                      </a:r>
                      <a:br>
                        <a:rPr lang="en-US" sz="1800" dirty="0"/>
                      </a:br>
                      <a:r>
                        <a:rPr lang="en-US" sz="1800" dirty="0"/>
                        <a:t>e.g. how</a:t>
                      </a:r>
                      <a:r>
                        <a:rPr lang="en-US" sz="1800" baseline="0" dirty="0"/>
                        <a:t> many movies you can watch per battery charge or</a:t>
                      </a:r>
                    </a:p>
                    <a:p>
                      <a:r>
                        <a:rPr lang="en-US" sz="1800" baseline="0" dirty="0"/>
                        <a:t>energy bill for datacenter</a:t>
                      </a:r>
                      <a:endParaRPr lang="en-US" sz="1800" dirty="0"/>
                    </a:p>
                  </a:txBody>
                  <a:tcPr marT="34290" marB="34290"/>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3FF131CF-B26C-E347-9AC9-78212C099DD5}" type="slidenum">
              <a:rPr lang="en-US" smtClean="0"/>
              <a:t>31</a:t>
            </a:fld>
            <a:endParaRPr lang="en-US"/>
          </a:p>
        </p:txBody>
      </p:sp>
      <p:sp>
        <p:nvSpPr>
          <p:cNvPr id="8" name="TextBox 7"/>
          <p:cNvSpPr txBox="1"/>
          <p:nvPr/>
        </p:nvSpPr>
        <p:spPr>
          <a:xfrm>
            <a:off x="685800" y="3826411"/>
            <a:ext cx="7924800" cy="1015663"/>
          </a:xfrm>
          <a:prstGeom prst="rect">
            <a:avLst/>
          </a:prstGeom>
          <a:noFill/>
        </p:spPr>
        <p:txBody>
          <a:bodyPr wrap="square" rtlCol="0">
            <a:spAutoFit/>
          </a:bodyPr>
          <a:lstStyle/>
          <a:p>
            <a:pPr marL="971550" indent="-971550"/>
            <a:r>
              <a:rPr lang="en-US" sz="2000" dirty="0"/>
              <a:t>* </a:t>
            </a:r>
            <a:r>
              <a:rPr lang="en-US" sz="2000" u="sng" dirty="0"/>
              <a:t>Note</a:t>
            </a:r>
            <a:r>
              <a:rPr lang="en-US" sz="2000" dirty="0"/>
              <a:t>: 	power is not a good measure, since low-power CPU might run for a long time to complete one task consuming more energy than faster computer running at higher power for a shorter time</a:t>
            </a:r>
          </a:p>
        </p:txBody>
      </p:sp>
    </p:spTree>
    <p:extLst>
      <p:ext uri="{BB962C8B-B14F-4D97-AF65-F5344CB8AC3E}">
        <p14:creationId xmlns:p14="http://schemas.microsoft.com/office/powerpoint/2010/main" val="2074205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r>
              <a:rPr lang="en-US"/>
              <a:t>“Iron Law” of Processor Performance</a:t>
            </a:r>
            <a:endParaRPr lang="en-US" dirty="0"/>
          </a:p>
        </p:txBody>
      </p:sp>
      <p:sp>
        <p:nvSpPr>
          <p:cNvPr id="3" name="Slide Number Placeholder 2"/>
          <p:cNvSpPr>
            <a:spLocks noGrp="1"/>
          </p:cNvSpPr>
          <p:nvPr>
            <p:ph type="sldNum" sz="quarter" idx="12"/>
          </p:nvPr>
        </p:nvSpPr>
        <p:spPr/>
        <p:txBody>
          <a:bodyPr/>
          <a:lstStyle/>
          <a:p>
            <a:fld id="{5DC2A54D-D38A-6449-A27D-1BD4A1440DD2}" type="slidenum">
              <a:rPr lang="en-US" smtClean="0"/>
              <a:pPr/>
              <a:t>32</a:t>
            </a:fld>
            <a:endParaRPr lang="en-US"/>
          </a:p>
        </p:txBody>
      </p:sp>
      <p:sp>
        <p:nvSpPr>
          <p:cNvPr id="6" name="Rectangle 3"/>
          <p:cNvSpPr txBox="1">
            <a:spLocks noChangeArrowheads="1"/>
          </p:cNvSpPr>
          <p:nvPr/>
        </p:nvSpPr>
        <p:spPr bwMode="auto">
          <a:xfrm>
            <a:off x="838200" y="2170355"/>
            <a:ext cx="7543800" cy="782395"/>
          </a:xfrm>
          <a:prstGeom prst="rect">
            <a:avLst/>
          </a:prstGeom>
          <a:noFill/>
          <a:ln w="9525">
            <a:solidFill>
              <a:srgbClr val="FF0000"/>
            </a:solidFill>
            <a:miter lim="800000"/>
            <a:headEnd/>
            <a:tailEnd/>
          </a:ln>
        </p:spPr>
        <p:txBody>
          <a:bodyPr vert="horz" wrap="square" lIns="92075" tIns="46038" rIns="92075" bIns="46038" numCol="1" anchor="ctr" anchorCtr="0" compatLnSpc="1">
            <a:prstTxWarp prst="textNoShape">
              <a:avLst/>
            </a:prstTxWarp>
            <a:sp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a:buFontTx/>
              <a:buNone/>
            </a:pPr>
            <a:r>
              <a:rPr lang="en-US"/>
              <a:t>   </a:t>
            </a:r>
            <a:r>
              <a:rPr lang="en-US" u="sng"/>
              <a:t>   Time   </a:t>
            </a:r>
            <a:r>
              <a:rPr lang="en-US"/>
              <a:t>  =   </a:t>
            </a:r>
            <a:r>
              <a:rPr lang="en-US" u="sng"/>
              <a:t>Instructions</a:t>
            </a:r>
            <a:r>
              <a:rPr lang="en-US"/>
              <a:t>      </a:t>
            </a:r>
            <a:r>
              <a:rPr lang="en-US" u="sng"/>
              <a:t>   Cycles    </a:t>
            </a:r>
            <a:r>
              <a:rPr lang="en-US"/>
              <a:t>        </a:t>
            </a:r>
            <a:r>
              <a:rPr lang="en-US" u="sng"/>
              <a:t>Time</a:t>
            </a:r>
          </a:p>
          <a:p>
            <a:pPr>
              <a:lnSpc>
                <a:spcPct val="60000"/>
              </a:lnSpc>
              <a:buFontTx/>
              <a:buNone/>
            </a:pPr>
            <a:r>
              <a:rPr lang="en-US"/>
              <a:t>   Program         Program     *  Instruction   *  Cycle</a:t>
            </a:r>
            <a:endParaRPr lang="en-US" dirty="0"/>
          </a:p>
        </p:txBody>
      </p:sp>
    </p:spTree>
    <p:extLst>
      <p:ext uri="{BB962C8B-B14F-4D97-AF65-F5344CB8AC3E}">
        <p14:creationId xmlns:p14="http://schemas.microsoft.com/office/powerpoint/2010/main" val="2852852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 per Program</a:t>
            </a:r>
          </a:p>
        </p:txBody>
      </p:sp>
      <p:sp>
        <p:nvSpPr>
          <p:cNvPr id="3" name="Content Placeholder 2"/>
          <p:cNvSpPr>
            <a:spLocks noGrp="1"/>
          </p:cNvSpPr>
          <p:nvPr>
            <p:ph idx="1"/>
          </p:nvPr>
        </p:nvSpPr>
        <p:spPr>
          <a:xfrm>
            <a:off x="381000" y="1352550"/>
            <a:ext cx="8628184" cy="2395441"/>
          </a:xfrm>
        </p:spPr>
        <p:txBody>
          <a:bodyPr>
            <a:normAutofit fontScale="85000" lnSpcReduction="20000"/>
          </a:bodyPr>
          <a:lstStyle/>
          <a:p>
            <a:pPr marL="869950" indent="-855663">
              <a:buNone/>
            </a:pPr>
            <a:r>
              <a:rPr lang="en-US" sz="3200" dirty="0"/>
              <a:t>Determined by</a:t>
            </a:r>
          </a:p>
          <a:p>
            <a:pPr marL="457200" indent="-457200"/>
            <a:r>
              <a:rPr lang="en-US" dirty="0"/>
              <a:t>Task</a:t>
            </a:r>
          </a:p>
          <a:p>
            <a:pPr marL="457200" indent="-457200"/>
            <a:r>
              <a:rPr lang="en-US" dirty="0"/>
              <a:t>Algorithm, e.g. </a:t>
            </a:r>
            <a:r>
              <a:rPr lang="en-US" i="1" dirty="0"/>
              <a:t>O(N</a:t>
            </a:r>
            <a:r>
              <a:rPr lang="en-US" i="1" baseline="30000" dirty="0"/>
              <a:t>2</a:t>
            </a:r>
            <a:r>
              <a:rPr lang="en-US" i="1" dirty="0"/>
              <a:t>)</a:t>
            </a:r>
            <a:r>
              <a:rPr lang="en-US" dirty="0"/>
              <a:t> vs </a:t>
            </a:r>
            <a:r>
              <a:rPr lang="en-US" i="1" dirty="0"/>
              <a:t>O(N)</a:t>
            </a:r>
          </a:p>
          <a:p>
            <a:pPr marL="457200" indent="-457200"/>
            <a:r>
              <a:rPr lang="en-US" dirty="0"/>
              <a:t>Programming language</a:t>
            </a:r>
          </a:p>
          <a:p>
            <a:pPr marL="457200" indent="-457200"/>
            <a:r>
              <a:rPr lang="en-US" dirty="0"/>
              <a:t>Compiler</a:t>
            </a:r>
          </a:p>
          <a:p>
            <a:pPr marL="457200" indent="-457200"/>
            <a:r>
              <a:rPr lang="en-US" dirty="0"/>
              <a:t>Instruction Set Architecture (ISA)</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33</a:t>
            </a:fld>
            <a:endParaRPr lang="en-US"/>
          </a:p>
        </p:txBody>
      </p:sp>
    </p:spTree>
    <p:extLst>
      <p:ext uri="{BB962C8B-B14F-4D97-AF65-F5344CB8AC3E}">
        <p14:creationId xmlns:p14="http://schemas.microsoft.com/office/powerpoint/2010/main" val="213292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(Average) Clock cycles per Instruction</a:t>
            </a:r>
          </a:p>
        </p:txBody>
      </p:sp>
      <p:sp>
        <p:nvSpPr>
          <p:cNvPr id="3" name="Content Placeholder 2"/>
          <p:cNvSpPr>
            <a:spLocks noGrp="1"/>
          </p:cNvSpPr>
          <p:nvPr>
            <p:ph idx="1"/>
          </p:nvPr>
        </p:nvSpPr>
        <p:spPr>
          <a:xfrm>
            <a:off x="228600" y="1581150"/>
            <a:ext cx="8628184" cy="2395441"/>
          </a:xfrm>
        </p:spPr>
        <p:txBody>
          <a:bodyPr>
            <a:normAutofit fontScale="85000" lnSpcReduction="20000"/>
          </a:bodyPr>
          <a:lstStyle/>
          <a:p>
            <a:pPr marL="869950" indent="-855663">
              <a:buNone/>
            </a:pPr>
            <a:r>
              <a:rPr lang="en-US" sz="3200" dirty="0"/>
              <a:t>Determined by</a:t>
            </a:r>
          </a:p>
          <a:p>
            <a:pPr marL="457200" indent="-457200"/>
            <a:r>
              <a:rPr lang="en-US" dirty="0"/>
              <a:t>ISA</a:t>
            </a:r>
          </a:p>
          <a:p>
            <a:pPr marL="457200" indent="-457200"/>
            <a:r>
              <a:rPr lang="en-US" dirty="0"/>
              <a:t>Processor implementation (or </a:t>
            </a:r>
            <a:r>
              <a:rPr lang="en-US" i="1" dirty="0"/>
              <a:t>microarchitecture</a:t>
            </a:r>
            <a:r>
              <a:rPr lang="en-US" dirty="0"/>
              <a:t>)</a:t>
            </a:r>
          </a:p>
          <a:p>
            <a:pPr marL="457200" indent="-457200"/>
            <a:r>
              <a:rPr lang="en-US" dirty="0"/>
              <a:t>E.g. for “our” single-cycle RISC-V design, CPI = 1</a:t>
            </a:r>
          </a:p>
          <a:p>
            <a:pPr marL="457200" indent="-457200"/>
            <a:r>
              <a:rPr lang="en-US" dirty="0"/>
              <a:t>Complex instructions (e.g. </a:t>
            </a:r>
            <a:r>
              <a:rPr lang="en-US" b="1" dirty="0" err="1">
                <a:latin typeface="Courier" charset="0"/>
                <a:ea typeface="Courier" charset="0"/>
                <a:cs typeface="Courier" charset="0"/>
              </a:rPr>
              <a:t>strcpy</a:t>
            </a:r>
            <a:r>
              <a:rPr lang="en-US" dirty="0"/>
              <a:t>), CPI &gt;&gt; 1</a:t>
            </a:r>
          </a:p>
          <a:p>
            <a:pPr marL="457200" indent="-457200"/>
            <a:r>
              <a:rPr lang="en-US" dirty="0"/>
              <a:t>Superscalar processors, CPI &lt; 1 (next lecture)</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34</a:t>
            </a:fld>
            <a:endParaRPr lang="en-US"/>
          </a:p>
        </p:txBody>
      </p:sp>
    </p:spTree>
    <p:extLst>
      <p:ext uri="{BB962C8B-B14F-4D97-AF65-F5344CB8AC3E}">
        <p14:creationId xmlns:p14="http://schemas.microsoft.com/office/powerpoint/2010/main" val="38620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per Cycle (1/Frequency)</a:t>
            </a:r>
          </a:p>
        </p:txBody>
      </p:sp>
      <p:sp>
        <p:nvSpPr>
          <p:cNvPr id="3" name="Content Placeholder 2"/>
          <p:cNvSpPr>
            <a:spLocks noGrp="1"/>
          </p:cNvSpPr>
          <p:nvPr>
            <p:ph idx="1"/>
          </p:nvPr>
        </p:nvSpPr>
        <p:spPr>
          <a:xfrm>
            <a:off x="228600" y="1276350"/>
            <a:ext cx="8628184" cy="2395441"/>
          </a:xfrm>
        </p:spPr>
        <p:txBody>
          <a:bodyPr>
            <a:normAutofit lnSpcReduction="10000"/>
          </a:bodyPr>
          <a:lstStyle/>
          <a:p>
            <a:pPr marL="869950" indent="-855663">
              <a:buNone/>
            </a:pPr>
            <a:r>
              <a:rPr lang="en-US" sz="3200" dirty="0"/>
              <a:t>Determined by</a:t>
            </a:r>
          </a:p>
          <a:p>
            <a:pPr marL="457200" indent="-457200"/>
            <a:r>
              <a:rPr lang="en-US" dirty="0"/>
              <a:t>Processor microarchitecture (determines critical path through logic gates)</a:t>
            </a:r>
          </a:p>
          <a:p>
            <a:pPr marL="457200" indent="-457200"/>
            <a:r>
              <a:rPr lang="en-US" dirty="0"/>
              <a:t>Technology (e.g. 14nm versus 28nm)</a:t>
            </a:r>
          </a:p>
          <a:p>
            <a:pPr marL="457200" indent="-457200"/>
            <a:r>
              <a:rPr lang="en-US" dirty="0"/>
              <a:t>Power budget (lower voltages reduce transistor speed)</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35</a:t>
            </a:fld>
            <a:endParaRPr lang="en-US"/>
          </a:p>
        </p:txBody>
      </p:sp>
    </p:spTree>
    <p:extLst>
      <p:ext uri="{BB962C8B-B14F-4D97-AF65-F5344CB8AC3E}">
        <p14:creationId xmlns:p14="http://schemas.microsoft.com/office/powerpoint/2010/main" val="77234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Tradeoff Example</a:t>
            </a:r>
          </a:p>
        </p:txBody>
      </p:sp>
      <p:sp>
        <p:nvSpPr>
          <p:cNvPr id="3" name="Content Placeholder 2"/>
          <p:cNvSpPr>
            <a:spLocks noGrp="1"/>
          </p:cNvSpPr>
          <p:nvPr>
            <p:ph idx="1"/>
          </p:nvPr>
        </p:nvSpPr>
        <p:spPr>
          <a:xfrm>
            <a:off x="222739" y="1055077"/>
            <a:ext cx="8628184" cy="732500"/>
          </a:xfrm>
        </p:spPr>
        <p:txBody>
          <a:bodyPr>
            <a:normAutofit/>
          </a:bodyPr>
          <a:lstStyle/>
          <a:p>
            <a:r>
              <a:rPr lang="en-US" sz="3200" dirty="0"/>
              <a:t>For some task (e.g. image compression) </a:t>
            </a:r>
            <a:r>
              <a:rPr lang="is-IS" sz="3200" dirty="0"/>
              <a:t>…</a:t>
            </a:r>
            <a:endParaRPr lang="en-US" sz="3200" dirty="0"/>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643797251"/>
              </p:ext>
            </p:extLst>
          </p:nvPr>
        </p:nvGraphicFramePr>
        <p:xfrm>
          <a:off x="665958" y="1774388"/>
          <a:ext cx="7741746" cy="1943100"/>
        </p:xfrm>
        <a:graphic>
          <a:graphicData uri="http://schemas.openxmlformats.org/drawingml/2006/table">
            <a:tbl>
              <a:tblPr firstRow="1" bandRow="1">
                <a:tableStyleId>{5C22544A-7EE6-4342-B048-85BDC9FD1C3A}</a:tableStyleId>
              </a:tblPr>
              <a:tblGrid>
                <a:gridCol w="2580582">
                  <a:extLst>
                    <a:ext uri="{9D8B030D-6E8A-4147-A177-3AD203B41FA5}">
                      <a16:colId xmlns:a16="http://schemas.microsoft.com/office/drawing/2014/main" val="20000"/>
                    </a:ext>
                  </a:extLst>
                </a:gridCol>
                <a:gridCol w="2580582">
                  <a:extLst>
                    <a:ext uri="{9D8B030D-6E8A-4147-A177-3AD203B41FA5}">
                      <a16:colId xmlns:a16="http://schemas.microsoft.com/office/drawing/2014/main" val="20001"/>
                    </a:ext>
                  </a:extLst>
                </a:gridCol>
                <a:gridCol w="2580582">
                  <a:extLst>
                    <a:ext uri="{9D8B030D-6E8A-4147-A177-3AD203B41FA5}">
                      <a16:colId xmlns:a16="http://schemas.microsoft.com/office/drawing/2014/main" val="20002"/>
                    </a:ext>
                  </a:extLst>
                </a:gridCol>
              </a:tblGrid>
              <a:tr h="388620">
                <a:tc>
                  <a:txBody>
                    <a:bodyPr/>
                    <a:lstStyle/>
                    <a:p>
                      <a:endParaRPr lang="en-US" sz="2100" dirty="0"/>
                    </a:p>
                  </a:txBody>
                  <a:tcPr marT="34290" marB="34290"/>
                </a:tc>
                <a:tc>
                  <a:txBody>
                    <a:bodyPr/>
                    <a:lstStyle/>
                    <a:p>
                      <a:pPr algn="ctr"/>
                      <a:r>
                        <a:rPr lang="en-US" sz="2100" dirty="0"/>
                        <a:t>Processor A</a:t>
                      </a:r>
                    </a:p>
                  </a:txBody>
                  <a:tcPr marT="34290" marB="34290"/>
                </a:tc>
                <a:tc>
                  <a:txBody>
                    <a:bodyPr/>
                    <a:lstStyle/>
                    <a:p>
                      <a:pPr algn="ctr"/>
                      <a:r>
                        <a:rPr lang="en-US" sz="2100" dirty="0"/>
                        <a:t>Processor</a:t>
                      </a:r>
                      <a:r>
                        <a:rPr lang="en-US" sz="2100" baseline="0" dirty="0"/>
                        <a:t> B</a:t>
                      </a:r>
                      <a:endParaRPr lang="en-US" sz="2100" dirty="0"/>
                    </a:p>
                  </a:txBody>
                  <a:tcPr marT="34290" marB="34290"/>
                </a:tc>
                <a:extLst>
                  <a:ext uri="{0D108BD9-81ED-4DB2-BD59-A6C34878D82A}">
                    <a16:rowId xmlns:a16="http://schemas.microsoft.com/office/drawing/2014/main" val="10000"/>
                  </a:ext>
                </a:extLst>
              </a:tr>
              <a:tr h="388620">
                <a:tc>
                  <a:txBody>
                    <a:bodyPr/>
                    <a:lstStyle/>
                    <a:p>
                      <a:r>
                        <a:rPr lang="en-US" sz="2100" dirty="0"/>
                        <a:t># Instructions</a:t>
                      </a:r>
                    </a:p>
                  </a:txBody>
                  <a:tcPr marT="34290" marB="34290"/>
                </a:tc>
                <a:tc>
                  <a:txBody>
                    <a:bodyPr/>
                    <a:lstStyle/>
                    <a:p>
                      <a:pPr algn="ctr"/>
                      <a:r>
                        <a:rPr lang="en-US" sz="2100" dirty="0"/>
                        <a:t>1 Million</a:t>
                      </a:r>
                    </a:p>
                  </a:txBody>
                  <a:tcPr marT="34290" marB="34290">
                    <a:solidFill>
                      <a:schemeClr val="accent6">
                        <a:lumMod val="20000"/>
                        <a:lumOff val="80000"/>
                      </a:schemeClr>
                    </a:solidFill>
                  </a:tcPr>
                </a:tc>
                <a:tc>
                  <a:txBody>
                    <a:bodyPr/>
                    <a:lstStyle/>
                    <a:p>
                      <a:pPr algn="ctr"/>
                      <a:r>
                        <a:rPr lang="en-US" sz="2100" dirty="0"/>
                        <a:t>1.5 Million</a:t>
                      </a:r>
                    </a:p>
                  </a:txBody>
                  <a:tcPr marT="34290" marB="34290">
                    <a:solidFill>
                      <a:schemeClr val="accent2">
                        <a:lumMod val="20000"/>
                        <a:lumOff val="80000"/>
                      </a:schemeClr>
                    </a:solidFill>
                  </a:tcPr>
                </a:tc>
                <a:extLst>
                  <a:ext uri="{0D108BD9-81ED-4DB2-BD59-A6C34878D82A}">
                    <a16:rowId xmlns:a16="http://schemas.microsoft.com/office/drawing/2014/main" val="10001"/>
                  </a:ext>
                </a:extLst>
              </a:tr>
              <a:tr h="388620">
                <a:tc>
                  <a:txBody>
                    <a:bodyPr/>
                    <a:lstStyle/>
                    <a:p>
                      <a:r>
                        <a:rPr lang="en-US" sz="2100" dirty="0"/>
                        <a:t>Average CPI</a:t>
                      </a:r>
                    </a:p>
                  </a:txBody>
                  <a:tcPr marT="34290" marB="34290"/>
                </a:tc>
                <a:tc>
                  <a:txBody>
                    <a:bodyPr/>
                    <a:lstStyle/>
                    <a:p>
                      <a:pPr algn="ctr"/>
                      <a:r>
                        <a:rPr lang="en-US" sz="2100" dirty="0"/>
                        <a:t>2.5</a:t>
                      </a:r>
                    </a:p>
                  </a:txBody>
                  <a:tcPr marT="34290" marB="34290">
                    <a:solidFill>
                      <a:schemeClr val="accent2">
                        <a:lumMod val="20000"/>
                        <a:lumOff val="80000"/>
                      </a:schemeClr>
                    </a:solidFill>
                  </a:tcPr>
                </a:tc>
                <a:tc>
                  <a:txBody>
                    <a:bodyPr/>
                    <a:lstStyle/>
                    <a:p>
                      <a:pPr algn="ctr"/>
                      <a:r>
                        <a:rPr lang="en-US" sz="2100" dirty="0"/>
                        <a:t>1</a:t>
                      </a:r>
                    </a:p>
                  </a:txBody>
                  <a:tcPr marT="34290" marB="34290">
                    <a:solidFill>
                      <a:schemeClr val="accent6">
                        <a:lumMod val="20000"/>
                        <a:lumOff val="80000"/>
                      </a:schemeClr>
                    </a:solidFill>
                  </a:tcPr>
                </a:tc>
                <a:extLst>
                  <a:ext uri="{0D108BD9-81ED-4DB2-BD59-A6C34878D82A}">
                    <a16:rowId xmlns:a16="http://schemas.microsoft.com/office/drawing/2014/main" val="10002"/>
                  </a:ext>
                </a:extLst>
              </a:tr>
              <a:tr h="388620">
                <a:tc>
                  <a:txBody>
                    <a:bodyPr/>
                    <a:lstStyle/>
                    <a:p>
                      <a:r>
                        <a:rPr lang="en-US" sz="2100" dirty="0"/>
                        <a:t>Clock rate</a:t>
                      </a:r>
                      <a:r>
                        <a:rPr lang="en-US" sz="2100" baseline="0" dirty="0"/>
                        <a:t> </a:t>
                      </a:r>
                      <a:r>
                        <a:rPr lang="en-US" sz="2100" i="1" baseline="0" dirty="0"/>
                        <a:t>f</a:t>
                      </a:r>
                      <a:endParaRPr lang="en-US" sz="2100" i="1" baseline="-25000" dirty="0"/>
                    </a:p>
                  </a:txBody>
                  <a:tcPr marT="34290" marB="34290"/>
                </a:tc>
                <a:tc>
                  <a:txBody>
                    <a:bodyPr/>
                    <a:lstStyle/>
                    <a:p>
                      <a:pPr algn="ctr"/>
                      <a:r>
                        <a:rPr lang="en-US" sz="2100" dirty="0"/>
                        <a:t>2.5</a:t>
                      </a:r>
                      <a:r>
                        <a:rPr lang="en-US" sz="2100" baseline="0" dirty="0"/>
                        <a:t> GHz</a:t>
                      </a:r>
                      <a:endParaRPr lang="en-US" sz="2100" dirty="0"/>
                    </a:p>
                  </a:txBody>
                  <a:tcPr marT="34290" marB="34290">
                    <a:solidFill>
                      <a:schemeClr val="accent6">
                        <a:lumMod val="20000"/>
                        <a:lumOff val="80000"/>
                      </a:schemeClr>
                    </a:solidFill>
                  </a:tcPr>
                </a:tc>
                <a:tc>
                  <a:txBody>
                    <a:bodyPr/>
                    <a:lstStyle/>
                    <a:p>
                      <a:pPr algn="ctr"/>
                      <a:r>
                        <a:rPr lang="en-US" sz="2100" dirty="0"/>
                        <a:t>2 GHz</a:t>
                      </a:r>
                    </a:p>
                  </a:txBody>
                  <a:tcPr marT="34290" marB="34290">
                    <a:solidFill>
                      <a:schemeClr val="accent2">
                        <a:lumMod val="20000"/>
                        <a:lumOff val="80000"/>
                      </a:schemeClr>
                    </a:solidFill>
                  </a:tcPr>
                </a:tc>
                <a:extLst>
                  <a:ext uri="{0D108BD9-81ED-4DB2-BD59-A6C34878D82A}">
                    <a16:rowId xmlns:a16="http://schemas.microsoft.com/office/drawing/2014/main" val="10003"/>
                  </a:ext>
                </a:extLst>
              </a:tr>
              <a:tr h="388620">
                <a:tc>
                  <a:txBody>
                    <a:bodyPr/>
                    <a:lstStyle/>
                    <a:p>
                      <a:r>
                        <a:rPr lang="en-US" sz="2100" i="0" baseline="0" dirty="0"/>
                        <a:t>Execution time</a:t>
                      </a:r>
                    </a:p>
                  </a:txBody>
                  <a:tcPr marT="34290" marB="34290"/>
                </a:tc>
                <a:tc>
                  <a:txBody>
                    <a:bodyPr/>
                    <a:lstStyle/>
                    <a:p>
                      <a:pPr algn="ctr"/>
                      <a:r>
                        <a:rPr lang="en-US" sz="2100" dirty="0"/>
                        <a:t>1 </a:t>
                      </a:r>
                      <a:r>
                        <a:rPr lang="en-US" sz="2100" dirty="0" err="1"/>
                        <a:t>ms</a:t>
                      </a:r>
                      <a:endParaRPr lang="en-US" sz="2100" dirty="0"/>
                    </a:p>
                  </a:txBody>
                  <a:tcPr marT="34290" marB="34290">
                    <a:solidFill>
                      <a:schemeClr val="accent2">
                        <a:lumMod val="60000"/>
                        <a:lumOff val="40000"/>
                      </a:schemeClr>
                    </a:solidFill>
                  </a:tcPr>
                </a:tc>
                <a:tc>
                  <a:txBody>
                    <a:bodyPr/>
                    <a:lstStyle/>
                    <a:p>
                      <a:pPr algn="ctr"/>
                      <a:r>
                        <a:rPr lang="en-US" sz="2100" dirty="0"/>
                        <a:t>0.75 </a:t>
                      </a:r>
                      <a:r>
                        <a:rPr lang="en-US" sz="2100" dirty="0" err="1"/>
                        <a:t>ms</a:t>
                      </a:r>
                      <a:endParaRPr lang="en-US" sz="2100" dirty="0"/>
                    </a:p>
                  </a:txBody>
                  <a:tcPr marT="34290" marB="34290">
                    <a:solidFill>
                      <a:schemeClr val="accent6">
                        <a:lumMod val="60000"/>
                        <a:lumOff val="40000"/>
                      </a:schemeClr>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304800" y="3867150"/>
            <a:ext cx="8628183" cy="830997"/>
          </a:xfrm>
          <a:prstGeom prst="rect">
            <a:avLst/>
          </a:prstGeom>
          <a:noFill/>
        </p:spPr>
        <p:txBody>
          <a:bodyPr wrap="square" rtlCol="0">
            <a:spAutoFit/>
          </a:bodyPr>
          <a:lstStyle/>
          <a:p>
            <a:pPr algn="ctr"/>
            <a:r>
              <a:rPr lang="en-US" sz="2400" dirty="0">
                <a:solidFill>
                  <a:srgbClr val="FF0000"/>
                </a:solidFill>
              </a:rPr>
              <a:t>Processor B is faster for this task, despite executing more instructions and having a lower clock rate!</a:t>
            </a:r>
          </a:p>
        </p:txBody>
      </p:sp>
    </p:spTree>
    <p:extLst>
      <p:ext uri="{BB962C8B-B14F-4D97-AF65-F5344CB8AC3E}">
        <p14:creationId xmlns:p14="http://schemas.microsoft.com/office/powerpoint/2010/main" val="63443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r>
              <a:rPr lang="en-US" dirty="0"/>
              <a:t>Energy per Task</a:t>
            </a:r>
          </a:p>
        </p:txBody>
      </p:sp>
      <p:sp>
        <p:nvSpPr>
          <p:cNvPr id="3" name="Slide Number Placeholder 2"/>
          <p:cNvSpPr>
            <a:spLocks noGrp="1"/>
          </p:cNvSpPr>
          <p:nvPr>
            <p:ph type="sldNum" sz="quarter" idx="12"/>
          </p:nvPr>
        </p:nvSpPr>
        <p:spPr/>
        <p:txBody>
          <a:bodyPr/>
          <a:lstStyle/>
          <a:p>
            <a:fld id="{5DC2A54D-D38A-6449-A27D-1BD4A1440DD2}" type="slidenum">
              <a:rPr lang="en-US" smtClean="0"/>
              <a:pPr/>
              <a:t>37</a:t>
            </a:fld>
            <a:endParaRPr lang="en-US"/>
          </a:p>
        </p:txBody>
      </p:sp>
      <p:sp>
        <p:nvSpPr>
          <p:cNvPr id="6" name="Rectangle 3"/>
          <p:cNvSpPr txBox="1">
            <a:spLocks noChangeArrowheads="1"/>
          </p:cNvSpPr>
          <p:nvPr/>
        </p:nvSpPr>
        <p:spPr bwMode="auto">
          <a:xfrm>
            <a:off x="1676400" y="971550"/>
            <a:ext cx="5791200" cy="782395"/>
          </a:xfrm>
          <a:prstGeom prst="rect">
            <a:avLst/>
          </a:prstGeom>
          <a:noFill/>
          <a:ln w="9525">
            <a:solidFill>
              <a:srgbClr val="FF0000"/>
            </a:solidFill>
            <a:miter lim="800000"/>
            <a:headEnd/>
            <a:tailEnd/>
          </a:ln>
        </p:spPr>
        <p:txBody>
          <a:bodyPr vert="horz" wrap="square" lIns="92075" tIns="46038" rIns="92075" bIns="46038" numCol="1" anchor="ctr" anchorCtr="0" compatLnSpc="1">
            <a:prstTxWarp prst="textNoShape">
              <a:avLst/>
            </a:prstTxWarp>
            <a:sp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a:buFontTx/>
              <a:buNone/>
            </a:pPr>
            <a:r>
              <a:rPr lang="en-US" dirty="0"/>
              <a:t>   </a:t>
            </a:r>
            <a:r>
              <a:rPr lang="en-US" u="sng" dirty="0"/>
              <a:t>  Energy  </a:t>
            </a:r>
            <a:r>
              <a:rPr lang="en-US" dirty="0"/>
              <a:t>  =    </a:t>
            </a:r>
            <a:r>
              <a:rPr lang="en-US" u="sng" dirty="0"/>
              <a:t>Instructions</a:t>
            </a:r>
            <a:r>
              <a:rPr lang="en-US" dirty="0"/>
              <a:t>      </a:t>
            </a:r>
            <a:r>
              <a:rPr lang="en-US" u="sng" dirty="0"/>
              <a:t>   Energy    </a:t>
            </a:r>
            <a:r>
              <a:rPr lang="en-US" dirty="0"/>
              <a:t>  </a:t>
            </a:r>
            <a:endParaRPr lang="en-US" u="sng" dirty="0"/>
          </a:p>
          <a:p>
            <a:pPr>
              <a:lnSpc>
                <a:spcPct val="60000"/>
              </a:lnSpc>
              <a:buFontTx/>
              <a:buNone/>
            </a:pPr>
            <a:r>
              <a:rPr lang="en-US" dirty="0"/>
              <a:t>   Program            Program     *  Instruction</a:t>
            </a:r>
          </a:p>
        </p:txBody>
      </p:sp>
      <p:sp>
        <p:nvSpPr>
          <p:cNvPr id="5" name="Rectangle 3"/>
          <p:cNvSpPr txBox="1">
            <a:spLocks noChangeArrowheads="1"/>
          </p:cNvSpPr>
          <p:nvPr/>
        </p:nvSpPr>
        <p:spPr bwMode="auto">
          <a:xfrm>
            <a:off x="1676400" y="1885950"/>
            <a:ext cx="5791200" cy="782395"/>
          </a:xfrm>
          <a:prstGeom prst="rect">
            <a:avLst/>
          </a:prstGeom>
          <a:noFill/>
          <a:ln w="9525">
            <a:solidFill>
              <a:srgbClr val="FF0000"/>
            </a:solidFill>
            <a:miter lim="800000"/>
            <a:headEnd/>
            <a:tailEnd/>
          </a:ln>
        </p:spPr>
        <p:txBody>
          <a:bodyPr vert="horz" wrap="square" lIns="92075" tIns="46038" rIns="92075" bIns="46038" numCol="1" anchor="ctr" anchorCtr="0" compatLnSpc="1">
            <a:prstTxWarp prst="textNoShape">
              <a:avLst/>
            </a:prstTxWarp>
            <a:sp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a:buFontTx/>
              <a:buNone/>
            </a:pPr>
            <a:r>
              <a:rPr lang="en-US" dirty="0"/>
              <a:t>   </a:t>
            </a:r>
            <a:r>
              <a:rPr lang="en-US" u="sng" dirty="0"/>
              <a:t>  Energy  </a:t>
            </a:r>
            <a:r>
              <a:rPr lang="en-US" dirty="0"/>
              <a:t>  α    </a:t>
            </a:r>
            <a:r>
              <a:rPr lang="en-US" u="sng" dirty="0"/>
              <a:t>Instructions</a:t>
            </a:r>
            <a:r>
              <a:rPr lang="en-US" dirty="0"/>
              <a:t>    *    C   V</a:t>
            </a:r>
            <a:r>
              <a:rPr lang="en-US" baseline="30000" dirty="0"/>
              <a:t>2</a:t>
            </a:r>
            <a:endParaRPr lang="en-US" u="sng" baseline="30000" dirty="0"/>
          </a:p>
          <a:p>
            <a:pPr>
              <a:lnSpc>
                <a:spcPct val="60000"/>
              </a:lnSpc>
              <a:buFontTx/>
              <a:buNone/>
            </a:pPr>
            <a:r>
              <a:rPr lang="en-US" dirty="0"/>
              <a:t>   Program            Program       </a:t>
            </a:r>
          </a:p>
        </p:txBody>
      </p:sp>
      <p:grpSp>
        <p:nvGrpSpPr>
          <p:cNvPr id="19" name="Group 18"/>
          <p:cNvGrpSpPr/>
          <p:nvPr/>
        </p:nvGrpSpPr>
        <p:grpSpPr>
          <a:xfrm>
            <a:off x="762000" y="2266950"/>
            <a:ext cx="4953000" cy="2255460"/>
            <a:chOff x="762000" y="2266950"/>
            <a:chExt cx="4953000" cy="2255460"/>
          </a:xfrm>
        </p:grpSpPr>
        <p:sp>
          <p:nvSpPr>
            <p:cNvPr id="7" name="TextBox 6"/>
            <p:cNvSpPr txBox="1"/>
            <p:nvPr/>
          </p:nvSpPr>
          <p:spPr>
            <a:xfrm>
              <a:off x="762000" y="2952750"/>
              <a:ext cx="3505200" cy="1569660"/>
            </a:xfrm>
            <a:prstGeom prst="rect">
              <a:avLst/>
            </a:prstGeom>
            <a:noFill/>
            <a:ln w="38100">
              <a:solidFill>
                <a:srgbClr val="FF0000"/>
              </a:solidFill>
            </a:ln>
          </p:spPr>
          <p:txBody>
            <a:bodyPr wrap="square" rtlCol="0">
              <a:spAutoFit/>
            </a:bodyPr>
            <a:lstStyle/>
            <a:p>
              <a:r>
                <a:rPr lang="en-US" sz="2400" dirty="0"/>
                <a:t>“Capacitance” depends on</a:t>
              </a:r>
            </a:p>
            <a:p>
              <a:r>
                <a:rPr lang="en-US" sz="2400" dirty="0"/>
                <a:t>technology, </a:t>
              </a:r>
            </a:p>
            <a:p>
              <a:r>
                <a:rPr lang="en-US" sz="2400" dirty="0"/>
                <a:t>processor features</a:t>
              </a:r>
            </a:p>
            <a:p>
              <a:r>
                <a:rPr lang="en-US" sz="2400" dirty="0"/>
                <a:t>e.g. # of cores</a:t>
              </a:r>
            </a:p>
          </p:txBody>
        </p:sp>
        <p:cxnSp>
          <p:nvCxnSpPr>
            <p:cNvPr id="8" name="Straight Arrow Connector 7"/>
            <p:cNvCxnSpPr/>
            <p:nvPr/>
          </p:nvCxnSpPr>
          <p:spPr>
            <a:xfrm flipV="1">
              <a:off x="4267200" y="2266950"/>
              <a:ext cx="1447800" cy="914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019800" y="2266950"/>
            <a:ext cx="2087981" cy="1669197"/>
            <a:chOff x="6019800" y="2266950"/>
            <a:chExt cx="2087981" cy="1669197"/>
          </a:xfrm>
        </p:grpSpPr>
        <p:sp>
          <p:nvSpPr>
            <p:cNvPr id="15" name="TextBox 14"/>
            <p:cNvSpPr txBox="1"/>
            <p:nvPr/>
          </p:nvSpPr>
          <p:spPr>
            <a:xfrm>
              <a:off x="6019800" y="3105150"/>
              <a:ext cx="2087981" cy="830997"/>
            </a:xfrm>
            <a:prstGeom prst="rect">
              <a:avLst/>
            </a:prstGeom>
            <a:noFill/>
            <a:ln w="38100">
              <a:solidFill>
                <a:srgbClr val="FF0000"/>
              </a:solidFill>
            </a:ln>
          </p:spPr>
          <p:txBody>
            <a:bodyPr wrap="none" rtlCol="0">
              <a:spAutoFit/>
            </a:bodyPr>
            <a:lstStyle/>
            <a:p>
              <a:r>
                <a:rPr lang="en-US" sz="2400" dirty="0"/>
                <a:t>Supply voltage, </a:t>
              </a:r>
            </a:p>
            <a:p>
              <a:r>
                <a:rPr lang="en-US" sz="2400" dirty="0"/>
                <a:t>e.g. 1V</a:t>
              </a:r>
            </a:p>
          </p:txBody>
        </p:sp>
        <p:cxnSp>
          <p:nvCxnSpPr>
            <p:cNvPr id="16" name="Straight Arrow Connector 15"/>
            <p:cNvCxnSpPr>
              <a:stCxn id="15" idx="0"/>
            </p:cNvCxnSpPr>
            <p:nvPr/>
          </p:nvCxnSpPr>
          <p:spPr>
            <a:xfrm flipH="1" flipV="1">
              <a:off x="6400801" y="2266950"/>
              <a:ext cx="662990" cy="838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838200" y="4629150"/>
            <a:ext cx="8058616" cy="461665"/>
          </a:xfrm>
          <a:prstGeom prst="rect">
            <a:avLst/>
          </a:prstGeom>
          <a:noFill/>
        </p:spPr>
        <p:txBody>
          <a:bodyPr wrap="none" rtlCol="0">
            <a:spAutoFit/>
          </a:bodyPr>
          <a:lstStyle/>
          <a:p>
            <a:r>
              <a:rPr lang="en-US" sz="2400" dirty="0">
                <a:solidFill>
                  <a:srgbClr val="FF0000"/>
                </a:solidFill>
              </a:rPr>
              <a:t>Want to reduce capacitance and voltage to reduce energy/task</a:t>
            </a:r>
          </a:p>
        </p:txBody>
      </p:sp>
    </p:spTree>
    <p:extLst>
      <p:ext uri="{BB962C8B-B14F-4D97-AF65-F5344CB8AC3E}">
        <p14:creationId xmlns:p14="http://schemas.microsoft.com/office/powerpoint/2010/main" val="371646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Tradeoff Example</a:t>
            </a:r>
          </a:p>
        </p:txBody>
      </p:sp>
      <p:sp>
        <p:nvSpPr>
          <p:cNvPr id="3" name="Content Placeholder 2"/>
          <p:cNvSpPr>
            <a:spLocks noGrp="1"/>
          </p:cNvSpPr>
          <p:nvPr>
            <p:ph idx="1"/>
          </p:nvPr>
        </p:nvSpPr>
        <p:spPr>
          <a:xfrm>
            <a:off x="222739" y="1055077"/>
            <a:ext cx="8628184" cy="732500"/>
          </a:xfrm>
        </p:spPr>
        <p:txBody>
          <a:bodyPr>
            <a:noAutofit/>
          </a:bodyPr>
          <a:lstStyle/>
          <a:p>
            <a:r>
              <a:rPr lang="en-US" sz="3200" dirty="0"/>
              <a:t>“Next-generation” processor</a:t>
            </a:r>
          </a:p>
          <a:p>
            <a:pPr lvl="1">
              <a:tabLst>
                <a:tab pos="4562475" algn="l"/>
              </a:tabLst>
            </a:pPr>
            <a:r>
              <a:rPr lang="en-US" sz="2000" dirty="0"/>
              <a:t>C (Moore’s Law):	-15 %</a:t>
            </a:r>
          </a:p>
          <a:p>
            <a:pPr lvl="1">
              <a:tabLst>
                <a:tab pos="4562475" algn="l"/>
              </a:tabLst>
            </a:pPr>
            <a:r>
              <a:rPr lang="en-US" sz="2000" dirty="0"/>
              <a:t>Supply voltage, </a:t>
            </a:r>
            <a:r>
              <a:rPr lang="en-US" sz="2000" dirty="0" err="1"/>
              <a:t>V</a:t>
            </a:r>
            <a:r>
              <a:rPr lang="en-US" sz="2000" baseline="-25000" dirty="0" err="1"/>
              <a:t>sup</a:t>
            </a:r>
            <a:r>
              <a:rPr lang="en-US" sz="2000" dirty="0"/>
              <a:t>:	-15 %</a:t>
            </a:r>
          </a:p>
          <a:p>
            <a:pPr lvl="1">
              <a:tabLst>
                <a:tab pos="4562475" algn="l"/>
              </a:tabLst>
            </a:pPr>
            <a:r>
              <a:rPr lang="en-US" sz="2000" dirty="0"/>
              <a:t>Energy consumption:	1 - (1-0.85)</a:t>
            </a:r>
            <a:r>
              <a:rPr lang="en-US" sz="2000" baseline="30000" dirty="0"/>
              <a:t>3</a:t>
            </a:r>
            <a:r>
              <a:rPr lang="en-US" sz="2000" dirty="0"/>
              <a:t> = </a:t>
            </a:r>
            <a:r>
              <a:rPr lang="en-US" sz="2000" dirty="0">
                <a:solidFill>
                  <a:srgbClr val="FF0000"/>
                </a:solidFill>
              </a:rPr>
              <a:t>-39 %</a:t>
            </a:r>
          </a:p>
          <a:p>
            <a:pPr lvl="1">
              <a:tabLst>
                <a:tab pos="4562475" algn="l"/>
              </a:tabLst>
            </a:pPr>
            <a:endParaRPr lang="en-US" dirty="0"/>
          </a:p>
          <a:p>
            <a:pPr>
              <a:tabLst>
                <a:tab pos="4562475" algn="l"/>
              </a:tabLst>
            </a:pPr>
            <a:r>
              <a:rPr lang="en-US" sz="3200" dirty="0"/>
              <a:t>Significantly improved energy efficiency thanks to</a:t>
            </a:r>
          </a:p>
          <a:p>
            <a:pPr lvl="1">
              <a:tabLst>
                <a:tab pos="4562475" algn="l"/>
              </a:tabLst>
            </a:pPr>
            <a:r>
              <a:rPr lang="en-US" dirty="0"/>
              <a:t>Moore’s Law </a:t>
            </a:r>
            <a:r>
              <a:rPr lang="en-US" dirty="0">
                <a:solidFill>
                  <a:srgbClr val="FF0000"/>
                </a:solidFill>
              </a:rPr>
              <a:t>AND</a:t>
            </a:r>
          </a:p>
          <a:p>
            <a:pPr lvl="1">
              <a:tabLst>
                <a:tab pos="4562475" algn="l"/>
              </a:tabLst>
            </a:pPr>
            <a:r>
              <a:rPr lang="en-US" dirty="0"/>
              <a:t>Reduced supply voltage</a:t>
            </a:r>
          </a:p>
          <a:p>
            <a:pPr lvl="1"/>
            <a:endParaRPr lang="en-US" sz="2000" dirty="0"/>
          </a:p>
        </p:txBody>
      </p:sp>
      <p:sp>
        <p:nvSpPr>
          <p:cNvPr id="4" name="Date Placeholder 3"/>
          <p:cNvSpPr>
            <a:spLocks noGrp="1"/>
          </p:cNvSpPr>
          <p:nvPr>
            <p:ph type="dt" sz="half" idx="10"/>
          </p:nvPr>
        </p:nvSpPr>
        <p:spPr/>
        <p:txBody>
          <a:bodyPr/>
          <a:lstStyle/>
          <a:p>
            <a:r>
              <a:rPr lang="en-US" sz="1050"/>
              <a:t>CS 61c</a:t>
            </a:r>
          </a:p>
        </p:txBody>
      </p:sp>
      <p:sp>
        <p:nvSpPr>
          <p:cNvPr id="5" name="Footer Placeholder 4"/>
          <p:cNvSpPr>
            <a:spLocks noGrp="1"/>
          </p:cNvSpPr>
          <p:nvPr>
            <p:ph type="ftr" sz="quarter" idx="11"/>
          </p:nvPr>
        </p:nvSpPr>
        <p:spPr/>
        <p:txBody>
          <a:bodyPr/>
          <a:lstStyle/>
          <a:p>
            <a:r>
              <a:rPr lang="en-US" sz="1050"/>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z="1050" smtClean="0"/>
              <a:t>38</a:t>
            </a:fld>
            <a:endParaRPr lang="en-US" sz="1050"/>
          </a:p>
        </p:txBody>
      </p:sp>
    </p:spTree>
    <p:extLst>
      <p:ext uri="{BB962C8B-B14F-4D97-AF65-F5344CB8AC3E}">
        <p14:creationId xmlns:p14="http://schemas.microsoft.com/office/powerpoint/2010/main" val="89535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162800" cy="685800"/>
          </a:xfrm>
        </p:spPr>
        <p:txBody>
          <a:bodyPr>
            <a:normAutofit fontScale="90000"/>
          </a:bodyPr>
          <a:lstStyle/>
          <a:p>
            <a:r>
              <a:rPr lang="en-US" dirty="0"/>
              <a:t>Energy “Iron Law”</a:t>
            </a:r>
          </a:p>
        </p:txBody>
      </p:sp>
      <p:sp>
        <p:nvSpPr>
          <p:cNvPr id="4" name="Slide Number Placeholder 3"/>
          <p:cNvSpPr>
            <a:spLocks noGrp="1"/>
          </p:cNvSpPr>
          <p:nvPr>
            <p:ph type="sldNum" sz="quarter" idx="10"/>
          </p:nvPr>
        </p:nvSpPr>
        <p:spPr/>
        <p:txBody>
          <a:bodyPr/>
          <a:lstStyle/>
          <a:p>
            <a:fld id="{890A75C8-C148-D646-81FC-1D13FFF086FF}" type="slidenum">
              <a:rPr lang="en-US" smtClean="0"/>
              <a:pPr/>
              <a:t>39</a:t>
            </a:fld>
            <a:endParaRPr lang="en-US"/>
          </a:p>
        </p:txBody>
      </p:sp>
      <p:sp>
        <p:nvSpPr>
          <p:cNvPr id="5" name="TextBox 4"/>
          <p:cNvSpPr txBox="1"/>
          <p:nvPr/>
        </p:nvSpPr>
        <p:spPr>
          <a:xfrm>
            <a:off x="306490" y="1085850"/>
            <a:ext cx="8608910" cy="1077218"/>
          </a:xfrm>
          <a:prstGeom prst="rect">
            <a:avLst/>
          </a:prstGeom>
          <a:noFill/>
        </p:spPr>
        <p:txBody>
          <a:bodyPr wrap="none" rtlCol="0">
            <a:spAutoFit/>
          </a:bodyPr>
          <a:lstStyle/>
          <a:p>
            <a:r>
              <a:rPr lang="en-US" sz="3200" dirty="0">
                <a:latin typeface="Calibri"/>
                <a:cs typeface="Calibri"/>
              </a:rPr>
              <a:t>  Performance =         Power      *   Energy Efficiency</a:t>
            </a:r>
          </a:p>
          <a:p>
            <a:r>
              <a:rPr lang="en-US" sz="3200" i="1" dirty="0">
                <a:latin typeface="Calibri"/>
                <a:cs typeface="Calibri"/>
              </a:rPr>
              <a:t>(Tasks/Second)  (Joules/Second)     (Tasks/Joule)</a:t>
            </a:r>
          </a:p>
        </p:txBody>
      </p:sp>
      <p:sp>
        <p:nvSpPr>
          <p:cNvPr id="3" name="Content Placeholder 2"/>
          <p:cNvSpPr>
            <a:spLocks noGrp="1"/>
          </p:cNvSpPr>
          <p:nvPr>
            <p:ph idx="1"/>
          </p:nvPr>
        </p:nvSpPr>
        <p:spPr>
          <a:xfrm>
            <a:off x="222739" y="2495550"/>
            <a:ext cx="8628184" cy="2137172"/>
          </a:xfrm>
        </p:spPr>
        <p:txBody>
          <a:bodyPr>
            <a:normAutofit fontScale="85000" lnSpcReduction="10000"/>
          </a:bodyPr>
          <a:lstStyle/>
          <a:p>
            <a:r>
              <a:rPr lang="en-US" dirty="0"/>
              <a:t>Energy efficiency (e.g., instructions/Joule) is key metric in all computing devices</a:t>
            </a:r>
          </a:p>
          <a:p>
            <a:r>
              <a:rPr lang="en-US" dirty="0"/>
              <a:t>For power-constrained systems (e.g., 20MW datacenter), need better energy efficiency to get more performance at same power</a:t>
            </a:r>
          </a:p>
          <a:p>
            <a:r>
              <a:rPr lang="en-US" dirty="0"/>
              <a:t>For energy-constrained systems (e.g., 1W phone), need better energy efficiency to prolong battery life</a:t>
            </a:r>
          </a:p>
        </p:txBody>
      </p:sp>
    </p:spTree>
    <p:extLst>
      <p:ext uri="{BB962C8B-B14F-4D97-AF65-F5344CB8AC3E}">
        <p14:creationId xmlns:p14="http://schemas.microsoft.com/office/powerpoint/2010/main" val="39615733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Implementing </a:t>
            </a:r>
            <a:r>
              <a:rPr lang="en-US" sz="3600" b="1" dirty="0">
                <a:latin typeface="Courier New"/>
                <a:cs typeface="Courier New"/>
              </a:rPr>
              <a:t>JALR</a:t>
            </a:r>
            <a:r>
              <a:rPr lang="en-US" sz="3600" dirty="0"/>
              <a:t> Instruction (I-Format)</a:t>
            </a:r>
          </a:p>
        </p:txBody>
      </p:sp>
      <p:sp>
        <p:nvSpPr>
          <p:cNvPr id="3" name="Content Placeholder 2"/>
          <p:cNvSpPr>
            <a:spLocks noGrp="1"/>
          </p:cNvSpPr>
          <p:nvPr>
            <p:ph idx="1"/>
          </p:nvPr>
        </p:nvSpPr>
        <p:spPr>
          <a:xfrm>
            <a:off x="457200" y="2419350"/>
            <a:ext cx="8229600" cy="2209800"/>
          </a:xfrm>
        </p:spPr>
        <p:txBody>
          <a:bodyPr/>
          <a:lstStyle/>
          <a:p>
            <a:r>
              <a:rPr lang="en-US" dirty="0"/>
              <a:t>JALR </a:t>
            </a:r>
            <a:r>
              <a:rPr lang="en-US" dirty="0" err="1"/>
              <a:t>rd</a:t>
            </a:r>
            <a:r>
              <a:rPr lang="en-US" dirty="0"/>
              <a:t>, </a:t>
            </a:r>
            <a:r>
              <a:rPr lang="en-US" dirty="0" err="1"/>
              <a:t>rs</a:t>
            </a:r>
            <a:r>
              <a:rPr lang="en-US" dirty="0"/>
              <a:t>, immediate</a:t>
            </a:r>
          </a:p>
          <a:p>
            <a:pPr lvl="1"/>
            <a:r>
              <a:rPr lang="en-US" dirty="0"/>
              <a:t>Writes PC+4 to </a:t>
            </a:r>
            <a:r>
              <a:rPr lang="en-US" dirty="0" err="1"/>
              <a:t>Reg</a:t>
            </a:r>
            <a:r>
              <a:rPr lang="en-US" dirty="0"/>
              <a:t>[</a:t>
            </a:r>
            <a:r>
              <a:rPr lang="en-US" dirty="0" err="1"/>
              <a:t>rd</a:t>
            </a:r>
            <a:r>
              <a:rPr lang="en-US" dirty="0"/>
              <a:t>] (return address)</a:t>
            </a:r>
          </a:p>
          <a:p>
            <a:pPr lvl="1"/>
            <a:r>
              <a:rPr lang="en-US" dirty="0"/>
              <a:t>Sets PC = </a:t>
            </a:r>
            <a:r>
              <a:rPr lang="en-US" dirty="0" err="1"/>
              <a:t>Reg</a:t>
            </a:r>
            <a:r>
              <a:rPr lang="en-US" dirty="0"/>
              <a:t>[rs1] + immediate</a:t>
            </a:r>
          </a:p>
          <a:p>
            <a:pPr lvl="1"/>
            <a:r>
              <a:rPr lang="en-US" dirty="0"/>
              <a:t>Uses same </a:t>
            </a:r>
            <a:r>
              <a:rPr lang="en-US" dirty="0" err="1"/>
              <a:t>immediates</a:t>
            </a:r>
            <a:r>
              <a:rPr lang="en-US" dirty="0"/>
              <a:t> as arithmetic and loads</a:t>
            </a:r>
          </a:p>
          <a:p>
            <a:pPr lvl="2"/>
            <a:r>
              <a:rPr lang="en-US" b="1" i="1" dirty="0">
                <a:solidFill>
                  <a:srgbClr val="FF0000"/>
                </a:solidFill>
              </a:rPr>
              <a:t>no</a:t>
            </a:r>
            <a:r>
              <a:rPr lang="en-US" dirty="0"/>
              <a:t> multiplication by 2 bytes</a:t>
            </a:r>
          </a:p>
        </p:txBody>
      </p:sp>
      <p:sp>
        <p:nvSpPr>
          <p:cNvPr id="4" name="Slide Number Placeholder 3"/>
          <p:cNvSpPr>
            <a:spLocks noGrp="1"/>
          </p:cNvSpPr>
          <p:nvPr>
            <p:ph type="sldNum" sz="quarter" idx="12"/>
          </p:nvPr>
        </p:nvSpPr>
        <p:spPr/>
        <p:txBody>
          <a:bodyPr/>
          <a:lstStyle/>
          <a:p>
            <a:fld id="{3CC63E4C-4642-794D-A2FD-70F6B81535F5}" type="slidenum">
              <a:rPr lang="en-US" smtClean="0"/>
              <a:pPr/>
              <a:t>4</a:t>
            </a:fld>
            <a:endParaRPr lang="en-US"/>
          </a:p>
        </p:txBody>
      </p:sp>
      <p:pic>
        <p:nvPicPr>
          <p:cNvPr id="5" name="Picture 4" descr="Untitled.jpe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1000" y="1047750"/>
            <a:ext cx="8407400" cy="1028700"/>
          </a:xfrm>
          <a:prstGeom prst="rect">
            <a:avLst/>
          </a:prstGeom>
        </p:spPr>
      </p:pic>
    </p:spTree>
    <p:extLst>
      <p:ext uri="{BB962C8B-B14F-4D97-AF65-F5344CB8AC3E}">
        <p14:creationId xmlns:p14="http://schemas.microsoft.com/office/powerpoint/2010/main" val="3322437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Scaling</a:t>
            </a:r>
          </a:p>
        </p:txBody>
      </p:sp>
      <p:sp>
        <p:nvSpPr>
          <p:cNvPr id="3" name="Content Placeholder 2"/>
          <p:cNvSpPr>
            <a:spLocks noGrp="1"/>
          </p:cNvSpPr>
          <p:nvPr>
            <p:ph idx="1"/>
          </p:nvPr>
        </p:nvSpPr>
        <p:spPr/>
        <p:txBody>
          <a:bodyPr>
            <a:normAutofit fontScale="92500"/>
          </a:bodyPr>
          <a:lstStyle/>
          <a:p>
            <a:r>
              <a:rPr lang="en-US" dirty="0"/>
              <a:t>In recent years, industry has not been able to reduce supply voltage much, as reducing it further would mean increasing “leakage power” where transistor switches don’t fully turn off (more like dimmer switch than on-off switch)</a:t>
            </a:r>
          </a:p>
          <a:p>
            <a:r>
              <a:rPr lang="en-US" dirty="0"/>
              <a:t>Also, size of transistors and hence capacitance, not shrinking as much as before between transistor generations</a:t>
            </a:r>
          </a:p>
          <a:p>
            <a:r>
              <a:rPr lang="en-US" dirty="0"/>
              <a:t>Power becomes a growing concern </a:t>
            </a:r>
            <a:r>
              <a:rPr lang="mr-IN" dirty="0"/>
              <a:t>–</a:t>
            </a:r>
            <a:r>
              <a:rPr lang="en-US" dirty="0"/>
              <a:t> the “power wall”</a:t>
            </a:r>
          </a:p>
          <a:p>
            <a:r>
              <a:rPr lang="en-US" dirty="0"/>
              <a:t>Cost-effective air-cooled chip limit around ~150W</a:t>
            </a:r>
          </a:p>
          <a:p>
            <a:endParaRPr lang="en-US" dirty="0"/>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40</a:t>
            </a:fld>
            <a:endParaRPr lang="en-US"/>
          </a:p>
        </p:txBody>
      </p:sp>
    </p:spTree>
    <p:extLst>
      <p:ext uri="{BB962C8B-B14F-4D97-AF65-F5344CB8AC3E}">
        <p14:creationId xmlns:p14="http://schemas.microsoft.com/office/powerpoint/2010/main" val="3220764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342390394"/>
              </p:ext>
            </p:extLst>
          </p:nvPr>
        </p:nvGraphicFramePr>
        <p:xfrm>
          <a:off x="685800" y="666750"/>
          <a:ext cx="79248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7"/>
          <p:cNvSpPr>
            <a:spLocks noGrp="1"/>
          </p:cNvSpPr>
          <p:nvPr>
            <p:ph type="title"/>
          </p:nvPr>
        </p:nvSpPr>
        <p:spPr/>
        <p:txBody>
          <a:bodyPr/>
          <a:lstStyle/>
          <a:p>
            <a:r>
              <a:rPr lang="en-US" dirty="0"/>
              <a:t>Processor Trends</a:t>
            </a:r>
          </a:p>
        </p:txBody>
      </p:sp>
      <p:sp>
        <p:nvSpPr>
          <p:cNvPr id="6" name="Slide Number Placeholder 5"/>
          <p:cNvSpPr>
            <a:spLocks noGrp="1"/>
          </p:cNvSpPr>
          <p:nvPr>
            <p:ph type="sldNum" sz="quarter" idx="12"/>
          </p:nvPr>
        </p:nvSpPr>
        <p:spPr/>
        <p:txBody>
          <a:bodyPr/>
          <a:lstStyle/>
          <a:p>
            <a:fld id="{3FF131CF-B26C-E347-9AC9-78212C099DD5}" type="slidenum">
              <a:rPr lang="en-US" smtClean="0"/>
              <a:t>41</a:t>
            </a:fld>
            <a:endParaRPr lang="en-US"/>
          </a:p>
        </p:txBody>
      </p:sp>
      <p:sp>
        <p:nvSpPr>
          <p:cNvPr id="9" name="TextBox 8"/>
          <p:cNvSpPr txBox="1"/>
          <p:nvPr/>
        </p:nvSpPr>
        <p:spPr>
          <a:xfrm>
            <a:off x="5410200" y="4781550"/>
            <a:ext cx="3390284" cy="307777"/>
          </a:xfrm>
          <a:prstGeom prst="rect">
            <a:avLst/>
          </a:prstGeom>
          <a:noFill/>
        </p:spPr>
        <p:txBody>
          <a:bodyPr wrap="none" rtlCol="0">
            <a:spAutoFit/>
          </a:bodyPr>
          <a:lstStyle/>
          <a:p>
            <a:r>
              <a:rPr lang="en-US" sz="1400" b="1" dirty="0"/>
              <a:t>[</a:t>
            </a:r>
            <a:r>
              <a:rPr lang="en-US" sz="1400" b="1" dirty="0" err="1"/>
              <a:t>Olukotun</a:t>
            </a:r>
            <a:r>
              <a:rPr lang="en-US" sz="1400" b="1" dirty="0"/>
              <a:t>, </a:t>
            </a:r>
            <a:r>
              <a:rPr lang="en-US" sz="1400" b="1" dirty="0" err="1"/>
              <a:t>Hammond,Sutter,Smith,Batten</a:t>
            </a:r>
            <a:r>
              <a:rPr lang="en-US" sz="1400" b="1" dirty="0"/>
              <a:t>]</a:t>
            </a:r>
          </a:p>
        </p:txBody>
      </p:sp>
    </p:spTree>
    <p:extLst>
      <p:ext uri="{BB962C8B-B14F-4D97-AF65-F5344CB8AC3E}">
        <p14:creationId xmlns:p14="http://schemas.microsoft.com/office/powerpoint/2010/main" val="2573354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4" name="Date Placeholder 3"/>
          <p:cNvSpPr>
            <a:spLocks noGrp="1"/>
          </p:cNvSpPr>
          <p:nvPr>
            <p:ph type="dt" sz="half" idx="10"/>
          </p:nvPr>
        </p:nvSpPr>
        <p:spPr/>
        <p:txBody>
          <a:bodyPr/>
          <a:lstStyle/>
          <a:p>
            <a:fld id="{95E1A9B2-8816-244C-827E-78CA5327563C}" type="datetime1">
              <a:rPr lang="en-US" smtClean="0"/>
              <a:t>10/15/2018</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42</a:t>
            </a:fld>
            <a:endParaRPr lang="en-US"/>
          </a:p>
        </p:txBody>
      </p:sp>
      <p:pic>
        <p:nvPicPr>
          <p:cNvPr id="7" name="Picture 6"/>
          <p:cNvPicPr>
            <a:picLocks noChangeAspect="1"/>
          </p:cNvPicPr>
          <p:nvPr/>
        </p:nvPicPr>
        <p:blipFill>
          <a:blip r:embed="rId2"/>
          <a:stretch>
            <a:fillRect/>
          </a:stretch>
        </p:blipFill>
        <p:spPr>
          <a:xfrm>
            <a:off x="2667000" y="957265"/>
            <a:ext cx="3810000" cy="3810000"/>
          </a:xfrm>
          <a:prstGeom prst="rect">
            <a:avLst/>
          </a:prstGeom>
        </p:spPr>
      </p:pic>
    </p:spTree>
    <p:extLst>
      <p:ext uri="{BB962C8B-B14F-4D97-AF65-F5344CB8AC3E}">
        <p14:creationId xmlns:p14="http://schemas.microsoft.com/office/powerpoint/2010/main" val="2320685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is-IS" dirty="0"/>
              <a:t>Finish Single-Cycle RISC-V Datapath</a:t>
            </a:r>
          </a:p>
          <a:p>
            <a:r>
              <a:rPr lang="is-IS" dirty="0"/>
              <a:t>Controller</a:t>
            </a:r>
          </a:p>
          <a:p>
            <a:r>
              <a:rPr lang="is-IS" dirty="0"/>
              <a:t>Instruction Timing</a:t>
            </a:r>
          </a:p>
          <a:p>
            <a:r>
              <a:rPr lang="is-IS" dirty="0"/>
              <a:t>Performance Measures</a:t>
            </a:r>
          </a:p>
          <a:p>
            <a:r>
              <a:rPr lang="is-IS" b="1" dirty="0"/>
              <a:t>Introduction to Pipelining</a:t>
            </a:r>
          </a:p>
          <a:p>
            <a:r>
              <a:rPr lang="is-IS" dirty="0"/>
              <a:t>Pipelined </a:t>
            </a:r>
            <a:r>
              <a:rPr lang="en-US" dirty="0"/>
              <a:t>RISC-V</a:t>
            </a:r>
            <a:r>
              <a:rPr lang="is-IS" dirty="0"/>
              <a:t> Datapath</a:t>
            </a:r>
          </a:p>
          <a:p>
            <a:r>
              <a:rPr lang="is-IS" dirty="0"/>
              <a:t>A</a:t>
            </a:r>
            <a:r>
              <a:rPr lang="en-US" dirty="0"/>
              <a:t>n</a:t>
            </a:r>
            <a:r>
              <a:rPr lang="is-IS" dirty="0"/>
              <a:t>d in Conclusion, ...</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43</a:t>
            </a:fld>
            <a:endParaRPr lang="en-US"/>
          </a:p>
        </p:txBody>
      </p:sp>
    </p:spTree>
    <p:extLst>
      <p:ext uri="{BB962C8B-B14F-4D97-AF65-F5344CB8AC3E}">
        <p14:creationId xmlns:p14="http://schemas.microsoft.com/office/powerpoint/2010/main" val="1448716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3" name="Content Placeholder 2"/>
          <p:cNvSpPr>
            <a:spLocks noGrp="1"/>
          </p:cNvSpPr>
          <p:nvPr>
            <p:ph idx="1"/>
          </p:nvPr>
        </p:nvSpPr>
        <p:spPr>
          <a:xfrm>
            <a:off x="222738" y="1055077"/>
            <a:ext cx="8921261" cy="3846377"/>
          </a:xfrm>
        </p:spPr>
        <p:txBody>
          <a:bodyPr>
            <a:normAutofit/>
          </a:bodyPr>
          <a:lstStyle/>
          <a:p>
            <a:r>
              <a:rPr lang="en-US" dirty="0"/>
              <a:t>A familiar example: </a:t>
            </a:r>
          </a:p>
          <a:p>
            <a:pPr lvl="1"/>
            <a:r>
              <a:rPr lang="en-US" dirty="0"/>
              <a:t>Getting a university degree</a:t>
            </a:r>
          </a:p>
          <a:p>
            <a:pPr lvl="1"/>
            <a:endParaRPr lang="en-US" dirty="0"/>
          </a:p>
          <a:p>
            <a:pPr lvl="1"/>
            <a:endParaRPr lang="en-US" dirty="0"/>
          </a:p>
          <a:p>
            <a:pPr lvl="1"/>
            <a:endParaRPr lang="en-US" dirty="0"/>
          </a:p>
          <a:p>
            <a:pPr marL="457200" lvl="1" indent="0">
              <a:buNone/>
            </a:pPr>
            <a:endParaRPr lang="en-US" dirty="0"/>
          </a:p>
          <a:p>
            <a:r>
              <a:rPr lang="en-US" dirty="0"/>
              <a:t>Shortage of Computer scientists (your startup is growing):</a:t>
            </a:r>
          </a:p>
          <a:p>
            <a:pPr lvl="1"/>
            <a:r>
              <a:rPr lang="en-US" dirty="0"/>
              <a:t>How long does it take to educate 16,000?</a:t>
            </a:r>
          </a:p>
          <a:p>
            <a:endParaRPr lang="en-US" dirty="0"/>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44</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3244" y="2193946"/>
            <a:ext cx="1501422" cy="750711"/>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08328" y="2193945"/>
            <a:ext cx="1501421" cy="75071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93410" y="2193946"/>
            <a:ext cx="1484923" cy="750711"/>
          </a:xfrm>
          <a:prstGeom prst="rect">
            <a:avLst/>
          </a:prstGeom>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1994" y="2196958"/>
            <a:ext cx="1495772" cy="747699"/>
          </a:xfrm>
          <a:prstGeom prst="rect">
            <a:avLst/>
          </a:prstGeom>
        </p:spPr>
      </p:pic>
      <p:sp>
        <p:nvSpPr>
          <p:cNvPr id="12" name="TextBox 11"/>
          <p:cNvSpPr txBox="1"/>
          <p:nvPr/>
        </p:nvSpPr>
        <p:spPr>
          <a:xfrm>
            <a:off x="1495678" y="2964418"/>
            <a:ext cx="772229" cy="369332"/>
          </a:xfrm>
          <a:prstGeom prst="rect">
            <a:avLst/>
          </a:prstGeom>
          <a:noFill/>
        </p:spPr>
        <p:txBody>
          <a:bodyPr wrap="none" rtlCol="0">
            <a:spAutoFit/>
          </a:bodyPr>
          <a:lstStyle/>
          <a:p>
            <a:r>
              <a:rPr lang="en-US"/>
              <a:t>Year 1</a:t>
            </a:r>
          </a:p>
        </p:txBody>
      </p:sp>
      <p:sp>
        <p:nvSpPr>
          <p:cNvPr id="13" name="TextBox 12"/>
          <p:cNvSpPr txBox="1"/>
          <p:nvPr/>
        </p:nvSpPr>
        <p:spPr>
          <a:xfrm>
            <a:off x="3180760" y="2964418"/>
            <a:ext cx="772229" cy="369332"/>
          </a:xfrm>
          <a:prstGeom prst="rect">
            <a:avLst/>
          </a:prstGeom>
          <a:noFill/>
        </p:spPr>
        <p:txBody>
          <a:bodyPr wrap="none" rtlCol="0">
            <a:spAutoFit/>
          </a:bodyPr>
          <a:lstStyle/>
          <a:p>
            <a:r>
              <a:rPr lang="en-US" dirty="0"/>
              <a:t>Year 2</a:t>
            </a:r>
          </a:p>
        </p:txBody>
      </p:sp>
      <p:sp>
        <p:nvSpPr>
          <p:cNvPr id="14" name="TextBox 13"/>
          <p:cNvSpPr txBox="1"/>
          <p:nvPr/>
        </p:nvSpPr>
        <p:spPr>
          <a:xfrm>
            <a:off x="4975693" y="2964418"/>
            <a:ext cx="772229" cy="369332"/>
          </a:xfrm>
          <a:prstGeom prst="rect">
            <a:avLst/>
          </a:prstGeom>
          <a:noFill/>
        </p:spPr>
        <p:txBody>
          <a:bodyPr wrap="none" rtlCol="0">
            <a:spAutoFit/>
          </a:bodyPr>
          <a:lstStyle/>
          <a:p>
            <a:r>
              <a:rPr lang="en-US" dirty="0"/>
              <a:t>Year 3</a:t>
            </a:r>
          </a:p>
        </p:txBody>
      </p:sp>
      <p:sp>
        <p:nvSpPr>
          <p:cNvPr id="15" name="TextBox 14"/>
          <p:cNvSpPr txBox="1"/>
          <p:nvPr/>
        </p:nvSpPr>
        <p:spPr>
          <a:xfrm>
            <a:off x="6465826" y="2964418"/>
            <a:ext cx="774571" cy="369332"/>
          </a:xfrm>
          <a:prstGeom prst="rect">
            <a:avLst/>
          </a:prstGeom>
          <a:noFill/>
        </p:spPr>
        <p:txBody>
          <a:bodyPr wrap="none" rtlCol="0">
            <a:spAutoFit/>
          </a:bodyPr>
          <a:lstStyle/>
          <a:p>
            <a:r>
              <a:rPr lang="en-US" dirty="0"/>
              <a:t>Year 4</a:t>
            </a:r>
          </a:p>
        </p:txBody>
      </p:sp>
    </p:spTree>
    <p:extLst>
      <p:ext uri="{BB962C8B-B14F-4D97-AF65-F5344CB8AC3E}">
        <p14:creationId xmlns:p14="http://schemas.microsoft.com/office/powerpoint/2010/main" val="77448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Scientist Education</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45</a:t>
            </a:fld>
            <a:endParaRPr lang="en-US"/>
          </a:p>
        </p:txBody>
      </p:sp>
      <p:sp>
        <p:nvSpPr>
          <p:cNvPr id="10" name="Content Placeholder 9"/>
          <p:cNvSpPr>
            <a:spLocks noGrp="1"/>
          </p:cNvSpPr>
          <p:nvPr>
            <p:ph idx="1"/>
          </p:nvPr>
        </p:nvSpPr>
        <p:spPr>
          <a:xfrm>
            <a:off x="368240" y="952500"/>
            <a:ext cx="8628184" cy="2282945"/>
          </a:xfrm>
        </p:spPr>
        <p:txBody>
          <a:bodyPr>
            <a:normAutofit fontScale="85000" lnSpcReduction="20000"/>
          </a:bodyPr>
          <a:lstStyle/>
          <a:p>
            <a:r>
              <a:rPr lang="en-US" dirty="0"/>
              <a:t>Option 1: </a:t>
            </a:r>
            <a:r>
              <a:rPr lang="en-US" b="1" i="1" dirty="0">
                <a:solidFill>
                  <a:schemeClr val="accent1">
                    <a:lumMod val="75000"/>
                  </a:schemeClr>
                </a:solidFill>
              </a:rPr>
              <a:t>serial</a:t>
            </a:r>
          </a:p>
          <a:p>
            <a:endParaRPr lang="en-US" dirty="0"/>
          </a:p>
          <a:p>
            <a:endParaRPr lang="en-US" dirty="0"/>
          </a:p>
          <a:p>
            <a:endParaRPr lang="en-US" dirty="0"/>
          </a:p>
          <a:p>
            <a:endParaRPr lang="en-US" dirty="0"/>
          </a:p>
          <a:p>
            <a:r>
              <a:rPr lang="en-US" dirty="0"/>
              <a:t>Option 2: </a:t>
            </a:r>
            <a:r>
              <a:rPr lang="en-US" b="1" i="1" dirty="0">
                <a:solidFill>
                  <a:schemeClr val="accent1">
                    <a:lumMod val="75000"/>
                  </a:schemeClr>
                </a:solidFill>
              </a:rPr>
              <a:t>pipelining</a:t>
            </a:r>
          </a:p>
        </p:txBody>
      </p:sp>
      <p:cxnSp>
        <p:nvCxnSpPr>
          <p:cNvPr id="21" name="Straight Arrow Connector 20"/>
          <p:cNvCxnSpPr/>
          <p:nvPr/>
        </p:nvCxnSpPr>
        <p:spPr>
          <a:xfrm>
            <a:off x="1070908" y="4577274"/>
            <a:ext cx="3109754"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2361" y="4579203"/>
            <a:ext cx="3646849" cy="369332"/>
          </a:xfrm>
          <a:prstGeom prst="rect">
            <a:avLst/>
          </a:prstGeom>
          <a:noFill/>
        </p:spPr>
        <p:txBody>
          <a:bodyPr wrap="square" rtlCol="0">
            <a:spAutoFit/>
          </a:bodyPr>
          <a:lstStyle/>
          <a:p>
            <a:pPr algn="ctr"/>
            <a:r>
              <a:rPr lang="en-US" dirty="0">
                <a:solidFill>
                  <a:srgbClr val="FF0000"/>
                </a:solidFill>
              </a:rPr>
              <a:t>7 years</a:t>
            </a:r>
          </a:p>
        </p:txBody>
      </p:sp>
      <p:cxnSp>
        <p:nvCxnSpPr>
          <p:cNvPr id="25" name="Straight Connector 24"/>
          <p:cNvCxnSpPr/>
          <p:nvPr/>
        </p:nvCxnSpPr>
        <p:spPr>
          <a:xfrm>
            <a:off x="1086560" y="3346076"/>
            <a:ext cx="0" cy="1301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80662" y="4445024"/>
            <a:ext cx="0" cy="20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84355" y="2445774"/>
            <a:ext cx="723409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49406" y="2451534"/>
            <a:ext cx="5100356" cy="369332"/>
          </a:xfrm>
          <a:prstGeom prst="rect">
            <a:avLst/>
          </a:prstGeom>
          <a:noFill/>
        </p:spPr>
        <p:txBody>
          <a:bodyPr wrap="square" rtlCol="0">
            <a:spAutoFit/>
          </a:bodyPr>
          <a:lstStyle/>
          <a:p>
            <a:pPr algn="ctr"/>
            <a:r>
              <a:rPr lang="en-US" dirty="0">
                <a:solidFill>
                  <a:srgbClr val="FF0000"/>
                </a:solidFill>
              </a:rPr>
              <a:t>16,000 in 16 years, average throughput </a:t>
            </a:r>
            <a:r>
              <a:rPr lang="en-US">
                <a:solidFill>
                  <a:srgbClr val="FF0000"/>
                </a:solidFill>
              </a:rPr>
              <a:t>is 1000/year</a:t>
            </a:r>
            <a:endParaRPr lang="en-US" dirty="0">
              <a:solidFill>
                <a:srgbClr val="FF0000"/>
              </a:solidFill>
            </a:endParaRPr>
          </a:p>
        </p:txBody>
      </p:sp>
      <p:cxnSp>
        <p:nvCxnSpPr>
          <p:cNvPr id="49" name="Straight Connector 48"/>
          <p:cNvCxnSpPr/>
          <p:nvPr/>
        </p:nvCxnSpPr>
        <p:spPr>
          <a:xfrm>
            <a:off x="1111274" y="1906059"/>
            <a:ext cx="0" cy="629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318445" y="1918590"/>
            <a:ext cx="0" cy="629707"/>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718512" y="2895952"/>
            <a:ext cx="4442242" cy="1200329"/>
          </a:xfrm>
          <a:prstGeom prst="rect">
            <a:avLst/>
          </a:prstGeom>
        </p:spPr>
        <p:txBody>
          <a:bodyPr wrap="none">
            <a:spAutoFit/>
          </a:bodyPr>
          <a:lstStyle/>
          <a:p>
            <a:pPr marL="285750" indent="-285750">
              <a:buFont typeface="Arial" charset="0"/>
              <a:buChar char="•"/>
            </a:pPr>
            <a:r>
              <a:rPr lang="en-US" dirty="0">
                <a:solidFill>
                  <a:srgbClr val="FF0000"/>
                </a:solidFill>
              </a:rPr>
              <a:t>16,000 in 7 years</a:t>
            </a:r>
          </a:p>
          <a:p>
            <a:pPr marL="285750" indent="-285750">
              <a:buFont typeface="Arial" charset="0"/>
              <a:buChar char="•"/>
            </a:pPr>
            <a:r>
              <a:rPr lang="en-US" dirty="0">
                <a:solidFill>
                  <a:srgbClr val="FF0000"/>
                </a:solidFill>
              </a:rPr>
              <a:t>Steady state throughput is 4000/year</a:t>
            </a:r>
          </a:p>
          <a:p>
            <a:pPr marL="285750" indent="-285750">
              <a:buFont typeface="Arial" charset="0"/>
              <a:buChar char="•"/>
            </a:pPr>
            <a:r>
              <a:rPr lang="en-US" dirty="0">
                <a:solidFill>
                  <a:srgbClr val="FF0000"/>
                </a:solidFill>
              </a:rPr>
              <a:t>Resources used efficiently</a:t>
            </a:r>
          </a:p>
          <a:p>
            <a:pPr marL="285750" indent="-285750">
              <a:buFont typeface="Arial" charset="0"/>
              <a:buChar char="•"/>
            </a:pPr>
            <a:r>
              <a:rPr lang="en-US" b="1" dirty="0">
                <a:solidFill>
                  <a:srgbClr val="FF0000"/>
                </a:solidFill>
              </a:rPr>
              <a:t>4-fold improvement over serial education</a:t>
            </a:r>
          </a:p>
        </p:txBody>
      </p:sp>
      <p:grpSp>
        <p:nvGrpSpPr>
          <p:cNvPr id="71" name="Group 70"/>
          <p:cNvGrpSpPr/>
          <p:nvPr/>
        </p:nvGrpSpPr>
        <p:grpSpPr>
          <a:xfrm>
            <a:off x="2699495" y="1401469"/>
            <a:ext cx="1549823" cy="402539"/>
            <a:chOff x="2699494" y="1688006"/>
            <a:chExt cx="1549823" cy="536718"/>
          </a:xfrm>
        </p:grpSpPr>
        <p:cxnSp>
          <p:nvCxnSpPr>
            <p:cNvPr id="9" name="Straight Arrow Connector 8"/>
            <p:cNvCxnSpPr/>
            <p:nvPr/>
          </p:nvCxnSpPr>
          <p:spPr>
            <a:xfrm>
              <a:off x="2873266" y="1981200"/>
              <a:ext cx="0" cy="243524"/>
            </a:xfrm>
            <a:prstGeom prst="straightConnector1">
              <a:avLst/>
            </a:prstGeom>
            <a:ln w="38100">
              <a:solidFill>
                <a:srgbClr val="3064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99494" y="1688006"/>
              <a:ext cx="1549823" cy="492442"/>
            </a:xfrm>
            <a:prstGeom prst="rect">
              <a:avLst/>
            </a:prstGeom>
            <a:noFill/>
          </p:spPr>
          <p:txBody>
            <a:bodyPr wrap="none" rtlCol="0">
              <a:spAutoFit/>
            </a:bodyPr>
            <a:lstStyle/>
            <a:p>
              <a:r>
                <a:rPr lang="en-US" dirty="0">
                  <a:solidFill>
                    <a:srgbClr val="3064C0"/>
                  </a:solidFill>
                </a:rPr>
                <a:t>4000 graduate</a:t>
              </a:r>
            </a:p>
          </p:txBody>
        </p:sp>
      </p:grpSp>
      <p:grpSp>
        <p:nvGrpSpPr>
          <p:cNvPr id="28" name="Group 27"/>
          <p:cNvGrpSpPr/>
          <p:nvPr/>
        </p:nvGrpSpPr>
        <p:grpSpPr>
          <a:xfrm>
            <a:off x="1111274" y="1806434"/>
            <a:ext cx="1761992" cy="679264"/>
            <a:chOff x="1111274" y="2227960"/>
            <a:chExt cx="1761992" cy="905685"/>
          </a:xfrm>
        </p:grpSpPr>
        <p:grpSp>
          <p:nvGrpSpPr>
            <p:cNvPr id="3" name="Group 2"/>
            <p:cNvGrpSpPr/>
            <p:nvPr/>
          </p:nvGrpSpPr>
          <p:grpSpPr>
            <a:xfrm>
              <a:off x="1111274" y="2227960"/>
              <a:ext cx="1761992" cy="299079"/>
              <a:chOff x="1851702" y="974517"/>
              <a:chExt cx="1761992" cy="299079"/>
            </a:xfrm>
          </p:grpSpPr>
          <p:pic>
            <p:nvPicPr>
              <p:cNvPr id="42" name="Picture 4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43" name="Picture 4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44" name="Picture 4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45" name="Picture 4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nvGrpSpPr>
            <p:cNvPr id="27" name="Group 26"/>
            <p:cNvGrpSpPr/>
            <p:nvPr/>
          </p:nvGrpSpPr>
          <p:grpSpPr>
            <a:xfrm>
              <a:off x="1111274" y="2641202"/>
              <a:ext cx="1743542" cy="492443"/>
              <a:chOff x="1111274" y="2641202"/>
              <a:chExt cx="1743542" cy="492443"/>
            </a:xfrm>
          </p:grpSpPr>
          <p:cxnSp>
            <p:nvCxnSpPr>
              <p:cNvPr id="23" name="Straight Arrow Connector 22"/>
              <p:cNvCxnSpPr/>
              <p:nvPr/>
            </p:nvCxnSpPr>
            <p:spPr>
              <a:xfrm>
                <a:off x="1111274" y="2686756"/>
                <a:ext cx="1743542" cy="0"/>
              </a:xfrm>
              <a:prstGeom prst="straightConnector1">
                <a:avLst/>
              </a:prstGeom>
              <a:ln w="28575">
                <a:solidFill>
                  <a:srgbClr val="3064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9019" y="2641202"/>
                <a:ext cx="854508" cy="492443"/>
              </a:xfrm>
              <a:prstGeom prst="rect">
                <a:avLst/>
              </a:prstGeom>
              <a:noFill/>
            </p:spPr>
            <p:txBody>
              <a:bodyPr wrap="none" rtlCol="0">
                <a:spAutoFit/>
              </a:bodyPr>
              <a:lstStyle/>
              <a:p>
                <a:r>
                  <a:rPr lang="en-US">
                    <a:solidFill>
                      <a:srgbClr val="3064C0"/>
                    </a:solidFill>
                  </a:rPr>
                  <a:t>4 years</a:t>
                </a:r>
              </a:p>
            </p:txBody>
          </p:sp>
        </p:grpSp>
      </p:grpSp>
      <p:grpSp>
        <p:nvGrpSpPr>
          <p:cNvPr id="72" name="Group 71"/>
          <p:cNvGrpSpPr/>
          <p:nvPr/>
        </p:nvGrpSpPr>
        <p:grpSpPr>
          <a:xfrm>
            <a:off x="4506528" y="1401469"/>
            <a:ext cx="1549823" cy="402539"/>
            <a:chOff x="2699494" y="1688006"/>
            <a:chExt cx="1549823" cy="536718"/>
          </a:xfrm>
        </p:grpSpPr>
        <p:cxnSp>
          <p:nvCxnSpPr>
            <p:cNvPr id="73" name="Straight Arrow Connector 72"/>
            <p:cNvCxnSpPr/>
            <p:nvPr/>
          </p:nvCxnSpPr>
          <p:spPr>
            <a:xfrm>
              <a:off x="2873266" y="1981200"/>
              <a:ext cx="0" cy="243524"/>
            </a:xfrm>
            <a:prstGeom prst="straightConnector1">
              <a:avLst/>
            </a:prstGeom>
            <a:ln w="38100">
              <a:solidFill>
                <a:srgbClr val="3064C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699494" y="1688006"/>
              <a:ext cx="1549823" cy="492442"/>
            </a:xfrm>
            <a:prstGeom prst="rect">
              <a:avLst/>
            </a:prstGeom>
            <a:noFill/>
          </p:spPr>
          <p:txBody>
            <a:bodyPr wrap="none" rtlCol="0">
              <a:spAutoFit/>
            </a:bodyPr>
            <a:lstStyle/>
            <a:p>
              <a:r>
                <a:rPr lang="en-US" dirty="0">
                  <a:solidFill>
                    <a:srgbClr val="3064C0"/>
                  </a:solidFill>
                </a:rPr>
                <a:t>4000 graduate</a:t>
              </a:r>
            </a:p>
          </p:txBody>
        </p:sp>
      </p:grpSp>
      <p:grpSp>
        <p:nvGrpSpPr>
          <p:cNvPr id="75" name="Group 74"/>
          <p:cNvGrpSpPr/>
          <p:nvPr/>
        </p:nvGrpSpPr>
        <p:grpSpPr>
          <a:xfrm>
            <a:off x="2918307" y="1806434"/>
            <a:ext cx="1761992" cy="679264"/>
            <a:chOff x="1111274" y="2227960"/>
            <a:chExt cx="1761992" cy="905685"/>
          </a:xfrm>
        </p:grpSpPr>
        <p:grpSp>
          <p:nvGrpSpPr>
            <p:cNvPr id="76" name="Group 75"/>
            <p:cNvGrpSpPr/>
            <p:nvPr/>
          </p:nvGrpSpPr>
          <p:grpSpPr>
            <a:xfrm>
              <a:off x="1111274" y="2227960"/>
              <a:ext cx="1761992" cy="299079"/>
              <a:chOff x="1851702" y="974517"/>
              <a:chExt cx="1761992" cy="299079"/>
            </a:xfrm>
          </p:grpSpPr>
          <p:pic>
            <p:nvPicPr>
              <p:cNvPr id="80" name="Picture 7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81" name="Picture 8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82" name="Picture 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83" name="Picture 8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nvGrpSpPr>
            <p:cNvPr id="77" name="Group 76"/>
            <p:cNvGrpSpPr/>
            <p:nvPr/>
          </p:nvGrpSpPr>
          <p:grpSpPr>
            <a:xfrm>
              <a:off x="1111274" y="2641202"/>
              <a:ext cx="1743542" cy="492443"/>
              <a:chOff x="1111274" y="2641202"/>
              <a:chExt cx="1743542" cy="492443"/>
            </a:xfrm>
          </p:grpSpPr>
          <p:cxnSp>
            <p:nvCxnSpPr>
              <p:cNvPr id="78" name="Straight Arrow Connector 77"/>
              <p:cNvCxnSpPr/>
              <p:nvPr/>
            </p:nvCxnSpPr>
            <p:spPr>
              <a:xfrm>
                <a:off x="1111274" y="2686756"/>
                <a:ext cx="1743542" cy="0"/>
              </a:xfrm>
              <a:prstGeom prst="straightConnector1">
                <a:avLst/>
              </a:prstGeom>
              <a:ln w="28575">
                <a:solidFill>
                  <a:srgbClr val="3064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559019" y="2641202"/>
                <a:ext cx="854508" cy="492443"/>
              </a:xfrm>
              <a:prstGeom prst="rect">
                <a:avLst/>
              </a:prstGeom>
              <a:noFill/>
            </p:spPr>
            <p:txBody>
              <a:bodyPr wrap="none" rtlCol="0">
                <a:spAutoFit/>
              </a:bodyPr>
              <a:lstStyle/>
              <a:p>
                <a:r>
                  <a:rPr lang="en-US">
                    <a:solidFill>
                      <a:srgbClr val="3064C0"/>
                    </a:solidFill>
                  </a:rPr>
                  <a:t>4 years</a:t>
                </a:r>
              </a:p>
            </p:txBody>
          </p:sp>
        </p:grpSp>
      </p:grpSp>
      <p:grpSp>
        <p:nvGrpSpPr>
          <p:cNvPr id="84" name="Group 83"/>
          <p:cNvGrpSpPr/>
          <p:nvPr/>
        </p:nvGrpSpPr>
        <p:grpSpPr>
          <a:xfrm>
            <a:off x="6311529" y="1401469"/>
            <a:ext cx="1549823" cy="402539"/>
            <a:chOff x="2699494" y="1688006"/>
            <a:chExt cx="1549823" cy="536718"/>
          </a:xfrm>
        </p:grpSpPr>
        <p:cxnSp>
          <p:nvCxnSpPr>
            <p:cNvPr id="85" name="Straight Arrow Connector 84"/>
            <p:cNvCxnSpPr/>
            <p:nvPr/>
          </p:nvCxnSpPr>
          <p:spPr>
            <a:xfrm>
              <a:off x="2873266" y="1981200"/>
              <a:ext cx="0" cy="243524"/>
            </a:xfrm>
            <a:prstGeom prst="straightConnector1">
              <a:avLst/>
            </a:prstGeom>
            <a:ln w="38100">
              <a:solidFill>
                <a:srgbClr val="3064C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99494" y="1688006"/>
              <a:ext cx="1549823" cy="492442"/>
            </a:xfrm>
            <a:prstGeom prst="rect">
              <a:avLst/>
            </a:prstGeom>
            <a:noFill/>
          </p:spPr>
          <p:txBody>
            <a:bodyPr wrap="none" rtlCol="0">
              <a:spAutoFit/>
            </a:bodyPr>
            <a:lstStyle/>
            <a:p>
              <a:r>
                <a:rPr lang="en-US" dirty="0">
                  <a:solidFill>
                    <a:srgbClr val="3064C0"/>
                  </a:solidFill>
                </a:rPr>
                <a:t>4000 graduate</a:t>
              </a:r>
            </a:p>
          </p:txBody>
        </p:sp>
      </p:grpSp>
      <p:grpSp>
        <p:nvGrpSpPr>
          <p:cNvPr id="87" name="Group 86"/>
          <p:cNvGrpSpPr/>
          <p:nvPr/>
        </p:nvGrpSpPr>
        <p:grpSpPr>
          <a:xfrm>
            <a:off x="4723308" y="1806434"/>
            <a:ext cx="1761992" cy="679264"/>
            <a:chOff x="1111274" y="2227960"/>
            <a:chExt cx="1761992" cy="905685"/>
          </a:xfrm>
        </p:grpSpPr>
        <p:grpSp>
          <p:nvGrpSpPr>
            <p:cNvPr id="88" name="Group 87"/>
            <p:cNvGrpSpPr/>
            <p:nvPr/>
          </p:nvGrpSpPr>
          <p:grpSpPr>
            <a:xfrm>
              <a:off x="1111274" y="2227960"/>
              <a:ext cx="1761992" cy="299079"/>
              <a:chOff x="1851702" y="974517"/>
              <a:chExt cx="1761992" cy="299079"/>
            </a:xfrm>
          </p:grpSpPr>
          <p:pic>
            <p:nvPicPr>
              <p:cNvPr id="92" name="Picture 9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93" name="Picture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94" name="Picture 9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95" name="Picture 9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nvGrpSpPr>
            <p:cNvPr id="89" name="Group 88"/>
            <p:cNvGrpSpPr/>
            <p:nvPr/>
          </p:nvGrpSpPr>
          <p:grpSpPr>
            <a:xfrm>
              <a:off x="1111274" y="2641202"/>
              <a:ext cx="1743542" cy="492443"/>
              <a:chOff x="1111274" y="2641202"/>
              <a:chExt cx="1743542" cy="492443"/>
            </a:xfrm>
          </p:grpSpPr>
          <p:cxnSp>
            <p:nvCxnSpPr>
              <p:cNvPr id="90" name="Straight Arrow Connector 89"/>
              <p:cNvCxnSpPr/>
              <p:nvPr/>
            </p:nvCxnSpPr>
            <p:spPr>
              <a:xfrm>
                <a:off x="1111274" y="2686756"/>
                <a:ext cx="1743542" cy="0"/>
              </a:xfrm>
              <a:prstGeom prst="straightConnector1">
                <a:avLst/>
              </a:prstGeom>
              <a:ln w="28575">
                <a:solidFill>
                  <a:srgbClr val="3064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59019" y="2641202"/>
                <a:ext cx="854508" cy="492443"/>
              </a:xfrm>
              <a:prstGeom prst="rect">
                <a:avLst/>
              </a:prstGeom>
              <a:noFill/>
            </p:spPr>
            <p:txBody>
              <a:bodyPr wrap="none" rtlCol="0">
                <a:spAutoFit/>
              </a:bodyPr>
              <a:lstStyle/>
              <a:p>
                <a:r>
                  <a:rPr lang="en-US">
                    <a:solidFill>
                      <a:srgbClr val="3064C0"/>
                    </a:solidFill>
                  </a:rPr>
                  <a:t>4 years</a:t>
                </a:r>
              </a:p>
            </p:txBody>
          </p:sp>
        </p:grpSp>
      </p:grpSp>
      <p:grpSp>
        <p:nvGrpSpPr>
          <p:cNvPr id="96" name="Group 95"/>
          <p:cNvGrpSpPr/>
          <p:nvPr/>
        </p:nvGrpSpPr>
        <p:grpSpPr>
          <a:xfrm>
            <a:off x="8119022" y="1401469"/>
            <a:ext cx="652643" cy="402539"/>
            <a:chOff x="2699494" y="1688006"/>
            <a:chExt cx="652643" cy="536718"/>
          </a:xfrm>
        </p:grpSpPr>
        <p:cxnSp>
          <p:nvCxnSpPr>
            <p:cNvPr id="97" name="Straight Arrow Connector 96"/>
            <p:cNvCxnSpPr/>
            <p:nvPr/>
          </p:nvCxnSpPr>
          <p:spPr>
            <a:xfrm>
              <a:off x="2873266" y="1981200"/>
              <a:ext cx="0" cy="243524"/>
            </a:xfrm>
            <a:prstGeom prst="straightConnector1">
              <a:avLst/>
            </a:prstGeom>
            <a:ln w="38100">
              <a:solidFill>
                <a:srgbClr val="3064C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99494" y="1688006"/>
              <a:ext cx="652643" cy="492442"/>
            </a:xfrm>
            <a:prstGeom prst="rect">
              <a:avLst/>
            </a:prstGeom>
            <a:noFill/>
          </p:spPr>
          <p:txBody>
            <a:bodyPr wrap="none" rtlCol="0">
              <a:spAutoFit/>
            </a:bodyPr>
            <a:lstStyle/>
            <a:p>
              <a:r>
                <a:rPr lang="en-US" dirty="0">
                  <a:solidFill>
                    <a:srgbClr val="3064C0"/>
                  </a:solidFill>
                </a:rPr>
                <a:t>4000</a:t>
              </a:r>
            </a:p>
          </p:txBody>
        </p:sp>
      </p:grpSp>
      <p:grpSp>
        <p:nvGrpSpPr>
          <p:cNvPr id="99" name="Group 98"/>
          <p:cNvGrpSpPr/>
          <p:nvPr/>
        </p:nvGrpSpPr>
        <p:grpSpPr>
          <a:xfrm>
            <a:off x="6530801" y="1806434"/>
            <a:ext cx="1761992" cy="679264"/>
            <a:chOff x="1111274" y="2227960"/>
            <a:chExt cx="1761992" cy="905685"/>
          </a:xfrm>
        </p:grpSpPr>
        <p:grpSp>
          <p:nvGrpSpPr>
            <p:cNvPr id="100" name="Group 99"/>
            <p:cNvGrpSpPr/>
            <p:nvPr/>
          </p:nvGrpSpPr>
          <p:grpSpPr>
            <a:xfrm>
              <a:off x="1111274" y="2227960"/>
              <a:ext cx="1761992" cy="299079"/>
              <a:chOff x="1851702" y="974517"/>
              <a:chExt cx="1761992" cy="299079"/>
            </a:xfrm>
          </p:grpSpPr>
          <p:pic>
            <p:nvPicPr>
              <p:cNvPr id="104" name="Picture 10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05" name="Picture 10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06" name="Picture 10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07" name="Picture 10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nvGrpSpPr>
            <p:cNvPr id="101" name="Group 100"/>
            <p:cNvGrpSpPr/>
            <p:nvPr/>
          </p:nvGrpSpPr>
          <p:grpSpPr>
            <a:xfrm>
              <a:off x="1111274" y="2641202"/>
              <a:ext cx="1743542" cy="492443"/>
              <a:chOff x="1111274" y="2641202"/>
              <a:chExt cx="1743542" cy="492443"/>
            </a:xfrm>
          </p:grpSpPr>
          <p:cxnSp>
            <p:nvCxnSpPr>
              <p:cNvPr id="102" name="Straight Arrow Connector 101"/>
              <p:cNvCxnSpPr/>
              <p:nvPr/>
            </p:nvCxnSpPr>
            <p:spPr>
              <a:xfrm>
                <a:off x="1111274" y="2686756"/>
                <a:ext cx="1743542" cy="0"/>
              </a:xfrm>
              <a:prstGeom prst="straightConnector1">
                <a:avLst/>
              </a:prstGeom>
              <a:ln w="28575">
                <a:solidFill>
                  <a:srgbClr val="3064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559019" y="2641202"/>
                <a:ext cx="854508" cy="492443"/>
              </a:xfrm>
              <a:prstGeom prst="rect">
                <a:avLst/>
              </a:prstGeom>
              <a:noFill/>
            </p:spPr>
            <p:txBody>
              <a:bodyPr wrap="none" rtlCol="0">
                <a:spAutoFit/>
              </a:bodyPr>
              <a:lstStyle/>
              <a:p>
                <a:r>
                  <a:rPr lang="en-US">
                    <a:solidFill>
                      <a:srgbClr val="3064C0"/>
                    </a:solidFill>
                  </a:rPr>
                  <a:t>4 years</a:t>
                </a:r>
              </a:p>
            </p:txBody>
          </p:sp>
        </p:grpSp>
      </p:grpSp>
      <p:grpSp>
        <p:nvGrpSpPr>
          <p:cNvPr id="117" name="Group 116"/>
          <p:cNvGrpSpPr/>
          <p:nvPr/>
        </p:nvGrpSpPr>
        <p:grpSpPr>
          <a:xfrm>
            <a:off x="1088407" y="3418612"/>
            <a:ext cx="3327935" cy="369332"/>
            <a:chOff x="1088406" y="4405754"/>
            <a:chExt cx="3327935" cy="492443"/>
          </a:xfrm>
        </p:grpSpPr>
        <p:sp>
          <p:nvSpPr>
            <p:cNvPr id="53" name="TextBox 52"/>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09" name="Group 108"/>
            <p:cNvGrpSpPr/>
            <p:nvPr/>
          </p:nvGrpSpPr>
          <p:grpSpPr>
            <a:xfrm>
              <a:off x="1088406" y="4440148"/>
              <a:ext cx="1761992" cy="299079"/>
              <a:chOff x="1851702" y="974517"/>
              <a:chExt cx="1761992" cy="299079"/>
            </a:xfrm>
          </p:grpSpPr>
          <p:pic>
            <p:nvPicPr>
              <p:cNvPr id="113" name="Picture 1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14" name="Picture 1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15" name="Picture 1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16" name="Picture 1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18" name="Group 117"/>
          <p:cNvGrpSpPr/>
          <p:nvPr/>
        </p:nvGrpSpPr>
        <p:grpSpPr>
          <a:xfrm>
            <a:off x="1532505" y="3667603"/>
            <a:ext cx="3327935" cy="369332"/>
            <a:chOff x="1088406" y="4405754"/>
            <a:chExt cx="3327935" cy="492443"/>
          </a:xfrm>
        </p:grpSpPr>
        <p:sp>
          <p:nvSpPr>
            <p:cNvPr id="119" name="TextBox 118"/>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20" name="Group 119"/>
            <p:cNvGrpSpPr/>
            <p:nvPr/>
          </p:nvGrpSpPr>
          <p:grpSpPr>
            <a:xfrm>
              <a:off x="1088406" y="4440148"/>
              <a:ext cx="1761992" cy="299079"/>
              <a:chOff x="1851702" y="974517"/>
              <a:chExt cx="1761992" cy="299079"/>
            </a:xfrm>
          </p:grpSpPr>
          <p:pic>
            <p:nvPicPr>
              <p:cNvPr id="121" name="Picture 1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22" name="Picture 1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23" name="Picture 1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24" name="Picture 12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25" name="Group 124"/>
          <p:cNvGrpSpPr/>
          <p:nvPr/>
        </p:nvGrpSpPr>
        <p:grpSpPr>
          <a:xfrm>
            <a:off x="1969857" y="3915165"/>
            <a:ext cx="3327935" cy="369332"/>
            <a:chOff x="1088406" y="4405754"/>
            <a:chExt cx="3327935" cy="492443"/>
          </a:xfrm>
        </p:grpSpPr>
        <p:sp>
          <p:nvSpPr>
            <p:cNvPr id="126" name="TextBox 125"/>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27" name="Group 126"/>
            <p:cNvGrpSpPr/>
            <p:nvPr/>
          </p:nvGrpSpPr>
          <p:grpSpPr>
            <a:xfrm>
              <a:off x="1088406" y="4440148"/>
              <a:ext cx="1761992" cy="299079"/>
              <a:chOff x="1851702" y="974517"/>
              <a:chExt cx="1761992" cy="299079"/>
            </a:xfrm>
          </p:grpSpPr>
          <p:pic>
            <p:nvPicPr>
              <p:cNvPr id="128" name="Picture 1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29" name="Picture 1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30" name="Picture 1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31" name="Picture 1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32" name="Group 131"/>
          <p:cNvGrpSpPr/>
          <p:nvPr/>
        </p:nvGrpSpPr>
        <p:grpSpPr>
          <a:xfrm>
            <a:off x="2413955" y="4165051"/>
            <a:ext cx="3327935" cy="369332"/>
            <a:chOff x="1088406" y="4405754"/>
            <a:chExt cx="3327935" cy="492443"/>
          </a:xfrm>
        </p:grpSpPr>
        <p:sp>
          <p:nvSpPr>
            <p:cNvPr id="133" name="TextBox 132"/>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34" name="Group 133"/>
            <p:cNvGrpSpPr/>
            <p:nvPr/>
          </p:nvGrpSpPr>
          <p:grpSpPr>
            <a:xfrm>
              <a:off x="1088406" y="4440148"/>
              <a:ext cx="1761992" cy="299079"/>
              <a:chOff x="1851702" y="974517"/>
              <a:chExt cx="1761992" cy="299079"/>
            </a:xfrm>
          </p:grpSpPr>
          <p:pic>
            <p:nvPicPr>
              <p:cNvPr id="135" name="Picture 13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36" name="Picture 1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37" name="Picture 13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38" name="Picture 13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39" name="Group 138"/>
          <p:cNvGrpSpPr/>
          <p:nvPr/>
        </p:nvGrpSpPr>
        <p:grpSpPr>
          <a:xfrm>
            <a:off x="534356" y="1400368"/>
            <a:ext cx="1213606" cy="402539"/>
            <a:chOff x="2699494" y="1688006"/>
            <a:chExt cx="1213606" cy="536718"/>
          </a:xfrm>
        </p:grpSpPr>
        <p:cxnSp>
          <p:nvCxnSpPr>
            <p:cNvPr id="140" name="Straight Arrow Connector 139"/>
            <p:cNvCxnSpPr/>
            <p:nvPr/>
          </p:nvCxnSpPr>
          <p:spPr>
            <a:xfrm>
              <a:off x="3279664" y="1981200"/>
              <a:ext cx="0" cy="243524"/>
            </a:xfrm>
            <a:prstGeom prst="straightConnector1">
              <a:avLst/>
            </a:prstGeom>
            <a:ln w="38100">
              <a:solidFill>
                <a:srgbClr val="3064C0"/>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699494" y="1688006"/>
              <a:ext cx="1213606" cy="492442"/>
            </a:xfrm>
            <a:prstGeom prst="rect">
              <a:avLst/>
            </a:prstGeom>
            <a:noFill/>
          </p:spPr>
          <p:txBody>
            <a:bodyPr wrap="none" rtlCol="0">
              <a:spAutoFit/>
            </a:bodyPr>
            <a:lstStyle/>
            <a:p>
              <a:r>
                <a:rPr lang="en-US" dirty="0">
                  <a:solidFill>
                    <a:srgbClr val="3064C0"/>
                  </a:solidFill>
                </a:rPr>
                <a:t>4000 enter</a:t>
              </a:r>
            </a:p>
          </p:txBody>
        </p:sp>
      </p:grpSp>
      <p:cxnSp>
        <p:nvCxnSpPr>
          <p:cNvPr id="108" name="Straight Arrow Connector 107"/>
          <p:cNvCxnSpPr/>
          <p:nvPr/>
        </p:nvCxnSpPr>
        <p:spPr>
          <a:xfrm>
            <a:off x="1084356" y="3337411"/>
            <a:ext cx="448149"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303244" y="3187646"/>
            <a:ext cx="1170326" cy="369332"/>
          </a:xfrm>
          <a:prstGeom prst="rect">
            <a:avLst/>
          </a:prstGeom>
          <a:noFill/>
        </p:spPr>
        <p:txBody>
          <a:bodyPr wrap="square" rtlCol="0">
            <a:spAutoFit/>
          </a:bodyPr>
          <a:lstStyle/>
          <a:p>
            <a:pPr algn="ctr"/>
            <a:r>
              <a:rPr lang="en-US">
                <a:solidFill>
                  <a:srgbClr val="FF0000"/>
                </a:solidFill>
              </a:rPr>
              <a:t>1 year</a:t>
            </a:r>
            <a:endParaRPr lang="en-US" dirty="0">
              <a:solidFill>
                <a:srgbClr val="FF0000"/>
              </a:solidFill>
            </a:endParaRPr>
          </a:p>
        </p:txBody>
      </p:sp>
    </p:spTree>
    <p:extLst>
      <p:ext uri="{BB962C8B-B14F-4D97-AF65-F5344CB8AC3E}">
        <p14:creationId xmlns:p14="http://schemas.microsoft.com/office/powerpoint/2010/main" val="18285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7" grpId="0"/>
      <p:bldP spid="1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versus Throughput</a:t>
            </a:r>
          </a:p>
        </p:txBody>
      </p:sp>
      <p:sp>
        <p:nvSpPr>
          <p:cNvPr id="3" name="Content Placeholder 2"/>
          <p:cNvSpPr>
            <a:spLocks noGrp="1"/>
          </p:cNvSpPr>
          <p:nvPr>
            <p:ph idx="1"/>
          </p:nvPr>
        </p:nvSpPr>
        <p:spPr>
          <a:xfrm>
            <a:off x="222739" y="1055077"/>
            <a:ext cx="8628184" cy="3835464"/>
          </a:xfrm>
        </p:spPr>
        <p:txBody>
          <a:bodyPr>
            <a:normAutofit fontScale="92500" lnSpcReduction="20000"/>
          </a:bodyPr>
          <a:lstStyle/>
          <a:p>
            <a:r>
              <a:rPr lang="en-US" dirty="0"/>
              <a:t>Latency</a:t>
            </a:r>
          </a:p>
          <a:p>
            <a:pPr lvl="1"/>
            <a:r>
              <a:rPr lang="en-US" dirty="0"/>
              <a:t>Time from entering college to graduation</a:t>
            </a:r>
          </a:p>
          <a:p>
            <a:pPr lvl="1">
              <a:tabLst>
                <a:tab pos="3646488" algn="l"/>
              </a:tabLst>
            </a:pPr>
            <a:r>
              <a:rPr lang="en-US" dirty="0"/>
              <a:t>Serial	4 years</a:t>
            </a:r>
          </a:p>
          <a:p>
            <a:pPr lvl="1">
              <a:tabLst>
                <a:tab pos="3646488" algn="l"/>
              </a:tabLst>
            </a:pPr>
            <a:r>
              <a:rPr lang="en-US" dirty="0"/>
              <a:t>Pipelining	4 years</a:t>
            </a:r>
          </a:p>
          <a:p>
            <a:r>
              <a:rPr lang="en-US" dirty="0"/>
              <a:t>Throughput</a:t>
            </a:r>
          </a:p>
          <a:p>
            <a:pPr lvl="1"/>
            <a:r>
              <a:rPr lang="en-US" dirty="0"/>
              <a:t>Average number of students graduating each year</a:t>
            </a:r>
          </a:p>
          <a:p>
            <a:pPr lvl="1">
              <a:tabLst>
                <a:tab pos="3646488" algn="l"/>
              </a:tabLst>
            </a:pPr>
            <a:r>
              <a:rPr lang="en-US" dirty="0"/>
              <a:t>Serial	1000</a:t>
            </a:r>
          </a:p>
          <a:p>
            <a:pPr lvl="1">
              <a:tabLst>
                <a:tab pos="3646488" algn="l"/>
              </a:tabLst>
            </a:pPr>
            <a:r>
              <a:rPr lang="en-US" dirty="0"/>
              <a:t>Pipelining	4000</a:t>
            </a:r>
          </a:p>
          <a:p>
            <a:r>
              <a:rPr lang="en-US" dirty="0"/>
              <a:t>Pipelining</a:t>
            </a:r>
          </a:p>
          <a:p>
            <a:pPr lvl="1"/>
            <a:r>
              <a:rPr lang="en-US" dirty="0"/>
              <a:t>Increases throughput (4x in this example)</a:t>
            </a:r>
          </a:p>
          <a:p>
            <a:pPr lvl="1"/>
            <a:r>
              <a:rPr lang="en-US" dirty="0"/>
              <a:t>But does nothing to latency </a:t>
            </a:r>
          </a:p>
          <a:p>
            <a:pPr lvl="2"/>
            <a:r>
              <a:rPr lang="en-US" dirty="0"/>
              <a:t>sometimes worse (additional overhead e.g. for shift transition)</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46</a:t>
            </a:fld>
            <a:endParaRPr lang="en-US"/>
          </a:p>
        </p:txBody>
      </p:sp>
    </p:spTree>
    <p:extLst>
      <p:ext uri="{BB962C8B-B14F-4D97-AF65-F5344CB8AC3E}">
        <p14:creationId xmlns:p14="http://schemas.microsoft.com/office/powerpoint/2010/main" val="125029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Simultaneous versus Sequential</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47</a:t>
            </a:fld>
            <a:endParaRPr lang="en-US"/>
          </a:p>
        </p:txBody>
      </p:sp>
      <p:sp>
        <p:nvSpPr>
          <p:cNvPr id="10" name="Content Placeholder 9"/>
          <p:cNvSpPr>
            <a:spLocks noGrp="1"/>
          </p:cNvSpPr>
          <p:nvPr>
            <p:ph idx="1"/>
          </p:nvPr>
        </p:nvSpPr>
        <p:spPr>
          <a:xfrm>
            <a:off x="368240" y="952501"/>
            <a:ext cx="8628184" cy="899996"/>
          </a:xfrm>
        </p:spPr>
        <p:txBody>
          <a:bodyPr>
            <a:normAutofit fontScale="92500" lnSpcReduction="10000"/>
          </a:bodyPr>
          <a:lstStyle/>
          <a:p>
            <a:r>
              <a:rPr lang="en-US" dirty="0"/>
              <a:t>What happens </a:t>
            </a:r>
            <a:r>
              <a:rPr lang="en-US" i="1" dirty="0">
                <a:solidFill>
                  <a:srgbClr val="3064C0"/>
                </a:solidFill>
              </a:rPr>
              <a:t>sequentially</a:t>
            </a:r>
            <a:r>
              <a:rPr lang="en-US" dirty="0"/>
              <a:t>?</a:t>
            </a:r>
            <a:endParaRPr lang="en-US" b="1" i="1" dirty="0">
              <a:solidFill>
                <a:schemeClr val="accent1">
                  <a:lumMod val="75000"/>
                </a:schemeClr>
              </a:solidFill>
            </a:endParaRPr>
          </a:p>
          <a:p>
            <a:r>
              <a:rPr lang="en-US" dirty="0"/>
              <a:t>What happens </a:t>
            </a:r>
            <a:r>
              <a:rPr lang="en-US" i="1" dirty="0">
                <a:solidFill>
                  <a:srgbClr val="3064C0"/>
                </a:solidFill>
              </a:rPr>
              <a:t>simultaneously</a:t>
            </a:r>
            <a:r>
              <a:rPr lang="en-US" dirty="0"/>
              <a:t>?</a:t>
            </a:r>
          </a:p>
        </p:txBody>
      </p:sp>
      <p:cxnSp>
        <p:nvCxnSpPr>
          <p:cNvPr id="21" name="Straight Arrow Connector 20"/>
          <p:cNvCxnSpPr/>
          <p:nvPr/>
        </p:nvCxnSpPr>
        <p:spPr>
          <a:xfrm>
            <a:off x="667165" y="2167694"/>
            <a:ext cx="1760962"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94180" y="1852496"/>
            <a:ext cx="1710360" cy="369332"/>
          </a:xfrm>
          <a:prstGeom prst="rect">
            <a:avLst/>
          </a:prstGeom>
          <a:noFill/>
        </p:spPr>
        <p:txBody>
          <a:bodyPr wrap="square" rtlCol="0">
            <a:spAutoFit/>
          </a:bodyPr>
          <a:lstStyle/>
          <a:p>
            <a:pPr algn="ctr"/>
            <a:r>
              <a:rPr lang="en-US">
                <a:solidFill>
                  <a:srgbClr val="FF0000"/>
                </a:solidFill>
              </a:rPr>
              <a:t>4 </a:t>
            </a:r>
            <a:r>
              <a:rPr lang="en-US" dirty="0">
                <a:solidFill>
                  <a:srgbClr val="FF0000"/>
                </a:solidFill>
              </a:rPr>
              <a:t>years</a:t>
            </a:r>
          </a:p>
        </p:txBody>
      </p:sp>
      <p:cxnSp>
        <p:nvCxnSpPr>
          <p:cNvPr id="25" name="Straight Connector 24"/>
          <p:cNvCxnSpPr/>
          <p:nvPr/>
        </p:nvCxnSpPr>
        <p:spPr>
          <a:xfrm>
            <a:off x="667165" y="2114773"/>
            <a:ext cx="0" cy="402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28127" y="2114773"/>
            <a:ext cx="0" cy="202928"/>
          </a:xfrm>
          <a:prstGeom prst="line">
            <a:avLst/>
          </a:prstGeom>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669012" y="2269157"/>
            <a:ext cx="3327935" cy="369332"/>
            <a:chOff x="1088406" y="4405754"/>
            <a:chExt cx="3327935" cy="492443"/>
          </a:xfrm>
        </p:grpSpPr>
        <p:sp>
          <p:nvSpPr>
            <p:cNvPr id="53" name="TextBox 52"/>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09" name="Group 108"/>
            <p:cNvGrpSpPr/>
            <p:nvPr/>
          </p:nvGrpSpPr>
          <p:grpSpPr>
            <a:xfrm>
              <a:off x="1088406" y="4440148"/>
              <a:ext cx="1761992" cy="299079"/>
              <a:chOff x="1851702" y="974517"/>
              <a:chExt cx="1761992" cy="299079"/>
            </a:xfrm>
          </p:grpSpPr>
          <p:pic>
            <p:nvPicPr>
              <p:cNvPr id="113" name="Picture 1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14" name="Picture 1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15" name="Picture 1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16" name="Picture 1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18" name="Group 117"/>
          <p:cNvGrpSpPr/>
          <p:nvPr/>
        </p:nvGrpSpPr>
        <p:grpSpPr>
          <a:xfrm>
            <a:off x="1113109" y="2518148"/>
            <a:ext cx="3327935" cy="369332"/>
            <a:chOff x="1088406" y="4405754"/>
            <a:chExt cx="3327935" cy="492443"/>
          </a:xfrm>
        </p:grpSpPr>
        <p:sp>
          <p:nvSpPr>
            <p:cNvPr id="119" name="TextBox 118"/>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20" name="Group 119"/>
            <p:cNvGrpSpPr/>
            <p:nvPr/>
          </p:nvGrpSpPr>
          <p:grpSpPr>
            <a:xfrm>
              <a:off x="1088406" y="4440148"/>
              <a:ext cx="1761992" cy="299079"/>
              <a:chOff x="1851702" y="974517"/>
              <a:chExt cx="1761992" cy="299079"/>
            </a:xfrm>
          </p:grpSpPr>
          <p:pic>
            <p:nvPicPr>
              <p:cNvPr id="121" name="Picture 1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22" name="Picture 1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23" name="Picture 1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24" name="Picture 12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25" name="Group 124"/>
          <p:cNvGrpSpPr/>
          <p:nvPr/>
        </p:nvGrpSpPr>
        <p:grpSpPr>
          <a:xfrm>
            <a:off x="1550462" y="2765709"/>
            <a:ext cx="3327935" cy="369332"/>
            <a:chOff x="1088406" y="4405754"/>
            <a:chExt cx="3327935" cy="492443"/>
          </a:xfrm>
        </p:grpSpPr>
        <p:sp>
          <p:nvSpPr>
            <p:cNvPr id="126" name="TextBox 125"/>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27" name="Group 126"/>
            <p:cNvGrpSpPr/>
            <p:nvPr/>
          </p:nvGrpSpPr>
          <p:grpSpPr>
            <a:xfrm>
              <a:off x="1088406" y="4440148"/>
              <a:ext cx="1761992" cy="299079"/>
              <a:chOff x="1851702" y="974517"/>
              <a:chExt cx="1761992" cy="299079"/>
            </a:xfrm>
          </p:grpSpPr>
          <p:pic>
            <p:nvPicPr>
              <p:cNvPr id="128" name="Picture 1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29" name="Picture 1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30" name="Picture 1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31" name="Picture 1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32" name="Group 131"/>
          <p:cNvGrpSpPr/>
          <p:nvPr/>
        </p:nvGrpSpPr>
        <p:grpSpPr>
          <a:xfrm>
            <a:off x="1994560" y="3015596"/>
            <a:ext cx="3327935" cy="369332"/>
            <a:chOff x="1088406" y="4405754"/>
            <a:chExt cx="3327935" cy="492443"/>
          </a:xfrm>
        </p:grpSpPr>
        <p:sp>
          <p:nvSpPr>
            <p:cNvPr id="133" name="TextBox 132"/>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34" name="Group 133"/>
            <p:cNvGrpSpPr/>
            <p:nvPr/>
          </p:nvGrpSpPr>
          <p:grpSpPr>
            <a:xfrm>
              <a:off x="1088406" y="4440148"/>
              <a:ext cx="1761992" cy="299079"/>
              <a:chOff x="1851702" y="974517"/>
              <a:chExt cx="1761992" cy="299079"/>
            </a:xfrm>
          </p:grpSpPr>
          <p:pic>
            <p:nvPicPr>
              <p:cNvPr id="135" name="Picture 13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36" name="Picture 1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37" name="Picture 13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38" name="Picture 13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08" name="Group 107"/>
          <p:cNvGrpSpPr/>
          <p:nvPr/>
        </p:nvGrpSpPr>
        <p:grpSpPr>
          <a:xfrm>
            <a:off x="2438657" y="3268928"/>
            <a:ext cx="3327935" cy="369332"/>
            <a:chOff x="1088406" y="4405754"/>
            <a:chExt cx="3327935" cy="492443"/>
          </a:xfrm>
        </p:grpSpPr>
        <p:sp>
          <p:nvSpPr>
            <p:cNvPr id="110" name="TextBox 109"/>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11" name="Group 110"/>
            <p:cNvGrpSpPr/>
            <p:nvPr/>
          </p:nvGrpSpPr>
          <p:grpSpPr>
            <a:xfrm>
              <a:off x="1088406" y="4440148"/>
              <a:ext cx="1761992" cy="299079"/>
              <a:chOff x="1851702" y="974517"/>
              <a:chExt cx="1761992" cy="299079"/>
            </a:xfrm>
          </p:grpSpPr>
          <p:pic>
            <p:nvPicPr>
              <p:cNvPr id="112" name="Picture 1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42" name="Picture 1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43" name="Picture 14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44" name="Picture 14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45" name="Group 144"/>
          <p:cNvGrpSpPr/>
          <p:nvPr/>
        </p:nvGrpSpPr>
        <p:grpSpPr>
          <a:xfrm>
            <a:off x="2876250" y="3517386"/>
            <a:ext cx="3327935" cy="369332"/>
            <a:chOff x="1088406" y="4405754"/>
            <a:chExt cx="3327935" cy="492443"/>
          </a:xfrm>
        </p:grpSpPr>
        <p:sp>
          <p:nvSpPr>
            <p:cNvPr id="146" name="TextBox 145"/>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47" name="Group 146"/>
            <p:cNvGrpSpPr/>
            <p:nvPr/>
          </p:nvGrpSpPr>
          <p:grpSpPr>
            <a:xfrm>
              <a:off x="1088406" y="4440148"/>
              <a:ext cx="1761992" cy="299079"/>
              <a:chOff x="1851702" y="974517"/>
              <a:chExt cx="1761992" cy="299079"/>
            </a:xfrm>
          </p:grpSpPr>
          <p:pic>
            <p:nvPicPr>
              <p:cNvPr id="148" name="Picture 14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49" name="Picture 14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50" name="Picture 14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51" name="Picture 15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52" name="Group 151"/>
          <p:cNvGrpSpPr/>
          <p:nvPr/>
        </p:nvGrpSpPr>
        <p:grpSpPr>
          <a:xfrm>
            <a:off x="3327712" y="3769677"/>
            <a:ext cx="3327935" cy="369332"/>
            <a:chOff x="1088406" y="4405754"/>
            <a:chExt cx="3327935" cy="492443"/>
          </a:xfrm>
        </p:grpSpPr>
        <p:sp>
          <p:nvSpPr>
            <p:cNvPr id="153" name="TextBox 152"/>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54" name="Group 153"/>
            <p:cNvGrpSpPr/>
            <p:nvPr/>
          </p:nvGrpSpPr>
          <p:grpSpPr>
            <a:xfrm>
              <a:off x="1088406" y="4440148"/>
              <a:ext cx="1761992" cy="299079"/>
              <a:chOff x="1851702" y="974517"/>
              <a:chExt cx="1761992" cy="299079"/>
            </a:xfrm>
          </p:grpSpPr>
          <p:pic>
            <p:nvPicPr>
              <p:cNvPr id="155" name="Picture 1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56" name="Picture 15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57" name="Picture 15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58" name="Picture 15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59" name="Group 158"/>
          <p:cNvGrpSpPr/>
          <p:nvPr/>
        </p:nvGrpSpPr>
        <p:grpSpPr>
          <a:xfrm>
            <a:off x="3771810" y="4019667"/>
            <a:ext cx="3327935" cy="369332"/>
            <a:chOff x="1088406" y="4405754"/>
            <a:chExt cx="3327935" cy="492443"/>
          </a:xfrm>
        </p:grpSpPr>
        <p:sp>
          <p:nvSpPr>
            <p:cNvPr id="160" name="TextBox 159"/>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61" name="Group 160"/>
            <p:cNvGrpSpPr/>
            <p:nvPr/>
          </p:nvGrpSpPr>
          <p:grpSpPr>
            <a:xfrm>
              <a:off x="1088406" y="4440148"/>
              <a:ext cx="1761992" cy="299079"/>
              <a:chOff x="1851702" y="974517"/>
              <a:chExt cx="1761992" cy="299079"/>
            </a:xfrm>
          </p:grpSpPr>
          <p:pic>
            <p:nvPicPr>
              <p:cNvPr id="162" name="Picture 16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63" name="Picture 16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64" name="Picture 16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65" name="Picture 16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66" name="Group 165"/>
          <p:cNvGrpSpPr/>
          <p:nvPr/>
        </p:nvGrpSpPr>
        <p:grpSpPr>
          <a:xfrm>
            <a:off x="4208061" y="4276382"/>
            <a:ext cx="3327935" cy="369332"/>
            <a:chOff x="1088406" y="4405754"/>
            <a:chExt cx="3327935" cy="492443"/>
          </a:xfrm>
        </p:grpSpPr>
        <p:sp>
          <p:nvSpPr>
            <p:cNvPr id="167" name="TextBox 166"/>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68" name="Group 167"/>
            <p:cNvGrpSpPr/>
            <p:nvPr/>
          </p:nvGrpSpPr>
          <p:grpSpPr>
            <a:xfrm>
              <a:off x="1088406" y="4440148"/>
              <a:ext cx="1761992" cy="299079"/>
              <a:chOff x="1851702" y="974517"/>
              <a:chExt cx="1761992" cy="299079"/>
            </a:xfrm>
          </p:grpSpPr>
          <p:pic>
            <p:nvPicPr>
              <p:cNvPr id="169" name="Picture 16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70" name="Picture 1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71" name="Picture 17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72" name="Picture 17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grpSp>
        <p:nvGrpSpPr>
          <p:cNvPr id="173" name="Group 172"/>
          <p:cNvGrpSpPr/>
          <p:nvPr/>
        </p:nvGrpSpPr>
        <p:grpSpPr>
          <a:xfrm>
            <a:off x="4644800" y="4532775"/>
            <a:ext cx="3327935" cy="369332"/>
            <a:chOff x="1088406" y="4405754"/>
            <a:chExt cx="3327935" cy="492443"/>
          </a:xfrm>
        </p:grpSpPr>
        <p:sp>
          <p:nvSpPr>
            <p:cNvPr id="174" name="TextBox 173"/>
            <p:cNvSpPr txBox="1"/>
            <p:nvPr/>
          </p:nvSpPr>
          <p:spPr>
            <a:xfrm>
              <a:off x="2866518" y="4405754"/>
              <a:ext cx="1549823" cy="492443"/>
            </a:xfrm>
            <a:prstGeom prst="rect">
              <a:avLst/>
            </a:prstGeom>
            <a:noFill/>
          </p:spPr>
          <p:txBody>
            <a:bodyPr wrap="none" rtlCol="0">
              <a:spAutoFit/>
            </a:bodyPr>
            <a:lstStyle/>
            <a:p>
              <a:r>
                <a:rPr lang="en-US" dirty="0">
                  <a:solidFill>
                    <a:srgbClr val="3064C0"/>
                  </a:solidFill>
                </a:rPr>
                <a:t>4000 graduate</a:t>
              </a:r>
            </a:p>
          </p:txBody>
        </p:sp>
        <p:grpSp>
          <p:nvGrpSpPr>
            <p:cNvPr id="175" name="Group 174"/>
            <p:cNvGrpSpPr/>
            <p:nvPr/>
          </p:nvGrpSpPr>
          <p:grpSpPr>
            <a:xfrm>
              <a:off x="1088406" y="4440148"/>
              <a:ext cx="1761992" cy="299079"/>
              <a:chOff x="1851702" y="974517"/>
              <a:chExt cx="1761992" cy="299079"/>
            </a:xfrm>
          </p:grpSpPr>
          <p:pic>
            <p:nvPicPr>
              <p:cNvPr id="176" name="Picture 17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1702" y="977531"/>
                <a:ext cx="444098" cy="296065"/>
              </a:xfrm>
              <a:prstGeom prst="rect">
                <a:avLst/>
              </a:prstGeom>
            </p:spPr>
          </p:pic>
          <p:pic>
            <p:nvPicPr>
              <p:cNvPr id="177" name="Picture 17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5800" y="974517"/>
                <a:ext cx="444097" cy="296065"/>
              </a:xfrm>
              <a:prstGeom prst="rect">
                <a:avLst/>
              </a:prstGeom>
            </p:spPr>
          </p:pic>
          <p:pic>
            <p:nvPicPr>
              <p:cNvPr id="178" name="Picture 17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32051" y="975110"/>
                <a:ext cx="439217" cy="296065"/>
              </a:xfrm>
              <a:prstGeom prst="rect">
                <a:avLst/>
              </a:prstGeom>
            </p:spPr>
          </p:pic>
          <p:pic>
            <p:nvPicPr>
              <p:cNvPr id="179" name="Picture 17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71268" y="975705"/>
                <a:ext cx="442426" cy="294877"/>
              </a:xfrm>
              <a:prstGeom prst="rect">
                <a:avLst/>
              </a:prstGeom>
            </p:spPr>
          </p:pic>
        </p:grpSp>
      </p:grpSp>
    </p:spTree>
    <p:extLst>
      <p:ext uri="{BB962C8B-B14F-4D97-AF65-F5344CB8AC3E}">
        <p14:creationId xmlns:p14="http://schemas.microsoft.com/office/powerpoint/2010/main" val="165253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is-IS" dirty="0"/>
              <a:t>Finish Single-Cycle RISC-V Datapath</a:t>
            </a:r>
          </a:p>
          <a:p>
            <a:r>
              <a:rPr lang="is-IS" dirty="0"/>
              <a:t>Controller</a:t>
            </a:r>
          </a:p>
          <a:p>
            <a:r>
              <a:rPr lang="is-IS" dirty="0"/>
              <a:t>Instruction Timing</a:t>
            </a:r>
          </a:p>
          <a:p>
            <a:r>
              <a:rPr lang="is-IS" dirty="0"/>
              <a:t>Performance Measures</a:t>
            </a:r>
          </a:p>
          <a:p>
            <a:r>
              <a:rPr lang="is-IS" dirty="0"/>
              <a:t>Introduction to Pipelining</a:t>
            </a:r>
          </a:p>
          <a:p>
            <a:r>
              <a:rPr lang="is-IS" b="1" dirty="0"/>
              <a:t>Pipelined </a:t>
            </a:r>
            <a:r>
              <a:rPr lang="en-US" b="1" dirty="0"/>
              <a:t>RISC-V</a:t>
            </a:r>
            <a:r>
              <a:rPr lang="is-IS" b="1" dirty="0"/>
              <a:t> Datapath</a:t>
            </a:r>
          </a:p>
          <a:p>
            <a:r>
              <a:rPr lang="is-IS" dirty="0"/>
              <a:t>A</a:t>
            </a:r>
            <a:r>
              <a:rPr lang="en-US" dirty="0"/>
              <a:t>n</a:t>
            </a:r>
            <a:r>
              <a:rPr lang="is-IS" dirty="0"/>
              <a:t>d in Conclusion, ...</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48</a:t>
            </a:fld>
            <a:endParaRPr lang="en-US"/>
          </a:p>
        </p:txBody>
      </p:sp>
    </p:spTree>
    <p:extLst>
      <p:ext uri="{BB962C8B-B14F-4D97-AF65-F5344CB8AC3E}">
        <p14:creationId xmlns:p14="http://schemas.microsoft.com/office/powerpoint/2010/main" val="2916127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with RISC-V</a:t>
            </a:r>
          </a:p>
        </p:txBody>
      </p:sp>
      <p:sp>
        <p:nvSpPr>
          <p:cNvPr id="4" name="Date Placeholder 3"/>
          <p:cNvSpPr>
            <a:spLocks noGrp="1"/>
          </p:cNvSpPr>
          <p:nvPr>
            <p:ph type="dt" sz="half" idx="10"/>
          </p:nvPr>
        </p:nvSpPr>
        <p:spPr/>
        <p:txBody>
          <a:bodyPr/>
          <a:lstStyle/>
          <a:p>
            <a:r>
              <a:rPr lang="en-US"/>
              <a:t>CS 61c</a:t>
            </a:r>
          </a:p>
        </p:txBody>
      </p:sp>
      <p:sp>
        <p:nvSpPr>
          <p:cNvPr id="6" name="Slide Number Placeholder 5"/>
          <p:cNvSpPr>
            <a:spLocks noGrp="1"/>
          </p:cNvSpPr>
          <p:nvPr>
            <p:ph type="sldNum" sz="quarter" idx="12"/>
          </p:nvPr>
        </p:nvSpPr>
        <p:spPr/>
        <p:txBody>
          <a:bodyPr/>
          <a:lstStyle/>
          <a:p>
            <a:fld id="{3FF131CF-B26C-E347-9AC9-78212C099DD5}" type="slidenum">
              <a:rPr lang="en-US" smtClean="0"/>
              <a:t>49</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116908875"/>
              </p:ext>
            </p:extLst>
          </p:nvPr>
        </p:nvGraphicFramePr>
        <p:xfrm>
          <a:off x="1439456" y="830063"/>
          <a:ext cx="5517967" cy="1973579"/>
        </p:xfrm>
        <a:graphic>
          <a:graphicData uri="http://schemas.openxmlformats.org/drawingml/2006/table">
            <a:tbl>
              <a:tblPr firstRow="1" bandRow="1">
                <a:tableStyleId>{5C22544A-7EE6-4342-B048-85BDC9FD1C3A}</a:tableStyleId>
              </a:tblPr>
              <a:tblGrid>
                <a:gridCol w="1918461">
                  <a:extLst>
                    <a:ext uri="{9D8B030D-6E8A-4147-A177-3AD203B41FA5}">
                      <a16:colId xmlns:a16="http://schemas.microsoft.com/office/drawing/2014/main" val="20000"/>
                    </a:ext>
                  </a:extLst>
                </a:gridCol>
                <a:gridCol w="1849728">
                  <a:extLst>
                    <a:ext uri="{9D8B030D-6E8A-4147-A177-3AD203B41FA5}">
                      <a16:colId xmlns:a16="http://schemas.microsoft.com/office/drawing/2014/main" val="20001"/>
                    </a:ext>
                  </a:extLst>
                </a:gridCol>
                <a:gridCol w="1749778">
                  <a:extLst>
                    <a:ext uri="{9D8B030D-6E8A-4147-A177-3AD203B41FA5}">
                      <a16:colId xmlns:a16="http://schemas.microsoft.com/office/drawing/2014/main" val="20002"/>
                    </a:ext>
                  </a:extLst>
                </a:gridCol>
              </a:tblGrid>
              <a:tr h="278130">
                <a:tc>
                  <a:txBody>
                    <a:bodyPr/>
                    <a:lstStyle/>
                    <a:p>
                      <a:r>
                        <a:rPr lang="en-US" sz="1400" dirty="0"/>
                        <a:t>Phase</a:t>
                      </a:r>
                    </a:p>
                  </a:txBody>
                  <a:tcPr marT="34290" marB="34290"/>
                </a:tc>
                <a:tc>
                  <a:txBody>
                    <a:bodyPr/>
                    <a:lstStyle/>
                    <a:p>
                      <a:pPr algn="ctr"/>
                      <a:r>
                        <a:rPr lang="en-US" sz="1400" dirty="0"/>
                        <a:t>Pictogram</a:t>
                      </a:r>
                    </a:p>
                  </a:txBody>
                  <a:tcPr marT="34290" marB="34290"/>
                </a:tc>
                <a:tc>
                  <a:txBody>
                    <a:bodyPr/>
                    <a:lstStyle/>
                    <a:p>
                      <a:pPr algn="ctr"/>
                      <a:r>
                        <a:rPr lang="en-US" sz="1400" i="1" dirty="0" err="1"/>
                        <a:t>t</a:t>
                      </a:r>
                      <a:r>
                        <a:rPr lang="en-US" sz="1400" i="1" baseline="-25000" dirty="0" err="1"/>
                        <a:t>step</a:t>
                      </a:r>
                      <a:r>
                        <a:rPr lang="en-US" sz="1400" i="1" dirty="0"/>
                        <a:t> </a:t>
                      </a:r>
                      <a:r>
                        <a:rPr lang="en-US" sz="1400" dirty="0"/>
                        <a:t>Serial</a:t>
                      </a:r>
                    </a:p>
                  </a:txBody>
                  <a:tcPr marT="34290" marB="34290"/>
                </a:tc>
                <a:extLst>
                  <a:ext uri="{0D108BD9-81ED-4DB2-BD59-A6C34878D82A}">
                    <a16:rowId xmlns:a16="http://schemas.microsoft.com/office/drawing/2014/main" val="10000"/>
                  </a:ext>
                </a:extLst>
              </a:tr>
              <a:tr h="278130">
                <a:tc>
                  <a:txBody>
                    <a:bodyPr/>
                    <a:lstStyle/>
                    <a:p>
                      <a:r>
                        <a:rPr lang="en-US" sz="1400" dirty="0"/>
                        <a:t>Instruction</a:t>
                      </a:r>
                      <a:r>
                        <a:rPr lang="en-US" sz="1400" baseline="0" dirty="0"/>
                        <a:t> Fetch</a:t>
                      </a:r>
                      <a:endParaRPr lang="en-US" sz="1400" dirty="0"/>
                    </a:p>
                  </a:txBody>
                  <a:tcPr marT="34290" marB="34290"/>
                </a:tc>
                <a:tc>
                  <a:txBody>
                    <a:bodyPr/>
                    <a:lstStyle/>
                    <a:p>
                      <a:pPr algn="ctr"/>
                      <a:endParaRPr lang="en-US" sz="1400" dirty="0"/>
                    </a:p>
                  </a:txBody>
                  <a:tcPr marT="34290" marB="34290"/>
                </a:tc>
                <a:tc>
                  <a:txBody>
                    <a:bodyPr/>
                    <a:lstStyle/>
                    <a:p>
                      <a:pPr algn="ctr"/>
                      <a:r>
                        <a:rPr lang="en-US" sz="1400" dirty="0"/>
                        <a:t>200</a:t>
                      </a:r>
                      <a:r>
                        <a:rPr lang="en-US" sz="1400" baseline="0" dirty="0"/>
                        <a:t> </a:t>
                      </a:r>
                      <a:r>
                        <a:rPr lang="en-US" sz="1400" baseline="0" dirty="0" err="1"/>
                        <a:t>ps</a:t>
                      </a:r>
                      <a:endParaRPr lang="en-US" sz="1400" dirty="0"/>
                    </a:p>
                  </a:txBody>
                  <a:tcPr marT="34290" marB="34290"/>
                </a:tc>
                <a:extLst>
                  <a:ext uri="{0D108BD9-81ED-4DB2-BD59-A6C34878D82A}">
                    <a16:rowId xmlns:a16="http://schemas.microsoft.com/office/drawing/2014/main" val="10001"/>
                  </a:ext>
                </a:extLst>
              </a:tr>
              <a:tr h="278130">
                <a:tc>
                  <a:txBody>
                    <a:bodyPr/>
                    <a:lstStyle/>
                    <a:p>
                      <a:r>
                        <a:rPr lang="en-US" sz="1400" dirty="0" err="1"/>
                        <a:t>Reg</a:t>
                      </a:r>
                      <a:r>
                        <a:rPr lang="en-US" sz="1400" baseline="0" dirty="0"/>
                        <a:t> Read</a:t>
                      </a:r>
                      <a:endParaRPr lang="en-US" sz="1400" dirty="0"/>
                    </a:p>
                  </a:txBody>
                  <a:tcPr marT="34290" marB="34290"/>
                </a:tc>
                <a:tc>
                  <a:txBody>
                    <a:bodyPr/>
                    <a:lstStyle/>
                    <a:p>
                      <a:pPr algn="ctr"/>
                      <a:endParaRPr lang="en-US" sz="1400" dirty="0"/>
                    </a:p>
                  </a:txBody>
                  <a:tcPr marT="34290" marB="34290"/>
                </a:tc>
                <a:tc>
                  <a:txBody>
                    <a:bodyPr/>
                    <a:lstStyle/>
                    <a:p>
                      <a:pPr algn="ctr"/>
                      <a:r>
                        <a:rPr lang="en-US" sz="1400" dirty="0"/>
                        <a:t>100 </a:t>
                      </a:r>
                      <a:r>
                        <a:rPr lang="en-US" sz="1400" dirty="0" err="1"/>
                        <a:t>ps</a:t>
                      </a:r>
                      <a:endParaRPr lang="en-US" sz="1400" dirty="0"/>
                    </a:p>
                  </a:txBody>
                  <a:tcPr marT="34290" marB="34290"/>
                </a:tc>
                <a:extLst>
                  <a:ext uri="{0D108BD9-81ED-4DB2-BD59-A6C34878D82A}">
                    <a16:rowId xmlns:a16="http://schemas.microsoft.com/office/drawing/2014/main" val="10002"/>
                  </a:ext>
                </a:extLst>
              </a:tr>
              <a:tr h="278130">
                <a:tc>
                  <a:txBody>
                    <a:bodyPr/>
                    <a:lstStyle/>
                    <a:p>
                      <a:r>
                        <a:rPr lang="en-US" sz="1400" dirty="0"/>
                        <a:t>ALU</a:t>
                      </a:r>
                    </a:p>
                  </a:txBody>
                  <a:tcPr marT="34290" marB="34290"/>
                </a:tc>
                <a:tc>
                  <a:txBody>
                    <a:bodyPr/>
                    <a:lstStyle/>
                    <a:p>
                      <a:pPr algn="ctr"/>
                      <a:endParaRPr lang="en-US" sz="1400" dirty="0"/>
                    </a:p>
                  </a:txBody>
                  <a:tcPr marT="34290" marB="34290"/>
                </a:tc>
                <a:tc>
                  <a:txBody>
                    <a:bodyPr/>
                    <a:lstStyle/>
                    <a:p>
                      <a:pPr algn="ctr"/>
                      <a:r>
                        <a:rPr lang="en-US" sz="1400" dirty="0"/>
                        <a:t>200 </a:t>
                      </a:r>
                      <a:r>
                        <a:rPr lang="en-US" sz="1400" dirty="0" err="1"/>
                        <a:t>ps</a:t>
                      </a:r>
                      <a:endParaRPr lang="en-US" sz="1400" dirty="0"/>
                    </a:p>
                  </a:txBody>
                  <a:tcPr marT="34290" marB="34290"/>
                </a:tc>
                <a:extLst>
                  <a:ext uri="{0D108BD9-81ED-4DB2-BD59-A6C34878D82A}">
                    <a16:rowId xmlns:a16="http://schemas.microsoft.com/office/drawing/2014/main" val="10003"/>
                  </a:ext>
                </a:extLst>
              </a:tr>
              <a:tr h="278130">
                <a:tc>
                  <a:txBody>
                    <a:bodyPr/>
                    <a:lstStyle/>
                    <a:p>
                      <a:r>
                        <a:rPr lang="en-US" sz="1400" dirty="0"/>
                        <a:t>Memory</a:t>
                      </a:r>
                    </a:p>
                  </a:txBody>
                  <a:tcPr marT="34290" marB="34290"/>
                </a:tc>
                <a:tc>
                  <a:txBody>
                    <a:bodyPr/>
                    <a:lstStyle/>
                    <a:p>
                      <a:pPr algn="ctr"/>
                      <a:endParaRPr lang="en-US" sz="1400" dirty="0"/>
                    </a:p>
                  </a:txBody>
                  <a:tcPr marT="34290" marB="34290"/>
                </a:tc>
                <a:tc>
                  <a:txBody>
                    <a:bodyPr/>
                    <a:lstStyle/>
                    <a:p>
                      <a:pPr algn="ctr"/>
                      <a:r>
                        <a:rPr lang="en-US" sz="1400" dirty="0"/>
                        <a:t>200 </a:t>
                      </a:r>
                      <a:r>
                        <a:rPr lang="en-US" sz="1400" dirty="0" err="1"/>
                        <a:t>ps</a:t>
                      </a:r>
                      <a:endParaRPr lang="en-US" sz="1400" dirty="0"/>
                    </a:p>
                  </a:txBody>
                  <a:tcPr marT="34290" marB="34290"/>
                </a:tc>
                <a:extLst>
                  <a:ext uri="{0D108BD9-81ED-4DB2-BD59-A6C34878D82A}">
                    <a16:rowId xmlns:a16="http://schemas.microsoft.com/office/drawing/2014/main" val="10004"/>
                  </a:ext>
                </a:extLst>
              </a:tr>
              <a:tr h="278130">
                <a:tc>
                  <a:txBody>
                    <a:bodyPr/>
                    <a:lstStyle/>
                    <a:p>
                      <a:r>
                        <a:rPr lang="en-US" sz="1400" dirty="0"/>
                        <a:t>Register Write</a:t>
                      </a:r>
                    </a:p>
                  </a:txBody>
                  <a:tcPr marT="34290" marB="34290"/>
                </a:tc>
                <a:tc>
                  <a:txBody>
                    <a:bodyPr/>
                    <a:lstStyle/>
                    <a:p>
                      <a:pPr algn="ctr"/>
                      <a:endParaRPr lang="en-US" sz="1400" dirty="0"/>
                    </a:p>
                  </a:txBody>
                  <a:tcPr marT="34290" marB="34290"/>
                </a:tc>
                <a:tc>
                  <a:txBody>
                    <a:bodyPr/>
                    <a:lstStyle/>
                    <a:p>
                      <a:pPr algn="ctr"/>
                      <a:r>
                        <a:rPr lang="en-US" sz="1400" dirty="0"/>
                        <a:t>100 </a:t>
                      </a:r>
                      <a:r>
                        <a:rPr lang="en-US" sz="1400" dirty="0" err="1"/>
                        <a:t>ps</a:t>
                      </a:r>
                      <a:endParaRPr lang="en-US" sz="1400" dirty="0"/>
                    </a:p>
                  </a:txBody>
                  <a:tcPr marT="34290" marB="34290"/>
                </a:tc>
                <a:extLst>
                  <a:ext uri="{0D108BD9-81ED-4DB2-BD59-A6C34878D82A}">
                    <a16:rowId xmlns:a16="http://schemas.microsoft.com/office/drawing/2014/main" val="10005"/>
                  </a:ext>
                </a:extLst>
              </a:tr>
              <a:tr h="278130">
                <a:tc>
                  <a:txBody>
                    <a:bodyPr/>
                    <a:lstStyle/>
                    <a:p>
                      <a:r>
                        <a:rPr lang="en-US" sz="1400" b="1" i="1" dirty="0" err="1"/>
                        <a:t>t</a:t>
                      </a:r>
                      <a:r>
                        <a:rPr lang="en-US" sz="1400" b="1" i="1" baseline="-25000" dirty="0" err="1"/>
                        <a:t>instruction</a:t>
                      </a:r>
                      <a:endParaRPr lang="en-US" sz="1400" b="1" i="1" baseline="-25000" dirty="0"/>
                    </a:p>
                  </a:txBody>
                  <a:tcPr marT="34290" marB="34290"/>
                </a:tc>
                <a:tc>
                  <a:txBody>
                    <a:bodyPr/>
                    <a:lstStyle/>
                    <a:p>
                      <a:pPr algn="ctr"/>
                      <a:endParaRPr lang="en-US" sz="1400" b="1" dirty="0"/>
                    </a:p>
                  </a:txBody>
                  <a:tcPr marT="34290" marB="34290"/>
                </a:tc>
                <a:tc>
                  <a:txBody>
                    <a:bodyPr/>
                    <a:lstStyle/>
                    <a:p>
                      <a:pPr algn="ctr"/>
                      <a:r>
                        <a:rPr lang="en-US" sz="1400" b="1" dirty="0"/>
                        <a:t>800 </a:t>
                      </a:r>
                      <a:r>
                        <a:rPr lang="en-US" sz="1400" b="1" dirty="0" err="1"/>
                        <a:t>ps</a:t>
                      </a:r>
                      <a:endParaRPr lang="en-US" sz="1400" b="1" dirty="0"/>
                    </a:p>
                  </a:txBody>
                  <a:tcPr marT="34290" marB="34290"/>
                </a:tc>
                <a:extLst>
                  <a:ext uri="{0D108BD9-81ED-4DB2-BD59-A6C34878D82A}">
                    <a16:rowId xmlns:a16="http://schemas.microsoft.com/office/drawing/2014/main" val="10006"/>
                  </a:ext>
                </a:extLst>
              </a:tr>
            </a:tbl>
          </a:graphicData>
        </a:graphic>
      </p:graphicFrame>
      <p:sp>
        <p:nvSpPr>
          <p:cNvPr id="16" name="TextBox 15"/>
          <p:cNvSpPr txBox="1"/>
          <p:nvPr/>
        </p:nvSpPr>
        <p:spPr>
          <a:xfrm>
            <a:off x="988666" y="3253144"/>
            <a:ext cx="1392479" cy="369332"/>
          </a:xfrm>
          <a:prstGeom prst="rect">
            <a:avLst/>
          </a:prstGeom>
          <a:noFill/>
        </p:spPr>
        <p:txBody>
          <a:bodyPr wrap="none" rtlCol="0">
            <a:spAutoFit/>
          </a:bodyPr>
          <a:lstStyle/>
          <a:p>
            <a:r>
              <a:rPr lang="en-US" dirty="0"/>
              <a:t>add t0, t1, t2</a:t>
            </a:r>
          </a:p>
        </p:txBody>
      </p:sp>
      <p:sp>
        <p:nvSpPr>
          <p:cNvPr id="17" name="TextBox 16"/>
          <p:cNvSpPr txBox="1"/>
          <p:nvPr/>
        </p:nvSpPr>
        <p:spPr>
          <a:xfrm>
            <a:off x="988666" y="3805914"/>
            <a:ext cx="1241558" cy="369332"/>
          </a:xfrm>
          <a:prstGeom prst="rect">
            <a:avLst/>
          </a:prstGeom>
          <a:noFill/>
        </p:spPr>
        <p:txBody>
          <a:bodyPr wrap="none" rtlCol="0">
            <a:spAutoFit/>
          </a:bodyPr>
          <a:lstStyle/>
          <a:p>
            <a:r>
              <a:rPr lang="en-US" dirty="0"/>
              <a:t>or t3, t4, t5</a:t>
            </a:r>
          </a:p>
        </p:txBody>
      </p:sp>
      <p:sp>
        <p:nvSpPr>
          <p:cNvPr id="18" name="TextBox 17"/>
          <p:cNvSpPr txBox="1"/>
          <p:nvPr/>
        </p:nvSpPr>
        <p:spPr>
          <a:xfrm>
            <a:off x="988666" y="4387818"/>
            <a:ext cx="1235585" cy="369332"/>
          </a:xfrm>
          <a:prstGeom prst="rect">
            <a:avLst/>
          </a:prstGeom>
          <a:noFill/>
        </p:spPr>
        <p:txBody>
          <a:bodyPr wrap="none" rtlCol="0">
            <a:spAutoFit/>
          </a:bodyPr>
          <a:lstStyle/>
          <a:p>
            <a:r>
              <a:rPr lang="en-US" dirty="0" err="1"/>
              <a:t>sll</a:t>
            </a:r>
            <a:r>
              <a:rPr lang="en-US" dirty="0"/>
              <a:t> t6, t0, t3</a:t>
            </a:r>
          </a:p>
        </p:txBody>
      </p:sp>
      <p:cxnSp>
        <p:nvCxnSpPr>
          <p:cNvPr id="22" name="Straight Arrow Connector 21"/>
          <p:cNvCxnSpPr/>
          <p:nvPr/>
        </p:nvCxnSpPr>
        <p:spPr>
          <a:xfrm>
            <a:off x="2923689" y="3036680"/>
            <a:ext cx="2997327"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65367" y="3253144"/>
            <a:ext cx="0" cy="148395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32588" y="4694857"/>
            <a:ext cx="562329" cy="338554"/>
          </a:xfrm>
          <a:prstGeom prst="rect">
            <a:avLst/>
          </a:prstGeom>
          <a:noFill/>
        </p:spPr>
        <p:txBody>
          <a:bodyPr wrap="none" rtlCol="0">
            <a:spAutoFit/>
          </a:bodyPr>
          <a:lstStyle/>
          <a:p>
            <a:r>
              <a:rPr lang="en-US" sz="1600" i="1" dirty="0" err="1">
                <a:solidFill>
                  <a:srgbClr val="92D050"/>
                </a:solidFill>
              </a:rPr>
              <a:t>t</a:t>
            </a:r>
            <a:r>
              <a:rPr lang="en-US" sz="1600" i="1" baseline="-25000" dirty="0" err="1">
                <a:solidFill>
                  <a:srgbClr val="92D050"/>
                </a:solidFill>
              </a:rPr>
              <a:t>cycle</a:t>
            </a:r>
            <a:endParaRPr lang="en-US" sz="1600" i="1" baseline="-25000" dirty="0">
              <a:solidFill>
                <a:srgbClr val="92D050"/>
              </a:solidFill>
            </a:endParaRP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57961" y="3159517"/>
            <a:ext cx="2711628" cy="512312"/>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74409" y="1120845"/>
            <a:ext cx="363724" cy="251143"/>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64532" y="1380445"/>
            <a:ext cx="404989" cy="264689"/>
          </a:xfrm>
          <a:prstGeom prst="rect">
            <a:avLst/>
          </a:prstGeom>
        </p:spPr>
      </p:pic>
      <p:pic>
        <p:nvPicPr>
          <p:cNvPr id="11"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40432" y="1666468"/>
            <a:ext cx="231679" cy="274100"/>
          </a:xfrm>
          <a:prstGeom prst="rect">
            <a:avLst/>
          </a:prstGeom>
        </p:spPr>
      </p:pic>
      <p:pic>
        <p:nvPicPr>
          <p:cNvPr id="21" name="Picture 2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98439" y="1961904"/>
            <a:ext cx="299282" cy="246592"/>
          </a:xfrm>
          <a:prstGeom prst="rect">
            <a:avLst/>
          </a:prstGeom>
        </p:spPr>
      </p:pic>
      <p:pic>
        <p:nvPicPr>
          <p:cNvPr id="24" name="Picture 23"/>
          <p:cNvPicPr>
            <a:picLocks noChangeAspect="1"/>
          </p:cNvPicPr>
          <p:nvPr/>
        </p:nvPicPr>
        <p:blipFill>
          <a:blip r:embed="rId8"/>
          <a:stretch>
            <a:fillRect/>
          </a:stretch>
        </p:blipFill>
        <p:spPr>
          <a:xfrm>
            <a:off x="4174409" y="2223956"/>
            <a:ext cx="359470" cy="250683"/>
          </a:xfrm>
          <a:prstGeom prst="rect">
            <a:avLst/>
          </a:prstGeom>
        </p:spPr>
      </p:pic>
      <p:pic>
        <p:nvPicPr>
          <p:cNvPr id="31" name="Picture 3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724400" y="2510888"/>
            <a:ext cx="1328718" cy="251036"/>
          </a:xfrm>
          <a:prstGeom prst="rect">
            <a:avLst/>
          </a:prstGeom>
        </p:spPr>
      </p:pic>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59516" y="3707038"/>
            <a:ext cx="2711628" cy="512312"/>
          </a:xfrm>
          <a:prstGeom prst="rect">
            <a:avLst/>
          </a:prstGeom>
        </p:spPr>
      </p:pic>
      <p:pic>
        <p:nvPicPr>
          <p:cNvPr id="34" name="Picture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61830" y="4270162"/>
            <a:ext cx="2711628" cy="512312"/>
          </a:xfrm>
          <a:prstGeom prst="rect">
            <a:avLst/>
          </a:prstGeom>
        </p:spPr>
      </p:pic>
      <p:sp>
        <p:nvSpPr>
          <p:cNvPr id="30" name="TextBox 29"/>
          <p:cNvSpPr txBox="1"/>
          <p:nvPr/>
        </p:nvSpPr>
        <p:spPr>
          <a:xfrm rot="5400000">
            <a:off x="-709652" y="3816892"/>
            <a:ext cx="2145953" cy="369332"/>
          </a:xfrm>
          <a:prstGeom prst="rect">
            <a:avLst/>
          </a:prstGeom>
          <a:noFill/>
        </p:spPr>
        <p:txBody>
          <a:bodyPr wrap="none" rtlCol="0">
            <a:spAutoFit/>
          </a:bodyPr>
          <a:lstStyle/>
          <a:p>
            <a:r>
              <a:rPr lang="en-US">
                <a:solidFill>
                  <a:srgbClr val="3064C0"/>
                </a:solidFill>
              </a:rPr>
              <a:t>instruction sequence</a:t>
            </a:r>
          </a:p>
        </p:txBody>
      </p:sp>
      <p:grpSp>
        <p:nvGrpSpPr>
          <p:cNvPr id="46" name="Group 45"/>
          <p:cNvGrpSpPr/>
          <p:nvPr/>
        </p:nvGrpSpPr>
        <p:grpSpPr>
          <a:xfrm>
            <a:off x="3527777" y="3053461"/>
            <a:ext cx="598311" cy="1747139"/>
            <a:chOff x="3527776" y="4071280"/>
            <a:chExt cx="598311" cy="2329519"/>
          </a:xfrm>
        </p:grpSpPr>
        <p:cxnSp>
          <p:nvCxnSpPr>
            <p:cNvPr id="23" name="Straight Arrow Connector 2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126088" y="3053461"/>
            <a:ext cx="598311" cy="1747139"/>
            <a:chOff x="3527776" y="4071280"/>
            <a:chExt cx="598311" cy="2329519"/>
          </a:xfrm>
        </p:grpSpPr>
        <p:cxnSp>
          <p:nvCxnSpPr>
            <p:cNvPr id="48" name="Straight Arrow Connector 47"/>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4724398" y="3053460"/>
            <a:ext cx="598311" cy="1747139"/>
            <a:chOff x="3527776" y="4071280"/>
            <a:chExt cx="598311" cy="2329519"/>
          </a:xfrm>
        </p:grpSpPr>
        <p:cxnSp>
          <p:nvCxnSpPr>
            <p:cNvPr id="51" name="Straight Arrow Connector 50"/>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22707" y="2942167"/>
            <a:ext cx="598311" cy="1858432"/>
            <a:chOff x="3527776" y="3922890"/>
            <a:chExt cx="598311" cy="2477909"/>
          </a:xfrm>
        </p:grpSpPr>
        <p:cxnSp>
          <p:nvCxnSpPr>
            <p:cNvPr id="54" name="Straight Arrow Connector 53"/>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126087" y="3922890"/>
              <a:ext cx="0" cy="247790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5921016" y="3053460"/>
            <a:ext cx="598311" cy="1747139"/>
            <a:chOff x="3527776" y="4071280"/>
            <a:chExt cx="598311" cy="2329519"/>
          </a:xfrm>
        </p:grpSpPr>
        <p:cxnSp>
          <p:nvCxnSpPr>
            <p:cNvPr id="57" name="Straight Arrow Connector 56"/>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513685" y="3052176"/>
            <a:ext cx="598311" cy="1747139"/>
            <a:chOff x="3527776" y="4071280"/>
            <a:chExt cx="598311" cy="2329519"/>
          </a:xfrm>
        </p:grpSpPr>
        <p:cxnSp>
          <p:nvCxnSpPr>
            <p:cNvPr id="60" name="Straight Arrow Connector 59"/>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929464" y="3052176"/>
            <a:ext cx="598311" cy="1747139"/>
            <a:chOff x="3527776" y="4071280"/>
            <a:chExt cx="598311" cy="2329519"/>
          </a:xfrm>
        </p:grpSpPr>
        <p:cxnSp>
          <p:nvCxnSpPr>
            <p:cNvPr id="63" name="Straight Arrow Connector 6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2923688" y="2942167"/>
            <a:ext cx="0" cy="185714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992346" y="2690396"/>
            <a:ext cx="882261" cy="338554"/>
          </a:xfrm>
          <a:prstGeom prst="rect">
            <a:avLst/>
          </a:prstGeom>
          <a:noFill/>
        </p:spPr>
        <p:txBody>
          <a:bodyPr wrap="none" rtlCol="0">
            <a:spAutoFit/>
          </a:bodyPr>
          <a:lstStyle/>
          <a:p>
            <a:r>
              <a:rPr lang="en-US" sz="1600" i="1" dirty="0" err="1">
                <a:solidFill>
                  <a:srgbClr val="92D050"/>
                </a:solidFill>
              </a:rPr>
              <a:t>t</a:t>
            </a:r>
            <a:r>
              <a:rPr lang="en-US" sz="1600" i="1" baseline="-25000" dirty="0" err="1">
                <a:solidFill>
                  <a:srgbClr val="92D050"/>
                </a:solidFill>
              </a:rPr>
              <a:t>instruction</a:t>
            </a:r>
            <a:endParaRPr lang="en-US" sz="1600" i="1" baseline="-25000" dirty="0">
              <a:solidFill>
                <a:srgbClr val="92D050"/>
              </a:solidFill>
            </a:endParaRPr>
          </a:p>
        </p:txBody>
      </p:sp>
      <p:graphicFrame>
        <p:nvGraphicFramePr>
          <p:cNvPr id="73" name="Content Placeholder 9"/>
          <p:cNvGraphicFramePr>
            <a:graphicFrameLocks/>
          </p:cNvGraphicFramePr>
          <p:nvPr>
            <p:extLst>
              <p:ext uri="{D42A27DB-BD31-4B8C-83A1-F6EECF244321}">
                <p14:modId xmlns:p14="http://schemas.microsoft.com/office/powerpoint/2010/main" val="1349659438"/>
              </p:ext>
            </p:extLst>
          </p:nvPr>
        </p:nvGraphicFramePr>
        <p:xfrm>
          <a:off x="7029283" y="830063"/>
          <a:ext cx="1749778" cy="1973579"/>
        </p:xfrm>
        <a:graphic>
          <a:graphicData uri="http://schemas.openxmlformats.org/drawingml/2006/table">
            <a:tbl>
              <a:tblPr firstRow="1" bandRow="1">
                <a:tableStyleId>{5C22544A-7EE6-4342-B048-85BDC9FD1C3A}</a:tableStyleId>
              </a:tblPr>
              <a:tblGrid>
                <a:gridCol w="1749778">
                  <a:extLst>
                    <a:ext uri="{9D8B030D-6E8A-4147-A177-3AD203B41FA5}">
                      <a16:colId xmlns:a16="http://schemas.microsoft.com/office/drawing/2014/main" val="20000"/>
                    </a:ext>
                  </a:extLst>
                </a:gridCol>
              </a:tblGrid>
              <a:tr h="278130">
                <a:tc>
                  <a:txBody>
                    <a:bodyPr/>
                    <a:lstStyle/>
                    <a:p>
                      <a:pPr algn="ctr"/>
                      <a:r>
                        <a:rPr lang="en-US" sz="1400" i="1" dirty="0" err="1"/>
                        <a:t>t</a:t>
                      </a:r>
                      <a:r>
                        <a:rPr lang="en-US" sz="1400" i="1" baseline="-25000" dirty="0" err="1"/>
                        <a:t>cycle</a:t>
                      </a:r>
                      <a:r>
                        <a:rPr lang="en-US" sz="1400" dirty="0"/>
                        <a:t> Pipelined</a:t>
                      </a:r>
                    </a:p>
                  </a:txBody>
                  <a:tcPr marT="34290" marB="34290"/>
                </a:tc>
                <a:extLst>
                  <a:ext uri="{0D108BD9-81ED-4DB2-BD59-A6C34878D82A}">
                    <a16:rowId xmlns:a16="http://schemas.microsoft.com/office/drawing/2014/main" val="10000"/>
                  </a:ext>
                </a:extLst>
              </a:tr>
              <a:tr h="278130">
                <a:tc>
                  <a:txBody>
                    <a:bodyPr/>
                    <a:lstStyle/>
                    <a:p>
                      <a:pPr algn="ctr"/>
                      <a:r>
                        <a:rPr lang="en-US" sz="1400" dirty="0"/>
                        <a:t>200</a:t>
                      </a:r>
                      <a:r>
                        <a:rPr lang="en-US" sz="1400" baseline="0" dirty="0"/>
                        <a:t> </a:t>
                      </a:r>
                      <a:r>
                        <a:rPr lang="en-US" sz="1400" baseline="0" dirty="0" err="1"/>
                        <a:t>ps</a:t>
                      </a:r>
                      <a:endParaRPr lang="en-US" sz="1400" dirty="0"/>
                    </a:p>
                  </a:txBody>
                  <a:tcPr marT="34290" marB="34290"/>
                </a:tc>
                <a:extLst>
                  <a:ext uri="{0D108BD9-81ED-4DB2-BD59-A6C34878D82A}">
                    <a16:rowId xmlns:a16="http://schemas.microsoft.com/office/drawing/2014/main" val="10001"/>
                  </a:ext>
                </a:extLst>
              </a:tr>
              <a:tr h="278130">
                <a:tc>
                  <a:txBody>
                    <a:bodyPr/>
                    <a:lstStyle/>
                    <a:p>
                      <a:pPr algn="ctr"/>
                      <a:r>
                        <a:rPr lang="en-US" sz="1400" dirty="0">
                          <a:solidFill>
                            <a:srgbClr val="FF0000"/>
                          </a:solidFill>
                        </a:rPr>
                        <a:t>200 </a:t>
                      </a:r>
                      <a:r>
                        <a:rPr lang="en-US" sz="1400" dirty="0" err="1">
                          <a:solidFill>
                            <a:srgbClr val="FF0000"/>
                          </a:solidFill>
                        </a:rPr>
                        <a:t>ps</a:t>
                      </a:r>
                      <a:endParaRPr lang="en-US" sz="1400" dirty="0">
                        <a:solidFill>
                          <a:srgbClr val="FF0000"/>
                        </a:solidFill>
                      </a:endParaRPr>
                    </a:p>
                  </a:txBody>
                  <a:tcPr marT="34290" marB="34290"/>
                </a:tc>
                <a:extLst>
                  <a:ext uri="{0D108BD9-81ED-4DB2-BD59-A6C34878D82A}">
                    <a16:rowId xmlns:a16="http://schemas.microsoft.com/office/drawing/2014/main" val="10002"/>
                  </a:ext>
                </a:extLst>
              </a:tr>
              <a:tr h="278130">
                <a:tc>
                  <a:txBody>
                    <a:bodyPr/>
                    <a:lstStyle/>
                    <a:p>
                      <a:pPr algn="ctr"/>
                      <a:r>
                        <a:rPr lang="en-US" sz="1400" dirty="0"/>
                        <a:t>200 </a:t>
                      </a:r>
                      <a:r>
                        <a:rPr lang="en-US" sz="1400" dirty="0" err="1"/>
                        <a:t>ps</a:t>
                      </a:r>
                      <a:endParaRPr lang="en-US" sz="1400" dirty="0"/>
                    </a:p>
                  </a:txBody>
                  <a:tcPr marT="34290" marB="34290"/>
                </a:tc>
                <a:extLst>
                  <a:ext uri="{0D108BD9-81ED-4DB2-BD59-A6C34878D82A}">
                    <a16:rowId xmlns:a16="http://schemas.microsoft.com/office/drawing/2014/main" val="10003"/>
                  </a:ext>
                </a:extLst>
              </a:tr>
              <a:tr h="278130">
                <a:tc>
                  <a:txBody>
                    <a:bodyPr/>
                    <a:lstStyle/>
                    <a:p>
                      <a:pPr algn="ctr"/>
                      <a:r>
                        <a:rPr lang="en-US" sz="1400" dirty="0"/>
                        <a:t>200 </a:t>
                      </a:r>
                      <a:r>
                        <a:rPr lang="en-US" sz="1400" dirty="0" err="1"/>
                        <a:t>ps</a:t>
                      </a:r>
                      <a:endParaRPr lang="en-US" sz="1400" dirty="0"/>
                    </a:p>
                  </a:txBody>
                  <a:tcPr marT="34290" marB="34290"/>
                </a:tc>
                <a:extLst>
                  <a:ext uri="{0D108BD9-81ED-4DB2-BD59-A6C34878D82A}">
                    <a16:rowId xmlns:a16="http://schemas.microsoft.com/office/drawing/2014/main" val="10004"/>
                  </a:ext>
                </a:extLst>
              </a:tr>
              <a:tr h="278130">
                <a:tc>
                  <a:txBody>
                    <a:bodyPr/>
                    <a:lstStyle/>
                    <a:p>
                      <a:pPr algn="ctr"/>
                      <a:r>
                        <a:rPr lang="en-US" sz="1400" dirty="0">
                          <a:solidFill>
                            <a:srgbClr val="FF0000"/>
                          </a:solidFill>
                        </a:rPr>
                        <a:t>200 </a:t>
                      </a:r>
                      <a:r>
                        <a:rPr lang="en-US" sz="1400" dirty="0" err="1">
                          <a:solidFill>
                            <a:srgbClr val="FF0000"/>
                          </a:solidFill>
                        </a:rPr>
                        <a:t>ps</a:t>
                      </a:r>
                      <a:endParaRPr lang="en-US" sz="1400" dirty="0">
                        <a:solidFill>
                          <a:srgbClr val="FF0000"/>
                        </a:solidFill>
                      </a:endParaRPr>
                    </a:p>
                  </a:txBody>
                  <a:tcPr marT="34290" marB="34290"/>
                </a:tc>
                <a:extLst>
                  <a:ext uri="{0D108BD9-81ED-4DB2-BD59-A6C34878D82A}">
                    <a16:rowId xmlns:a16="http://schemas.microsoft.com/office/drawing/2014/main" val="10005"/>
                  </a:ext>
                </a:extLst>
              </a:tr>
              <a:tr h="278130">
                <a:tc>
                  <a:txBody>
                    <a:bodyPr/>
                    <a:lstStyle/>
                    <a:p>
                      <a:pPr algn="ctr"/>
                      <a:r>
                        <a:rPr lang="en-US" sz="1400" b="1" dirty="0">
                          <a:solidFill>
                            <a:srgbClr val="FF0000"/>
                          </a:solidFill>
                        </a:rPr>
                        <a:t>1000 </a:t>
                      </a:r>
                      <a:r>
                        <a:rPr lang="en-US" sz="1400" b="1" dirty="0" err="1">
                          <a:solidFill>
                            <a:srgbClr val="FF0000"/>
                          </a:solidFill>
                        </a:rPr>
                        <a:t>ps</a:t>
                      </a:r>
                      <a:endParaRPr lang="en-US" sz="1400" b="1" dirty="0">
                        <a:solidFill>
                          <a:srgbClr val="FF0000"/>
                        </a:solidFill>
                      </a:endParaRPr>
                    </a:p>
                  </a:txBody>
                  <a:tcPr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9210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33" grpId="0"/>
      <p:bldP spid="30" grpId="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51839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50315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rmAutofit/>
          </a:bodyPr>
          <a:lstStyle/>
          <a:p>
            <a:r>
              <a:rPr lang="en-US" dirty="0"/>
              <a:t>Adding </a:t>
            </a:r>
            <a:r>
              <a:rPr lang="en-US" b="1" dirty="0" err="1">
                <a:latin typeface="Courier New"/>
                <a:cs typeface="Courier New"/>
              </a:rPr>
              <a:t>jalr</a:t>
            </a:r>
            <a:r>
              <a:rPr lang="en-US" dirty="0"/>
              <a:t> to </a:t>
            </a:r>
            <a:r>
              <a:rPr lang="en-US" dirty="0" err="1"/>
              <a:t>datapath</a:t>
            </a:r>
            <a:endParaRPr lang="en-US" dirty="0"/>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5</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9102" y="2724150"/>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60547"/>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914399" y="1260547"/>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6782"/>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295400" y="2039719"/>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096000" y="1885950"/>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499521" y="1998702"/>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1841"/>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6060"/>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3219"/>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5550"/>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923646" y="1556904"/>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813954" y="1859395"/>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4044974" y="2571750"/>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429000" y="4095750"/>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962400" y="4095750"/>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572000" y="4095750"/>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876800" y="4095750"/>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5181600" y="4095750"/>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943600" y="4095750"/>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638800" y="4095750"/>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324600" y="4095750"/>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934200" y="4095750"/>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8229600" y="4095750"/>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990600" y="4095750"/>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spTree>
    <p:extLst>
      <p:ext uri="{BB962C8B-B14F-4D97-AF65-F5344CB8AC3E}">
        <p14:creationId xmlns:p14="http://schemas.microsoft.com/office/powerpoint/2010/main" val="3728874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with RISC-V</a:t>
            </a:r>
          </a:p>
        </p:txBody>
      </p:sp>
      <p:sp>
        <p:nvSpPr>
          <p:cNvPr id="4" name="Date Placeholder 3"/>
          <p:cNvSpPr>
            <a:spLocks noGrp="1"/>
          </p:cNvSpPr>
          <p:nvPr>
            <p:ph type="dt" sz="half" idx="10"/>
          </p:nvPr>
        </p:nvSpPr>
        <p:spPr/>
        <p:txBody>
          <a:bodyPr/>
          <a:lstStyle/>
          <a:p>
            <a:r>
              <a:rPr lang="en-US"/>
              <a:t>CS 61c</a:t>
            </a:r>
          </a:p>
        </p:txBody>
      </p:sp>
      <p:sp>
        <p:nvSpPr>
          <p:cNvPr id="6" name="Slide Number Placeholder 5"/>
          <p:cNvSpPr>
            <a:spLocks noGrp="1"/>
          </p:cNvSpPr>
          <p:nvPr>
            <p:ph type="sldNum" sz="quarter" idx="12"/>
          </p:nvPr>
        </p:nvSpPr>
        <p:spPr/>
        <p:txBody>
          <a:bodyPr/>
          <a:lstStyle/>
          <a:p>
            <a:fld id="{3FF131CF-B26C-E347-9AC9-78212C099DD5}" type="slidenum">
              <a:rPr lang="en-US" smtClean="0"/>
              <a:t>50</a:t>
            </a:fld>
            <a:endParaRPr lang="en-US"/>
          </a:p>
        </p:txBody>
      </p:sp>
      <p:sp>
        <p:nvSpPr>
          <p:cNvPr id="16" name="TextBox 15"/>
          <p:cNvSpPr txBox="1"/>
          <p:nvPr/>
        </p:nvSpPr>
        <p:spPr>
          <a:xfrm>
            <a:off x="1553110" y="1247821"/>
            <a:ext cx="1392479" cy="369332"/>
          </a:xfrm>
          <a:prstGeom prst="rect">
            <a:avLst/>
          </a:prstGeom>
          <a:noFill/>
        </p:spPr>
        <p:txBody>
          <a:bodyPr wrap="none" rtlCol="0">
            <a:spAutoFit/>
          </a:bodyPr>
          <a:lstStyle/>
          <a:p>
            <a:r>
              <a:rPr lang="en-US" dirty="0"/>
              <a:t>add t0, t1, t2</a:t>
            </a:r>
          </a:p>
        </p:txBody>
      </p:sp>
      <p:sp>
        <p:nvSpPr>
          <p:cNvPr id="17" name="TextBox 16"/>
          <p:cNvSpPr txBox="1"/>
          <p:nvPr/>
        </p:nvSpPr>
        <p:spPr>
          <a:xfrm>
            <a:off x="1553110" y="1800591"/>
            <a:ext cx="1241558" cy="369332"/>
          </a:xfrm>
          <a:prstGeom prst="rect">
            <a:avLst/>
          </a:prstGeom>
          <a:noFill/>
        </p:spPr>
        <p:txBody>
          <a:bodyPr wrap="none" rtlCol="0">
            <a:spAutoFit/>
          </a:bodyPr>
          <a:lstStyle/>
          <a:p>
            <a:r>
              <a:rPr lang="en-US" dirty="0"/>
              <a:t>or t3, t4, t5</a:t>
            </a:r>
          </a:p>
        </p:txBody>
      </p:sp>
      <p:sp>
        <p:nvSpPr>
          <p:cNvPr id="18" name="TextBox 17"/>
          <p:cNvSpPr txBox="1"/>
          <p:nvPr/>
        </p:nvSpPr>
        <p:spPr>
          <a:xfrm>
            <a:off x="1553110" y="2382495"/>
            <a:ext cx="1235585" cy="369332"/>
          </a:xfrm>
          <a:prstGeom prst="rect">
            <a:avLst/>
          </a:prstGeom>
          <a:noFill/>
        </p:spPr>
        <p:txBody>
          <a:bodyPr wrap="none" rtlCol="0">
            <a:spAutoFit/>
          </a:bodyPr>
          <a:lstStyle/>
          <a:p>
            <a:r>
              <a:rPr lang="en-US" dirty="0" err="1"/>
              <a:t>sll</a:t>
            </a:r>
            <a:r>
              <a:rPr lang="en-US" dirty="0"/>
              <a:t> t6, t0, t3</a:t>
            </a:r>
          </a:p>
        </p:txBody>
      </p:sp>
      <p:cxnSp>
        <p:nvCxnSpPr>
          <p:cNvPr id="22" name="Straight Arrow Connector 21"/>
          <p:cNvCxnSpPr/>
          <p:nvPr/>
        </p:nvCxnSpPr>
        <p:spPr>
          <a:xfrm>
            <a:off x="3488133" y="1031357"/>
            <a:ext cx="2997327"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229811" y="1247821"/>
            <a:ext cx="0" cy="148395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97032" y="2689534"/>
            <a:ext cx="562329" cy="338554"/>
          </a:xfrm>
          <a:prstGeom prst="rect">
            <a:avLst/>
          </a:prstGeom>
          <a:noFill/>
        </p:spPr>
        <p:txBody>
          <a:bodyPr wrap="none" rtlCol="0">
            <a:spAutoFit/>
          </a:bodyPr>
          <a:lstStyle/>
          <a:p>
            <a:r>
              <a:rPr lang="en-US" sz="1600" i="1" dirty="0" err="1">
                <a:solidFill>
                  <a:srgbClr val="92D050"/>
                </a:solidFill>
              </a:rPr>
              <a:t>t</a:t>
            </a:r>
            <a:r>
              <a:rPr lang="en-US" sz="1600" i="1" baseline="-25000" dirty="0" err="1">
                <a:solidFill>
                  <a:srgbClr val="92D050"/>
                </a:solidFill>
              </a:rPr>
              <a:t>cycle</a:t>
            </a:r>
            <a:endParaRPr lang="en-US" sz="1600" i="1" baseline="-25000" dirty="0">
              <a:solidFill>
                <a:srgbClr val="92D050"/>
              </a:solidFill>
            </a:endParaRP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22405" y="1154194"/>
            <a:ext cx="2711628" cy="512312"/>
          </a:xfrm>
          <a:prstGeom prst="rect">
            <a:avLst/>
          </a:prstGeom>
        </p:spPr>
      </p:pic>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23960" y="1701715"/>
            <a:ext cx="2711628" cy="512312"/>
          </a:xfrm>
          <a:prstGeom prst="rect">
            <a:avLst/>
          </a:prstGeom>
        </p:spPr>
      </p:pic>
      <p:pic>
        <p:nvPicPr>
          <p:cNvPr id="34" name="Picture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26274" y="2264839"/>
            <a:ext cx="2711628" cy="512312"/>
          </a:xfrm>
          <a:prstGeom prst="rect">
            <a:avLst/>
          </a:prstGeom>
        </p:spPr>
      </p:pic>
      <p:sp>
        <p:nvSpPr>
          <p:cNvPr id="30" name="TextBox 29"/>
          <p:cNvSpPr txBox="1"/>
          <p:nvPr/>
        </p:nvSpPr>
        <p:spPr>
          <a:xfrm rot="5400000">
            <a:off x="-171296" y="1812877"/>
            <a:ext cx="2145953" cy="369332"/>
          </a:xfrm>
          <a:prstGeom prst="rect">
            <a:avLst/>
          </a:prstGeom>
          <a:noFill/>
        </p:spPr>
        <p:txBody>
          <a:bodyPr wrap="none" rtlCol="0">
            <a:spAutoFit/>
          </a:bodyPr>
          <a:lstStyle/>
          <a:p>
            <a:r>
              <a:rPr lang="en-US">
                <a:solidFill>
                  <a:srgbClr val="3064C0"/>
                </a:solidFill>
              </a:rPr>
              <a:t>instruction sequence</a:t>
            </a:r>
          </a:p>
        </p:txBody>
      </p:sp>
      <p:grpSp>
        <p:nvGrpSpPr>
          <p:cNvPr id="46" name="Group 45"/>
          <p:cNvGrpSpPr/>
          <p:nvPr/>
        </p:nvGrpSpPr>
        <p:grpSpPr>
          <a:xfrm>
            <a:off x="4092221" y="1048138"/>
            <a:ext cx="598311" cy="1747139"/>
            <a:chOff x="3527776" y="4071280"/>
            <a:chExt cx="598311" cy="2329519"/>
          </a:xfrm>
        </p:grpSpPr>
        <p:cxnSp>
          <p:nvCxnSpPr>
            <p:cNvPr id="23" name="Straight Arrow Connector 2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690532" y="1048138"/>
            <a:ext cx="598311" cy="1747139"/>
            <a:chOff x="3527776" y="4071280"/>
            <a:chExt cx="598311" cy="2329519"/>
          </a:xfrm>
        </p:grpSpPr>
        <p:cxnSp>
          <p:nvCxnSpPr>
            <p:cNvPr id="48" name="Straight Arrow Connector 47"/>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5288842" y="1048137"/>
            <a:ext cx="598311" cy="1747139"/>
            <a:chOff x="3527776" y="4071280"/>
            <a:chExt cx="598311" cy="2329519"/>
          </a:xfrm>
        </p:grpSpPr>
        <p:cxnSp>
          <p:nvCxnSpPr>
            <p:cNvPr id="51" name="Straight Arrow Connector 50"/>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887151" y="936844"/>
            <a:ext cx="598311" cy="1858432"/>
            <a:chOff x="3527776" y="3922890"/>
            <a:chExt cx="598311" cy="2477909"/>
          </a:xfrm>
        </p:grpSpPr>
        <p:cxnSp>
          <p:nvCxnSpPr>
            <p:cNvPr id="54" name="Straight Arrow Connector 53"/>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126087" y="3922890"/>
              <a:ext cx="0" cy="247790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6485460" y="1048137"/>
            <a:ext cx="598311" cy="1747139"/>
            <a:chOff x="3527776" y="4071280"/>
            <a:chExt cx="598311" cy="2329519"/>
          </a:xfrm>
        </p:grpSpPr>
        <p:cxnSp>
          <p:nvCxnSpPr>
            <p:cNvPr id="57" name="Straight Arrow Connector 56"/>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7078129" y="1046853"/>
            <a:ext cx="598311" cy="1747139"/>
            <a:chOff x="3527776" y="4071280"/>
            <a:chExt cx="598311" cy="2329519"/>
          </a:xfrm>
        </p:grpSpPr>
        <p:cxnSp>
          <p:nvCxnSpPr>
            <p:cNvPr id="60" name="Straight Arrow Connector 59"/>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493909" y="1046853"/>
            <a:ext cx="598311" cy="1747139"/>
            <a:chOff x="3527776" y="4071280"/>
            <a:chExt cx="598311" cy="2329519"/>
          </a:xfrm>
        </p:grpSpPr>
        <p:cxnSp>
          <p:nvCxnSpPr>
            <p:cNvPr id="63" name="Straight Arrow Connector 6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3488132" y="936844"/>
            <a:ext cx="0" cy="185714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556790" y="709196"/>
            <a:ext cx="882261" cy="338554"/>
          </a:xfrm>
          <a:prstGeom prst="rect">
            <a:avLst/>
          </a:prstGeom>
          <a:noFill/>
        </p:spPr>
        <p:txBody>
          <a:bodyPr wrap="none" rtlCol="0">
            <a:spAutoFit/>
          </a:bodyPr>
          <a:lstStyle/>
          <a:p>
            <a:r>
              <a:rPr lang="en-US" sz="1600" i="1" dirty="0" err="1">
                <a:solidFill>
                  <a:srgbClr val="92D050"/>
                </a:solidFill>
              </a:rPr>
              <a:t>t</a:t>
            </a:r>
            <a:r>
              <a:rPr lang="en-US" sz="1600" i="1" baseline="-25000" dirty="0" err="1">
                <a:solidFill>
                  <a:srgbClr val="92D050"/>
                </a:solidFill>
              </a:rPr>
              <a:t>instruction</a:t>
            </a:r>
            <a:endParaRPr lang="en-US" sz="1600" i="1" baseline="-25000" dirty="0">
              <a:solidFill>
                <a:srgbClr val="92D05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51847899"/>
              </p:ext>
            </p:extLst>
          </p:nvPr>
        </p:nvGraphicFramePr>
        <p:xfrm>
          <a:off x="222251" y="3040856"/>
          <a:ext cx="8628063" cy="1691639"/>
        </p:xfrm>
        <a:graphic>
          <a:graphicData uri="http://schemas.openxmlformats.org/drawingml/2006/table">
            <a:tbl>
              <a:tblPr firstRow="1" bandRow="1">
                <a:tableStyleId>{5C22544A-7EE6-4342-B048-85BDC9FD1C3A}</a:tableStyleId>
              </a:tblPr>
              <a:tblGrid>
                <a:gridCol w="2876021">
                  <a:extLst>
                    <a:ext uri="{9D8B030D-6E8A-4147-A177-3AD203B41FA5}">
                      <a16:colId xmlns:a16="http://schemas.microsoft.com/office/drawing/2014/main" val="20000"/>
                    </a:ext>
                  </a:extLst>
                </a:gridCol>
                <a:gridCol w="2876021">
                  <a:extLst>
                    <a:ext uri="{9D8B030D-6E8A-4147-A177-3AD203B41FA5}">
                      <a16:colId xmlns:a16="http://schemas.microsoft.com/office/drawing/2014/main" val="20001"/>
                    </a:ext>
                  </a:extLst>
                </a:gridCol>
                <a:gridCol w="2876021">
                  <a:extLst>
                    <a:ext uri="{9D8B030D-6E8A-4147-A177-3AD203B41FA5}">
                      <a16:colId xmlns:a16="http://schemas.microsoft.com/office/drawing/2014/main" val="20002"/>
                    </a:ext>
                  </a:extLst>
                </a:gridCol>
              </a:tblGrid>
              <a:tr h="278130">
                <a:tc>
                  <a:txBody>
                    <a:bodyPr/>
                    <a:lstStyle/>
                    <a:p>
                      <a:endParaRPr lang="en-US" sz="1400" dirty="0"/>
                    </a:p>
                  </a:txBody>
                  <a:tcPr marT="34290" marB="34290"/>
                </a:tc>
                <a:tc>
                  <a:txBody>
                    <a:bodyPr/>
                    <a:lstStyle/>
                    <a:p>
                      <a:pPr algn="ctr"/>
                      <a:r>
                        <a:rPr lang="en-US" sz="1400" dirty="0"/>
                        <a:t>Single</a:t>
                      </a:r>
                      <a:r>
                        <a:rPr lang="en-US" sz="1400" baseline="0" dirty="0"/>
                        <a:t> Cycle</a:t>
                      </a:r>
                      <a:endParaRPr lang="en-US" sz="1400" dirty="0"/>
                    </a:p>
                  </a:txBody>
                  <a:tcPr marT="34290" marB="34290"/>
                </a:tc>
                <a:tc>
                  <a:txBody>
                    <a:bodyPr/>
                    <a:lstStyle/>
                    <a:p>
                      <a:pPr algn="ctr"/>
                      <a:r>
                        <a:rPr lang="en-US" sz="1400" dirty="0"/>
                        <a:t>Pipelining</a:t>
                      </a:r>
                    </a:p>
                  </a:txBody>
                  <a:tcPr marT="34290" marB="34290"/>
                </a:tc>
                <a:extLst>
                  <a:ext uri="{0D108BD9-81ED-4DB2-BD59-A6C34878D82A}">
                    <a16:rowId xmlns:a16="http://schemas.microsoft.com/office/drawing/2014/main" val="10000"/>
                  </a:ext>
                </a:extLst>
              </a:tr>
              <a:tr h="278130">
                <a:tc>
                  <a:txBody>
                    <a:bodyPr/>
                    <a:lstStyle/>
                    <a:p>
                      <a:r>
                        <a:rPr lang="en-US" sz="1400" i="0" baseline="0" dirty="0"/>
                        <a:t>Timing</a:t>
                      </a:r>
                      <a:endParaRPr lang="en-US" sz="1400" i="1" baseline="-25000"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i="1" baseline="0" dirty="0"/>
                        <a:t> </a:t>
                      </a:r>
                      <a:r>
                        <a:rPr lang="en-US" sz="1400" i="1" baseline="0" dirty="0" err="1"/>
                        <a:t>t</a:t>
                      </a:r>
                      <a:r>
                        <a:rPr lang="en-US" sz="1400" i="1" baseline="-25000" dirty="0" err="1"/>
                        <a:t>step</a:t>
                      </a:r>
                      <a:r>
                        <a:rPr lang="en-US" sz="1400" dirty="0"/>
                        <a:t> = 100 … 200 </a:t>
                      </a:r>
                      <a:r>
                        <a:rPr lang="en-US" sz="1400" dirty="0" err="1"/>
                        <a:t>ps</a:t>
                      </a:r>
                      <a:endParaRPr lang="en-US" sz="1400"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i="1" baseline="0" dirty="0"/>
                        <a:t> </a:t>
                      </a:r>
                      <a:r>
                        <a:rPr lang="en-US" sz="1400" i="1" baseline="0" dirty="0" err="1"/>
                        <a:t>t</a:t>
                      </a:r>
                      <a:r>
                        <a:rPr lang="en-US" sz="1400" i="1" baseline="-25000" dirty="0" err="1"/>
                        <a:t>cycle</a:t>
                      </a:r>
                      <a:r>
                        <a:rPr lang="en-US" sz="1400" dirty="0"/>
                        <a:t> = 200 </a:t>
                      </a:r>
                      <a:r>
                        <a:rPr lang="en-US" sz="1400" dirty="0" err="1"/>
                        <a:t>ps</a:t>
                      </a:r>
                      <a:endParaRPr lang="en-US" sz="1400" dirty="0"/>
                    </a:p>
                  </a:txBody>
                  <a:tcPr marT="34290" marB="34290"/>
                </a:tc>
                <a:extLst>
                  <a:ext uri="{0D108BD9-81ED-4DB2-BD59-A6C34878D82A}">
                    <a16:rowId xmlns:a16="http://schemas.microsoft.com/office/drawing/2014/main" val="10001"/>
                  </a:ext>
                </a:extLst>
              </a:tr>
              <a:tr h="278130">
                <a:tc>
                  <a:txBody>
                    <a:bodyPr/>
                    <a:lstStyle/>
                    <a:p>
                      <a:endParaRPr lang="en-US" sz="1400" i="1" baseline="-25000" dirty="0"/>
                    </a:p>
                  </a:txBody>
                  <a:tcPr marT="34290" marB="34290"/>
                </a:tc>
                <a:tc>
                  <a:txBody>
                    <a:bodyPr/>
                    <a:lstStyle/>
                    <a:p>
                      <a:pPr algn="ctr"/>
                      <a:r>
                        <a:rPr lang="en-US" sz="1400" dirty="0"/>
                        <a:t>Register</a:t>
                      </a:r>
                      <a:r>
                        <a:rPr lang="en-US" sz="1400" baseline="0" dirty="0"/>
                        <a:t> access only 100 </a:t>
                      </a:r>
                      <a:r>
                        <a:rPr lang="en-US" sz="1400" baseline="0" dirty="0" err="1"/>
                        <a:t>ps</a:t>
                      </a:r>
                      <a:endParaRPr lang="en-US" sz="1400" dirty="0"/>
                    </a:p>
                  </a:txBody>
                  <a:tcPr marT="34290" marB="34290"/>
                </a:tc>
                <a:tc>
                  <a:txBody>
                    <a:bodyPr/>
                    <a:lstStyle/>
                    <a:p>
                      <a:pPr algn="ctr"/>
                      <a:r>
                        <a:rPr lang="en-US" sz="1400" dirty="0"/>
                        <a:t>All cycles same length</a:t>
                      </a:r>
                    </a:p>
                  </a:txBody>
                  <a:tcPr marT="34290" marB="34290"/>
                </a:tc>
                <a:extLst>
                  <a:ext uri="{0D108BD9-81ED-4DB2-BD59-A6C34878D82A}">
                    <a16:rowId xmlns:a16="http://schemas.microsoft.com/office/drawing/2014/main" val="10002"/>
                  </a:ext>
                </a:extLst>
              </a:tr>
              <a:tr h="278130">
                <a:tc>
                  <a:txBody>
                    <a:bodyPr/>
                    <a:lstStyle/>
                    <a:p>
                      <a:r>
                        <a:rPr lang="en-US" sz="1400" dirty="0"/>
                        <a:t>Instruction</a:t>
                      </a:r>
                      <a:r>
                        <a:rPr lang="en-US" sz="1400" baseline="0" dirty="0"/>
                        <a:t> time, </a:t>
                      </a:r>
                      <a:r>
                        <a:rPr lang="en-US" sz="1400" i="1" baseline="0" dirty="0" err="1"/>
                        <a:t>t</a:t>
                      </a:r>
                      <a:r>
                        <a:rPr lang="en-US" sz="1400" i="1" baseline="-25000" dirty="0" err="1"/>
                        <a:t>instruction</a:t>
                      </a:r>
                      <a:endParaRPr lang="en-US" sz="1400" i="1" baseline="-25000" dirty="0"/>
                    </a:p>
                  </a:txBody>
                  <a:tcPr marT="34290" marB="34290"/>
                </a:tc>
                <a:tc>
                  <a:txBody>
                    <a:bodyPr/>
                    <a:lstStyle/>
                    <a:p>
                      <a:pPr algn="ctr"/>
                      <a:r>
                        <a:rPr lang="en-US" sz="1400" i="1" baseline="0" dirty="0"/>
                        <a:t>= </a:t>
                      </a:r>
                      <a:r>
                        <a:rPr lang="en-US" sz="1400" i="1" baseline="0" dirty="0" err="1"/>
                        <a:t>t</a:t>
                      </a:r>
                      <a:r>
                        <a:rPr lang="en-US" sz="1400" i="1" baseline="-25000" dirty="0" err="1"/>
                        <a:t>cycle</a:t>
                      </a:r>
                      <a:r>
                        <a:rPr lang="en-US" sz="1400" dirty="0"/>
                        <a:t> = 800 </a:t>
                      </a:r>
                      <a:r>
                        <a:rPr lang="en-US" sz="1400" dirty="0" err="1"/>
                        <a:t>ps</a:t>
                      </a:r>
                      <a:endParaRPr lang="en-US" sz="1400" dirty="0"/>
                    </a:p>
                  </a:txBody>
                  <a:tcPr marT="34290" marB="34290"/>
                </a:tc>
                <a:tc>
                  <a:txBody>
                    <a:bodyPr/>
                    <a:lstStyle/>
                    <a:p>
                      <a:pPr algn="ctr"/>
                      <a:r>
                        <a:rPr lang="en-US" sz="1400" dirty="0">
                          <a:solidFill>
                            <a:srgbClr val="FF0000"/>
                          </a:solidFill>
                        </a:rPr>
                        <a:t>1000 </a:t>
                      </a:r>
                      <a:r>
                        <a:rPr lang="en-US" sz="1400" dirty="0" err="1">
                          <a:solidFill>
                            <a:srgbClr val="FF0000"/>
                          </a:solidFill>
                        </a:rPr>
                        <a:t>ps</a:t>
                      </a:r>
                      <a:endParaRPr lang="en-US" sz="1400" dirty="0">
                        <a:solidFill>
                          <a:srgbClr val="FF0000"/>
                        </a:solidFill>
                      </a:endParaRPr>
                    </a:p>
                  </a:txBody>
                  <a:tcPr marT="34290" marB="34290"/>
                </a:tc>
                <a:extLst>
                  <a:ext uri="{0D108BD9-81ED-4DB2-BD59-A6C34878D82A}">
                    <a16:rowId xmlns:a16="http://schemas.microsoft.com/office/drawing/2014/main" val="10003"/>
                  </a:ext>
                </a:extLst>
              </a:tr>
              <a:tr h="278130">
                <a:tc>
                  <a:txBody>
                    <a:bodyPr/>
                    <a:lstStyle/>
                    <a:p>
                      <a:r>
                        <a:rPr lang="en-US" sz="1400" dirty="0"/>
                        <a:t>Clock rate, </a:t>
                      </a:r>
                      <a:r>
                        <a:rPr lang="en-US" sz="1400" i="1" dirty="0"/>
                        <a:t>f</a:t>
                      </a:r>
                      <a:r>
                        <a:rPr lang="en-US" sz="1400" i="1" baseline="-25000" dirty="0"/>
                        <a:t>s</a:t>
                      </a:r>
                    </a:p>
                  </a:txBody>
                  <a:tcPr marT="34290" marB="34290"/>
                </a:tc>
                <a:tc>
                  <a:txBody>
                    <a:bodyPr/>
                    <a:lstStyle/>
                    <a:p>
                      <a:pPr algn="ctr"/>
                      <a:r>
                        <a:rPr lang="en-US" sz="1400" dirty="0"/>
                        <a:t>1/800 </a:t>
                      </a:r>
                      <a:r>
                        <a:rPr lang="en-US" sz="1400" dirty="0" err="1"/>
                        <a:t>ps</a:t>
                      </a:r>
                      <a:r>
                        <a:rPr lang="en-US" sz="1400" dirty="0"/>
                        <a:t> = 1.25 GHz</a:t>
                      </a:r>
                    </a:p>
                  </a:txBody>
                  <a:tcPr marT="34290" marB="34290"/>
                </a:tc>
                <a:tc>
                  <a:txBody>
                    <a:bodyPr/>
                    <a:lstStyle/>
                    <a:p>
                      <a:pPr algn="ctr"/>
                      <a:r>
                        <a:rPr lang="en-US" sz="1400" dirty="0"/>
                        <a:t>1/200</a:t>
                      </a:r>
                      <a:r>
                        <a:rPr lang="en-US" sz="1400" baseline="0" dirty="0"/>
                        <a:t> </a:t>
                      </a:r>
                      <a:r>
                        <a:rPr lang="en-US" sz="1400" baseline="0" dirty="0" err="1"/>
                        <a:t>ps</a:t>
                      </a:r>
                      <a:r>
                        <a:rPr lang="en-US" sz="1400" baseline="0" dirty="0"/>
                        <a:t> = </a:t>
                      </a:r>
                      <a:r>
                        <a:rPr lang="en-US" sz="1400" baseline="0" dirty="0">
                          <a:solidFill>
                            <a:srgbClr val="FF0000"/>
                          </a:solidFill>
                        </a:rPr>
                        <a:t>5 GHz</a:t>
                      </a:r>
                      <a:endParaRPr lang="en-US" sz="1400" dirty="0">
                        <a:solidFill>
                          <a:srgbClr val="FF0000"/>
                        </a:solidFill>
                      </a:endParaRPr>
                    </a:p>
                  </a:txBody>
                  <a:tcPr marT="34290" marB="34290"/>
                </a:tc>
                <a:extLst>
                  <a:ext uri="{0D108BD9-81ED-4DB2-BD59-A6C34878D82A}">
                    <a16:rowId xmlns:a16="http://schemas.microsoft.com/office/drawing/2014/main" val="10004"/>
                  </a:ext>
                </a:extLst>
              </a:tr>
              <a:tr h="278130">
                <a:tc>
                  <a:txBody>
                    <a:bodyPr/>
                    <a:lstStyle/>
                    <a:p>
                      <a:r>
                        <a:rPr lang="en-US" sz="1400" dirty="0"/>
                        <a:t>Relative speed</a:t>
                      </a:r>
                    </a:p>
                  </a:txBody>
                  <a:tcPr marT="34290" marB="34290"/>
                </a:tc>
                <a:tc>
                  <a:txBody>
                    <a:bodyPr/>
                    <a:lstStyle/>
                    <a:p>
                      <a:pPr algn="ctr"/>
                      <a:r>
                        <a:rPr lang="en-US" sz="1400" dirty="0"/>
                        <a:t>1 x</a:t>
                      </a:r>
                    </a:p>
                  </a:txBody>
                  <a:tcPr marT="34290" marB="34290"/>
                </a:tc>
                <a:tc>
                  <a:txBody>
                    <a:bodyPr/>
                    <a:lstStyle/>
                    <a:p>
                      <a:pPr algn="ctr"/>
                      <a:r>
                        <a:rPr lang="en-US" sz="1400" dirty="0">
                          <a:solidFill>
                            <a:srgbClr val="FF0000"/>
                          </a:solidFill>
                        </a:rPr>
                        <a:t>4 x</a:t>
                      </a:r>
                    </a:p>
                  </a:txBody>
                  <a:tcPr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47222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65303" y="3138937"/>
            <a:ext cx="2711628" cy="512312"/>
          </a:xfrm>
          <a:prstGeom prst="rect">
            <a:avLst/>
          </a:prstGeom>
        </p:spPr>
      </p:pic>
      <p:pic>
        <p:nvPicPr>
          <p:cNvPr id="41" name="Picture 4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69124" y="3679321"/>
            <a:ext cx="2711628" cy="512312"/>
          </a:xfrm>
          <a:prstGeom prst="rect">
            <a:avLst/>
          </a:prstGeom>
        </p:spPr>
      </p:pic>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73149" y="4240694"/>
            <a:ext cx="2711628" cy="512312"/>
          </a:xfrm>
          <a:prstGeom prst="rect">
            <a:avLst/>
          </a:prstGeom>
        </p:spPr>
      </p:pic>
      <p:sp>
        <p:nvSpPr>
          <p:cNvPr id="2" name="Title 1"/>
          <p:cNvSpPr>
            <a:spLocks noGrp="1"/>
          </p:cNvSpPr>
          <p:nvPr>
            <p:ph type="title"/>
          </p:nvPr>
        </p:nvSpPr>
        <p:spPr/>
        <p:txBody>
          <a:bodyPr>
            <a:normAutofit/>
          </a:bodyPr>
          <a:lstStyle/>
          <a:p>
            <a:r>
              <a:rPr lang="en-US" dirty="0"/>
              <a:t>Sequential vs Simultaneous</a:t>
            </a:r>
          </a:p>
        </p:txBody>
      </p:sp>
      <p:sp>
        <p:nvSpPr>
          <p:cNvPr id="16" name="TextBox 15"/>
          <p:cNvSpPr txBox="1"/>
          <p:nvPr/>
        </p:nvSpPr>
        <p:spPr>
          <a:xfrm>
            <a:off x="889613" y="1551737"/>
            <a:ext cx="1392479" cy="369332"/>
          </a:xfrm>
          <a:prstGeom prst="rect">
            <a:avLst/>
          </a:prstGeom>
          <a:noFill/>
        </p:spPr>
        <p:txBody>
          <a:bodyPr wrap="none" rtlCol="0">
            <a:spAutoFit/>
          </a:bodyPr>
          <a:lstStyle/>
          <a:p>
            <a:r>
              <a:rPr lang="en-US" dirty="0"/>
              <a:t>add t0, t1, t2</a:t>
            </a:r>
          </a:p>
        </p:txBody>
      </p:sp>
      <p:sp>
        <p:nvSpPr>
          <p:cNvPr id="17" name="TextBox 16"/>
          <p:cNvSpPr txBox="1"/>
          <p:nvPr/>
        </p:nvSpPr>
        <p:spPr>
          <a:xfrm>
            <a:off x="889613" y="2104508"/>
            <a:ext cx="1241558" cy="369332"/>
          </a:xfrm>
          <a:prstGeom prst="rect">
            <a:avLst/>
          </a:prstGeom>
          <a:noFill/>
        </p:spPr>
        <p:txBody>
          <a:bodyPr wrap="none" rtlCol="0">
            <a:spAutoFit/>
          </a:bodyPr>
          <a:lstStyle/>
          <a:p>
            <a:r>
              <a:rPr lang="en-US" dirty="0"/>
              <a:t>or t3, t4, t5</a:t>
            </a:r>
          </a:p>
        </p:txBody>
      </p:sp>
      <p:sp>
        <p:nvSpPr>
          <p:cNvPr id="18" name="TextBox 17"/>
          <p:cNvSpPr txBox="1"/>
          <p:nvPr/>
        </p:nvSpPr>
        <p:spPr>
          <a:xfrm>
            <a:off x="889613" y="2686412"/>
            <a:ext cx="1235585" cy="369332"/>
          </a:xfrm>
          <a:prstGeom prst="rect">
            <a:avLst/>
          </a:prstGeom>
          <a:noFill/>
        </p:spPr>
        <p:txBody>
          <a:bodyPr wrap="none" rtlCol="0">
            <a:spAutoFit/>
          </a:bodyPr>
          <a:lstStyle/>
          <a:p>
            <a:r>
              <a:rPr lang="en-US" dirty="0" err="1"/>
              <a:t>sll</a:t>
            </a:r>
            <a:r>
              <a:rPr lang="en-US" dirty="0"/>
              <a:t> t6, t0, t3</a:t>
            </a:r>
          </a:p>
        </p:txBody>
      </p:sp>
      <p:cxnSp>
        <p:nvCxnSpPr>
          <p:cNvPr id="22" name="Straight Arrow Connector 21"/>
          <p:cNvCxnSpPr/>
          <p:nvPr/>
        </p:nvCxnSpPr>
        <p:spPr>
          <a:xfrm>
            <a:off x="2824636" y="1335273"/>
            <a:ext cx="2997327"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66314" y="1551739"/>
            <a:ext cx="0" cy="322548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576520" y="4076381"/>
            <a:ext cx="925742" cy="584776"/>
          </a:xfrm>
          <a:prstGeom prst="rect">
            <a:avLst/>
          </a:prstGeom>
          <a:noFill/>
        </p:spPr>
        <p:txBody>
          <a:bodyPr wrap="none" rtlCol="0">
            <a:spAutoFit/>
          </a:bodyPr>
          <a:lstStyle/>
          <a:p>
            <a:pPr algn="ctr"/>
            <a:r>
              <a:rPr lang="en-US" sz="1600" i="1" dirty="0" err="1">
                <a:solidFill>
                  <a:srgbClr val="92D050"/>
                </a:solidFill>
              </a:rPr>
              <a:t>t</a:t>
            </a:r>
            <a:r>
              <a:rPr lang="en-US" sz="1600" i="1" baseline="-25000" dirty="0" err="1">
                <a:solidFill>
                  <a:srgbClr val="92D050"/>
                </a:solidFill>
              </a:rPr>
              <a:t>cycle</a:t>
            </a:r>
            <a:endParaRPr lang="en-US" sz="1600" i="1" baseline="-25000" dirty="0">
              <a:solidFill>
                <a:srgbClr val="92D050"/>
              </a:solidFill>
            </a:endParaRPr>
          </a:p>
          <a:p>
            <a:pPr algn="ctr"/>
            <a:r>
              <a:rPr lang="en-US" sz="1600" i="1" dirty="0">
                <a:solidFill>
                  <a:srgbClr val="92D050"/>
                </a:solidFill>
              </a:rPr>
              <a:t>= 200 </a:t>
            </a:r>
            <a:r>
              <a:rPr lang="en-US" sz="1600" i="1" dirty="0" err="1">
                <a:solidFill>
                  <a:srgbClr val="92D050"/>
                </a:solidFill>
              </a:rPr>
              <a:t>ps</a:t>
            </a:r>
            <a:endParaRPr lang="en-US" sz="1600" i="1" dirty="0">
              <a:solidFill>
                <a:srgbClr val="92D050"/>
              </a:solidFill>
            </a:endParaRP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58908" y="1458111"/>
            <a:ext cx="2711628" cy="512312"/>
          </a:xfrm>
          <a:prstGeom prst="rect">
            <a:avLst/>
          </a:prstGeom>
        </p:spPr>
      </p:pic>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60463" y="2005631"/>
            <a:ext cx="2711628" cy="512312"/>
          </a:xfrm>
          <a:prstGeom prst="rect">
            <a:avLst/>
          </a:prstGeom>
        </p:spPr>
      </p:pic>
      <p:pic>
        <p:nvPicPr>
          <p:cNvPr id="34" name="Picture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2777" y="2568755"/>
            <a:ext cx="2711628" cy="512312"/>
          </a:xfrm>
          <a:prstGeom prst="rect">
            <a:avLst/>
          </a:prstGeom>
        </p:spPr>
      </p:pic>
      <p:sp>
        <p:nvSpPr>
          <p:cNvPr id="30" name="TextBox 29"/>
          <p:cNvSpPr txBox="1"/>
          <p:nvPr/>
        </p:nvSpPr>
        <p:spPr>
          <a:xfrm rot="5400000">
            <a:off x="-772690" y="3199294"/>
            <a:ext cx="2145953" cy="369332"/>
          </a:xfrm>
          <a:prstGeom prst="rect">
            <a:avLst/>
          </a:prstGeom>
          <a:noFill/>
        </p:spPr>
        <p:txBody>
          <a:bodyPr wrap="none" rtlCol="0">
            <a:spAutoFit/>
          </a:bodyPr>
          <a:lstStyle/>
          <a:p>
            <a:r>
              <a:rPr lang="en-US" dirty="0">
                <a:solidFill>
                  <a:srgbClr val="3064C0"/>
                </a:solidFill>
              </a:rPr>
              <a:t>instruction sequence</a:t>
            </a:r>
          </a:p>
        </p:txBody>
      </p:sp>
      <p:grpSp>
        <p:nvGrpSpPr>
          <p:cNvPr id="9" name="Group 8"/>
          <p:cNvGrpSpPr/>
          <p:nvPr/>
        </p:nvGrpSpPr>
        <p:grpSpPr>
          <a:xfrm>
            <a:off x="3428724" y="1240761"/>
            <a:ext cx="3584219" cy="3714562"/>
            <a:chOff x="3428723" y="1737155"/>
            <a:chExt cx="3584219" cy="2395102"/>
          </a:xfrm>
        </p:grpSpPr>
        <p:grpSp>
          <p:nvGrpSpPr>
            <p:cNvPr id="46" name="Group 45"/>
            <p:cNvGrpSpPr/>
            <p:nvPr/>
          </p:nvGrpSpPr>
          <p:grpSpPr>
            <a:xfrm>
              <a:off x="3428723" y="1802738"/>
              <a:ext cx="598311" cy="2329519"/>
              <a:chOff x="3527776" y="4071280"/>
              <a:chExt cx="598311" cy="2329519"/>
            </a:xfrm>
          </p:grpSpPr>
          <p:cxnSp>
            <p:nvCxnSpPr>
              <p:cNvPr id="23" name="Straight Arrow Connector 2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027034" y="1802738"/>
              <a:ext cx="598311" cy="2329519"/>
              <a:chOff x="3527776" y="4071280"/>
              <a:chExt cx="598311" cy="2329519"/>
            </a:xfrm>
          </p:grpSpPr>
          <p:cxnSp>
            <p:nvCxnSpPr>
              <p:cNvPr id="48" name="Straight Arrow Connector 47"/>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4625344" y="1802737"/>
              <a:ext cx="598311" cy="2329519"/>
              <a:chOff x="3527776" y="4071280"/>
              <a:chExt cx="598311" cy="2329519"/>
            </a:xfrm>
          </p:grpSpPr>
          <p:cxnSp>
            <p:nvCxnSpPr>
              <p:cNvPr id="51" name="Straight Arrow Connector 50"/>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223653" y="1737155"/>
              <a:ext cx="598311" cy="2395101"/>
              <a:chOff x="3527776" y="4005698"/>
              <a:chExt cx="598311" cy="2395101"/>
            </a:xfrm>
          </p:grpSpPr>
          <p:cxnSp>
            <p:nvCxnSpPr>
              <p:cNvPr id="54" name="Straight Arrow Connector 53"/>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126087" y="4005698"/>
                <a:ext cx="0" cy="2395101"/>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5821962" y="2498292"/>
              <a:ext cx="598311" cy="1633964"/>
              <a:chOff x="3527776" y="4766835"/>
              <a:chExt cx="598311" cy="1633964"/>
            </a:xfrm>
          </p:grpSpPr>
          <p:cxnSp>
            <p:nvCxnSpPr>
              <p:cNvPr id="57" name="Straight Arrow Connector 56"/>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26087" y="4766835"/>
                <a:ext cx="0" cy="163396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414631" y="2894504"/>
              <a:ext cx="598311" cy="1236040"/>
              <a:chOff x="3527776" y="5164759"/>
              <a:chExt cx="598311" cy="1236040"/>
            </a:xfrm>
          </p:grpSpPr>
          <p:cxnSp>
            <p:nvCxnSpPr>
              <p:cNvPr id="60" name="Straight Arrow Connector 59"/>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126087" y="5164759"/>
                <a:ext cx="0" cy="123604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p:cNvGrpSpPr/>
          <p:nvPr/>
        </p:nvGrpSpPr>
        <p:grpSpPr>
          <a:xfrm>
            <a:off x="2830412" y="1350770"/>
            <a:ext cx="598311" cy="3601896"/>
            <a:chOff x="3527776" y="4071280"/>
            <a:chExt cx="598311" cy="2329461"/>
          </a:xfrm>
        </p:grpSpPr>
        <p:cxnSp>
          <p:nvCxnSpPr>
            <p:cNvPr id="63" name="Straight Arrow Connector 62"/>
            <p:cNvCxnSpPr/>
            <p:nvPr/>
          </p:nvCxnSpPr>
          <p:spPr>
            <a:xfrm>
              <a:off x="3527776" y="5834225"/>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126087" y="4071280"/>
              <a:ext cx="0" cy="2329461"/>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2824635" y="1240760"/>
            <a:ext cx="0" cy="288658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560463" y="1013996"/>
            <a:ext cx="1731358" cy="338554"/>
          </a:xfrm>
          <a:prstGeom prst="rect">
            <a:avLst/>
          </a:prstGeom>
          <a:noFill/>
        </p:spPr>
        <p:txBody>
          <a:bodyPr wrap="none" rtlCol="0">
            <a:spAutoFit/>
          </a:bodyPr>
          <a:lstStyle/>
          <a:p>
            <a:r>
              <a:rPr lang="en-US" sz="1600" i="1" dirty="0" err="1">
                <a:solidFill>
                  <a:srgbClr val="92D050"/>
                </a:solidFill>
              </a:rPr>
              <a:t>t</a:t>
            </a:r>
            <a:r>
              <a:rPr lang="en-US" sz="1600" i="1" baseline="-25000" dirty="0" err="1">
                <a:solidFill>
                  <a:srgbClr val="92D050"/>
                </a:solidFill>
              </a:rPr>
              <a:t>instruction</a:t>
            </a:r>
            <a:r>
              <a:rPr lang="en-US" sz="1600" i="1" dirty="0">
                <a:solidFill>
                  <a:srgbClr val="92D050"/>
                </a:solidFill>
              </a:rPr>
              <a:t> = 1000 </a:t>
            </a:r>
            <a:r>
              <a:rPr lang="en-US" sz="1600" i="1" dirty="0" err="1">
                <a:solidFill>
                  <a:srgbClr val="92D050"/>
                </a:solidFill>
              </a:rPr>
              <a:t>ps</a:t>
            </a:r>
            <a:endParaRPr lang="en-US" sz="1600" i="1" baseline="-25000" dirty="0">
              <a:solidFill>
                <a:srgbClr val="92D050"/>
              </a:solidFill>
            </a:endParaRPr>
          </a:p>
        </p:txBody>
      </p:sp>
      <p:grpSp>
        <p:nvGrpSpPr>
          <p:cNvPr id="45" name="Group 44"/>
          <p:cNvGrpSpPr/>
          <p:nvPr/>
        </p:nvGrpSpPr>
        <p:grpSpPr>
          <a:xfrm>
            <a:off x="7012943" y="3571177"/>
            <a:ext cx="632125" cy="1331396"/>
            <a:chOff x="3493962" y="4786475"/>
            <a:chExt cx="632125" cy="1614324"/>
          </a:xfrm>
        </p:grpSpPr>
        <p:cxnSp>
          <p:nvCxnSpPr>
            <p:cNvPr id="65" name="Straight Arrow Connector 64"/>
            <p:cNvCxnSpPr/>
            <p:nvPr/>
          </p:nvCxnSpPr>
          <p:spPr>
            <a:xfrm>
              <a:off x="3493962" y="6329119"/>
              <a:ext cx="632125"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126087" y="4786475"/>
              <a:ext cx="0" cy="161432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7655431" y="4127347"/>
            <a:ext cx="598311" cy="775229"/>
            <a:chOff x="3527776" y="5460831"/>
            <a:chExt cx="598311" cy="939968"/>
          </a:xfrm>
        </p:grpSpPr>
        <p:cxnSp>
          <p:nvCxnSpPr>
            <p:cNvPr id="69" name="Straight Arrow Connector 68"/>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126087" y="5460831"/>
              <a:ext cx="0" cy="93996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8252613" y="4127347"/>
            <a:ext cx="598311" cy="776937"/>
            <a:chOff x="3527776" y="5458759"/>
            <a:chExt cx="598311" cy="942040"/>
          </a:xfrm>
        </p:grpSpPr>
        <p:cxnSp>
          <p:nvCxnSpPr>
            <p:cNvPr id="73" name="Straight Arrow Connector 72"/>
            <p:cNvCxnSpPr/>
            <p:nvPr/>
          </p:nvCxnSpPr>
          <p:spPr>
            <a:xfrm>
              <a:off x="3527776" y="6324048"/>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26087" y="5458759"/>
              <a:ext cx="0" cy="94204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908960" y="3256593"/>
            <a:ext cx="1247532" cy="369332"/>
          </a:xfrm>
          <a:prstGeom prst="rect">
            <a:avLst/>
          </a:prstGeom>
          <a:noFill/>
        </p:spPr>
        <p:txBody>
          <a:bodyPr wrap="none" rtlCol="0">
            <a:spAutoFit/>
          </a:bodyPr>
          <a:lstStyle/>
          <a:p>
            <a:r>
              <a:rPr lang="en-US" dirty="0" err="1"/>
              <a:t>sw</a:t>
            </a:r>
            <a:r>
              <a:rPr lang="en-US" dirty="0"/>
              <a:t> t0, 4(t3)</a:t>
            </a:r>
          </a:p>
        </p:txBody>
      </p:sp>
      <p:sp>
        <p:nvSpPr>
          <p:cNvPr id="76" name="TextBox 75"/>
          <p:cNvSpPr txBox="1"/>
          <p:nvPr/>
        </p:nvSpPr>
        <p:spPr>
          <a:xfrm>
            <a:off x="895554" y="3799699"/>
            <a:ext cx="1210225" cy="369332"/>
          </a:xfrm>
          <a:prstGeom prst="rect">
            <a:avLst/>
          </a:prstGeom>
          <a:noFill/>
        </p:spPr>
        <p:txBody>
          <a:bodyPr wrap="none" rtlCol="0">
            <a:spAutoFit/>
          </a:bodyPr>
          <a:lstStyle/>
          <a:p>
            <a:r>
              <a:rPr lang="en-US" dirty="0" err="1"/>
              <a:t>lw</a:t>
            </a:r>
            <a:r>
              <a:rPr lang="en-US" dirty="0"/>
              <a:t> t0, 8(t3)</a:t>
            </a:r>
          </a:p>
        </p:txBody>
      </p:sp>
      <p:sp>
        <p:nvSpPr>
          <p:cNvPr id="77" name="TextBox 76"/>
          <p:cNvSpPr txBox="1"/>
          <p:nvPr/>
        </p:nvSpPr>
        <p:spPr>
          <a:xfrm>
            <a:off x="904899" y="4340185"/>
            <a:ext cx="1368133" cy="369332"/>
          </a:xfrm>
          <a:prstGeom prst="rect">
            <a:avLst/>
          </a:prstGeom>
          <a:noFill/>
        </p:spPr>
        <p:txBody>
          <a:bodyPr wrap="none" rtlCol="0">
            <a:spAutoFit/>
          </a:bodyPr>
          <a:lstStyle/>
          <a:p>
            <a:r>
              <a:rPr lang="en-US" dirty="0" err="1"/>
              <a:t>addi</a:t>
            </a:r>
            <a:r>
              <a:rPr lang="en-US" dirty="0"/>
              <a:t> t2, t2, 1</a:t>
            </a:r>
          </a:p>
        </p:txBody>
      </p:sp>
      <p:sp>
        <p:nvSpPr>
          <p:cNvPr id="11" name="TextBox 10"/>
          <p:cNvSpPr txBox="1"/>
          <p:nvPr/>
        </p:nvSpPr>
        <p:spPr>
          <a:xfrm>
            <a:off x="1608123" y="754798"/>
            <a:ext cx="5933848" cy="369332"/>
          </a:xfrm>
          <a:prstGeom prst="rect">
            <a:avLst/>
          </a:prstGeom>
          <a:noFill/>
        </p:spPr>
        <p:txBody>
          <a:bodyPr wrap="none" rtlCol="0">
            <a:spAutoFit/>
          </a:bodyPr>
          <a:lstStyle/>
          <a:p>
            <a:r>
              <a:rPr lang="en-US" b="1" i="1" dirty="0">
                <a:solidFill>
                  <a:srgbClr val="3064C0"/>
                </a:solidFill>
              </a:rPr>
              <a:t>What happens sequentially, what </a:t>
            </a:r>
            <a:r>
              <a:rPr lang="en-US" b="1" i="1">
                <a:solidFill>
                  <a:srgbClr val="3064C0"/>
                </a:solidFill>
              </a:rPr>
              <a:t>happens simultaneously?</a:t>
            </a:r>
          </a:p>
        </p:txBody>
      </p:sp>
    </p:spTree>
    <p:extLst>
      <p:ext uri="{BB962C8B-B14F-4D97-AF65-F5344CB8AC3E}">
        <p14:creationId xmlns:p14="http://schemas.microsoft.com/office/powerpoint/2010/main" val="1075278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is-IS" dirty="0"/>
              <a:t>Finish Single-Cycle RISC-V Datapath</a:t>
            </a:r>
          </a:p>
          <a:p>
            <a:r>
              <a:rPr lang="is-IS" dirty="0"/>
              <a:t>Controller</a:t>
            </a:r>
          </a:p>
          <a:p>
            <a:r>
              <a:rPr lang="is-IS" dirty="0"/>
              <a:t>Instruction Timing</a:t>
            </a:r>
          </a:p>
          <a:p>
            <a:r>
              <a:rPr lang="is-IS" dirty="0"/>
              <a:t>Performance Measures</a:t>
            </a:r>
          </a:p>
          <a:p>
            <a:r>
              <a:rPr lang="is-IS" dirty="0"/>
              <a:t>Introduction to Pipelining</a:t>
            </a:r>
          </a:p>
          <a:p>
            <a:r>
              <a:rPr lang="is-IS" dirty="0"/>
              <a:t>Pipelined </a:t>
            </a:r>
            <a:r>
              <a:rPr lang="en-US" dirty="0"/>
              <a:t>RISC-V</a:t>
            </a:r>
            <a:r>
              <a:rPr lang="is-IS" dirty="0"/>
              <a:t> Datapath</a:t>
            </a:r>
          </a:p>
          <a:p>
            <a:r>
              <a:rPr lang="is-IS" b="1" dirty="0"/>
              <a:t>A</a:t>
            </a:r>
            <a:r>
              <a:rPr lang="en-US" b="1" dirty="0"/>
              <a:t>n</a:t>
            </a:r>
            <a:r>
              <a:rPr lang="is-IS" b="1" dirty="0"/>
              <a:t>d in Conclusion, ...</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52</a:t>
            </a:fld>
            <a:endParaRPr lang="en-US"/>
          </a:p>
        </p:txBody>
      </p:sp>
    </p:spTree>
    <p:extLst>
      <p:ext uri="{BB962C8B-B14F-4D97-AF65-F5344CB8AC3E}">
        <p14:creationId xmlns:p14="http://schemas.microsoft.com/office/powerpoint/2010/main" val="3671704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in Conclusion, </a:t>
            </a:r>
            <a:r>
              <a:rPr lang="is-I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Controller</a:t>
            </a:r>
          </a:p>
          <a:p>
            <a:pPr lvl="1"/>
            <a:r>
              <a:rPr lang="en-US" dirty="0"/>
              <a:t>Tells universal datapath how to execute each instruction</a:t>
            </a:r>
          </a:p>
          <a:p>
            <a:r>
              <a:rPr lang="en-US" dirty="0"/>
              <a:t>Instruction timing</a:t>
            </a:r>
          </a:p>
          <a:p>
            <a:pPr lvl="1"/>
            <a:r>
              <a:rPr lang="en-US" dirty="0"/>
              <a:t>Set by instruction complexity, architecture, technology</a:t>
            </a:r>
          </a:p>
          <a:p>
            <a:pPr lvl="1"/>
            <a:r>
              <a:rPr lang="en-US" dirty="0"/>
              <a:t>Pipelining increases clock frequency, “instructions per second”</a:t>
            </a:r>
          </a:p>
          <a:p>
            <a:pPr lvl="2"/>
            <a:r>
              <a:rPr lang="en-US" dirty="0"/>
              <a:t>But does not reduce time to complete instruction</a:t>
            </a:r>
          </a:p>
          <a:p>
            <a:r>
              <a:rPr lang="en-US" dirty="0"/>
              <a:t>Performance measures</a:t>
            </a:r>
          </a:p>
          <a:p>
            <a:pPr lvl="1"/>
            <a:r>
              <a:rPr lang="en-US" dirty="0"/>
              <a:t>Different measures depending on objective</a:t>
            </a:r>
          </a:p>
          <a:p>
            <a:pPr lvl="2"/>
            <a:r>
              <a:rPr lang="en-US" dirty="0"/>
              <a:t>Response time</a:t>
            </a:r>
          </a:p>
          <a:p>
            <a:pPr lvl="2"/>
            <a:r>
              <a:rPr lang="en-US" dirty="0"/>
              <a:t>Jobs / second</a:t>
            </a:r>
          </a:p>
          <a:p>
            <a:pPr lvl="2"/>
            <a:r>
              <a:rPr lang="en-US" dirty="0"/>
              <a:t>Energy per task</a:t>
            </a:r>
          </a:p>
        </p:txBody>
      </p:sp>
      <p:sp>
        <p:nvSpPr>
          <p:cNvPr id="4" name="Date Placeholder 3"/>
          <p:cNvSpPr>
            <a:spLocks noGrp="1"/>
          </p:cNvSpPr>
          <p:nvPr>
            <p:ph type="dt" sz="half" idx="10"/>
          </p:nvPr>
        </p:nvSpPr>
        <p:spPr/>
        <p:txBody>
          <a:bodyPr/>
          <a:lstStyle/>
          <a:p>
            <a:r>
              <a:rPr lang="en-US"/>
              <a:t>CS 61c</a:t>
            </a:r>
          </a:p>
        </p:txBody>
      </p:sp>
      <p:sp>
        <p:nvSpPr>
          <p:cNvPr id="5" name="Footer Placeholder 4"/>
          <p:cNvSpPr>
            <a:spLocks noGrp="1"/>
          </p:cNvSpPr>
          <p:nvPr>
            <p:ph type="ftr" sz="quarter" idx="11"/>
          </p:nvPr>
        </p:nvSpPr>
        <p:spPr/>
        <p:txBody>
          <a:bodyPr/>
          <a:lstStyle/>
          <a:p>
            <a:r>
              <a:rPr lang="en-US"/>
              <a:t>Lecture 12: Control &amp; Performance</a:t>
            </a:r>
          </a:p>
        </p:txBody>
      </p:sp>
      <p:sp>
        <p:nvSpPr>
          <p:cNvPr id="6" name="Slide Number Placeholder 5"/>
          <p:cNvSpPr>
            <a:spLocks noGrp="1"/>
          </p:cNvSpPr>
          <p:nvPr>
            <p:ph type="sldNum" sz="quarter" idx="12"/>
          </p:nvPr>
        </p:nvSpPr>
        <p:spPr/>
        <p:txBody>
          <a:bodyPr/>
          <a:lstStyle/>
          <a:p>
            <a:fld id="{3FF131CF-B26C-E347-9AC9-78212C099DD5}" type="slidenum">
              <a:rPr lang="en-US" smtClean="0"/>
              <a:t>53</a:t>
            </a:fld>
            <a:endParaRPr lang="en-US"/>
          </a:p>
        </p:txBody>
      </p:sp>
    </p:spTree>
    <p:extLst>
      <p:ext uri="{BB962C8B-B14F-4D97-AF65-F5344CB8AC3E}">
        <p14:creationId xmlns:p14="http://schemas.microsoft.com/office/powerpoint/2010/main" val="6550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8" name="Straight Arrow Connector 87"/>
          <p:cNvCxnSpPr/>
          <p:nvPr/>
        </p:nvCxnSpPr>
        <p:spPr>
          <a:xfrm flipH="1">
            <a:off x="51816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a:off x="50292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rmAutofit/>
          </a:bodyPr>
          <a:lstStyle/>
          <a:p>
            <a:r>
              <a:rPr lang="en-US" dirty="0"/>
              <a:t>Adding </a:t>
            </a:r>
            <a:r>
              <a:rPr lang="en-US" b="1" dirty="0" err="1">
                <a:latin typeface="Courier New"/>
                <a:cs typeface="Courier New"/>
              </a:rPr>
              <a:t>jalr</a:t>
            </a:r>
            <a:r>
              <a:rPr lang="en-US" dirty="0"/>
              <a:t> to </a:t>
            </a:r>
            <a:r>
              <a:rPr lang="en-US" dirty="0" err="1"/>
              <a:t>datapath</a:t>
            </a:r>
            <a:endParaRPr lang="en-US" dirty="0"/>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6</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59178"/>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914399" y="1259178"/>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5413"/>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p:nvPr/>
        </p:nvCxnSpPr>
        <p:spPr>
          <a:xfrm>
            <a:off x="1295400" y="2038350"/>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p:nvPr/>
        </p:nvCxnSpPr>
        <p:spPr>
          <a:xfrm>
            <a:off x="1813263" y="2038350"/>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6096000" y="1884581"/>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p:nvPr/>
        </p:nvCxnSpPr>
        <p:spPr>
          <a:xfrm flipV="1">
            <a:off x="4499521" y="1997333"/>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0472"/>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4691"/>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p:nvPr/>
        </p:nvCxnSpPr>
        <p:spPr>
          <a:xfrm flipV="1">
            <a:off x="2743200" y="2190750"/>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1781"/>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7450"/>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1850"/>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4181"/>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6858000" y="150495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990600" y="1581150"/>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p:nvPr/>
        </p:nvCxnSpPr>
        <p:spPr>
          <a:xfrm flipV="1">
            <a:off x="4044974" y="2570381"/>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276600" y="4095750"/>
            <a:ext cx="534088" cy="169277"/>
          </a:xfrm>
          <a:prstGeom prst="rect">
            <a:avLst/>
          </a:prstGeom>
          <a:noFill/>
        </p:spPr>
        <p:txBody>
          <a:bodyPr wrap="none" lIns="0" tIns="0" rIns="0" bIns="0" rtlCol="0">
            <a:spAutoFit/>
          </a:bodyPr>
          <a:lstStyle/>
          <a:p>
            <a:r>
              <a:rPr lang="en-US" sz="1100" dirty="0" err="1"/>
              <a:t>ImmSel</a:t>
            </a:r>
            <a:r>
              <a:rPr lang="en-US" sz="1100" dirty="0"/>
              <a:t>=I</a:t>
            </a:r>
          </a:p>
        </p:txBody>
      </p:sp>
      <p:sp>
        <p:nvSpPr>
          <p:cNvPr id="583" name="TextBox 582"/>
          <p:cNvSpPr txBox="1"/>
          <p:nvPr/>
        </p:nvSpPr>
        <p:spPr>
          <a:xfrm>
            <a:off x="3962400" y="4095750"/>
            <a:ext cx="623424" cy="169277"/>
          </a:xfrm>
          <a:prstGeom prst="rect">
            <a:avLst/>
          </a:prstGeom>
          <a:noFill/>
        </p:spPr>
        <p:txBody>
          <a:bodyPr wrap="none" lIns="0" tIns="0" rIns="0" bIns="0" rtlCol="0">
            <a:spAutoFit/>
          </a:bodyPr>
          <a:lstStyle/>
          <a:p>
            <a:r>
              <a:rPr lang="en-US" sz="1100" dirty="0" err="1"/>
              <a:t>RegWEn</a:t>
            </a:r>
            <a:r>
              <a:rPr lang="en-US" sz="1100" dirty="0"/>
              <a:t>=1</a:t>
            </a:r>
          </a:p>
        </p:txBody>
      </p:sp>
      <p:sp>
        <p:nvSpPr>
          <p:cNvPr id="584" name="TextBox 583"/>
          <p:cNvSpPr txBox="1"/>
          <p:nvPr/>
        </p:nvSpPr>
        <p:spPr>
          <a:xfrm>
            <a:off x="4369555" y="4476750"/>
            <a:ext cx="431045" cy="169277"/>
          </a:xfrm>
          <a:prstGeom prst="rect">
            <a:avLst/>
          </a:prstGeom>
          <a:noFill/>
        </p:spPr>
        <p:txBody>
          <a:bodyPr wrap="none" lIns="0" tIns="0" rIns="0" bIns="0" rtlCol="0">
            <a:spAutoFit/>
          </a:bodyPr>
          <a:lstStyle/>
          <a:p>
            <a:r>
              <a:rPr lang="en-US" sz="1100" dirty="0" err="1"/>
              <a:t>BrUn</a:t>
            </a:r>
            <a:r>
              <a:rPr lang="en-US" sz="1100" dirty="0"/>
              <a:t>=*</a:t>
            </a:r>
          </a:p>
        </p:txBody>
      </p:sp>
      <p:sp>
        <p:nvSpPr>
          <p:cNvPr id="585" name="TextBox 584"/>
          <p:cNvSpPr txBox="1"/>
          <p:nvPr/>
        </p:nvSpPr>
        <p:spPr>
          <a:xfrm>
            <a:off x="4876800" y="4459873"/>
            <a:ext cx="409417" cy="169277"/>
          </a:xfrm>
          <a:prstGeom prst="rect">
            <a:avLst/>
          </a:prstGeom>
          <a:noFill/>
        </p:spPr>
        <p:txBody>
          <a:bodyPr wrap="none" lIns="0" tIns="0" rIns="0" bIns="0" rtlCol="0">
            <a:spAutoFit/>
          </a:bodyPr>
          <a:lstStyle/>
          <a:p>
            <a:r>
              <a:rPr lang="en-US" sz="1100" dirty="0" err="1"/>
              <a:t>BrEq</a:t>
            </a:r>
            <a:r>
              <a:rPr lang="en-US" sz="1100" dirty="0"/>
              <a:t>=*</a:t>
            </a:r>
          </a:p>
        </p:txBody>
      </p:sp>
      <p:sp>
        <p:nvSpPr>
          <p:cNvPr id="586" name="TextBox 585"/>
          <p:cNvSpPr txBox="1"/>
          <p:nvPr/>
        </p:nvSpPr>
        <p:spPr>
          <a:xfrm>
            <a:off x="5334000" y="4476750"/>
            <a:ext cx="394470" cy="169277"/>
          </a:xfrm>
          <a:prstGeom prst="rect">
            <a:avLst/>
          </a:prstGeom>
          <a:noFill/>
        </p:spPr>
        <p:txBody>
          <a:bodyPr wrap="none" lIns="0" tIns="0" rIns="0" bIns="0" rtlCol="0">
            <a:spAutoFit/>
          </a:bodyPr>
          <a:lstStyle/>
          <a:p>
            <a:r>
              <a:rPr lang="en-US" sz="1100" dirty="0" err="1"/>
              <a:t>BrLT</a:t>
            </a:r>
            <a:r>
              <a:rPr lang="en-US" sz="1100" dirty="0"/>
              <a:t>=*</a:t>
            </a:r>
          </a:p>
        </p:txBody>
      </p:sp>
      <p:sp>
        <p:nvSpPr>
          <p:cNvPr id="587" name="TextBox 586"/>
          <p:cNvSpPr txBox="1"/>
          <p:nvPr/>
        </p:nvSpPr>
        <p:spPr>
          <a:xfrm>
            <a:off x="5867400" y="4095750"/>
            <a:ext cx="381108" cy="169277"/>
          </a:xfrm>
          <a:prstGeom prst="rect">
            <a:avLst/>
          </a:prstGeom>
          <a:noFill/>
        </p:spPr>
        <p:txBody>
          <a:bodyPr wrap="none" lIns="0" tIns="0" rIns="0" bIns="0" rtlCol="0">
            <a:spAutoFit/>
          </a:bodyPr>
          <a:lstStyle/>
          <a:p>
            <a:r>
              <a:rPr lang="en-US" sz="1100" dirty="0" err="1"/>
              <a:t>Asel</a:t>
            </a:r>
            <a:r>
              <a:rPr lang="en-US" sz="1100" dirty="0"/>
              <a:t>=0</a:t>
            </a:r>
          </a:p>
        </p:txBody>
      </p:sp>
      <p:sp>
        <p:nvSpPr>
          <p:cNvPr id="588" name="TextBox 587"/>
          <p:cNvSpPr txBox="1"/>
          <p:nvPr/>
        </p:nvSpPr>
        <p:spPr>
          <a:xfrm>
            <a:off x="5410200" y="4095750"/>
            <a:ext cx="376217" cy="169277"/>
          </a:xfrm>
          <a:prstGeom prst="rect">
            <a:avLst/>
          </a:prstGeom>
          <a:noFill/>
        </p:spPr>
        <p:txBody>
          <a:bodyPr wrap="none" lIns="0" tIns="0" rIns="0" bIns="0" rtlCol="0">
            <a:spAutoFit/>
          </a:bodyPr>
          <a:lstStyle/>
          <a:p>
            <a:r>
              <a:rPr lang="en-US" sz="1100" dirty="0" err="1"/>
              <a:t>Bsel</a:t>
            </a:r>
            <a:r>
              <a:rPr lang="en-US" sz="1100" dirty="0"/>
              <a:t>=1</a:t>
            </a:r>
          </a:p>
        </p:txBody>
      </p:sp>
      <p:sp>
        <p:nvSpPr>
          <p:cNvPr id="589" name="TextBox 588"/>
          <p:cNvSpPr txBox="1"/>
          <p:nvPr/>
        </p:nvSpPr>
        <p:spPr>
          <a:xfrm>
            <a:off x="6172200" y="4324350"/>
            <a:ext cx="698916" cy="169277"/>
          </a:xfrm>
          <a:prstGeom prst="rect">
            <a:avLst/>
          </a:prstGeom>
          <a:noFill/>
        </p:spPr>
        <p:txBody>
          <a:bodyPr wrap="none" lIns="0" tIns="0" rIns="0" bIns="0" rtlCol="0">
            <a:spAutoFit/>
          </a:bodyPr>
          <a:lstStyle/>
          <a:p>
            <a:r>
              <a:rPr lang="en-US" sz="1100" dirty="0" err="1"/>
              <a:t>ALUSel</a:t>
            </a:r>
            <a:r>
              <a:rPr lang="en-US" sz="1100" dirty="0"/>
              <a:t>=Add</a:t>
            </a:r>
          </a:p>
        </p:txBody>
      </p:sp>
      <p:sp>
        <p:nvSpPr>
          <p:cNvPr id="591" name="TextBox 590"/>
          <p:cNvSpPr txBox="1"/>
          <p:nvPr/>
        </p:nvSpPr>
        <p:spPr>
          <a:xfrm>
            <a:off x="6934200" y="4095750"/>
            <a:ext cx="864294" cy="169277"/>
          </a:xfrm>
          <a:prstGeom prst="rect">
            <a:avLst/>
          </a:prstGeom>
          <a:noFill/>
        </p:spPr>
        <p:txBody>
          <a:bodyPr wrap="none" lIns="0" tIns="0" rIns="0" bIns="0" rtlCol="0">
            <a:spAutoFit/>
          </a:bodyPr>
          <a:lstStyle/>
          <a:p>
            <a:r>
              <a:rPr lang="en-US" sz="1100" dirty="0" err="1"/>
              <a:t>MemRW</a:t>
            </a:r>
            <a:r>
              <a:rPr lang="en-US" sz="1100" dirty="0"/>
              <a:t>=Read</a:t>
            </a:r>
          </a:p>
        </p:txBody>
      </p:sp>
      <p:sp>
        <p:nvSpPr>
          <p:cNvPr id="593" name="TextBox 592"/>
          <p:cNvSpPr txBox="1"/>
          <p:nvPr/>
        </p:nvSpPr>
        <p:spPr>
          <a:xfrm>
            <a:off x="8153400" y="4019550"/>
            <a:ext cx="511358" cy="169277"/>
          </a:xfrm>
          <a:prstGeom prst="rect">
            <a:avLst/>
          </a:prstGeom>
          <a:noFill/>
        </p:spPr>
        <p:txBody>
          <a:bodyPr wrap="none" lIns="0" tIns="0" rIns="0" bIns="0" rtlCol="0">
            <a:spAutoFit/>
          </a:bodyPr>
          <a:lstStyle/>
          <a:p>
            <a:r>
              <a:rPr lang="en-US" sz="1100" dirty="0" err="1"/>
              <a:t>WBSel</a:t>
            </a:r>
            <a:r>
              <a:rPr lang="en-US" sz="1100" dirty="0"/>
              <a:t>=2</a:t>
            </a:r>
          </a:p>
        </p:txBody>
      </p:sp>
      <p:sp>
        <p:nvSpPr>
          <p:cNvPr id="594" name="TextBox 593"/>
          <p:cNvSpPr txBox="1"/>
          <p:nvPr/>
        </p:nvSpPr>
        <p:spPr>
          <a:xfrm>
            <a:off x="990600" y="4095750"/>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25" name="Straight Arrow Connector 124"/>
          <p:cNvCxnSpPr/>
          <p:nvPr/>
        </p:nvCxnSpPr>
        <p:spPr>
          <a:xfrm flipV="1">
            <a:off x="6453074" y="2587586"/>
            <a:ext cx="1248" cy="1719997"/>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4191001" y="2918905"/>
            <a:ext cx="0" cy="11035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7233229" y="2684084"/>
            <a:ext cx="0" cy="1338352"/>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flipV="1">
            <a:off x="5867401" y="2679252"/>
            <a:ext cx="0" cy="134318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V="1">
            <a:off x="6019801" y="2109121"/>
            <a:ext cx="0" cy="191331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flipV="1">
            <a:off x="8458201" y="2385505"/>
            <a:ext cx="0" cy="16369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6781801" y="1262064"/>
            <a:ext cx="0" cy="92442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4" name="Elbow Connector 133"/>
          <p:cNvCxnSpPr/>
          <p:nvPr/>
        </p:nvCxnSpPr>
        <p:spPr>
          <a:xfrm rot="16200000" flipH="1">
            <a:off x="715314" y="1458299"/>
            <a:ext cx="626772" cy="228600"/>
          </a:xfrm>
          <a:prstGeom prst="bentConnector3">
            <a:avLst>
              <a:gd name="adj1" fmla="val 101558"/>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295401" y="2041236"/>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Elbow Connector 135"/>
          <p:cNvCxnSpPr/>
          <p:nvPr/>
        </p:nvCxnSpPr>
        <p:spPr>
          <a:xfrm>
            <a:off x="1813264" y="2041236"/>
            <a:ext cx="320337" cy="304800"/>
          </a:xfrm>
          <a:prstGeom prst="bentConnector3">
            <a:avLst>
              <a:gd name="adj1" fmla="val 50000"/>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flipV="1">
            <a:off x="1782932" y="1623825"/>
            <a:ext cx="396537" cy="419100"/>
          </a:xfrm>
          <a:prstGeom prst="bentConnector3">
            <a:avLst>
              <a:gd name="adj1" fmla="val 50000"/>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8" name="Elbow Connector 137"/>
          <p:cNvCxnSpPr/>
          <p:nvPr/>
        </p:nvCxnSpPr>
        <p:spPr>
          <a:xfrm flipV="1">
            <a:off x="2438401" y="1166305"/>
            <a:ext cx="304800" cy="457200"/>
          </a:xfrm>
          <a:prstGeom prst="bentConnector2">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9" name="Elbow Connector 138"/>
          <p:cNvCxnSpPr/>
          <p:nvPr/>
        </p:nvCxnSpPr>
        <p:spPr>
          <a:xfrm>
            <a:off x="2743201" y="1166305"/>
            <a:ext cx="5638800" cy="685800"/>
          </a:xfrm>
          <a:prstGeom prst="bentConnector3">
            <a:avLst>
              <a:gd name="adj1" fmla="val 97158"/>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V="1">
            <a:off x="6096001" y="1887467"/>
            <a:ext cx="152400" cy="1369"/>
          </a:xfrm>
          <a:prstGeom prst="straightConnector1">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42" name="Elbow Connector 141"/>
          <p:cNvCxnSpPr/>
          <p:nvPr/>
        </p:nvCxnSpPr>
        <p:spPr>
          <a:xfrm flipV="1">
            <a:off x="4499522" y="2000219"/>
            <a:ext cx="1463129" cy="367784"/>
          </a:xfrm>
          <a:prstGeom prst="bentConnector3">
            <a:avLst>
              <a:gd name="adj1" fmla="val 8536"/>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6" name="Elbow Connector 145"/>
          <p:cNvCxnSpPr/>
          <p:nvPr/>
        </p:nvCxnSpPr>
        <p:spPr>
          <a:xfrm flipV="1">
            <a:off x="2743201" y="2193636"/>
            <a:ext cx="914400" cy="152400"/>
          </a:xfrm>
          <a:prstGeom prst="bentConnector3">
            <a:avLst>
              <a:gd name="adj1" fmla="val 17803"/>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2895601" y="2344667"/>
            <a:ext cx="0" cy="16764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flipV="1">
            <a:off x="2886365" y="2460336"/>
            <a:ext cx="771236" cy="36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2886365" y="3374736"/>
            <a:ext cx="618836" cy="959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1" name="Elbow Connector 150"/>
          <p:cNvCxnSpPr/>
          <p:nvPr/>
        </p:nvCxnSpPr>
        <p:spPr>
          <a:xfrm flipH="1" flipV="1">
            <a:off x="3330865" y="1047750"/>
            <a:ext cx="5203536" cy="1032955"/>
          </a:xfrm>
          <a:prstGeom prst="bentConnector3">
            <a:avLst>
              <a:gd name="adj1" fmla="val -2374"/>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52" name="Elbow Connector 151"/>
          <p:cNvCxnSpPr/>
          <p:nvPr/>
        </p:nvCxnSpPr>
        <p:spPr>
          <a:xfrm rot="16200000" flipH="1">
            <a:off x="3086101" y="1317336"/>
            <a:ext cx="838200" cy="304800"/>
          </a:xfrm>
          <a:prstGeom prst="bentConnector3">
            <a:avLst>
              <a:gd name="adj1" fmla="val 100275"/>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3810001" y="3641436"/>
            <a:ext cx="0" cy="3810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flipV="1">
            <a:off x="5943601" y="2495550"/>
            <a:ext cx="304799" cy="3827"/>
          </a:xfrm>
          <a:prstGeom prst="straightConnector1">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55" name="Elbow Connector 154"/>
          <p:cNvCxnSpPr/>
          <p:nvPr/>
        </p:nvCxnSpPr>
        <p:spPr>
          <a:xfrm flipV="1">
            <a:off x="4044975" y="2573267"/>
            <a:ext cx="1746226" cy="825788"/>
          </a:xfrm>
          <a:prstGeom prst="bentConnector3">
            <a:avLst>
              <a:gd name="adj1" fmla="val 83443"/>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 name="Straight Connector 2"/>
          <p:cNvCxnSpPr>
            <a:stCxn id="28" idx="0"/>
          </p:cNvCxnSpPr>
          <p:nvPr/>
        </p:nvCxnSpPr>
        <p:spPr>
          <a:xfrm flipV="1">
            <a:off x="6629400" y="2190750"/>
            <a:ext cx="152400" cy="1369"/>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914400" y="1276350"/>
            <a:ext cx="5867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6800" y="2724150"/>
            <a:ext cx="2302"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47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b="1" dirty="0" err="1">
                <a:latin typeface="Courier New"/>
                <a:cs typeface="Courier New"/>
              </a:rPr>
              <a:t>jal</a:t>
            </a:r>
            <a:r>
              <a:rPr lang="en-US" dirty="0"/>
              <a:t> Instruction</a:t>
            </a:r>
          </a:p>
        </p:txBody>
      </p:sp>
      <p:sp>
        <p:nvSpPr>
          <p:cNvPr id="3" name="Content Placeholder 2"/>
          <p:cNvSpPr>
            <a:spLocks noGrp="1"/>
          </p:cNvSpPr>
          <p:nvPr>
            <p:ph idx="1"/>
          </p:nvPr>
        </p:nvSpPr>
        <p:spPr>
          <a:xfrm>
            <a:off x="457200" y="2343150"/>
            <a:ext cx="8458200" cy="2286000"/>
          </a:xfrm>
        </p:spPr>
        <p:txBody>
          <a:bodyPr>
            <a:normAutofit fontScale="92500" lnSpcReduction="20000"/>
          </a:bodyPr>
          <a:lstStyle/>
          <a:p>
            <a:r>
              <a:rPr lang="en-US" dirty="0"/>
              <a:t>JAL saves PC+4 in </a:t>
            </a:r>
            <a:r>
              <a:rPr lang="en-US" dirty="0" err="1"/>
              <a:t>Reg</a:t>
            </a:r>
            <a:r>
              <a:rPr lang="en-US" dirty="0"/>
              <a:t>[</a:t>
            </a:r>
            <a:r>
              <a:rPr lang="en-US" dirty="0" err="1"/>
              <a:t>rd</a:t>
            </a:r>
            <a:r>
              <a:rPr lang="en-US" dirty="0"/>
              <a:t>] (the return address)</a:t>
            </a:r>
          </a:p>
          <a:p>
            <a:r>
              <a:rPr lang="en-US" dirty="0"/>
              <a:t>Set PC = PC + offset (PC-relative jump)</a:t>
            </a:r>
          </a:p>
          <a:p>
            <a:r>
              <a:rPr lang="en-US" dirty="0"/>
              <a:t>Target somewhere within  ±2</a:t>
            </a:r>
            <a:r>
              <a:rPr lang="en-US" baseline="30000" dirty="0"/>
              <a:t>19</a:t>
            </a:r>
            <a:r>
              <a:rPr lang="en-US" dirty="0"/>
              <a:t> locations, 2 bytes apart</a:t>
            </a:r>
          </a:p>
          <a:p>
            <a:pPr lvl="1"/>
            <a:r>
              <a:rPr lang="en-US" dirty="0"/>
              <a:t> ±2</a:t>
            </a:r>
            <a:r>
              <a:rPr lang="en-US" baseline="30000" dirty="0"/>
              <a:t>18</a:t>
            </a:r>
            <a:r>
              <a:rPr lang="en-US" dirty="0"/>
              <a:t> 32-bit instructions</a:t>
            </a:r>
          </a:p>
          <a:p>
            <a:r>
              <a:rPr lang="en-US" dirty="0"/>
              <a:t>Immediate encoding optimized similarly to branch instruction to reduce hardware cost</a:t>
            </a:r>
          </a:p>
        </p:txBody>
      </p:sp>
      <p:sp>
        <p:nvSpPr>
          <p:cNvPr id="4" name="Slide Number Placeholder 3"/>
          <p:cNvSpPr>
            <a:spLocks noGrp="1"/>
          </p:cNvSpPr>
          <p:nvPr>
            <p:ph type="sldNum" sz="quarter" idx="12"/>
          </p:nvPr>
        </p:nvSpPr>
        <p:spPr/>
        <p:txBody>
          <a:bodyPr/>
          <a:lstStyle/>
          <a:p>
            <a:fld id="{3CC63E4C-4642-794D-A2FD-70F6B81535F5}" type="slidenum">
              <a:rPr lang="en-US" smtClean="0"/>
              <a:pPr/>
              <a:t>7</a:t>
            </a:fld>
            <a:endParaRPr lang="en-US"/>
          </a:p>
        </p:txBody>
      </p:sp>
      <p:pic>
        <p:nvPicPr>
          <p:cNvPr id="5" name="Picture 4" descr="Untitled.jpe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1000" y="1047750"/>
            <a:ext cx="8394700" cy="1054100"/>
          </a:xfrm>
          <a:prstGeom prst="rect">
            <a:avLst/>
          </a:prstGeom>
        </p:spPr>
      </p:pic>
    </p:spTree>
    <p:extLst>
      <p:ext uri="{BB962C8B-B14F-4D97-AF65-F5344CB8AC3E}">
        <p14:creationId xmlns:p14="http://schemas.microsoft.com/office/powerpoint/2010/main" val="32357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51839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5031502" y="2611219"/>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normAutofit/>
          </a:bodyPr>
          <a:lstStyle/>
          <a:p>
            <a:r>
              <a:rPr lang="en-US" dirty="0"/>
              <a:t>Adding </a:t>
            </a:r>
            <a:r>
              <a:rPr lang="en-US" b="1" dirty="0" err="1">
                <a:latin typeface="Courier New"/>
                <a:cs typeface="Courier New"/>
              </a:rPr>
              <a:t>jal</a:t>
            </a:r>
            <a:r>
              <a:rPr lang="en-US" dirty="0"/>
              <a:t> to </a:t>
            </a:r>
            <a:r>
              <a:rPr lang="en-US" dirty="0" err="1"/>
              <a:t>datapath</a:t>
            </a:r>
            <a:endParaRPr lang="en-US" dirty="0"/>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8</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9102" y="2724150"/>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60547"/>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914399" y="1260547"/>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6782"/>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295400" y="2039719"/>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813263" y="2039719"/>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096000" y="1885950"/>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499521" y="1998702"/>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1841"/>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6060"/>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743200" y="2192119"/>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3150"/>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8819"/>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3219"/>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5550"/>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923646" y="1556904"/>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813954" y="1859395"/>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4044974" y="2571750"/>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429000" y="4095750"/>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962400" y="4095750"/>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572000" y="4095750"/>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876800" y="4095750"/>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5181600" y="4095750"/>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943600" y="4095750"/>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638800" y="4095750"/>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324600" y="4095750"/>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934200" y="4095750"/>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8229600" y="4095750"/>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990600" y="4095750"/>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spTree>
    <p:extLst>
      <p:ext uri="{BB962C8B-B14F-4D97-AF65-F5344CB8AC3E}">
        <p14:creationId xmlns:p14="http://schemas.microsoft.com/office/powerpoint/2010/main" val="92951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Adding </a:t>
            </a:r>
            <a:r>
              <a:rPr lang="en-US" b="1" dirty="0" err="1">
                <a:latin typeface="Courier New"/>
                <a:cs typeface="Courier New"/>
              </a:rPr>
              <a:t>jal</a:t>
            </a:r>
            <a:r>
              <a:rPr lang="en-US" dirty="0"/>
              <a:t> to </a:t>
            </a:r>
            <a:r>
              <a:rPr lang="en-US" dirty="0" err="1"/>
              <a:t>datapath</a:t>
            </a:r>
            <a:endParaRPr lang="en-US" dirty="0"/>
          </a:p>
        </p:txBody>
      </p:sp>
      <p:sp>
        <p:nvSpPr>
          <p:cNvPr id="4" name="Date Placeholder 3"/>
          <p:cNvSpPr>
            <a:spLocks noGrp="1"/>
          </p:cNvSpPr>
          <p:nvPr>
            <p:ph type="dt" sz="half" idx="10"/>
          </p:nvPr>
        </p:nvSpPr>
        <p:spPr/>
        <p:txBody>
          <a:bodyPr/>
          <a:lstStyle/>
          <a:p>
            <a:r>
              <a:rPr lang="en-US" dirty="0"/>
              <a:t>CS 61c</a:t>
            </a:r>
          </a:p>
        </p:txBody>
      </p:sp>
      <p:sp>
        <p:nvSpPr>
          <p:cNvPr id="5" name="Slide Number Placeholder 4"/>
          <p:cNvSpPr>
            <a:spLocks noGrp="1"/>
          </p:cNvSpPr>
          <p:nvPr>
            <p:ph type="sldNum" sz="quarter" idx="12"/>
          </p:nvPr>
        </p:nvSpPr>
        <p:spPr/>
        <p:txBody>
          <a:bodyPr/>
          <a:lstStyle/>
          <a:p>
            <a:fld id="{3FF131CF-B26C-E347-9AC9-78212C099DD5}" type="slidenum">
              <a:rPr lang="en-US" smtClean="0"/>
              <a:t>9</a:t>
            </a:fld>
            <a:endParaRPr lang="en-US"/>
          </a:p>
        </p:txBody>
      </p:sp>
      <p:sp>
        <p:nvSpPr>
          <p:cNvPr id="16" name="Rectangle 15"/>
          <p:cNvSpPr/>
          <p:nvPr/>
        </p:nvSpPr>
        <p:spPr>
          <a:xfrm>
            <a:off x="2133600" y="2001619"/>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172200" y="1696819"/>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429000" y="2992219"/>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133600" y="1392019"/>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219200" y="2258635"/>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010400" y="1849219"/>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726702" y="2077819"/>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657600" y="1468219"/>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454320" y="2584700"/>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191000" y="2916019"/>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233228" y="2681198"/>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010400" y="2077819"/>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031583" y="2350353"/>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543800" y="2154019"/>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867400" y="2676366"/>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019800" y="2106235"/>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943600" y="1620619"/>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001000" y="2253007"/>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382000" y="1696819"/>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629400" y="2170152"/>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458200" y="2382619"/>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781800" y="1259178"/>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914399" y="1259178"/>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715313" y="1455413"/>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143000" y="1773019"/>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p:nvPr/>
        </p:nvCxnSpPr>
        <p:spPr>
          <a:xfrm>
            <a:off x="1295400" y="2038350"/>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p:nvPr/>
        </p:nvCxnSpPr>
        <p:spPr>
          <a:xfrm>
            <a:off x="1813263" y="2038350"/>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782931" y="1620939"/>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438400" y="1163419"/>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743200" y="1163419"/>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143000" y="1163419"/>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6096000" y="1884581"/>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p:nvPr/>
        </p:nvCxnSpPr>
        <p:spPr>
          <a:xfrm flipV="1">
            <a:off x="4499521" y="1997333"/>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457521" y="2595086"/>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648200" y="2361045"/>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537364" y="2586182"/>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978767" y="1370472"/>
            <a:ext cx="3214173" cy="535336"/>
          </a:xfrm>
          <a:prstGeom prst="bentConnector3">
            <a:avLst>
              <a:gd name="adj1" fmla="val 27385"/>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181600" y="1364691"/>
            <a:ext cx="762000" cy="367490"/>
          </a:xfrm>
          <a:prstGeom prst="bentConnector3">
            <a:avLst>
              <a:gd name="adj1" fmla="val 50000"/>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447800" y="1620619"/>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791200" y="2190750"/>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p:nvPr/>
        </p:nvCxnSpPr>
        <p:spPr>
          <a:xfrm flipV="1">
            <a:off x="2743200" y="2190750"/>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895600" y="2341781"/>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886364" y="2457450"/>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897909" y="2687420"/>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886364" y="3371850"/>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330864" y="1044864"/>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086100" y="1314450"/>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810000" y="3638550"/>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943600" y="2494181"/>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410200" y="2530186"/>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988810" y="1984827"/>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971800" y="2266950"/>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971800" y="2495550"/>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918691" y="3135168"/>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310189" y="2446338"/>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250383" y="1416049"/>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6858000" y="150495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029863" y="2355849"/>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581737" y="2087995"/>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990600" y="1581150"/>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701965" y="2151495"/>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312006" y="1809750"/>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395683" y="1499281"/>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247574" y="3209059"/>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299981" y="2108881"/>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p:nvPr/>
        </p:nvCxnSpPr>
        <p:spPr>
          <a:xfrm flipV="1">
            <a:off x="4044974" y="2570381"/>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838200" y="4019550"/>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590800" y="4078873"/>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276600" y="4095750"/>
            <a:ext cx="543524" cy="169277"/>
          </a:xfrm>
          <a:prstGeom prst="rect">
            <a:avLst/>
          </a:prstGeom>
          <a:noFill/>
        </p:spPr>
        <p:txBody>
          <a:bodyPr wrap="none" lIns="0" tIns="0" rIns="0" bIns="0" rtlCol="0">
            <a:spAutoFit/>
          </a:bodyPr>
          <a:lstStyle/>
          <a:p>
            <a:r>
              <a:rPr lang="en-US" sz="1100" dirty="0" err="1"/>
              <a:t>ImmSel</a:t>
            </a:r>
            <a:r>
              <a:rPr lang="en-US" sz="1100" dirty="0"/>
              <a:t>=J</a:t>
            </a:r>
          </a:p>
        </p:txBody>
      </p:sp>
      <p:sp>
        <p:nvSpPr>
          <p:cNvPr id="583" name="TextBox 582"/>
          <p:cNvSpPr txBox="1"/>
          <p:nvPr/>
        </p:nvSpPr>
        <p:spPr>
          <a:xfrm>
            <a:off x="3962400" y="4095750"/>
            <a:ext cx="623424" cy="169277"/>
          </a:xfrm>
          <a:prstGeom prst="rect">
            <a:avLst/>
          </a:prstGeom>
          <a:noFill/>
        </p:spPr>
        <p:txBody>
          <a:bodyPr wrap="none" lIns="0" tIns="0" rIns="0" bIns="0" rtlCol="0">
            <a:spAutoFit/>
          </a:bodyPr>
          <a:lstStyle/>
          <a:p>
            <a:r>
              <a:rPr lang="en-US" sz="1100" dirty="0" err="1"/>
              <a:t>RegWEn</a:t>
            </a:r>
            <a:r>
              <a:rPr lang="en-US" sz="1100" dirty="0"/>
              <a:t>=1</a:t>
            </a:r>
          </a:p>
        </p:txBody>
      </p:sp>
      <p:sp>
        <p:nvSpPr>
          <p:cNvPr id="584" name="TextBox 583"/>
          <p:cNvSpPr txBox="1"/>
          <p:nvPr/>
        </p:nvSpPr>
        <p:spPr>
          <a:xfrm>
            <a:off x="4369555" y="4476750"/>
            <a:ext cx="431045" cy="169277"/>
          </a:xfrm>
          <a:prstGeom prst="rect">
            <a:avLst/>
          </a:prstGeom>
          <a:noFill/>
        </p:spPr>
        <p:txBody>
          <a:bodyPr wrap="none" lIns="0" tIns="0" rIns="0" bIns="0" rtlCol="0">
            <a:spAutoFit/>
          </a:bodyPr>
          <a:lstStyle/>
          <a:p>
            <a:r>
              <a:rPr lang="en-US" sz="1100" dirty="0" err="1"/>
              <a:t>BrUn</a:t>
            </a:r>
            <a:r>
              <a:rPr lang="en-US" sz="1100" dirty="0"/>
              <a:t>=*</a:t>
            </a:r>
          </a:p>
        </p:txBody>
      </p:sp>
      <p:sp>
        <p:nvSpPr>
          <p:cNvPr id="585" name="TextBox 584"/>
          <p:cNvSpPr txBox="1"/>
          <p:nvPr/>
        </p:nvSpPr>
        <p:spPr>
          <a:xfrm>
            <a:off x="4876800" y="4459873"/>
            <a:ext cx="409417" cy="169277"/>
          </a:xfrm>
          <a:prstGeom prst="rect">
            <a:avLst/>
          </a:prstGeom>
          <a:noFill/>
        </p:spPr>
        <p:txBody>
          <a:bodyPr wrap="none" lIns="0" tIns="0" rIns="0" bIns="0" rtlCol="0">
            <a:spAutoFit/>
          </a:bodyPr>
          <a:lstStyle/>
          <a:p>
            <a:r>
              <a:rPr lang="en-US" sz="1100" dirty="0" err="1"/>
              <a:t>BrEq</a:t>
            </a:r>
            <a:r>
              <a:rPr lang="en-US" sz="1100" dirty="0"/>
              <a:t>=*</a:t>
            </a:r>
          </a:p>
        </p:txBody>
      </p:sp>
      <p:sp>
        <p:nvSpPr>
          <p:cNvPr id="586" name="TextBox 585"/>
          <p:cNvSpPr txBox="1"/>
          <p:nvPr/>
        </p:nvSpPr>
        <p:spPr>
          <a:xfrm>
            <a:off x="5334000" y="4476750"/>
            <a:ext cx="394470" cy="169277"/>
          </a:xfrm>
          <a:prstGeom prst="rect">
            <a:avLst/>
          </a:prstGeom>
          <a:noFill/>
        </p:spPr>
        <p:txBody>
          <a:bodyPr wrap="none" lIns="0" tIns="0" rIns="0" bIns="0" rtlCol="0">
            <a:spAutoFit/>
          </a:bodyPr>
          <a:lstStyle/>
          <a:p>
            <a:r>
              <a:rPr lang="en-US" sz="1100" dirty="0" err="1"/>
              <a:t>BrLT</a:t>
            </a:r>
            <a:r>
              <a:rPr lang="en-US" sz="1100" dirty="0"/>
              <a:t>=*</a:t>
            </a:r>
          </a:p>
        </p:txBody>
      </p:sp>
      <p:sp>
        <p:nvSpPr>
          <p:cNvPr id="587" name="TextBox 586"/>
          <p:cNvSpPr txBox="1"/>
          <p:nvPr/>
        </p:nvSpPr>
        <p:spPr>
          <a:xfrm>
            <a:off x="5867400" y="4095750"/>
            <a:ext cx="381108" cy="169277"/>
          </a:xfrm>
          <a:prstGeom prst="rect">
            <a:avLst/>
          </a:prstGeom>
          <a:noFill/>
        </p:spPr>
        <p:txBody>
          <a:bodyPr wrap="none" lIns="0" tIns="0" rIns="0" bIns="0" rtlCol="0">
            <a:spAutoFit/>
          </a:bodyPr>
          <a:lstStyle/>
          <a:p>
            <a:r>
              <a:rPr lang="en-US" sz="1100" dirty="0" err="1"/>
              <a:t>Asel</a:t>
            </a:r>
            <a:r>
              <a:rPr lang="en-US" sz="1100" dirty="0"/>
              <a:t>=1</a:t>
            </a:r>
          </a:p>
        </p:txBody>
      </p:sp>
      <p:sp>
        <p:nvSpPr>
          <p:cNvPr id="588" name="TextBox 587"/>
          <p:cNvSpPr txBox="1"/>
          <p:nvPr/>
        </p:nvSpPr>
        <p:spPr>
          <a:xfrm>
            <a:off x="5410200" y="4095750"/>
            <a:ext cx="376217" cy="169277"/>
          </a:xfrm>
          <a:prstGeom prst="rect">
            <a:avLst/>
          </a:prstGeom>
          <a:noFill/>
        </p:spPr>
        <p:txBody>
          <a:bodyPr wrap="none" lIns="0" tIns="0" rIns="0" bIns="0" rtlCol="0">
            <a:spAutoFit/>
          </a:bodyPr>
          <a:lstStyle/>
          <a:p>
            <a:r>
              <a:rPr lang="en-US" sz="1100" dirty="0" err="1"/>
              <a:t>Bsel</a:t>
            </a:r>
            <a:r>
              <a:rPr lang="en-US" sz="1100" dirty="0"/>
              <a:t>=1</a:t>
            </a:r>
          </a:p>
        </p:txBody>
      </p:sp>
      <p:sp>
        <p:nvSpPr>
          <p:cNvPr id="589" name="TextBox 588"/>
          <p:cNvSpPr txBox="1"/>
          <p:nvPr/>
        </p:nvSpPr>
        <p:spPr>
          <a:xfrm>
            <a:off x="6172200" y="4324350"/>
            <a:ext cx="698916" cy="169277"/>
          </a:xfrm>
          <a:prstGeom prst="rect">
            <a:avLst/>
          </a:prstGeom>
          <a:noFill/>
        </p:spPr>
        <p:txBody>
          <a:bodyPr wrap="none" lIns="0" tIns="0" rIns="0" bIns="0" rtlCol="0">
            <a:spAutoFit/>
          </a:bodyPr>
          <a:lstStyle/>
          <a:p>
            <a:r>
              <a:rPr lang="en-US" sz="1100" dirty="0" err="1"/>
              <a:t>ALUSel</a:t>
            </a:r>
            <a:r>
              <a:rPr lang="en-US" sz="1100" dirty="0"/>
              <a:t>=Add</a:t>
            </a:r>
          </a:p>
        </p:txBody>
      </p:sp>
      <p:sp>
        <p:nvSpPr>
          <p:cNvPr id="591" name="TextBox 590"/>
          <p:cNvSpPr txBox="1"/>
          <p:nvPr/>
        </p:nvSpPr>
        <p:spPr>
          <a:xfrm>
            <a:off x="6934200" y="4095750"/>
            <a:ext cx="864294" cy="169277"/>
          </a:xfrm>
          <a:prstGeom prst="rect">
            <a:avLst/>
          </a:prstGeom>
          <a:noFill/>
        </p:spPr>
        <p:txBody>
          <a:bodyPr wrap="none" lIns="0" tIns="0" rIns="0" bIns="0" rtlCol="0">
            <a:spAutoFit/>
          </a:bodyPr>
          <a:lstStyle/>
          <a:p>
            <a:r>
              <a:rPr lang="en-US" sz="1100" dirty="0" err="1"/>
              <a:t>MemRW</a:t>
            </a:r>
            <a:r>
              <a:rPr lang="en-US" sz="1100" dirty="0"/>
              <a:t>=Read</a:t>
            </a:r>
          </a:p>
        </p:txBody>
      </p:sp>
      <p:sp>
        <p:nvSpPr>
          <p:cNvPr id="593" name="TextBox 592"/>
          <p:cNvSpPr txBox="1"/>
          <p:nvPr/>
        </p:nvSpPr>
        <p:spPr>
          <a:xfrm>
            <a:off x="8153400" y="4019550"/>
            <a:ext cx="511358" cy="169277"/>
          </a:xfrm>
          <a:prstGeom prst="rect">
            <a:avLst/>
          </a:prstGeom>
          <a:noFill/>
        </p:spPr>
        <p:txBody>
          <a:bodyPr wrap="none" lIns="0" tIns="0" rIns="0" bIns="0" rtlCol="0">
            <a:spAutoFit/>
          </a:bodyPr>
          <a:lstStyle/>
          <a:p>
            <a:r>
              <a:rPr lang="en-US" sz="1100" dirty="0" err="1"/>
              <a:t>WBSel</a:t>
            </a:r>
            <a:r>
              <a:rPr lang="en-US" sz="1100" dirty="0"/>
              <a:t>=2</a:t>
            </a:r>
          </a:p>
        </p:txBody>
      </p:sp>
      <p:sp>
        <p:nvSpPr>
          <p:cNvPr id="594" name="TextBox 593"/>
          <p:cNvSpPr txBox="1"/>
          <p:nvPr/>
        </p:nvSpPr>
        <p:spPr>
          <a:xfrm>
            <a:off x="990600" y="4095750"/>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406447" y="1657350"/>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25" name="Straight Arrow Connector 124"/>
          <p:cNvCxnSpPr/>
          <p:nvPr/>
        </p:nvCxnSpPr>
        <p:spPr>
          <a:xfrm flipV="1">
            <a:off x="6453074" y="2587586"/>
            <a:ext cx="1248" cy="1719997"/>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4191001" y="2918905"/>
            <a:ext cx="0" cy="11035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7233229" y="2684084"/>
            <a:ext cx="0" cy="1338352"/>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flipV="1">
            <a:off x="5867401" y="2679252"/>
            <a:ext cx="0" cy="134318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V="1">
            <a:off x="6019801" y="2109121"/>
            <a:ext cx="0" cy="191331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flipV="1">
            <a:off x="8458201" y="2385505"/>
            <a:ext cx="0" cy="163693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6781801" y="1262064"/>
            <a:ext cx="0" cy="92442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4" name="Elbow Connector 133"/>
          <p:cNvCxnSpPr/>
          <p:nvPr/>
        </p:nvCxnSpPr>
        <p:spPr>
          <a:xfrm rot="16200000" flipH="1">
            <a:off x="715314" y="1458299"/>
            <a:ext cx="626772" cy="228600"/>
          </a:xfrm>
          <a:prstGeom prst="bentConnector3">
            <a:avLst>
              <a:gd name="adj1" fmla="val 101558"/>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295401" y="2041236"/>
            <a:ext cx="152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Elbow Connector 135"/>
          <p:cNvCxnSpPr/>
          <p:nvPr/>
        </p:nvCxnSpPr>
        <p:spPr>
          <a:xfrm>
            <a:off x="1813264" y="2041236"/>
            <a:ext cx="320337" cy="304800"/>
          </a:xfrm>
          <a:prstGeom prst="bentConnector3">
            <a:avLst>
              <a:gd name="adj1" fmla="val 50000"/>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flipV="1">
            <a:off x="1782932" y="1623825"/>
            <a:ext cx="396537" cy="419100"/>
          </a:xfrm>
          <a:prstGeom prst="bentConnector3">
            <a:avLst>
              <a:gd name="adj1" fmla="val 50000"/>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8" name="Elbow Connector 137"/>
          <p:cNvCxnSpPr/>
          <p:nvPr/>
        </p:nvCxnSpPr>
        <p:spPr>
          <a:xfrm flipV="1">
            <a:off x="2438401" y="1166305"/>
            <a:ext cx="304800" cy="457200"/>
          </a:xfrm>
          <a:prstGeom prst="bentConnector2">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9" name="Elbow Connector 138"/>
          <p:cNvCxnSpPr/>
          <p:nvPr/>
        </p:nvCxnSpPr>
        <p:spPr>
          <a:xfrm>
            <a:off x="2743201" y="1166305"/>
            <a:ext cx="5638800" cy="685800"/>
          </a:xfrm>
          <a:prstGeom prst="bentConnector3">
            <a:avLst>
              <a:gd name="adj1" fmla="val 97158"/>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V="1">
            <a:off x="6096001" y="1887467"/>
            <a:ext cx="152400" cy="1369"/>
          </a:xfrm>
          <a:prstGeom prst="straightConnector1">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46" name="Elbow Connector 145"/>
          <p:cNvCxnSpPr/>
          <p:nvPr/>
        </p:nvCxnSpPr>
        <p:spPr>
          <a:xfrm flipV="1">
            <a:off x="2743201" y="2193636"/>
            <a:ext cx="914400" cy="152400"/>
          </a:xfrm>
          <a:prstGeom prst="bentConnector3">
            <a:avLst>
              <a:gd name="adj1" fmla="val 17803"/>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2895601" y="2344667"/>
            <a:ext cx="0" cy="16764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2886365" y="3374736"/>
            <a:ext cx="618836" cy="959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1" name="Elbow Connector 150"/>
          <p:cNvCxnSpPr/>
          <p:nvPr/>
        </p:nvCxnSpPr>
        <p:spPr>
          <a:xfrm flipH="1" flipV="1">
            <a:off x="3330865" y="1047750"/>
            <a:ext cx="5203536" cy="1032955"/>
          </a:xfrm>
          <a:prstGeom prst="bentConnector3">
            <a:avLst>
              <a:gd name="adj1" fmla="val -2374"/>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52" name="Elbow Connector 151"/>
          <p:cNvCxnSpPr/>
          <p:nvPr/>
        </p:nvCxnSpPr>
        <p:spPr>
          <a:xfrm rot="16200000" flipH="1">
            <a:off x="3086101" y="1317336"/>
            <a:ext cx="838200" cy="304800"/>
          </a:xfrm>
          <a:prstGeom prst="bentConnector3">
            <a:avLst>
              <a:gd name="adj1" fmla="val 100275"/>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3810001" y="3641436"/>
            <a:ext cx="0" cy="38100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flipV="1">
            <a:off x="5943601" y="2495550"/>
            <a:ext cx="304799" cy="3827"/>
          </a:xfrm>
          <a:prstGeom prst="straightConnector1">
            <a:avLst/>
          </a:prstGeom>
          <a:ln w="5715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55" name="Elbow Connector 154"/>
          <p:cNvCxnSpPr/>
          <p:nvPr/>
        </p:nvCxnSpPr>
        <p:spPr>
          <a:xfrm flipV="1">
            <a:off x="4044975" y="2573267"/>
            <a:ext cx="1746226" cy="825788"/>
          </a:xfrm>
          <a:prstGeom prst="bentConnector3">
            <a:avLst>
              <a:gd name="adj1" fmla="val 83443"/>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 name="Straight Connector 2"/>
          <p:cNvCxnSpPr>
            <a:stCxn id="28" idx="0"/>
          </p:cNvCxnSpPr>
          <p:nvPr/>
        </p:nvCxnSpPr>
        <p:spPr>
          <a:xfrm flipV="1">
            <a:off x="6629400" y="2190750"/>
            <a:ext cx="152400" cy="1369"/>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914400" y="1276350"/>
            <a:ext cx="58674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H="1">
            <a:off x="51816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a:off x="5029200" y="2611219"/>
            <a:ext cx="2302" cy="1789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876800" y="2724150"/>
            <a:ext cx="2302"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182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1c" id="{3D438229-7FE9-D54F-B5B6-0AB840F958BF}" vid="{E8C94A1B-47C3-B341-AD26-AD62246F1A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61c</Template>
  <TotalTime>24303</TotalTime>
  <Words>3181</Words>
  <Application>Microsoft Office PowerPoint</Application>
  <PresentationFormat>On-screen Show (16:9)</PresentationFormat>
  <Paragraphs>1316</Paragraphs>
  <Slides>53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MS PGothic</vt:lpstr>
      <vt:lpstr>AmericanTypewriter-Condensed</vt:lpstr>
      <vt:lpstr>Arial</vt:lpstr>
      <vt:lpstr>Calibri</vt:lpstr>
      <vt:lpstr>Calibri Light</vt:lpstr>
      <vt:lpstr>Courier</vt:lpstr>
      <vt:lpstr>Courier New</vt:lpstr>
      <vt:lpstr>Mangal</vt:lpstr>
      <vt:lpstr>Wingdings</vt:lpstr>
      <vt:lpstr>Office Theme</vt:lpstr>
      <vt:lpstr>CS 61C:  Great Ideas in Computer Architecture   Lecture 12: Control &amp; Operating Speed</vt:lpstr>
      <vt:lpstr>Agenda</vt:lpstr>
      <vt:lpstr>Recap: Adding branches to datapath</vt:lpstr>
      <vt:lpstr>Implementing JALR Instruction (I-Format)</vt:lpstr>
      <vt:lpstr>Adding jalr to datapath</vt:lpstr>
      <vt:lpstr>Adding jalr to datapath</vt:lpstr>
      <vt:lpstr>Implementing jal Instruction</vt:lpstr>
      <vt:lpstr>Adding jal to datapath</vt:lpstr>
      <vt:lpstr>Adding jal to datapath</vt:lpstr>
      <vt:lpstr>“Upper Immediate” instructions</vt:lpstr>
      <vt:lpstr>Implementing lui</vt:lpstr>
      <vt:lpstr>Implementing auipc</vt:lpstr>
      <vt:lpstr>Recap: Complete RV32I ISA</vt:lpstr>
      <vt:lpstr>Single-Cycle RISC-V RV32I Datapath</vt:lpstr>
      <vt:lpstr>Agenda</vt:lpstr>
      <vt:lpstr>Processor</vt:lpstr>
      <vt:lpstr>Single-Cycle RISC-V RV32I Datapath</vt:lpstr>
      <vt:lpstr>Control Logic Truth Table (incomplete)</vt:lpstr>
      <vt:lpstr>Control Realization Options</vt:lpstr>
      <vt:lpstr>RV32I, a nine-bit ISA!</vt:lpstr>
      <vt:lpstr>ROM-based Control</vt:lpstr>
      <vt:lpstr>ROM Controller Implementation</vt:lpstr>
      <vt:lpstr>Administrivia</vt:lpstr>
      <vt:lpstr>Break!</vt:lpstr>
      <vt:lpstr>Agenda</vt:lpstr>
      <vt:lpstr>Instruction Timing</vt:lpstr>
      <vt:lpstr>Instruction Timing</vt:lpstr>
      <vt:lpstr>Agenda</vt:lpstr>
      <vt:lpstr>Performance Measures</vt:lpstr>
      <vt:lpstr>Transportation Analogy</vt:lpstr>
      <vt:lpstr>Computer Analogy</vt:lpstr>
      <vt:lpstr>“Iron Law” of Processor Performance</vt:lpstr>
      <vt:lpstr>Instructions per Program</vt:lpstr>
      <vt:lpstr>(Average) Clock cycles per Instruction</vt:lpstr>
      <vt:lpstr>Time per Cycle (1/Frequency)</vt:lpstr>
      <vt:lpstr>Speed Tradeoff Example</vt:lpstr>
      <vt:lpstr>Energy per Task</vt:lpstr>
      <vt:lpstr>Energy Tradeoff Example</vt:lpstr>
      <vt:lpstr>Energy “Iron Law”</vt:lpstr>
      <vt:lpstr>End of Scaling</vt:lpstr>
      <vt:lpstr>Processor Trends</vt:lpstr>
      <vt:lpstr>Break!</vt:lpstr>
      <vt:lpstr>Agenda</vt:lpstr>
      <vt:lpstr>Pipelining</vt:lpstr>
      <vt:lpstr>Computer Scientist Education</vt:lpstr>
      <vt:lpstr>Latency versus Throughput</vt:lpstr>
      <vt:lpstr>Simultaneous versus Sequential</vt:lpstr>
      <vt:lpstr>Agenda</vt:lpstr>
      <vt:lpstr>Pipelining with RISC-V</vt:lpstr>
      <vt:lpstr>Pipelining with RISC-V</vt:lpstr>
      <vt:lpstr>Sequential vs Simultaneous</vt:lpstr>
      <vt:lpstr>Agenda</vt:lpstr>
      <vt:lpstr>And in 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Lecture 1: Introduction</dc:title>
  <dc:subject/>
  <dc:creator>Bernhard E. Boser</dc:creator>
  <cp:keywords/>
  <dc:description/>
  <cp:lastModifiedBy>Linh Tran</cp:lastModifiedBy>
  <cp:revision>982</cp:revision>
  <dcterms:created xsi:type="dcterms:W3CDTF">2016-08-05T18:45:47Z</dcterms:created>
  <dcterms:modified xsi:type="dcterms:W3CDTF">2018-10-15T02:05:20Z</dcterms:modified>
  <cp:category/>
</cp:coreProperties>
</file>