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411" r:id="rId3"/>
    <p:sldId id="798" r:id="rId4"/>
    <p:sldId id="751" r:id="rId5"/>
    <p:sldId id="799" r:id="rId6"/>
    <p:sldId id="800" r:id="rId7"/>
    <p:sldId id="802" r:id="rId8"/>
    <p:sldId id="804" r:id="rId9"/>
    <p:sldId id="784" r:id="rId10"/>
    <p:sldId id="754" r:id="rId11"/>
    <p:sldId id="750" r:id="rId12"/>
    <p:sldId id="785" r:id="rId13"/>
    <p:sldId id="805" r:id="rId14"/>
    <p:sldId id="806" r:id="rId15"/>
    <p:sldId id="762" r:id="rId16"/>
    <p:sldId id="467" r:id="rId17"/>
    <p:sldId id="647" r:id="rId18"/>
    <p:sldId id="786" r:id="rId19"/>
    <p:sldId id="752" r:id="rId20"/>
    <p:sldId id="761" r:id="rId21"/>
    <p:sldId id="765" r:id="rId22"/>
    <p:sldId id="764" r:id="rId23"/>
    <p:sldId id="532" r:id="rId24"/>
    <p:sldId id="575" r:id="rId25"/>
    <p:sldId id="767" r:id="rId26"/>
    <p:sldId id="649" r:id="rId27"/>
    <p:sldId id="769" r:id="rId28"/>
    <p:sldId id="807" r:id="rId29"/>
    <p:sldId id="787" r:id="rId30"/>
    <p:sldId id="685" r:id="rId31"/>
    <p:sldId id="688" r:id="rId32"/>
    <p:sldId id="773" r:id="rId33"/>
    <p:sldId id="775" r:id="rId34"/>
    <p:sldId id="788" r:id="rId35"/>
    <p:sldId id="780" r:id="rId36"/>
    <p:sldId id="809" r:id="rId37"/>
    <p:sldId id="808" r:id="rId38"/>
    <p:sldId id="810" r:id="rId39"/>
    <p:sldId id="811" r:id="rId40"/>
    <p:sldId id="789" r:id="rId41"/>
    <p:sldId id="794" r:id="rId42"/>
    <p:sldId id="795" r:id="rId43"/>
    <p:sldId id="796" r:id="rId44"/>
    <p:sldId id="792" r:id="rId45"/>
    <p:sldId id="797" r:id="rId46"/>
    <p:sldId id="529" r:id="rId47"/>
    <p:sldId id="491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3"/>
    <p:restoredTop sz="91242"/>
  </p:normalViewPr>
  <p:slideViewPr>
    <p:cSldViewPr snapToGrid="0">
      <p:cViewPr varScale="1">
        <p:scale>
          <a:sx n="125" d="100"/>
          <a:sy n="125" d="100"/>
        </p:scale>
        <p:origin x="342" y="4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085A-4E97-294F-B761-3E1B782AFE9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9A7-939F-844E-AA9E-BD9AA155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1672E1-9E3D-2D48-9CA5-3FC00202C16D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91EBA-66DE-044F-B4AC-ABBB7B374CBF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80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02CBC5-7053-1441-8791-D56FF2087A7B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DF0E8-BBF3-414A-968B-8B44D7EA01AE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8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3CEF23-822F-1146-BE9D-A6072DE10D27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FA7AF-24AB-8742-83E4-36702F961258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0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E920EB-13FF-EF4A-BA61-3FEF29B5F8B6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C5ADB-D2AF-B34A-B3D8-499E4096DD10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56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6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D6840F-7270-8B4A-A758-C4D78C56DFCC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4CA00-43B8-5540-9505-E7B06BAF67DE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41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11A872-E420-CD4B-AAC6-38F9BB06AC07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23B7-8BF9-2342-94B6-7A3BA47FA1E3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510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1" tIns="47536" rIns="95071" bIns="47536"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4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4DF24-4FCB-9148-9F9E-F7987219468E}" type="slidenum">
              <a:rPr lang="en-AU"/>
              <a:pPr/>
              <a:t>33</a:t>
            </a:fld>
            <a:endParaRPr lang="en-AU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2183B6-7929-D245-9936-155711B8BD60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22829-AC3B-AF40-ACC9-757041623C7C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63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93E7673-3A84-2947-8A17-DC3789AC4B78}" type="datetime3">
              <a:rPr lang="en-AU"/>
              <a:pPr/>
              <a:t>15 October, 2018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9FC51-9FFC-5945-820B-81EB49251235}" type="slidenum">
              <a:rPr lang="en-AU"/>
              <a:pPr/>
              <a:t>47</a:t>
            </a:fld>
            <a:endParaRPr lang="en-AU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 = “Time</a:t>
            </a:r>
            <a:r>
              <a:rPr lang="en-US" baseline="0" dirty="0"/>
              <a:t> between completion of instructions”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CD16AD-3B65-474D-AC62-346E2358E837}" type="datetime3">
              <a:rPr lang="en-AU" altLang="en-US"/>
              <a:pPr/>
              <a:t>15 October, 2018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33554-7D31-7E45-B6D9-1579D0B52CB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7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573207"/>
            <a:ext cx="8628184" cy="214361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1" y="3183341"/>
            <a:ext cx="8628063" cy="113617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0" y="1090247"/>
            <a:ext cx="4292111" cy="3542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0247"/>
            <a:ext cx="4221773" cy="3542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114301"/>
            <a:ext cx="8628185" cy="7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0" y="1056863"/>
            <a:ext cx="4275443" cy="437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0" y="1698701"/>
            <a:ext cx="4275443" cy="294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056863"/>
            <a:ext cx="4221773" cy="437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98701"/>
            <a:ext cx="4221773" cy="294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114301"/>
            <a:ext cx="8628185" cy="7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0" y="1056863"/>
            <a:ext cx="1508525" cy="437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1" y="1056864"/>
            <a:ext cx="6782093" cy="1722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39" y="2951560"/>
            <a:ext cx="1508526" cy="437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8831" y="2951560"/>
            <a:ext cx="6782093" cy="173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06792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055077"/>
            <a:ext cx="8628184" cy="357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0" y="4767264"/>
            <a:ext cx="2250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34018" y="4767263"/>
            <a:ext cx="39851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17777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65" r:id="rId5"/>
    <p:sldLayoutId id="2147483669" r:id="rId6"/>
    <p:sldLayoutId id="2147483666" r:id="rId7"/>
    <p:sldLayoutId id="2147483667" r:id="rId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61C: </a:t>
            </a:r>
            <a:br>
              <a:rPr lang="en-US" dirty="0"/>
            </a:br>
            <a:r>
              <a:rPr lang="en-US" dirty="0"/>
              <a:t>Great Ideas in Computer Architecture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13: </a:t>
            </a:r>
            <a:r>
              <a:rPr lang="en-US" i="1" dirty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Krste </a:t>
            </a:r>
            <a:r>
              <a:rPr lang="en-US" dirty="0" err="1"/>
              <a:t>Asanović</a:t>
            </a:r>
            <a:r>
              <a:rPr lang="en-US" dirty="0"/>
              <a:t> &amp; Randy Katz</a:t>
            </a:r>
          </a:p>
          <a:p>
            <a:pPr>
              <a:lnSpc>
                <a:spcPct val="150000"/>
              </a:lnSpc>
            </a:pPr>
            <a:r>
              <a:rPr lang="en-US" dirty="0"/>
              <a:t>http://</a:t>
            </a:r>
            <a:r>
              <a:rPr lang="en-US" dirty="0" err="1"/>
              <a:t>inst.eecs.berkeley.edu</a:t>
            </a:r>
            <a:r>
              <a:rPr lang="en-US" dirty="0"/>
              <a:t>/~cs61c/fa17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4" name="Picture 6" descr="f04-50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3625" y="2008320"/>
            <a:ext cx="5921707" cy="2765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844154"/>
            <a:ext cx="8270875" cy="86320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Control signals derived from instruction</a:t>
            </a:r>
          </a:p>
          <a:p>
            <a:pPr lvl="1"/>
            <a:r>
              <a:rPr lang="en-AU" altLang="en-US" dirty="0"/>
              <a:t>As in single-cycle implementation</a:t>
            </a:r>
          </a:p>
          <a:p>
            <a:pPr lvl="1"/>
            <a:r>
              <a:rPr lang="en-AU" altLang="en-US" dirty="0"/>
              <a:t>Information is stored in pipeline registers for use by later stages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Ahead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9721" y="896816"/>
            <a:ext cx="4936958" cy="37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b="1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7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 </a:t>
            </a:r>
            <a:r>
              <a:rPr lang="en-US" dirty="0"/>
              <a:t>Two or more instructions in the pipeline compete for access to a single physical resource</a:t>
            </a:r>
          </a:p>
          <a:p>
            <a:r>
              <a:rPr lang="en-US" b="1" dirty="0"/>
              <a:t>Solution 1: </a:t>
            </a:r>
            <a:r>
              <a:rPr lang="en-US" dirty="0"/>
              <a:t>Instructions take it in turns to use resource, some instructions have to stall</a:t>
            </a:r>
            <a:endParaRPr lang="en-US" b="1" dirty="0"/>
          </a:p>
          <a:p>
            <a:r>
              <a:rPr lang="en-US" b="1" dirty="0"/>
              <a:t>Solution 2: </a:t>
            </a:r>
            <a:r>
              <a:rPr lang="en-US" dirty="0"/>
              <a:t>Add more hardware to machine</a:t>
            </a:r>
          </a:p>
          <a:p>
            <a:r>
              <a:rPr lang="en-US" dirty="0"/>
              <a:t>Can always solve a structural hazard by adding more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Regfile</a:t>
            </a:r>
            <a:r>
              <a:rPr lang="en-US" dirty="0"/>
              <a:t> Structural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instruction:</a:t>
            </a:r>
          </a:p>
          <a:p>
            <a:pPr lvl="1"/>
            <a:r>
              <a:rPr lang="en-US" dirty="0"/>
              <a:t>can read up to two operands in decode stage</a:t>
            </a:r>
          </a:p>
          <a:p>
            <a:pPr lvl="1"/>
            <a:r>
              <a:rPr lang="en-US" dirty="0"/>
              <a:t>can write one value in </a:t>
            </a:r>
            <a:r>
              <a:rPr lang="en-US" dirty="0" err="1"/>
              <a:t>writeback</a:t>
            </a:r>
            <a:r>
              <a:rPr lang="en-US" dirty="0"/>
              <a:t> stage</a:t>
            </a:r>
          </a:p>
          <a:p>
            <a:r>
              <a:rPr lang="en-US" dirty="0"/>
              <a:t>Avoid structural hazard by having separate “ports”</a:t>
            </a:r>
          </a:p>
          <a:p>
            <a:pPr lvl="1"/>
            <a:r>
              <a:rPr lang="en-US" dirty="0"/>
              <a:t>two independent read ports and one independent write port</a:t>
            </a:r>
          </a:p>
          <a:p>
            <a:r>
              <a:rPr lang="en-US" dirty="0"/>
              <a:t>Three accesses per cycle can happen simultaneously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Hazard: Memory Access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129" y="3138937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9950" y="3679322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67" y="1551738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467" y="2104508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67" y="2686412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66314" y="1551738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9734" y="1458112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289" y="2005632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603" y="2568756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772690" y="3199294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14" y="3256594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0408" y="3799700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4" name="Oval 3"/>
          <p:cNvSpPr/>
          <p:nvPr/>
        </p:nvSpPr>
        <p:spPr>
          <a:xfrm>
            <a:off x="4864383" y="2067339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64383" y="3741029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0842" y="911227"/>
            <a:ext cx="3272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2000" dirty="0"/>
              <a:t>Instruction and data memory used simultaneously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000" dirty="0"/>
              <a:t>Use two separate memories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and Data Caches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1898" y="1048719"/>
            <a:ext cx="3048000" cy="3077308"/>
            <a:chOff x="609600" y="1676400"/>
            <a:chExt cx="3048000" cy="3962400"/>
          </a:xfrm>
        </p:grpSpPr>
        <p:sp>
          <p:nvSpPr>
            <p:cNvPr id="9" name="Rectangle 8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Datapath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668588" y="2717104"/>
              <a:ext cx="0" cy="330896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30226" y="2487321"/>
            <a:ext cx="2367431" cy="1422791"/>
            <a:chOff x="914399" y="3505200"/>
            <a:chExt cx="2367431" cy="1897054"/>
          </a:xfrm>
        </p:grpSpPr>
        <p:sp>
          <p:nvSpPr>
            <p:cNvPr id="15" name="Rectangle 14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  <a:solidFill>
              <a:srgbClr val="9BBB59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8" name="Trapezoid 17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6332253" y="1048718"/>
            <a:ext cx="1905000" cy="3086100"/>
            <a:chOff x="6064623" y="1469509"/>
            <a:chExt cx="1905000" cy="4114800"/>
          </a:xfrm>
        </p:grpSpPr>
        <p:sp>
          <p:nvSpPr>
            <p:cNvPr id="30" name="Rectangle 29"/>
            <p:cNvSpPr/>
            <p:nvPr/>
          </p:nvSpPr>
          <p:spPr>
            <a:xfrm>
              <a:off x="6064623" y="1469509"/>
              <a:ext cx="1905000" cy="41148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Memory (DRAM)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17023" y="1926709"/>
              <a:ext cx="1524000" cy="3429000"/>
              <a:chOff x="4953000" y="1981200"/>
              <a:chExt cx="1524000" cy="34290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5181600" y="3352800"/>
                <a:ext cx="10668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effectLst>
                      <a:glow rad="228600">
                        <a:schemeClr val="bg1">
                          <a:alpha val="75000"/>
                        </a:schemeClr>
                      </a:glow>
                    </a:effectLst>
                  </a:rPr>
                  <a:t>Bytes</a:t>
                </a:r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6229610" y="2547161"/>
              <a:ext cx="1517017" cy="7584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205612" y="4366383"/>
              <a:ext cx="1517017" cy="75844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367003" y="1628214"/>
            <a:ext cx="132699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Cache</a:t>
            </a:r>
          </a:p>
        </p:txBody>
      </p:sp>
      <p:sp>
        <p:nvSpPr>
          <p:cNvPr id="466" name="Rectangle 465"/>
          <p:cNvSpPr/>
          <p:nvPr/>
        </p:nvSpPr>
        <p:spPr>
          <a:xfrm>
            <a:off x="4367003" y="2758783"/>
            <a:ext cx="132699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Cache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133600" y="4324350"/>
            <a:ext cx="536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Caches: small and fast “buffer” memories</a:t>
            </a:r>
          </a:p>
        </p:txBody>
      </p:sp>
      <p:sp>
        <p:nvSpPr>
          <p:cNvPr id="468" name="Left-Right Arrow 467"/>
          <p:cNvSpPr/>
          <p:nvPr/>
        </p:nvSpPr>
        <p:spPr>
          <a:xfrm>
            <a:off x="3739898" y="1895750"/>
            <a:ext cx="627104" cy="1347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Left-Right Arrow 468"/>
          <p:cNvSpPr/>
          <p:nvPr/>
        </p:nvSpPr>
        <p:spPr>
          <a:xfrm>
            <a:off x="5700095" y="1892586"/>
            <a:ext cx="627104" cy="1347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Left-Right Arrow 469"/>
          <p:cNvSpPr/>
          <p:nvPr/>
        </p:nvSpPr>
        <p:spPr>
          <a:xfrm>
            <a:off x="3739898" y="3027165"/>
            <a:ext cx="627104" cy="1347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Left-Right Arrow 470"/>
          <p:cNvSpPr/>
          <p:nvPr/>
        </p:nvSpPr>
        <p:spPr>
          <a:xfrm>
            <a:off x="5700095" y="3024001"/>
            <a:ext cx="627104" cy="1347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466" grpId="0" animBg="1"/>
      <p:bldP spid="467" grpId="0"/>
      <p:bldP spid="468" grpId="0" animBg="1"/>
      <p:bldP spid="469" grpId="0" animBg="1"/>
      <p:bldP spid="470" grpId="0" animBg="1"/>
      <p:bldP spid="4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Lecture 13: Pipelining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Hazards – Summary</a:t>
            </a:r>
            <a:endParaRPr lang="en-AU" alt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739" y="971550"/>
            <a:ext cx="8628184" cy="38861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Conflict for use of a resource</a:t>
            </a:r>
          </a:p>
          <a:p>
            <a:r>
              <a:rPr lang="en-US" altLang="en-US" dirty="0"/>
              <a:t>In RISC-V pipeline with a single memory</a:t>
            </a:r>
          </a:p>
          <a:p>
            <a:pPr lvl="1"/>
            <a:r>
              <a:rPr lang="en-US" altLang="en-US" dirty="0"/>
              <a:t>Load/store requires data access</a:t>
            </a:r>
          </a:p>
          <a:p>
            <a:pPr lvl="1"/>
            <a:r>
              <a:rPr lang="en-US" altLang="en-US" dirty="0"/>
              <a:t>Without separate memories, instruction fetch would have to </a:t>
            </a:r>
            <a:r>
              <a:rPr lang="en-US" altLang="en-US" i="1" dirty="0">
                <a:solidFill>
                  <a:srgbClr val="FF0000"/>
                </a:solidFill>
              </a:rPr>
              <a:t>stall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for that cycle</a:t>
            </a:r>
          </a:p>
          <a:p>
            <a:pPr lvl="2"/>
            <a:r>
              <a:rPr lang="en-US" altLang="en-US" dirty="0"/>
              <a:t>All other operations in pipeline would have to wait</a:t>
            </a:r>
          </a:p>
          <a:p>
            <a:r>
              <a:rPr lang="en-US" altLang="en-US" dirty="0"/>
              <a:t>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/>
            <a:r>
              <a:rPr lang="en-US" altLang="en-US" dirty="0"/>
              <a:t>Or separate instruction/data caches</a:t>
            </a:r>
          </a:p>
          <a:p>
            <a:r>
              <a:rPr lang="en-US" altLang="en-US" dirty="0"/>
              <a:t>RISC ISAs (including RISC-V) designed to avoid structural hazards</a:t>
            </a:r>
          </a:p>
          <a:p>
            <a:pPr lvl="1"/>
            <a:r>
              <a:rPr lang="en-US" altLang="en-US" dirty="0"/>
              <a:t>e.g. at most one memory access/instruction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b="1" dirty="0"/>
              <a:t>Data</a:t>
            </a:r>
          </a:p>
          <a:p>
            <a:pPr lvl="2"/>
            <a:r>
              <a:rPr lang="is-IS" b="1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Hazard: Register Access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129" y="3138937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9950" y="3679322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67" y="1551738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467" y="2104508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67" y="2686412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66314" y="1551738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9734" y="1458112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289" y="2005632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603" y="2568756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772690" y="3199294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14" y="3256594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0408" y="3799700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4" name="Oval 3"/>
          <p:cNvSpPr/>
          <p:nvPr/>
        </p:nvSpPr>
        <p:spPr>
          <a:xfrm>
            <a:off x="4864383" y="1505416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64383" y="3200644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81915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2000" dirty="0"/>
              <a:t>Separate ports, but what if write to same value as read?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Does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sw</a:t>
            </a:r>
            <a:r>
              <a:rPr lang="en-US" sz="2000" dirty="0"/>
              <a:t> in the example fetch the old or new value?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RISC-V</a:t>
            </a:r>
            <a:r>
              <a:rPr lang="is-IS" b="1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Access Policy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215" y="3109575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7036" y="3649960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553" y="1522376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553" y="2075146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553" y="2657050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3400" y="1522377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820" y="1428750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375" y="1976270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689" y="2539394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735911" y="2545660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0900" y="3227232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494" y="3770338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4" name="Oval 3"/>
          <p:cNvSpPr/>
          <p:nvPr/>
        </p:nvSpPr>
        <p:spPr>
          <a:xfrm>
            <a:off x="4831469" y="1476054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31469" y="3171282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08680" y="901730"/>
            <a:ext cx="3272882" cy="17543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Exploit high speed of register file (100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WB updates value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ID reads new value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Indicated in diagram by shading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424815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Might not always be possible to write then read in same cycle, especially in high-frequency designs. Check assumptions in any question.</a:t>
            </a:r>
          </a:p>
        </p:txBody>
      </p:sp>
    </p:spTree>
    <p:extLst>
      <p:ext uri="{BB962C8B-B14F-4D97-AF65-F5344CB8AC3E}">
        <p14:creationId xmlns:p14="http://schemas.microsoft.com/office/powerpoint/2010/main" val="7372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Hazard: ALU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4119" y="3235117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940" y="3775501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2457" y="1647917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t0, t1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457" y="2200688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2456" y="2782592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4304" y="1647918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724" y="1554291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279" y="2101811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593" y="2664935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404700" y="3295474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1804" y="3352773"/>
            <a:ext cx="135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</a:t>
            </a:r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8399" y="3895879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8(t3)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1502" y="1147113"/>
          <a:ext cx="5391810" cy="281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8797" y="1159401"/>
            <a:ext cx="121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71951" y="1436400"/>
            <a:ext cx="617402" cy="1484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4552" y="1436400"/>
            <a:ext cx="1234801" cy="942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89353" y="1436401"/>
            <a:ext cx="1" cy="19633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89352" y="1436401"/>
            <a:ext cx="599762" cy="2519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0121" y="4513969"/>
            <a:ext cx="6243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Without some fix,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2000" dirty="0">
                <a:solidFill>
                  <a:srgbClr val="FF0000"/>
                </a:solidFill>
              </a:rPr>
              <a:t> will calculate wrong result!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Hazard: ALU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816" y="3109666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637" y="3650050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0154" y="1522466"/>
            <a:ext cx="140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0154" y="2075237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153" y="2657141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2001" y="1522467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5421" y="1428840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976" y="1976360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290" y="2539484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419390" y="2749473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9501" y="3227322"/>
            <a:ext cx="135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</a:t>
            </a:r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6096" y="3770428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s0</a:t>
            </a:r>
            <a:r>
              <a:rPr lang="en-US" dirty="0"/>
              <a:t>, 8(t3)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31016"/>
              </p:ext>
            </p:extLst>
          </p:nvPr>
        </p:nvGraphicFramePr>
        <p:xfrm>
          <a:off x="2719199" y="1021662"/>
          <a:ext cx="5391810" cy="281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6494" y="1033950"/>
            <a:ext cx="121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49648" y="1310949"/>
            <a:ext cx="617402" cy="1484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32249" y="1310949"/>
            <a:ext cx="1234801" cy="942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67050" y="1310950"/>
            <a:ext cx="1" cy="19633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7049" y="1310950"/>
            <a:ext cx="599762" cy="2519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69115" y="4513969"/>
            <a:ext cx="618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Without some fix,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2000" dirty="0">
                <a:solidFill>
                  <a:srgbClr val="FF0000"/>
                </a:solidFill>
              </a:rPr>
              <a:t> will calculate wrong result!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13: Pipelining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  <p:bldP spid="53" grpId="0"/>
      <p:bldP spid="54" grpId="0"/>
      <p:bldP spid="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1: Stalling</a:t>
            </a:r>
            <a:endParaRPr lang="en-AU" altLang="en-US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235" y="1049866"/>
            <a:ext cx="8642854" cy="399124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Problem: Instruction depends on result from previous instruction</a:t>
            </a:r>
          </a:p>
          <a:p>
            <a:pPr lvl="1"/>
            <a:r>
              <a:rPr lang="en-US" altLang="en-US" sz="1800" dirty="0"/>
              <a:t>add	</a:t>
            </a:r>
            <a:r>
              <a:rPr lang="en-US" altLang="en-US" sz="1800" dirty="0">
                <a:solidFill>
                  <a:srgbClr val="FF0000"/>
                </a:solidFill>
              </a:rPr>
              <a:t>s0</a:t>
            </a:r>
            <a:r>
              <a:rPr lang="en-US" altLang="en-US" sz="1800" dirty="0"/>
              <a:t>, t0, t1</a:t>
            </a:r>
            <a:br>
              <a:rPr lang="en-US" altLang="en-US" sz="1800" dirty="0"/>
            </a:br>
            <a:r>
              <a:rPr lang="en-US" altLang="en-US" sz="1800" dirty="0"/>
              <a:t>sub	t2, </a:t>
            </a:r>
            <a:r>
              <a:rPr lang="en-US" altLang="en-US" sz="1800" dirty="0">
                <a:solidFill>
                  <a:srgbClr val="FF0000"/>
                </a:solidFill>
              </a:rPr>
              <a:t>s0</a:t>
            </a:r>
            <a:r>
              <a:rPr lang="en-US" altLang="en-US" sz="1800" dirty="0"/>
              <a:t>, t3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r>
              <a:rPr lang="en-US" altLang="en-US" sz="2200" dirty="0"/>
              <a:t>Bubble: </a:t>
            </a:r>
          </a:p>
          <a:p>
            <a:pPr lvl="1"/>
            <a:r>
              <a:rPr lang="en-US" altLang="en-US" sz="1800" dirty="0"/>
              <a:t>effectively NOP: affected pipeline stages do “nothing”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4587" y="1974616"/>
            <a:ext cx="7964488" cy="2083594"/>
            <a:chOff x="554587" y="2810242"/>
            <a:chExt cx="7964488" cy="2778125"/>
          </a:xfrm>
        </p:grpSpPr>
        <p:pic>
          <p:nvPicPr>
            <p:cNvPr id="339974" name="Picture 6" descr="data-hazard-bubble-no-forwardi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87" y="2810242"/>
              <a:ext cx="7964488" cy="27781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316010" y="3606056"/>
              <a:ext cx="81042" cy="15751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Stalls and Performance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1383507"/>
            <a:ext cx="8270875" cy="3294460"/>
          </a:xfrm>
        </p:spPr>
        <p:txBody>
          <a:bodyPr/>
          <a:lstStyle/>
          <a:p>
            <a:r>
              <a:rPr lang="en-AU" altLang="en-US" dirty="0"/>
              <a:t>Stalls reduce performance</a:t>
            </a:r>
          </a:p>
          <a:p>
            <a:pPr lvl="1"/>
            <a:r>
              <a:rPr lang="en-AU" altLang="en-US" dirty="0"/>
              <a:t>But stalls are required to get correct results</a:t>
            </a:r>
          </a:p>
          <a:p>
            <a:r>
              <a:rPr lang="en-AU" altLang="en-US" dirty="0"/>
              <a:t>Compiler can arrange code to avoid hazards and stalls</a:t>
            </a:r>
          </a:p>
          <a:p>
            <a:pPr lvl="1"/>
            <a:r>
              <a:rPr lang="en-AU" altLang="en-US" dirty="0"/>
              <a:t>Requires knowledge of the pipeline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Forwarding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4119" y="3235117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940" y="3775501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2457" y="1647917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457" y="2200688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2456" y="2782592"/>
            <a:ext cx="13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t6,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4304" y="1647918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724" y="1554291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279" y="2101811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593" y="2664935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404700" y="3295474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1804" y="3352773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</a:t>
            </a:r>
            <a:r>
              <a:rPr lang="en-US" dirty="0">
                <a:solidFill>
                  <a:srgbClr val="FF0000"/>
                </a:solidFill>
              </a:rPr>
              <a:t>t0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8399" y="3895879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t0</a:t>
            </a:r>
            <a:r>
              <a:rPr lang="en-US" dirty="0"/>
              <a:t>, 8(t3)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1502" y="1147113"/>
          <a:ext cx="5391810" cy="281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8797" y="1159401"/>
            <a:ext cx="120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>
                <a:solidFill>
                  <a:srgbClr val="FF0000"/>
                </a:solidFill>
              </a:rPr>
              <a:t>t0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71951" y="1436400"/>
            <a:ext cx="617402" cy="14846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4552" y="1436400"/>
            <a:ext cx="1234801" cy="94224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05867" y="1789771"/>
            <a:ext cx="78252" cy="505987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75956" y="1789771"/>
            <a:ext cx="104696" cy="1062154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927" y="440055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Forwarding: grab operand from pipeline stage,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rather than register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22" name="Picture 6" descr="f04-29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914" y="2463403"/>
            <a:ext cx="6340475" cy="163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844154"/>
            <a:ext cx="8270875" cy="1325165"/>
          </a:xfrm>
        </p:spPr>
        <p:txBody>
          <a:bodyPr/>
          <a:lstStyle/>
          <a:p>
            <a:r>
              <a:rPr lang="en-US" altLang="en-US"/>
              <a:t>Use result when it is computed</a:t>
            </a:r>
          </a:p>
          <a:p>
            <a:pPr lvl="1"/>
            <a:r>
              <a:rPr lang="en-US" altLang="en-US"/>
              <a:t>Don’t wait for it to be stored in a register</a:t>
            </a:r>
          </a:p>
          <a:p>
            <a:pPr lvl="1"/>
            <a:r>
              <a:rPr lang="en-US" altLang="en-US"/>
              <a:t>Requires extra connections in the datapath</a:t>
            </a:r>
            <a:endParaRPr lang="en-AU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108016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0" y="106792"/>
            <a:ext cx="9036754" cy="790025"/>
          </a:xfrm>
        </p:spPr>
        <p:txBody>
          <a:bodyPr>
            <a:normAutofit fontScale="90000"/>
          </a:bodyPr>
          <a:lstStyle/>
          <a:p>
            <a:r>
              <a:rPr lang="en-US" dirty="0"/>
              <a:t>1) Detect Need for Forwarding </a:t>
            </a:r>
            <a:br>
              <a:rPr lang="en-US" dirty="0"/>
            </a:br>
            <a:r>
              <a:rPr lang="en-US" sz="3600" dirty="0"/>
              <a:t>(example)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1123950"/>
            <a:ext cx="8098561" cy="3734311"/>
            <a:chOff x="222739" y="1126799"/>
            <a:chExt cx="8098561" cy="4979081"/>
          </a:xfrm>
        </p:grpSpPr>
        <p:sp>
          <p:nvSpPr>
            <p:cNvPr id="10" name="TextBox 9"/>
            <p:cNvSpPr txBox="1"/>
            <p:nvPr/>
          </p:nvSpPr>
          <p:spPr>
            <a:xfrm>
              <a:off x="222739" y="2790878"/>
              <a:ext cx="13924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solidFill>
                    <a:srgbClr val="FF0000"/>
                  </a:solidFill>
                </a:rPr>
                <a:t>t0</a:t>
              </a:r>
              <a:r>
                <a:rPr lang="en-US" dirty="0"/>
                <a:t>, t1, t2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351" y="4034584"/>
              <a:ext cx="124155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 t3, </a:t>
              </a:r>
              <a:r>
                <a:rPr lang="en-US" dirty="0">
                  <a:solidFill>
                    <a:srgbClr val="FF0000"/>
                  </a:solidFill>
                </a:rPr>
                <a:t>t0</a:t>
              </a:r>
              <a:r>
                <a:rPr lang="en-US" dirty="0"/>
                <a:t>, t5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39" y="5373212"/>
              <a:ext cx="13721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t6, </a:t>
              </a:r>
              <a:r>
                <a:rPr lang="en-US" dirty="0">
                  <a:solidFill>
                    <a:srgbClr val="FF0000"/>
                  </a:solidFill>
                </a:rPr>
                <a:t>t0</a:t>
              </a:r>
              <a:r>
                <a:rPr lang="en-US" dirty="0"/>
                <a:t>, t3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452" y="2441396"/>
              <a:ext cx="4350803" cy="109600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001302" y="1126799"/>
              <a:ext cx="3044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35090" y="1126799"/>
              <a:ext cx="3820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991" y="1126799"/>
              <a:ext cx="3900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297" y="3725636"/>
              <a:ext cx="4350803" cy="109600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0497" y="5009876"/>
              <a:ext cx="4350803" cy="1096004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788664" y="2975543"/>
              <a:ext cx="112889" cy="1150546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726575" y="1427177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755730" y="1427177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674841" y="1427176"/>
              <a:ext cx="0" cy="1014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56188" y="1126799"/>
              <a:ext cx="32668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0152" y="1888319"/>
              <a:ext cx="959918" cy="533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inst</a:t>
              </a:r>
              <a:r>
                <a:rPr lang="en-US" sz="2400" baseline="-25000" dirty="0" err="1"/>
                <a:t>X</a:t>
              </a:r>
              <a:r>
                <a:rPr lang="en-US" sz="2000" dirty="0" err="1"/>
                <a:t>.rd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3952" y="3463599"/>
              <a:ext cx="977739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</a:t>
              </a:r>
              <a:r>
                <a:rPr lang="en-US" sz="2000" baseline="-25000" dirty="0"/>
                <a:t>D</a:t>
              </a:r>
              <a:r>
                <a:rPr lang="en-US" dirty="0"/>
                <a:t>.rs1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666750"/>
            <a:ext cx="2667000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Compare destination of older instructions in pipeline with sources of new instruction in decode stage.</a:t>
            </a:r>
          </a:p>
          <a:p>
            <a:r>
              <a:rPr lang="en-US" i="1" dirty="0"/>
              <a:t>Must ignore writes to x0!</a:t>
            </a:r>
          </a:p>
        </p:txBody>
      </p:sp>
    </p:spTree>
    <p:extLst>
      <p:ext uri="{BB962C8B-B14F-4D97-AF65-F5344CB8AC3E}">
        <p14:creationId xmlns:p14="http://schemas.microsoft.com/office/powerpoint/2010/main" val="179916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886200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Forwarding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629150"/>
            <a:ext cx="2250831" cy="273844"/>
          </a:xfrm>
        </p:spPr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635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46103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31635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35710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8600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19400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35710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56893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169110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914900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626310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02510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91200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00800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00800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113558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33400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685800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11298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080966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736435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781800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17236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257800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657600" y="2419350"/>
            <a:ext cx="457200" cy="152400"/>
          </a:xfrm>
          <a:prstGeom prst="bentConnector3">
            <a:avLst>
              <a:gd name="adj1" fmla="val 6286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653957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62400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276802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72" idx="2"/>
          </p:cNvCxnSpPr>
          <p:nvPr/>
        </p:nvCxnSpPr>
        <p:spPr>
          <a:xfrm rot="16200000" flipH="1">
            <a:off x="4673204" y="1912323"/>
            <a:ext cx="496092" cy="368300"/>
          </a:xfrm>
          <a:prstGeom prst="bentConnector2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200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931355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2057400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590800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590800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667000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324100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274255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08235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594080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228600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1276350"/>
            <a:ext cx="5562600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0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33599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33800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/>
          <p:nvPr/>
        </p:nvCxnSpPr>
        <p:spPr>
          <a:xfrm>
            <a:off x="3810000" y="24193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33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343400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733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9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19800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9800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733800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29600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477000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172201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867400" y="1276350"/>
            <a:ext cx="0" cy="12954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16372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762000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886200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096000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969604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811741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886200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791108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96000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096000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876800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6019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2296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343400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72200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305800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590800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094816" y="1924734"/>
            <a:ext cx="1220569" cy="228600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563436" y="1489364"/>
            <a:ext cx="3821636" cy="3496847"/>
            <a:chOff x="2563436" y="1489364"/>
            <a:chExt cx="3821636" cy="3496847"/>
          </a:xfrm>
        </p:grpSpPr>
        <p:grpSp>
          <p:nvGrpSpPr>
            <p:cNvPr id="44" name="Group 43"/>
            <p:cNvGrpSpPr/>
            <p:nvPr/>
          </p:nvGrpSpPr>
          <p:grpSpPr>
            <a:xfrm>
              <a:off x="4903454" y="1953909"/>
              <a:ext cx="1481618" cy="233438"/>
              <a:chOff x="4903454" y="1953909"/>
              <a:chExt cx="1481618" cy="23343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5726575" y="2181467"/>
                <a:ext cx="658497" cy="588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714816" y="1962150"/>
                <a:ext cx="184" cy="213437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921092" y="1958029"/>
                <a:ext cx="781966" cy="1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 flipV="1">
                <a:off x="4909334" y="1953909"/>
                <a:ext cx="5878" cy="233438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903454" y="2181467"/>
                <a:ext cx="176383" cy="176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2563436" y="4409974"/>
              <a:ext cx="2269464" cy="5762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Forwarding Control Logic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828011" y="4092456"/>
              <a:ext cx="5879" cy="32339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>
              <a:off x="4109264" y="4097857"/>
              <a:ext cx="5879" cy="32339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72" idx="3"/>
            </p:cNvCxnSpPr>
            <p:nvPr/>
          </p:nvCxnSpPr>
          <p:spPr>
            <a:xfrm flipV="1">
              <a:off x="4832900" y="2563435"/>
              <a:ext cx="348700" cy="2134658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4584304" y="1742604"/>
              <a:ext cx="774336" cy="267855"/>
            </a:xfrm>
            <a:prstGeom prst="bentConnector3">
              <a:avLst>
                <a:gd name="adj1" fmla="val 99203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1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b="1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Pipelining with RISC-V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53110" y="1247821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110" y="1800591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3110" y="2382495"/>
            <a:ext cx="123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sll</a:t>
            </a:r>
            <a:r>
              <a:rPr lang="en-US" dirty="0"/>
              <a:t> t6, t0, t3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88133" y="1031357"/>
            <a:ext cx="2997327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229811" y="1247821"/>
            <a:ext cx="0" cy="148395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7032" y="2689534"/>
            <a:ext cx="562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92D050"/>
                </a:solidFill>
              </a:rPr>
              <a:t>t</a:t>
            </a:r>
            <a:r>
              <a:rPr lang="en-US" sz="1600" i="1" baseline="-25000" dirty="0" err="1">
                <a:solidFill>
                  <a:srgbClr val="92D050"/>
                </a:solidFill>
              </a:rPr>
              <a:t>cycle</a:t>
            </a:r>
            <a:endParaRPr lang="en-US" sz="1600" i="1" baseline="-250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405" y="1154194"/>
            <a:ext cx="2711628" cy="5123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960" y="1701715"/>
            <a:ext cx="2711628" cy="51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274" y="2264839"/>
            <a:ext cx="2711628" cy="51231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5400000">
            <a:off x="-171296" y="1812877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092221" y="1048138"/>
            <a:ext cx="598311" cy="1747139"/>
            <a:chOff x="3527776" y="4071280"/>
            <a:chExt cx="598311" cy="232951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690532" y="1048138"/>
            <a:ext cx="598311" cy="1747139"/>
            <a:chOff x="3527776" y="4071280"/>
            <a:chExt cx="598311" cy="232951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288842" y="1048137"/>
            <a:ext cx="598311" cy="1747139"/>
            <a:chOff x="3527776" y="4071280"/>
            <a:chExt cx="598311" cy="232951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887151" y="936844"/>
            <a:ext cx="598311" cy="1858432"/>
            <a:chOff x="3527776" y="3922890"/>
            <a:chExt cx="598311" cy="24779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26087" y="3922890"/>
              <a:ext cx="0" cy="247790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485460" y="1048137"/>
            <a:ext cx="598311" cy="1747139"/>
            <a:chOff x="3527776" y="4071280"/>
            <a:chExt cx="598311" cy="232951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078129" y="1046853"/>
            <a:ext cx="598311" cy="1747139"/>
            <a:chOff x="3527776" y="4071280"/>
            <a:chExt cx="598311" cy="2329519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493909" y="1046853"/>
            <a:ext cx="598311" cy="1747139"/>
            <a:chOff x="3527776" y="4071280"/>
            <a:chExt cx="598311" cy="2329519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26087" y="4071280"/>
              <a:ext cx="0" cy="232951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3488132" y="936844"/>
            <a:ext cx="0" cy="185714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56790" y="709196"/>
            <a:ext cx="882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92D050"/>
                </a:solidFill>
              </a:rPr>
              <a:t>t</a:t>
            </a:r>
            <a:r>
              <a:rPr lang="en-US" sz="1600" i="1" baseline="-25000" dirty="0" err="1">
                <a:solidFill>
                  <a:srgbClr val="92D050"/>
                </a:solidFill>
              </a:rPr>
              <a:t>instruction</a:t>
            </a:r>
            <a:endParaRPr lang="en-US" sz="1600" i="1" baseline="-25000" dirty="0">
              <a:solidFill>
                <a:srgbClr val="92D05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22236"/>
              </p:ext>
            </p:extLst>
          </p:nvPr>
        </p:nvGraphicFramePr>
        <p:xfrm>
          <a:off x="222251" y="3040856"/>
          <a:ext cx="8628063" cy="169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Single</a:t>
                      </a:r>
                      <a:r>
                        <a:rPr lang="en-US" sz="1400" baseline="0" dirty="0"/>
                        <a:t> Cycle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Pipelining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i="0" baseline="0" dirty="0"/>
                        <a:t>Timing</a:t>
                      </a:r>
                      <a:endParaRPr lang="en-US" sz="1400" i="1" baseline="-25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/>
                        <a:t> </a:t>
                      </a:r>
                      <a:r>
                        <a:rPr lang="en-US" sz="1400" i="1" baseline="0" dirty="0" err="1"/>
                        <a:t>t</a:t>
                      </a:r>
                      <a:r>
                        <a:rPr lang="en-US" sz="1400" i="1" baseline="-25000" dirty="0" err="1"/>
                        <a:t>step</a:t>
                      </a:r>
                      <a:r>
                        <a:rPr lang="en-US" sz="1400" dirty="0"/>
                        <a:t> = 100 … 200 </a:t>
                      </a:r>
                      <a:r>
                        <a:rPr lang="en-US" sz="1400" dirty="0" err="1"/>
                        <a:t>ps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/>
                        <a:t> </a:t>
                      </a:r>
                      <a:r>
                        <a:rPr lang="en-US" sz="1400" i="1" baseline="0" dirty="0" err="1"/>
                        <a:t>t</a:t>
                      </a:r>
                      <a:r>
                        <a:rPr lang="en-US" sz="1400" i="1" baseline="-25000" dirty="0" err="1"/>
                        <a:t>cycle</a:t>
                      </a:r>
                      <a:r>
                        <a:rPr lang="en-US" sz="1400" dirty="0"/>
                        <a:t> = 200 </a:t>
                      </a:r>
                      <a:r>
                        <a:rPr lang="en-US" sz="1400" dirty="0" err="1"/>
                        <a:t>ps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i="1" baseline="-25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access only 100 </a:t>
                      </a:r>
                      <a:r>
                        <a:rPr lang="en-US" sz="1400" baseline="0" dirty="0" err="1"/>
                        <a:t>ps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cycles same length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Instruction</a:t>
                      </a:r>
                      <a:r>
                        <a:rPr lang="en-US" sz="1400" baseline="0" dirty="0"/>
                        <a:t> time, </a:t>
                      </a:r>
                      <a:r>
                        <a:rPr lang="en-US" sz="1400" i="1" baseline="0" dirty="0" err="1"/>
                        <a:t>t</a:t>
                      </a:r>
                      <a:r>
                        <a:rPr lang="en-US" sz="1400" i="1" baseline="-25000" dirty="0" err="1"/>
                        <a:t>instruction</a:t>
                      </a:r>
                      <a:endParaRPr lang="en-US" sz="1400" i="1" baseline="-25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/>
                        <a:t>= </a:t>
                      </a:r>
                      <a:r>
                        <a:rPr lang="en-US" sz="1400" i="1" baseline="0" dirty="0" err="1"/>
                        <a:t>t</a:t>
                      </a:r>
                      <a:r>
                        <a:rPr lang="en-US" sz="1400" i="1" baseline="-25000" dirty="0" err="1"/>
                        <a:t>cycle</a:t>
                      </a:r>
                      <a:r>
                        <a:rPr lang="en-US" sz="1400" dirty="0"/>
                        <a:t> = 800 </a:t>
                      </a:r>
                      <a:r>
                        <a:rPr lang="en-US" sz="1400" dirty="0" err="1"/>
                        <a:t>ps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1000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ps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Clock rate, </a:t>
                      </a:r>
                      <a:r>
                        <a:rPr lang="en-US" sz="1400" i="1" dirty="0"/>
                        <a:t>f</a:t>
                      </a:r>
                      <a:r>
                        <a:rPr lang="en-US" sz="1400" i="1" baseline="-25000" dirty="0"/>
                        <a:t>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1/800 </a:t>
                      </a:r>
                      <a:r>
                        <a:rPr lang="en-US" sz="1400" dirty="0" err="1"/>
                        <a:t>ps</a:t>
                      </a:r>
                      <a:r>
                        <a:rPr lang="en-US" sz="1400" dirty="0"/>
                        <a:t> = 1.25 GHz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1/200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ps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5 GHz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Relative speed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 x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543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52" name="Picture 8" descr="f04-58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989" y="1009650"/>
            <a:ext cx="6834187" cy="360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Data Hazard</a:t>
            </a:r>
            <a:endParaRPr lang="en-AU" altLang="en-US" dirty="0"/>
          </a:p>
        </p:txBody>
      </p:sp>
      <p:sp>
        <p:nvSpPr>
          <p:cNvPr id="415750" name="Oval 6"/>
          <p:cNvSpPr>
            <a:spLocks noChangeArrowheads="1"/>
          </p:cNvSpPr>
          <p:nvPr/>
        </p:nvSpPr>
        <p:spPr bwMode="auto">
          <a:xfrm rot="2714808">
            <a:off x="4397177" y="1902818"/>
            <a:ext cx="270272" cy="1069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51" name="AutoShape 7"/>
          <p:cNvSpPr>
            <a:spLocks/>
          </p:cNvSpPr>
          <p:nvPr/>
        </p:nvSpPr>
        <p:spPr bwMode="auto">
          <a:xfrm>
            <a:off x="6953251" y="1945482"/>
            <a:ext cx="1897673" cy="633946"/>
          </a:xfrm>
          <a:prstGeom prst="borderCallout1">
            <a:avLst>
              <a:gd name="adj1" fmla="val 32697"/>
              <a:gd name="adj2" fmla="val -509"/>
              <a:gd name="adj3" fmla="val 76324"/>
              <a:gd name="adj4" fmla="val -101606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r>
              <a:rPr lang="en-AU" altLang="en-US" sz="2000" dirty="0"/>
              <a:t>1 cycle </a:t>
            </a:r>
            <a:r>
              <a:rPr lang="en-AU" altLang="en-US" sz="2000"/>
              <a:t>stall unavoidable</a:t>
            </a:r>
            <a:endParaRPr lang="en-AU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30</a:t>
            </a:fld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793524" y="2692262"/>
            <a:ext cx="1228114" cy="392391"/>
          </a:xfrm>
          <a:prstGeom prst="borderCallout1">
            <a:avLst>
              <a:gd name="adj1" fmla="val 32697"/>
              <a:gd name="adj2" fmla="val -509"/>
              <a:gd name="adj3" fmla="val 76324"/>
              <a:gd name="adj4" fmla="val -101606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r>
              <a:rPr lang="en-AU" altLang="en-US" sz="2400"/>
              <a:t>forward</a:t>
            </a:r>
            <a:endParaRPr lang="en-AU" altLang="en-US" sz="2400" dirty="0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335350" y="3280954"/>
            <a:ext cx="1580051" cy="376646"/>
          </a:xfrm>
          <a:prstGeom prst="borderCallout1">
            <a:avLst>
              <a:gd name="adj1" fmla="val 32697"/>
              <a:gd name="adj2" fmla="val -509"/>
              <a:gd name="adj3" fmla="val 129931"/>
              <a:gd name="adj4" fmla="val -134726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r>
              <a:rPr lang="en-AU" altLang="en-US" sz="2400"/>
              <a:t>unaffected</a:t>
            </a:r>
            <a:endParaRPr lang="en-AU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13770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  <p:bldP spid="415751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5" name="Picture 7" descr="f04-59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1025128"/>
            <a:ext cx="7524750" cy="3623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Pipeline</a:t>
            </a:r>
            <a:endParaRPr lang="en-AU" altLang="en-US" dirty="0"/>
          </a:p>
        </p:txBody>
      </p:sp>
      <p:sp>
        <p:nvSpPr>
          <p:cNvPr id="421894" name="AutoShape 6"/>
          <p:cNvSpPr>
            <a:spLocks/>
          </p:cNvSpPr>
          <p:nvPr/>
        </p:nvSpPr>
        <p:spPr bwMode="auto">
          <a:xfrm>
            <a:off x="6793524" y="2318743"/>
            <a:ext cx="782934" cy="365675"/>
          </a:xfrm>
          <a:prstGeom prst="borderCallout1">
            <a:avLst>
              <a:gd name="adj1" fmla="val 32812"/>
              <a:gd name="adj2" fmla="val -1461"/>
              <a:gd name="adj3" fmla="val 96650"/>
              <a:gd name="adj4" fmla="val -111685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r>
              <a:rPr lang="en-AU" altLang="en-US" sz="2400"/>
              <a:t>Stall </a:t>
            </a:r>
            <a:endParaRPr lang="en-AU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31</a:t>
            </a:fld>
            <a:endParaRPr 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7184991" y="2836664"/>
            <a:ext cx="1846467" cy="1141367"/>
          </a:xfrm>
          <a:prstGeom prst="borderCallout1">
            <a:avLst>
              <a:gd name="adj1" fmla="val 32812"/>
              <a:gd name="adj2" fmla="val -1461"/>
              <a:gd name="adj3" fmla="val 39337"/>
              <a:gd name="adj4" fmla="val -37784"/>
            </a:avLst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r>
              <a:rPr lang="en-AU" altLang="en-US" sz="2400" dirty="0"/>
              <a:t>repeat </a:t>
            </a:r>
            <a:r>
              <a:rPr lang="en-AU" altLang="en-US" sz="2400" b="1" dirty="0"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AU" altLang="en-US" sz="2400" dirty="0"/>
              <a:t> instruction and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170904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wrap="square" lIns="90487" tIns="44450" rIns="90487" bIns="44450" anchor="ctr">
            <a:normAutofit/>
          </a:bodyPr>
          <a:lstStyle/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lw</a:t>
            </a:r>
            <a:r>
              <a:rPr lang="en-US" dirty="0">
                <a:ea typeface="ＭＳ Ｐゴシック" pitchFamily="34" charset="-128"/>
              </a:rPr>
              <a:t> Data Hazard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Slot after a load is called a </a:t>
            </a:r>
            <a:r>
              <a:rPr lang="en-US" i="1" dirty="0">
                <a:solidFill>
                  <a:srgbClr val="FF0000"/>
                </a:solidFill>
                <a:ea typeface="ＭＳ Ｐゴシック" pitchFamily="34" charset="-128"/>
              </a:rPr>
              <a:t>load delay slot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If that instruction uses the result of the load, then the hardware will stall for one cycle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Equivalent to inserting an explicit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nop</a:t>
            </a:r>
            <a:r>
              <a:rPr lang="en-US" dirty="0">
                <a:ea typeface="ＭＳ Ｐゴシック" pitchFamily="34" charset="-128"/>
              </a:rPr>
              <a:t> in the slot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except the latter uses more code space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Performance loss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ＭＳ Ｐゴシック" pitchFamily="34" charset="-128"/>
              </a:rPr>
              <a:t>Idea</a:t>
            </a:r>
            <a:r>
              <a:rPr lang="en-US" b="1" dirty="0">
                <a:ea typeface="ＭＳ Ｐゴシック" pitchFamily="34" charset="-128"/>
              </a:rPr>
              <a:t>:</a:t>
            </a:r>
            <a:r>
              <a:rPr lang="en-US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ＭＳ Ｐゴシック" pitchFamily="34" charset="-128"/>
              </a:rPr>
              <a:t>Put unrelated instruction into load delay slot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ea typeface="ＭＳ Ｐゴシック" pitchFamily="34" charset="-128"/>
              </a:rPr>
              <a:t>No performance loss!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231824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Scheduling to Avoid Stalls</a:t>
            </a:r>
            <a:endParaRPr lang="en-AU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 code to avoid use of load result in the next instruction!</a:t>
            </a:r>
          </a:p>
          <a:p>
            <a:r>
              <a:rPr lang="en-US" dirty="0"/>
              <a:t>RISC-V code for 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D=A+B; E=A+C;</a:t>
            </a:r>
            <a:endParaRPr lang="en-AU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985569" y="2460294"/>
            <a:ext cx="2262496" cy="269612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62865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Original Order: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t1, 0(t0)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t2, 4(t0)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	t3, t1, t2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t3, 12(t0)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t4, 8(t0)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	t5, t1, t4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t5, 16(t0)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5303521" y="2460294"/>
            <a:ext cx="2204675" cy="26961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62865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Alternative: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t1, 0(t0)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t2, 4(t0)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t4, 8(t0)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	t3, t1, t2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t3, 12(t0)</a:t>
            </a:r>
          </a:p>
          <a:p>
            <a:pPr algn="l" defTabSz="62865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	t5, t1, t4</a:t>
            </a:r>
          </a:p>
          <a:p>
            <a:pPr algn="l" defTabSz="628650"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t5, 16(t0)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V="1">
            <a:off x="3255819" y="3654135"/>
            <a:ext cx="2032000" cy="6523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10193" y="3184631"/>
            <a:ext cx="1791134" cy="628759"/>
            <a:chOff x="3152246" y="3890841"/>
            <a:chExt cx="1791134" cy="838345"/>
          </a:xfrm>
        </p:grpSpPr>
        <p:sp>
          <p:nvSpPr>
            <p:cNvPr id="346121" name="Oval 9"/>
            <p:cNvSpPr>
              <a:spLocks noChangeArrowheads="1"/>
            </p:cNvSpPr>
            <p:nvPr/>
          </p:nvSpPr>
          <p:spPr bwMode="auto">
            <a:xfrm>
              <a:off x="3152246" y="3890841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22" name="Oval 10"/>
            <p:cNvSpPr>
              <a:spLocks noChangeArrowheads="1"/>
            </p:cNvSpPr>
            <p:nvPr/>
          </p:nvSpPr>
          <p:spPr bwMode="auto">
            <a:xfrm>
              <a:off x="4295680" y="4297386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29" name="Line 17"/>
            <p:cNvSpPr>
              <a:spLocks noChangeShapeType="1"/>
            </p:cNvSpPr>
            <p:nvPr/>
          </p:nvSpPr>
          <p:spPr bwMode="auto">
            <a:xfrm>
              <a:off x="3760644" y="4178182"/>
              <a:ext cx="539798" cy="2970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1739" y="4124135"/>
            <a:ext cx="1768043" cy="674941"/>
            <a:chOff x="2793809" y="5027541"/>
            <a:chExt cx="1768043" cy="899920"/>
          </a:xfrm>
        </p:grpSpPr>
        <p:sp>
          <p:nvSpPr>
            <p:cNvPr id="346123" name="Oval 11"/>
            <p:cNvSpPr>
              <a:spLocks noChangeArrowheads="1"/>
            </p:cNvSpPr>
            <p:nvPr/>
          </p:nvSpPr>
          <p:spPr bwMode="auto">
            <a:xfrm>
              <a:off x="2793809" y="5027541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3914152" y="5495660"/>
              <a:ext cx="647700" cy="4318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30" name="Line 18"/>
            <p:cNvSpPr>
              <a:spLocks noChangeShapeType="1"/>
            </p:cNvSpPr>
            <p:nvPr/>
          </p:nvSpPr>
          <p:spPr bwMode="auto">
            <a:xfrm>
              <a:off x="3422459" y="5292653"/>
              <a:ext cx="608975" cy="2550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85873" y="3151521"/>
            <a:ext cx="1760682" cy="1019066"/>
            <a:chOff x="6084888" y="3573463"/>
            <a:chExt cx="1760682" cy="1358754"/>
          </a:xfrm>
        </p:grpSpPr>
        <p:sp>
          <p:nvSpPr>
            <p:cNvPr id="346125" name="Oval 13"/>
            <p:cNvSpPr>
              <a:spLocks noChangeArrowheads="1"/>
            </p:cNvSpPr>
            <p:nvPr/>
          </p:nvSpPr>
          <p:spPr bwMode="auto">
            <a:xfrm>
              <a:off x="6084888" y="3573463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26" name="Oval 14"/>
            <p:cNvSpPr>
              <a:spLocks noChangeArrowheads="1"/>
            </p:cNvSpPr>
            <p:nvPr/>
          </p:nvSpPr>
          <p:spPr bwMode="auto">
            <a:xfrm>
              <a:off x="7197870" y="4500417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31" name="Line 19"/>
            <p:cNvSpPr>
              <a:spLocks noChangeShapeType="1"/>
            </p:cNvSpPr>
            <p:nvPr/>
          </p:nvSpPr>
          <p:spPr bwMode="auto">
            <a:xfrm>
              <a:off x="6726238" y="3829048"/>
              <a:ext cx="740641" cy="6839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97418" y="3489340"/>
            <a:ext cx="1668319" cy="1341294"/>
            <a:chOff x="6038706" y="4234006"/>
            <a:chExt cx="1668319" cy="1788392"/>
          </a:xfrm>
        </p:grpSpPr>
        <p:sp>
          <p:nvSpPr>
            <p:cNvPr id="346127" name="Oval 15"/>
            <p:cNvSpPr>
              <a:spLocks noChangeArrowheads="1"/>
            </p:cNvSpPr>
            <p:nvPr/>
          </p:nvSpPr>
          <p:spPr bwMode="auto">
            <a:xfrm>
              <a:off x="7059325" y="5590598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28" name="Oval 16"/>
            <p:cNvSpPr>
              <a:spLocks noChangeArrowheads="1"/>
            </p:cNvSpPr>
            <p:nvPr/>
          </p:nvSpPr>
          <p:spPr bwMode="auto">
            <a:xfrm>
              <a:off x="6038706" y="4234006"/>
              <a:ext cx="647700" cy="431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132" name="Line 20"/>
            <p:cNvSpPr>
              <a:spLocks noChangeShapeType="1"/>
            </p:cNvSpPr>
            <p:nvPr/>
          </p:nvSpPr>
          <p:spPr bwMode="auto">
            <a:xfrm>
              <a:off x="6531698" y="4607675"/>
              <a:ext cx="698500" cy="1062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78" y="3346558"/>
            <a:ext cx="1025649" cy="400110"/>
            <a:chOff x="518979" y="4303268"/>
            <a:chExt cx="1025649" cy="533479"/>
          </a:xfrm>
        </p:grpSpPr>
        <p:sp>
          <p:nvSpPr>
            <p:cNvPr id="7" name="TextBox 6"/>
            <p:cNvSpPr txBox="1"/>
            <p:nvPr/>
          </p:nvSpPr>
          <p:spPr>
            <a:xfrm>
              <a:off x="518979" y="4303268"/>
              <a:ext cx="749147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Stall!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268126" y="4570008"/>
              <a:ext cx="276502" cy="104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9623" y="4286555"/>
            <a:ext cx="1008332" cy="400110"/>
            <a:chOff x="507433" y="4726601"/>
            <a:chExt cx="1008332" cy="533479"/>
          </a:xfrm>
        </p:grpSpPr>
        <p:sp>
          <p:nvSpPr>
            <p:cNvPr id="33" name="TextBox 32"/>
            <p:cNvSpPr txBox="1"/>
            <p:nvPr/>
          </p:nvSpPr>
          <p:spPr>
            <a:xfrm>
              <a:off x="507433" y="4726601"/>
              <a:ext cx="749147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Stall!</a:t>
              </a:r>
            </a:p>
          </p:txBody>
        </p:sp>
        <p:cxnSp>
          <p:nvCxnSpPr>
            <p:cNvPr id="34" name="Straight Arrow Connector 33"/>
            <p:cNvCxnSpPr>
              <a:stCxn id="33" idx="3"/>
            </p:cNvCxnSpPr>
            <p:nvPr/>
          </p:nvCxnSpPr>
          <p:spPr>
            <a:xfrm>
              <a:off x="1256580" y="4993340"/>
              <a:ext cx="259185" cy="1061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>
            <a:off x="3911648" y="2460293"/>
            <a:ext cx="0" cy="850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90818" y="3310686"/>
            <a:ext cx="20830" cy="1041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404172" y="4343684"/>
            <a:ext cx="1038340" cy="799816"/>
            <a:chOff x="3875870" y="5504246"/>
            <a:chExt cx="1038340" cy="106642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389120" y="5504246"/>
              <a:ext cx="0" cy="640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5870" y="6078224"/>
              <a:ext cx="103834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13 cycles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13145" y="2461818"/>
            <a:ext cx="1038340" cy="2509028"/>
            <a:chOff x="7713144" y="3227832"/>
            <a:chExt cx="1038340" cy="334537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229600" y="3227832"/>
              <a:ext cx="0" cy="291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3144" y="6080760"/>
              <a:ext cx="103834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 cycles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99082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/>
      <p:bldP spid="346119" grpId="0" animBg="1"/>
      <p:bldP spid="3461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b="1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106" y="308167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927" y="3622059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444" y="1494475"/>
            <a:ext cx="165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44" y="2047245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s0,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443" y="2629149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s0, t3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711" y="140084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66" y="1948369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580" y="2511493"/>
            <a:ext cx="2711628" cy="5123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6791" y="3199331"/>
            <a:ext cx="135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xor</a:t>
            </a:r>
            <a:r>
              <a:rPr lang="en-US" dirty="0"/>
              <a:t> t5, t1, s0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3386" y="3742436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s0, 8(t3)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4000" y="1948369"/>
            <a:ext cx="267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executed regardless of branch outcome!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5618" y="2490988"/>
            <a:ext cx="267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executed regardless of branch outcome!!!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20877" y="3068829"/>
            <a:ext cx="232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 updated reflecting branch outcome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65682" y="1760682"/>
            <a:ext cx="231468" cy="16175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3" grpId="0"/>
      <p:bldP spid="54" grpId="0"/>
      <p:bldP spid="24" grpId="0"/>
      <p:bldP spid="26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branch not taken, then instructions fetched sequentially after branch are correct</a:t>
            </a:r>
          </a:p>
          <a:p>
            <a:r>
              <a:rPr lang="en-US" dirty="0"/>
              <a:t>If branch or jump taken, then need to flush incorrect instructions from pipeline by converting to NOPs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9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Instructions after Branch if Taken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106" y="308167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927" y="3622059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444" y="1494475"/>
            <a:ext cx="165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44" y="2047245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t2, s0,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443" y="2629149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t6, s0, t3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711" y="140084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66" y="1948369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580" y="2511493"/>
            <a:ext cx="2711628" cy="5123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6791" y="31993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label: </a:t>
            </a:r>
            <a:r>
              <a:rPr lang="en-US" dirty="0" err="1"/>
              <a:t>xxxxxx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20877" y="3068829"/>
            <a:ext cx="232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 updated reflecting branch outcome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65682" y="1760682"/>
            <a:ext cx="231468" cy="16175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53731" y="1356639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06091" y="1749136"/>
            <a:ext cx="444500" cy="4618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7227" y="1772227"/>
            <a:ext cx="421409" cy="8370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90677" y="1930448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 to NOP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5668" y="2458075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 to NOP</a:t>
            </a:r>
          </a:p>
        </p:txBody>
      </p:sp>
    </p:spTree>
    <p:extLst>
      <p:ext uri="{BB962C8B-B14F-4D97-AF65-F5344CB8AC3E}">
        <p14:creationId xmlns:p14="http://schemas.microsoft.com/office/powerpoint/2010/main" val="38384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3" grpId="0"/>
      <p:bldP spid="29" grpId="0"/>
      <p:bldP spid="20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Branch Penalties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taken branch in simple pipeline costs 2 dead cycles</a:t>
            </a:r>
          </a:p>
          <a:p>
            <a:r>
              <a:rPr lang="en-US" dirty="0"/>
              <a:t>To improve performance, use “branch prediction” to guess which way branch will go earlier in pipeline</a:t>
            </a:r>
          </a:p>
          <a:p>
            <a:r>
              <a:rPr lang="en-US" dirty="0"/>
              <a:t>Only flush pipeline if branch prediction was incorrect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3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106" y="308167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927" y="3622059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444" y="1494475"/>
            <a:ext cx="165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44" y="2047245"/>
            <a:ext cx="106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label: </a:t>
            </a:r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443" y="2629149"/>
            <a:ext cx="4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711" y="140084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266" y="1948369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580" y="2511493"/>
            <a:ext cx="2711628" cy="512312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53731" y="1356639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branch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2557318" y="1627909"/>
            <a:ext cx="186948" cy="5766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07995" y="1941993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Guess next PC!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731491" y="1647537"/>
            <a:ext cx="176645" cy="16082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68213" y="3018030"/>
            <a:ext cx="23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guess correct</a:t>
            </a:r>
          </a:p>
        </p:txBody>
      </p:sp>
    </p:spTree>
    <p:extLst>
      <p:ext uri="{BB962C8B-B14F-4D97-AF65-F5344CB8AC3E}">
        <p14:creationId xmlns:p14="http://schemas.microsoft.com/office/powerpoint/2010/main" val="8009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6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Pipeline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303" y="2812764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124" y="3353148"/>
            <a:ext cx="2711628" cy="512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3149" y="3914521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13" y="1225564"/>
            <a:ext cx="13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613" y="1778335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613" y="2360239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24636" y="1009100"/>
            <a:ext cx="2997327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6314" y="1225566"/>
            <a:ext cx="0" cy="322548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6520" y="3750208"/>
            <a:ext cx="9257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92D050"/>
                </a:solidFill>
              </a:rPr>
              <a:t>t</a:t>
            </a:r>
            <a:r>
              <a:rPr lang="en-US" sz="1600" i="1" baseline="-25000" dirty="0" err="1">
                <a:solidFill>
                  <a:srgbClr val="92D050"/>
                </a:solidFill>
              </a:rPr>
              <a:t>cycle</a:t>
            </a:r>
            <a:endParaRPr lang="en-US" sz="1600" i="1" baseline="-25000" dirty="0">
              <a:solidFill>
                <a:srgbClr val="92D050"/>
              </a:solidFill>
            </a:endParaRPr>
          </a:p>
          <a:p>
            <a:pPr algn="ctr"/>
            <a:r>
              <a:rPr lang="en-US" sz="1600" i="1" dirty="0">
                <a:solidFill>
                  <a:srgbClr val="92D050"/>
                </a:solidFill>
              </a:rPr>
              <a:t>= 200 </a:t>
            </a:r>
            <a:r>
              <a:rPr lang="en-US" sz="1600" i="1" dirty="0" err="1">
                <a:solidFill>
                  <a:srgbClr val="92D050"/>
                </a:solidFill>
              </a:rPr>
              <a:t>ps</a:t>
            </a:r>
            <a:endParaRPr lang="en-US" sz="1600" i="1" dirty="0">
              <a:solidFill>
                <a:srgbClr val="92D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8908" y="1131938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463" y="1679458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777" y="2242582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772690" y="2873121"/>
            <a:ext cx="21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064C0"/>
                </a:solidFill>
              </a:rPr>
              <a:t>instruction sequence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28724" y="914588"/>
            <a:ext cx="3584219" cy="3714562"/>
            <a:chOff x="3428723" y="1737155"/>
            <a:chExt cx="3584219" cy="2395102"/>
          </a:xfrm>
        </p:grpSpPr>
        <p:grpSp>
          <p:nvGrpSpPr>
            <p:cNvPr id="21" name="Group 20"/>
            <p:cNvGrpSpPr/>
            <p:nvPr/>
          </p:nvGrpSpPr>
          <p:grpSpPr>
            <a:xfrm>
              <a:off x="3428723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26087" y="4071280"/>
                <a:ext cx="0" cy="232951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027034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126087" y="4071280"/>
                <a:ext cx="0" cy="232951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25344" y="1802737"/>
              <a:ext cx="598311" cy="2329519"/>
              <a:chOff x="3527776" y="4071280"/>
              <a:chExt cx="598311" cy="2329519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126087" y="4071280"/>
                <a:ext cx="0" cy="232951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5223653" y="1737155"/>
              <a:ext cx="598311" cy="2395101"/>
              <a:chOff x="3527776" y="4005698"/>
              <a:chExt cx="598311" cy="239510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26087" y="4005698"/>
                <a:ext cx="0" cy="239510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821962" y="2498292"/>
              <a:ext cx="598311" cy="1633964"/>
              <a:chOff x="3527776" y="4766835"/>
              <a:chExt cx="598311" cy="1633964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126087" y="4766835"/>
                <a:ext cx="0" cy="1633964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6414631" y="2894504"/>
              <a:ext cx="598311" cy="1236040"/>
              <a:chOff x="3527776" y="5164759"/>
              <a:chExt cx="598311" cy="123604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126087" y="5164759"/>
                <a:ext cx="0" cy="123604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2830412" y="1024597"/>
            <a:ext cx="598311" cy="3601896"/>
            <a:chOff x="3527776" y="4071280"/>
            <a:chExt cx="598311" cy="232946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527776" y="5834225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126087" y="4071280"/>
              <a:ext cx="0" cy="23294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2824635" y="914587"/>
            <a:ext cx="0" cy="288658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0463" y="666750"/>
            <a:ext cx="1731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92D050"/>
                </a:solidFill>
              </a:rPr>
              <a:t>t</a:t>
            </a:r>
            <a:r>
              <a:rPr lang="en-US" sz="1600" i="1" baseline="-25000" dirty="0" err="1">
                <a:solidFill>
                  <a:srgbClr val="92D050"/>
                </a:solidFill>
              </a:rPr>
              <a:t>instruction</a:t>
            </a:r>
            <a:r>
              <a:rPr lang="en-US" sz="1600" i="1" dirty="0">
                <a:solidFill>
                  <a:srgbClr val="92D050"/>
                </a:solidFill>
              </a:rPr>
              <a:t> = 1000 </a:t>
            </a:r>
            <a:r>
              <a:rPr lang="en-US" sz="1600" i="1" dirty="0" err="1">
                <a:solidFill>
                  <a:srgbClr val="92D050"/>
                </a:solidFill>
              </a:rPr>
              <a:t>ps</a:t>
            </a:r>
            <a:endParaRPr lang="en-US" sz="1600" i="1" baseline="-25000" dirty="0">
              <a:solidFill>
                <a:srgbClr val="92D05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012943" y="3245004"/>
            <a:ext cx="632125" cy="1331396"/>
            <a:chOff x="3493962" y="4786475"/>
            <a:chExt cx="632125" cy="161432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493962" y="6329119"/>
              <a:ext cx="632125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26087" y="4786475"/>
              <a:ext cx="0" cy="1614324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655431" y="3801174"/>
            <a:ext cx="598311" cy="775229"/>
            <a:chOff x="3527776" y="5460831"/>
            <a:chExt cx="598311" cy="93996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087" y="5460831"/>
              <a:ext cx="0" cy="93996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252613" y="3801174"/>
            <a:ext cx="598311" cy="776937"/>
            <a:chOff x="3527776" y="5458759"/>
            <a:chExt cx="598311" cy="94204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527776" y="6324048"/>
              <a:ext cx="598311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26087" y="5458759"/>
              <a:ext cx="0" cy="94204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08960" y="2930420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5554" y="3473526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4899" y="4014012"/>
            <a:ext cx="136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addi</a:t>
            </a:r>
            <a:r>
              <a:rPr lang="en-US" dirty="0"/>
              <a:t> t2, t2,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28723" y="1617193"/>
            <a:ext cx="2985909" cy="5813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74962" y="1088116"/>
            <a:ext cx="690053" cy="271305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63322" y="1563872"/>
            <a:ext cx="2876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use of instruction over time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43600" y="742950"/>
            <a:ext cx="292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Resource use in a particular time slot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b="1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Processor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Clock rate</a:t>
            </a:r>
          </a:p>
          <a:p>
            <a:pPr lvl="1"/>
            <a:r>
              <a:rPr lang="en-US" dirty="0"/>
              <a:t>Limited by technology and power dissipation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Pipelining</a:t>
            </a:r>
          </a:p>
          <a:p>
            <a:pPr lvl="1"/>
            <a:r>
              <a:rPr lang="en-US" dirty="0"/>
              <a:t>“Overlap” instruction execution</a:t>
            </a:r>
          </a:p>
          <a:p>
            <a:pPr lvl="1"/>
            <a:r>
              <a:rPr lang="en-US" dirty="0"/>
              <a:t>Deeper pipeline: </a:t>
            </a:r>
            <a:r>
              <a:rPr lang="da-DK" dirty="0"/>
              <a:t>5 =&gt; 10 =&gt; 15 stages</a:t>
            </a:r>
          </a:p>
          <a:p>
            <a:pPr lvl="2"/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per stage </a:t>
            </a:r>
            <a:r>
              <a:rPr lang="da-DK" dirty="0">
                <a:sym typeface="Wingdings"/>
              </a:rPr>
              <a:t> </a:t>
            </a:r>
            <a:r>
              <a:rPr lang="da-DK" dirty="0" err="1">
                <a:sym typeface="Wingdings"/>
              </a:rPr>
              <a:t>shorter</a:t>
            </a:r>
            <a:r>
              <a:rPr lang="da-DK" dirty="0">
                <a:sym typeface="Wingdings"/>
              </a:rPr>
              <a:t> </a:t>
            </a:r>
            <a:r>
              <a:rPr lang="da-DK" dirty="0" err="1">
                <a:sym typeface="Wingdings"/>
              </a:rPr>
              <a:t>clock</a:t>
            </a:r>
            <a:r>
              <a:rPr lang="da-DK" dirty="0">
                <a:sym typeface="Wingdings"/>
              </a:rPr>
              <a:t> </a:t>
            </a:r>
            <a:r>
              <a:rPr lang="da-DK" dirty="0" err="1">
                <a:sym typeface="Wingdings"/>
              </a:rPr>
              <a:t>cycle</a:t>
            </a:r>
            <a:endParaRPr lang="da-DK" dirty="0">
              <a:sym typeface="Wingdings"/>
            </a:endParaRPr>
          </a:p>
          <a:p>
            <a:pPr lvl="2"/>
            <a:r>
              <a:rPr lang="da-DK" dirty="0">
                <a:sym typeface="Wingdings"/>
              </a:rPr>
              <a:t>But more potential for </a:t>
            </a:r>
            <a:r>
              <a:rPr lang="da-DK" dirty="0" err="1">
                <a:sym typeface="Wingdings"/>
              </a:rPr>
              <a:t>hazards</a:t>
            </a:r>
            <a:r>
              <a:rPr lang="da-DK" dirty="0">
                <a:sym typeface="Wingdings"/>
              </a:rPr>
              <a:t> (CPI &gt; 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Multi-issue ”super-scalar” processor</a:t>
            </a:r>
          </a:p>
          <a:p>
            <a:pPr lvl="1"/>
            <a:r>
              <a:rPr lang="en-US" dirty="0"/>
              <a:t>Multiple execution units (ALUs)</a:t>
            </a:r>
          </a:p>
          <a:p>
            <a:pPr lvl="2"/>
            <a:r>
              <a:rPr lang="en-US" dirty="0"/>
              <a:t>Several instructions executed simultaneously</a:t>
            </a:r>
          </a:p>
          <a:p>
            <a:pPr lvl="2"/>
            <a:r>
              <a:rPr lang="en-US" dirty="0"/>
              <a:t>CPI &lt; 1 (ideally)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4" descr="f04-7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88" y="1179242"/>
            <a:ext cx="6607043" cy="3229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24868" y="4348976"/>
            <a:ext cx="12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P&amp;H p. 340</a:t>
            </a:r>
          </a:p>
        </p:txBody>
      </p:sp>
    </p:spTree>
    <p:extLst>
      <p:ext uri="{BB962C8B-B14F-4D97-AF65-F5344CB8AC3E}">
        <p14:creationId xmlns:p14="http://schemas.microsoft.com/office/powerpoint/2010/main" val="555124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CPI of Intel Core i7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01" y="1004713"/>
            <a:ext cx="4837984" cy="357782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43</a:t>
            </a:fld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>
            <a:off x="1209907" y="2793628"/>
            <a:ext cx="4713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247" y="2655128"/>
            <a:ext cx="8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CPI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2341" y="4173344"/>
            <a:ext cx="124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P&amp;H p. 350</a:t>
            </a:r>
          </a:p>
        </p:txBody>
      </p:sp>
    </p:spTree>
    <p:extLst>
      <p:ext uri="{BB962C8B-B14F-4D97-AF65-F5344CB8AC3E}">
        <p14:creationId xmlns:p14="http://schemas.microsoft.com/office/powerpoint/2010/main" val="3065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055076"/>
            <a:ext cx="8628184" cy="37121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Pipelining increases throughput by overlapping execution of multiple instructions</a:t>
            </a:r>
          </a:p>
          <a:p>
            <a:r>
              <a:rPr lang="en-US" dirty="0"/>
              <a:t>All pipeline stages have same duration</a:t>
            </a:r>
          </a:p>
          <a:p>
            <a:pPr lvl="1"/>
            <a:r>
              <a:rPr lang="en-US" dirty="0"/>
              <a:t>C</a:t>
            </a:r>
            <a:r>
              <a:rPr lang="en-US" sz="2400" dirty="0"/>
              <a:t>hoose partition that accommodates this constraint</a:t>
            </a:r>
          </a:p>
          <a:p>
            <a:r>
              <a:rPr lang="en-US" sz="2800" dirty="0"/>
              <a:t>Hazards potentially limit performance</a:t>
            </a:r>
          </a:p>
          <a:p>
            <a:pPr lvl="1"/>
            <a:r>
              <a:rPr lang="en-US" sz="2400" dirty="0"/>
              <a:t>Maximizing performance requires programmer/compiler assistance</a:t>
            </a:r>
          </a:p>
          <a:p>
            <a:pPr lvl="1"/>
            <a:r>
              <a:rPr lang="en-US" dirty="0"/>
              <a:t>E.g. Load and Branch delay slots</a:t>
            </a:r>
          </a:p>
          <a:p>
            <a:r>
              <a:rPr lang="en-US" sz="2800" dirty="0"/>
              <a:t>Superscalar processors use multiple execution units for additional instruction level parallelism</a:t>
            </a:r>
          </a:p>
          <a:p>
            <a:pPr lvl="1"/>
            <a:r>
              <a:rPr lang="en-US" sz="2400" dirty="0"/>
              <a:t>Performance benefit highly code dependent</a:t>
            </a:r>
          </a:p>
          <a:p>
            <a:pPr lvl="2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</p:spTree>
    <p:extLst>
      <p:ext uri="{BB962C8B-B14F-4D97-AF65-F5344CB8AC3E}">
        <p14:creationId xmlns:p14="http://schemas.microsoft.com/office/powerpoint/2010/main" val="186612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9" y="1842200"/>
            <a:ext cx="8628184" cy="790025"/>
          </a:xfrm>
        </p:spPr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Lecture 13: Pipelining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AU" altLang="en-US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Easy to fetch and decode in one cycle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Versus x86: 1- to 15-byte instructions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Decode and read registers in one step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Calculate address in 3</a:t>
            </a:r>
            <a:r>
              <a:rPr lang="en-US" altLang="en-US" baseline="30000" dirty="0"/>
              <a:t>rd</a:t>
            </a:r>
            <a:r>
              <a:rPr lang="en-US" altLang="en-US" dirty="0"/>
              <a:t> stage, access memory in 4</a:t>
            </a:r>
            <a:r>
              <a:rPr lang="en-US" altLang="en-US" baseline="30000" dirty="0"/>
              <a:t>th</a:t>
            </a:r>
            <a:r>
              <a:rPr lang="en-US" altLang="en-US" dirty="0"/>
              <a:t> stage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Alignment of memory operands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Memory access takes only one cycle</a:t>
            </a:r>
            <a:endParaRPr lang="en-AU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Superscalar Processor</a:t>
            </a:r>
            <a:endParaRPr lang="en-AU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Multiple issue “superscalar”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Replicate pipeline stages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multiple pipelines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Start multiple instructions per clock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CPI &lt; 1, so use Instructions Per Cycle (IPC)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E.g., 4GHz 4-way multiple-issue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Symbol" charset="2"/>
              </a:rPr>
              <a:t>16 BIPS, peak CPI = 0.25, peak IPC = 4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Dependencies reduce this in practice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“Out-of-Order” execution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Reorder instructions dynamically in hardware to reduce impact of hazards</a:t>
            </a:r>
          </a:p>
          <a:p>
            <a:pPr>
              <a:lnSpc>
                <a:spcPct val="90000"/>
              </a:lnSpc>
            </a:pPr>
            <a:r>
              <a:rPr lang="en-US" i="1" dirty="0">
                <a:sym typeface="Symbol" charset="2"/>
              </a:rPr>
              <a:t>CS152 discusses these techniques!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744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 flipH="1">
            <a:off x="46320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796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Pipelining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4035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622635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79435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84035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60835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77137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108035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60835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482018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94235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5394035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51435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32435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079835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172200" y="1276350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172200" y="1276350"/>
            <a:ext cx="1660235" cy="801469"/>
          </a:xfrm>
          <a:prstGeom prst="bentConnector3">
            <a:avLst>
              <a:gd name="adj1" fmla="val 8303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165748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93435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745835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263698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233366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888835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193635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93435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546435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3949956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3907956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098635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3987799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429202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632035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98235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241635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193635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346035" y="2343150"/>
            <a:ext cx="0" cy="1295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336799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348344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336799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781299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536535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394035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860635" y="2530186"/>
            <a:ext cx="1600200" cy="381000"/>
          </a:xfrm>
          <a:prstGeom prst="bentConnector3">
            <a:avLst>
              <a:gd name="adj1" fmla="val 9076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439245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422235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422235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369126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4760624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700818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374081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7480298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032172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264389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4762441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4846118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3698009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4750416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3495409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6" name="TextBox 595"/>
          <p:cNvSpPr txBox="1"/>
          <p:nvPr/>
        </p:nvSpPr>
        <p:spPr>
          <a:xfrm>
            <a:off x="2856882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4835" y="1276350"/>
            <a:ext cx="580736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8635" y="895350"/>
            <a:ext cx="1981200" cy="3657600"/>
            <a:chOff x="288635" y="895350"/>
            <a:chExt cx="1981200" cy="365760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2269835" y="895350"/>
              <a:ext cx="0" cy="365760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88635" y="3867150"/>
              <a:ext cx="159560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Instruction Fetch</a:t>
              </a:r>
            </a:p>
            <a:p>
              <a:pPr algn="ctr"/>
              <a:r>
                <a:rPr lang="en-US" sz="1600" dirty="0"/>
                <a:t>(F)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965035" y="895350"/>
            <a:ext cx="2362200" cy="3757374"/>
            <a:chOff x="1965035" y="895350"/>
            <a:chExt cx="2362200" cy="3757374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4022435" y="895350"/>
              <a:ext cx="0" cy="358140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965035" y="3790950"/>
              <a:ext cx="23622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Instruction Decode/Register Read</a:t>
              </a:r>
            </a:p>
            <a:p>
              <a:pPr algn="ctr"/>
              <a:r>
                <a:rPr lang="en-US" sz="1600" dirty="0"/>
                <a:t>(D)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46235" y="895350"/>
            <a:ext cx="2362200" cy="3581400"/>
            <a:chOff x="3946235" y="895350"/>
            <a:chExt cx="2362200" cy="358140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6248400" y="895350"/>
              <a:ext cx="16165" cy="358140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946235" y="3867150"/>
              <a:ext cx="2362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ALU Execute</a:t>
              </a:r>
            </a:p>
            <a:p>
              <a:pPr algn="ctr"/>
              <a:r>
                <a:rPr lang="en-US" sz="1600" dirty="0"/>
                <a:t>(X)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32235" y="895350"/>
            <a:ext cx="1844965" cy="3657600"/>
            <a:chOff x="6232235" y="895350"/>
            <a:chExt cx="1844965" cy="365760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8061035" y="895350"/>
              <a:ext cx="16165" cy="365760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232235" y="3867150"/>
              <a:ext cx="1676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Memory Access</a:t>
              </a:r>
            </a:p>
            <a:p>
              <a:pPr algn="ctr"/>
              <a:r>
                <a:rPr lang="en-US" sz="1600" dirty="0"/>
                <a:t>(M)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7924800" y="386715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 Back</a:t>
            </a:r>
          </a:p>
          <a:p>
            <a:pPr algn="ctr"/>
            <a:r>
              <a:rPr lang="en-US" sz="1600" dirty="0"/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3735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886200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Pipelined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629150"/>
            <a:ext cx="2250831" cy="273844"/>
          </a:xfrm>
        </p:spPr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635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46103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31635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35710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8600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19400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35710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56893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169110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914900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626310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02510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91200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00800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00800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113558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33400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685800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11298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080966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736435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781800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17236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257800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657600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653957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62400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276802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737100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200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931355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2057400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590800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590800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667000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324100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274255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08235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594080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228600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0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33599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33800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826165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33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343400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733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9800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19800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9800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733800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29600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477000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172201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867400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16372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762000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886200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096000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969604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811741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886200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791108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96000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096000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876800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6048664" y="81915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Recalculate PC+4 in M stage to avoid sending both PC and PC+4 down pipeline</a:t>
            </a:r>
          </a:p>
        </p:txBody>
      </p:sp>
      <p:cxnSp>
        <p:nvCxnSpPr>
          <p:cNvPr id="302" name="Straight Arrow Connector 301"/>
          <p:cNvCxnSpPr>
            <a:endCxn id="264" idx="1"/>
          </p:cNvCxnSpPr>
          <p:nvPr/>
        </p:nvCxnSpPr>
        <p:spPr>
          <a:xfrm flipH="1">
            <a:off x="6667500" y="1276350"/>
            <a:ext cx="342900" cy="416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/>
          <p:nvPr/>
        </p:nvGrpSpPr>
        <p:grpSpPr>
          <a:xfrm>
            <a:off x="60198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229600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343400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72200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305800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590800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094816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3124200" y="447675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Must pipeline instruction along with data, so control operates correctly in each stage</a:t>
            </a:r>
          </a:p>
        </p:txBody>
      </p:sp>
      <p:cxnSp>
        <p:nvCxnSpPr>
          <p:cNvPr id="404" name="Straight Arrow Connector 403"/>
          <p:cNvCxnSpPr>
            <a:endCxn id="193" idx="4"/>
          </p:cNvCxnSpPr>
          <p:nvPr/>
        </p:nvCxnSpPr>
        <p:spPr>
          <a:xfrm flipH="1" flipV="1">
            <a:off x="3886201" y="4248149"/>
            <a:ext cx="457199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5638800" y="417195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6248400" y="4171951"/>
            <a:ext cx="182880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09575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stage operates on different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629150"/>
            <a:ext cx="2250831" cy="273844"/>
          </a:xfrm>
        </p:spPr>
        <p:txBody>
          <a:bodyPr/>
          <a:lstStyle/>
          <a:p>
            <a:r>
              <a:rPr lang="en-US" dirty="0"/>
              <a:t>CS 61c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3056" y="264795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4" y="21540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18492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23064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2458819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1" y="19254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1" y="25350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518314" y="28075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030531" y="26112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22683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27102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24588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1" y="2571750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219075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2190750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169470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22302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24969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19" y="2496919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7" y="20781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6" y="1581150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188595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1581149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23431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234315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052286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05781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1847850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1848427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077819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28384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287655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28765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318135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1504950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184785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6" y="291465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6" y="295275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1" y="287785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2343150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r>
              <a:rPr lang="en-US" sz="1100" baseline="-25000" dirty="0" err="1"/>
              <a:t>X</a:t>
            </a:r>
            <a:endParaRPr lang="en-US" sz="1100" baseline="-25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3821" y="2647950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</a:t>
            </a:r>
            <a:r>
              <a:rPr lang="en-US" sz="1100" baseline="-25000" dirty="0"/>
              <a:t>F</a:t>
            </a:r>
            <a:r>
              <a:rPr lang="en-US" sz="1100" dirty="0"/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127635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1" y="27241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0" y="2038351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1" y="28003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6" y="2343150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10515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1" y="1581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1" y="2343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1" y="31051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1" y="2190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1" y="22669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165735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2" y="1846005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127635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165735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23421" y="165735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747621" y="150495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957421" y="142875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831025" y="318135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3673162" y="37147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3747621" y="196215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rs1</a:t>
            </a:r>
            <a:r>
              <a:rPr lang="en-US" baseline="-25000" dirty="0"/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326921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249555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57421" y="325755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rs2</a:t>
            </a:r>
            <a:r>
              <a:rPr lang="en-US" baseline="-25000" dirty="0"/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340995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imm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281021" y="348615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Imm</a:t>
              </a:r>
              <a:r>
                <a:rPr lang="en-US" sz="1600" dirty="0"/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1" y="3714750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371475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371475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78" name="TextBox 377"/>
          <p:cNvSpPr txBox="1"/>
          <p:nvPr/>
        </p:nvSpPr>
        <p:spPr>
          <a:xfrm>
            <a:off x="8167221" y="3867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</a:t>
            </a:r>
            <a:r>
              <a:rPr lang="en-US" baseline="-25000" dirty="0" err="1"/>
              <a:t>W</a:t>
            </a:r>
            <a:endParaRPr lang="en-US" baseline="-25000" dirty="0"/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142875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7" y="192473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8191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229600" y="742950"/>
            <a:ext cx="83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t0, t1, t2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77000" y="819150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t3, t4, t5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14800" y="819150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slt</a:t>
            </a:r>
            <a:r>
              <a:rPr lang="en-US" dirty="0"/>
              <a:t> t6, t0, t3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133600" y="819150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</a:t>
            </a:r>
            <a:r>
              <a:rPr lang="en-US" dirty="0"/>
              <a:t> t0, 4(t3)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5800" y="819150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t0, 8(t3)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629150"/>
            <a:ext cx="696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registers separate stages, hold data for each instruction in flight</a:t>
            </a:r>
          </a:p>
        </p:txBody>
      </p:sp>
    </p:spTree>
    <p:extLst>
      <p:ext uri="{BB962C8B-B14F-4D97-AF65-F5344CB8AC3E}">
        <p14:creationId xmlns:p14="http://schemas.microsoft.com/office/powerpoint/2010/main" val="66132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</a:t>
            </a:r>
            <a:r>
              <a:rPr lang="is-IS" dirty="0"/>
              <a:t> Pipeline</a:t>
            </a:r>
          </a:p>
          <a:p>
            <a:r>
              <a:rPr lang="is-IS" b="1" dirty="0"/>
              <a:t>Pipeline Control</a:t>
            </a:r>
          </a:p>
          <a:p>
            <a:r>
              <a:rPr lang="is-IS" dirty="0"/>
              <a:t>Hazards</a:t>
            </a:r>
          </a:p>
          <a:p>
            <a:pPr lvl="1"/>
            <a:r>
              <a:rPr lang="is-IS" dirty="0"/>
              <a:t>Structural</a:t>
            </a:r>
          </a:p>
          <a:p>
            <a:pPr lvl="1"/>
            <a:r>
              <a:rPr lang="is-IS" dirty="0"/>
              <a:t>Data</a:t>
            </a:r>
          </a:p>
          <a:p>
            <a:pPr lvl="2"/>
            <a:r>
              <a:rPr lang="is-IS" dirty="0"/>
              <a:t>R-type instructions</a:t>
            </a:r>
          </a:p>
          <a:p>
            <a:pPr lvl="2"/>
            <a:r>
              <a:rPr lang="is-IS" dirty="0"/>
              <a:t>Load</a:t>
            </a:r>
          </a:p>
          <a:p>
            <a:pPr lvl="1"/>
            <a:r>
              <a:rPr lang="is-IS" dirty="0"/>
              <a:t>Control</a:t>
            </a:r>
          </a:p>
          <a:p>
            <a:r>
              <a:rPr lang="is-IS" dirty="0"/>
              <a:t>Superscalar processors</a:t>
            </a:r>
          </a:p>
          <a:p>
            <a:pPr lvl="1"/>
            <a:endParaRPr lang="is-I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13: Pipelining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mpd="sng">
          <a:solidFill>
            <a:srgbClr val="0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61c</Template>
  <TotalTime>15654</TotalTime>
  <Words>2415</Words>
  <Application>Microsoft Office PowerPoint</Application>
  <PresentationFormat>On-screen Show (16:9)</PresentationFormat>
  <Paragraphs>784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MS PGothic</vt:lpstr>
      <vt:lpstr>AmericanTypewriter-Condensed</vt:lpstr>
      <vt:lpstr>Arial</vt:lpstr>
      <vt:lpstr>Calibri</vt:lpstr>
      <vt:lpstr>Calibri Light</vt:lpstr>
      <vt:lpstr>Courier</vt:lpstr>
      <vt:lpstr>Courier New</vt:lpstr>
      <vt:lpstr>Mangal</vt:lpstr>
      <vt:lpstr>Symbol</vt:lpstr>
      <vt:lpstr>Wingdings</vt:lpstr>
      <vt:lpstr>Office Theme</vt:lpstr>
      <vt:lpstr>CS 61C:  Great Ideas in Computer Architecture   Lecture 13: Pipelining</vt:lpstr>
      <vt:lpstr>Agenda</vt:lpstr>
      <vt:lpstr>Recap: Pipelining with RISC-V</vt:lpstr>
      <vt:lpstr>RISC-V Pipeline</vt:lpstr>
      <vt:lpstr>Single-Cycle RISC-V RV32I Datapath</vt:lpstr>
      <vt:lpstr>Pipelining RISC-V RV32I Datapath</vt:lpstr>
      <vt:lpstr>Pipelined RISC-V RV32I Datapath</vt:lpstr>
      <vt:lpstr>Each stage operates on different instruction</vt:lpstr>
      <vt:lpstr>Agenda</vt:lpstr>
      <vt:lpstr>Pipelined Control</vt:lpstr>
      <vt:lpstr>Hazards Ahead</vt:lpstr>
      <vt:lpstr>Agenda</vt:lpstr>
      <vt:lpstr>Structural Hazard</vt:lpstr>
      <vt:lpstr>Regfile Structural Hazards</vt:lpstr>
      <vt:lpstr>Structural Hazard: Memory Access</vt:lpstr>
      <vt:lpstr>Instruction and Data Caches</vt:lpstr>
      <vt:lpstr>Structural Hazards – Summary</vt:lpstr>
      <vt:lpstr>Agenda</vt:lpstr>
      <vt:lpstr>Data Hazard: Register Access</vt:lpstr>
      <vt:lpstr>Register Access Policy</vt:lpstr>
      <vt:lpstr>Data Hazard: ALU Result</vt:lpstr>
      <vt:lpstr>Data Hazard: ALU Result</vt:lpstr>
      <vt:lpstr>Solution 1: Stalling</vt:lpstr>
      <vt:lpstr>Stalls and Performance</vt:lpstr>
      <vt:lpstr>Solution 2: Forwarding</vt:lpstr>
      <vt:lpstr>Forwarding (aka Bypassing)</vt:lpstr>
      <vt:lpstr>1) Detect Need for Forwarding  (example)</vt:lpstr>
      <vt:lpstr>Forwarding Path</vt:lpstr>
      <vt:lpstr>Agenda</vt:lpstr>
      <vt:lpstr>Load Data Hazard</vt:lpstr>
      <vt:lpstr>Stall Pipeline</vt:lpstr>
      <vt:lpstr>lw Data Hazard</vt:lpstr>
      <vt:lpstr>Code Scheduling to Avoid Stalls</vt:lpstr>
      <vt:lpstr>Agenda</vt:lpstr>
      <vt:lpstr>Control Hazards</vt:lpstr>
      <vt:lpstr>Observation</vt:lpstr>
      <vt:lpstr>Kill Instructions after Branch if Taken</vt:lpstr>
      <vt:lpstr>Reducing Branch Penalties</vt:lpstr>
      <vt:lpstr>Branch Prediction</vt:lpstr>
      <vt:lpstr>Agenda</vt:lpstr>
      <vt:lpstr>Increasing Processor Performance</vt:lpstr>
      <vt:lpstr>Superscalar Processor</vt:lpstr>
      <vt:lpstr>Benchmark: CPI of Intel Core i7</vt:lpstr>
      <vt:lpstr>In Conclusion</vt:lpstr>
      <vt:lpstr>Extra Slides</vt:lpstr>
      <vt:lpstr>Pipelining and ISA Design</vt:lpstr>
      <vt:lpstr>Superscalar Processor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 Great Ideas in Computer Architecture   Lecture 1: Introduction</dc:title>
  <dc:subject/>
  <dc:creator>Bernhard E. Boser</dc:creator>
  <cp:keywords/>
  <dc:description/>
  <cp:lastModifiedBy>Linh Tran</cp:lastModifiedBy>
  <cp:revision>893</cp:revision>
  <dcterms:created xsi:type="dcterms:W3CDTF">2016-08-05T18:45:47Z</dcterms:created>
  <dcterms:modified xsi:type="dcterms:W3CDTF">2018-10-15T11:11:20Z</dcterms:modified>
  <cp:category/>
</cp:coreProperties>
</file>