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76" r:id="rId3"/>
    <p:sldId id="271" r:id="rId4"/>
    <p:sldId id="258" r:id="rId5"/>
    <p:sldId id="282" r:id="rId6"/>
    <p:sldId id="260" r:id="rId7"/>
    <p:sldId id="261" r:id="rId8"/>
    <p:sldId id="262" r:id="rId9"/>
    <p:sldId id="267" r:id="rId10"/>
    <p:sldId id="265" r:id="rId11"/>
    <p:sldId id="268" r:id="rId12"/>
    <p:sldId id="269" r:id="rId13"/>
    <p:sldId id="270" r:id="rId14"/>
    <p:sldId id="277" r:id="rId15"/>
    <p:sldId id="279" r:id="rId16"/>
    <p:sldId id="281" r:id="rId17"/>
    <p:sldId id="278" r:id="rId18"/>
    <p:sldId id="285"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1832" autoAdjust="0"/>
  </p:normalViewPr>
  <p:slideViewPr>
    <p:cSldViewPr snapToGrid="0">
      <p:cViewPr varScale="1">
        <p:scale>
          <a:sx n="58" d="100"/>
          <a:sy n="58" d="100"/>
        </p:scale>
        <p:origin x="8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54F41-98AC-4C1E-8832-4E1E28119F2D}"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7B8CC-EB4D-43B3-9E96-8AA90068930E}" type="slidenum">
              <a:rPr lang="en-US" smtClean="0"/>
              <a:t>‹#›</a:t>
            </a:fld>
            <a:endParaRPr lang="en-US"/>
          </a:p>
        </p:txBody>
      </p:sp>
    </p:spTree>
    <p:extLst>
      <p:ext uri="{BB962C8B-B14F-4D97-AF65-F5344CB8AC3E}">
        <p14:creationId xmlns:p14="http://schemas.microsoft.com/office/powerpoint/2010/main" val="919969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disciplinas.usp.br/pluginfile.php/5349444/mod_resource/content/3/Rajesh_Rajamani_Vehicle_Dynamics_and_Con.pd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disciplinas.usp.br/pluginfile.php/5349444/mod_resource/content/3/Rajesh_Rajamani_Vehicle_Dynamics_and_Con.pdf"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disciplinas.usp.br/pluginfile.php/5349444/mod_resource/content/3/Rajesh_Rajamani_Vehicle_Dynamics_and_Con.pd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Longitudinal slip ratio is the ratio between the unloaded velocity of the tire and the actual velocity of the tire.</a:t>
            </a:r>
          </a:p>
        </p:txBody>
      </p:sp>
      <p:sp>
        <p:nvSpPr>
          <p:cNvPr id="4" name="Slide Number Placeholder 3"/>
          <p:cNvSpPr>
            <a:spLocks noGrp="1"/>
          </p:cNvSpPr>
          <p:nvPr>
            <p:ph type="sldNum" sz="quarter" idx="5"/>
          </p:nvPr>
        </p:nvSpPr>
        <p:spPr/>
        <p:txBody>
          <a:bodyPr/>
          <a:lstStyle/>
          <a:p>
            <a:fld id="{80C7B8CC-EB4D-43B3-9E96-8AA90068930E}" type="slidenum">
              <a:rPr lang="en-US" smtClean="0"/>
              <a:t>8</a:t>
            </a:fld>
            <a:endParaRPr lang="en-US"/>
          </a:p>
        </p:txBody>
      </p:sp>
    </p:spTree>
    <p:extLst>
      <p:ext uri="{BB962C8B-B14F-4D97-AF65-F5344CB8AC3E}">
        <p14:creationId xmlns:p14="http://schemas.microsoft.com/office/powerpoint/2010/main" val="411072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Cornering stiffness:  </a:t>
            </a:r>
            <a:r>
              <a:rPr lang="en-US" dirty="0" err="1"/>
              <a:t>Độ</a:t>
            </a:r>
            <a:r>
              <a:rPr lang="en-US" dirty="0"/>
              <a:t> </a:t>
            </a:r>
            <a:r>
              <a:rPr lang="en-US" dirty="0" err="1"/>
              <a:t>cứng</a:t>
            </a:r>
            <a:r>
              <a:rPr lang="en-US" dirty="0"/>
              <a:t> </a:t>
            </a:r>
            <a:r>
              <a:rPr lang="en-US" dirty="0" err="1"/>
              <a:t>khi</a:t>
            </a:r>
            <a:r>
              <a:rPr lang="en-US" dirty="0"/>
              <a:t> </a:t>
            </a:r>
            <a:r>
              <a:rPr lang="en-US" dirty="0" err="1"/>
              <a:t>vào</a:t>
            </a:r>
            <a:r>
              <a:rPr lang="en-US" dirty="0"/>
              <a:t> </a:t>
            </a:r>
            <a:r>
              <a:rPr lang="en-US" dirty="0" err="1"/>
              <a:t>cua</a:t>
            </a:r>
            <a:r>
              <a:rPr lang="en-US" dirty="0"/>
              <a:t> </a:t>
            </a:r>
            <a:r>
              <a:rPr lang="en-US" dirty="0" err="1"/>
              <a:t>của</a:t>
            </a:r>
            <a:r>
              <a:rPr lang="en-US" dirty="0"/>
              <a:t> bánh </a:t>
            </a:r>
            <a:r>
              <a:rPr lang="en-US" dirty="0" err="1"/>
              <a:t>xe</a:t>
            </a:r>
            <a:endParaRPr lang="en-US" dirty="0"/>
          </a:p>
        </p:txBody>
      </p:sp>
      <p:sp>
        <p:nvSpPr>
          <p:cNvPr id="4" name="Slide Number Placeholder 3"/>
          <p:cNvSpPr>
            <a:spLocks noGrp="1"/>
          </p:cNvSpPr>
          <p:nvPr>
            <p:ph type="sldNum" sz="quarter" idx="5"/>
          </p:nvPr>
        </p:nvSpPr>
        <p:spPr/>
        <p:txBody>
          <a:bodyPr/>
          <a:lstStyle/>
          <a:p>
            <a:fld id="{80C7B8CC-EB4D-43B3-9E96-8AA90068930E}" type="slidenum">
              <a:rPr lang="en-US" smtClean="0"/>
              <a:t>9</a:t>
            </a:fld>
            <a:endParaRPr lang="en-US"/>
          </a:p>
        </p:txBody>
      </p:sp>
    </p:spTree>
    <p:extLst>
      <p:ext uri="{BB962C8B-B14F-4D97-AF65-F5344CB8AC3E}">
        <p14:creationId xmlns:p14="http://schemas.microsoft.com/office/powerpoint/2010/main" val="3927540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Cornering stiffness:  </a:t>
            </a:r>
            <a:r>
              <a:rPr lang="en-US" dirty="0" err="1"/>
              <a:t>Độ</a:t>
            </a:r>
            <a:r>
              <a:rPr lang="en-US" dirty="0"/>
              <a:t> </a:t>
            </a:r>
            <a:r>
              <a:rPr lang="en-US" dirty="0" err="1"/>
              <a:t>cứng</a:t>
            </a:r>
            <a:r>
              <a:rPr lang="en-US" dirty="0"/>
              <a:t> </a:t>
            </a:r>
            <a:r>
              <a:rPr lang="en-US" dirty="0" err="1"/>
              <a:t>khi</a:t>
            </a:r>
            <a:r>
              <a:rPr lang="en-US" dirty="0"/>
              <a:t> </a:t>
            </a:r>
            <a:r>
              <a:rPr lang="en-US" dirty="0" err="1"/>
              <a:t>vào</a:t>
            </a:r>
            <a:r>
              <a:rPr lang="en-US" dirty="0"/>
              <a:t> </a:t>
            </a:r>
            <a:r>
              <a:rPr lang="en-US" dirty="0" err="1"/>
              <a:t>cua</a:t>
            </a:r>
            <a:r>
              <a:rPr lang="en-US" dirty="0"/>
              <a:t> </a:t>
            </a:r>
            <a:r>
              <a:rPr lang="en-US" dirty="0" err="1"/>
              <a:t>của</a:t>
            </a:r>
            <a:r>
              <a:rPr lang="en-US" dirty="0"/>
              <a:t> bánh </a:t>
            </a:r>
            <a:r>
              <a:rPr lang="en-US" dirty="0" err="1"/>
              <a:t>xe</a:t>
            </a:r>
            <a:endParaRPr lang="en-US" dirty="0"/>
          </a:p>
        </p:txBody>
      </p:sp>
      <p:sp>
        <p:nvSpPr>
          <p:cNvPr id="4" name="Slide Number Placeholder 3"/>
          <p:cNvSpPr>
            <a:spLocks noGrp="1"/>
          </p:cNvSpPr>
          <p:nvPr>
            <p:ph type="sldNum" sz="quarter" idx="5"/>
          </p:nvPr>
        </p:nvSpPr>
        <p:spPr/>
        <p:txBody>
          <a:bodyPr/>
          <a:lstStyle/>
          <a:p>
            <a:fld id="{80C7B8CC-EB4D-43B3-9E96-8AA90068930E}" type="slidenum">
              <a:rPr lang="en-US" smtClean="0"/>
              <a:t>10</a:t>
            </a:fld>
            <a:endParaRPr lang="en-US"/>
          </a:p>
        </p:txBody>
      </p:sp>
    </p:spTree>
    <p:extLst>
      <p:ext uri="{BB962C8B-B14F-4D97-AF65-F5344CB8AC3E}">
        <p14:creationId xmlns:p14="http://schemas.microsoft.com/office/powerpoint/2010/main" val="571601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DengXian" panose="02010600030101010101" pitchFamily="2" charset="-122"/>
              </a:rPr>
              <a:t>Caster angle affects the steering feel by creating a self-centering torque to reduce the toughness of steering. </a:t>
            </a:r>
            <a:endParaRPr lang="en-US" dirty="0"/>
          </a:p>
        </p:txBody>
      </p:sp>
      <p:sp>
        <p:nvSpPr>
          <p:cNvPr id="4" name="Slide Number Placeholder 3"/>
          <p:cNvSpPr>
            <a:spLocks noGrp="1"/>
          </p:cNvSpPr>
          <p:nvPr>
            <p:ph type="sldNum" sz="quarter" idx="5"/>
          </p:nvPr>
        </p:nvSpPr>
        <p:spPr/>
        <p:txBody>
          <a:bodyPr/>
          <a:lstStyle/>
          <a:p>
            <a:fld id="{80C7B8CC-EB4D-43B3-9E96-8AA90068930E}" type="slidenum">
              <a:rPr lang="en-US" smtClean="0"/>
              <a:t>11</a:t>
            </a:fld>
            <a:endParaRPr lang="en-US"/>
          </a:p>
        </p:txBody>
      </p:sp>
    </p:spTree>
    <p:extLst>
      <p:ext uri="{BB962C8B-B14F-4D97-AF65-F5344CB8AC3E}">
        <p14:creationId xmlns:p14="http://schemas.microsoft.com/office/powerpoint/2010/main" val="1652031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DengXian" panose="02010600030101010101" pitchFamily="2" charset="-122"/>
              </a:rPr>
              <a:t>Caster angle affects the steering feel by creating a self-centering torque to reduce the toughness of steering. </a:t>
            </a:r>
            <a:endParaRPr lang="en-US" dirty="0"/>
          </a:p>
        </p:txBody>
      </p:sp>
      <p:sp>
        <p:nvSpPr>
          <p:cNvPr id="4" name="Slide Number Placeholder 3"/>
          <p:cNvSpPr>
            <a:spLocks noGrp="1"/>
          </p:cNvSpPr>
          <p:nvPr>
            <p:ph type="sldNum" sz="quarter" idx="5"/>
          </p:nvPr>
        </p:nvSpPr>
        <p:spPr/>
        <p:txBody>
          <a:bodyPr/>
          <a:lstStyle/>
          <a:p>
            <a:fld id="{80C7B8CC-EB4D-43B3-9E96-8AA90068930E}" type="slidenum">
              <a:rPr lang="en-US" smtClean="0"/>
              <a:t>12</a:t>
            </a:fld>
            <a:endParaRPr lang="en-US"/>
          </a:p>
        </p:txBody>
      </p:sp>
    </p:spTree>
    <p:extLst>
      <p:ext uri="{BB962C8B-B14F-4D97-AF65-F5344CB8AC3E}">
        <p14:creationId xmlns:p14="http://schemas.microsoft.com/office/powerpoint/2010/main" val="3102877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DengXian" panose="02010600030101010101" pitchFamily="2" charset="-122"/>
              </a:rPr>
              <a:t>Caster angle affects the steering feel by creating a self-centering torque to reduce the toughness of steering. </a:t>
            </a:r>
          </a:p>
          <a:p>
            <a:r>
              <a:rPr lang="en-US" sz="1800" dirty="0" err="1">
                <a:effectLst/>
                <a:latin typeface="Times New Roman" panose="02020603050405020304" pitchFamily="18" charset="0"/>
                <a:ea typeface="DengXian" panose="02010600030101010101" pitchFamily="2" charset="-122"/>
              </a:rPr>
              <a:t>Lấy</a:t>
            </a:r>
            <a:r>
              <a:rPr lang="en-US" sz="1800" dirty="0">
                <a:effectLst/>
                <a:latin typeface="Times New Roman" panose="02020603050405020304" pitchFamily="18" charset="0"/>
                <a:ea typeface="DengXian" panose="02010600030101010101" pitchFamily="2" charset="-122"/>
              </a:rPr>
              <a:t> </a:t>
            </a:r>
            <a:r>
              <a:rPr lang="en-US" sz="1800" dirty="0" err="1">
                <a:effectLst/>
                <a:latin typeface="Times New Roman" panose="02020603050405020304" pitchFamily="18" charset="0"/>
                <a:ea typeface="DengXian" panose="02010600030101010101" pitchFamily="2" charset="-122"/>
              </a:rPr>
              <a:t>mô</a:t>
            </a:r>
            <a:r>
              <a:rPr lang="en-US" sz="1800" dirty="0">
                <a:effectLst/>
                <a:latin typeface="Times New Roman" panose="02020603050405020304" pitchFamily="18" charset="0"/>
                <a:ea typeface="DengXian" panose="02010600030101010101" pitchFamily="2" charset="-122"/>
              </a:rPr>
              <a:t> </a:t>
            </a:r>
            <a:r>
              <a:rPr lang="en-US" sz="1800" dirty="0" err="1">
                <a:effectLst/>
                <a:latin typeface="Times New Roman" panose="02020603050405020304" pitchFamily="18" charset="0"/>
                <a:ea typeface="DengXian" panose="02010600030101010101" pitchFamily="2" charset="-122"/>
              </a:rPr>
              <a:t>hình</a:t>
            </a:r>
            <a:r>
              <a:rPr lang="en-US" sz="1800" dirty="0">
                <a:effectLst/>
                <a:latin typeface="Times New Roman" panose="02020603050405020304" pitchFamily="18" charset="0"/>
                <a:ea typeface="DengXian" panose="02010600030101010101" pitchFamily="2" charset="-122"/>
              </a:rPr>
              <a:t> </a:t>
            </a:r>
            <a:r>
              <a:rPr lang="en-US" sz="1800" dirty="0" err="1">
                <a:effectLst/>
                <a:latin typeface="Times New Roman" panose="02020603050405020304" pitchFamily="18" charset="0"/>
                <a:ea typeface="DengXian" panose="02010600030101010101" pitchFamily="2" charset="-122"/>
              </a:rPr>
              <a:t>cụ</a:t>
            </a:r>
            <a:r>
              <a:rPr lang="en-US" sz="1800" dirty="0">
                <a:effectLst/>
                <a:latin typeface="Times New Roman" panose="02020603050405020304" pitchFamily="18" charset="0"/>
                <a:ea typeface="DengXian" panose="02010600030101010101" pitchFamily="2" charset="-122"/>
              </a:rPr>
              <a:t> </a:t>
            </a:r>
            <a:r>
              <a:rPr lang="en-US" sz="1800" dirty="0" err="1">
                <a:effectLst/>
                <a:latin typeface="Times New Roman" panose="02020603050405020304" pitchFamily="18" charset="0"/>
                <a:ea typeface="DengXian" panose="02010600030101010101" pitchFamily="2" charset="-122"/>
              </a:rPr>
              <a:t>thể</a:t>
            </a:r>
            <a:r>
              <a:rPr lang="en-US" sz="1800" dirty="0">
                <a:effectLst/>
                <a:latin typeface="Times New Roman" panose="02020603050405020304" pitchFamily="18" charset="0"/>
                <a:ea typeface="DengXian" panose="02010600030101010101" pitchFamily="2" charset="-122"/>
              </a:rPr>
              <a:t>, </a:t>
            </a:r>
            <a:r>
              <a:rPr lang="en-US" sz="1800" dirty="0" err="1">
                <a:effectLst/>
                <a:latin typeface="Times New Roman" panose="02020603050405020304" pitchFamily="18" charset="0"/>
                <a:ea typeface="DengXian" panose="02010600030101010101" pitchFamily="2" charset="-122"/>
              </a:rPr>
              <a:t>lấy</a:t>
            </a:r>
            <a:r>
              <a:rPr lang="en-US" sz="1800" dirty="0">
                <a:effectLst/>
                <a:latin typeface="Times New Roman" panose="02020603050405020304" pitchFamily="18" charset="0"/>
                <a:ea typeface="DengXian" panose="02010600030101010101" pitchFamily="2" charset="-122"/>
              </a:rPr>
              <a:t> </a:t>
            </a:r>
            <a:r>
              <a:rPr lang="en-US" sz="1800" dirty="0" err="1">
                <a:effectLst/>
                <a:latin typeface="Times New Roman" panose="02020603050405020304" pitchFamily="18" charset="0"/>
                <a:ea typeface="DengXian" panose="02010600030101010101" pitchFamily="2" charset="-122"/>
              </a:rPr>
              <a:t>trong</a:t>
            </a:r>
            <a:r>
              <a:rPr lang="en-US" sz="1800" dirty="0">
                <a:effectLst/>
                <a:latin typeface="Times New Roman" panose="02020603050405020304" pitchFamily="18" charset="0"/>
                <a:ea typeface="DengXian" panose="02010600030101010101" pitchFamily="2" charset="-122"/>
              </a:rPr>
              <a:t> </a:t>
            </a:r>
            <a:r>
              <a:rPr lang="en-US" sz="1800" dirty="0" err="1">
                <a:effectLst/>
                <a:latin typeface="Times New Roman" panose="02020603050405020304" pitchFamily="18" charset="0"/>
                <a:ea typeface="DengXian" panose="02010600030101010101" pitchFamily="2" charset="-122"/>
              </a:rPr>
              <a:t>sách</a:t>
            </a:r>
            <a:r>
              <a:rPr lang="en-US" sz="1800" dirty="0">
                <a:effectLst/>
                <a:latin typeface="Times New Roman" panose="02020603050405020304" pitchFamily="18" charset="0"/>
                <a:ea typeface="DengXian" panose="02010600030101010101" pitchFamily="2" charset="-122"/>
              </a:rPr>
              <a:t> </a:t>
            </a:r>
            <a:r>
              <a:rPr lang="en-US" sz="1800" dirty="0" err="1">
                <a:effectLst/>
                <a:latin typeface="Times New Roman" panose="02020603050405020304" pitchFamily="18" charset="0"/>
                <a:ea typeface="DengXian" panose="02010600030101010101" pitchFamily="2" charset="-122"/>
              </a:rPr>
              <a:t>cơ</a:t>
            </a:r>
            <a:r>
              <a:rPr lang="en-US" sz="1800" dirty="0">
                <a:effectLst/>
                <a:latin typeface="Times New Roman" panose="02020603050405020304" pitchFamily="18" charset="0"/>
                <a:ea typeface="DengXian" panose="02010600030101010101" pitchFamily="2" charset="-122"/>
              </a:rPr>
              <a:t> </a:t>
            </a:r>
            <a:r>
              <a:rPr lang="en-US" sz="1800" dirty="0" err="1">
                <a:effectLst/>
                <a:latin typeface="Times New Roman" panose="02020603050405020304" pitchFamily="18" charset="0"/>
                <a:ea typeface="DengXian" panose="02010600030101010101" pitchFamily="2" charset="-122"/>
              </a:rPr>
              <a:t>khí</a:t>
            </a:r>
            <a:r>
              <a:rPr lang="en-US" sz="1800" dirty="0">
                <a:effectLst/>
                <a:latin typeface="Times New Roman" panose="02020603050405020304" pitchFamily="18" charset="0"/>
                <a:ea typeface="DengXian" panose="02010600030101010101" pitchFamily="2" charset="-122"/>
              </a:rPr>
              <a:t>, quay </a:t>
            </a:r>
            <a:r>
              <a:rPr lang="en-US" sz="1800" dirty="0" err="1">
                <a:effectLst/>
                <a:latin typeface="Times New Roman" panose="02020603050405020304" pitchFamily="18" charset="0"/>
                <a:ea typeface="DengXian" panose="02010600030101010101" pitchFamily="2" charset="-122"/>
              </a:rPr>
              <a:t>quanh</a:t>
            </a:r>
            <a:r>
              <a:rPr lang="en-US" sz="1800" dirty="0">
                <a:effectLst/>
                <a:latin typeface="Times New Roman" panose="02020603050405020304" pitchFamily="18" charset="0"/>
                <a:ea typeface="DengXian" panose="02010600030101010101" pitchFamily="2" charset="-122"/>
              </a:rPr>
              <a:t> </a:t>
            </a:r>
            <a:r>
              <a:rPr lang="en-US" sz="1800" dirty="0" err="1">
                <a:effectLst/>
                <a:latin typeface="Times New Roman" panose="02020603050405020304" pitchFamily="18" charset="0"/>
                <a:ea typeface="DengXian" panose="02010600030101010101" pitchFamily="2" charset="-122"/>
              </a:rPr>
              <a:t>hệ</a:t>
            </a:r>
            <a:r>
              <a:rPr lang="en-US" sz="1800" dirty="0">
                <a:effectLst/>
                <a:latin typeface="Times New Roman" panose="02020603050405020304" pitchFamily="18" charset="0"/>
                <a:ea typeface="DengXian" panose="02010600030101010101" pitchFamily="2" charset="-122"/>
              </a:rPr>
              <a:t> </a:t>
            </a:r>
            <a:r>
              <a:rPr lang="en-US" sz="1800" dirty="0" err="1">
                <a:effectLst/>
                <a:latin typeface="Times New Roman" panose="02020603050405020304" pitchFamily="18" charset="0"/>
                <a:ea typeface="DengXian" panose="02010600030101010101" pitchFamily="2" charset="-122"/>
              </a:rPr>
              <a:t>thống</a:t>
            </a:r>
            <a:r>
              <a:rPr lang="en-US" sz="1800" dirty="0">
                <a:effectLst/>
                <a:latin typeface="Times New Roman" panose="02020603050405020304" pitchFamily="18" charset="0"/>
                <a:ea typeface="DengXian" panose="02010600030101010101" pitchFamily="2" charset="-122"/>
              </a:rPr>
              <a:t> </a:t>
            </a:r>
            <a:r>
              <a:rPr lang="en-US" sz="1800" dirty="0" err="1">
                <a:effectLst/>
                <a:latin typeface="Times New Roman" panose="02020603050405020304" pitchFamily="18" charset="0"/>
                <a:ea typeface="DengXian" panose="02010600030101010101" pitchFamily="2" charset="-122"/>
              </a:rPr>
              <a:t>treo</a:t>
            </a:r>
            <a:r>
              <a:rPr lang="en-US" sz="1800" dirty="0">
                <a:effectLst/>
                <a:latin typeface="Times New Roman" panose="02020603050405020304" pitchFamily="18" charset="0"/>
                <a:ea typeface="DengXian" panose="02010600030101010101" pitchFamily="2" charset="-122"/>
              </a:rPr>
              <a:t>, </a:t>
            </a:r>
            <a:r>
              <a:rPr lang="en-US" sz="1800" dirty="0" err="1">
                <a:effectLst/>
                <a:latin typeface="Times New Roman" panose="02020603050405020304" pitchFamily="18" charset="0"/>
                <a:ea typeface="DengXian" panose="02010600030101010101" pitchFamily="2" charset="-122"/>
              </a:rPr>
              <a:t>tìm</a:t>
            </a:r>
            <a:r>
              <a:rPr lang="en-US" sz="1800" dirty="0">
                <a:effectLst/>
                <a:latin typeface="Times New Roman" panose="02020603050405020304" pitchFamily="18" charset="0"/>
                <a:ea typeface="DengXian" panose="02010600030101010101" pitchFamily="2" charset="-122"/>
              </a:rPr>
              <a:t> </a:t>
            </a:r>
            <a:r>
              <a:rPr lang="en-US" sz="1800" dirty="0" err="1">
                <a:effectLst/>
                <a:latin typeface="Times New Roman" panose="02020603050405020304" pitchFamily="18" charset="0"/>
                <a:ea typeface="DengXian" panose="02010600030101010101" pitchFamily="2" charset="-122"/>
              </a:rPr>
              <a:t>bài</a:t>
            </a:r>
            <a:r>
              <a:rPr lang="en-US" sz="1800" dirty="0">
                <a:effectLst/>
                <a:latin typeface="Times New Roman" panose="02020603050405020304" pitchFamily="18" charset="0"/>
                <a:ea typeface="DengXian" panose="02010600030101010101" pitchFamily="2" charset="-122"/>
              </a:rPr>
              <a:t> </a:t>
            </a:r>
            <a:r>
              <a:rPr lang="en-US" sz="1800" dirty="0" err="1">
                <a:effectLst/>
                <a:latin typeface="Times New Roman" panose="02020603050405020304" pitchFamily="18" charset="0"/>
                <a:ea typeface="DengXian" panose="02010600030101010101" pitchFamily="2" charset="-122"/>
              </a:rPr>
              <a:t>báo</a:t>
            </a:r>
            <a:r>
              <a:rPr lang="en-US" sz="1800" dirty="0">
                <a:effectLst/>
                <a:latin typeface="Times New Roman" panose="02020603050405020304" pitchFamily="18" charset="0"/>
                <a:ea typeface="DengXian" panose="02010600030101010101" pitchFamily="2" charset="-122"/>
              </a:rPr>
              <a:t> </a:t>
            </a:r>
            <a:r>
              <a:rPr lang="en-US" sz="1800" dirty="0" err="1">
                <a:effectLst/>
                <a:latin typeface="Times New Roman" panose="02020603050405020304" pitchFamily="18" charset="0"/>
                <a:ea typeface="DengXian" panose="02010600030101010101" pitchFamily="2" charset="-122"/>
              </a:rPr>
              <a:t>về</a:t>
            </a:r>
            <a:r>
              <a:rPr lang="en-US" sz="1800">
                <a:effectLst/>
                <a:latin typeface="Times New Roman" panose="02020603050405020304" pitchFamily="18" charset="0"/>
                <a:ea typeface="DengXian" panose="02010600030101010101" pitchFamily="2" charset="-122"/>
              </a:rPr>
              <a:t> wheels.</a:t>
            </a:r>
            <a:endParaRPr lang="en-US" dirty="0"/>
          </a:p>
        </p:txBody>
      </p:sp>
      <p:sp>
        <p:nvSpPr>
          <p:cNvPr id="4" name="Slide Number Placeholder 3"/>
          <p:cNvSpPr>
            <a:spLocks noGrp="1"/>
          </p:cNvSpPr>
          <p:nvPr>
            <p:ph type="sldNum" sz="quarter" idx="5"/>
          </p:nvPr>
        </p:nvSpPr>
        <p:spPr/>
        <p:txBody>
          <a:bodyPr/>
          <a:lstStyle/>
          <a:p>
            <a:fld id="{80C7B8CC-EB4D-43B3-9E96-8AA90068930E}" type="slidenum">
              <a:rPr lang="en-US" smtClean="0"/>
              <a:t>13</a:t>
            </a:fld>
            <a:endParaRPr lang="en-US"/>
          </a:p>
        </p:txBody>
      </p:sp>
    </p:spTree>
    <p:extLst>
      <p:ext uri="{BB962C8B-B14F-4D97-AF65-F5344CB8AC3E}">
        <p14:creationId xmlns:p14="http://schemas.microsoft.com/office/powerpoint/2010/main" val="2368786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Vehicle Dynamics and Control (Mechanical Engineering Series) (usp.br)</a:t>
            </a:r>
            <a:endParaRPr lang="en-US" dirty="0"/>
          </a:p>
        </p:txBody>
      </p:sp>
      <p:sp>
        <p:nvSpPr>
          <p:cNvPr id="4" name="Slide Number Placeholder 3"/>
          <p:cNvSpPr>
            <a:spLocks noGrp="1"/>
          </p:cNvSpPr>
          <p:nvPr>
            <p:ph type="sldNum" sz="quarter" idx="5"/>
          </p:nvPr>
        </p:nvSpPr>
        <p:spPr/>
        <p:txBody>
          <a:bodyPr/>
          <a:lstStyle/>
          <a:p>
            <a:fld id="{80C7B8CC-EB4D-43B3-9E96-8AA90068930E}" type="slidenum">
              <a:rPr lang="en-US" smtClean="0"/>
              <a:t>14</a:t>
            </a:fld>
            <a:endParaRPr lang="en-US"/>
          </a:p>
        </p:txBody>
      </p:sp>
    </p:spTree>
    <p:extLst>
      <p:ext uri="{BB962C8B-B14F-4D97-AF65-F5344CB8AC3E}">
        <p14:creationId xmlns:p14="http://schemas.microsoft.com/office/powerpoint/2010/main" val="2730605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Vehicle Dynamics and Control (Mechanical Engineering Series) (usp.br)</a:t>
            </a:r>
            <a:endParaRPr lang="en-US" dirty="0"/>
          </a:p>
        </p:txBody>
      </p:sp>
      <p:sp>
        <p:nvSpPr>
          <p:cNvPr id="4" name="Slide Number Placeholder 3"/>
          <p:cNvSpPr>
            <a:spLocks noGrp="1"/>
          </p:cNvSpPr>
          <p:nvPr>
            <p:ph type="sldNum" sz="quarter" idx="5"/>
          </p:nvPr>
        </p:nvSpPr>
        <p:spPr/>
        <p:txBody>
          <a:bodyPr/>
          <a:lstStyle/>
          <a:p>
            <a:fld id="{80C7B8CC-EB4D-43B3-9E96-8AA90068930E}" type="slidenum">
              <a:rPr lang="en-US" smtClean="0"/>
              <a:t>15</a:t>
            </a:fld>
            <a:endParaRPr lang="en-US"/>
          </a:p>
        </p:txBody>
      </p:sp>
    </p:spTree>
    <p:extLst>
      <p:ext uri="{BB962C8B-B14F-4D97-AF65-F5344CB8AC3E}">
        <p14:creationId xmlns:p14="http://schemas.microsoft.com/office/powerpoint/2010/main" val="3489604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Vehicle Dynamics and Control (Mechanical Engineering Series) (usp.br)</a:t>
            </a:r>
            <a:endParaRPr lang="en-US" dirty="0"/>
          </a:p>
        </p:txBody>
      </p:sp>
      <p:sp>
        <p:nvSpPr>
          <p:cNvPr id="4" name="Slide Number Placeholder 3"/>
          <p:cNvSpPr>
            <a:spLocks noGrp="1"/>
          </p:cNvSpPr>
          <p:nvPr>
            <p:ph type="sldNum" sz="quarter" idx="5"/>
          </p:nvPr>
        </p:nvSpPr>
        <p:spPr/>
        <p:txBody>
          <a:bodyPr/>
          <a:lstStyle/>
          <a:p>
            <a:fld id="{80C7B8CC-EB4D-43B3-9E96-8AA90068930E}" type="slidenum">
              <a:rPr lang="en-US" smtClean="0"/>
              <a:t>16</a:t>
            </a:fld>
            <a:endParaRPr lang="en-US"/>
          </a:p>
        </p:txBody>
      </p:sp>
    </p:spTree>
    <p:extLst>
      <p:ext uri="{BB962C8B-B14F-4D97-AF65-F5344CB8AC3E}">
        <p14:creationId xmlns:p14="http://schemas.microsoft.com/office/powerpoint/2010/main" val="1265170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711EA5A-7A8D-4D8B-9F99-D2C7ADBCA40D}" type="datetimeFigureOut">
              <a:rPr lang="en-US" smtClean="0"/>
              <a:t>3/9/2023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3B34E8B-00A3-4D41-B419-B6660705BCF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4961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11EA5A-7A8D-4D8B-9F99-D2C7ADBCA40D}"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34E8B-00A3-4D41-B419-B6660705BCFA}" type="slidenum">
              <a:rPr lang="en-US" smtClean="0"/>
              <a:t>‹#›</a:t>
            </a:fld>
            <a:endParaRPr lang="en-US"/>
          </a:p>
        </p:txBody>
      </p:sp>
    </p:spTree>
    <p:extLst>
      <p:ext uri="{BB962C8B-B14F-4D97-AF65-F5344CB8AC3E}">
        <p14:creationId xmlns:p14="http://schemas.microsoft.com/office/powerpoint/2010/main" val="2540254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1EA5A-7A8D-4D8B-9F99-D2C7ADBCA40D}"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34E8B-00A3-4D41-B419-B6660705BCF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750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1EA5A-7A8D-4D8B-9F99-D2C7ADBCA40D}"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34E8B-00A3-4D41-B419-B6660705BCF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6829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1EA5A-7A8D-4D8B-9F99-D2C7ADBCA40D}"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34E8B-00A3-4D41-B419-B6660705BCFA}" type="slidenum">
              <a:rPr lang="en-US" smtClean="0"/>
              <a:t>‹#›</a:t>
            </a:fld>
            <a:endParaRPr lang="en-US"/>
          </a:p>
        </p:txBody>
      </p:sp>
    </p:spTree>
    <p:extLst>
      <p:ext uri="{BB962C8B-B14F-4D97-AF65-F5344CB8AC3E}">
        <p14:creationId xmlns:p14="http://schemas.microsoft.com/office/powerpoint/2010/main" val="1966374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1EA5A-7A8D-4D8B-9F99-D2C7ADBCA40D}"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34E8B-00A3-4D41-B419-B6660705BCF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3906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1EA5A-7A8D-4D8B-9F99-D2C7ADBCA40D}"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34E8B-00A3-4D41-B419-B6660705BCF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040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1EA5A-7A8D-4D8B-9F99-D2C7ADBCA40D}"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34E8B-00A3-4D41-B419-B6660705BCF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7863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1EA5A-7A8D-4D8B-9F99-D2C7ADBCA40D}"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34E8B-00A3-4D41-B419-B6660705BCF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3232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11EA5A-7A8D-4D8B-9F99-D2C7ADBCA40D}"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34E8B-00A3-4D41-B419-B6660705BCFA}" type="slidenum">
              <a:rPr lang="en-US" smtClean="0"/>
              <a:t>‹#›</a:t>
            </a:fld>
            <a:endParaRPr lang="en-US"/>
          </a:p>
        </p:txBody>
      </p:sp>
    </p:spTree>
    <p:extLst>
      <p:ext uri="{BB962C8B-B14F-4D97-AF65-F5344CB8AC3E}">
        <p14:creationId xmlns:p14="http://schemas.microsoft.com/office/powerpoint/2010/main" val="41540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1EA5A-7A8D-4D8B-9F99-D2C7ADBCA40D}"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B34E8B-00A3-4D41-B419-B6660705BCF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4722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11EA5A-7A8D-4D8B-9F99-D2C7ADBCA40D}"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34E8B-00A3-4D41-B419-B6660705BCFA}" type="slidenum">
              <a:rPr lang="en-US" smtClean="0"/>
              <a:t>‹#›</a:t>
            </a:fld>
            <a:endParaRPr lang="en-US"/>
          </a:p>
        </p:txBody>
      </p:sp>
    </p:spTree>
    <p:extLst>
      <p:ext uri="{BB962C8B-B14F-4D97-AF65-F5344CB8AC3E}">
        <p14:creationId xmlns:p14="http://schemas.microsoft.com/office/powerpoint/2010/main" val="399775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11EA5A-7A8D-4D8B-9F99-D2C7ADBCA40D}" type="datetimeFigureOut">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B34E8B-00A3-4D41-B419-B6660705BCF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6729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11EA5A-7A8D-4D8B-9F99-D2C7ADBCA40D}" type="datetimeFigureOut">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B34E8B-00A3-4D41-B419-B6660705BCF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1394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1EA5A-7A8D-4D8B-9F99-D2C7ADBCA40D}" type="datetimeFigureOut">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B34E8B-00A3-4D41-B419-B6660705BCFA}" type="slidenum">
              <a:rPr lang="en-US" smtClean="0"/>
              <a:t>‹#›</a:t>
            </a:fld>
            <a:endParaRPr lang="en-US"/>
          </a:p>
        </p:txBody>
      </p:sp>
    </p:spTree>
    <p:extLst>
      <p:ext uri="{BB962C8B-B14F-4D97-AF65-F5344CB8AC3E}">
        <p14:creationId xmlns:p14="http://schemas.microsoft.com/office/powerpoint/2010/main" val="272495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11EA5A-7A8D-4D8B-9F99-D2C7ADBCA40D}"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34E8B-00A3-4D41-B419-B6660705BCF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26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11EA5A-7A8D-4D8B-9F99-D2C7ADBCA40D}"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B34E8B-00A3-4D41-B419-B6660705BCFA}" type="slidenum">
              <a:rPr lang="en-US" smtClean="0"/>
              <a:t>‹#›</a:t>
            </a:fld>
            <a:endParaRPr lang="en-US"/>
          </a:p>
        </p:txBody>
      </p:sp>
    </p:spTree>
    <p:extLst>
      <p:ext uri="{BB962C8B-B14F-4D97-AF65-F5344CB8AC3E}">
        <p14:creationId xmlns:p14="http://schemas.microsoft.com/office/powerpoint/2010/main" val="1569008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11EA5A-7A8D-4D8B-9F99-D2C7ADBCA40D}" type="datetimeFigureOut">
              <a:rPr lang="en-US" smtClean="0"/>
              <a:t>3/9/2023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B34E8B-00A3-4D41-B419-B6660705BCFA}" type="slidenum">
              <a:rPr lang="en-US" smtClean="0"/>
              <a:t>‹#›</a:t>
            </a:fld>
            <a:endParaRPr lang="en-US"/>
          </a:p>
        </p:txBody>
      </p:sp>
    </p:spTree>
    <p:extLst>
      <p:ext uri="{BB962C8B-B14F-4D97-AF65-F5344CB8AC3E}">
        <p14:creationId xmlns:p14="http://schemas.microsoft.com/office/powerpoint/2010/main" val="1239194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jpe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jpe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1BB3-5FB5-82C4-CA40-7933B193C02C}"/>
              </a:ext>
            </a:extLst>
          </p:cNvPr>
          <p:cNvSpPr>
            <a:spLocks noGrp="1"/>
          </p:cNvSpPr>
          <p:nvPr>
            <p:ph type="ctrTitle"/>
          </p:nvPr>
        </p:nvSpPr>
        <p:spPr>
          <a:xfrm>
            <a:off x="2688165" y="974899"/>
            <a:ext cx="6815669" cy="1515533"/>
          </a:xfrm>
        </p:spPr>
        <p:txBody>
          <a:bodyPr/>
          <a:lstStyle/>
          <a:p>
            <a:r>
              <a:rPr lang="en-US" dirty="0"/>
              <a:t>Capstone Project</a:t>
            </a:r>
          </a:p>
        </p:txBody>
      </p:sp>
      <p:sp>
        <p:nvSpPr>
          <p:cNvPr id="3" name="Subtitle 2">
            <a:extLst>
              <a:ext uri="{FF2B5EF4-FFF2-40B4-BE49-F238E27FC236}">
                <a16:creationId xmlns:a16="http://schemas.microsoft.com/office/drawing/2014/main" id="{FBC3C881-5580-1061-E5B1-725D6E67FB00}"/>
              </a:ext>
            </a:extLst>
          </p:cNvPr>
          <p:cNvSpPr>
            <a:spLocks noGrp="1"/>
          </p:cNvSpPr>
          <p:nvPr>
            <p:ph type="subTitle" idx="1"/>
          </p:nvPr>
        </p:nvSpPr>
        <p:spPr>
          <a:xfrm>
            <a:off x="2688165" y="2490432"/>
            <a:ext cx="6815669" cy="1320802"/>
          </a:xfrm>
        </p:spPr>
        <p:txBody>
          <a:bodyPr>
            <a:normAutofit/>
          </a:bodyPr>
          <a:lstStyle/>
          <a:p>
            <a:r>
              <a:rPr lang="en-US" sz="2000" b="1" dirty="0">
                <a:effectLst/>
                <a:latin typeface="Times New Roman" panose="02020603050405020304" pitchFamily="18" charset="0"/>
                <a:ea typeface="DengXian" panose="02010600030101010101" pitchFamily="2" charset="-122"/>
              </a:rPr>
              <a:t>Study of MATLAB/Simulink and application on simulation and analysis of mechanical components of the (complete) EPS system</a:t>
            </a:r>
            <a:endParaRPr lang="en-US" sz="2000" b="1" dirty="0"/>
          </a:p>
        </p:txBody>
      </p:sp>
      <p:sp>
        <p:nvSpPr>
          <p:cNvPr id="4" name="TextBox 3">
            <a:extLst>
              <a:ext uri="{FF2B5EF4-FFF2-40B4-BE49-F238E27FC236}">
                <a16:creationId xmlns:a16="http://schemas.microsoft.com/office/drawing/2014/main" id="{BBA1872E-193A-927B-55B8-8ECCD3E3FC53}"/>
              </a:ext>
            </a:extLst>
          </p:cNvPr>
          <p:cNvSpPr txBox="1"/>
          <p:nvPr/>
        </p:nvSpPr>
        <p:spPr>
          <a:xfrm>
            <a:off x="2943037" y="3650254"/>
            <a:ext cx="4384275" cy="646331"/>
          </a:xfrm>
          <a:prstGeom prst="rect">
            <a:avLst/>
          </a:prstGeom>
          <a:noFill/>
        </p:spPr>
        <p:txBody>
          <a:bodyPr wrap="square" rtlCol="0">
            <a:spAutoFit/>
          </a:bodyPr>
          <a:lstStyle/>
          <a:p>
            <a:r>
              <a:rPr lang="en-US" u="sng" dirty="0"/>
              <a:t>Instructor</a:t>
            </a:r>
            <a:r>
              <a:rPr lang="en-US" dirty="0"/>
              <a:t>: PhD. </a:t>
            </a:r>
            <a:r>
              <a:rPr lang="en-US" dirty="0" err="1"/>
              <a:t>Ngô</a:t>
            </a:r>
            <a:r>
              <a:rPr lang="en-US" dirty="0"/>
              <a:t> </a:t>
            </a:r>
            <a:r>
              <a:rPr lang="en-US" dirty="0" err="1"/>
              <a:t>Đắc</a:t>
            </a:r>
            <a:r>
              <a:rPr lang="en-US" dirty="0"/>
              <a:t> </a:t>
            </a:r>
            <a:r>
              <a:rPr lang="en-US" dirty="0" err="1"/>
              <a:t>Việt</a:t>
            </a:r>
            <a:endParaRPr lang="en-US" dirty="0"/>
          </a:p>
          <a:p>
            <a:r>
              <a:rPr lang="en-US" dirty="0"/>
              <a:t>                  PhD. </a:t>
            </a:r>
            <a:r>
              <a:rPr lang="en-US" dirty="0" err="1"/>
              <a:t>Trần</a:t>
            </a:r>
            <a:r>
              <a:rPr lang="en-US" dirty="0"/>
              <a:t> </a:t>
            </a:r>
            <a:r>
              <a:rPr lang="en-US" dirty="0" err="1"/>
              <a:t>Đăng</a:t>
            </a:r>
            <a:r>
              <a:rPr lang="en-US" dirty="0"/>
              <a:t> Long</a:t>
            </a:r>
          </a:p>
        </p:txBody>
      </p:sp>
      <p:sp>
        <p:nvSpPr>
          <p:cNvPr id="5" name="TextBox 4">
            <a:extLst>
              <a:ext uri="{FF2B5EF4-FFF2-40B4-BE49-F238E27FC236}">
                <a16:creationId xmlns:a16="http://schemas.microsoft.com/office/drawing/2014/main" id="{910618B8-BDC9-13D1-C2EA-C7CE54026677}"/>
              </a:ext>
            </a:extLst>
          </p:cNvPr>
          <p:cNvSpPr txBox="1"/>
          <p:nvPr/>
        </p:nvSpPr>
        <p:spPr>
          <a:xfrm>
            <a:off x="2943037" y="4444551"/>
            <a:ext cx="4384275" cy="646331"/>
          </a:xfrm>
          <a:prstGeom prst="rect">
            <a:avLst/>
          </a:prstGeom>
          <a:noFill/>
        </p:spPr>
        <p:txBody>
          <a:bodyPr wrap="square" rtlCol="0">
            <a:spAutoFit/>
          </a:bodyPr>
          <a:lstStyle/>
          <a:p>
            <a:r>
              <a:rPr lang="en-US" u="sng" dirty="0"/>
              <a:t>Student</a:t>
            </a:r>
            <a:r>
              <a:rPr lang="en-US" dirty="0"/>
              <a:t>:     Hồ Bình Minh - 1852169</a:t>
            </a:r>
          </a:p>
          <a:p>
            <a:r>
              <a:rPr lang="en-US" dirty="0"/>
              <a:t>                  </a:t>
            </a:r>
            <a:r>
              <a:rPr lang="en-US" dirty="0" err="1"/>
              <a:t>Trịnh</a:t>
            </a:r>
            <a:r>
              <a:rPr lang="en-US" dirty="0"/>
              <a:t> </a:t>
            </a:r>
            <a:r>
              <a:rPr lang="en-US" dirty="0" err="1"/>
              <a:t>Tiến</a:t>
            </a:r>
            <a:r>
              <a:rPr lang="en-US" dirty="0"/>
              <a:t> Long </a:t>
            </a:r>
            <a:r>
              <a:rPr lang="en-US"/>
              <a:t>- 1852047</a:t>
            </a:r>
            <a:endParaRPr lang="en-US" dirty="0"/>
          </a:p>
        </p:txBody>
      </p:sp>
    </p:spTree>
    <p:extLst>
      <p:ext uri="{BB962C8B-B14F-4D97-AF65-F5344CB8AC3E}">
        <p14:creationId xmlns:p14="http://schemas.microsoft.com/office/powerpoint/2010/main" val="1632991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blipFill>
          <a:blip r:embed="rId3"/>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8" name="Rectangle 17">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64D37270-7ACC-75DB-0050-F04300B9566E}"/>
              </a:ext>
            </a:extLst>
          </p:cNvPr>
          <p:cNvSpPr>
            <a:spLocks noGrp="1"/>
          </p:cNvSpPr>
          <p:nvPr>
            <p:ph idx="1"/>
          </p:nvPr>
        </p:nvSpPr>
        <p:spPr>
          <a:xfrm>
            <a:off x="6094412" y="2556932"/>
            <a:ext cx="4802184" cy="3318936"/>
          </a:xfrm>
        </p:spPr>
        <p:txBody>
          <a:bodyPr>
            <a:normAutofit/>
          </a:bodyPr>
          <a:lstStyle/>
          <a:p>
            <a:pPr marL="0" indent="0">
              <a:buNone/>
            </a:pPr>
            <a:r>
              <a:rPr lang="en-US" b="1" dirty="0">
                <a:solidFill>
                  <a:schemeClr val="accent1"/>
                </a:solidFill>
                <a:latin typeface="Arial" panose="020B0604020202020204" pitchFamily="34" charset="0"/>
                <a:cs typeface="Arial" panose="020B0604020202020204" pitchFamily="34" charset="0"/>
              </a:rPr>
              <a:t>2) </a:t>
            </a:r>
            <a:r>
              <a:rPr lang="en-US" b="1" u="sng" dirty="0">
                <a:solidFill>
                  <a:schemeClr val="accent1"/>
                </a:solidFill>
                <a:latin typeface="Arial" panose="020B0604020202020204" pitchFamily="34" charset="0"/>
                <a:cs typeface="Arial" panose="020B0604020202020204" pitchFamily="34" charset="0"/>
              </a:rPr>
              <a:t>Wheel Alignment:</a:t>
            </a:r>
          </a:p>
          <a:p>
            <a:pPr lvl="1">
              <a:lnSpc>
                <a:spcPct val="200000"/>
              </a:lnSpc>
            </a:pPr>
            <a:r>
              <a:rPr lang="en-US" dirty="0">
                <a:solidFill>
                  <a:schemeClr val="tx1"/>
                </a:solidFill>
                <a:latin typeface="Arial" panose="020B0604020202020204" pitchFamily="34" charset="0"/>
                <a:cs typeface="Arial" panose="020B0604020202020204" pitchFamily="34" charset="0"/>
              </a:rPr>
              <a:t>Caster angle</a:t>
            </a:r>
          </a:p>
          <a:p>
            <a:pPr lvl="1">
              <a:lnSpc>
                <a:spcPct val="200000"/>
              </a:lnSpc>
            </a:pPr>
            <a:r>
              <a:rPr lang="en-US" dirty="0">
                <a:solidFill>
                  <a:schemeClr val="tx1"/>
                </a:solidFill>
                <a:latin typeface="Arial" panose="020B0604020202020204" pitchFamily="34" charset="0"/>
                <a:cs typeface="Arial" panose="020B0604020202020204" pitchFamily="34" charset="0"/>
              </a:rPr>
              <a:t>Kingpin angle</a:t>
            </a:r>
          </a:p>
          <a:p>
            <a:pPr lvl="1">
              <a:lnSpc>
                <a:spcPct val="200000"/>
              </a:lnSpc>
            </a:pPr>
            <a:r>
              <a:rPr lang="en-US" dirty="0">
                <a:solidFill>
                  <a:schemeClr val="tx1"/>
                </a:solidFill>
                <a:latin typeface="Arial" panose="020B0604020202020204" pitchFamily="34" charset="0"/>
                <a:cs typeface="Arial" panose="020B0604020202020204" pitchFamily="34" charset="0"/>
              </a:rPr>
              <a:t>Camber angle</a:t>
            </a:r>
          </a:p>
        </p:txBody>
      </p:sp>
      <p:sp>
        <p:nvSpPr>
          <p:cNvPr id="4" name="Rectangle 3">
            <a:extLst>
              <a:ext uri="{FF2B5EF4-FFF2-40B4-BE49-F238E27FC236}">
                <a16:creationId xmlns:a16="http://schemas.microsoft.com/office/drawing/2014/main" id="{2E98CECD-1FCE-2D57-A47F-B596777D763A}"/>
              </a:ext>
            </a:extLst>
          </p:cNvPr>
          <p:cNvSpPr/>
          <p:nvPr/>
        </p:nvSpPr>
        <p:spPr>
          <a:xfrm>
            <a:off x="2839846" y="4216400"/>
            <a:ext cx="309880" cy="269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 schematic&#10;&#10;Description automatically generated">
            <a:extLst>
              <a:ext uri="{FF2B5EF4-FFF2-40B4-BE49-F238E27FC236}">
                <a16:creationId xmlns:a16="http://schemas.microsoft.com/office/drawing/2014/main" id="{95CA9156-CEE3-A800-BEF6-7CDEF0403B12}"/>
              </a:ext>
            </a:extLst>
          </p:cNvPr>
          <p:cNvPicPr>
            <a:picLocks noChangeAspect="1"/>
          </p:cNvPicPr>
          <p:nvPr/>
        </p:nvPicPr>
        <p:blipFill>
          <a:blip r:embed="rId6"/>
          <a:stretch>
            <a:fillRect/>
          </a:stretch>
        </p:blipFill>
        <p:spPr>
          <a:xfrm>
            <a:off x="1218403" y="1269800"/>
            <a:ext cx="4265487" cy="1884032"/>
          </a:xfrm>
          <a:prstGeom prst="rect">
            <a:avLst/>
          </a:prstGeom>
        </p:spPr>
      </p:pic>
      <p:pic>
        <p:nvPicPr>
          <p:cNvPr id="8" name="Picture 7">
            <a:extLst>
              <a:ext uri="{FF2B5EF4-FFF2-40B4-BE49-F238E27FC236}">
                <a16:creationId xmlns:a16="http://schemas.microsoft.com/office/drawing/2014/main" id="{DCC3F22E-3F79-D9E3-CCA1-51E0C7AF22B1}"/>
              </a:ext>
            </a:extLst>
          </p:cNvPr>
          <p:cNvPicPr>
            <a:picLocks noChangeAspect="1"/>
          </p:cNvPicPr>
          <p:nvPr/>
        </p:nvPicPr>
        <p:blipFill>
          <a:blip r:embed="rId7"/>
          <a:stretch>
            <a:fillRect/>
          </a:stretch>
        </p:blipFill>
        <p:spPr>
          <a:xfrm>
            <a:off x="1180457" y="3442420"/>
            <a:ext cx="1950345" cy="2086440"/>
          </a:xfrm>
          <a:prstGeom prst="rect">
            <a:avLst/>
          </a:prstGeom>
          <a:noFill/>
          <a:ln>
            <a:noFill/>
          </a:ln>
        </p:spPr>
      </p:pic>
      <p:pic>
        <p:nvPicPr>
          <p:cNvPr id="11" name="Picture 10">
            <a:extLst>
              <a:ext uri="{FF2B5EF4-FFF2-40B4-BE49-F238E27FC236}">
                <a16:creationId xmlns:a16="http://schemas.microsoft.com/office/drawing/2014/main" id="{E44128D1-3AAF-610E-A1E4-A117784451D5}"/>
              </a:ext>
            </a:extLst>
          </p:cNvPr>
          <p:cNvPicPr>
            <a:picLocks noChangeAspect="1"/>
          </p:cNvPicPr>
          <p:nvPr/>
        </p:nvPicPr>
        <p:blipFill>
          <a:blip r:embed="rId8"/>
          <a:stretch>
            <a:fillRect/>
          </a:stretch>
        </p:blipFill>
        <p:spPr>
          <a:xfrm>
            <a:off x="2981216" y="3155606"/>
            <a:ext cx="2518410" cy="2220718"/>
          </a:xfrm>
          <a:prstGeom prst="rect">
            <a:avLst/>
          </a:prstGeom>
          <a:noFill/>
          <a:ln>
            <a:noFill/>
          </a:ln>
        </p:spPr>
      </p:pic>
      <p:sp>
        <p:nvSpPr>
          <p:cNvPr id="2" name="Title 1">
            <a:extLst>
              <a:ext uri="{FF2B5EF4-FFF2-40B4-BE49-F238E27FC236}">
                <a16:creationId xmlns:a16="http://schemas.microsoft.com/office/drawing/2014/main" id="{02EEB4CF-B829-5ED8-39F0-CB8EE0F752AB}"/>
              </a:ext>
            </a:extLst>
          </p:cNvPr>
          <p:cNvSpPr>
            <a:spLocks noGrp="1"/>
          </p:cNvSpPr>
          <p:nvPr>
            <p:ph type="title"/>
          </p:nvPr>
        </p:nvSpPr>
        <p:spPr>
          <a:xfrm>
            <a:off x="6094412" y="982132"/>
            <a:ext cx="4802185" cy="1303867"/>
          </a:xfrm>
        </p:spPr>
        <p:txBody>
          <a:bodyPr>
            <a:normAutofit/>
          </a:bodyPr>
          <a:lstStyle/>
          <a:p>
            <a:pPr>
              <a:lnSpc>
                <a:spcPct val="90000"/>
              </a:lnSpc>
            </a:pPr>
            <a:r>
              <a:rPr lang="en-US" sz="2800" b="1" dirty="0">
                <a:solidFill>
                  <a:srgbClr val="262626"/>
                </a:solidFill>
              </a:rPr>
              <a:t>III/ Tire dynamics:</a:t>
            </a:r>
            <a:br>
              <a:rPr lang="en-US" sz="2800" b="1" dirty="0">
                <a:solidFill>
                  <a:srgbClr val="262626"/>
                </a:solidFill>
              </a:rPr>
            </a:br>
            <a:endParaRPr lang="en-US" sz="2800" b="1" dirty="0">
              <a:solidFill>
                <a:srgbClr val="262626"/>
              </a:solidFill>
            </a:endParaRPr>
          </a:p>
        </p:txBody>
      </p:sp>
    </p:spTree>
    <p:extLst>
      <p:ext uri="{BB962C8B-B14F-4D97-AF65-F5344CB8AC3E}">
        <p14:creationId xmlns:p14="http://schemas.microsoft.com/office/powerpoint/2010/main" val="1428121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blipFill>
          <a:blip r:embed="rId3"/>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8" name="Rectangle 17">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64D37270-7ACC-75DB-0050-F04300B9566E}"/>
              </a:ext>
            </a:extLst>
          </p:cNvPr>
          <p:cNvSpPr>
            <a:spLocks noGrp="1"/>
          </p:cNvSpPr>
          <p:nvPr>
            <p:ph idx="1"/>
          </p:nvPr>
        </p:nvSpPr>
        <p:spPr>
          <a:xfrm>
            <a:off x="6094412" y="2556932"/>
            <a:ext cx="4802184" cy="3318936"/>
          </a:xfrm>
        </p:spPr>
        <p:txBody>
          <a:bodyPr>
            <a:normAutofit/>
          </a:bodyPr>
          <a:lstStyle/>
          <a:p>
            <a:pPr marL="0" indent="0">
              <a:buNone/>
            </a:pPr>
            <a:r>
              <a:rPr lang="en-US" b="1" dirty="0">
                <a:solidFill>
                  <a:schemeClr val="accent1"/>
                </a:solidFill>
                <a:latin typeface="Arial" panose="020B0604020202020204" pitchFamily="34" charset="0"/>
                <a:cs typeface="Arial" panose="020B0604020202020204" pitchFamily="34" charset="0"/>
              </a:rPr>
              <a:t>2) </a:t>
            </a:r>
            <a:r>
              <a:rPr lang="en-US" b="1" u="sng" dirty="0">
                <a:solidFill>
                  <a:schemeClr val="accent1"/>
                </a:solidFill>
                <a:latin typeface="Arial" panose="020B0604020202020204" pitchFamily="34" charset="0"/>
                <a:cs typeface="Arial" panose="020B0604020202020204" pitchFamily="34" charset="0"/>
              </a:rPr>
              <a:t>Wheel Alignment:</a:t>
            </a:r>
          </a:p>
          <a:p>
            <a:pPr lvl="1">
              <a:lnSpc>
                <a:spcPct val="200000"/>
              </a:lnSpc>
            </a:pPr>
            <a:r>
              <a:rPr lang="en-US" b="1" dirty="0">
                <a:solidFill>
                  <a:schemeClr val="tx1"/>
                </a:solidFill>
                <a:latin typeface="Arial" panose="020B0604020202020204" pitchFamily="34" charset="0"/>
                <a:cs typeface="Arial" panose="020B0604020202020204" pitchFamily="34" charset="0"/>
              </a:rPr>
              <a:t>Caster angle:</a:t>
            </a:r>
            <a:r>
              <a:rPr lang="en-US" dirty="0">
                <a:solidFill>
                  <a:schemeClr val="tx1"/>
                </a:solidFill>
                <a:latin typeface="Arial" panose="020B0604020202020204" pitchFamily="34" charset="0"/>
                <a:cs typeface="Arial" panose="020B0604020202020204" pitchFamily="34" charset="0"/>
              </a:rPr>
              <a:t> is the angle between the steering axis and normal axis of the vehicle</a:t>
            </a:r>
          </a:p>
        </p:txBody>
      </p:sp>
      <p:sp>
        <p:nvSpPr>
          <p:cNvPr id="4" name="Rectangle 3">
            <a:extLst>
              <a:ext uri="{FF2B5EF4-FFF2-40B4-BE49-F238E27FC236}">
                <a16:creationId xmlns:a16="http://schemas.microsoft.com/office/drawing/2014/main" id="{2E98CECD-1FCE-2D57-A47F-B596777D763A}"/>
              </a:ext>
            </a:extLst>
          </p:cNvPr>
          <p:cNvSpPr/>
          <p:nvPr/>
        </p:nvSpPr>
        <p:spPr>
          <a:xfrm>
            <a:off x="2839846" y="4216400"/>
            <a:ext cx="309880" cy="269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 schematic&#10;&#10;Description automatically generated">
            <a:extLst>
              <a:ext uri="{FF2B5EF4-FFF2-40B4-BE49-F238E27FC236}">
                <a16:creationId xmlns:a16="http://schemas.microsoft.com/office/drawing/2014/main" id="{95CA9156-CEE3-A800-BEF6-7CDEF0403B12}"/>
              </a:ext>
            </a:extLst>
          </p:cNvPr>
          <p:cNvPicPr>
            <a:picLocks noChangeAspect="1"/>
          </p:cNvPicPr>
          <p:nvPr/>
        </p:nvPicPr>
        <p:blipFill rotWithShape="1">
          <a:blip r:embed="rId6"/>
          <a:srcRect l="4424" r="5849"/>
          <a:stretch/>
        </p:blipFill>
        <p:spPr>
          <a:xfrm>
            <a:off x="1246135" y="2400639"/>
            <a:ext cx="4114792" cy="2025517"/>
          </a:xfrm>
          <a:prstGeom prst="rect">
            <a:avLst/>
          </a:prstGeom>
        </p:spPr>
      </p:pic>
      <p:sp>
        <p:nvSpPr>
          <p:cNvPr id="2" name="Title 1">
            <a:extLst>
              <a:ext uri="{FF2B5EF4-FFF2-40B4-BE49-F238E27FC236}">
                <a16:creationId xmlns:a16="http://schemas.microsoft.com/office/drawing/2014/main" id="{6152FF45-A5FB-804D-BD74-0E98BC5AB6FA}"/>
              </a:ext>
            </a:extLst>
          </p:cNvPr>
          <p:cNvSpPr>
            <a:spLocks noGrp="1"/>
          </p:cNvSpPr>
          <p:nvPr>
            <p:ph type="title"/>
          </p:nvPr>
        </p:nvSpPr>
        <p:spPr>
          <a:xfrm>
            <a:off x="6094412" y="982132"/>
            <a:ext cx="4802185" cy="1303867"/>
          </a:xfrm>
        </p:spPr>
        <p:txBody>
          <a:bodyPr>
            <a:normAutofit/>
          </a:bodyPr>
          <a:lstStyle/>
          <a:p>
            <a:pPr>
              <a:lnSpc>
                <a:spcPct val="90000"/>
              </a:lnSpc>
            </a:pPr>
            <a:r>
              <a:rPr lang="en-US" sz="2800" b="1" dirty="0">
                <a:solidFill>
                  <a:srgbClr val="262626"/>
                </a:solidFill>
              </a:rPr>
              <a:t>III/ Tire dynamics:</a:t>
            </a:r>
            <a:br>
              <a:rPr lang="en-US" sz="2800" b="1" dirty="0">
                <a:solidFill>
                  <a:srgbClr val="262626"/>
                </a:solidFill>
              </a:rPr>
            </a:br>
            <a:endParaRPr lang="en-US" sz="2800" b="1" dirty="0">
              <a:solidFill>
                <a:srgbClr val="262626"/>
              </a:solidFill>
            </a:endParaRPr>
          </a:p>
        </p:txBody>
      </p:sp>
    </p:spTree>
    <p:extLst>
      <p:ext uri="{BB962C8B-B14F-4D97-AF65-F5344CB8AC3E}">
        <p14:creationId xmlns:p14="http://schemas.microsoft.com/office/powerpoint/2010/main" val="760664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blipFill>
          <a:blip r:embed="rId3"/>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8" name="Rectangle 17">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64D37270-7ACC-75DB-0050-F04300B9566E}"/>
              </a:ext>
            </a:extLst>
          </p:cNvPr>
          <p:cNvSpPr>
            <a:spLocks noGrp="1"/>
          </p:cNvSpPr>
          <p:nvPr>
            <p:ph idx="1"/>
          </p:nvPr>
        </p:nvSpPr>
        <p:spPr>
          <a:xfrm>
            <a:off x="6094412" y="2556932"/>
            <a:ext cx="4802184" cy="3318936"/>
          </a:xfrm>
        </p:spPr>
        <p:txBody>
          <a:bodyPr>
            <a:normAutofit/>
          </a:bodyPr>
          <a:lstStyle/>
          <a:p>
            <a:pPr marL="0" indent="0">
              <a:buNone/>
            </a:pPr>
            <a:r>
              <a:rPr lang="en-US" b="1" dirty="0">
                <a:solidFill>
                  <a:schemeClr val="accent1"/>
                </a:solidFill>
                <a:latin typeface="Arial" panose="020B0604020202020204" pitchFamily="34" charset="0"/>
                <a:cs typeface="Arial" panose="020B0604020202020204" pitchFamily="34" charset="0"/>
              </a:rPr>
              <a:t>2) </a:t>
            </a:r>
            <a:r>
              <a:rPr lang="en-US" b="1" u="sng" dirty="0">
                <a:solidFill>
                  <a:schemeClr val="accent1"/>
                </a:solidFill>
                <a:latin typeface="Arial" panose="020B0604020202020204" pitchFamily="34" charset="0"/>
                <a:cs typeface="Arial" panose="020B0604020202020204" pitchFamily="34" charset="0"/>
              </a:rPr>
              <a:t>Wheel Alignment:</a:t>
            </a:r>
          </a:p>
          <a:p>
            <a:pPr lvl="1">
              <a:lnSpc>
                <a:spcPct val="200000"/>
              </a:lnSpc>
            </a:pPr>
            <a:r>
              <a:rPr lang="en-US" b="1" dirty="0">
                <a:solidFill>
                  <a:schemeClr val="tx1"/>
                </a:solidFill>
                <a:latin typeface="Arial" panose="020B0604020202020204" pitchFamily="34" charset="0"/>
                <a:cs typeface="Arial" panose="020B0604020202020204" pitchFamily="34" charset="0"/>
              </a:rPr>
              <a:t>Kingpin angle: </a:t>
            </a:r>
            <a:r>
              <a:rPr lang="en-US" dirty="0">
                <a:solidFill>
                  <a:schemeClr val="tx1"/>
                </a:solidFill>
                <a:latin typeface="Arial" panose="020B0604020202020204" pitchFamily="34" charset="0"/>
                <a:cs typeface="Arial" panose="020B0604020202020204" pitchFamily="34" charset="0"/>
              </a:rPr>
              <a:t>is the angle between the suspension steer axis relative to vertical in front view.</a:t>
            </a:r>
          </a:p>
        </p:txBody>
      </p:sp>
      <p:sp>
        <p:nvSpPr>
          <p:cNvPr id="4" name="Rectangle 3">
            <a:extLst>
              <a:ext uri="{FF2B5EF4-FFF2-40B4-BE49-F238E27FC236}">
                <a16:creationId xmlns:a16="http://schemas.microsoft.com/office/drawing/2014/main" id="{2E98CECD-1FCE-2D57-A47F-B596777D763A}"/>
              </a:ext>
            </a:extLst>
          </p:cNvPr>
          <p:cNvSpPr/>
          <p:nvPr/>
        </p:nvSpPr>
        <p:spPr>
          <a:xfrm>
            <a:off x="2839846" y="4216400"/>
            <a:ext cx="309880" cy="269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E4E390B-EA75-FFEC-ED21-E07E550E1D3C}"/>
              </a:ext>
            </a:extLst>
          </p:cNvPr>
          <p:cNvPicPr>
            <a:picLocks noChangeAspect="1"/>
          </p:cNvPicPr>
          <p:nvPr/>
        </p:nvPicPr>
        <p:blipFill>
          <a:blip r:embed="rId6"/>
          <a:stretch>
            <a:fillRect/>
          </a:stretch>
        </p:blipFill>
        <p:spPr>
          <a:xfrm>
            <a:off x="1859907" y="1876785"/>
            <a:ext cx="2901933" cy="3104430"/>
          </a:xfrm>
          <a:prstGeom prst="rect">
            <a:avLst/>
          </a:prstGeom>
          <a:noFill/>
          <a:ln>
            <a:noFill/>
          </a:ln>
        </p:spPr>
      </p:pic>
      <p:sp>
        <p:nvSpPr>
          <p:cNvPr id="2" name="Title 1">
            <a:extLst>
              <a:ext uri="{FF2B5EF4-FFF2-40B4-BE49-F238E27FC236}">
                <a16:creationId xmlns:a16="http://schemas.microsoft.com/office/drawing/2014/main" id="{576E7E54-F298-347E-30E5-C39242DA52EF}"/>
              </a:ext>
            </a:extLst>
          </p:cNvPr>
          <p:cNvSpPr>
            <a:spLocks noGrp="1"/>
          </p:cNvSpPr>
          <p:nvPr>
            <p:ph type="title"/>
          </p:nvPr>
        </p:nvSpPr>
        <p:spPr>
          <a:xfrm>
            <a:off x="6094412" y="982132"/>
            <a:ext cx="4802185" cy="1303867"/>
          </a:xfrm>
        </p:spPr>
        <p:txBody>
          <a:bodyPr>
            <a:normAutofit/>
          </a:bodyPr>
          <a:lstStyle/>
          <a:p>
            <a:pPr>
              <a:lnSpc>
                <a:spcPct val="90000"/>
              </a:lnSpc>
            </a:pPr>
            <a:r>
              <a:rPr lang="en-US" sz="2800" b="1" dirty="0">
                <a:solidFill>
                  <a:srgbClr val="262626"/>
                </a:solidFill>
              </a:rPr>
              <a:t>III/ Tire dynamics:</a:t>
            </a:r>
            <a:br>
              <a:rPr lang="en-US" sz="2800" b="1" dirty="0">
                <a:solidFill>
                  <a:srgbClr val="262626"/>
                </a:solidFill>
              </a:rPr>
            </a:br>
            <a:endParaRPr lang="en-US" sz="2800" b="1" dirty="0">
              <a:solidFill>
                <a:srgbClr val="262626"/>
              </a:solidFill>
            </a:endParaRPr>
          </a:p>
        </p:txBody>
      </p:sp>
    </p:spTree>
    <p:extLst>
      <p:ext uri="{BB962C8B-B14F-4D97-AF65-F5344CB8AC3E}">
        <p14:creationId xmlns:p14="http://schemas.microsoft.com/office/powerpoint/2010/main" val="3756657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blipFill>
          <a:blip r:embed="rId3"/>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8" name="Rectangle 17">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64D37270-7ACC-75DB-0050-F04300B9566E}"/>
              </a:ext>
            </a:extLst>
          </p:cNvPr>
          <p:cNvSpPr>
            <a:spLocks noGrp="1"/>
          </p:cNvSpPr>
          <p:nvPr>
            <p:ph idx="1"/>
          </p:nvPr>
        </p:nvSpPr>
        <p:spPr>
          <a:xfrm>
            <a:off x="6094412" y="2556932"/>
            <a:ext cx="4802184" cy="3318936"/>
          </a:xfrm>
        </p:spPr>
        <p:txBody>
          <a:bodyPr>
            <a:normAutofit/>
          </a:bodyPr>
          <a:lstStyle/>
          <a:p>
            <a:pPr marL="0" indent="0">
              <a:buNone/>
            </a:pPr>
            <a:r>
              <a:rPr lang="en-US" b="1" dirty="0">
                <a:solidFill>
                  <a:schemeClr val="accent1"/>
                </a:solidFill>
                <a:latin typeface="Arial" panose="020B0604020202020204" pitchFamily="34" charset="0"/>
                <a:cs typeface="Arial" panose="020B0604020202020204" pitchFamily="34" charset="0"/>
              </a:rPr>
              <a:t>2) </a:t>
            </a:r>
            <a:r>
              <a:rPr lang="en-US" b="1" u="sng" dirty="0">
                <a:solidFill>
                  <a:schemeClr val="accent1"/>
                </a:solidFill>
                <a:latin typeface="Arial" panose="020B0604020202020204" pitchFamily="34" charset="0"/>
                <a:cs typeface="Arial" panose="020B0604020202020204" pitchFamily="34" charset="0"/>
              </a:rPr>
              <a:t>Wheel Alignment:</a:t>
            </a:r>
          </a:p>
          <a:p>
            <a:pPr lvl="1">
              <a:lnSpc>
                <a:spcPct val="200000"/>
              </a:lnSpc>
            </a:pPr>
            <a:r>
              <a:rPr lang="en-US" b="1" dirty="0">
                <a:solidFill>
                  <a:schemeClr val="tx1"/>
                </a:solidFill>
                <a:latin typeface="Arial" panose="020B0604020202020204" pitchFamily="34" charset="0"/>
                <a:cs typeface="Arial" panose="020B0604020202020204" pitchFamily="34" charset="0"/>
              </a:rPr>
              <a:t>Camber angle: </a:t>
            </a:r>
            <a:r>
              <a:rPr lang="en-US" dirty="0">
                <a:solidFill>
                  <a:schemeClr val="tx1"/>
                </a:solidFill>
                <a:latin typeface="Arial" panose="020B0604020202020204" pitchFamily="34" charset="0"/>
                <a:cs typeface="Arial" panose="020B0604020202020204" pitchFamily="34" charset="0"/>
              </a:rPr>
              <a:t>is the angle between the vertical axis of the wheel and the vertical axis in front view of vehicle.</a:t>
            </a:r>
          </a:p>
        </p:txBody>
      </p:sp>
      <p:sp>
        <p:nvSpPr>
          <p:cNvPr id="4" name="Rectangle 3">
            <a:extLst>
              <a:ext uri="{FF2B5EF4-FFF2-40B4-BE49-F238E27FC236}">
                <a16:creationId xmlns:a16="http://schemas.microsoft.com/office/drawing/2014/main" id="{2E98CECD-1FCE-2D57-A47F-B596777D763A}"/>
              </a:ext>
            </a:extLst>
          </p:cNvPr>
          <p:cNvSpPr/>
          <p:nvPr/>
        </p:nvSpPr>
        <p:spPr>
          <a:xfrm>
            <a:off x="2839846" y="4216400"/>
            <a:ext cx="309880" cy="269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9361B74-7DCD-4E9B-8D74-0346E35FD302}"/>
              </a:ext>
            </a:extLst>
          </p:cNvPr>
          <p:cNvPicPr>
            <a:picLocks noChangeAspect="1"/>
          </p:cNvPicPr>
          <p:nvPr/>
        </p:nvPicPr>
        <p:blipFill>
          <a:blip r:embed="rId6"/>
          <a:stretch>
            <a:fillRect/>
          </a:stretch>
        </p:blipFill>
        <p:spPr>
          <a:xfrm>
            <a:off x="1712171" y="2011805"/>
            <a:ext cx="3277952" cy="2890477"/>
          </a:xfrm>
          <a:prstGeom prst="rect">
            <a:avLst/>
          </a:prstGeom>
          <a:noFill/>
          <a:ln>
            <a:noFill/>
          </a:ln>
        </p:spPr>
      </p:pic>
      <p:sp>
        <p:nvSpPr>
          <p:cNvPr id="2" name="Title 1">
            <a:extLst>
              <a:ext uri="{FF2B5EF4-FFF2-40B4-BE49-F238E27FC236}">
                <a16:creationId xmlns:a16="http://schemas.microsoft.com/office/drawing/2014/main" id="{AF38BEEC-C8B7-62E6-BF79-C46CDE52EE67}"/>
              </a:ext>
            </a:extLst>
          </p:cNvPr>
          <p:cNvSpPr>
            <a:spLocks noGrp="1"/>
          </p:cNvSpPr>
          <p:nvPr>
            <p:ph type="title"/>
          </p:nvPr>
        </p:nvSpPr>
        <p:spPr>
          <a:xfrm>
            <a:off x="6094412" y="982132"/>
            <a:ext cx="4802185" cy="1303867"/>
          </a:xfrm>
        </p:spPr>
        <p:txBody>
          <a:bodyPr>
            <a:normAutofit/>
          </a:bodyPr>
          <a:lstStyle/>
          <a:p>
            <a:pPr>
              <a:lnSpc>
                <a:spcPct val="90000"/>
              </a:lnSpc>
            </a:pPr>
            <a:r>
              <a:rPr lang="en-US" sz="2800" b="1" dirty="0">
                <a:solidFill>
                  <a:srgbClr val="262626"/>
                </a:solidFill>
              </a:rPr>
              <a:t>III/ Tire dynamics:</a:t>
            </a:r>
            <a:br>
              <a:rPr lang="en-US" sz="2800" b="1" dirty="0">
                <a:solidFill>
                  <a:srgbClr val="262626"/>
                </a:solidFill>
              </a:rPr>
            </a:br>
            <a:endParaRPr lang="en-US" sz="2800" b="1" dirty="0">
              <a:solidFill>
                <a:srgbClr val="262626"/>
              </a:solidFill>
            </a:endParaRPr>
          </a:p>
        </p:txBody>
      </p:sp>
    </p:spTree>
    <p:extLst>
      <p:ext uri="{BB962C8B-B14F-4D97-AF65-F5344CB8AC3E}">
        <p14:creationId xmlns:p14="http://schemas.microsoft.com/office/powerpoint/2010/main" val="3380766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D97F319C-C3B5-A11A-9A00-57D0B633FE47}"/>
              </a:ext>
            </a:extLst>
          </p:cNvPr>
          <p:cNvSpPr>
            <a:spLocks noGrp="1"/>
          </p:cNvSpPr>
          <p:nvPr>
            <p:ph type="title"/>
          </p:nvPr>
        </p:nvSpPr>
        <p:spPr>
          <a:xfrm>
            <a:off x="1295402" y="982132"/>
            <a:ext cx="3660056" cy="1325373"/>
          </a:xfrm>
        </p:spPr>
        <p:txBody>
          <a:bodyPr anchor="b">
            <a:normAutofit/>
          </a:bodyPr>
          <a:lstStyle/>
          <a:p>
            <a:r>
              <a:rPr lang="en-US" sz="2800" dirty="0">
                <a:solidFill>
                  <a:srgbClr val="262626"/>
                </a:solidFill>
              </a:rPr>
              <a:t>Tire dynamics</a:t>
            </a:r>
          </a:p>
        </p:txBody>
      </p:sp>
      <p:cxnSp>
        <p:nvCxnSpPr>
          <p:cNvPr id="18" name="Straight Connector 17">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67C0643B-D973-276C-76E4-2160B0070EEE}"/>
              </a:ext>
            </a:extLst>
          </p:cNvPr>
          <p:cNvSpPr>
            <a:spLocks noGrp="1"/>
          </p:cNvSpPr>
          <p:nvPr>
            <p:ph idx="1"/>
          </p:nvPr>
        </p:nvSpPr>
        <p:spPr>
          <a:xfrm>
            <a:off x="1295401" y="2493774"/>
            <a:ext cx="3660057" cy="3382094"/>
          </a:xfrm>
        </p:spPr>
        <p:txBody>
          <a:bodyPr>
            <a:normAutofit/>
          </a:bodyPr>
          <a:lstStyle/>
          <a:p>
            <a:pPr marL="0" indent="0" algn="ctr">
              <a:buNone/>
            </a:pPr>
            <a:r>
              <a:rPr lang="en-US" sz="2000" b="1" dirty="0">
                <a:solidFill>
                  <a:srgbClr val="262626"/>
                </a:solidFill>
              </a:rPr>
              <a:t>In this part we focus on :</a:t>
            </a:r>
          </a:p>
          <a:p>
            <a:pPr algn="ctr"/>
            <a:r>
              <a:rPr lang="en-US" sz="2000" dirty="0" err="1">
                <a:solidFill>
                  <a:srgbClr val="262626"/>
                </a:solidFill>
              </a:rPr>
              <a:t>Fx</a:t>
            </a:r>
            <a:r>
              <a:rPr lang="en-US" sz="2000" dirty="0">
                <a:solidFill>
                  <a:srgbClr val="262626"/>
                </a:solidFill>
              </a:rPr>
              <a:t> : longitudinal </a:t>
            </a:r>
            <a:r>
              <a:rPr lang="en-US" sz="2000" dirty="0" err="1">
                <a:solidFill>
                  <a:srgbClr val="262626"/>
                </a:solidFill>
              </a:rPr>
              <a:t>foce</a:t>
            </a:r>
            <a:r>
              <a:rPr lang="en-US" sz="2000" dirty="0">
                <a:solidFill>
                  <a:srgbClr val="262626"/>
                </a:solidFill>
              </a:rPr>
              <a:t> of tire</a:t>
            </a:r>
          </a:p>
          <a:p>
            <a:pPr algn="ctr"/>
            <a:r>
              <a:rPr lang="en-US" sz="2000" dirty="0" err="1">
                <a:solidFill>
                  <a:srgbClr val="262626"/>
                </a:solidFill>
              </a:rPr>
              <a:t>Fy</a:t>
            </a:r>
            <a:r>
              <a:rPr lang="en-US" sz="2000" dirty="0">
                <a:solidFill>
                  <a:srgbClr val="262626"/>
                </a:solidFill>
              </a:rPr>
              <a:t> : lateral force of tire</a:t>
            </a:r>
          </a:p>
          <a:p>
            <a:pPr algn="ctr"/>
            <a:r>
              <a:rPr lang="en-US" sz="2000" dirty="0" err="1">
                <a:solidFill>
                  <a:srgbClr val="262626"/>
                </a:solidFill>
              </a:rPr>
              <a:t>Mz</a:t>
            </a:r>
            <a:r>
              <a:rPr lang="en-US" sz="2000" dirty="0">
                <a:solidFill>
                  <a:srgbClr val="262626"/>
                </a:solidFill>
              </a:rPr>
              <a:t> : aligning moment of tire</a:t>
            </a:r>
          </a:p>
        </p:txBody>
      </p:sp>
      <p:pic>
        <p:nvPicPr>
          <p:cNvPr id="5" name="Picture 4">
            <a:extLst>
              <a:ext uri="{FF2B5EF4-FFF2-40B4-BE49-F238E27FC236}">
                <a16:creationId xmlns:a16="http://schemas.microsoft.com/office/drawing/2014/main" id="{590F409D-C6CE-BCF2-E993-C458ECD1C2C3}"/>
              </a:ext>
            </a:extLst>
          </p:cNvPr>
          <p:cNvPicPr>
            <a:picLocks noChangeAspect="1"/>
          </p:cNvPicPr>
          <p:nvPr/>
        </p:nvPicPr>
        <p:blipFill>
          <a:blip r:embed="rId6"/>
          <a:stretch>
            <a:fillRect/>
          </a:stretch>
        </p:blipFill>
        <p:spPr>
          <a:xfrm>
            <a:off x="5418668" y="1562543"/>
            <a:ext cx="5469466" cy="3732910"/>
          </a:xfrm>
          <a:prstGeom prst="rect">
            <a:avLst/>
          </a:prstGeom>
          <a:ln w="57150" cmpd="thickThin">
            <a:solidFill>
              <a:srgbClr val="7F7F7F"/>
            </a:solidFill>
            <a:miter lim="800000"/>
          </a:ln>
        </p:spPr>
      </p:pic>
    </p:spTree>
    <p:extLst>
      <p:ext uri="{BB962C8B-B14F-4D97-AF65-F5344CB8AC3E}">
        <p14:creationId xmlns:p14="http://schemas.microsoft.com/office/powerpoint/2010/main" val="947436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3"/>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97F319C-C3B5-A11A-9A00-57D0B633FE47}"/>
              </a:ext>
            </a:extLst>
          </p:cNvPr>
          <p:cNvSpPr>
            <a:spLocks noGrp="1"/>
          </p:cNvSpPr>
          <p:nvPr>
            <p:ph type="title"/>
          </p:nvPr>
        </p:nvSpPr>
        <p:spPr>
          <a:xfrm>
            <a:off x="929141" y="248056"/>
            <a:ext cx="2835464" cy="1254868"/>
          </a:xfrm>
        </p:spPr>
        <p:txBody>
          <a:bodyPr anchor="b">
            <a:normAutofit/>
          </a:bodyPr>
          <a:lstStyle/>
          <a:p>
            <a:r>
              <a:rPr lang="en-US" sz="2800" dirty="0">
                <a:solidFill>
                  <a:srgbClr val="262626"/>
                </a:solidFill>
              </a:rPr>
              <a:t>Tire dynamics</a:t>
            </a:r>
          </a:p>
        </p:txBody>
      </p:sp>
      <p:sp>
        <p:nvSpPr>
          <p:cNvPr id="3" name="Content Placeholder 2">
            <a:extLst>
              <a:ext uri="{FF2B5EF4-FFF2-40B4-BE49-F238E27FC236}">
                <a16:creationId xmlns:a16="http://schemas.microsoft.com/office/drawing/2014/main" id="{67C0643B-D973-276C-76E4-2160B0070EEE}"/>
              </a:ext>
            </a:extLst>
          </p:cNvPr>
          <p:cNvSpPr>
            <a:spLocks noGrp="1"/>
          </p:cNvSpPr>
          <p:nvPr>
            <p:ph idx="1"/>
          </p:nvPr>
        </p:nvSpPr>
        <p:spPr>
          <a:xfrm>
            <a:off x="785922" y="1595435"/>
            <a:ext cx="3147100" cy="4496893"/>
          </a:xfrm>
        </p:spPr>
        <p:txBody>
          <a:bodyPr>
            <a:normAutofit/>
          </a:bodyPr>
          <a:lstStyle/>
          <a:p>
            <a:pPr marL="0" indent="0">
              <a:buNone/>
            </a:pPr>
            <a:r>
              <a:rPr lang="en-US" sz="2000" b="1" dirty="0">
                <a:solidFill>
                  <a:srgbClr val="262626"/>
                </a:solidFill>
              </a:rPr>
              <a:t>Equation for these parameters is shown on table. In this research, only small slip angle is in use.</a:t>
            </a:r>
          </a:p>
          <a:p>
            <a:pPr marL="0" indent="0">
              <a:buNone/>
            </a:pPr>
            <a:r>
              <a:rPr lang="en-US" sz="2000" dirty="0">
                <a:solidFill>
                  <a:srgbClr val="262626"/>
                </a:solidFill>
              </a:rPr>
              <a:t>Where:</a:t>
            </a:r>
          </a:p>
          <a:p>
            <a:pPr>
              <a:buFontTx/>
              <a:buChar char="-"/>
            </a:pPr>
            <a:r>
              <a:rPr lang="en-US" sz="2000" dirty="0">
                <a:solidFill>
                  <a:srgbClr val="262626"/>
                </a:solidFill>
              </a:rPr>
              <a:t>c be the lateral stiffness per unit length of the tire</a:t>
            </a:r>
          </a:p>
          <a:p>
            <a:pPr>
              <a:buFontTx/>
              <a:buChar char="-"/>
            </a:pPr>
            <a:r>
              <a:rPr lang="en-US" sz="2000" dirty="0">
                <a:solidFill>
                  <a:srgbClr val="262626"/>
                </a:solidFill>
              </a:rPr>
              <a:t> </a:t>
            </a:r>
            <a:r>
              <a:rPr lang="el-GR" sz="2000" dirty="0">
                <a:solidFill>
                  <a:srgbClr val="262626"/>
                </a:solidFill>
              </a:rPr>
              <a:t>α</a:t>
            </a:r>
            <a:r>
              <a:rPr lang="en-US" sz="2000" dirty="0">
                <a:solidFill>
                  <a:srgbClr val="262626"/>
                </a:solidFill>
              </a:rPr>
              <a:t> be the slip angle at the tire</a:t>
            </a:r>
          </a:p>
          <a:p>
            <a:pPr>
              <a:buFontTx/>
              <a:buChar char="-"/>
            </a:pPr>
            <a:r>
              <a:rPr lang="en-US" sz="2000" dirty="0">
                <a:solidFill>
                  <a:srgbClr val="262626"/>
                </a:solidFill>
              </a:rPr>
              <a:t>The cornering stiffness C</a:t>
            </a:r>
            <a:r>
              <a:rPr lang="el-GR" sz="2000" dirty="0">
                <a:solidFill>
                  <a:srgbClr val="262626"/>
                </a:solidFill>
              </a:rPr>
              <a:t>α</a:t>
            </a:r>
            <a:r>
              <a:rPr lang="en-US" sz="2000" dirty="0">
                <a:solidFill>
                  <a:srgbClr val="262626"/>
                </a:solidFill>
              </a:rPr>
              <a:t> </a:t>
            </a:r>
          </a:p>
        </p:txBody>
      </p:sp>
      <p:sp useBgFill="1">
        <p:nvSpPr>
          <p:cNvPr id="29" name="Rectangle 28">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32EF18B-37BA-B6B0-7A9E-A21869C95033}"/>
              </a:ext>
            </a:extLst>
          </p:cNvPr>
          <p:cNvPicPr>
            <a:picLocks noChangeAspect="1"/>
          </p:cNvPicPr>
          <p:nvPr/>
        </p:nvPicPr>
        <p:blipFill>
          <a:blip r:embed="rId4"/>
          <a:stretch>
            <a:fillRect/>
          </a:stretch>
        </p:blipFill>
        <p:spPr>
          <a:xfrm>
            <a:off x="4898236" y="1784044"/>
            <a:ext cx="7323718" cy="3625239"/>
          </a:xfrm>
          <a:prstGeom prst="rect">
            <a:avLst/>
          </a:prstGeom>
        </p:spPr>
      </p:pic>
      <p:sp>
        <p:nvSpPr>
          <p:cNvPr id="7" name="Content Placeholder 2">
            <a:extLst>
              <a:ext uri="{FF2B5EF4-FFF2-40B4-BE49-F238E27FC236}">
                <a16:creationId xmlns:a16="http://schemas.microsoft.com/office/drawing/2014/main" id="{7A280FE7-E0AD-B0D8-0B11-E6910A062F84}"/>
              </a:ext>
            </a:extLst>
          </p:cNvPr>
          <p:cNvSpPr txBox="1">
            <a:spLocks/>
          </p:cNvSpPr>
          <p:nvPr/>
        </p:nvSpPr>
        <p:spPr>
          <a:xfrm>
            <a:off x="4963908" y="6092328"/>
            <a:ext cx="7346918" cy="106789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2000" b="1" dirty="0">
                <a:solidFill>
                  <a:srgbClr val="262626"/>
                </a:solidFill>
              </a:rPr>
              <a:t>Source: </a:t>
            </a:r>
            <a:r>
              <a:rPr lang="en-US" sz="2000" dirty="0">
                <a:solidFill>
                  <a:srgbClr val="262626"/>
                </a:solidFill>
              </a:rPr>
              <a:t>Vehicle dynamics and control by Rajesh </a:t>
            </a:r>
            <a:r>
              <a:rPr lang="en-US" sz="2000" dirty="0" err="1">
                <a:solidFill>
                  <a:srgbClr val="262626"/>
                </a:solidFill>
              </a:rPr>
              <a:t>Rajamani</a:t>
            </a:r>
            <a:endParaRPr lang="en-US" sz="2000" dirty="0">
              <a:solidFill>
                <a:srgbClr val="262626"/>
              </a:solidFill>
            </a:endParaRPr>
          </a:p>
        </p:txBody>
      </p:sp>
    </p:spTree>
    <p:extLst>
      <p:ext uri="{BB962C8B-B14F-4D97-AF65-F5344CB8AC3E}">
        <p14:creationId xmlns:p14="http://schemas.microsoft.com/office/powerpoint/2010/main" val="212634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3"/>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97F319C-C3B5-A11A-9A00-57D0B633FE47}"/>
              </a:ext>
            </a:extLst>
          </p:cNvPr>
          <p:cNvSpPr>
            <a:spLocks noGrp="1"/>
          </p:cNvSpPr>
          <p:nvPr>
            <p:ph type="title"/>
          </p:nvPr>
        </p:nvSpPr>
        <p:spPr>
          <a:xfrm>
            <a:off x="929141" y="248056"/>
            <a:ext cx="2835464" cy="1254868"/>
          </a:xfrm>
        </p:spPr>
        <p:txBody>
          <a:bodyPr anchor="b">
            <a:normAutofit/>
          </a:bodyPr>
          <a:lstStyle/>
          <a:p>
            <a:r>
              <a:rPr lang="en-US" sz="2800" dirty="0">
                <a:solidFill>
                  <a:srgbClr val="262626"/>
                </a:solidFill>
              </a:rPr>
              <a:t>Tire dynamics</a:t>
            </a:r>
          </a:p>
        </p:txBody>
      </p:sp>
      <p:sp>
        <p:nvSpPr>
          <p:cNvPr id="3" name="Content Placeholder 2">
            <a:extLst>
              <a:ext uri="{FF2B5EF4-FFF2-40B4-BE49-F238E27FC236}">
                <a16:creationId xmlns:a16="http://schemas.microsoft.com/office/drawing/2014/main" id="{67C0643B-D973-276C-76E4-2160B0070EEE}"/>
              </a:ext>
            </a:extLst>
          </p:cNvPr>
          <p:cNvSpPr>
            <a:spLocks noGrp="1"/>
          </p:cNvSpPr>
          <p:nvPr>
            <p:ph idx="1"/>
          </p:nvPr>
        </p:nvSpPr>
        <p:spPr>
          <a:xfrm>
            <a:off x="785922" y="1595435"/>
            <a:ext cx="3147100" cy="4496893"/>
          </a:xfrm>
        </p:spPr>
        <p:txBody>
          <a:bodyPr>
            <a:normAutofit/>
          </a:bodyPr>
          <a:lstStyle/>
          <a:p>
            <a:pPr marL="0" indent="0">
              <a:buNone/>
            </a:pPr>
            <a:r>
              <a:rPr lang="en-US" sz="2000" b="1" dirty="0">
                <a:solidFill>
                  <a:srgbClr val="262626"/>
                </a:solidFill>
              </a:rPr>
              <a:t>Equation for these parameters is shown on table. In this research, only small slip angle is in use.</a:t>
            </a:r>
          </a:p>
          <a:p>
            <a:pPr marL="0" indent="0">
              <a:buNone/>
            </a:pPr>
            <a:r>
              <a:rPr lang="en-US" sz="2000" dirty="0">
                <a:solidFill>
                  <a:srgbClr val="262626"/>
                </a:solidFill>
              </a:rPr>
              <a:t>Where:</a:t>
            </a:r>
          </a:p>
          <a:p>
            <a:pPr>
              <a:buFontTx/>
              <a:buChar char="-"/>
            </a:pPr>
            <a:r>
              <a:rPr lang="en-US" sz="2000" dirty="0">
                <a:solidFill>
                  <a:srgbClr val="262626"/>
                </a:solidFill>
              </a:rPr>
              <a:t>2a is length of contact area of tire while contacting the surface</a:t>
            </a:r>
          </a:p>
          <a:p>
            <a:pPr marL="0" indent="0">
              <a:buNone/>
            </a:pPr>
            <a:r>
              <a:rPr lang="en-US" sz="2000" dirty="0">
                <a:solidFill>
                  <a:srgbClr val="262626"/>
                </a:solidFill>
              </a:rPr>
              <a:t> </a:t>
            </a:r>
          </a:p>
        </p:txBody>
      </p:sp>
      <p:sp useBgFill="1">
        <p:nvSpPr>
          <p:cNvPr id="29" name="Rectangle 28">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F2FFCCE-B98F-A18A-3D60-7BACC81CDB31}"/>
              </a:ext>
            </a:extLst>
          </p:cNvPr>
          <p:cNvPicPr>
            <a:picLocks noChangeAspect="1"/>
          </p:cNvPicPr>
          <p:nvPr/>
        </p:nvPicPr>
        <p:blipFill>
          <a:blip r:embed="rId4"/>
          <a:stretch>
            <a:fillRect/>
          </a:stretch>
        </p:blipFill>
        <p:spPr>
          <a:xfrm>
            <a:off x="4960860" y="1283178"/>
            <a:ext cx="6839905" cy="4115374"/>
          </a:xfrm>
          <a:prstGeom prst="rect">
            <a:avLst/>
          </a:prstGeom>
        </p:spPr>
      </p:pic>
      <p:sp>
        <p:nvSpPr>
          <p:cNvPr id="7" name="Content Placeholder 2">
            <a:extLst>
              <a:ext uri="{FF2B5EF4-FFF2-40B4-BE49-F238E27FC236}">
                <a16:creationId xmlns:a16="http://schemas.microsoft.com/office/drawing/2014/main" id="{99F7306C-415F-EADC-2589-B7B20F9BDD91}"/>
              </a:ext>
            </a:extLst>
          </p:cNvPr>
          <p:cNvSpPr txBox="1">
            <a:spLocks/>
          </p:cNvSpPr>
          <p:nvPr/>
        </p:nvSpPr>
        <p:spPr>
          <a:xfrm>
            <a:off x="4963908" y="6092328"/>
            <a:ext cx="7346918" cy="106789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2000" b="1" dirty="0">
                <a:solidFill>
                  <a:srgbClr val="262626"/>
                </a:solidFill>
              </a:rPr>
              <a:t>Source: </a:t>
            </a:r>
            <a:r>
              <a:rPr lang="en-US" sz="2000" dirty="0">
                <a:solidFill>
                  <a:srgbClr val="262626"/>
                </a:solidFill>
              </a:rPr>
              <a:t>Vehicle dynamics and control by Rajesh </a:t>
            </a:r>
            <a:r>
              <a:rPr lang="en-US" sz="2000" dirty="0" err="1">
                <a:solidFill>
                  <a:srgbClr val="262626"/>
                </a:solidFill>
              </a:rPr>
              <a:t>Rajamani</a:t>
            </a:r>
            <a:endParaRPr lang="en-US" sz="2000" dirty="0">
              <a:solidFill>
                <a:srgbClr val="262626"/>
              </a:solidFill>
            </a:endParaRPr>
          </a:p>
        </p:txBody>
      </p:sp>
    </p:spTree>
    <p:extLst>
      <p:ext uri="{BB962C8B-B14F-4D97-AF65-F5344CB8AC3E}">
        <p14:creationId xmlns:p14="http://schemas.microsoft.com/office/powerpoint/2010/main" val="3219136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C156-8989-9B77-1902-D98E9B1AB4D9}"/>
              </a:ext>
            </a:extLst>
          </p:cNvPr>
          <p:cNvSpPr>
            <a:spLocks noGrp="1"/>
          </p:cNvSpPr>
          <p:nvPr>
            <p:ph type="title"/>
          </p:nvPr>
        </p:nvSpPr>
        <p:spPr/>
        <p:txBody>
          <a:bodyPr/>
          <a:lstStyle/>
          <a:p>
            <a:r>
              <a:rPr lang="en-US" dirty="0" err="1"/>
              <a:t>Matlab</a:t>
            </a:r>
            <a:r>
              <a:rPr lang="en-US" dirty="0"/>
              <a:t> model:</a:t>
            </a:r>
          </a:p>
        </p:txBody>
      </p:sp>
      <p:sp>
        <p:nvSpPr>
          <p:cNvPr id="3" name="Content Placeholder 2">
            <a:extLst>
              <a:ext uri="{FF2B5EF4-FFF2-40B4-BE49-F238E27FC236}">
                <a16:creationId xmlns:a16="http://schemas.microsoft.com/office/drawing/2014/main" id="{3B460762-1895-E8D8-43F2-B4035BF1A2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1104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2D58-D859-37E9-D7D9-078430364AD2}"/>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B3BA2CDA-A68D-D8AD-BD38-9F881987D7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60294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066F8AE-A5C7-4B3E-B1DA-D0B624059B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F78E901E-6697-44E3-9533-1457FA4F0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C515452A-514A-4763-9932-37302A8D6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D0EC146D-CF08-4B34-ADEB-2F0296F98A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E1FBA240-87AB-400A-9292-7DC6F3E5521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9" name="Rectangle 18">
            <a:extLst>
              <a:ext uri="{FF2B5EF4-FFF2-40B4-BE49-F238E27FC236}">
                <a16:creationId xmlns:a16="http://schemas.microsoft.com/office/drawing/2014/main" id="{DC1875E5-3E3D-49D0-A84D-62C1DE8DE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xt&#10;&#10;Description automatically generated">
            <a:extLst>
              <a:ext uri="{FF2B5EF4-FFF2-40B4-BE49-F238E27FC236}">
                <a16:creationId xmlns:a16="http://schemas.microsoft.com/office/drawing/2014/main" id="{5FBB43C9-4B8D-425E-7AA2-D46D3E2C249F}"/>
              </a:ext>
            </a:extLst>
          </p:cNvPr>
          <p:cNvPicPr>
            <a:picLocks noChangeAspect="1"/>
          </p:cNvPicPr>
          <p:nvPr/>
        </p:nvPicPr>
        <p:blipFill rotWithShape="1">
          <a:blip r:embed="rId5"/>
          <a:srcRect r="-1" b="11182"/>
          <a:stretch/>
        </p:blipFill>
        <p:spPr>
          <a:xfrm>
            <a:off x="490728" y="516636"/>
            <a:ext cx="11210544" cy="5824728"/>
          </a:xfrm>
          <a:prstGeom prst="rect">
            <a:avLst/>
          </a:prstGeom>
        </p:spPr>
      </p:pic>
      <p:sp>
        <p:nvSpPr>
          <p:cNvPr id="21" name="Rectangle 20">
            <a:extLst>
              <a:ext uri="{FF2B5EF4-FFF2-40B4-BE49-F238E27FC236}">
                <a16:creationId xmlns:a16="http://schemas.microsoft.com/office/drawing/2014/main" id="{72E3803C-85E6-4CB3-8361-219B2398D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noFill/>
          <a:ln w="25400" cap="flat">
            <a:solidFill>
              <a:srgbClr val="D0841A"/>
            </a:solidFill>
            <a:miter lim="800000"/>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40506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1E98-6154-C01A-EF3C-7F86CA947FBB}"/>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5E8BE82D-8818-FA7F-FC10-627ED3C6E983}"/>
              </a:ext>
            </a:extLst>
          </p:cNvPr>
          <p:cNvSpPr>
            <a:spLocks noGrp="1"/>
          </p:cNvSpPr>
          <p:nvPr>
            <p:ph idx="1"/>
          </p:nvPr>
        </p:nvSpPr>
        <p:spPr/>
        <p:txBody>
          <a:bodyPr/>
          <a:lstStyle/>
          <a:p>
            <a:r>
              <a:rPr lang="en-US" dirty="0"/>
              <a:t>1. Plan, abstract and objectives</a:t>
            </a:r>
          </a:p>
          <a:p>
            <a:r>
              <a:rPr lang="en-US" dirty="0"/>
              <a:t>2. Analyze general mechanics model of EPS</a:t>
            </a:r>
          </a:p>
          <a:p>
            <a:r>
              <a:rPr lang="en-US" dirty="0"/>
              <a:t>3. Tire dynamics in EPS and its impact</a:t>
            </a:r>
          </a:p>
        </p:txBody>
      </p:sp>
    </p:spTree>
    <p:extLst>
      <p:ext uri="{BB962C8B-B14F-4D97-AF65-F5344CB8AC3E}">
        <p14:creationId xmlns:p14="http://schemas.microsoft.com/office/powerpoint/2010/main" val="2569770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5"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26EF44A-FBCB-CD60-25B3-95F4E8C3CB20}"/>
              </a:ext>
            </a:extLst>
          </p:cNvPr>
          <p:cNvSpPr>
            <a:spLocks noGrp="1"/>
          </p:cNvSpPr>
          <p:nvPr>
            <p:ph type="title" idx="4294967295"/>
          </p:nvPr>
        </p:nvSpPr>
        <p:spPr>
          <a:xfrm>
            <a:off x="952108" y="954756"/>
            <a:ext cx="2730414" cy="4946003"/>
          </a:xfrm>
        </p:spPr>
        <p:txBody>
          <a:bodyPr vert="horz" lIns="91440" tIns="45720" rIns="91440" bIns="45720" rtlCol="0" anchor="ctr">
            <a:normAutofit/>
          </a:bodyPr>
          <a:lstStyle/>
          <a:p>
            <a:r>
              <a:rPr lang="en-US" dirty="0">
                <a:solidFill>
                  <a:srgbClr val="FFFFFF"/>
                </a:solidFill>
              </a:rPr>
              <a:t>I/ Plan</a:t>
            </a:r>
          </a:p>
        </p:txBody>
      </p:sp>
      <p:sp>
        <p:nvSpPr>
          <p:cNvPr id="22" name="Rectangle 21">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5D803FBA-9226-3F74-2B1E-34B4548596B6}"/>
              </a:ext>
            </a:extLst>
          </p:cNvPr>
          <p:cNvSpPr>
            <a:spLocks noGrp="1"/>
          </p:cNvSpPr>
          <p:nvPr>
            <p:ph idx="4294967295"/>
          </p:nvPr>
        </p:nvSpPr>
        <p:spPr>
          <a:xfrm>
            <a:off x="5140933" y="469900"/>
            <a:ext cx="6924509" cy="5405968"/>
          </a:xfrm>
        </p:spPr>
        <p:txBody>
          <a:bodyPr vert="horz" lIns="91440" tIns="45720" rIns="91440" bIns="45720" rtlCol="0" anchor="ctr">
            <a:normAutofit/>
          </a:bodyPr>
          <a:lstStyle/>
          <a:p>
            <a:pPr>
              <a:lnSpc>
                <a:spcPct val="90000"/>
              </a:lnSpc>
            </a:pPr>
            <a:r>
              <a:rPr lang="en-US" sz="2000" dirty="0"/>
              <a:t>Week 5: Synthesis of theories, articles, old results + planning</a:t>
            </a:r>
          </a:p>
          <a:p>
            <a:pPr>
              <a:lnSpc>
                <a:spcPct val="90000"/>
              </a:lnSpc>
            </a:pPr>
            <a:r>
              <a:rPr lang="en-US" sz="2000" dirty="0"/>
              <a:t>Week 6: Bringing the wheel model into </a:t>
            </a:r>
            <a:r>
              <a:rPr lang="en-US" sz="2000" dirty="0" err="1"/>
              <a:t>Matlab</a:t>
            </a:r>
            <a:r>
              <a:rPr lang="en-US" sz="2000" dirty="0"/>
              <a:t>/Simulink</a:t>
            </a:r>
          </a:p>
          <a:p>
            <a:pPr>
              <a:lnSpc>
                <a:spcPct val="90000"/>
              </a:lnSpc>
            </a:pPr>
            <a:r>
              <a:rPr lang="en-US" sz="2000" dirty="0"/>
              <a:t>Week 7: Connect to the 3DOF car model</a:t>
            </a:r>
          </a:p>
          <a:p>
            <a:pPr>
              <a:lnSpc>
                <a:spcPct val="90000"/>
              </a:lnSpc>
            </a:pPr>
            <a:r>
              <a:rPr lang="en-US" sz="2000" dirty="0"/>
              <a:t>Week 8: Find the parameters of the full car article </a:t>
            </a:r>
          </a:p>
          <a:p>
            <a:pPr>
              <a:lnSpc>
                <a:spcPct val="90000"/>
              </a:lnSpc>
            </a:pPr>
            <a:r>
              <a:rPr lang="en-US" sz="2000" dirty="0"/>
              <a:t>Week 9: Add new parameters to compare result with research paper</a:t>
            </a:r>
          </a:p>
          <a:p>
            <a:pPr>
              <a:lnSpc>
                <a:spcPct val="90000"/>
              </a:lnSpc>
            </a:pPr>
            <a:r>
              <a:rPr lang="en-US" sz="2000" b="1" u="sng" dirty="0"/>
              <a:t>Week 10 : mid-term report</a:t>
            </a:r>
          </a:p>
          <a:p>
            <a:pPr>
              <a:lnSpc>
                <a:spcPct val="90000"/>
              </a:lnSpc>
            </a:pPr>
            <a:r>
              <a:rPr lang="en-US" sz="2000" dirty="0"/>
              <a:t>Week 11: Find a formula that relates the direction of the car's motion to the rotation of the steering wheel</a:t>
            </a:r>
          </a:p>
          <a:p>
            <a:pPr>
              <a:lnSpc>
                <a:spcPct val="90000"/>
              </a:lnSpc>
            </a:pPr>
            <a:r>
              <a:rPr lang="en-US" sz="2000" dirty="0"/>
              <a:t>Week 12 : Apply to </a:t>
            </a:r>
            <a:r>
              <a:rPr lang="en-US" sz="2000" dirty="0" err="1"/>
              <a:t>Matlab</a:t>
            </a:r>
            <a:r>
              <a:rPr lang="en-US" sz="2000" dirty="0"/>
              <a:t>/Simulink</a:t>
            </a:r>
          </a:p>
          <a:p>
            <a:pPr>
              <a:lnSpc>
                <a:spcPct val="90000"/>
              </a:lnSpc>
            </a:pPr>
            <a:r>
              <a:rPr lang="en-US" sz="2000" dirty="0"/>
              <a:t>Week 13: Synthesize, write the overall project report</a:t>
            </a:r>
          </a:p>
          <a:p>
            <a:pPr>
              <a:lnSpc>
                <a:spcPct val="90000"/>
              </a:lnSpc>
            </a:pPr>
            <a:r>
              <a:rPr lang="en-US" sz="2000" dirty="0"/>
              <a:t>Week 14 : Poster printing, final editing</a:t>
            </a:r>
          </a:p>
          <a:p>
            <a:pPr>
              <a:lnSpc>
                <a:spcPct val="90000"/>
              </a:lnSpc>
            </a:pPr>
            <a:r>
              <a:rPr lang="en-US" sz="2000" dirty="0"/>
              <a:t>Week 15: Final report</a:t>
            </a:r>
          </a:p>
        </p:txBody>
      </p:sp>
    </p:spTree>
    <p:extLst>
      <p:ext uri="{BB962C8B-B14F-4D97-AF65-F5344CB8AC3E}">
        <p14:creationId xmlns:p14="http://schemas.microsoft.com/office/powerpoint/2010/main" val="353772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BCD4-F060-5829-2755-13B33E268599}"/>
              </a:ext>
            </a:extLst>
          </p:cNvPr>
          <p:cNvSpPr>
            <a:spLocks noGrp="1"/>
          </p:cNvSpPr>
          <p:nvPr>
            <p:ph type="title"/>
          </p:nvPr>
        </p:nvSpPr>
        <p:spPr/>
        <p:txBody>
          <a:bodyPr/>
          <a:lstStyle/>
          <a:p>
            <a:r>
              <a:rPr lang="en-US" b="1" dirty="0"/>
              <a:t>I/ Abstract and objectives:</a:t>
            </a:r>
          </a:p>
        </p:txBody>
      </p:sp>
      <p:sp>
        <p:nvSpPr>
          <p:cNvPr id="3" name="Content Placeholder 2">
            <a:extLst>
              <a:ext uri="{FF2B5EF4-FFF2-40B4-BE49-F238E27FC236}">
                <a16:creationId xmlns:a16="http://schemas.microsoft.com/office/drawing/2014/main" id="{64D37270-7ACC-75DB-0050-F04300B9566E}"/>
              </a:ext>
            </a:extLst>
          </p:cNvPr>
          <p:cNvSpPr>
            <a:spLocks noGrp="1"/>
          </p:cNvSpPr>
          <p:nvPr>
            <p:ph idx="1"/>
          </p:nvPr>
        </p:nvSpPr>
        <p:spPr>
          <a:xfrm>
            <a:off x="1130146" y="2556931"/>
            <a:ext cx="9941804" cy="3601497"/>
          </a:xfrm>
        </p:spPr>
        <p:txBody>
          <a:bodyPr>
            <a:normAutofit fontScale="92500" lnSpcReduction="10000"/>
          </a:bodyPr>
          <a:lstStyle/>
          <a:p>
            <a:pPr marL="0" indent="0" algn="ctr">
              <a:buNone/>
            </a:pP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Vehicle steering dynamics is </a:t>
            </a:r>
            <a:r>
              <a:rPr lang="en-US" sz="2000" b="1" dirty="0">
                <a:effectLst/>
                <a:latin typeface="Times New Roman" panose="02020603050405020304" pitchFamily="18" charset="0"/>
                <a:ea typeface="DengXian" panose="02010600030101010101" pitchFamily="2" charset="-122"/>
                <a:cs typeface="Times New Roman" panose="02020603050405020304" pitchFamily="18" charset="0"/>
              </a:rPr>
              <a:t>an essential topic </a:t>
            </a: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in development of safety driving systems. These complex and integrated control units require precise information about vehicle steering dynamics, especially, tire/road contact forces. In the term of interaction between tire force and road surface, we are going </a:t>
            </a:r>
            <a:r>
              <a:rPr lang="en-US" sz="2000" b="1" dirty="0">
                <a:effectLst/>
                <a:latin typeface="Times New Roman" panose="02020603050405020304" pitchFamily="18" charset="0"/>
                <a:ea typeface="DengXian" panose="02010600030101010101" pitchFamily="2" charset="-122"/>
                <a:cs typeface="Times New Roman" panose="02020603050405020304" pitchFamily="18" charset="0"/>
              </a:rPr>
              <a:t>to primarily focus on the aligning moment </a:t>
            </a: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which is the factor that urges the tires to steer. This aligning moment that causes this will be described in below when considering </a:t>
            </a:r>
            <a:r>
              <a:rPr lang="en-US" sz="2000" b="1" dirty="0">
                <a:effectLst/>
                <a:latin typeface="Times New Roman" panose="02020603050405020304" pitchFamily="18" charset="0"/>
                <a:ea typeface="DengXian" panose="02010600030101010101" pitchFamily="2" charset="-122"/>
                <a:cs typeface="Times New Roman" panose="02020603050405020304" pitchFamily="18" charset="0"/>
              </a:rPr>
              <a:t>the slip angle, the mass of vehicle, wheel alignment lateral force generation and longitudinal force generation</a:t>
            </a: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 Through this capstone project, this torque will be fully showed with the theoretically corresponding equation and combine with the result diagrams by using </a:t>
            </a:r>
            <a:r>
              <a:rPr lang="en-US" sz="2000" b="1" dirty="0">
                <a:effectLst/>
                <a:latin typeface="Times New Roman" panose="02020603050405020304" pitchFamily="18" charset="0"/>
                <a:ea typeface="DengXian" panose="02010600030101010101" pitchFamily="2" charset="-122"/>
                <a:cs typeface="Times New Roman" panose="02020603050405020304" pitchFamily="18" charset="0"/>
              </a:rPr>
              <a:t>MATLAB software</a:t>
            </a:r>
            <a:r>
              <a:rPr lang="en-US" sz="2000" b="1" dirty="0">
                <a:latin typeface="Times New Roman" panose="02020603050405020304" pitchFamily="18" charset="0"/>
                <a:ea typeface="DengXian" panose="02010600030101010101" pitchFamily="2" charset="-122"/>
                <a:cs typeface="Times New Roman" panose="02020603050405020304" pitchFamily="18" charset="0"/>
              </a:rPr>
              <a:t>.</a:t>
            </a:r>
          </a:p>
          <a:p>
            <a:pPr marL="0" indent="0">
              <a:buNone/>
            </a:pPr>
            <a:endParaRPr lang="en-US" sz="2000" b="1"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buNone/>
            </a:pPr>
            <a:r>
              <a:rPr lang="en-US" sz="2000" b="1" dirty="0">
                <a:latin typeface="Times New Roman" panose="02020603050405020304" pitchFamily="18" charset="0"/>
                <a:ea typeface="DengXian" panose="02010600030101010101" pitchFamily="2" charset="-122"/>
                <a:cs typeface="Times New Roman" panose="02020603050405020304" pitchFamily="18" charset="0"/>
              </a:rPr>
              <a:t>=&gt; Completely build the steering dynamics model between the tire forces and road surfaces that corresponding with the wheel alignment as well as modelling into MATLAB to simulate how relevant factors that can affect to the aligning moment.</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sz="2800" dirty="0"/>
          </a:p>
        </p:txBody>
      </p:sp>
    </p:spTree>
    <p:extLst>
      <p:ext uri="{BB962C8B-B14F-4D97-AF65-F5344CB8AC3E}">
        <p14:creationId xmlns:p14="http://schemas.microsoft.com/office/powerpoint/2010/main" val="402147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970B-19AC-BEED-C165-FECFDE0F1111}"/>
              </a:ext>
            </a:extLst>
          </p:cNvPr>
          <p:cNvSpPr>
            <a:spLocks noGrp="1"/>
          </p:cNvSpPr>
          <p:nvPr>
            <p:ph type="title"/>
          </p:nvPr>
        </p:nvSpPr>
        <p:spPr>
          <a:xfrm>
            <a:off x="1295402" y="330198"/>
            <a:ext cx="9601196" cy="1303867"/>
          </a:xfrm>
        </p:spPr>
        <p:txBody>
          <a:bodyPr/>
          <a:lstStyle/>
          <a:p>
            <a:r>
              <a:rPr lang="en-US" dirty="0"/>
              <a:t>Analyze general mechanics model of EPS</a:t>
            </a:r>
          </a:p>
        </p:txBody>
      </p:sp>
      <p:pic>
        <p:nvPicPr>
          <p:cNvPr id="1026" name="Picture 2">
            <a:extLst>
              <a:ext uri="{FF2B5EF4-FFF2-40B4-BE49-F238E27FC236}">
                <a16:creationId xmlns:a16="http://schemas.microsoft.com/office/drawing/2014/main" id="{C45A5A2A-07D3-8EEB-D538-43F1FA7B1B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2" y="1435761"/>
            <a:ext cx="9601196" cy="4777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87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0628BCD4-F060-5829-2755-13B33E268599}"/>
              </a:ext>
            </a:extLst>
          </p:cNvPr>
          <p:cNvSpPr>
            <a:spLocks noGrp="1"/>
          </p:cNvSpPr>
          <p:nvPr>
            <p:ph type="title"/>
          </p:nvPr>
        </p:nvSpPr>
        <p:spPr>
          <a:xfrm>
            <a:off x="6094412" y="982132"/>
            <a:ext cx="4802185" cy="1303867"/>
          </a:xfrm>
        </p:spPr>
        <p:txBody>
          <a:bodyPr>
            <a:normAutofit/>
          </a:bodyPr>
          <a:lstStyle/>
          <a:p>
            <a:pPr>
              <a:lnSpc>
                <a:spcPct val="90000"/>
              </a:lnSpc>
            </a:pPr>
            <a:r>
              <a:rPr lang="en-US" sz="2800" b="1" dirty="0">
                <a:solidFill>
                  <a:srgbClr val="262626"/>
                </a:solidFill>
              </a:rPr>
              <a:t>III/ Tire dynamics:</a:t>
            </a:r>
            <a:br>
              <a:rPr lang="en-US" sz="2800" b="1" dirty="0">
                <a:solidFill>
                  <a:srgbClr val="262626"/>
                </a:solidFill>
              </a:rPr>
            </a:br>
            <a:endParaRPr lang="en-US" sz="2800" b="1" dirty="0">
              <a:solidFill>
                <a:srgbClr val="262626"/>
              </a:solidFill>
            </a:endParaRPr>
          </a:p>
        </p:txBody>
      </p:sp>
      <p:sp>
        <p:nvSpPr>
          <p:cNvPr id="18" name="Rectangle 17">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C3389F5-E6A1-F3EB-BBC2-ACFB45621904}"/>
              </a:ext>
            </a:extLst>
          </p:cNvPr>
          <p:cNvPicPr>
            <a:picLocks noChangeAspect="1"/>
          </p:cNvPicPr>
          <p:nvPr/>
        </p:nvPicPr>
        <p:blipFill>
          <a:blip r:embed="rId5"/>
          <a:stretch>
            <a:fillRect/>
          </a:stretch>
        </p:blipFill>
        <p:spPr>
          <a:xfrm>
            <a:off x="1513339" y="1410208"/>
            <a:ext cx="3675488" cy="3858780"/>
          </a:xfrm>
          <a:prstGeom prst="rect">
            <a:avLst/>
          </a:prstGeom>
        </p:spPr>
      </p:pic>
      <p:cxnSp>
        <p:nvCxnSpPr>
          <p:cNvPr id="20" name="Straight Connector 19">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64D37270-7ACC-75DB-0050-F04300B9566E}"/>
              </a:ext>
            </a:extLst>
          </p:cNvPr>
          <p:cNvSpPr>
            <a:spLocks noGrp="1"/>
          </p:cNvSpPr>
          <p:nvPr>
            <p:ph idx="1"/>
          </p:nvPr>
        </p:nvSpPr>
        <p:spPr>
          <a:xfrm>
            <a:off x="6094412" y="2556932"/>
            <a:ext cx="4802184" cy="3318936"/>
          </a:xfrm>
        </p:spPr>
        <p:txBody>
          <a:bodyPr>
            <a:normAutofit/>
          </a:bodyPr>
          <a:lstStyle/>
          <a:p>
            <a:pPr marL="514350" indent="-514350">
              <a:buAutoNum type="arabicParenR"/>
            </a:pPr>
            <a:r>
              <a:rPr lang="en-US" u="sng" dirty="0">
                <a:solidFill>
                  <a:srgbClr val="262626"/>
                </a:solidFill>
                <a:latin typeface="Arial" panose="020B0604020202020204" pitchFamily="34" charset="0"/>
                <a:cs typeface="Arial" panose="020B0604020202020204" pitchFamily="34" charset="0"/>
              </a:rPr>
              <a:t>Forces:</a:t>
            </a:r>
          </a:p>
          <a:p>
            <a:pPr lvl="1"/>
            <a:r>
              <a:rPr lang="en-US" dirty="0">
                <a:solidFill>
                  <a:srgbClr val="262626"/>
                </a:solidFill>
                <a:latin typeface="Arial" panose="020B0604020202020204" pitchFamily="34" charset="0"/>
                <a:cs typeface="Arial" panose="020B0604020202020204" pitchFamily="34" charset="0"/>
              </a:rPr>
              <a:t>Longitudinal force:</a:t>
            </a:r>
          </a:p>
          <a:p>
            <a:pPr lvl="1"/>
            <a:r>
              <a:rPr lang="en-US" dirty="0">
                <a:solidFill>
                  <a:srgbClr val="262626"/>
                </a:solidFill>
                <a:latin typeface="Arial" panose="020B0604020202020204" pitchFamily="34" charset="0"/>
                <a:cs typeface="Arial" panose="020B0604020202020204" pitchFamily="34" charset="0"/>
              </a:rPr>
              <a:t>Lateral force:</a:t>
            </a:r>
          </a:p>
        </p:txBody>
      </p:sp>
    </p:spTree>
    <p:extLst>
      <p:ext uri="{BB962C8B-B14F-4D97-AF65-F5344CB8AC3E}">
        <p14:creationId xmlns:p14="http://schemas.microsoft.com/office/powerpoint/2010/main" val="805907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8" name="Rectangle 17">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C3389F5-E6A1-F3EB-BBC2-ACFB45621904}"/>
              </a:ext>
            </a:extLst>
          </p:cNvPr>
          <p:cNvPicPr>
            <a:picLocks noChangeAspect="1"/>
          </p:cNvPicPr>
          <p:nvPr/>
        </p:nvPicPr>
        <p:blipFill>
          <a:blip r:embed="rId5"/>
          <a:stretch>
            <a:fillRect/>
          </a:stretch>
        </p:blipFill>
        <p:spPr>
          <a:xfrm>
            <a:off x="1513403" y="1420362"/>
            <a:ext cx="3675488" cy="3858780"/>
          </a:xfrm>
          <a:prstGeom prst="rect">
            <a:avLst/>
          </a:prstGeom>
        </p:spPr>
      </p:pic>
      <p:cxnSp>
        <p:nvCxnSpPr>
          <p:cNvPr id="20" name="Straight Connector 19">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64D37270-7ACC-75DB-0050-F04300B9566E}"/>
              </a:ext>
            </a:extLst>
          </p:cNvPr>
          <p:cNvSpPr>
            <a:spLocks noGrp="1"/>
          </p:cNvSpPr>
          <p:nvPr>
            <p:ph idx="1"/>
          </p:nvPr>
        </p:nvSpPr>
        <p:spPr>
          <a:xfrm>
            <a:off x="6094412" y="2556932"/>
            <a:ext cx="5317300" cy="3318936"/>
          </a:xfrm>
        </p:spPr>
        <p:txBody>
          <a:bodyPr>
            <a:normAutofit/>
          </a:bodyPr>
          <a:lstStyle/>
          <a:p>
            <a:pPr marL="514350" indent="-514350">
              <a:buAutoNum type="arabicParenR"/>
            </a:pPr>
            <a:r>
              <a:rPr lang="en-US" u="sng" dirty="0">
                <a:solidFill>
                  <a:srgbClr val="262626"/>
                </a:solidFill>
                <a:latin typeface="Arial" panose="020B0604020202020204" pitchFamily="34" charset="0"/>
                <a:cs typeface="Arial" panose="020B0604020202020204" pitchFamily="34" charset="0"/>
              </a:rPr>
              <a:t>Force:</a:t>
            </a:r>
          </a:p>
          <a:p>
            <a:pPr lvl="1"/>
            <a:r>
              <a:rPr lang="en-US" b="1" dirty="0">
                <a:solidFill>
                  <a:srgbClr val="262626"/>
                </a:solidFill>
                <a:latin typeface="Arial" panose="020B0604020202020204" pitchFamily="34" charset="0"/>
                <a:cs typeface="Arial" panose="020B0604020202020204" pitchFamily="34" charset="0"/>
              </a:rPr>
              <a:t>Longitudinal force: </a:t>
            </a:r>
            <a:r>
              <a:rPr lang="en-US" dirty="0">
                <a:solidFill>
                  <a:srgbClr val="262626"/>
                </a:solidFill>
                <a:latin typeface="Arial" panose="020B0604020202020204" pitchFamily="34" charset="0"/>
                <a:cs typeface="Arial" panose="020B0604020202020204" pitchFamily="34" charset="0"/>
              </a:rPr>
              <a:t>is the force acting on the x-axis of the vehicle </a:t>
            </a:r>
          </a:p>
        </p:txBody>
      </p:sp>
      <p:sp>
        <p:nvSpPr>
          <p:cNvPr id="7" name="TextBox 6">
            <a:extLst>
              <a:ext uri="{FF2B5EF4-FFF2-40B4-BE49-F238E27FC236}">
                <a16:creationId xmlns:a16="http://schemas.microsoft.com/office/drawing/2014/main" id="{8E871257-606B-05AE-B06D-A27420BE4C3F}"/>
              </a:ext>
            </a:extLst>
          </p:cNvPr>
          <p:cNvSpPr txBox="1"/>
          <p:nvPr/>
        </p:nvSpPr>
        <p:spPr>
          <a:xfrm>
            <a:off x="4246880" y="3555004"/>
            <a:ext cx="266700" cy="410505"/>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935A5948-A510-8565-9112-09426E130AE0}"/>
              </a:ext>
            </a:extLst>
          </p:cNvPr>
          <p:cNvSpPr txBox="1"/>
          <p:nvPr/>
        </p:nvSpPr>
        <p:spPr>
          <a:xfrm>
            <a:off x="3525520" y="4388124"/>
            <a:ext cx="266700" cy="410505"/>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0F258670-9DC7-799A-83D2-5EA9F6F30AAC}"/>
              </a:ext>
            </a:extLst>
          </p:cNvPr>
          <p:cNvSpPr txBox="1"/>
          <p:nvPr/>
        </p:nvSpPr>
        <p:spPr>
          <a:xfrm>
            <a:off x="3624580" y="1373605"/>
            <a:ext cx="266700" cy="410505"/>
          </a:xfrm>
          <a:prstGeom prst="rect">
            <a:avLst/>
          </a:prstGeom>
          <a:solidFill>
            <a:schemeClr val="bg1"/>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501319A-CA02-5DC8-7CAE-6B5F0B0EF3EB}"/>
                  </a:ext>
                </a:extLst>
              </p:cNvPr>
              <p:cNvSpPr txBox="1"/>
              <p:nvPr/>
            </p:nvSpPr>
            <p:spPr>
              <a:xfrm>
                <a:off x="6985109" y="4064000"/>
                <a:ext cx="3968642" cy="92333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𝑭</m:t>
                        </m:r>
                      </m:e>
                      <m:sub>
                        <m:r>
                          <a:rPr lang="en-US" b="1" i="1">
                            <a:latin typeface="Cambria Math" panose="02040503050406030204" pitchFamily="18" charset="0"/>
                          </a:rPr>
                          <m:t>𝒙</m:t>
                        </m:r>
                      </m:sub>
                    </m:sSub>
                    <m:r>
                      <a:rPr lang="en-US" b="1" i="1">
                        <a:latin typeface="Cambria Math" panose="02040503050406030204" pitchFamily="18" charset="0"/>
                      </a:rPr>
                      <m:t>&gt;</m:t>
                    </m:r>
                    <m:r>
                      <a:rPr lang="en-US" b="1" i="1">
                        <a:latin typeface="Cambria Math" panose="02040503050406030204" pitchFamily="18" charset="0"/>
                      </a:rPr>
                      <m:t>𝟎</m:t>
                    </m:r>
                    <m:r>
                      <a:rPr lang="en-US" b="1" i="1">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𝑇h𝑒</m:t>
                    </m:r>
                    <m:r>
                      <a:rPr lang="en-US" i="1">
                        <a:latin typeface="Cambria Math" panose="02040503050406030204" pitchFamily="18" charset="0"/>
                      </a:rPr>
                      <m:t> </m:t>
                    </m:r>
                    <m:r>
                      <a:rPr lang="en-US" i="1">
                        <a:latin typeface="Cambria Math" panose="02040503050406030204" pitchFamily="18" charset="0"/>
                      </a:rPr>
                      <m:t>𝑐𝑎𝑟</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𝑎𝑐𝑐𝑒𝑙𝑒𝑟𝑎𝑡𝑖𝑛𝑔</m:t>
                    </m:r>
                  </m:oMath>
                </a14:m>
                <a:endParaRPr lang="en-US" dirty="0"/>
              </a:p>
              <a:p>
                <a:pPr marL="285750" indent="-285750">
                  <a:buFont typeface="Arial" panose="020B0604020202020204" pitchFamily="34" charset="0"/>
                  <a:buChar char="•"/>
                </a:pP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𝑭</m:t>
                        </m:r>
                      </m:e>
                      <m:sub>
                        <m:r>
                          <a:rPr lang="en-US" b="1" i="1" smtClean="0">
                            <a:latin typeface="Cambria Math" panose="02040503050406030204" pitchFamily="18" charset="0"/>
                          </a:rPr>
                          <m:t>𝒙</m:t>
                        </m:r>
                      </m:sub>
                    </m:sSub>
                    <m:r>
                      <a:rPr lang="en-US" b="1" i="1" smtClean="0">
                        <a:latin typeface="Cambria Math" panose="02040503050406030204" pitchFamily="18" charset="0"/>
                      </a:rPr>
                      <m:t>&lt;</m:t>
                    </m:r>
                    <m:r>
                      <a:rPr lang="en-US" b="1" i="1" smtClean="0">
                        <a:latin typeface="Cambria Math" panose="02040503050406030204" pitchFamily="18" charset="0"/>
                      </a:rPr>
                      <m:t>𝟎</m:t>
                    </m:r>
                    <m:r>
                      <a:rPr lang="en-US" b="0" i="1" smtClean="0">
                        <a:latin typeface="Cambria Math" panose="02040503050406030204" pitchFamily="18" charset="0"/>
                      </a:rPr>
                      <m:t>:  </m:t>
                    </m:r>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𝑐𝑎𝑟</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𝑑𝑒𝑐𝑒𝑙𝑒𝑟𝑎𝑡𝑖𝑛𝑔</m:t>
                    </m:r>
                  </m:oMath>
                </a14:m>
                <a:endParaRPr lang="en-US" dirty="0"/>
              </a:p>
              <a:p>
                <a:pPr marL="285750" indent="-285750">
                  <a:buFont typeface="Arial" panose="020B0604020202020204" pitchFamily="34" charset="0"/>
                  <a:buChar char="•"/>
                </a:pPr>
                <a:endParaRPr lang="en-US" dirty="0"/>
              </a:p>
            </p:txBody>
          </p:sp>
        </mc:Choice>
        <mc:Fallback xmlns="">
          <p:sp>
            <p:nvSpPr>
              <p:cNvPr id="17" name="TextBox 16">
                <a:extLst>
                  <a:ext uri="{FF2B5EF4-FFF2-40B4-BE49-F238E27FC236}">
                    <a16:creationId xmlns:a16="http://schemas.microsoft.com/office/drawing/2014/main" id="{1501319A-CA02-5DC8-7CAE-6B5F0B0EF3EB}"/>
                  </a:ext>
                </a:extLst>
              </p:cNvPr>
              <p:cNvSpPr txBox="1">
                <a:spLocks noRot="1" noChangeAspect="1" noMove="1" noResize="1" noEditPoints="1" noAdjustHandles="1" noChangeArrowheads="1" noChangeShapeType="1" noTextEdit="1"/>
              </p:cNvSpPr>
              <p:nvPr/>
            </p:nvSpPr>
            <p:spPr>
              <a:xfrm>
                <a:off x="6985109" y="4064000"/>
                <a:ext cx="3968642" cy="923330"/>
              </a:xfrm>
              <a:prstGeom prst="rect">
                <a:avLst/>
              </a:prstGeom>
              <a:blipFill>
                <a:blip r:embed="rId6"/>
                <a:stretch>
                  <a:fillRect l="-1075" t="-1987"/>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2D530D57-F72B-ED58-AACB-1CEFFD5CAB39}"/>
              </a:ext>
            </a:extLst>
          </p:cNvPr>
          <p:cNvSpPr>
            <a:spLocks noGrp="1"/>
          </p:cNvSpPr>
          <p:nvPr>
            <p:ph type="title"/>
          </p:nvPr>
        </p:nvSpPr>
        <p:spPr>
          <a:xfrm>
            <a:off x="6094412" y="982132"/>
            <a:ext cx="4802185" cy="1303867"/>
          </a:xfrm>
        </p:spPr>
        <p:txBody>
          <a:bodyPr>
            <a:normAutofit/>
          </a:bodyPr>
          <a:lstStyle/>
          <a:p>
            <a:pPr>
              <a:lnSpc>
                <a:spcPct val="90000"/>
              </a:lnSpc>
            </a:pPr>
            <a:r>
              <a:rPr lang="en-US" sz="2800" b="1" dirty="0">
                <a:solidFill>
                  <a:srgbClr val="262626"/>
                </a:solidFill>
              </a:rPr>
              <a:t>III/ Tire dynamics:</a:t>
            </a:r>
            <a:br>
              <a:rPr lang="en-US" sz="2800" b="1" dirty="0">
                <a:solidFill>
                  <a:srgbClr val="262626"/>
                </a:solidFill>
              </a:rPr>
            </a:br>
            <a:endParaRPr lang="en-US" sz="2800" b="1" dirty="0">
              <a:solidFill>
                <a:srgbClr val="262626"/>
              </a:solidFill>
            </a:endParaRPr>
          </a:p>
        </p:txBody>
      </p:sp>
    </p:spTree>
    <p:extLst>
      <p:ext uri="{BB962C8B-B14F-4D97-AF65-F5344CB8AC3E}">
        <p14:creationId xmlns:p14="http://schemas.microsoft.com/office/powerpoint/2010/main" val="489674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blipFill>
          <a:blip r:embed="rId3"/>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8" name="Rectangle 17">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C3389F5-E6A1-F3EB-BBC2-ACFB45621904}"/>
              </a:ext>
            </a:extLst>
          </p:cNvPr>
          <p:cNvPicPr>
            <a:picLocks noChangeAspect="1"/>
          </p:cNvPicPr>
          <p:nvPr/>
        </p:nvPicPr>
        <p:blipFill>
          <a:blip r:embed="rId6"/>
          <a:stretch>
            <a:fillRect/>
          </a:stretch>
        </p:blipFill>
        <p:spPr>
          <a:xfrm>
            <a:off x="1513339" y="1410208"/>
            <a:ext cx="3675488" cy="3858780"/>
          </a:xfrm>
          <a:prstGeom prst="rect">
            <a:avLst/>
          </a:prstGeom>
        </p:spPr>
      </p:pic>
      <p:cxnSp>
        <p:nvCxnSpPr>
          <p:cNvPr id="20" name="Straight Connector 19">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64D37270-7ACC-75DB-0050-F04300B9566E}"/>
              </a:ext>
            </a:extLst>
          </p:cNvPr>
          <p:cNvSpPr>
            <a:spLocks noGrp="1"/>
          </p:cNvSpPr>
          <p:nvPr>
            <p:ph idx="1"/>
          </p:nvPr>
        </p:nvSpPr>
        <p:spPr>
          <a:xfrm>
            <a:off x="6094412" y="2556932"/>
            <a:ext cx="5138738" cy="3318936"/>
          </a:xfrm>
        </p:spPr>
        <p:txBody>
          <a:bodyPr>
            <a:normAutofit/>
          </a:bodyPr>
          <a:lstStyle/>
          <a:p>
            <a:pPr marL="514350" indent="-514350">
              <a:buAutoNum type="arabicParenR"/>
            </a:pPr>
            <a:r>
              <a:rPr lang="en-US" u="sng" dirty="0">
                <a:solidFill>
                  <a:srgbClr val="262626"/>
                </a:solidFill>
                <a:latin typeface="Arial" panose="020B0604020202020204" pitchFamily="34" charset="0"/>
                <a:cs typeface="Arial" panose="020B0604020202020204" pitchFamily="34" charset="0"/>
              </a:rPr>
              <a:t>Force:</a:t>
            </a:r>
          </a:p>
          <a:p>
            <a:pPr marL="457200" lvl="1" indent="0">
              <a:buNone/>
            </a:pPr>
            <a:r>
              <a:rPr lang="en-US" dirty="0">
                <a:solidFill>
                  <a:srgbClr val="262626"/>
                </a:solidFill>
                <a:latin typeface="Arial" panose="020B0604020202020204" pitchFamily="34" charset="0"/>
                <a:cs typeface="Arial" panose="020B0604020202020204" pitchFamily="34" charset="0"/>
              </a:rPr>
              <a:t>_ The magnitude longitudinal force can be affected by </a:t>
            </a:r>
            <a:r>
              <a:rPr lang="en-US" i="1" dirty="0">
                <a:solidFill>
                  <a:srgbClr val="262626"/>
                </a:solidFill>
                <a:latin typeface="Arial" panose="020B0604020202020204" pitchFamily="34" charset="0"/>
                <a:cs typeface="Arial" panose="020B0604020202020204" pitchFamily="34" charset="0"/>
              </a:rPr>
              <a:t>slip ratio</a:t>
            </a:r>
            <a:r>
              <a:rPr lang="en-US" dirty="0">
                <a:solidFill>
                  <a:srgbClr val="262626"/>
                </a:solidFill>
                <a:latin typeface="Arial" panose="020B0604020202020204" pitchFamily="34" charset="0"/>
                <a:cs typeface="Arial" panose="020B0604020202020204" pitchFamily="34" charset="0"/>
              </a:rPr>
              <a:t>:</a:t>
            </a:r>
            <a:endParaRPr lang="en-US" dirty="0">
              <a:effectLst/>
              <a:latin typeface="Calibri" panose="020F0502020204030204" pitchFamily="34" charset="0"/>
              <a:ea typeface="DengXian" panose="02010600030101010101" pitchFamily="2" charset="-122"/>
              <a:cs typeface="Times New Roman" panose="02020603050405020304" pitchFamily="18" charset="0"/>
            </a:endParaRPr>
          </a:p>
          <a:p>
            <a:pPr lvl="1"/>
            <a:endParaRPr lang="en-US" dirty="0">
              <a:solidFill>
                <a:srgbClr val="262626"/>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1D22537-0BB3-3459-A620-B612114E7B9D}"/>
              </a:ext>
            </a:extLst>
          </p:cNvPr>
          <p:cNvPicPr>
            <a:picLocks noChangeAspect="1"/>
          </p:cNvPicPr>
          <p:nvPr/>
        </p:nvPicPr>
        <p:blipFill>
          <a:blip r:embed="rId7"/>
          <a:stretch>
            <a:fillRect/>
          </a:stretch>
        </p:blipFill>
        <p:spPr>
          <a:xfrm>
            <a:off x="6329830" y="3905816"/>
            <a:ext cx="4667901" cy="1562318"/>
          </a:xfrm>
          <a:prstGeom prst="rect">
            <a:avLst/>
          </a:prstGeom>
        </p:spPr>
      </p:pic>
      <p:sp>
        <p:nvSpPr>
          <p:cNvPr id="2" name="Title 1">
            <a:extLst>
              <a:ext uri="{FF2B5EF4-FFF2-40B4-BE49-F238E27FC236}">
                <a16:creationId xmlns:a16="http://schemas.microsoft.com/office/drawing/2014/main" id="{110B8675-9134-BC0C-FF46-4BDA75C37B41}"/>
              </a:ext>
            </a:extLst>
          </p:cNvPr>
          <p:cNvSpPr>
            <a:spLocks noGrp="1"/>
          </p:cNvSpPr>
          <p:nvPr>
            <p:ph type="title"/>
          </p:nvPr>
        </p:nvSpPr>
        <p:spPr>
          <a:xfrm>
            <a:off x="6094412" y="982132"/>
            <a:ext cx="4802185" cy="1303867"/>
          </a:xfrm>
        </p:spPr>
        <p:txBody>
          <a:bodyPr>
            <a:normAutofit/>
          </a:bodyPr>
          <a:lstStyle/>
          <a:p>
            <a:pPr>
              <a:lnSpc>
                <a:spcPct val="90000"/>
              </a:lnSpc>
            </a:pPr>
            <a:r>
              <a:rPr lang="en-US" sz="2800" b="1" dirty="0">
                <a:solidFill>
                  <a:srgbClr val="262626"/>
                </a:solidFill>
              </a:rPr>
              <a:t>III/ Tire dynamics:</a:t>
            </a:r>
            <a:br>
              <a:rPr lang="en-US" sz="2800" b="1" dirty="0">
                <a:solidFill>
                  <a:srgbClr val="262626"/>
                </a:solidFill>
              </a:rPr>
            </a:br>
            <a:endParaRPr lang="en-US" sz="2800" b="1" dirty="0">
              <a:solidFill>
                <a:srgbClr val="262626"/>
              </a:solidFill>
            </a:endParaRPr>
          </a:p>
        </p:txBody>
      </p:sp>
    </p:spTree>
    <p:extLst>
      <p:ext uri="{BB962C8B-B14F-4D97-AF65-F5344CB8AC3E}">
        <p14:creationId xmlns:p14="http://schemas.microsoft.com/office/powerpoint/2010/main" val="198565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blipFill>
          <a:blip r:embed="rId3"/>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18" name="Rectangle 17">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C3389F5-E6A1-F3EB-BBC2-ACFB45621904}"/>
              </a:ext>
            </a:extLst>
          </p:cNvPr>
          <p:cNvPicPr>
            <a:picLocks noChangeAspect="1"/>
          </p:cNvPicPr>
          <p:nvPr/>
        </p:nvPicPr>
        <p:blipFill>
          <a:blip r:embed="rId6"/>
          <a:stretch>
            <a:fillRect/>
          </a:stretch>
        </p:blipFill>
        <p:spPr>
          <a:xfrm>
            <a:off x="1513339" y="1410208"/>
            <a:ext cx="3675488" cy="3858780"/>
          </a:xfrm>
          <a:prstGeom prst="rect">
            <a:avLst/>
          </a:prstGeom>
        </p:spPr>
      </p:pic>
      <p:cxnSp>
        <p:nvCxnSpPr>
          <p:cNvPr id="20" name="Straight Connector 19">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64D37270-7ACC-75DB-0050-F04300B9566E}"/>
              </a:ext>
            </a:extLst>
          </p:cNvPr>
          <p:cNvSpPr>
            <a:spLocks noGrp="1"/>
          </p:cNvSpPr>
          <p:nvPr>
            <p:ph idx="1"/>
          </p:nvPr>
        </p:nvSpPr>
        <p:spPr>
          <a:xfrm>
            <a:off x="6094412" y="2556932"/>
            <a:ext cx="4802184" cy="3318936"/>
          </a:xfrm>
        </p:spPr>
        <p:txBody>
          <a:bodyPr>
            <a:normAutofit/>
          </a:bodyPr>
          <a:lstStyle/>
          <a:p>
            <a:pPr marL="0" indent="0">
              <a:buNone/>
            </a:pPr>
            <a:r>
              <a:rPr lang="en-US" b="1" dirty="0">
                <a:solidFill>
                  <a:schemeClr val="accent1"/>
                </a:solidFill>
                <a:latin typeface="Arial" panose="020B0604020202020204" pitchFamily="34" charset="0"/>
                <a:cs typeface="Arial" panose="020B0604020202020204" pitchFamily="34" charset="0"/>
              </a:rPr>
              <a:t>1) </a:t>
            </a:r>
            <a:r>
              <a:rPr lang="en-US" b="1" u="sng" dirty="0">
                <a:solidFill>
                  <a:schemeClr val="accent1"/>
                </a:solidFill>
                <a:latin typeface="Arial" panose="020B0604020202020204" pitchFamily="34" charset="0"/>
                <a:cs typeface="Arial" panose="020B0604020202020204" pitchFamily="34" charset="0"/>
              </a:rPr>
              <a:t>Force:</a:t>
            </a:r>
          </a:p>
          <a:p>
            <a:pPr lvl="1"/>
            <a:r>
              <a:rPr lang="en-US" b="1" dirty="0">
                <a:solidFill>
                  <a:srgbClr val="262626"/>
                </a:solidFill>
                <a:latin typeface="Arial" panose="020B0604020202020204" pitchFamily="34" charset="0"/>
                <a:cs typeface="Arial" panose="020B0604020202020204" pitchFamily="34" charset="0"/>
              </a:rPr>
              <a:t>Lateral force</a:t>
            </a:r>
            <a:r>
              <a:rPr lang="en-US" dirty="0">
                <a:solidFill>
                  <a:srgbClr val="262626"/>
                </a:solidFill>
                <a:latin typeface="Arial" panose="020B0604020202020204" pitchFamily="34" charset="0"/>
                <a:cs typeface="Arial" panose="020B0604020202020204" pitchFamily="34" charset="0"/>
              </a:rPr>
              <a:t>: is the frictional force to the centrifugal when the driver steers. Besides, it also create the </a:t>
            </a:r>
            <a:r>
              <a:rPr lang="en-US" b="1" dirty="0">
                <a:solidFill>
                  <a:srgbClr val="262626"/>
                </a:solidFill>
                <a:latin typeface="Arial" panose="020B0604020202020204" pitchFamily="34" charset="0"/>
                <a:cs typeface="Arial" panose="020B0604020202020204" pitchFamily="34" charset="0"/>
              </a:rPr>
              <a:t>sideslip angle.</a:t>
            </a:r>
          </a:p>
        </p:txBody>
      </p:sp>
      <p:sp>
        <p:nvSpPr>
          <p:cNvPr id="4" name="Rectangle 3">
            <a:extLst>
              <a:ext uri="{FF2B5EF4-FFF2-40B4-BE49-F238E27FC236}">
                <a16:creationId xmlns:a16="http://schemas.microsoft.com/office/drawing/2014/main" id="{2E98CECD-1FCE-2D57-A47F-B596777D763A}"/>
              </a:ext>
            </a:extLst>
          </p:cNvPr>
          <p:cNvSpPr/>
          <p:nvPr/>
        </p:nvSpPr>
        <p:spPr>
          <a:xfrm>
            <a:off x="2839846" y="4216400"/>
            <a:ext cx="309880" cy="269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5D6B4E3-8F18-B1A9-F223-7036F14927A7}"/>
              </a:ext>
            </a:extLst>
          </p:cNvPr>
          <p:cNvPicPr>
            <a:picLocks noChangeAspect="1"/>
          </p:cNvPicPr>
          <p:nvPr/>
        </p:nvPicPr>
        <p:blipFill>
          <a:blip r:embed="rId7"/>
          <a:stretch>
            <a:fillRect/>
          </a:stretch>
        </p:blipFill>
        <p:spPr>
          <a:xfrm>
            <a:off x="6230917" y="4363987"/>
            <a:ext cx="1945661" cy="884391"/>
          </a:xfrm>
          <a:prstGeom prst="rect">
            <a:avLst/>
          </a:prstGeom>
        </p:spPr>
      </p:pic>
      <p:pic>
        <p:nvPicPr>
          <p:cNvPr id="9" name="Picture 8">
            <a:extLst>
              <a:ext uri="{FF2B5EF4-FFF2-40B4-BE49-F238E27FC236}">
                <a16:creationId xmlns:a16="http://schemas.microsoft.com/office/drawing/2014/main" id="{65E8C790-E9B1-E98D-D744-D1E08AC1C9CB}"/>
              </a:ext>
            </a:extLst>
          </p:cNvPr>
          <p:cNvPicPr>
            <a:picLocks noChangeAspect="1"/>
          </p:cNvPicPr>
          <p:nvPr/>
        </p:nvPicPr>
        <p:blipFill>
          <a:blip r:embed="rId8"/>
          <a:stretch>
            <a:fillRect/>
          </a:stretch>
        </p:blipFill>
        <p:spPr>
          <a:xfrm>
            <a:off x="8840679" y="4363987"/>
            <a:ext cx="2068837" cy="884390"/>
          </a:xfrm>
          <a:prstGeom prst="rect">
            <a:avLst/>
          </a:prstGeom>
        </p:spPr>
      </p:pic>
      <p:sp>
        <p:nvSpPr>
          <p:cNvPr id="2" name="Title 1">
            <a:extLst>
              <a:ext uri="{FF2B5EF4-FFF2-40B4-BE49-F238E27FC236}">
                <a16:creationId xmlns:a16="http://schemas.microsoft.com/office/drawing/2014/main" id="{87683061-09B4-6FF6-7992-58E8CEDAD486}"/>
              </a:ext>
            </a:extLst>
          </p:cNvPr>
          <p:cNvSpPr>
            <a:spLocks noGrp="1"/>
          </p:cNvSpPr>
          <p:nvPr>
            <p:ph type="title"/>
          </p:nvPr>
        </p:nvSpPr>
        <p:spPr>
          <a:xfrm>
            <a:off x="6094412" y="982132"/>
            <a:ext cx="4802185" cy="1303867"/>
          </a:xfrm>
        </p:spPr>
        <p:txBody>
          <a:bodyPr>
            <a:normAutofit/>
          </a:bodyPr>
          <a:lstStyle/>
          <a:p>
            <a:pPr>
              <a:lnSpc>
                <a:spcPct val="90000"/>
              </a:lnSpc>
            </a:pPr>
            <a:r>
              <a:rPr lang="en-US" sz="2800" b="1" dirty="0">
                <a:solidFill>
                  <a:srgbClr val="262626"/>
                </a:solidFill>
              </a:rPr>
              <a:t>III/ Tire dynamics:</a:t>
            </a:r>
            <a:br>
              <a:rPr lang="en-US" sz="2800" b="1" dirty="0">
                <a:solidFill>
                  <a:srgbClr val="262626"/>
                </a:solidFill>
              </a:rPr>
            </a:br>
            <a:endParaRPr lang="en-US" sz="2800" b="1" dirty="0">
              <a:solidFill>
                <a:srgbClr val="262626"/>
              </a:solidFill>
            </a:endParaRPr>
          </a:p>
        </p:txBody>
      </p:sp>
    </p:spTree>
    <p:extLst>
      <p:ext uri="{BB962C8B-B14F-4D97-AF65-F5344CB8AC3E}">
        <p14:creationId xmlns:p14="http://schemas.microsoft.com/office/powerpoint/2010/main" val="36791774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471</TotalTime>
  <Words>896</Words>
  <Application>Microsoft Office PowerPoint</Application>
  <PresentationFormat>Widescreen</PresentationFormat>
  <Paragraphs>95</Paragraphs>
  <Slides>19</Slides>
  <Notes>9</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Garamond</vt:lpstr>
      <vt:lpstr>Times New Roman</vt:lpstr>
      <vt:lpstr>Organic</vt:lpstr>
      <vt:lpstr>Capstone Project</vt:lpstr>
      <vt:lpstr>Table of content</vt:lpstr>
      <vt:lpstr>I/ Plan</vt:lpstr>
      <vt:lpstr>I/ Abstract and objectives:</vt:lpstr>
      <vt:lpstr>Analyze general mechanics model of EPS</vt:lpstr>
      <vt:lpstr>III/ Tire dynamics: </vt:lpstr>
      <vt:lpstr>III/ Tire dynamics: </vt:lpstr>
      <vt:lpstr>III/ Tire dynamics: </vt:lpstr>
      <vt:lpstr>III/ Tire dynamics: </vt:lpstr>
      <vt:lpstr>III/ Tire dynamics: </vt:lpstr>
      <vt:lpstr>III/ Tire dynamics: </vt:lpstr>
      <vt:lpstr>III/ Tire dynamics: </vt:lpstr>
      <vt:lpstr>III/ Tire dynamics: </vt:lpstr>
      <vt:lpstr>Tire dynamics</vt:lpstr>
      <vt:lpstr>Tire dynamics</vt:lpstr>
      <vt:lpstr>Tire dynamics</vt:lpstr>
      <vt:lpstr>Matlab model:</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Hồ Bình Minh</dc:creator>
  <cp:lastModifiedBy>Trịnh Tiến Long</cp:lastModifiedBy>
  <cp:revision>7</cp:revision>
  <dcterms:created xsi:type="dcterms:W3CDTF">2023-02-16T00:54:53Z</dcterms:created>
  <dcterms:modified xsi:type="dcterms:W3CDTF">2023-03-09T04:51:59Z</dcterms:modified>
</cp:coreProperties>
</file>