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1" r:id="rId6"/>
    <p:sldId id="262" r:id="rId7"/>
    <p:sldId id="264" r:id="rId8"/>
    <p:sldId id="265" r:id="rId9"/>
    <p:sldId id="266" r:id="rId10"/>
    <p:sldId id="268" r:id="rId11"/>
    <p:sldId id="267"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18" autoAdjust="0"/>
  </p:normalViewPr>
  <p:slideViewPr>
    <p:cSldViewPr snapToGrid="0">
      <p:cViewPr>
        <p:scale>
          <a:sx n="75" d="100"/>
          <a:sy n="75" d="100"/>
        </p:scale>
        <p:origin x="252" y="-10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D46A9-5DD4-4E32-A4DC-895D7D3C2528}"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F3AA2-2FE4-4E68-9609-0847D5CA46CA}" type="slidenum">
              <a:rPr lang="en-US" smtClean="0"/>
              <a:t>‹#›</a:t>
            </a:fld>
            <a:endParaRPr lang="en-US"/>
          </a:p>
        </p:txBody>
      </p:sp>
    </p:spTree>
    <p:extLst>
      <p:ext uri="{BB962C8B-B14F-4D97-AF65-F5344CB8AC3E}">
        <p14:creationId xmlns:p14="http://schemas.microsoft.com/office/powerpoint/2010/main" val="233260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(Modeling and Analysis of an Electric Power Steering System)</a:t>
            </a:r>
            <a:endParaRPr lang="en-US" dirty="0"/>
          </a:p>
        </p:txBody>
      </p:sp>
      <p:sp>
        <p:nvSpPr>
          <p:cNvPr id="4" name="Slide Number Placeholder 3"/>
          <p:cNvSpPr>
            <a:spLocks noGrp="1"/>
          </p:cNvSpPr>
          <p:nvPr>
            <p:ph type="sldNum" sz="quarter" idx="5"/>
          </p:nvPr>
        </p:nvSpPr>
        <p:spPr/>
        <p:txBody>
          <a:bodyPr/>
          <a:lstStyle/>
          <a:p>
            <a:fld id="{637F3AA2-2FE4-4E68-9609-0847D5CA46CA}" type="slidenum">
              <a:rPr lang="en-US" smtClean="0"/>
              <a:t>3</a:t>
            </a:fld>
            <a:endParaRPr lang="en-US"/>
          </a:p>
        </p:txBody>
      </p:sp>
    </p:spTree>
    <p:extLst>
      <p:ext uri="{BB962C8B-B14F-4D97-AF65-F5344CB8AC3E}">
        <p14:creationId xmlns:p14="http://schemas.microsoft.com/office/powerpoint/2010/main" val="128152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(Journal _2011_AMM)</a:t>
            </a:r>
          </a:p>
          <a:p>
            <a:r>
              <a:rPr lang="en-US" sz="1800" b="0" i="0" u="none" strike="noStrike" dirty="0" err="1">
                <a:solidFill>
                  <a:srgbClr val="000000"/>
                </a:solidFill>
                <a:effectLst/>
                <a:latin typeface="Arial" panose="020B0604020202020204" pitchFamily="34" charset="0"/>
              </a:rPr>
              <a:t>Hướng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lái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và</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lực</a:t>
            </a:r>
            <a:r>
              <a:rPr lang="en-US" sz="1800" b="0" i="0" u="none" strike="noStrike" dirty="0">
                <a:solidFill>
                  <a:srgbClr val="000000"/>
                </a:solidFill>
                <a:effectLst/>
                <a:latin typeface="Arial" panose="020B0604020202020204" pitchFamily="34" charset="0"/>
              </a:rPr>
              <a:t> </a:t>
            </a:r>
          </a:p>
          <a:p>
            <a:r>
              <a:rPr lang="en-US" sz="1800" b="0" i="0" u="none" strike="noStrike" dirty="0" err="1">
                <a:solidFill>
                  <a:srgbClr val="000000"/>
                </a:solidFill>
                <a:effectLst/>
                <a:latin typeface="Arial" panose="020B0604020202020204" pitchFamily="34" charset="0"/>
              </a:rPr>
              <a:t>Phát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tín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hiệu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điện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theo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mức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yêu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cầu</a:t>
            </a:r>
            <a:endParaRPr lang="en-US" sz="1800" b="0" i="0" u="none" strike="noStrike" dirty="0">
              <a:solidFill>
                <a:srgbClr val="000000"/>
              </a:solidFill>
              <a:effectLst/>
              <a:latin typeface="Arial" panose="020B0604020202020204" pitchFamily="34" charset="0"/>
            </a:endParaRPr>
          </a:p>
          <a:p>
            <a:r>
              <a:rPr lang="en-US" sz="1800" b="0" i="0" u="none" strike="noStrike" dirty="0" err="1">
                <a:solidFill>
                  <a:srgbClr val="000000"/>
                </a:solidFill>
                <a:effectLst/>
                <a:latin typeface="Arial" panose="020B0604020202020204" pitchFamily="34" charset="0"/>
              </a:rPr>
              <a:t>Đến</a:t>
            </a:r>
            <a:r>
              <a:rPr lang="en-US" sz="1800" b="0" i="0" u="none" strike="noStrike" dirty="0">
                <a:solidFill>
                  <a:srgbClr val="000000"/>
                </a:solidFill>
                <a:effectLst/>
                <a:latin typeface="Arial" panose="020B0604020202020204" pitchFamily="34" charset="0"/>
              </a:rPr>
              <a:t> Vi </a:t>
            </a:r>
            <a:r>
              <a:rPr lang="en-US" sz="1800" b="0" i="0" u="none" strike="noStrike" dirty="0" err="1">
                <a:solidFill>
                  <a:srgbClr val="000000"/>
                </a:solidFill>
                <a:effectLst/>
                <a:latin typeface="Arial" panose="020B0604020202020204" pitchFamily="34" charset="0"/>
              </a:rPr>
              <a:t>xử</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lý</a:t>
            </a:r>
            <a:r>
              <a:rPr lang="en-US" sz="1800" b="0" i="0" u="none" strike="noStrike" dirty="0">
                <a:solidFill>
                  <a:srgbClr val="000000"/>
                </a:solidFill>
                <a:effectLst/>
                <a:latin typeface="Arial" panose="020B0604020202020204" pitchFamily="34" charset="0"/>
              </a:rPr>
              <a:t> PIC </a:t>
            </a:r>
          </a:p>
          <a:p>
            <a:r>
              <a:rPr lang="en-US" dirty="0" err="1"/>
              <a:t>Dẫn</a:t>
            </a:r>
            <a:r>
              <a:rPr lang="en-US" dirty="0"/>
              <a:t> </a:t>
            </a:r>
            <a:r>
              <a:rPr lang="en-US" dirty="0" err="1"/>
              <a:t>đến</a:t>
            </a:r>
            <a:r>
              <a:rPr lang="en-US" dirty="0"/>
              <a:t> </a:t>
            </a:r>
            <a:r>
              <a:rPr lang="en-US" dirty="0" err="1"/>
              <a:t>tín</a:t>
            </a:r>
            <a:r>
              <a:rPr lang="en-US" dirty="0"/>
              <a:t> </a:t>
            </a:r>
            <a:r>
              <a:rPr lang="en-US" dirty="0" err="1"/>
              <a:t>hiệu</a:t>
            </a:r>
            <a:r>
              <a:rPr lang="en-US" dirty="0"/>
              <a:t> </a:t>
            </a:r>
            <a:r>
              <a:rPr lang="en-US" dirty="0" err="1"/>
              <a:t>điều</a:t>
            </a:r>
            <a:r>
              <a:rPr lang="en-US" dirty="0"/>
              <a:t> </a:t>
            </a:r>
            <a:r>
              <a:rPr lang="en-US" dirty="0" err="1"/>
              <a:t>khiển</a:t>
            </a:r>
            <a:r>
              <a:rPr lang="en-US" dirty="0"/>
              <a:t> </a:t>
            </a:r>
            <a:r>
              <a:rPr lang="en-US" dirty="0" err="1"/>
              <a:t>động</a:t>
            </a:r>
            <a:r>
              <a:rPr lang="en-US" dirty="0"/>
              <a:t> </a:t>
            </a:r>
            <a:r>
              <a:rPr lang="en-US" dirty="0" err="1"/>
              <a:t>cơ</a:t>
            </a:r>
            <a:endParaRPr lang="en-US" dirty="0"/>
          </a:p>
          <a:p>
            <a:r>
              <a:rPr lang="en-US" dirty="0" err="1"/>
              <a:t>Điều</a:t>
            </a:r>
            <a:r>
              <a:rPr lang="en-US" dirty="0"/>
              <a:t> </a:t>
            </a:r>
            <a:r>
              <a:rPr lang="en-US" dirty="0" err="1"/>
              <a:t>khiển</a:t>
            </a:r>
            <a:r>
              <a:rPr lang="en-US" dirty="0"/>
              <a:t> </a:t>
            </a:r>
            <a:r>
              <a:rPr lang="en-US" dirty="0" err="1"/>
              <a:t>động</a:t>
            </a:r>
            <a:r>
              <a:rPr lang="en-US" dirty="0"/>
              <a:t> </a:t>
            </a:r>
            <a:r>
              <a:rPr lang="en-US" dirty="0" err="1"/>
              <a:t>cơ</a:t>
            </a:r>
            <a:r>
              <a:rPr lang="en-US" dirty="0"/>
              <a:t> qua </a:t>
            </a:r>
            <a:r>
              <a:rPr lang="en-US" dirty="0" err="1"/>
              <a:t>trái</a:t>
            </a:r>
            <a:r>
              <a:rPr lang="en-US" dirty="0"/>
              <a:t> </a:t>
            </a:r>
            <a:r>
              <a:rPr lang="en-US" dirty="0" err="1"/>
              <a:t>hoặc</a:t>
            </a:r>
            <a:r>
              <a:rPr lang="en-US" dirty="0"/>
              <a:t> qua </a:t>
            </a:r>
            <a:r>
              <a:rPr lang="en-US" dirty="0" err="1"/>
              <a:t>phải</a:t>
            </a:r>
            <a:r>
              <a:rPr lang="en-US" dirty="0"/>
              <a:t> </a:t>
            </a:r>
            <a:r>
              <a:rPr lang="en-US" dirty="0" err="1"/>
              <a:t>để</a:t>
            </a:r>
            <a:r>
              <a:rPr lang="en-US" dirty="0"/>
              <a:t> </a:t>
            </a:r>
            <a:r>
              <a:rPr lang="en-US" dirty="0" err="1"/>
              <a:t>phù</a:t>
            </a:r>
            <a:r>
              <a:rPr lang="en-US" dirty="0"/>
              <a:t> </a:t>
            </a:r>
            <a:r>
              <a:rPr lang="en-US" dirty="0" err="1"/>
              <a:t>hợp</a:t>
            </a:r>
            <a:r>
              <a:rPr lang="en-US" dirty="0"/>
              <a:t> -&gt; check </a:t>
            </a:r>
            <a:r>
              <a:rPr lang="en-US" dirty="0" err="1"/>
              <a:t>lại</a:t>
            </a:r>
            <a:r>
              <a:rPr lang="en-US" dirty="0"/>
              <a:t> </a:t>
            </a:r>
            <a:r>
              <a:rPr lang="en-US" dirty="0" err="1"/>
              <a:t>từ</a:t>
            </a:r>
            <a:r>
              <a:rPr lang="en-US" dirty="0"/>
              <a:t> </a:t>
            </a:r>
            <a:r>
              <a:rPr lang="en-US" dirty="0" err="1"/>
              <a:t>đầu</a:t>
            </a:r>
            <a:endParaRPr lang="en-US" dirty="0"/>
          </a:p>
        </p:txBody>
      </p:sp>
      <p:sp>
        <p:nvSpPr>
          <p:cNvPr id="4" name="Slide Number Placeholder 3"/>
          <p:cNvSpPr>
            <a:spLocks noGrp="1"/>
          </p:cNvSpPr>
          <p:nvPr>
            <p:ph type="sldNum" sz="quarter" idx="5"/>
          </p:nvPr>
        </p:nvSpPr>
        <p:spPr/>
        <p:txBody>
          <a:bodyPr/>
          <a:lstStyle/>
          <a:p>
            <a:fld id="{637F3AA2-2FE4-4E68-9609-0847D5CA46CA}" type="slidenum">
              <a:rPr lang="en-US" smtClean="0"/>
              <a:t>4</a:t>
            </a:fld>
            <a:endParaRPr lang="en-US"/>
          </a:p>
        </p:txBody>
      </p:sp>
    </p:spTree>
    <p:extLst>
      <p:ext uri="{BB962C8B-B14F-4D97-AF65-F5344CB8AC3E}">
        <p14:creationId xmlns:p14="http://schemas.microsoft.com/office/powerpoint/2010/main" val="184493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(Development of EPS)</a:t>
            </a:r>
          </a:p>
        </p:txBody>
      </p:sp>
      <p:sp>
        <p:nvSpPr>
          <p:cNvPr id="4" name="Slide Number Placeholder 3"/>
          <p:cNvSpPr>
            <a:spLocks noGrp="1"/>
          </p:cNvSpPr>
          <p:nvPr>
            <p:ph type="sldNum" sz="quarter" idx="5"/>
          </p:nvPr>
        </p:nvSpPr>
        <p:spPr/>
        <p:txBody>
          <a:bodyPr/>
          <a:lstStyle/>
          <a:p>
            <a:fld id="{637F3AA2-2FE4-4E68-9609-0847D5CA46CA}" type="slidenum">
              <a:rPr lang="en-US" smtClean="0"/>
              <a:t>5</a:t>
            </a:fld>
            <a:endParaRPr lang="en-US"/>
          </a:p>
        </p:txBody>
      </p:sp>
    </p:spTree>
    <p:extLst>
      <p:ext uri="{BB962C8B-B14F-4D97-AF65-F5344CB8AC3E}">
        <p14:creationId xmlns:p14="http://schemas.microsoft.com/office/powerpoint/2010/main" val="1809742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6/29/2022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1142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6/29/2022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454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6/29/2022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217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6/29/2022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54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6/29/2022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465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6/29/2022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08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6/29/2022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6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6/29/2022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978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6/29/2022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880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6/29/2022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723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6/29/2022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134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6/29/2022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4610412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85E70ED-CCAB-A6D5-C27C-787E157B1F3D}"/>
              </a:ext>
            </a:extLst>
          </p:cNvPr>
          <p:cNvSpPr>
            <a:spLocks noGrp="1"/>
          </p:cNvSpPr>
          <p:nvPr>
            <p:ph type="ctrTitle"/>
          </p:nvPr>
        </p:nvSpPr>
        <p:spPr>
          <a:xfrm>
            <a:off x="838200" y="513189"/>
            <a:ext cx="5797883" cy="2667000"/>
          </a:xfrm>
        </p:spPr>
        <p:txBody>
          <a:bodyPr anchor="b">
            <a:normAutofit/>
          </a:bodyPr>
          <a:lstStyle/>
          <a:p>
            <a:pPr algn="l"/>
            <a:r>
              <a:rPr lang="en-US">
                <a:solidFill>
                  <a:schemeClr val="tx2"/>
                </a:solidFill>
              </a:rPr>
              <a:t>EPS Week 1</a:t>
            </a:r>
          </a:p>
        </p:txBody>
      </p:sp>
      <p:pic>
        <p:nvPicPr>
          <p:cNvPr id="30" name="Picture 2" descr="Background pattern&#10;&#10;Description automatically generated">
            <a:extLst>
              <a:ext uri="{FF2B5EF4-FFF2-40B4-BE49-F238E27FC236}">
                <a16:creationId xmlns:a16="http://schemas.microsoft.com/office/drawing/2014/main" id="{DF54D863-0F6F-0B37-10DC-7A4D42506A7E}"/>
              </a:ext>
            </a:extLst>
          </p:cNvPr>
          <p:cNvPicPr>
            <a:picLocks noChangeAspect="1"/>
          </p:cNvPicPr>
          <p:nvPr/>
        </p:nvPicPr>
        <p:blipFill rotWithShape="1">
          <a:blip r:embed="rId2"/>
          <a:srcRect l="23606" r="16995" b="2"/>
          <a:stretch/>
        </p:blipFill>
        <p:spPr>
          <a:xfrm>
            <a:off x="7162800" y="10"/>
            <a:ext cx="5029200" cy="5693802"/>
          </a:xfrm>
          <a:prstGeom prst="rect">
            <a:avLst/>
          </a:prstGeom>
        </p:spPr>
      </p:pic>
      <p:sp>
        <p:nvSpPr>
          <p:cNvPr id="31" name="Rectangle 11">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13">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62580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1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5">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15C5EC33-6E12-197A-6130-C7B5889E2E87}"/>
              </a:ext>
            </a:extLst>
          </p:cNvPr>
          <p:cNvPicPr>
            <a:picLocks noChangeAspect="1"/>
          </p:cNvPicPr>
          <p:nvPr/>
        </p:nvPicPr>
        <p:blipFill rotWithShape="1">
          <a:blip r:embed="rId3"/>
          <a:srcRect l="249" t="1" r="96" b="1"/>
          <a:stretch/>
        </p:blipFill>
        <p:spPr>
          <a:xfrm>
            <a:off x="356983" y="838200"/>
            <a:ext cx="11474986" cy="5181600"/>
          </a:xfrm>
          <a:prstGeom prst="rect">
            <a:avLst/>
          </a:prstGeom>
        </p:spPr>
      </p:pic>
      <p:pic>
        <p:nvPicPr>
          <p:cNvPr id="20" name="Picture 19">
            <a:extLst>
              <a:ext uri="{FF2B5EF4-FFF2-40B4-BE49-F238E27FC236}">
                <a16:creationId xmlns:a16="http://schemas.microsoft.com/office/drawing/2014/main" id="{ED576C57-47BA-4566-87D4-DA179E259C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alphaModFix amt="60000"/>
            <a:extLst>
              <a:ext uri="{28A0092B-C50C-407E-A947-70E740481C1C}">
                <a14:useLocalDpi xmlns:a14="http://schemas.microsoft.com/office/drawing/2010/main" val="0"/>
              </a:ext>
            </a:extLst>
          </a:blip>
          <a:srcRect t="37018" r="40625"/>
          <a:stretch/>
        </p:blipFill>
        <p:spPr>
          <a:xfrm rot="16200000">
            <a:off x="69883" y="-43975"/>
            <a:ext cx="1447800" cy="1535750"/>
          </a:xfrm>
          <a:prstGeom prst="rect">
            <a:avLst/>
          </a:prstGeom>
        </p:spPr>
      </p:pic>
      <p:pic>
        <p:nvPicPr>
          <p:cNvPr id="22" name="Picture 21">
            <a:extLst>
              <a:ext uri="{FF2B5EF4-FFF2-40B4-BE49-F238E27FC236}">
                <a16:creationId xmlns:a16="http://schemas.microsoft.com/office/drawing/2014/main" id="{B3A8B115-875D-4B9A-8153-2CD893FCF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alphaModFix amt="60000"/>
            <a:extLst>
              <a:ext uri="{28A0092B-C50C-407E-A947-70E740481C1C}">
                <a14:useLocalDpi xmlns:a14="http://schemas.microsoft.com/office/drawing/2010/main" val="0"/>
              </a:ext>
            </a:extLst>
          </a:blip>
          <a:srcRect r="46048"/>
          <a:stretch/>
        </p:blipFill>
        <p:spPr>
          <a:xfrm>
            <a:off x="10814364" y="3672852"/>
            <a:ext cx="1371600" cy="2548349"/>
          </a:xfrm>
          <a:prstGeom prst="rect">
            <a:avLst/>
          </a:prstGeom>
        </p:spPr>
      </p:pic>
      <p:sp>
        <p:nvSpPr>
          <p:cNvPr id="10" name="Rectangle: Rounded Corners 9">
            <a:extLst>
              <a:ext uri="{FF2B5EF4-FFF2-40B4-BE49-F238E27FC236}">
                <a16:creationId xmlns:a16="http://schemas.microsoft.com/office/drawing/2014/main" id="{C7F6A06F-81A3-7A6B-333E-34BA00B9BCE2}"/>
              </a:ext>
            </a:extLst>
          </p:cNvPr>
          <p:cNvSpPr/>
          <p:nvPr/>
        </p:nvSpPr>
        <p:spPr>
          <a:xfrm>
            <a:off x="353934" y="3822551"/>
            <a:ext cx="2212995" cy="41894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457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 name="TextBox 4">
            <a:extLst>
              <a:ext uri="{FF2B5EF4-FFF2-40B4-BE49-F238E27FC236}">
                <a16:creationId xmlns:a16="http://schemas.microsoft.com/office/drawing/2014/main" id="{EEFB6CA9-95C7-82D5-0207-D9B04927913C}"/>
              </a:ext>
            </a:extLst>
          </p:cNvPr>
          <p:cNvSpPr txBox="1"/>
          <p:nvPr/>
        </p:nvSpPr>
        <p:spPr>
          <a:xfrm>
            <a:off x="825797" y="2384474"/>
            <a:ext cx="8762436" cy="3728613"/>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sz="2400" b="1" dirty="0"/>
              <a:t>The vehicle speed sensor </a:t>
            </a:r>
            <a:r>
              <a:rPr lang="en-US" sz="2400" dirty="0"/>
              <a:t>senses vehicle speed and issues pulse rows with frequency proportional to the vehicle speed to the control unit. Two vehicle speed sensors are used to diagnose failure of </a:t>
            </a:r>
            <a:endParaRPr lang="en-US" sz="2400" dirty="0">
              <a:solidFill>
                <a:schemeClr val="tx2"/>
              </a:solidFill>
            </a:endParaRPr>
          </a:p>
        </p:txBody>
      </p:sp>
      <p:sp>
        <p:nvSpPr>
          <p:cNvPr id="25" name="Rectangle 24">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198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TextBox 6">
            <a:extLst>
              <a:ext uri="{FF2B5EF4-FFF2-40B4-BE49-F238E27FC236}">
                <a16:creationId xmlns:a16="http://schemas.microsoft.com/office/drawing/2014/main" id="{3B0486C1-2F87-06BF-06A0-33691FF94C1E}"/>
              </a:ext>
            </a:extLst>
          </p:cNvPr>
          <p:cNvSpPr txBox="1"/>
          <p:nvPr/>
        </p:nvSpPr>
        <p:spPr>
          <a:xfrm>
            <a:off x="933184" y="1562066"/>
            <a:ext cx="4952681" cy="3728613"/>
          </a:xfrm>
          <a:prstGeom prst="rect">
            <a:avLst/>
          </a:prstGeom>
        </p:spPr>
        <p:txBody>
          <a:bodyPr vert="horz" lIns="91440" tIns="45720" rIns="91440" bIns="45720" rtlCol="0">
            <a:normAutofit/>
          </a:bodyPr>
          <a:lstStyle/>
          <a:p>
            <a:pPr algn="ctr">
              <a:lnSpc>
                <a:spcPct val="110000"/>
              </a:lnSpc>
              <a:spcAft>
                <a:spcPts val="600"/>
              </a:spcAft>
              <a:buClr>
                <a:schemeClr val="accent1"/>
              </a:buClr>
            </a:pPr>
            <a:r>
              <a:rPr lang="en-US" sz="2400" b="1" dirty="0">
                <a:solidFill>
                  <a:schemeClr val="tx2"/>
                </a:solidFill>
              </a:rPr>
              <a:t>Operation description</a:t>
            </a:r>
          </a:p>
          <a:p>
            <a:pPr indent="-228600">
              <a:lnSpc>
                <a:spcPct val="110000"/>
              </a:lnSpc>
              <a:spcAft>
                <a:spcPts val="600"/>
              </a:spcAft>
              <a:buClr>
                <a:schemeClr val="accent1"/>
              </a:buClr>
              <a:buFont typeface="Arial" panose="020B0604020202020204" pitchFamily="34" charset="0"/>
              <a:buChar char="•"/>
            </a:pPr>
            <a:r>
              <a:rPr lang="en-US" sz="2400" dirty="0">
                <a:solidFill>
                  <a:schemeClr val="tx2"/>
                </a:solidFill>
              </a:rPr>
              <a:t> As Fig. 6 shows, assisting operation (shown with black arrows) is added to manual steering (shown with white arrows) to reduce steering effort. </a:t>
            </a:r>
          </a:p>
        </p:txBody>
      </p:sp>
      <p:sp>
        <p:nvSpPr>
          <p:cNvPr id="16" name="Rectangle 15">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F45255B-6526-BCE7-A526-EC872F3DE583}"/>
              </a:ext>
            </a:extLst>
          </p:cNvPr>
          <p:cNvPicPr>
            <a:picLocks noChangeAspect="1"/>
          </p:cNvPicPr>
          <p:nvPr/>
        </p:nvPicPr>
        <p:blipFill>
          <a:blip r:embed="rId3"/>
          <a:stretch>
            <a:fillRect/>
          </a:stretch>
        </p:blipFill>
        <p:spPr>
          <a:xfrm>
            <a:off x="6858001" y="1890943"/>
            <a:ext cx="4724400" cy="3070860"/>
          </a:xfrm>
          <a:prstGeom prst="rect">
            <a:avLst/>
          </a:prstGeom>
        </p:spPr>
      </p:pic>
    </p:spTree>
    <p:extLst>
      <p:ext uri="{BB962C8B-B14F-4D97-AF65-F5344CB8AC3E}">
        <p14:creationId xmlns:p14="http://schemas.microsoft.com/office/powerpoint/2010/main" val="418136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 name="TextBox 4">
            <a:extLst>
              <a:ext uri="{FF2B5EF4-FFF2-40B4-BE49-F238E27FC236}">
                <a16:creationId xmlns:a16="http://schemas.microsoft.com/office/drawing/2014/main" id="{EEFB6CA9-95C7-82D5-0207-D9B04927913C}"/>
              </a:ext>
            </a:extLst>
          </p:cNvPr>
          <p:cNvSpPr txBox="1"/>
          <p:nvPr/>
        </p:nvSpPr>
        <p:spPr>
          <a:xfrm>
            <a:off x="242370" y="176270"/>
            <a:ext cx="9463489" cy="6555035"/>
          </a:xfrm>
          <a:prstGeom prst="rect">
            <a:avLst/>
          </a:prstGeom>
        </p:spPr>
        <p:txBody>
          <a:bodyPr vert="horz" lIns="91440" tIns="45720" rIns="91440" bIns="45720" rtlCol="0">
            <a:normAutofit fontScale="85000" lnSpcReduction="10000"/>
          </a:bodyPr>
          <a:lstStyle/>
          <a:p>
            <a:pPr algn="ctr">
              <a:lnSpc>
                <a:spcPct val="110000"/>
              </a:lnSpc>
              <a:spcAft>
                <a:spcPts val="600"/>
              </a:spcAft>
              <a:buClr>
                <a:schemeClr val="accent1"/>
              </a:buClr>
            </a:pPr>
            <a:r>
              <a:rPr lang="en-US" sz="3400" b="1" dirty="0"/>
              <a:t>Assisting operation </a:t>
            </a:r>
          </a:p>
          <a:p>
            <a:pPr indent="-228600">
              <a:lnSpc>
                <a:spcPct val="110000"/>
              </a:lnSpc>
              <a:spcAft>
                <a:spcPts val="600"/>
              </a:spcAft>
              <a:buClr>
                <a:schemeClr val="accent1"/>
              </a:buClr>
              <a:buFont typeface="Arial" panose="020B0604020202020204" pitchFamily="34" charset="0"/>
              <a:buChar char="•"/>
            </a:pPr>
            <a:r>
              <a:rPr lang="en-US" sz="2400" dirty="0"/>
              <a:t>Steering wheel input (torque and speed) is sensed by the steering sensor and signal is issued to the control unit. </a:t>
            </a:r>
          </a:p>
          <a:p>
            <a:pPr indent="-228600">
              <a:lnSpc>
                <a:spcPct val="110000"/>
              </a:lnSpc>
              <a:spcAft>
                <a:spcPts val="600"/>
              </a:spcAft>
              <a:buClr>
                <a:schemeClr val="accent1"/>
              </a:buClr>
              <a:buFont typeface="Arial" panose="020B0604020202020204" pitchFamily="34" charset="0"/>
              <a:buChar char="•"/>
            </a:pPr>
            <a:r>
              <a:rPr lang="en-US" sz="2400" dirty="0"/>
              <a:t>The control unit receives the signals along with vehicle speed signal from the vehicle speed sensor. </a:t>
            </a:r>
          </a:p>
          <a:p>
            <a:pPr indent="-228600">
              <a:lnSpc>
                <a:spcPct val="110000"/>
              </a:lnSpc>
              <a:spcAft>
                <a:spcPts val="600"/>
              </a:spcAft>
              <a:buClr>
                <a:schemeClr val="accent1"/>
              </a:buClr>
              <a:buFont typeface="Arial" panose="020B0604020202020204" pitchFamily="34" charset="0"/>
              <a:buChar char="•"/>
            </a:pPr>
            <a:r>
              <a:rPr lang="en-US" sz="2400" dirty="0"/>
              <a:t>The unit determines assisting force from predetermined table so that the optimum steering characteristics can be obtained and calculates output data.</a:t>
            </a:r>
          </a:p>
          <a:p>
            <a:pPr indent="-228600">
              <a:lnSpc>
                <a:spcPct val="110000"/>
              </a:lnSpc>
              <a:spcAft>
                <a:spcPts val="600"/>
              </a:spcAft>
              <a:buClr>
                <a:schemeClr val="accent1"/>
              </a:buClr>
              <a:buFont typeface="Arial" panose="020B0604020202020204" pitchFamily="34" charset="0"/>
              <a:buChar char="•"/>
            </a:pPr>
            <a:r>
              <a:rPr lang="en-US" sz="2400" dirty="0"/>
              <a:t>At the same time, the unit detects steering condition based on signals from various sensors and decided modes (normal, return and damper). </a:t>
            </a:r>
          </a:p>
          <a:p>
            <a:pPr indent="-228600">
              <a:lnSpc>
                <a:spcPct val="110000"/>
              </a:lnSpc>
              <a:spcAft>
                <a:spcPts val="600"/>
              </a:spcAft>
              <a:buClr>
                <a:schemeClr val="accent1"/>
              </a:buClr>
              <a:buFont typeface="Arial" panose="020B0604020202020204" pitchFamily="34" charset="0"/>
              <a:buChar char="•"/>
            </a:pPr>
            <a:r>
              <a:rPr lang="en-US" sz="2400" dirty="0"/>
              <a:t>The output data and the modes switching signals are output to the power unit. </a:t>
            </a:r>
          </a:p>
          <a:p>
            <a:pPr indent="-228600">
              <a:lnSpc>
                <a:spcPct val="110000"/>
              </a:lnSpc>
              <a:spcAft>
                <a:spcPts val="600"/>
              </a:spcAft>
              <a:buClr>
                <a:schemeClr val="accent1"/>
              </a:buClr>
              <a:buFont typeface="Arial" panose="020B0604020202020204" pitchFamily="34" charset="0"/>
              <a:buChar char="•"/>
            </a:pPr>
            <a:r>
              <a:rPr lang="en-US" sz="2400" dirty="0"/>
              <a:t>The power unit drives the motor based on those signals. </a:t>
            </a:r>
          </a:p>
          <a:p>
            <a:pPr indent="-228600">
              <a:lnSpc>
                <a:spcPct val="110000"/>
              </a:lnSpc>
              <a:spcAft>
                <a:spcPts val="600"/>
              </a:spcAft>
              <a:buClr>
                <a:schemeClr val="accent1"/>
              </a:buClr>
              <a:buFont typeface="Arial" panose="020B0604020202020204" pitchFamily="34" charset="0"/>
              <a:buChar char="•"/>
            </a:pPr>
            <a:r>
              <a:rPr lang="en-US" sz="2400" dirty="0"/>
              <a:t>Motor torque generated is transmitted to the ball screw via the gear. </a:t>
            </a:r>
          </a:p>
          <a:p>
            <a:pPr indent="-228600">
              <a:lnSpc>
                <a:spcPct val="110000"/>
              </a:lnSpc>
              <a:spcAft>
                <a:spcPts val="600"/>
              </a:spcAft>
              <a:buClr>
                <a:schemeClr val="accent1"/>
              </a:buClr>
              <a:buFont typeface="Arial" panose="020B0604020202020204" pitchFamily="34" charset="0"/>
              <a:buChar char="•"/>
            </a:pPr>
            <a:r>
              <a:rPr lang="en-US" sz="2400" dirty="0"/>
              <a:t>Then, motor torque is converted smoothly and efficiently through the ball screw to assisting force working along axis of the rack shaft.</a:t>
            </a:r>
          </a:p>
          <a:p>
            <a:pPr indent="-228600">
              <a:lnSpc>
                <a:spcPct val="110000"/>
              </a:lnSpc>
              <a:spcAft>
                <a:spcPts val="600"/>
              </a:spcAft>
              <a:buClr>
                <a:schemeClr val="accent1"/>
              </a:buClr>
              <a:buFont typeface="Arial" panose="020B0604020202020204" pitchFamily="34" charset="0"/>
              <a:buChar char="•"/>
            </a:pPr>
            <a:r>
              <a:rPr lang="en-US" sz="2400" dirty="0"/>
              <a:t> As a result, the thrust acts on the rack shaft and reduce another thrust obtained by the rack and pinion mechanism as mentioned above, i.e., the thrust generated by the motor is fed back to the steering sensor to reduce driver's effort on the steering wheel.</a:t>
            </a:r>
            <a:endParaRPr lang="en-US" sz="2400" dirty="0">
              <a:solidFill>
                <a:schemeClr val="tx2"/>
              </a:solidFill>
            </a:endParaRPr>
          </a:p>
        </p:txBody>
      </p:sp>
      <p:sp>
        <p:nvSpPr>
          <p:cNvPr id="25" name="Rectangle 24">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60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5" name="TextBox 4">
            <a:extLst>
              <a:ext uri="{FF2B5EF4-FFF2-40B4-BE49-F238E27FC236}">
                <a16:creationId xmlns:a16="http://schemas.microsoft.com/office/drawing/2014/main" id="{A05DCEC6-1306-C71F-CDE8-B5CB27718C1E}"/>
              </a:ext>
            </a:extLst>
          </p:cNvPr>
          <p:cNvSpPr txBox="1"/>
          <p:nvPr/>
        </p:nvSpPr>
        <p:spPr>
          <a:xfrm>
            <a:off x="747728" y="1178959"/>
            <a:ext cx="5348272" cy="3870561"/>
          </a:xfrm>
          <a:prstGeom prst="rect">
            <a:avLst/>
          </a:prstGeom>
        </p:spPr>
        <p:txBody>
          <a:bodyPr vert="horz" lIns="91440" tIns="45720" rIns="91440" bIns="45720" rtlCol="0">
            <a:normAutofit/>
          </a:bodyPr>
          <a:lstStyle/>
          <a:p>
            <a:pPr algn="ctr">
              <a:lnSpc>
                <a:spcPct val="110000"/>
              </a:lnSpc>
              <a:spcAft>
                <a:spcPts val="600"/>
              </a:spcAft>
              <a:buClr>
                <a:schemeClr val="accent1"/>
              </a:buClr>
            </a:pPr>
            <a:r>
              <a:rPr lang="en-US" sz="2800" b="1" i="0" u="none" strike="noStrike" dirty="0">
                <a:solidFill>
                  <a:schemeClr val="tx2"/>
                </a:solidFill>
                <a:effectLst/>
              </a:rPr>
              <a:t>Introduction</a:t>
            </a:r>
            <a:endParaRPr lang="en-US" b="0" i="0" u="none" strike="noStrike" dirty="0">
              <a:solidFill>
                <a:schemeClr val="tx2"/>
              </a:solidFill>
              <a:effectLst/>
            </a:endParaRPr>
          </a:p>
          <a:p>
            <a:pPr indent="-228600">
              <a:lnSpc>
                <a:spcPct val="110000"/>
              </a:lnSpc>
              <a:spcAft>
                <a:spcPts val="600"/>
              </a:spcAft>
              <a:buClr>
                <a:schemeClr val="accent1"/>
              </a:buClr>
              <a:buFont typeface="Arial" panose="020B0604020202020204" pitchFamily="34" charset="0"/>
              <a:buChar char="•"/>
            </a:pPr>
            <a:endParaRPr lang="en-US" dirty="0">
              <a:solidFill>
                <a:schemeClr val="tx2"/>
              </a:solidFill>
            </a:endParaRPr>
          </a:p>
          <a:p>
            <a:pPr indent="-228600">
              <a:lnSpc>
                <a:spcPct val="110000"/>
              </a:lnSpc>
              <a:spcAft>
                <a:spcPts val="600"/>
              </a:spcAft>
              <a:buClr>
                <a:schemeClr val="accent1"/>
              </a:buClr>
              <a:buFont typeface="Arial" panose="020B0604020202020204" pitchFamily="34" charset="0"/>
              <a:buChar char="•"/>
            </a:pPr>
            <a:r>
              <a:rPr lang="en-US" sz="2400" b="0" i="0" u="none" strike="noStrike" dirty="0">
                <a:solidFill>
                  <a:schemeClr val="tx2"/>
                </a:solidFill>
                <a:effectLst/>
              </a:rPr>
              <a:t>The steering system of a car consists of a mechanism for rotating the front wheels of the car about an axis that is nearly vertical in response to steering wheel angle changes.</a:t>
            </a:r>
            <a:endParaRPr lang="en-US" sz="2400" dirty="0">
              <a:solidFill>
                <a:schemeClr val="tx2"/>
              </a:solidFill>
            </a:endParaRPr>
          </a:p>
        </p:txBody>
      </p:sp>
      <p:pic>
        <p:nvPicPr>
          <p:cNvPr id="9" name="Graphic 8" descr="Car">
            <a:extLst>
              <a:ext uri="{FF2B5EF4-FFF2-40B4-BE49-F238E27FC236}">
                <a16:creationId xmlns:a16="http://schemas.microsoft.com/office/drawing/2014/main" id="{5B00A33F-E209-69B7-EA2B-F3B45A8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6" y="1020267"/>
            <a:ext cx="4817466" cy="4817466"/>
          </a:xfrm>
          <a:prstGeom prst="rect">
            <a:avLst/>
          </a:prstGeom>
        </p:spPr>
      </p:pic>
      <p:pic>
        <p:nvPicPr>
          <p:cNvPr id="18" name="Picture 17">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60065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50" name="Picture 104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052" name="Rectangle 1051">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54" name="Rectangle 105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Diagram, engineering drawing&#10;&#10;Description automatically generated">
            <a:extLst>
              <a:ext uri="{FF2B5EF4-FFF2-40B4-BE49-F238E27FC236}">
                <a16:creationId xmlns:a16="http://schemas.microsoft.com/office/drawing/2014/main" id="{B3C88CD7-1983-2B55-B535-0931F3EECD7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19690" r="-1" b="14708"/>
          <a:stretch/>
        </p:blipFill>
        <p:spPr bwMode="auto">
          <a:xfrm>
            <a:off x="-2988" y="10"/>
            <a:ext cx="12188952" cy="685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86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57" name="Picture 205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059" name="Rectangle 205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61" name="Rectangle 206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50" name="Picture 2">
            <a:extLst>
              <a:ext uri="{FF2B5EF4-FFF2-40B4-BE49-F238E27FC236}">
                <a16:creationId xmlns:a16="http://schemas.microsoft.com/office/drawing/2014/main" id="{46AD07F1-D6F0-4E32-B0FF-1646B518DCB8}"/>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r="12003" b="-1"/>
          <a:stretch/>
        </p:blipFill>
        <p:spPr bwMode="auto">
          <a:xfrm>
            <a:off x="-2988" y="10"/>
            <a:ext cx="12188952" cy="68566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ED9E90-595E-193A-D3AC-ACF04ED2DF45}"/>
              </a:ext>
            </a:extLst>
          </p:cNvPr>
          <p:cNvPicPr>
            <a:picLocks noChangeAspect="1"/>
          </p:cNvPicPr>
          <p:nvPr/>
        </p:nvPicPr>
        <p:blipFill>
          <a:blip r:embed="rId5"/>
          <a:stretch>
            <a:fillRect/>
          </a:stretch>
        </p:blipFill>
        <p:spPr>
          <a:xfrm>
            <a:off x="4855028" y="6313713"/>
            <a:ext cx="202519" cy="304801"/>
          </a:xfrm>
          <a:prstGeom prst="rect">
            <a:avLst/>
          </a:prstGeom>
        </p:spPr>
      </p:pic>
    </p:spTree>
    <p:extLst>
      <p:ext uri="{BB962C8B-B14F-4D97-AF65-F5344CB8AC3E}">
        <p14:creationId xmlns:p14="http://schemas.microsoft.com/office/powerpoint/2010/main" val="269441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1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5">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15C5EC33-6E12-197A-6130-C7B5889E2E87}"/>
              </a:ext>
            </a:extLst>
          </p:cNvPr>
          <p:cNvPicPr>
            <a:picLocks noChangeAspect="1"/>
          </p:cNvPicPr>
          <p:nvPr/>
        </p:nvPicPr>
        <p:blipFill rotWithShape="1">
          <a:blip r:embed="rId4"/>
          <a:srcRect l="249" t="1" r="96" b="1"/>
          <a:stretch/>
        </p:blipFill>
        <p:spPr>
          <a:xfrm>
            <a:off x="356983" y="838200"/>
            <a:ext cx="11474986" cy="5181600"/>
          </a:xfrm>
          <a:prstGeom prst="rect">
            <a:avLst/>
          </a:prstGeom>
        </p:spPr>
      </p:pic>
      <p:pic>
        <p:nvPicPr>
          <p:cNvPr id="20" name="Picture 19">
            <a:extLst>
              <a:ext uri="{FF2B5EF4-FFF2-40B4-BE49-F238E27FC236}">
                <a16:creationId xmlns:a16="http://schemas.microsoft.com/office/drawing/2014/main" id="{ED576C57-47BA-4566-87D4-DA179E259C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alphaModFix amt="60000"/>
            <a:extLst>
              <a:ext uri="{28A0092B-C50C-407E-A947-70E740481C1C}">
                <a14:useLocalDpi xmlns:a14="http://schemas.microsoft.com/office/drawing/2010/main" val="0"/>
              </a:ext>
            </a:extLst>
          </a:blip>
          <a:srcRect t="37018" r="40625"/>
          <a:stretch/>
        </p:blipFill>
        <p:spPr>
          <a:xfrm rot="16200000">
            <a:off x="69883" y="-43975"/>
            <a:ext cx="1447800" cy="1535750"/>
          </a:xfrm>
          <a:prstGeom prst="rect">
            <a:avLst/>
          </a:prstGeom>
        </p:spPr>
      </p:pic>
      <p:pic>
        <p:nvPicPr>
          <p:cNvPr id="22" name="Picture 21">
            <a:extLst>
              <a:ext uri="{FF2B5EF4-FFF2-40B4-BE49-F238E27FC236}">
                <a16:creationId xmlns:a16="http://schemas.microsoft.com/office/drawing/2014/main" id="{B3A8B115-875D-4B9A-8153-2CD893FCF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1">
                <a:shade val="45000"/>
                <a:satMod val="135000"/>
              </a:schemeClr>
              <a:prstClr val="white"/>
            </a:duotone>
            <a:alphaModFix amt="60000"/>
            <a:extLst>
              <a:ext uri="{28A0092B-C50C-407E-A947-70E740481C1C}">
                <a14:useLocalDpi xmlns:a14="http://schemas.microsoft.com/office/drawing/2010/main" val="0"/>
              </a:ext>
            </a:extLst>
          </a:blip>
          <a:srcRect r="46048"/>
          <a:stretch/>
        </p:blipFill>
        <p:spPr>
          <a:xfrm>
            <a:off x="10814364" y="3672852"/>
            <a:ext cx="1371600" cy="2548349"/>
          </a:xfrm>
          <a:prstGeom prst="rect">
            <a:avLst/>
          </a:prstGeom>
        </p:spPr>
      </p:pic>
      <p:sp>
        <p:nvSpPr>
          <p:cNvPr id="6" name="Rectangle: Rounded Corners 5">
            <a:extLst>
              <a:ext uri="{FF2B5EF4-FFF2-40B4-BE49-F238E27FC236}">
                <a16:creationId xmlns:a16="http://schemas.microsoft.com/office/drawing/2014/main" id="{41C5295A-1621-FCAF-2A25-CA9C3DC1F39E}"/>
              </a:ext>
            </a:extLst>
          </p:cNvPr>
          <p:cNvSpPr/>
          <p:nvPr/>
        </p:nvSpPr>
        <p:spPr>
          <a:xfrm>
            <a:off x="870333" y="1938969"/>
            <a:ext cx="1674564" cy="35804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23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 name="TextBox 4">
            <a:extLst>
              <a:ext uri="{FF2B5EF4-FFF2-40B4-BE49-F238E27FC236}">
                <a16:creationId xmlns:a16="http://schemas.microsoft.com/office/drawing/2014/main" id="{EEFB6CA9-95C7-82D5-0207-D9B04927913C}"/>
              </a:ext>
            </a:extLst>
          </p:cNvPr>
          <p:cNvSpPr txBox="1"/>
          <p:nvPr/>
        </p:nvSpPr>
        <p:spPr>
          <a:xfrm>
            <a:off x="825797" y="2384474"/>
            <a:ext cx="8762436" cy="3728613"/>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sz="2400" b="1" dirty="0">
                <a:solidFill>
                  <a:schemeClr val="tx2"/>
                </a:solidFill>
              </a:rPr>
              <a:t>The steering sensor </a:t>
            </a:r>
            <a:r>
              <a:rPr lang="en-US" sz="2400" dirty="0">
                <a:solidFill>
                  <a:schemeClr val="tx2"/>
                </a:solidFill>
              </a:rPr>
              <a:t>detects </a:t>
            </a:r>
            <a:r>
              <a:rPr lang="en-US" sz="2400" u="sng" dirty="0">
                <a:solidFill>
                  <a:schemeClr val="tx2"/>
                </a:solidFill>
              </a:rPr>
              <a:t>steering condition</a:t>
            </a:r>
            <a:r>
              <a:rPr lang="en-US" sz="2400" dirty="0">
                <a:solidFill>
                  <a:schemeClr val="tx2"/>
                </a:solidFill>
              </a:rPr>
              <a:t>, and consists of a torque sensor, which senses rotation torque of a steering wheel, and a </a:t>
            </a:r>
            <a:r>
              <a:rPr lang="en-US" sz="2400" u="sng" dirty="0">
                <a:solidFill>
                  <a:schemeClr val="tx2"/>
                </a:solidFill>
              </a:rPr>
              <a:t>rotation speed sensor</a:t>
            </a:r>
            <a:r>
              <a:rPr lang="en-US" sz="2400" dirty="0">
                <a:solidFill>
                  <a:schemeClr val="tx2"/>
                </a:solidFill>
              </a:rPr>
              <a:t>, which senses rotation speed of the steering wheel</a:t>
            </a:r>
          </a:p>
        </p:txBody>
      </p:sp>
      <p:sp>
        <p:nvSpPr>
          <p:cNvPr id="25" name="Rectangle 24">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4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1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5">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15C5EC33-6E12-197A-6130-C7B5889E2E87}"/>
              </a:ext>
            </a:extLst>
          </p:cNvPr>
          <p:cNvPicPr>
            <a:picLocks noChangeAspect="1"/>
          </p:cNvPicPr>
          <p:nvPr/>
        </p:nvPicPr>
        <p:blipFill rotWithShape="1">
          <a:blip r:embed="rId3"/>
          <a:srcRect l="249" t="1" r="96" b="1"/>
          <a:stretch/>
        </p:blipFill>
        <p:spPr>
          <a:xfrm>
            <a:off x="356983" y="838200"/>
            <a:ext cx="11474986" cy="5181600"/>
          </a:xfrm>
          <a:prstGeom prst="rect">
            <a:avLst/>
          </a:prstGeom>
        </p:spPr>
      </p:pic>
      <p:pic>
        <p:nvPicPr>
          <p:cNvPr id="20" name="Picture 19">
            <a:extLst>
              <a:ext uri="{FF2B5EF4-FFF2-40B4-BE49-F238E27FC236}">
                <a16:creationId xmlns:a16="http://schemas.microsoft.com/office/drawing/2014/main" id="{ED576C57-47BA-4566-87D4-DA179E259C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alphaModFix amt="60000"/>
            <a:extLst>
              <a:ext uri="{28A0092B-C50C-407E-A947-70E740481C1C}">
                <a14:useLocalDpi xmlns:a14="http://schemas.microsoft.com/office/drawing/2010/main" val="0"/>
              </a:ext>
            </a:extLst>
          </a:blip>
          <a:srcRect t="37018" r="40625"/>
          <a:stretch/>
        </p:blipFill>
        <p:spPr>
          <a:xfrm rot="16200000">
            <a:off x="69883" y="-43975"/>
            <a:ext cx="1447800" cy="1535750"/>
          </a:xfrm>
          <a:prstGeom prst="rect">
            <a:avLst/>
          </a:prstGeom>
        </p:spPr>
      </p:pic>
      <p:pic>
        <p:nvPicPr>
          <p:cNvPr id="22" name="Picture 21">
            <a:extLst>
              <a:ext uri="{FF2B5EF4-FFF2-40B4-BE49-F238E27FC236}">
                <a16:creationId xmlns:a16="http://schemas.microsoft.com/office/drawing/2014/main" id="{B3A8B115-875D-4B9A-8153-2CD893FCF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alphaModFix amt="60000"/>
            <a:extLst>
              <a:ext uri="{28A0092B-C50C-407E-A947-70E740481C1C}">
                <a14:useLocalDpi xmlns:a14="http://schemas.microsoft.com/office/drawing/2010/main" val="0"/>
              </a:ext>
            </a:extLst>
          </a:blip>
          <a:srcRect r="46048"/>
          <a:stretch/>
        </p:blipFill>
        <p:spPr>
          <a:xfrm>
            <a:off x="10814364" y="3672852"/>
            <a:ext cx="1371600" cy="2548349"/>
          </a:xfrm>
          <a:prstGeom prst="rect">
            <a:avLst/>
          </a:prstGeom>
        </p:spPr>
      </p:pic>
      <p:sp>
        <p:nvSpPr>
          <p:cNvPr id="10" name="Rectangle: Rounded Corners 9">
            <a:extLst>
              <a:ext uri="{FF2B5EF4-FFF2-40B4-BE49-F238E27FC236}">
                <a16:creationId xmlns:a16="http://schemas.microsoft.com/office/drawing/2014/main" id="{3EF12319-B0D4-2C74-479D-AB3B2BB960CB}"/>
              </a:ext>
            </a:extLst>
          </p:cNvPr>
          <p:cNvSpPr/>
          <p:nvPr/>
        </p:nvSpPr>
        <p:spPr>
          <a:xfrm>
            <a:off x="4748271" y="1632478"/>
            <a:ext cx="1674564" cy="35804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9A2E16C-B0DB-B785-C50B-0EB288647E07}"/>
              </a:ext>
            </a:extLst>
          </p:cNvPr>
          <p:cNvSpPr/>
          <p:nvPr/>
        </p:nvSpPr>
        <p:spPr>
          <a:xfrm>
            <a:off x="8290120" y="1824494"/>
            <a:ext cx="1674564" cy="35804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8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 name="TextBox 4">
            <a:extLst>
              <a:ext uri="{FF2B5EF4-FFF2-40B4-BE49-F238E27FC236}">
                <a16:creationId xmlns:a16="http://schemas.microsoft.com/office/drawing/2014/main" id="{EEFB6CA9-95C7-82D5-0207-D9B04927913C}"/>
              </a:ext>
            </a:extLst>
          </p:cNvPr>
          <p:cNvSpPr txBox="1"/>
          <p:nvPr/>
        </p:nvSpPr>
        <p:spPr>
          <a:xfrm>
            <a:off x="825797" y="2384474"/>
            <a:ext cx="8762436" cy="3728613"/>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sz="2400" b="1" dirty="0"/>
              <a:t>Control unit</a:t>
            </a:r>
            <a:r>
              <a:rPr lang="en-US" sz="2400" dirty="0"/>
              <a:t> can call instantaneously data from the predetermined data table based upon signals from various sensors so that the </a:t>
            </a:r>
            <a:r>
              <a:rPr lang="en-US" sz="2400" u="sng" dirty="0"/>
              <a:t>control unit </a:t>
            </a:r>
            <a:r>
              <a:rPr lang="en-US" sz="2400" dirty="0"/>
              <a:t>can calculate those data to obtain the optimum assist force (motor assist torque data)</a:t>
            </a:r>
            <a:endParaRPr lang="en-US" sz="2400" dirty="0">
              <a:solidFill>
                <a:schemeClr val="tx2"/>
              </a:solidFill>
            </a:endParaRPr>
          </a:p>
        </p:txBody>
      </p:sp>
      <p:sp>
        <p:nvSpPr>
          <p:cNvPr id="25" name="Rectangle 24">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779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 name="TextBox 4">
            <a:extLst>
              <a:ext uri="{FF2B5EF4-FFF2-40B4-BE49-F238E27FC236}">
                <a16:creationId xmlns:a16="http://schemas.microsoft.com/office/drawing/2014/main" id="{EEFB6CA9-95C7-82D5-0207-D9B04927913C}"/>
              </a:ext>
            </a:extLst>
          </p:cNvPr>
          <p:cNvSpPr txBox="1"/>
          <p:nvPr/>
        </p:nvSpPr>
        <p:spPr>
          <a:xfrm>
            <a:off x="825797" y="2384474"/>
            <a:ext cx="8762436" cy="3728613"/>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sz="2400" b="1" dirty="0"/>
              <a:t>The power unit </a:t>
            </a:r>
            <a:r>
              <a:rPr lang="en-US" sz="2400" dirty="0"/>
              <a:t>drives the motor based on instruction from the </a:t>
            </a:r>
            <a:r>
              <a:rPr lang="en-US" sz="2400" b="1" dirty="0"/>
              <a:t>control unit</a:t>
            </a:r>
            <a:r>
              <a:rPr lang="en-US" sz="2400" dirty="0"/>
              <a:t>. The current at that time is monitored by the </a:t>
            </a:r>
            <a:r>
              <a:rPr lang="en-US" sz="2400" b="1" dirty="0"/>
              <a:t>control unit </a:t>
            </a:r>
            <a:r>
              <a:rPr lang="en-US" sz="2400" dirty="0"/>
              <a:t>via the </a:t>
            </a:r>
            <a:r>
              <a:rPr lang="en-US" sz="2400" u="sng" dirty="0"/>
              <a:t>current sensor </a:t>
            </a:r>
            <a:r>
              <a:rPr lang="en-US" sz="2400" dirty="0"/>
              <a:t>and if an abnormal condition is found, </a:t>
            </a:r>
            <a:r>
              <a:rPr lang="en-US" sz="2400" u="sng" dirty="0"/>
              <a:t>the relay </a:t>
            </a:r>
            <a:r>
              <a:rPr lang="en-US" sz="2400" dirty="0"/>
              <a:t>shuts off motor current. </a:t>
            </a:r>
            <a:endParaRPr lang="en-US" sz="2400" dirty="0">
              <a:solidFill>
                <a:schemeClr val="tx2"/>
              </a:solidFill>
            </a:endParaRPr>
          </a:p>
        </p:txBody>
      </p:sp>
      <p:sp>
        <p:nvSpPr>
          <p:cNvPr id="25" name="Rectangle 24">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0764554"/>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412C24"/>
      </a:dk2>
      <a:lt2>
        <a:srgbClr val="E2E6E8"/>
      </a:lt2>
      <a:accent1>
        <a:srgbClr val="C0998B"/>
      </a:accent1>
      <a:accent2>
        <a:srgbClr val="B4A27B"/>
      </a:accent2>
      <a:accent3>
        <a:srgbClr val="A2A67E"/>
      </a:accent3>
      <a:accent4>
        <a:srgbClr val="8EAA74"/>
      </a:accent4>
      <a:accent5>
        <a:srgbClr val="85AB82"/>
      </a:accent5>
      <a:accent6>
        <a:srgbClr val="77AF8B"/>
      </a:accent6>
      <a:hlink>
        <a:srgbClr val="5D8A9A"/>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497</Words>
  <Application>Microsoft Office PowerPoint</Application>
  <PresentationFormat>Widescreen</PresentationFormat>
  <Paragraphs>31</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AvenirNext LT Pro Medium</vt:lpstr>
      <vt:lpstr>Calibri</vt:lpstr>
      <vt:lpstr>BlockprintVTI</vt:lpstr>
      <vt:lpstr>EPS Week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EPS Week 1</dc:title>
  <dc:creator>Long Trinh Tien</dc:creator>
  <cp:lastModifiedBy>Long Trinh Tien</cp:lastModifiedBy>
  <cp:revision>2</cp:revision>
  <dcterms:created xsi:type="dcterms:W3CDTF">2022-06-28T15:02:27Z</dcterms:created>
  <dcterms:modified xsi:type="dcterms:W3CDTF">2022-06-29T04:25:06Z</dcterms:modified>
</cp:coreProperties>
</file>