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308" r:id="rId4"/>
    <p:sldId id="269" r:id="rId5"/>
    <p:sldId id="309" r:id="rId6"/>
    <p:sldId id="270" r:id="rId7"/>
    <p:sldId id="273" r:id="rId8"/>
    <p:sldId id="271" r:id="rId9"/>
    <p:sldId id="274" r:id="rId10"/>
    <p:sldId id="275" r:id="rId11"/>
    <p:sldId id="261" r:id="rId12"/>
    <p:sldId id="305" r:id="rId13"/>
    <p:sldId id="285" r:id="rId14"/>
    <p:sldId id="262" r:id="rId15"/>
    <p:sldId id="267" r:id="rId16"/>
    <p:sldId id="294" r:id="rId17"/>
    <p:sldId id="295" r:id="rId18"/>
    <p:sldId id="296" r:id="rId19"/>
    <p:sldId id="297" r:id="rId20"/>
    <p:sldId id="298" r:id="rId21"/>
    <p:sldId id="299" r:id="rId22"/>
    <p:sldId id="300" r:id="rId23"/>
    <p:sldId id="310" r:id="rId24"/>
    <p:sldId id="307" r:id="rId25"/>
    <p:sldId id="286" r:id="rId26"/>
    <p:sldId id="287" r:id="rId27"/>
    <p:sldId id="288" r:id="rId28"/>
    <p:sldId id="289" r:id="rId29"/>
    <p:sldId id="290" r:id="rId30"/>
    <p:sldId id="293"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94" autoAdjust="0"/>
  </p:normalViewPr>
  <p:slideViewPr>
    <p:cSldViewPr snapToGrid="0">
      <p:cViewPr varScale="1">
        <p:scale>
          <a:sx n="56" d="100"/>
          <a:sy n="56" d="100"/>
        </p:scale>
        <p:origin x="10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150FF-C36A-4F1D-A834-C3AB189060AA}"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C9BE47EA-AC0D-4A5C-BD78-29432519EC95}">
      <dgm:prSet/>
      <dgm:spPr/>
      <dgm:t>
        <a:bodyPr/>
        <a:lstStyle/>
        <a:p>
          <a:pPr>
            <a:lnSpc>
              <a:spcPct val="100000"/>
            </a:lnSpc>
          </a:pPr>
          <a:r>
            <a:rPr lang="en-US"/>
            <a:t>Rack and pinion steering is very simple and has few moving parts.</a:t>
          </a:r>
        </a:p>
      </dgm:t>
    </dgm:pt>
    <dgm:pt modelId="{6931C7B7-1F3C-40ED-B6BC-50D4A504C4AD}" type="parTrans" cxnId="{C16B34B9-A35A-43EC-AF16-BAAB2B43285D}">
      <dgm:prSet/>
      <dgm:spPr/>
      <dgm:t>
        <a:bodyPr/>
        <a:lstStyle/>
        <a:p>
          <a:endParaRPr lang="en-US"/>
        </a:p>
      </dgm:t>
    </dgm:pt>
    <dgm:pt modelId="{369882B7-4C53-41E8-AE22-20469D291602}" type="sibTrans" cxnId="{C16B34B9-A35A-43EC-AF16-BAAB2B43285D}">
      <dgm:prSet/>
      <dgm:spPr/>
      <dgm:t>
        <a:bodyPr/>
        <a:lstStyle/>
        <a:p>
          <a:endParaRPr lang="en-US"/>
        </a:p>
      </dgm:t>
    </dgm:pt>
    <dgm:pt modelId="{FEC05DC0-5C19-4E76-8B56-0BCC04831FC7}">
      <dgm:prSet/>
      <dgm:spPr/>
      <dgm:t>
        <a:bodyPr/>
        <a:lstStyle/>
        <a:p>
          <a:pPr>
            <a:lnSpc>
              <a:spcPct val="100000"/>
            </a:lnSpc>
          </a:pPr>
          <a:r>
            <a:rPr lang="en-US"/>
            <a:t>When the pinion gear rotates the rack moves laterally. </a:t>
          </a:r>
        </a:p>
      </dgm:t>
    </dgm:pt>
    <dgm:pt modelId="{8BCCA09D-ED95-4463-9D3A-6A7A98F8D335}" type="parTrans" cxnId="{C90764C9-AB30-4710-B955-CF8343C7E714}">
      <dgm:prSet/>
      <dgm:spPr/>
      <dgm:t>
        <a:bodyPr/>
        <a:lstStyle/>
        <a:p>
          <a:endParaRPr lang="en-US"/>
        </a:p>
      </dgm:t>
    </dgm:pt>
    <dgm:pt modelId="{163BBEE8-7AA7-4C9C-8C47-4F7AD380C75A}" type="sibTrans" cxnId="{C90764C9-AB30-4710-B955-CF8343C7E714}">
      <dgm:prSet/>
      <dgm:spPr/>
      <dgm:t>
        <a:bodyPr/>
        <a:lstStyle/>
        <a:p>
          <a:endParaRPr lang="en-US"/>
        </a:p>
      </dgm:t>
    </dgm:pt>
    <dgm:pt modelId="{3C37EC54-9FDF-4370-B862-C2881721B544}">
      <dgm:prSet/>
      <dgm:spPr/>
      <dgm:t>
        <a:bodyPr/>
        <a:lstStyle/>
        <a:p>
          <a:pPr>
            <a:lnSpc>
              <a:spcPct val="100000"/>
            </a:lnSpc>
          </a:pPr>
          <a:r>
            <a:rPr lang="en-US"/>
            <a:t>The pinion gear is connected to the steering wheel – the rack is connected to the steering knuckles.</a:t>
          </a:r>
        </a:p>
      </dgm:t>
    </dgm:pt>
    <dgm:pt modelId="{39E6ABF8-074B-488D-A8B4-10B2A66BB292}" type="parTrans" cxnId="{470694C8-B25A-4E9B-9FE3-04A31FADF460}">
      <dgm:prSet/>
      <dgm:spPr/>
      <dgm:t>
        <a:bodyPr/>
        <a:lstStyle/>
        <a:p>
          <a:endParaRPr lang="en-US"/>
        </a:p>
      </dgm:t>
    </dgm:pt>
    <dgm:pt modelId="{23647656-8739-44ED-AF90-5CDEF76FEC8D}" type="sibTrans" cxnId="{470694C8-B25A-4E9B-9FE3-04A31FADF460}">
      <dgm:prSet/>
      <dgm:spPr/>
      <dgm:t>
        <a:bodyPr/>
        <a:lstStyle/>
        <a:p>
          <a:endParaRPr lang="en-US"/>
        </a:p>
      </dgm:t>
    </dgm:pt>
    <dgm:pt modelId="{9A7A7018-8318-43F3-A6A7-1F702FB44D63}" type="pres">
      <dgm:prSet presAssocID="{04D150FF-C36A-4F1D-A834-C3AB189060AA}" presName="root" presStyleCnt="0">
        <dgm:presLayoutVars>
          <dgm:dir/>
          <dgm:resizeHandles val="exact"/>
        </dgm:presLayoutVars>
      </dgm:prSet>
      <dgm:spPr/>
    </dgm:pt>
    <dgm:pt modelId="{08E36AB4-8640-4167-BFCD-9F1757481060}" type="pres">
      <dgm:prSet presAssocID="{C9BE47EA-AC0D-4A5C-BD78-29432519EC95}" presName="compNode" presStyleCnt="0"/>
      <dgm:spPr/>
    </dgm:pt>
    <dgm:pt modelId="{15E65B7C-59C7-4612-82D2-A9A09AB3CE42}" type="pres">
      <dgm:prSet presAssocID="{C9BE47EA-AC0D-4A5C-BD78-29432519EC95}" presName="bgRect" presStyleLbl="bgShp" presStyleIdx="0" presStyleCnt="3"/>
      <dgm:spPr/>
    </dgm:pt>
    <dgm:pt modelId="{9113E719-43FB-4F30-A71B-277266B5614C}" type="pres">
      <dgm:prSet presAssocID="{C9BE47EA-AC0D-4A5C-BD78-29432519EC95}" presName="iconRect" presStyleLbl="node1" presStyleIdx="0" presStyleCnt="3"/>
      <dgm:spPr/>
    </dgm:pt>
    <dgm:pt modelId="{B2E46D71-0BFA-4273-8270-53FA47C2CD42}" type="pres">
      <dgm:prSet presAssocID="{C9BE47EA-AC0D-4A5C-BD78-29432519EC95}" presName="spaceRect" presStyleCnt="0"/>
      <dgm:spPr/>
    </dgm:pt>
    <dgm:pt modelId="{4E401E41-863E-4C46-B5B1-37BDF19BF081}" type="pres">
      <dgm:prSet presAssocID="{C9BE47EA-AC0D-4A5C-BD78-29432519EC95}" presName="parTx" presStyleLbl="revTx" presStyleIdx="0" presStyleCnt="3">
        <dgm:presLayoutVars>
          <dgm:chMax val="0"/>
          <dgm:chPref val="0"/>
        </dgm:presLayoutVars>
      </dgm:prSet>
      <dgm:spPr/>
    </dgm:pt>
    <dgm:pt modelId="{839007F6-3A09-44A9-8FA2-6C1864433513}" type="pres">
      <dgm:prSet presAssocID="{369882B7-4C53-41E8-AE22-20469D291602}" presName="sibTrans" presStyleCnt="0"/>
      <dgm:spPr/>
    </dgm:pt>
    <dgm:pt modelId="{77E71201-64B0-4643-B5FD-05EF79559988}" type="pres">
      <dgm:prSet presAssocID="{FEC05DC0-5C19-4E76-8B56-0BCC04831FC7}" presName="compNode" presStyleCnt="0"/>
      <dgm:spPr/>
    </dgm:pt>
    <dgm:pt modelId="{28962516-99BB-44D2-A198-F458FB11A936}" type="pres">
      <dgm:prSet presAssocID="{FEC05DC0-5C19-4E76-8B56-0BCC04831FC7}" presName="bgRect" presStyleLbl="bgShp" presStyleIdx="1" presStyleCnt="3" custLinFactNeighborY="1278"/>
      <dgm:spPr/>
    </dgm:pt>
    <dgm:pt modelId="{652565D2-5C9A-4F94-860A-18E1F9960A94}" type="pres">
      <dgm:prSet presAssocID="{FEC05DC0-5C19-4E76-8B56-0BCC04831FC7}" presName="iconRect" presStyleLbl="node1" presStyleIdx="1" presStyleCnt="3"/>
      <dgm:spPr/>
    </dgm:pt>
    <dgm:pt modelId="{51B679CB-A310-41F3-9BA7-BCCD3D1A9979}" type="pres">
      <dgm:prSet presAssocID="{FEC05DC0-5C19-4E76-8B56-0BCC04831FC7}" presName="spaceRect" presStyleCnt="0"/>
      <dgm:spPr/>
    </dgm:pt>
    <dgm:pt modelId="{82876F86-2C9F-4F73-913E-4797A149B3FA}" type="pres">
      <dgm:prSet presAssocID="{FEC05DC0-5C19-4E76-8B56-0BCC04831FC7}" presName="parTx" presStyleLbl="revTx" presStyleIdx="1" presStyleCnt="3">
        <dgm:presLayoutVars>
          <dgm:chMax val="0"/>
          <dgm:chPref val="0"/>
        </dgm:presLayoutVars>
      </dgm:prSet>
      <dgm:spPr/>
    </dgm:pt>
    <dgm:pt modelId="{86668974-1962-4439-B80D-40C81EB29A00}" type="pres">
      <dgm:prSet presAssocID="{163BBEE8-7AA7-4C9C-8C47-4F7AD380C75A}" presName="sibTrans" presStyleCnt="0"/>
      <dgm:spPr/>
    </dgm:pt>
    <dgm:pt modelId="{8705C9E9-6F07-4266-9340-1C2CEDDBDE6F}" type="pres">
      <dgm:prSet presAssocID="{3C37EC54-9FDF-4370-B862-C2881721B544}" presName="compNode" presStyleCnt="0"/>
      <dgm:spPr/>
    </dgm:pt>
    <dgm:pt modelId="{BEB8FC15-DED4-48AC-9F40-5F6C4965890A}" type="pres">
      <dgm:prSet presAssocID="{3C37EC54-9FDF-4370-B862-C2881721B544}" presName="bgRect" presStyleLbl="bgShp" presStyleIdx="2" presStyleCnt="3"/>
      <dgm:spPr/>
    </dgm:pt>
    <dgm:pt modelId="{392798AE-C28E-4F8A-BB15-FA207E756EDF}" type="pres">
      <dgm:prSet presAssocID="{3C37EC54-9FDF-4370-B862-C2881721B544}" presName="iconRect" presStyleLbl="node1" presStyleIdx="2" presStyleCnt="3"/>
      <dgm:spPr/>
    </dgm:pt>
    <dgm:pt modelId="{741770DA-AE23-475D-A376-C96CB6D4C901}" type="pres">
      <dgm:prSet presAssocID="{3C37EC54-9FDF-4370-B862-C2881721B544}" presName="spaceRect" presStyleCnt="0"/>
      <dgm:spPr/>
    </dgm:pt>
    <dgm:pt modelId="{8E72AC74-69AA-4FA0-ABE7-995BFE709EB3}" type="pres">
      <dgm:prSet presAssocID="{3C37EC54-9FDF-4370-B862-C2881721B544}" presName="parTx" presStyleLbl="revTx" presStyleIdx="2" presStyleCnt="3">
        <dgm:presLayoutVars>
          <dgm:chMax val="0"/>
          <dgm:chPref val="0"/>
        </dgm:presLayoutVars>
      </dgm:prSet>
      <dgm:spPr/>
    </dgm:pt>
  </dgm:ptLst>
  <dgm:cxnLst>
    <dgm:cxn modelId="{54072109-9E58-47B1-B96D-A4D0BCA1132A}" type="presOf" srcId="{04D150FF-C36A-4F1D-A834-C3AB189060AA}" destId="{9A7A7018-8318-43F3-A6A7-1F702FB44D63}" srcOrd="0" destOrd="0" presId="urn:microsoft.com/office/officeart/2018/2/layout/IconVerticalSolidList"/>
    <dgm:cxn modelId="{51F78809-E85B-41C0-A657-DEEAFECFE3D2}" type="presOf" srcId="{C9BE47EA-AC0D-4A5C-BD78-29432519EC95}" destId="{4E401E41-863E-4C46-B5B1-37BDF19BF081}" srcOrd="0" destOrd="0" presId="urn:microsoft.com/office/officeart/2018/2/layout/IconVerticalSolidList"/>
    <dgm:cxn modelId="{9F370263-D66D-470F-B4AD-CA2B0ECE7CCE}" type="presOf" srcId="{FEC05DC0-5C19-4E76-8B56-0BCC04831FC7}" destId="{82876F86-2C9F-4F73-913E-4797A149B3FA}" srcOrd="0" destOrd="0" presId="urn:microsoft.com/office/officeart/2018/2/layout/IconVerticalSolidList"/>
    <dgm:cxn modelId="{5EB3D27A-1D53-44E5-8CEC-90741A5D65FD}" type="presOf" srcId="{3C37EC54-9FDF-4370-B862-C2881721B544}" destId="{8E72AC74-69AA-4FA0-ABE7-995BFE709EB3}" srcOrd="0" destOrd="0" presId="urn:microsoft.com/office/officeart/2018/2/layout/IconVerticalSolidList"/>
    <dgm:cxn modelId="{C16B34B9-A35A-43EC-AF16-BAAB2B43285D}" srcId="{04D150FF-C36A-4F1D-A834-C3AB189060AA}" destId="{C9BE47EA-AC0D-4A5C-BD78-29432519EC95}" srcOrd="0" destOrd="0" parTransId="{6931C7B7-1F3C-40ED-B6BC-50D4A504C4AD}" sibTransId="{369882B7-4C53-41E8-AE22-20469D291602}"/>
    <dgm:cxn modelId="{470694C8-B25A-4E9B-9FE3-04A31FADF460}" srcId="{04D150FF-C36A-4F1D-A834-C3AB189060AA}" destId="{3C37EC54-9FDF-4370-B862-C2881721B544}" srcOrd="2" destOrd="0" parTransId="{39E6ABF8-074B-488D-A8B4-10B2A66BB292}" sibTransId="{23647656-8739-44ED-AF90-5CDEF76FEC8D}"/>
    <dgm:cxn modelId="{C90764C9-AB30-4710-B955-CF8343C7E714}" srcId="{04D150FF-C36A-4F1D-A834-C3AB189060AA}" destId="{FEC05DC0-5C19-4E76-8B56-0BCC04831FC7}" srcOrd="1" destOrd="0" parTransId="{8BCCA09D-ED95-4463-9D3A-6A7A98F8D335}" sibTransId="{163BBEE8-7AA7-4C9C-8C47-4F7AD380C75A}"/>
    <dgm:cxn modelId="{9CC35985-2DF6-4FA2-BAD7-7C1AF4AB8EC7}" type="presParOf" srcId="{9A7A7018-8318-43F3-A6A7-1F702FB44D63}" destId="{08E36AB4-8640-4167-BFCD-9F1757481060}" srcOrd="0" destOrd="0" presId="urn:microsoft.com/office/officeart/2018/2/layout/IconVerticalSolidList"/>
    <dgm:cxn modelId="{A8546022-04C1-4B80-8A1C-324BDDFAF273}" type="presParOf" srcId="{08E36AB4-8640-4167-BFCD-9F1757481060}" destId="{15E65B7C-59C7-4612-82D2-A9A09AB3CE42}" srcOrd="0" destOrd="0" presId="urn:microsoft.com/office/officeart/2018/2/layout/IconVerticalSolidList"/>
    <dgm:cxn modelId="{C6748F5B-838C-4863-9549-A710BB4F7668}" type="presParOf" srcId="{08E36AB4-8640-4167-BFCD-9F1757481060}" destId="{9113E719-43FB-4F30-A71B-277266B5614C}" srcOrd="1" destOrd="0" presId="urn:microsoft.com/office/officeart/2018/2/layout/IconVerticalSolidList"/>
    <dgm:cxn modelId="{26C63948-78A9-4D95-9C5C-74018BB8D825}" type="presParOf" srcId="{08E36AB4-8640-4167-BFCD-9F1757481060}" destId="{B2E46D71-0BFA-4273-8270-53FA47C2CD42}" srcOrd="2" destOrd="0" presId="urn:microsoft.com/office/officeart/2018/2/layout/IconVerticalSolidList"/>
    <dgm:cxn modelId="{513A20E6-9DAE-4C0F-8433-5ED3F60CC9F8}" type="presParOf" srcId="{08E36AB4-8640-4167-BFCD-9F1757481060}" destId="{4E401E41-863E-4C46-B5B1-37BDF19BF081}" srcOrd="3" destOrd="0" presId="urn:microsoft.com/office/officeart/2018/2/layout/IconVerticalSolidList"/>
    <dgm:cxn modelId="{0F161116-EB80-4990-BEB8-E556E6E9DEF0}" type="presParOf" srcId="{9A7A7018-8318-43F3-A6A7-1F702FB44D63}" destId="{839007F6-3A09-44A9-8FA2-6C1864433513}" srcOrd="1" destOrd="0" presId="urn:microsoft.com/office/officeart/2018/2/layout/IconVerticalSolidList"/>
    <dgm:cxn modelId="{FD893F3C-6F96-41EF-A159-313676125391}" type="presParOf" srcId="{9A7A7018-8318-43F3-A6A7-1F702FB44D63}" destId="{77E71201-64B0-4643-B5FD-05EF79559988}" srcOrd="2" destOrd="0" presId="urn:microsoft.com/office/officeart/2018/2/layout/IconVerticalSolidList"/>
    <dgm:cxn modelId="{DF7FFAB3-6515-4FAE-BA57-39E173BEAE7E}" type="presParOf" srcId="{77E71201-64B0-4643-B5FD-05EF79559988}" destId="{28962516-99BB-44D2-A198-F458FB11A936}" srcOrd="0" destOrd="0" presId="urn:microsoft.com/office/officeart/2018/2/layout/IconVerticalSolidList"/>
    <dgm:cxn modelId="{CDD778B0-6CB9-4A21-8C88-0FF96CD4FDDA}" type="presParOf" srcId="{77E71201-64B0-4643-B5FD-05EF79559988}" destId="{652565D2-5C9A-4F94-860A-18E1F9960A94}" srcOrd="1" destOrd="0" presId="urn:microsoft.com/office/officeart/2018/2/layout/IconVerticalSolidList"/>
    <dgm:cxn modelId="{58D832C0-9114-489E-954C-4A69D57835AD}" type="presParOf" srcId="{77E71201-64B0-4643-B5FD-05EF79559988}" destId="{51B679CB-A310-41F3-9BA7-BCCD3D1A9979}" srcOrd="2" destOrd="0" presId="urn:microsoft.com/office/officeart/2018/2/layout/IconVerticalSolidList"/>
    <dgm:cxn modelId="{32DA1209-4E7D-463B-9333-8DE7231C3D3F}" type="presParOf" srcId="{77E71201-64B0-4643-B5FD-05EF79559988}" destId="{82876F86-2C9F-4F73-913E-4797A149B3FA}" srcOrd="3" destOrd="0" presId="urn:microsoft.com/office/officeart/2018/2/layout/IconVerticalSolidList"/>
    <dgm:cxn modelId="{E3E64286-E3B1-4646-8C65-9B45BCAD3240}" type="presParOf" srcId="{9A7A7018-8318-43F3-A6A7-1F702FB44D63}" destId="{86668974-1962-4439-B80D-40C81EB29A00}" srcOrd="3" destOrd="0" presId="urn:microsoft.com/office/officeart/2018/2/layout/IconVerticalSolidList"/>
    <dgm:cxn modelId="{46D2E679-6FF0-4AF7-BAF0-5620FC665964}" type="presParOf" srcId="{9A7A7018-8318-43F3-A6A7-1F702FB44D63}" destId="{8705C9E9-6F07-4266-9340-1C2CEDDBDE6F}" srcOrd="4" destOrd="0" presId="urn:microsoft.com/office/officeart/2018/2/layout/IconVerticalSolidList"/>
    <dgm:cxn modelId="{FDAF09B3-CAC2-42AF-9FE5-AEF9B7C3DA17}" type="presParOf" srcId="{8705C9E9-6F07-4266-9340-1C2CEDDBDE6F}" destId="{BEB8FC15-DED4-48AC-9F40-5F6C4965890A}" srcOrd="0" destOrd="0" presId="urn:microsoft.com/office/officeart/2018/2/layout/IconVerticalSolidList"/>
    <dgm:cxn modelId="{7133CEBC-F6BB-4939-BD67-11C11C919F47}" type="presParOf" srcId="{8705C9E9-6F07-4266-9340-1C2CEDDBDE6F}" destId="{392798AE-C28E-4F8A-BB15-FA207E756EDF}" srcOrd="1" destOrd="0" presId="urn:microsoft.com/office/officeart/2018/2/layout/IconVerticalSolidList"/>
    <dgm:cxn modelId="{BD4831C2-57BC-450A-B95F-BAB8E616603D}" type="presParOf" srcId="{8705C9E9-6F07-4266-9340-1C2CEDDBDE6F}" destId="{741770DA-AE23-475D-A376-C96CB6D4C901}" srcOrd="2" destOrd="0" presId="urn:microsoft.com/office/officeart/2018/2/layout/IconVerticalSolidList"/>
    <dgm:cxn modelId="{BE97028B-CC0C-4AA6-A5C1-23B2FD401523}" type="presParOf" srcId="{8705C9E9-6F07-4266-9340-1C2CEDDBDE6F}" destId="{8E72AC74-69AA-4FA0-ABE7-995BFE709E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0DA5EE-D4C0-4747-BF93-C8D030FF6B9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333C5AE9-0239-40B6-881F-4BBF10AB4348}">
      <dgm:prSet/>
      <dgm:spPr/>
      <dgm:t>
        <a:bodyPr/>
        <a:lstStyle/>
        <a:p>
          <a:r>
            <a:rPr lang="en-US" dirty="0"/>
            <a:t>The rack and pinion gears are mounted in an aluminum housing that usually sits on top of the front sub-frame.</a:t>
          </a:r>
        </a:p>
      </dgm:t>
    </dgm:pt>
    <dgm:pt modelId="{448FC509-7EE2-45F0-BE64-4E98EEE8D604}" type="parTrans" cxnId="{E3CF5A6F-8F79-494C-993C-5F241DBD48B1}">
      <dgm:prSet/>
      <dgm:spPr/>
      <dgm:t>
        <a:bodyPr/>
        <a:lstStyle/>
        <a:p>
          <a:endParaRPr lang="en-US"/>
        </a:p>
      </dgm:t>
    </dgm:pt>
    <dgm:pt modelId="{62725AD8-A475-418A-96BE-51FEEFB236E4}" type="sibTrans" cxnId="{E3CF5A6F-8F79-494C-993C-5F241DBD48B1}">
      <dgm:prSet/>
      <dgm:spPr/>
      <dgm:t>
        <a:bodyPr/>
        <a:lstStyle/>
        <a:p>
          <a:endParaRPr lang="en-US"/>
        </a:p>
      </dgm:t>
    </dgm:pt>
    <dgm:pt modelId="{49F64651-52F2-4229-8E92-C299F3517C30}">
      <dgm:prSet/>
      <dgm:spPr/>
      <dgm:t>
        <a:bodyPr/>
        <a:lstStyle/>
        <a:p>
          <a:r>
            <a:rPr lang="en-US" dirty="0"/>
            <a:t>Tie rods connect each end of the rack to the steering knuckles.</a:t>
          </a:r>
        </a:p>
      </dgm:t>
    </dgm:pt>
    <dgm:pt modelId="{2D670471-68F4-4A63-8E94-59ABC63B3490}" type="parTrans" cxnId="{D26A0C44-87CC-441C-A56C-FF24E050AF83}">
      <dgm:prSet/>
      <dgm:spPr/>
      <dgm:t>
        <a:bodyPr/>
        <a:lstStyle/>
        <a:p>
          <a:endParaRPr lang="en-US"/>
        </a:p>
      </dgm:t>
    </dgm:pt>
    <dgm:pt modelId="{889F05B1-49F1-4834-A475-5DBAE7A66030}" type="sibTrans" cxnId="{D26A0C44-87CC-441C-A56C-FF24E050AF83}">
      <dgm:prSet/>
      <dgm:spPr/>
      <dgm:t>
        <a:bodyPr/>
        <a:lstStyle/>
        <a:p>
          <a:endParaRPr lang="en-US"/>
        </a:p>
      </dgm:t>
    </dgm:pt>
    <dgm:pt modelId="{D52F1472-BAD0-49D5-999B-0DAB750A4ACD}">
      <dgm:prSet/>
      <dgm:spPr/>
      <dgm:t>
        <a:bodyPr/>
        <a:lstStyle/>
        <a:p>
          <a:r>
            <a:rPr lang="en-US"/>
            <a:t>The rack and inner tie rod ends are protected by rubber bellows. </a:t>
          </a:r>
        </a:p>
      </dgm:t>
    </dgm:pt>
    <dgm:pt modelId="{D215EE84-3CFE-4180-9B74-038E0AB9630C}" type="parTrans" cxnId="{1D18B00C-B7ED-4525-AAEF-0B50DE84690C}">
      <dgm:prSet/>
      <dgm:spPr/>
      <dgm:t>
        <a:bodyPr/>
        <a:lstStyle/>
        <a:p>
          <a:endParaRPr lang="en-US"/>
        </a:p>
      </dgm:t>
    </dgm:pt>
    <dgm:pt modelId="{5C07A49B-D76C-4438-B502-97FE29694961}" type="sibTrans" cxnId="{1D18B00C-B7ED-4525-AAEF-0B50DE84690C}">
      <dgm:prSet/>
      <dgm:spPr/>
      <dgm:t>
        <a:bodyPr/>
        <a:lstStyle/>
        <a:p>
          <a:endParaRPr lang="en-US"/>
        </a:p>
      </dgm:t>
    </dgm:pt>
    <dgm:pt modelId="{2E2107FB-35DC-4364-AC76-4AEC94D91276}" type="pres">
      <dgm:prSet presAssocID="{4E0DA5EE-D4C0-4747-BF93-C8D030FF6B93}" presName="linear" presStyleCnt="0">
        <dgm:presLayoutVars>
          <dgm:animLvl val="lvl"/>
          <dgm:resizeHandles val="exact"/>
        </dgm:presLayoutVars>
      </dgm:prSet>
      <dgm:spPr/>
    </dgm:pt>
    <dgm:pt modelId="{0356E8B6-2D07-4A9B-92A9-69398E9E42C0}" type="pres">
      <dgm:prSet presAssocID="{333C5AE9-0239-40B6-881F-4BBF10AB4348}" presName="parentText" presStyleLbl="node1" presStyleIdx="0" presStyleCnt="3">
        <dgm:presLayoutVars>
          <dgm:chMax val="0"/>
          <dgm:bulletEnabled val="1"/>
        </dgm:presLayoutVars>
      </dgm:prSet>
      <dgm:spPr/>
    </dgm:pt>
    <dgm:pt modelId="{7483D484-CCBA-46FD-8C4E-872E1F0A6513}" type="pres">
      <dgm:prSet presAssocID="{62725AD8-A475-418A-96BE-51FEEFB236E4}" presName="spacer" presStyleCnt="0"/>
      <dgm:spPr/>
    </dgm:pt>
    <dgm:pt modelId="{5E17F313-3532-4159-8D7E-97355409D2AC}" type="pres">
      <dgm:prSet presAssocID="{49F64651-52F2-4229-8E92-C299F3517C30}" presName="parentText" presStyleLbl="node1" presStyleIdx="1" presStyleCnt="3">
        <dgm:presLayoutVars>
          <dgm:chMax val="0"/>
          <dgm:bulletEnabled val="1"/>
        </dgm:presLayoutVars>
      </dgm:prSet>
      <dgm:spPr/>
    </dgm:pt>
    <dgm:pt modelId="{E278C666-AD30-4019-9435-BCF3135A9984}" type="pres">
      <dgm:prSet presAssocID="{889F05B1-49F1-4834-A475-5DBAE7A66030}" presName="spacer" presStyleCnt="0"/>
      <dgm:spPr/>
    </dgm:pt>
    <dgm:pt modelId="{9F429DC6-D6B5-4632-90DE-958E01F25AF4}" type="pres">
      <dgm:prSet presAssocID="{D52F1472-BAD0-49D5-999B-0DAB750A4ACD}" presName="parentText" presStyleLbl="node1" presStyleIdx="2" presStyleCnt="3">
        <dgm:presLayoutVars>
          <dgm:chMax val="0"/>
          <dgm:bulletEnabled val="1"/>
        </dgm:presLayoutVars>
      </dgm:prSet>
      <dgm:spPr/>
    </dgm:pt>
  </dgm:ptLst>
  <dgm:cxnLst>
    <dgm:cxn modelId="{1D18B00C-B7ED-4525-AAEF-0B50DE84690C}" srcId="{4E0DA5EE-D4C0-4747-BF93-C8D030FF6B93}" destId="{D52F1472-BAD0-49D5-999B-0DAB750A4ACD}" srcOrd="2" destOrd="0" parTransId="{D215EE84-3CFE-4180-9B74-038E0AB9630C}" sibTransId="{5C07A49B-D76C-4438-B502-97FE29694961}"/>
    <dgm:cxn modelId="{A9877917-3F19-49A8-9EF0-F9D6D4B9A658}" type="presOf" srcId="{4E0DA5EE-D4C0-4747-BF93-C8D030FF6B93}" destId="{2E2107FB-35DC-4364-AC76-4AEC94D91276}" srcOrd="0" destOrd="0" presId="urn:microsoft.com/office/officeart/2005/8/layout/vList2"/>
    <dgm:cxn modelId="{662FC35F-F53D-4FAF-9C78-9D0023E9A87C}" type="presOf" srcId="{49F64651-52F2-4229-8E92-C299F3517C30}" destId="{5E17F313-3532-4159-8D7E-97355409D2AC}" srcOrd="0" destOrd="0" presId="urn:microsoft.com/office/officeart/2005/8/layout/vList2"/>
    <dgm:cxn modelId="{D26A0C44-87CC-441C-A56C-FF24E050AF83}" srcId="{4E0DA5EE-D4C0-4747-BF93-C8D030FF6B93}" destId="{49F64651-52F2-4229-8E92-C299F3517C30}" srcOrd="1" destOrd="0" parTransId="{2D670471-68F4-4A63-8E94-59ABC63B3490}" sibTransId="{889F05B1-49F1-4834-A475-5DBAE7A66030}"/>
    <dgm:cxn modelId="{E0376E6D-B99A-4912-9CD3-897AE1DA0139}" type="presOf" srcId="{D52F1472-BAD0-49D5-999B-0DAB750A4ACD}" destId="{9F429DC6-D6B5-4632-90DE-958E01F25AF4}" srcOrd="0" destOrd="0" presId="urn:microsoft.com/office/officeart/2005/8/layout/vList2"/>
    <dgm:cxn modelId="{E3CF5A6F-8F79-494C-993C-5F241DBD48B1}" srcId="{4E0DA5EE-D4C0-4747-BF93-C8D030FF6B93}" destId="{333C5AE9-0239-40B6-881F-4BBF10AB4348}" srcOrd="0" destOrd="0" parTransId="{448FC509-7EE2-45F0-BE64-4E98EEE8D604}" sibTransId="{62725AD8-A475-418A-96BE-51FEEFB236E4}"/>
    <dgm:cxn modelId="{9FBD929C-07E7-4D77-9287-E2291D4B5B52}" type="presOf" srcId="{333C5AE9-0239-40B6-881F-4BBF10AB4348}" destId="{0356E8B6-2D07-4A9B-92A9-69398E9E42C0}" srcOrd="0" destOrd="0" presId="urn:microsoft.com/office/officeart/2005/8/layout/vList2"/>
    <dgm:cxn modelId="{E5D11485-E29D-49AD-9739-FEDD35043555}" type="presParOf" srcId="{2E2107FB-35DC-4364-AC76-4AEC94D91276}" destId="{0356E8B6-2D07-4A9B-92A9-69398E9E42C0}" srcOrd="0" destOrd="0" presId="urn:microsoft.com/office/officeart/2005/8/layout/vList2"/>
    <dgm:cxn modelId="{FD92478E-17AA-4D44-BA16-2B6087EC576A}" type="presParOf" srcId="{2E2107FB-35DC-4364-AC76-4AEC94D91276}" destId="{7483D484-CCBA-46FD-8C4E-872E1F0A6513}" srcOrd="1" destOrd="0" presId="urn:microsoft.com/office/officeart/2005/8/layout/vList2"/>
    <dgm:cxn modelId="{8582BC7A-DB78-4189-8AF6-C1D150AC6A55}" type="presParOf" srcId="{2E2107FB-35DC-4364-AC76-4AEC94D91276}" destId="{5E17F313-3532-4159-8D7E-97355409D2AC}" srcOrd="2" destOrd="0" presId="urn:microsoft.com/office/officeart/2005/8/layout/vList2"/>
    <dgm:cxn modelId="{5B0C3962-7349-443C-9FFC-97CFB6907992}" type="presParOf" srcId="{2E2107FB-35DC-4364-AC76-4AEC94D91276}" destId="{E278C666-AD30-4019-9435-BCF3135A9984}" srcOrd="3" destOrd="0" presId="urn:microsoft.com/office/officeart/2005/8/layout/vList2"/>
    <dgm:cxn modelId="{B10176F7-1C54-4284-AB62-D0727FF65759}" type="presParOf" srcId="{2E2107FB-35DC-4364-AC76-4AEC94D91276}" destId="{9F429DC6-D6B5-4632-90DE-958E01F25AF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27E1E-1E8E-4E5D-A9EA-2A096110FA7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F5FEDDC-75B1-4DDA-8FED-AB78C64CB3A3}">
      <dgm:prSet/>
      <dgm:spPr/>
      <dgm:t>
        <a:bodyPr/>
        <a:lstStyle/>
        <a:p>
          <a:r>
            <a:rPr lang="en-US"/>
            <a:t>The rack and pinion gears are located inside an aluminum housing that is bolted to the frame or firewall.</a:t>
          </a:r>
        </a:p>
      </dgm:t>
    </dgm:pt>
    <dgm:pt modelId="{9F755E71-FC27-4834-AA43-BEAFE726858E}" type="parTrans" cxnId="{D7A4F739-E855-42E7-922B-BD1E7F3B26D0}">
      <dgm:prSet/>
      <dgm:spPr/>
      <dgm:t>
        <a:bodyPr/>
        <a:lstStyle/>
        <a:p>
          <a:endParaRPr lang="en-US"/>
        </a:p>
      </dgm:t>
    </dgm:pt>
    <dgm:pt modelId="{50A12A85-FC77-4554-8CA9-90A75635E182}" type="sibTrans" cxnId="{D7A4F739-E855-42E7-922B-BD1E7F3B26D0}">
      <dgm:prSet/>
      <dgm:spPr/>
      <dgm:t>
        <a:bodyPr/>
        <a:lstStyle/>
        <a:p>
          <a:endParaRPr lang="en-US"/>
        </a:p>
      </dgm:t>
    </dgm:pt>
    <dgm:pt modelId="{D983A9D2-2C73-4F7F-9D5D-0188E348D4A7}">
      <dgm:prSet/>
      <dgm:spPr/>
      <dgm:t>
        <a:bodyPr/>
        <a:lstStyle/>
        <a:p>
          <a:r>
            <a:rPr lang="en-US"/>
            <a:t>The rack is free to slide laterally on bores machined into the housing.</a:t>
          </a:r>
        </a:p>
      </dgm:t>
    </dgm:pt>
    <dgm:pt modelId="{D49B4D7A-CAA9-41E1-8C59-306D4505087D}" type="parTrans" cxnId="{5502A78D-64C2-4F62-B3B5-2F85E5B65B4F}">
      <dgm:prSet/>
      <dgm:spPr/>
      <dgm:t>
        <a:bodyPr/>
        <a:lstStyle/>
        <a:p>
          <a:endParaRPr lang="en-US"/>
        </a:p>
      </dgm:t>
    </dgm:pt>
    <dgm:pt modelId="{2B26350A-51DB-4A97-97EE-7F184DF80275}" type="sibTrans" cxnId="{5502A78D-64C2-4F62-B3B5-2F85E5B65B4F}">
      <dgm:prSet/>
      <dgm:spPr/>
      <dgm:t>
        <a:bodyPr/>
        <a:lstStyle/>
        <a:p>
          <a:endParaRPr lang="en-US"/>
        </a:p>
      </dgm:t>
    </dgm:pt>
    <dgm:pt modelId="{7163779D-F300-434C-BED8-BE0E98FE1027}">
      <dgm:prSet/>
      <dgm:spPr/>
      <dgm:t>
        <a:bodyPr/>
        <a:lstStyle/>
        <a:p>
          <a:r>
            <a:rPr lang="en-US"/>
            <a:t>The pinion gear shaft is supported on ball bearings at the top and bottom.</a:t>
          </a:r>
        </a:p>
      </dgm:t>
    </dgm:pt>
    <dgm:pt modelId="{A2838E77-30D9-4614-9A0A-565FD526F848}" type="parTrans" cxnId="{F10503D7-C62E-4F31-89F3-839DD9480223}">
      <dgm:prSet/>
      <dgm:spPr/>
      <dgm:t>
        <a:bodyPr/>
        <a:lstStyle/>
        <a:p>
          <a:endParaRPr lang="en-US"/>
        </a:p>
      </dgm:t>
    </dgm:pt>
    <dgm:pt modelId="{85A05457-224B-402B-957F-1D4BC7AD6792}" type="sibTrans" cxnId="{F10503D7-C62E-4F31-89F3-839DD9480223}">
      <dgm:prSet/>
      <dgm:spPr/>
      <dgm:t>
        <a:bodyPr/>
        <a:lstStyle/>
        <a:p>
          <a:endParaRPr lang="en-US"/>
        </a:p>
      </dgm:t>
    </dgm:pt>
    <dgm:pt modelId="{5C0494E8-BE99-4B48-A50A-C12F67A2793D}" type="pres">
      <dgm:prSet presAssocID="{79727E1E-1E8E-4E5D-A9EA-2A096110FA76}" presName="vert0" presStyleCnt="0">
        <dgm:presLayoutVars>
          <dgm:dir/>
          <dgm:animOne val="branch"/>
          <dgm:animLvl val="lvl"/>
        </dgm:presLayoutVars>
      </dgm:prSet>
      <dgm:spPr/>
    </dgm:pt>
    <dgm:pt modelId="{4FF1BC3F-87CD-4CEA-8F0D-99E84C8F88FF}" type="pres">
      <dgm:prSet presAssocID="{8F5FEDDC-75B1-4DDA-8FED-AB78C64CB3A3}" presName="thickLine" presStyleLbl="alignNode1" presStyleIdx="0" presStyleCnt="3"/>
      <dgm:spPr/>
    </dgm:pt>
    <dgm:pt modelId="{D1C0786F-B51B-478B-BE84-AD79FF053CE4}" type="pres">
      <dgm:prSet presAssocID="{8F5FEDDC-75B1-4DDA-8FED-AB78C64CB3A3}" presName="horz1" presStyleCnt="0"/>
      <dgm:spPr/>
    </dgm:pt>
    <dgm:pt modelId="{03BA0D93-A652-4FEF-83F3-5348D1DEEBB0}" type="pres">
      <dgm:prSet presAssocID="{8F5FEDDC-75B1-4DDA-8FED-AB78C64CB3A3}" presName="tx1" presStyleLbl="revTx" presStyleIdx="0" presStyleCnt="3"/>
      <dgm:spPr/>
    </dgm:pt>
    <dgm:pt modelId="{4F7DCC27-DAC2-4D8D-B28D-226045849A67}" type="pres">
      <dgm:prSet presAssocID="{8F5FEDDC-75B1-4DDA-8FED-AB78C64CB3A3}" presName="vert1" presStyleCnt="0"/>
      <dgm:spPr/>
    </dgm:pt>
    <dgm:pt modelId="{09AC1F7C-A477-4BC2-8E3F-3B36B6AD2AEA}" type="pres">
      <dgm:prSet presAssocID="{D983A9D2-2C73-4F7F-9D5D-0188E348D4A7}" presName="thickLine" presStyleLbl="alignNode1" presStyleIdx="1" presStyleCnt="3"/>
      <dgm:spPr/>
    </dgm:pt>
    <dgm:pt modelId="{B3685200-B07B-4352-A587-AAB6641F3C0B}" type="pres">
      <dgm:prSet presAssocID="{D983A9D2-2C73-4F7F-9D5D-0188E348D4A7}" presName="horz1" presStyleCnt="0"/>
      <dgm:spPr/>
    </dgm:pt>
    <dgm:pt modelId="{A5331562-A13A-4650-9D5F-D2EAE1EFB20C}" type="pres">
      <dgm:prSet presAssocID="{D983A9D2-2C73-4F7F-9D5D-0188E348D4A7}" presName="tx1" presStyleLbl="revTx" presStyleIdx="1" presStyleCnt="3"/>
      <dgm:spPr/>
    </dgm:pt>
    <dgm:pt modelId="{28CDAAEF-6DCF-4891-A7BF-23F86061C47C}" type="pres">
      <dgm:prSet presAssocID="{D983A9D2-2C73-4F7F-9D5D-0188E348D4A7}" presName="vert1" presStyleCnt="0"/>
      <dgm:spPr/>
    </dgm:pt>
    <dgm:pt modelId="{F13B8072-B6DD-4573-A643-20DDDB0B012B}" type="pres">
      <dgm:prSet presAssocID="{7163779D-F300-434C-BED8-BE0E98FE1027}" presName="thickLine" presStyleLbl="alignNode1" presStyleIdx="2" presStyleCnt="3"/>
      <dgm:spPr/>
    </dgm:pt>
    <dgm:pt modelId="{3662683A-0C70-4CE8-BE95-18D0E809CFE1}" type="pres">
      <dgm:prSet presAssocID="{7163779D-F300-434C-BED8-BE0E98FE1027}" presName="horz1" presStyleCnt="0"/>
      <dgm:spPr/>
    </dgm:pt>
    <dgm:pt modelId="{0A1ECFB9-CF0E-43D1-9878-1CD332F56D5E}" type="pres">
      <dgm:prSet presAssocID="{7163779D-F300-434C-BED8-BE0E98FE1027}" presName="tx1" presStyleLbl="revTx" presStyleIdx="2" presStyleCnt="3"/>
      <dgm:spPr/>
    </dgm:pt>
    <dgm:pt modelId="{3ADDBDFC-45B6-4FDD-BACE-96A0817CD446}" type="pres">
      <dgm:prSet presAssocID="{7163779D-F300-434C-BED8-BE0E98FE1027}" presName="vert1" presStyleCnt="0"/>
      <dgm:spPr/>
    </dgm:pt>
  </dgm:ptLst>
  <dgm:cxnLst>
    <dgm:cxn modelId="{D7A4F739-E855-42E7-922B-BD1E7F3B26D0}" srcId="{79727E1E-1E8E-4E5D-A9EA-2A096110FA76}" destId="{8F5FEDDC-75B1-4DDA-8FED-AB78C64CB3A3}" srcOrd="0" destOrd="0" parTransId="{9F755E71-FC27-4834-AA43-BEAFE726858E}" sibTransId="{50A12A85-FC77-4554-8CA9-90A75635E182}"/>
    <dgm:cxn modelId="{0E561D7F-6664-4634-8572-8C312F90D241}" type="presOf" srcId="{7163779D-F300-434C-BED8-BE0E98FE1027}" destId="{0A1ECFB9-CF0E-43D1-9878-1CD332F56D5E}" srcOrd="0" destOrd="0" presId="urn:microsoft.com/office/officeart/2008/layout/LinedList"/>
    <dgm:cxn modelId="{8A77AE81-A997-4C9E-BF18-EF97F71D1C73}" type="presOf" srcId="{8F5FEDDC-75B1-4DDA-8FED-AB78C64CB3A3}" destId="{03BA0D93-A652-4FEF-83F3-5348D1DEEBB0}" srcOrd="0" destOrd="0" presId="urn:microsoft.com/office/officeart/2008/layout/LinedList"/>
    <dgm:cxn modelId="{5502A78D-64C2-4F62-B3B5-2F85E5B65B4F}" srcId="{79727E1E-1E8E-4E5D-A9EA-2A096110FA76}" destId="{D983A9D2-2C73-4F7F-9D5D-0188E348D4A7}" srcOrd="1" destOrd="0" parTransId="{D49B4D7A-CAA9-41E1-8C59-306D4505087D}" sibTransId="{2B26350A-51DB-4A97-97EE-7F184DF80275}"/>
    <dgm:cxn modelId="{E356F69C-923A-4E3F-9C18-1D4A53A5BBB3}" type="presOf" srcId="{D983A9D2-2C73-4F7F-9D5D-0188E348D4A7}" destId="{A5331562-A13A-4650-9D5F-D2EAE1EFB20C}" srcOrd="0" destOrd="0" presId="urn:microsoft.com/office/officeart/2008/layout/LinedList"/>
    <dgm:cxn modelId="{BB826AD6-3566-47FA-A63E-F3C9A896F662}" type="presOf" srcId="{79727E1E-1E8E-4E5D-A9EA-2A096110FA76}" destId="{5C0494E8-BE99-4B48-A50A-C12F67A2793D}" srcOrd="0" destOrd="0" presId="urn:microsoft.com/office/officeart/2008/layout/LinedList"/>
    <dgm:cxn modelId="{F10503D7-C62E-4F31-89F3-839DD9480223}" srcId="{79727E1E-1E8E-4E5D-A9EA-2A096110FA76}" destId="{7163779D-F300-434C-BED8-BE0E98FE1027}" srcOrd="2" destOrd="0" parTransId="{A2838E77-30D9-4614-9A0A-565FD526F848}" sibTransId="{85A05457-224B-402B-957F-1D4BC7AD6792}"/>
    <dgm:cxn modelId="{2C0943F2-41F4-4365-A74A-8F154CE83A91}" type="presParOf" srcId="{5C0494E8-BE99-4B48-A50A-C12F67A2793D}" destId="{4FF1BC3F-87CD-4CEA-8F0D-99E84C8F88FF}" srcOrd="0" destOrd="0" presId="urn:microsoft.com/office/officeart/2008/layout/LinedList"/>
    <dgm:cxn modelId="{276933C2-82FD-4116-991B-CFFD2A162C18}" type="presParOf" srcId="{5C0494E8-BE99-4B48-A50A-C12F67A2793D}" destId="{D1C0786F-B51B-478B-BE84-AD79FF053CE4}" srcOrd="1" destOrd="0" presId="urn:microsoft.com/office/officeart/2008/layout/LinedList"/>
    <dgm:cxn modelId="{4DC65F00-6ABE-4174-B222-7DC0C93BD1E3}" type="presParOf" srcId="{D1C0786F-B51B-478B-BE84-AD79FF053CE4}" destId="{03BA0D93-A652-4FEF-83F3-5348D1DEEBB0}" srcOrd="0" destOrd="0" presId="urn:microsoft.com/office/officeart/2008/layout/LinedList"/>
    <dgm:cxn modelId="{46FCCEC6-A9FB-4C08-868E-66CB2E61A75C}" type="presParOf" srcId="{D1C0786F-B51B-478B-BE84-AD79FF053CE4}" destId="{4F7DCC27-DAC2-4D8D-B28D-226045849A67}" srcOrd="1" destOrd="0" presId="urn:microsoft.com/office/officeart/2008/layout/LinedList"/>
    <dgm:cxn modelId="{5217D090-09CB-4168-9583-FB9474CD1B3F}" type="presParOf" srcId="{5C0494E8-BE99-4B48-A50A-C12F67A2793D}" destId="{09AC1F7C-A477-4BC2-8E3F-3B36B6AD2AEA}" srcOrd="2" destOrd="0" presId="urn:microsoft.com/office/officeart/2008/layout/LinedList"/>
    <dgm:cxn modelId="{798CA048-C0BD-4F61-98B6-12150669B74F}" type="presParOf" srcId="{5C0494E8-BE99-4B48-A50A-C12F67A2793D}" destId="{B3685200-B07B-4352-A587-AAB6641F3C0B}" srcOrd="3" destOrd="0" presId="urn:microsoft.com/office/officeart/2008/layout/LinedList"/>
    <dgm:cxn modelId="{C17C98C5-E463-4317-86A7-AAE28DB3EA96}" type="presParOf" srcId="{B3685200-B07B-4352-A587-AAB6641F3C0B}" destId="{A5331562-A13A-4650-9D5F-D2EAE1EFB20C}" srcOrd="0" destOrd="0" presId="urn:microsoft.com/office/officeart/2008/layout/LinedList"/>
    <dgm:cxn modelId="{D0628DA6-6A23-472D-BC93-931B850F0273}" type="presParOf" srcId="{B3685200-B07B-4352-A587-AAB6641F3C0B}" destId="{28CDAAEF-6DCF-4891-A7BF-23F86061C47C}" srcOrd="1" destOrd="0" presId="urn:microsoft.com/office/officeart/2008/layout/LinedList"/>
    <dgm:cxn modelId="{985A8411-A416-4DDF-B551-9CE2CC416780}" type="presParOf" srcId="{5C0494E8-BE99-4B48-A50A-C12F67A2793D}" destId="{F13B8072-B6DD-4573-A643-20DDDB0B012B}" srcOrd="4" destOrd="0" presId="urn:microsoft.com/office/officeart/2008/layout/LinedList"/>
    <dgm:cxn modelId="{8238EE7E-BD64-46F2-A4C4-3B64347D5B19}" type="presParOf" srcId="{5C0494E8-BE99-4B48-A50A-C12F67A2793D}" destId="{3662683A-0C70-4CE8-BE95-18D0E809CFE1}" srcOrd="5" destOrd="0" presId="urn:microsoft.com/office/officeart/2008/layout/LinedList"/>
    <dgm:cxn modelId="{2CA42860-2124-4CA6-99C2-242F2BB70397}" type="presParOf" srcId="{3662683A-0C70-4CE8-BE95-18D0E809CFE1}" destId="{0A1ECFB9-CF0E-43D1-9878-1CD332F56D5E}" srcOrd="0" destOrd="0" presId="urn:microsoft.com/office/officeart/2008/layout/LinedList"/>
    <dgm:cxn modelId="{A3657118-648A-49B1-8501-CD4ED7F20EA4}" type="presParOf" srcId="{3662683A-0C70-4CE8-BE95-18D0E809CFE1}" destId="{3ADDBDFC-45B6-4FDD-BACE-96A0817CD4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265DC-335B-480B-BA43-D18D9694AE2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DE0EE6-AA68-4D1C-B66D-20055D5CC07A}">
      <dgm:prSet/>
      <dgm:spPr/>
      <dgm:t>
        <a:bodyPr/>
        <a:lstStyle/>
        <a:p>
          <a:r>
            <a:rPr lang="en-US"/>
            <a:t>The housing is filled with lubricating oil.</a:t>
          </a:r>
        </a:p>
      </dgm:t>
    </dgm:pt>
    <dgm:pt modelId="{E441396E-13DA-4B22-A028-74A8193240E2}" type="parTrans" cxnId="{750708A5-3E0E-47C1-8582-283A2272BBCC}">
      <dgm:prSet/>
      <dgm:spPr/>
      <dgm:t>
        <a:bodyPr/>
        <a:lstStyle/>
        <a:p>
          <a:endParaRPr lang="en-US"/>
        </a:p>
      </dgm:t>
    </dgm:pt>
    <dgm:pt modelId="{8008A7F2-C7C8-4B69-80EE-D810CE86FCF5}" type="sibTrans" cxnId="{750708A5-3E0E-47C1-8582-283A2272BBCC}">
      <dgm:prSet/>
      <dgm:spPr/>
      <dgm:t>
        <a:bodyPr/>
        <a:lstStyle/>
        <a:p>
          <a:endParaRPr lang="en-US"/>
        </a:p>
      </dgm:t>
    </dgm:pt>
    <dgm:pt modelId="{A32C03D4-E349-4C8B-9F5C-5FEF5AF8DF61}">
      <dgm:prSet/>
      <dgm:spPr/>
      <dgm:t>
        <a:bodyPr/>
        <a:lstStyle/>
        <a:p>
          <a:r>
            <a:rPr lang="en-US"/>
            <a:t>Seals on the ends of the housing and pinion shaft keep the fluid from leaking out.</a:t>
          </a:r>
        </a:p>
      </dgm:t>
    </dgm:pt>
    <dgm:pt modelId="{F9B37BC0-6CF7-45FE-8593-4327AF1D2C57}" type="parTrans" cxnId="{58A50114-4C76-4243-B7C4-7334BB64265E}">
      <dgm:prSet/>
      <dgm:spPr/>
      <dgm:t>
        <a:bodyPr/>
        <a:lstStyle/>
        <a:p>
          <a:endParaRPr lang="en-US"/>
        </a:p>
      </dgm:t>
    </dgm:pt>
    <dgm:pt modelId="{746A9972-5C95-4C51-8210-ABD0169F6A8F}" type="sibTrans" cxnId="{58A50114-4C76-4243-B7C4-7334BB64265E}">
      <dgm:prSet/>
      <dgm:spPr/>
      <dgm:t>
        <a:bodyPr/>
        <a:lstStyle/>
        <a:p>
          <a:endParaRPr lang="en-US"/>
        </a:p>
      </dgm:t>
    </dgm:pt>
    <dgm:pt modelId="{2B1D6F72-29CF-4520-886F-F5B2FEF3AFE1}">
      <dgm:prSet/>
      <dgm:spPr/>
      <dgm:t>
        <a:bodyPr/>
        <a:lstStyle/>
        <a:p>
          <a:r>
            <a:rPr lang="en-US"/>
            <a:t>Rubber bellows protect the ends of the rack and inner tie rod ends from dirt and moisture damage.</a:t>
          </a:r>
        </a:p>
      </dgm:t>
    </dgm:pt>
    <dgm:pt modelId="{C7D1E5C2-55C2-412F-8186-37BA48D03855}" type="parTrans" cxnId="{BCB82860-F517-4731-9A29-4B138193BE1B}">
      <dgm:prSet/>
      <dgm:spPr/>
      <dgm:t>
        <a:bodyPr/>
        <a:lstStyle/>
        <a:p>
          <a:endParaRPr lang="en-US"/>
        </a:p>
      </dgm:t>
    </dgm:pt>
    <dgm:pt modelId="{1ADAF962-E609-46A3-94E7-AB53B570C60A}" type="sibTrans" cxnId="{BCB82860-F517-4731-9A29-4B138193BE1B}">
      <dgm:prSet/>
      <dgm:spPr/>
      <dgm:t>
        <a:bodyPr/>
        <a:lstStyle/>
        <a:p>
          <a:endParaRPr lang="en-US"/>
        </a:p>
      </dgm:t>
    </dgm:pt>
    <dgm:pt modelId="{84E9B19A-66DB-4AE1-835A-A549E6171907}" type="pres">
      <dgm:prSet presAssocID="{CFB265DC-335B-480B-BA43-D18D9694AE25}" presName="vert0" presStyleCnt="0">
        <dgm:presLayoutVars>
          <dgm:dir/>
          <dgm:animOne val="branch"/>
          <dgm:animLvl val="lvl"/>
        </dgm:presLayoutVars>
      </dgm:prSet>
      <dgm:spPr/>
    </dgm:pt>
    <dgm:pt modelId="{C655F0AC-C4FB-4439-9144-2869762F497E}" type="pres">
      <dgm:prSet presAssocID="{54DE0EE6-AA68-4D1C-B66D-20055D5CC07A}" presName="thickLine" presStyleLbl="alignNode1" presStyleIdx="0" presStyleCnt="3"/>
      <dgm:spPr/>
    </dgm:pt>
    <dgm:pt modelId="{BC0BFF7E-07F5-41A6-B1BF-0F5CD5859B8B}" type="pres">
      <dgm:prSet presAssocID="{54DE0EE6-AA68-4D1C-B66D-20055D5CC07A}" presName="horz1" presStyleCnt="0"/>
      <dgm:spPr/>
    </dgm:pt>
    <dgm:pt modelId="{EC367D24-5CFB-4E09-B892-7FCA532B6F8A}" type="pres">
      <dgm:prSet presAssocID="{54DE0EE6-AA68-4D1C-B66D-20055D5CC07A}" presName="tx1" presStyleLbl="revTx" presStyleIdx="0" presStyleCnt="3"/>
      <dgm:spPr/>
    </dgm:pt>
    <dgm:pt modelId="{0B56B715-0FEA-46E8-92DC-D9288AA1246D}" type="pres">
      <dgm:prSet presAssocID="{54DE0EE6-AA68-4D1C-B66D-20055D5CC07A}" presName="vert1" presStyleCnt="0"/>
      <dgm:spPr/>
    </dgm:pt>
    <dgm:pt modelId="{175B7D22-028B-4E4C-B14B-50C4A7A84E4F}" type="pres">
      <dgm:prSet presAssocID="{A32C03D4-E349-4C8B-9F5C-5FEF5AF8DF61}" presName="thickLine" presStyleLbl="alignNode1" presStyleIdx="1" presStyleCnt="3"/>
      <dgm:spPr/>
    </dgm:pt>
    <dgm:pt modelId="{7D4ED422-8EAD-4C9D-90B3-529890FE1658}" type="pres">
      <dgm:prSet presAssocID="{A32C03D4-E349-4C8B-9F5C-5FEF5AF8DF61}" presName="horz1" presStyleCnt="0"/>
      <dgm:spPr/>
    </dgm:pt>
    <dgm:pt modelId="{2BF4D877-1F9E-4D7C-84AA-EAF5E4F81C34}" type="pres">
      <dgm:prSet presAssocID="{A32C03D4-E349-4C8B-9F5C-5FEF5AF8DF61}" presName="tx1" presStyleLbl="revTx" presStyleIdx="1" presStyleCnt="3"/>
      <dgm:spPr/>
    </dgm:pt>
    <dgm:pt modelId="{2FF62A1A-3004-4190-B304-8DDCEB936653}" type="pres">
      <dgm:prSet presAssocID="{A32C03D4-E349-4C8B-9F5C-5FEF5AF8DF61}" presName="vert1" presStyleCnt="0"/>
      <dgm:spPr/>
    </dgm:pt>
    <dgm:pt modelId="{D6894C6A-36B9-482A-A6B3-8115B585DA20}" type="pres">
      <dgm:prSet presAssocID="{2B1D6F72-29CF-4520-886F-F5B2FEF3AFE1}" presName="thickLine" presStyleLbl="alignNode1" presStyleIdx="2" presStyleCnt="3"/>
      <dgm:spPr/>
    </dgm:pt>
    <dgm:pt modelId="{A5069D4B-E34C-4D24-ABA6-E4B0A383907D}" type="pres">
      <dgm:prSet presAssocID="{2B1D6F72-29CF-4520-886F-F5B2FEF3AFE1}" presName="horz1" presStyleCnt="0"/>
      <dgm:spPr/>
    </dgm:pt>
    <dgm:pt modelId="{4A079ACE-476F-42BD-ABC6-18A5C1A1D97F}" type="pres">
      <dgm:prSet presAssocID="{2B1D6F72-29CF-4520-886F-F5B2FEF3AFE1}" presName="tx1" presStyleLbl="revTx" presStyleIdx="2" presStyleCnt="3"/>
      <dgm:spPr/>
    </dgm:pt>
    <dgm:pt modelId="{DE36124E-F084-4007-8985-AEF85900A962}" type="pres">
      <dgm:prSet presAssocID="{2B1D6F72-29CF-4520-886F-F5B2FEF3AFE1}" presName="vert1" presStyleCnt="0"/>
      <dgm:spPr/>
    </dgm:pt>
  </dgm:ptLst>
  <dgm:cxnLst>
    <dgm:cxn modelId="{58A50114-4C76-4243-B7C4-7334BB64265E}" srcId="{CFB265DC-335B-480B-BA43-D18D9694AE25}" destId="{A32C03D4-E349-4C8B-9F5C-5FEF5AF8DF61}" srcOrd="1" destOrd="0" parTransId="{F9B37BC0-6CF7-45FE-8593-4327AF1D2C57}" sibTransId="{746A9972-5C95-4C51-8210-ABD0169F6A8F}"/>
    <dgm:cxn modelId="{BCB82860-F517-4731-9A29-4B138193BE1B}" srcId="{CFB265DC-335B-480B-BA43-D18D9694AE25}" destId="{2B1D6F72-29CF-4520-886F-F5B2FEF3AFE1}" srcOrd="2" destOrd="0" parTransId="{C7D1E5C2-55C2-412F-8186-37BA48D03855}" sibTransId="{1ADAF962-E609-46A3-94E7-AB53B570C60A}"/>
    <dgm:cxn modelId="{663EDD45-69C6-4AB1-A5A2-9C4D9DBD869C}" type="presOf" srcId="{CFB265DC-335B-480B-BA43-D18D9694AE25}" destId="{84E9B19A-66DB-4AE1-835A-A549E6171907}" srcOrd="0" destOrd="0" presId="urn:microsoft.com/office/officeart/2008/layout/LinedList"/>
    <dgm:cxn modelId="{B4C72B4A-BBFF-45A7-9925-5040FEB0468A}" type="presOf" srcId="{54DE0EE6-AA68-4D1C-B66D-20055D5CC07A}" destId="{EC367D24-5CFB-4E09-B892-7FCA532B6F8A}" srcOrd="0" destOrd="0" presId="urn:microsoft.com/office/officeart/2008/layout/LinedList"/>
    <dgm:cxn modelId="{CA29027F-62F4-4B22-85D8-A7E448ADF468}" type="presOf" srcId="{2B1D6F72-29CF-4520-886F-F5B2FEF3AFE1}" destId="{4A079ACE-476F-42BD-ABC6-18A5C1A1D97F}" srcOrd="0" destOrd="0" presId="urn:microsoft.com/office/officeart/2008/layout/LinedList"/>
    <dgm:cxn modelId="{750708A5-3E0E-47C1-8582-283A2272BBCC}" srcId="{CFB265DC-335B-480B-BA43-D18D9694AE25}" destId="{54DE0EE6-AA68-4D1C-B66D-20055D5CC07A}" srcOrd="0" destOrd="0" parTransId="{E441396E-13DA-4B22-A028-74A8193240E2}" sibTransId="{8008A7F2-C7C8-4B69-80EE-D810CE86FCF5}"/>
    <dgm:cxn modelId="{D16E11E9-6055-433B-AAAE-E02F18AFE426}" type="presOf" srcId="{A32C03D4-E349-4C8B-9F5C-5FEF5AF8DF61}" destId="{2BF4D877-1F9E-4D7C-84AA-EAF5E4F81C34}" srcOrd="0" destOrd="0" presId="urn:microsoft.com/office/officeart/2008/layout/LinedList"/>
    <dgm:cxn modelId="{CF1D9199-5232-4C57-B0FA-4FD80BF42D87}" type="presParOf" srcId="{84E9B19A-66DB-4AE1-835A-A549E6171907}" destId="{C655F0AC-C4FB-4439-9144-2869762F497E}" srcOrd="0" destOrd="0" presId="urn:microsoft.com/office/officeart/2008/layout/LinedList"/>
    <dgm:cxn modelId="{C72EDA7D-19A1-44BA-AA49-368503E42FDE}" type="presParOf" srcId="{84E9B19A-66DB-4AE1-835A-A549E6171907}" destId="{BC0BFF7E-07F5-41A6-B1BF-0F5CD5859B8B}" srcOrd="1" destOrd="0" presId="urn:microsoft.com/office/officeart/2008/layout/LinedList"/>
    <dgm:cxn modelId="{F48F5910-32BD-4AF9-8D35-CCD7B054E9B9}" type="presParOf" srcId="{BC0BFF7E-07F5-41A6-B1BF-0F5CD5859B8B}" destId="{EC367D24-5CFB-4E09-B892-7FCA532B6F8A}" srcOrd="0" destOrd="0" presId="urn:microsoft.com/office/officeart/2008/layout/LinedList"/>
    <dgm:cxn modelId="{422B34C8-15DF-42FC-950E-52A481872FAC}" type="presParOf" srcId="{BC0BFF7E-07F5-41A6-B1BF-0F5CD5859B8B}" destId="{0B56B715-0FEA-46E8-92DC-D9288AA1246D}" srcOrd="1" destOrd="0" presId="urn:microsoft.com/office/officeart/2008/layout/LinedList"/>
    <dgm:cxn modelId="{82BAB97C-5086-40CA-A8DA-A6E214829C57}" type="presParOf" srcId="{84E9B19A-66DB-4AE1-835A-A549E6171907}" destId="{175B7D22-028B-4E4C-B14B-50C4A7A84E4F}" srcOrd="2" destOrd="0" presId="urn:microsoft.com/office/officeart/2008/layout/LinedList"/>
    <dgm:cxn modelId="{619677C1-E957-422D-BA45-F520A0611EC6}" type="presParOf" srcId="{84E9B19A-66DB-4AE1-835A-A549E6171907}" destId="{7D4ED422-8EAD-4C9D-90B3-529890FE1658}" srcOrd="3" destOrd="0" presId="urn:microsoft.com/office/officeart/2008/layout/LinedList"/>
    <dgm:cxn modelId="{B9C67681-28C2-491A-BC84-6227FD5ABCB6}" type="presParOf" srcId="{7D4ED422-8EAD-4C9D-90B3-529890FE1658}" destId="{2BF4D877-1F9E-4D7C-84AA-EAF5E4F81C34}" srcOrd="0" destOrd="0" presId="urn:microsoft.com/office/officeart/2008/layout/LinedList"/>
    <dgm:cxn modelId="{43B99BA5-A635-4186-830B-A2C0EF120212}" type="presParOf" srcId="{7D4ED422-8EAD-4C9D-90B3-529890FE1658}" destId="{2FF62A1A-3004-4190-B304-8DDCEB936653}" srcOrd="1" destOrd="0" presId="urn:microsoft.com/office/officeart/2008/layout/LinedList"/>
    <dgm:cxn modelId="{B2991E23-D27C-44A2-A2F7-874A4CF40D96}" type="presParOf" srcId="{84E9B19A-66DB-4AE1-835A-A549E6171907}" destId="{D6894C6A-36B9-482A-A6B3-8115B585DA20}" srcOrd="4" destOrd="0" presId="urn:microsoft.com/office/officeart/2008/layout/LinedList"/>
    <dgm:cxn modelId="{FD86118E-2E21-4440-90AD-0B2581BEAB77}" type="presParOf" srcId="{84E9B19A-66DB-4AE1-835A-A549E6171907}" destId="{A5069D4B-E34C-4D24-ABA6-E4B0A383907D}" srcOrd="5" destOrd="0" presId="urn:microsoft.com/office/officeart/2008/layout/LinedList"/>
    <dgm:cxn modelId="{F10887DC-ED21-4C73-8113-FE7011AFBF4C}" type="presParOf" srcId="{A5069D4B-E34C-4D24-ABA6-E4B0A383907D}" destId="{4A079ACE-476F-42BD-ABC6-18A5C1A1D97F}" srcOrd="0" destOrd="0" presId="urn:microsoft.com/office/officeart/2008/layout/LinedList"/>
    <dgm:cxn modelId="{2452E84F-85D7-4C33-9A16-C473021F0600}" type="presParOf" srcId="{A5069D4B-E34C-4D24-ABA6-E4B0A383907D}" destId="{DE36124E-F084-4007-8985-AEF85900A9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2063FC-72C6-42B7-8BD3-41138E2EE6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C8ABE7-38FF-47A7-B582-E6CFC5E74CD1}">
      <dgm:prSet/>
      <dgm:spPr/>
      <dgm:t>
        <a:bodyPr/>
        <a:lstStyle/>
        <a:p>
          <a:pPr>
            <a:lnSpc>
              <a:spcPct val="100000"/>
            </a:lnSpc>
          </a:pPr>
          <a:r>
            <a:rPr lang="en-US"/>
            <a:t>An air passage connects the left and right bellows.</a:t>
          </a:r>
        </a:p>
      </dgm:t>
    </dgm:pt>
    <dgm:pt modelId="{28B78B6F-1234-4069-87C4-152E5559455F}" type="parTrans" cxnId="{E4BA1FE7-8FF6-4367-864A-54914AAACD9D}">
      <dgm:prSet/>
      <dgm:spPr/>
      <dgm:t>
        <a:bodyPr/>
        <a:lstStyle/>
        <a:p>
          <a:endParaRPr lang="en-US"/>
        </a:p>
      </dgm:t>
    </dgm:pt>
    <dgm:pt modelId="{64934821-343A-49C1-AE7B-B6A895489039}" type="sibTrans" cxnId="{E4BA1FE7-8FF6-4367-864A-54914AAACD9D}">
      <dgm:prSet/>
      <dgm:spPr/>
      <dgm:t>
        <a:bodyPr/>
        <a:lstStyle/>
        <a:p>
          <a:endParaRPr lang="en-US"/>
        </a:p>
      </dgm:t>
    </dgm:pt>
    <dgm:pt modelId="{1A0451CD-50C4-4DF3-8247-86A835439747}">
      <dgm:prSet/>
      <dgm:spPr/>
      <dgm:t>
        <a:bodyPr/>
        <a:lstStyle/>
        <a:p>
          <a:pPr>
            <a:lnSpc>
              <a:spcPct val="100000"/>
            </a:lnSpc>
          </a:pPr>
          <a:r>
            <a:rPr lang="en-US"/>
            <a:t>Without the air passage the bellows would collapse on one side and balloon on the other as the vehicle is steered</a:t>
          </a:r>
        </a:p>
      </dgm:t>
    </dgm:pt>
    <dgm:pt modelId="{C546718D-092F-454A-8F27-103B18E31D1A}" type="parTrans" cxnId="{4D014B61-C106-481C-AA9E-37262C2E3ECD}">
      <dgm:prSet/>
      <dgm:spPr/>
      <dgm:t>
        <a:bodyPr/>
        <a:lstStyle/>
        <a:p>
          <a:endParaRPr lang="en-US"/>
        </a:p>
      </dgm:t>
    </dgm:pt>
    <dgm:pt modelId="{C662E0B4-A172-4885-AA05-0DF31DE5752E}" type="sibTrans" cxnId="{4D014B61-C106-481C-AA9E-37262C2E3ECD}">
      <dgm:prSet/>
      <dgm:spPr/>
      <dgm:t>
        <a:bodyPr/>
        <a:lstStyle/>
        <a:p>
          <a:endParaRPr lang="en-US"/>
        </a:p>
      </dgm:t>
    </dgm:pt>
    <dgm:pt modelId="{A3A9A0DB-5B8A-4147-A3A8-4928F5F11845}" type="pres">
      <dgm:prSet presAssocID="{172063FC-72C6-42B7-8BD3-41138E2EE647}" presName="root" presStyleCnt="0">
        <dgm:presLayoutVars>
          <dgm:dir/>
          <dgm:resizeHandles val="exact"/>
        </dgm:presLayoutVars>
      </dgm:prSet>
      <dgm:spPr/>
    </dgm:pt>
    <dgm:pt modelId="{FFBF00EE-06FF-4A80-9556-3CEBD5601225}" type="pres">
      <dgm:prSet presAssocID="{D6C8ABE7-38FF-47A7-B582-E6CFC5E74CD1}" presName="compNode" presStyleCnt="0"/>
      <dgm:spPr/>
    </dgm:pt>
    <dgm:pt modelId="{C9FD2FC5-0B6F-4E01-925D-4EA13E7A57AA}" type="pres">
      <dgm:prSet presAssocID="{D6C8ABE7-38FF-47A7-B582-E6CFC5E74CD1}" presName="bgRect" presStyleLbl="bgShp" presStyleIdx="0" presStyleCnt="2"/>
      <dgm:spPr/>
    </dgm:pt>
    <dgm:pt modelId="{CD0FB86A-1E97-403A-A7B2-B45E8881813D}" type="pres">
      <dgm:prSet presAssocID="{D6C8ABE7-38FF-47A7-B582-E6CFC5E74C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ll"/>
        </a:ext>
      </dgm:extLst>
    </dgm:pt>
    <dgm:pt modelId="{3B894381-8B50-4541-B7C6-05CB9A1BB72A}" type="pres">
      <dgm:prSet presAssocID="{D6C8ABE7-38FF-47A7-B582-E6CFC5E74CD1}" presName="spaceRect" presStyleCnt="0"/>
      <dgm:spPr/>
    </dgm:pt>
    <dgm:pt modelId="{901D6F53-A120-41C4-B51C-F35347DABF9B}" type="pres">
      <dgm:prSet presAssocID="{D6C8ABE7-38FF-47A7-B582-E6CFC5E74CD1}" presName="parTx" presStyleLbl="revTx" presStyleIdx="0" presStyleCnt="2">
        <dgm:presLayoutVars>
          <dgm:chMax val="0"/>
          <dgm:chPref val="0"/>
        </dgm:presLayoutVars>
      </dgm:prSet>
      <dgm:spPr/>
    </dgm:pt>
    <dgm:pt modelId="{4054B128-4971-4BA6-AD79-842A6EE6CD02}" type="pres">
      <dgm:prSet presAssocID="{64934821-343A-49C1-AE7B-B6A895489039}" presName="sibTrans" presStyleCnt="0"/>
      <dgm:spPr/>
    </dgm:pt>
    <dgm:pt modelId="{BAEEB5D9-385E-4447-A5C6-9BFFB2343CD4}" type="pres">
      <dgm:prSet presAssocID="{1A0451CD-50C4-4DF3-8247-86A835439747}" presName="compNode" presStyleCnt="0"/>
      <dgm:spPr/>
    </dgm:pt>
    <dgm:pt modelId="{C8A2D344-A0B4-4550-91D0-F3A885C69EA0}" type="pres">
      <dgm:prSet presAssocID="{1A0451CD-50C4-4DF3-8247-86A835439747}" presName="bgRect" presStyleLbl="bgShp" presStyleIdx="1" presStyleCnt="2"/>
      <dgm:spPr/>
    </dgm:pt>
    <dgm:pt modelId="{698B0035-DEDC-41A4-B1FE-84788F60BF2A}" type="pres">
      <dgm:prSet presAssocID="{1A0451CD-50C4-4DF3-8247-86A8354397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ooter"/>
        </a:ext>
      </dgm:extLst>
    </dgm:pt>
    <dgm:pt modelId="{60FA7B1E-48F1-463D-8D4B-0AE02A7E40DD}" type="pres">
      <dgm:prSet presAssocID="{1A0451CD-50C4-4DF3-8247-86A835439747}" presName="spaceRect" presStyleCnt="0"/>
      <dgm:spPr/>
    </dgm:pt>
    <dgm:pt modelId="{316F6F55-08D8-41C2-98F4-910ADB763422}" type="pres">
      <dgm:prSet presAssocID="{1A0451CD-50C4-4DF3-8247-86A835439747}" presName="parTx" presStyleLbl="revTx" presStyleIdx="1" presStyleCnt="2">
        <dgm:presLayoutVars>
          <dgm:chMax val="0"/>
          <dgm:chPref val="0"/>
        </dgm:presLayoutVars>
      </dgm:prSet>
      <dgm:spPr/>
    </dgm:pt>
  </dgm:ptLst>
  <dgm:cxnLst>
    <dgm:cxn modelId="{B42DFE3D-7C6C-4912-8BCF-FECA57ED8C53}" type="presOf" srcId="{172063FC-72C6-42B7-8BD3-41138E2EE647}" destId="{A3A9A0DB-5B8A-4147-A3A8-4928F5F11845}" srcOrd="0" destOrd="0" presId="urn:microsoft.com/office/officeart/2018/2/layout/IconVerticalSolidList"/>
    <dgm:cxn modelId="{4D014B61-C106-481C-AA9E-37262C2E3ECD}" srcId="{172063FC-72C6-42B7-8BD3-41138E2EE647}" destId="{1A0451CD-50C4-4DF3-8247-86A835439747}" srcOrd="1" destOrd="0" parTransId="{C546718D-092F-454A-8F27-103B18E31D1A}" sibTransId="{C662E0B4-A172-4885-AA05-0DF31DE5752E}"/>
    <dgm:cxn modelId="{5B5AA767-7E96-4829-8331-B5BC9D163694}" type="presOf" srcId="{D6C8ABE7-38FF-47A7-B582-E6CFC5E74CD1}" destId="{901D6F53-A120-41C4-B51C-F35347DABF9B}" srcOrd="0" destOrd="0" presId="urn:microsoft.com/office/officeart/2018/2/layout/IconVerticalSolidList"/>
    <dgm:cxn modelId="{E4BA1FE7-8FF6-4367-864A-54914AAACD9D}" srcId="{172063FC-72C6-42B7-8BD3-41138E2EE647}" destId="{D6C8ABE7-38FF-47A7-B582-E6CFC5E74CD1}" srcOrd="0" destOrd="0" parTransId="{28B78B6F-1234-4069-87C4-152E5559455F}" sibTransId="{64934821-343A-49C1-AE7B-B6A895489039}"/>
    <dgm:cxn modelId="{55EEC9EC-5898-4856-A0E0-45AB25B6D3D5}" type="presOf" srcId="{1A0451CD-50C4-4DF3-8247-86A835439747}" destId="{316F6F55-08D8-41C2-98F4-910ADB763422}" srcOrd="0" destOrd="0" presId="urn:microsoft.com/office/officeart/2018/2/layout/IconVerticalSolidList"/>
    <dgm:cxn modelId="{8F0CA6CE-A719-4A09-995A-694FADA7A2EE}" type="presParOf" srcId="{A3A9A0DB-5B8A-4147-A3A8-4928F5F11845}" destId="{FFBF00EE-06FF-4A80-9556-3CEBD5601225}" srcOrd="0" destOrd="0" presId="urn:microsoft.com/office/officeart/2018/2/layout/IconVerticalSolidList"/>
    <dgm:cxn modelId="{B4F252A2-9221-4F38-8D3C-560BC5CFBB81}" type="presParOf" srcId="{FFBF00EE-06FF-4A80-9556-3CEBD5601225}" destId="{C9FD2FC5-0B6F-4E01-925D-4EA13E7A57AA}" srcOrd="0" destOrd="0" presId="urn:microsoft.com/office/officeart/2018/2/layout/IconVerticalSolidList"/>
    <dgm:cxn modelId="{DEA5BD96-8D8A-452C-B39B-7F1CB8573CA9}" type="presParOf" srcId="{FFBF00EE-06FF-4A80-9556-3CEBD5601225}" destId="{CD0FB86A-1E97-403A-A7B2-B45E8881813D}" srcOrd="1" destOrd="0" presId="urn:microsoft.com/office/officeart/2018/2/layout/IconVerticalSolidList"/>
    <dgm:cxn modelId="{51B21D52-EEC3-4971-8147-3201EB9C5DC2}" type="presParOf" srcId="{FFBF00EE-06FF-4A80-9556-3CEBD5601225}" destId="{3B894381-8B50-4541-B7C6-05CB9A1BB72A}" srcOrd="2" destOrd="0" presId="urn:microsoft.com/office/officeart/2018/2/layout/IconVerticalSolidList"/>
    <dgm:cxn modelId="{57A59152-D2A8-4A89-9D9C-02DB76B0EFB6}" type="presParOf" srcId="{FFBF00EE-06FF-4A80-9556-3CEBD5601225}" destId="{901D6F53-A120-41C4-B51C-F35347DABF9B}" srcOrd="3" destOrd="0" presId="urn:microsoft.com/office/officeart/2018/2/layout/IconVerticalSolidList"/>
    <dgm:cxn modelId="{F559E472-CBE2-4954-90A8-A25FCF6530C5}" type="presParOf" srcId="{A3A9A0DB-5B8A-4147-A3A8-4928F5F11845}" destId="{4054B128-4971-4BA6-AD79-842A6EE6CD02}" srcOrd="1" destOrd="0" presId="urn:microsoft.com/office/officeart/2018/2/layout/IconVerticalSolidList"/>
    <dgm:cxn modelId="{D378577C-F9E5-44C4-9B5E-4B6573F11CB1}" type="presParOf" srcId="{A3A9A0DB-5B8A-4147-A3A8-4928F5F11845}" destId="{BAEEB5D9-385E-4447-A5C6-9BFFB2343CD4}" srcOrd="2" destOrd="0" presId="urn:microsoft.com/office/officeart/2018/2/layout/IconVerticalSolidList"/>
    <dgm:cxn modelId="{72C0F98D-F0D3-43E7-AD0E-AE07AD42D3FB}" type="presParOf" srcId="{BAEEB5D9-385E-4447-A5C6-9BFFB2343CD4}" destId="{C8A2D344-A0B4-4550-91D0-F3A885C69EA0}" srcOrd="0" destOrd="0" presId="urn:microsoft.com/office/officeart/2018/2/layout/IconVerticalSolidList"/>
    <dgm:cxn modelId="{3864B4CB-3DF8-4671-85CB-2568A4B106E2}" type="presParOf" srcId="{BAEEB5D9-385E-4447-A5C6-9BFFB2343CD4}" destId="{698B0035-DEDC-41A4-B1FE-84788F60BF2A}" srcOrd="1" destOrd="0" presId="urn:microsoft.com/office/officeart/2018/2/layout/IconVerticalSolidList"/>
    <dgm:cxn modelId="{D43343B8-4426-41F5-B94F-2BE6CC821131}" type="presParOf" srcId="{BAEEB5D9-385E-4447-A5C6-9BFFB2343CD4}" destId="{60FA7B1E-48F1-463D-8D4B-0AE02A7E40DD}" srcOrd="2" destOrd="0" presId="urn:microsoft.com/office/officeart/2018/2/layout/IconVerticalSolidList"/>
    <dgm:cxn modelId="{283F24BE-7C6E-470D-BD30-8F0E0F8AF665}" type="presParOf" srcId="{BAEEB5D9-385E-4447-A5C6-9BFFB2343CD4}" destId="{316F6F55-08D8-41C2-98F4-910ADB763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78B1AF-78FC-45C9-9F77-459F54810F8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AA8CF5-3CC7-40FA-9FB1-63F37697A2CB}">
      <dgm:prSet/>
      <dgm:spPr/>
      <dgm:t>
        <a:bodyPr/>
        <a:lstStyle/>
        <a:p>
          <a:r>
            <a:rPr lang="en-US"/>
            <a:t>When the inner toe rod is rotated the assembly gets shorter, when it is rotated in the opposite direction it gets longer. </a:t>
          </a:r>
        </a:p>
      </dgm:t>
    </dgm:pt>
    <dgm:pt modelId="{155C4776-7411-4673-B1F6-64537590B36A}" type="parTrans" cxnId="{BB26BF15-1BA5-440D-A8D0-499F6AE8625E}">
      <dgm:prSet/>
      <dgm:spPr/>
      <dgm:t>
        <a:bodyPr/>
        <a:lstStyle/>
        <a:p>
          <a:endParaRPr lang="en-US"/>
        </a:p>
      </dgm:t>
    </dgm:pt>
    <dgm:pt modelId="{744B8730-FB41-421A-8A22-FA1B568DC399}" type="sibTrans" cxnId="{BB26BF15-1BA5-440D-A8D0-499F6AE8625E}">
      <dgm:prSet/>
      <dgm:spPr/>
      <dgm:t>
        <a:bodyPr/>
        <a:lstStyle/>
        <a:p>
          <a:endParaRPr lang="en-US"/>
        </a:p>
      </dgm:t>
    </dgm:pt>
    <dgm:pt modelId="{D478960B-F8BD-4A52-9461-1FDBD9A961E7}">
      <dgm:prSet/>
      <dgm:spPr/>
      <dgm:t>
        <a:bodyPr/>
        <a:lstStyle/>
        <a:p>
          <a:r>
            <a:rPr lang="en-US"/>
            <a:t>Most inner tie rods have machined flats to allow the tie rod to be turned using an open end wrench.</a:t>
          </a:r>
        </a:p>
      </dgm:t>
    </dgm:pt>
    <dgm:pt modelId="{DB0D925F-27B8-4750-A31D-5CEF63D63162}" type="parTrans" cxnId="{942826B0-9543-4B4E-89FE-FE0BA620C086}">
      <dgm:prSet/>
      <dgm:spPr/>
      <dgm:t>
        <a:bodyPr/>
        <a:lstStyle/>
        <a:p>
          <a:endParaRPr lang="en-US"/>
        </a:p>
      </dgm:t>
    </dgm:pt>
    <dgm:pt modelId="{C52F9EB2-0B88-4849-849E-3DAD74E148E3}" type="sibTrans" cxnId="{942826B0-9543-4B4E-89FE-FE0BA620C086}">
      <dgm:prSet/>
      <dgm:spPr/>
      <dgm:t>
        <a:bodyPr/>
        <a:lstStyle/>
        <a:p>
          <a:endParaRPr lang="en-US"/>
        </a:p>
      </dgm:t>
    </dgm:pt>
    <dgm:pt modelId="{C0EE9D30-CB46-4FF2-9326-07D573065B83}" type="pres">
      <dgm:prSet presAssocID="{1C78B1AF-78FC-45C9-9F77-459F54810F8D}" presName="vert0" presStyleCnt="0">
        <dgm:presLayoutVars>
          <dgm:dir/>
          <dgm:animOne val="branch"/>
          <dgm:animLvl val="lvl"/>
        </dgm:presLayoutVars>
      </dgm:prSet>
      <dgm:spPr/>
    </dgm:pt>
    <dgm:pt modelId="{6A7E41C3-58ED-4FEE-BFB7-072E2938F183}" type="pres">
      <dgm:prSet presAssocID="{1BAA8CF5-3CC7-40FA-9FB1-63F37697A2CB}" presName="thickLine" presStyleLbl="alignNode1" presStyleIdx="0" presStyleCnt="2"/>
      <dgm:spPr/>
    </dgm:pt>
    <dgm:pt modelId="{7B5D7380-BAC8-4E29-8BA1-EB27C6BD1F69}" type="pres">
      <dgm:prSet presAssocID="{1BAA8CF5-3CC7-40FA-9FB1-63F37697A2CB}" presName="horz1" presStyleCnt="0"/>
      <dgm:spPr/>
    </dgm:pt>
    <dgm:pt modelId="{946908B1-5470-4F43-9201-8CD3744595D1}" type="pres">
      <dgm:prSet presAssocID="{1BAA8CF5-3CC7-40FA-9FB1-63F37697A2CB}" presName="tx1" presStyleLbl="revTx" presStyleIdx="0" presStyleCnt="2"/>
      <dgm:spPr/>
    </dgm:pt>
    <dgm:pt modelId="{778E9A81-243D-42FF-9997-636026C6805A}" type="pres">
      <dgm:prSet presAssocID="{1BAA8CF5-3CC7-40FA-9FB1-63F37697A2CB}" presName="vert1" presStyleCnt="0"/>
      <dgm:spPr/>
    </dgm:pt>
    <dgm:pt modelId="{C72C14A6-C8F3-48CB-8CED-2B1EFEBD2F90}" type="pres">
      <dgm:prSet presAssocID="{D478960B-F8BD-4A52-9461-1FDBD9A961E7}" presName="thickLine" presStyleLbl="alignNode1" presStyleIdx="1" presStyleCnt="2"/>
      <dgm:spPr/>
    </dgm:pt>
    <dgm:pt modelId="{83B58CF1-24F2-4DB8-B6D5-B2F314727CD9}" type="pres">
      <dgm:prSet presAssocID="{D478960B-F8BD-4A52-9461-1FDBD9A961E7}" presName="horz1" presStyleCnt="0"/>
      <dgm:spPr/>
    </dgm:pt>
    <dgm:pt modelId="{57DCCCA2-232F-42B0-9E7C-D7479C97FACC}" type="pres">
      <dgm:prSet presAssocID="{D478960B-F8BD-4A52-9461-1FDBD9A961E7}" presName="tx1" presStyleLbl="revTx" presStyleIdx="1" presStyleCnt="2"/>
      <dgm:spPr/>
    </dgm:pt>
    <dgm:pt modelId="{7DB67A4E-A900-4BA3-9064-7397DB09E98B}" type="pres">
      <dgm:prSet presAssocID="{D478960B-F8BD-4A52-9461-1FDBD9A961E7}" presName="vert1" presStyleCnt="0"/>
      <dgm:spPr/>
    </dgm:pt>
  </dgm:ptLst>
  <dgm:cxnLst>
    <dgm:cxn modelId="{BB26BF15-1BA5-440D-A8D0-499F6AE8625E}" srcId="{1C78B1AF-78FC-45C9-9F77-459F54810F8D}" destId="{1BAA8CF5-3CC7-40FA-9FB1-63F37697A2CB}" srcOrd="0" destOrd="0" parTransId="{155C4776-7411-4673-B1F6-64537590B36A}" sibTransId="{744B8730-FB41-421A-8A22-FA1B568DC399}"/>
    <dgm:cxn modelId="{E629015D-6576-499C-B4EF-FD01D603AAEF}" type="presOf" srcId="{D478960B-F8BD-4A52-9461-1FDBD9A961E7}" destId="{57DCCCA2-232F-42B0-9E7C-D7479C97FACC}" srcOrd="0" destOrd="0" presId="urn:microsoft.com/office/officeart/2008/layout/LinedList"/>
    <dgm:cxn modelId="{03A32472-9442-47CE-A425-A76EEC4A7CC1}" type="presOf" srcId="{1C78B1AF-78FC-45C9-9F77-459F54810F8D}" destId="{C0EE9D30-CB46-4FF2-9326-07D573065B83}" srcOrd="0" destOrd="0" presId="urn:microsoft.com/office/officeart/2008/layout/LinedList"/>
    <dgm:cxn modelId="{942826B0-9543-4B4E-89FE-FE0BA620C086}" srcId="{1C78B1AF-78FC-45C9-9F77-459F54810F8D}" destId="{D478960B-F8BD-4A52-9461-1FDBD9A961E7}" srcOrd="1" destOrd="0" parTransId="{DB0D925F-27B8-4750-A31D-5CEF63D63162}" sibTransId="{C52F9EB2-0B88-4849-849E-3DAD74E148E3}"/>
    <dgm:cxn modelId="{A834E6B9-F565-44A9-BA16-34ADC6C05BEC}" type="presOf" srcId="{1BAA8CF5-3CC7-40FA-9FB1-63F37697A2CB}" destId="{946908B1-5470-4F43-9201-8CD3744595D1}" srcOrd="0" destOrd="0" presId="urn:microsoft.com/office/officeart/2008/layout/LinedList"/>
    <dgm:cxn modelId="{399B5DFC-02C2-49B0-8FBE-47608B259FC0}" type="presParOf" srcId="{C0EE9D30-CB46-4FF2-9326-07D573065B83}" destId="{6A7E41C3-58ED-4FEE-BFB7-072E2938F183}" srcOrd="0" destOrd="0" presId="urn:microsoft.com/office/officeart/2008/layout/LinedList"/>
    <dgm:cxn modelId="{2D385B76-9400-4CB6-84AC-A850A73D6A1C}" type="presParOf" srcId="{C0EE9D30-CB46-4FF2-9326-07D573065B83}" destId="{7B5D7380-BAC8-4E29-8BA1-EB27C6BD1F69}" srcOrd="1" destOrd="0" presId="urn:microsoft.com/office/officeart/2008/layout/LinedList"/>
    <dgm:cxn modelId="{FDB93310-237D-410D-8B80-35767B62C6B3}" type="presParOf" srcId="{7B5D7380-BAC8-4E29-8BA1-EB27C6BD1F69}" destId="{946908B1-5470-4F43-9201-8CD3744595D1}" srcOrd="0" destOrd="0" presId="urn:microsoft.com/office/officeart/2008/layout/LinedList"/>
    <dgm:cxn modelId="{F80DABCF-7FEC-42C0-AA95-6D16E3455172}" type="presParOf" srcId="{7B5D7380-BAC8-4E29-8BA1-EB27C6BD1F69}" destId="{778E9A81-243D-42FF-9997-636026C6805A}" srcOrd="1" destOrd="0" presId="urn:microsoft.com/office/officeart/2008/layout/LinedList"/>
    <dgm:cxn modelId="{1253080B-BFE4-455A-9D9E-3F01DCC38743}" type="presParOf" srcId="{C0EE9D30-CB46-4FF2-9326-07D573065B83}" destId="{C72C14A6-C8F3-48CB-8CED-2B1EFEBD2F90}" srcOrd="2" destOrd="0" presId="urn:microsoft.com/office/officeart/2008/layout/LinedList"/>
    <dgm:cxn modelId="{306A3DC4-F020-4D74-B6FA-7701D47B272A}" type="presParOf" srcId="{C0EE9D30-CB46-4FF2-9326-07D573065B83}" destId="{83B58CF1-24F2-4DB8-B6D5-B2F314727CD9}" srcOrd="3" destOrd="0" presId="urn:microsoft.com/office/officeart/2008/layout/LinedList"/>
    <dgm:cxn modelId="{54EACAB3-33D6-47FD-9061-B937BF37E64C}" type="presParOf" srcId="{83B58CF1-24F2-4DB8-B6D5-B2F314727CD9}" destId="{57DCCCA2-232F-42B0-9E7C-D7479C97FACC}" srcOrd="0" destOrd="0" presId="urn:microsoft.com/office/officeart/2008/layout/LinedList"/>
    <dgm:cxn modelId="{63466636-537E-424E-B19C-85831CAD0027}" type="presParOf" srcId="{83B58CF1-24F2-4DB8-B6D5-B2F314727CD9}" destId="{7DB67A4E-A900-4BA3-9064-7397DB09E9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879AAE-A066-4448-B51B-53F0E6DCD7AB}"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D7C1441F-9F59-4594-B8D5-2AB314C60D82}">
      <dgm:prSet/>
      <dgm:spPr/>
      <dgm:t>
        <a:bodyPr/>
        <a:lstStyle/>
        <a:p>
          <a:pPr>
            <a:lnSpc>
              <a:spcPct val="100000"/>
            </a:lnSpc>
          </a:pPr>
          <a:r>
            <a:rPr lang="en-US"/>
            <a:t>Toe is an alignment angle established by the length of the tie rods.</a:t>
          </a:r>
        </a:p>
      </dgm:t>
    </dgm:pt>
    <dgm:pt modelId="{D36858A6-F05E-4CC1-933A-AEF529861090}" type="parTrans" cxnId="{02C62077-5CD4-41E1-9D02-C46DB5D4ADEB}">
      <dgm:prSet/>
      <dgm:spPr/>
      <dgm:t>
        <a:bodyPr/>
        <a:lstStyle/>
        <a:p>
          <a:endParaRPr lang="en-US"/>
        </a:p>
      </dgm:t>
    </dgm:pt>
    <dgm:pt modelId="{502CF832-18CA-4DC3-80C0-5D4B3CE0535C}" type="sibTrans" cxnId="{02C62077-5CD4-41E1-9D02-C46DB5D4ADEB}">
      <dgm:prSet/>
      <dgm:spPr/>
      <dgm:t>
        <a:bodyPr/>
        <a:lstStyle/>
        <a:p>
          <a:endParaRPr lang="en-US"/>
        </a:p>
      </dgm:t>
    </dgm:pt>
    <dgm:pt modelId="{1C09B01C-54AD-469C-93B1-87802BEB843C}">
      <dgm:prSet/>
      <dgm:spPr/>
      <dgm:t>
        <a:bodyPr/>
        <a:lstStyle/>
        <a:p>
          <a:pPr>
            <a:lnSpc>
              <a:spcPct val="100000"/>
            </a:lnSpc>
          </a:pPr>
          <a:r>
            <a:rPr lang="en-US"/>
            <a:t>Toe is the difference in distance between the two front tires measured at the front [leading edge]and rear [trailing edge].</a:t>
          </a:r>
        </a:p>
      </dgm:t>
    </dgm:pt>
    <dgm:pt modelId="{6F2CB3FF-4D3A-48E9-ABE7-BDFBBC70AF7C}" type="parTrans" cxnId="{E42FE2D9-99E4-406B-BD90-971938BD332D}">
      <dgm:prSet/>
      <dgm:spPr/>
      <dgm:t>
        <a:bodyPr/>
        <a:lstStyle/>
        <a:p>
          <a:endParaRPr lang="en-US"/>
        </a:p>
      </dgm:t>
    </dgm:pt>
    <dgm:pt modelId="{9646479B-8E5B-4F38-A166-143B0EB00021}" type="sibTrans" cxnId="{E42FE2D9-99E4-406B-BD90-971938BD332D}">
      <dgm:prSet/>
      <dgm:spPr/>
      <dgm:t>
        <a:bodyPr/>
        <a:lstStyle/>
        <a:p>
          <a:endParaRPr lang="en-US"/>
        </a:p>
      </dgm:t>
    </dgm:pt>
    <dgm:pt modelId="{D2A55093-5AF8-4566-8E3A-6D4EE1A7D478}">
      <dgm:prSet/>
      <dgm:spPr/>
      <dgm:t>
        <a:bodyPr/>
        <a:lstStyle/>
        <a:p>
          <a:pPr>
            <a:lnSpc>
              <a:spcPct val="100000"/>
            </a:lnSpc>
          </a:pPr>
          <a:r>
            <a:rPr lang="en-US"/>
            <a:t>Toe is normally expressed in inches but can also be expressed in millimeters or degrees.</a:t>
          </a:r>
        </a:p>
      </dgm:t>
    </dgm:pt>
    <dgm:pt modelId="{685145D2-C069-4823-B500-84864954ACF8}" type="parTrans" cxnId="{520BCD3C-03E0-46B3-8C20-3B22E7E5FBF7}">
      <dgm:prSet/>
      <dgm:spPr/>
      <dgm:t>
        <a:bodyPr/>
        <a:lstStyle/>
        <a:p>
          <a:endParaRPr lang="en-US"/>
        </a:p>
      </dgm:t>
    </dgm:pt>
    <dgm:pt modelId="{3499BC52-E02F-42D3-B610-4DE0543DAC94}" type="sibTrans" cxnId="{520BCD3C-03E0-46B3-8C20-3B22E7E5FBF7}">
      <dgm:prSet/>
      <dgm:spPr/>
      <dgm:t>
        <a:bodyPr/>
        <a:lstStyle/>
        <a:p>
          <a:endParaRPr lang="en-US"/>
        </a:p>
      </dgm:t>
    </dgm:pt>
    <dgm:pt modelId="{3F74FBE6-E289-4EBA-A816-79A1B335DB66}" type="pres">
      <dgm:prSet presAssocID="{2F879AAE-A066-4448-B51B-53F0E6DCD7AB}" presName="root" presStyleCnt="0">
        <dgm:presLayoutVars>
          <dgm:dir/>
          <dgm:resizeHandles val="exact"/>
        </dgm:presLayoutVars>
      </dgm:prSet>
      <dgm:spPr/>
    </dgm:pt>
    <dgm:pt modelId="{3A5D12DC-70E6-4559-84C7-54D04C9E9993}" type="pres">
      <dgm:prSet presAssocID="{D7C1441F-9F59-4594-B8D5-2AB314C60D82}" presName="compNode" presStyleCnt="0"/>
      <dgm:spPr/>
    </dgm:pt>
    <dgm:pt modelId="{B78351FC-AB5D-4DB1-BF78-BB566502151B}" type="pres">
      <dgm:prSet presAssocID="{D7C1441F-9F59-4594-B8D5-2AB314C60D82}" presName="bgRect" presStyleLbl="bgShp" presStyleIdx="0" presStyleCnt="3"/>
      <dgm:spPr/>
    </dgm:pt>
    <dgm:pt modelId="{17D51756-5FFC-455B-BF40-6E599A15B02A}" type="pres">
      <dgm:prSet presAssocID="{D7C1441F-9F59-4594-B8D5-2AB314C60D82}" presName="iconRect" presStyleLbl="node1" presStyleIdx="0" presStyleCnt="3" custLinFactNeighborY="-441"/>
      <dgm:spPr/>
    </dgm:pt>
    <dgm:pt modelId="{AD4489F6-3D96-4C09-BBDA-A88F974038DF}" type="pres">
      <dgm:prSet presAssocID="{D7C1441F-9F59-4594-B8D5-2AB314C60D82}" presName="spaceRect" presStyleCnt="0"/>
      <dgm:spPr/>
    </dgm:pt>
    <dgm:pt modelId="{A4136470-E286-430B-B41A-1E71EA2425A0}" type="pres">
      <dgm:prSet presAssocID="{D7C1441F-9F59-4594-B8D5-2AB314C60D82}" presName="parTx" presStyleLbl="revTx" presStyleIdx="0" presStyleCnt="3">
        <dgm:presLayoutVars>
          <dgm:chMax val="0"/>
          <dgm:chPref val="0"/>
        </dgm:presLayoutVars>
      </dgm:prSet>
      <dgm:spPr/>
    </dgm:pt>
    <dgm:pt modelId="{01ED5C22-983C-46EC-B437-860848C1CF57}" type="pres">
      <dgm:prSet presAssocID="{502CF832-18CA-4DC3-80C0-5D4B3CE0535C}" presName="sibTrans" presStyleCnt="0"/>
      <dgm:spPr/>
    </dgm:pt>
    <dgm:pt modelId="{FA846516-9A63-4C51-8AE5-FC43689A409C}" type="pres">
      <dgm:prSet presAssocID="{1C09B01C-54AD-469C-93B1-87802BEB843C}" presName="compNode" presStyleCnt="0"/>
      <dgm:spPr/>
    </dgm:pt>
    <dgm:pt modelId="{2F8D096A-EAA4-40AF-9C44-296E83B634CC}" type="pres">
      <dgm:prSet presAssocID="{1C09B01C-54AD-469C-93B1-87802BEB843C}" presName="bgRect" presStyleLbl="bgShp" presStyleIdx="1" presStyleCnt="3"/>
      <dgm:spPr/>
    </dgm:pt>
    <dgm:pt modelId="{CFD45D3F-C22A-4B11-948F-A934D1AAE84C}" type="pres">
      <dgm:prSet presAssocID="{1C09B01C-54AD-469C-93B1-87802BEB843C}" presName="iconRect" presStyleLbl="node1" presStyleIdx="1" presStyleCnt="3" custLinFactNeighborY="-1458"/>
      <dgm:spPr/>
    </dgm:pt>
    <dgm:pt modelId="{FD34C6CF-6414-4DB7-9F1C-F2A210971B87}" type="pres">
      <dgm:prSet presAssocID="{1C09B01C-54AD-469C-93B1-87802BEB843C}" presName="spaceRect" presStyleCnt="0"/>
      <dgm:spPr/>
    </dgm:pt>
    <dgm:pt modelId="{B53CCE78-9D3D-49F6-A1DE-68E969F966E7}" type="pres">
      <dgm:prSet presAssocID="{1C09B01C-54AD-469C-93B1-87802BEB843C}" presName="parTx" presStyleLbl="revTx" presStyleIdx="1" presStyleCnt="3">
        <dgm:presLayoutVars>
          <dgm:chMax val="0"/>
          <dgm:chPref val="0"/>
        </dgm:presLayoutVars>
      </dgm:prSet>
      <dgm:spPr/>
    </dgm:pt>
    <dgm:pt modelId="{0B91C3A1-BBC0-496B-934A-7A9EC39FCC50}" type="pres">
      <dgm:prSet presAssocID="{9646479B-8E5B-4F38-A166-143B0EB00021}" presName="sibTrans" presStyleCnt="0"/>
      <dgm:spPr/>
    </dgm:pt>
    <dgm:pt modelId="{C059287A-6719-4A25-9370-B43C528E6489}" type="pres">
      <dgm:prSet presAssocID="{D2A55093-5AF8-4566-8E3A-6D4EE1A7D478}" presName="compNode" presStyleCnt="0"/>
      <dgm:spPr/>
    </dgm:pt>
    <dgm:pt modelId="{267D5381-5372-4F30-8F4B-42C95651E79A}" type="pres">
      <dgm:prSet presAssocID="{D2A55093-5AF8-4566-8E3A-6D4EE1A7D478}" presName="bgRect" presStyleLbl="bgShp" presStyleIdx="2" presStyleCnt="3"/>
      <dgm:spPr/>
    </dgm:pt>
    <dgm:pt modelId="{245A6F6B-A2D1-44C7-98FB-3C28EB50D2E8}" type="pres">
      <dgm:prSet presAssocID="{D2A55093-5AF8-4566-8E3A-6D4EE1A7D478}" presName="iconRect" presStyleLbl="node1" presStyleIdx="2" presStyleCnt="3"/>
      <dgm:spPr/>
    </dgm:pt>
    <dgm:pt modelId="{62C868CA-F98F-4C0D-9EB6-DA6674316C88}" type="pres">
      <dgm:prSet presAssocID="{D2A55093-5AF8-4566-8E3A-6D4EE1A7D478}" presName="spaceRect" presStyleCnt="0"/>
      <dgm:spPr/>
    </dgm:pt>
    <dgm:pt modelId="{9EF7F27B-EAB5-4B32-8B40-97A7094D33AB}" type="pres">
      <dgm:prSet presAssocID="{D2A55093-5AF8-4566-8E3A-6D4EE1A7D478}" presName="parTx" presStyleLbl="revTx" presStyleIdx="2" presStyleCnt="3">
        <dgm:presLayoutVars>
          <dgm:chMax val="0"/>
          <dgm:chPref val="0"/>
        </dgm:presLayoutVars>
      </dgm:prSet>
      <dgm:spPr/>
    </dgm:pt>
  </dgm:ptLst>
  <dgm:cxnLst>
    <dgm:cxn modelId="{520BCD3C-03E0-46B3-8C20-3B22E7E5FBF7}" srcId="{2F879AAE-A066-4448-B51B-53F0E6DCD7AB}" destId="{D2A55093-5AF8-4566-8E3A-6D4EE1A7D478}" srcOrd="2" destOrd="0" parTransId="{685145D2-C069-4823-B500-84864954ACF8}" sibTransId="{3499BC52-E02F-42D3-B610-4DE0543DAC94}"/>
    <dgm:cxn modelId="{02C62077-5CD4-41E1-9D02-C46DB5D4ADEB}" srcId="{2F879AAE-A066-4448-B51B-53F0E6DCD7AB}" destId="{D7C1441F-9F59-4594-B8D5-2AB314C60D82}" srcOrd="0" destOrd="0" parTransId="{D36858A6-F05E-4CC1-933A-AEF529861090}" sibTransId="{502CF832-18CA-4DC3-80C0-5D4B3CE0535C}"/>
    <dgm:cxn modelId="{1819C788-7786-4DD7-8297-A6639FA736A3}" type="presOf" srcId="{D7C1441F-9F59-4594-B8D5-2AB314C60D82}" destId="{A4136470-E286-430B-B41A-1E71EA2425A0}" srcOrd="0" destOrd="0" presId="urn:microsoft.com/office/officeart/2018/2/layout/IconVerticalSolidList"/>
    <dgm:cxn modelId="{72D1CE90-4F49-40CF-AAB3-A359278D94A6}" type="presOf" srcId="{2F879AAE-A066-4448-B51B-53F0E6DCD7AB}" destId="{3F74FBE6-E289-4EBA-A816-79A1B335DB66}" srcOrd="0" destOrd="0" presId="urn:microsoft.com/office/officeart/2018/2/layout/IconVerticalSolidList"/>
    <dgm:cxn modelId="{6424FABA-B6CA-4DEC-9DB1-AD9903298735}" type="presOf" srcId="{D2A55093-5AF8-4566-8E3A-6D4EE1A7D478}" destId="{9EF7F27B-EAB5-4B32-8B40-97A7094D33AB}" srcOrd="0" destOrd="0" presId="urn:microsoft.com/office/officeart/2018/2/layout/IconVerticalSolidList"/>
    <dgm:cxn modelId="{E49EC0BE-2334-45E6-A1FC-C324E2E46EBD}" type="presOf" srcId="{1C09B01C-54AD-469C-93B1-87802BEB843C}" destId="{B53CCE78-9D3D-49F6-A1DE-68E969F966E7}" srcOrd="0" destOrd="0" presId="urn:microsoft.com/office/officeart/2018/2/layout/IconVerticalSolidList"/>
    <dgm:cxn modelId="{E42FE2D9-99E4-406B-BD90-971938BD332D}" srcId="{2F879AAE-A066-4448-B51B-53F0E6DCD7AB}" destId="{1C09B01C-54AD-469C-93B1-87802BEB843C}" srcOrd="1" destOrd="0" parTransId="{6F2CB3FF-4D3A-48E9-ABE7-BDFBBC70AF7C}" sibTransId="{9646479B-8E5B-4F38-A166-143B0EB00021}"/>
    <dgm:cxn modelId="{B91450B5-0F7F-4FBC-A1EC-CAF55168A050}" type="presParOf" srcId="{3F74FBE6-E289-4EBA-A816-79A1B335DB66}" destId="{3A5D12DC-70E6-4559-84C7-54D04C9E9993}" srcOrd="0" destOrd="0" presId="urn:microsoft.com/office/officeart/2018/2/layout/IconVerticalSolidList"/>
    <dgm:cxn modelId="{7574127B-75DC-415B-BD73-AD549E58B9AA}" type="presParOf" srcId="{3A5D12DC-70E6-4559-84C7-54D04C9E9993}" destId="{B78351FC-AB5D-4DB1-BF78-BB566502151B}" srcOrd="0" destOrd="0" presId="urn:microsoft.com/office/officeart/2018/2/layout/IconVerticalSolidList"/>
    <dgm:cxn modelId="{DCCAB3C1-DF62-4563-8AB4-39A368D2CFDB}" type="presParOf" srcId="{3A5D12DC-70E6-4559-84C7-54D04C9E9993}" destId="{17D51756-5FFC-455B-BF40-6E599A15B02A}" srcOrd="1" destOrd="0" presId="urn:microsoft.com/office/officeart/2018/2/layout/IconVerticalSolidList"/>
    <dgm:cxn modelId="{2E83FD5B-DB6C-42B1-96D9-7AFB0A6983D1}" type="presParOf" srcId="{3A5D12DC-70E6-4559-84C7-54D04C9E9993}" destId="{AD4489F6-3D96-4C09-BBDA-A88F974038DF}" srcOrd="2" destOrd="0" presId="urn:microsoft.com/office/officeart/2018/2/layout/IconVerticalSolidList"/>
    <dgm:cxn modelId="{C2C89E16-3316-4146-A177-43F129F992B9}" type="presParOf" srcId="{3A5D12DC-70E6-4559-84C7-54D04C9E9993}" destId="{A4136470-E286-430B-B41A-1E71EA2425A0}" srcOrd="3" destOrd="0" presId="urn:microsoft.com/office/officeart/2018/2/layout/IconVerticalSolidList"/>
    <dgm:cxn modelId="{9795BA9B-B1EC-4775-90C1-8319ECA2FC58}" type="presParOf" srcId="{3F74FBE6-E289-4EBA-A816-79A1B335DB66}" destId="{01ED5C22-983C-46EC-B437-860848C1CF57}" srcOrd="1" destOrd="0" presId="urn:microsoft.com/office/officeart/2018/2/layout/IconVerticalSolidList"/>
    <dgm:cxn modelId="{CD746EDE-0DC1-4816-A332-1309B7F28BBE}" type="presParOf" srcId="{3F74FBE6-E289-4EBA-A816-79A1B335DB66}" destId="{FA846516-9A63-4C51-8AE5-FC43689A409C}" srcOrd="2" destOrd="0" presId="urn:microsoft.com/office/officeart/2018/2/layout/IconVerticalSolidList"/>
    <dgm:cxn modelId="{7DB1E854-9022-4AF2-9046-398DCC57D031}" type="presParOf" srcId="{FA846516-9A63-4C51-8AE5-FC43689A409C}" destId="{2F8D096A-EAA4-40AF-9C44-296E83B634CC}" srcOrd="0" destOrd="0" presId="urn:microsoft.com/office/officeart/2018/2/layout/IconVerticalSolidList"/>
    <dgm:cxn modelId="{5D8FFE07-A5B8-45DA-97D6-BEF2B0EA71D1}" type="presParOf" srcId="{FA846516-9A63-4C51-8AE5-FC43689A409C}" destId="{CFD45D3F-C22A-4B11-948F-A934D1AAE84C}" srcOrd="1" destOrd="0" presId="urn:microsoft.com/office/officeart/2018/2/layout/IconVerticalSolidList"/>
    <dgm:cxn modelId="{3F8973E0-6A43-492F-A4C9-C50CF7615D2B}" type="presParOf" srcId="{FA846516-9A63-4C51-8AE5-FC43689A409C}" destId="{FD34C6CF-6414-4DB7-9F1C-F2A210971B87}" srcOrd="2" destOrd="0" presId="urn:microsoft.com/office/officeart/2018/2/layout/IconVerticalSolidList"/>
    <dgm:cxn modelId="{E50C97B6-DD50-4FFA-B4F7-2169FCE3A3C8}" type="presParOf" srcId="{FA846516-9A63-4C51-8AE5-FC43689A409C}" destId="{B53CCE78-9D3D-49F6-A1DE-68E969F966E7}" srcOrd="3" destOrd="0" presId="urn:microsoft.com/office/officeart/2018/2/layout/IconVerticalSolidList"/>
    <dgm:cxn modelId="{36266D5E-6DF8-4433-A9C8-3B1B9579C349}" type="presParOf" srcId="{3F74FBE6-E289-4EBA-A816-79A1B335DB66}" destId="{0B91C3A1-BBC0-496B-934A-7A9EC39FCC50}" srcOrd="3" destOrd="0" presId="urn:microsoft.com/office/officeart/2018/2/layout/IconVerticalSolidList"/>
    <dgm:cxn modelId="{479C4B5D-0A7E-459D-BFD9-944CE49B13A0}" type="presParOf" srcId="{3F74FBE6-E289-4EBA-A816-79A1B335DB66}" destId="{C059287A-6719-4A25-9370-B43C528E6489}" srcOrd="4" destOrd="0" presId="urn:microsoft.com/office/officeart/2018/2/layout/IconVerticalSolidList"/>
    <dgm:cxn modelId="{8234134C-4DDE-4199-ACA0-73E213937E58}" type="presParOf" srcId="{C059287A-6719-4A25-9370-B43C528E6489}" destId="{267D5381-5372-4F30-8F4B-42C95651E79A}" srcOrd="0" destOrd="0" presId="urn:microsoft.com/office/officeart/2018/2/layout/IconVerticalSolidList"/>
    <dgm:cxn modelId="{FECE083A-1368-4684-98BD-27752F774FBB}" type="presParOf" srcId="{C059287A-6719-4A25-9370-B43C528E6489}" destId="{245A6F6B-A2D1-44C7-98FB-3C28EB50D2E8}" srcOrd="1" destOrd="0" presId="urn:microsoft.com/office/officeart/2018/2/layout/IconVerticalSolidList"/>
    <dgm:cxn modelId="{0B9469B6-241A-46BC-B1D5-A3DA656D9CE3}" type="presParOf" srcId="{C059287A-6719-4A25-9370-B43C528E6489}" destId="{62C868CA-F98F-4C0D-9EB6-DA6674316C88}" srcOrd="2" destOrd="0" presId="urn:microsoft.com/office/officeart/2018/2/layout/IconVerticalSolidList"/>
    <dgm:cxn modelId="{D197B4F7-4E53-4B0F-8118-82B000581DD4}" type="presParOf" srcId="{C059287A-6719-4A25-9370-B43C528E6489}" destId="{9EF7F27B-EAB5-4B32-8B40-97A7094D33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65B7C-59C7-4612-82D2-A9A09AB3CE42}">
      <dsp:nvSpPr>
        <dsp:cNvPr id="0" name=""/>
        <dsp:cNvSpPr/>
      </dsp:nvSpPr>
      <dsp:spPr>
        <a:xfrm>
          <a:off x="0" y="364"/>
          <a:ext cx="8497887" cy="85205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3E719-43FB-4F30-A71B-277266B5614C}">
      <dsp:nvSpPr>
        <dsp:cNvPr id="0" name=""/>
        <dsp:cNvSpPr/>
      </dsp:nvSpPr>
      <dsp:spPr>
        <a:xfrm>
          <a:off x="257745" y="192075"/>
          <a:ext cx="468628" cy="46862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01E41-863E-4C46-B5B1-37BDF19BF081}">
      <dsp:nvSpPr>
        <dsp:cNvPr id="0" name=""/>
        <dsp:cNvSpPr/>
      </dsp:nvSpPr>
      <dsp:spPr>
        <a:xfrm>
          <a:off x="984120" y="364"/>
          <a:ext cx="7513766" cy="852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76" tIns="90176" rIns="90176" bIns="90176" numCol="1" spcCol="1270" anchor="ctr" anchorCtr="0">
          <a:noAutofit/>
        </a:bodyPr>
        <a:lstStyle/>
        <a:p>
          <a:pPr marL="0" lvl="0" indent="0" algn="l" defTabSz="933450">
            <a:lnSpc>
              <a:spcPct val="100000"/>
            </a:lnSpc>
            <a:spcBef>
              <a:spcPct val="0"/>
            </a:spcBef>
            <a:spcAft>
              <a:spcPct val="35000"/>
            </a:spcAft>
            <a:buNone/>
          </a:pPr>
          <a:r>
            <a:rPr lang="en-US" sz="2100" kern="1200"/>
            <a:t>Rack and pinion steering is very simple and has few moving parts.</a:t>
          </a:r>
        </a:p>
      </dsp:txBody>
      <dsp:txXfrm>
        <a:off x="984120" y="364"/>
        <a:ext cx="7513766" cy="852052"/>
      </dsp:txXfrm>
    </dsp:sp>
    <dsp:sp modelId="{28962516-99BB-44D2-A198-F458FB11A936}">
      <dsp:nvSpPr>
        <dsp:cNvPr id="0" name=""/>
        <dsp:cNvSpPr/>
      </dsp:nvSpPr>
      <dsp:spPr>
        <a:xfrm>
          <a:off x="0" y="1076318"/>
          <a:ext cx="8497887" cy="85205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565D2-5C9A-4F94-860A-18E1F9960A94}">
      <dsp:nvSpPr>
        <dsp:cNvPr id="0" name=""/>
        <dsp:cNvSpPr/>
      </dsp:nvSpPr>
      <dsp:spPr>
        <a:xfrm>
          <a:off x="257745" y="1257141"/>
          <a:ext cx="468628" cy="468628"/>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876F86-2C9F-4F73-913E-4797A149B3FA}">
      <dsp:nvSpPr>
        <dsp:cNvPr id="0" name=""/>
        <dsp:cNvSpPr/>
      </dsp:nvSpPr>
      <dsp:spPr>
        <a:xfrm>
          <a:off x="984120" y="1065429"/>
          <a:ext cx="7513766" cy="852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76" tIns="90176" rIns="90176" bIns="90176" numCol="1" spcCol="1270" anchor="ctr" anchorCtr="0">
          <a:noAutofit/>
        </a:bodyPr>
        <a:lstStyle/>
        <a:p>
          <a:pPr marL="0" lvl="0" indent="0" algn="l" defTabSz="933450">
            <a:lnSpc>
              <a:spcPct val="100000"/>
            </a:lnSpc>
            <a:spcBef>
              <a:spcPct val="0"/>
            </a:spcBef>
            <a:spcAft>
              <a:spcPct val="35000"/>
            </a:spcAft>
            <a:buNone/>
          </a:pPr>
          <a:r>
            <a:rPr lang="en-US" sz="2100" kern="1200"/>
            <a:t>When the pinion gear rotates the rack moves laterally. </a:t>
          </a:r>
        </a:p>
      </dsp:txBody>
      <dsp:txXfrm>
        <a:off x="984120" y="1065429"/>
        <a:ext cx="7513766" cy="852052"/>
      </dsp:txXfrm>
    </dsp:sp>
    <dsp:sp modelId="{BEB8FC15-DED4-48AC-9F40-5F6C4965890A}">
      <dsp:nvSpPr>
        <dsp:cNvPr id="0" name=""/>
        <dsp:cNvSpPr/>
      </dsp:nvSpPr>
      <dsp:spPr>
        <a:xfrm>
          <a:off x="0" y="2130495"/>
          <a:ext cx="8497887" cy="85205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798AE-C28E-4F8A-BB15-FA207E756EDF}">
      <dsp:nvSpPr>
        <dsp:cNvPr id="0" name=""/>
        <dsp:cNvSpPr/>
      </dsp:nvSpPr>
      <dsp:spPr>
        <a:xfrm>
          <a:off x="257745" y="2322207"/>
          <a:ext cx="468628" cy="468628"/>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2AC74-69AA-4FA0-ABE7-995BFE709EB3}">
      <dsp:nvSpPr>
        <dsp:cNvPr id="0" name=""/>
        <dsp:cNvSpPr/>
      </dsp:nvSpPr>
      <dsp:spPr>
        <a:xfrm>
          <a:off x="984120" y="2130495"/>
          <a:ext cx="7513766" cy="852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76" tIns="90176" rIns="90176" bIns="90176" numCol="1" spcCol="1270" anchor="ctr" anchorCtr="0">
          <a:noAutofit/>
        </a:bodyPr>
        <a:lstStyle/>
        <a:p>
          <a:pPr marL="0" lvl="0" indent="0" algn="l" defTabSz="933450">
            <a:lnSpc>
              <a:spcPct val="100000"/>
            </a:lnSpc>
            <a:spcBef>
              <a:spcPct val="0"/>
            </a:spcBef>
            <a:spcAft>
              <a:spcPct val="35000"/>
            </a:spcAft>
            <a:buNone/>
          </a:pPr>
          <a:r>
            <a:rPr lang="en-US" sz="2100" kern="1200"/>
            <a:t>The pinion gear is connected to the steering wheel – the rack is connected to the steering knuckles.</a:t>
          </a:r>
        </a:p>
      </dsp:txBody>
      <dsp:txXfrm>
        <a:off x="984120" y="2130495"/>
        <a:ext cx="7513766" cy="852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6E8B6-2D07-4A9B-92A9-69398E9E42C0}">
      <dsp:nvSpPr>
        <dsp:cNvPr id="0" name=""/>
        <dsp:cNvSpPr/>
      </dsp:nvSpPr>
      <dsp:spPr>
        <a:xfrm>
          <a:off x="0" y="38518"/>
          <a:ext cx="8497887" cy="9149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rack and pinion gears are mounted in an aluminum housing that usually sits on top of the front sub-frame.</a:t>
          </a:r>
        </a:p>
      </dsp:txBody>
      <dsp:txXfrm>
        <a:off x="44664" y="83182"/>
        <a:ext cx="8408559" cy="825612"/>
      </dsp:txXfrm>
    </dsp:sp>
    <dsp:sp modelId="{5E17F313-3532-4159-8D7E-97355409D2AC}">
      <dsp:nvSpPr>
        <dsp:cNvPr id="0" name=""/>
        <dsp:cNvSpPr/>
      </dsp:nvSpPr>
      <dsp:spPr>
        <a:xfrm>
          <a:off x="0" y="1019699"/>
          <a:ext cx="8497887" cy="9149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Tie rods connect each end of the rack to the steering knuckles.</a:t>
          </a:r>
        </a:p>
      </dsp:txBody>
      <dsp:txXfrm>
        <a:off x="44664" y="1064363"/>
        <a:ext cx="8408559" cy="825612"/>
      </dsp:txXfrm>
    </dsp:sp>
    <dsp:sp modelId="{9F429DC6-D6B5-4632-90DE-958E01F25AF4}">
      <dsp:nvSpPr>
        <dsp:cNvPr id="0" name=""/>
        <dsp:cNvSpPr/>
      </dsp:nvSpPr>
      <dsp:spPr>
        <a:xfrm>
          <a:off x="0" y="2000879"/>
          <a:ext cx="8497887" cy="9149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rack and inner tie rod ends are protected by rubber bellows. </a:t>
          </a:r>
        </a:p>
      </dsp:txBody>
      <dsp:txXfrm>
        <a:off x="44664" y="2045543"/>
        <a:ext cx="8408559" cy="825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1BC3F-87CD-4CEA-8F0D-99E84C8F88FF}">
      <dsp:nvSpPr>
        <dsp:cNvPr id="0" name=""/>
        <dsp:cNvSpPr/>
      </dsp:nvSpPr>
      <dsp:spPr>
        <a:xfrm>
          <a:off x="0" y="1606"/>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BA0D93-A652-4FEF-83F3-5348D1DEEBB0}">
      <dsp:nvSpPr>
        <dsp:cNvPr id="0" name=""/>
        <dsp:cNvSpPr/>
      </dsp:nvSpPr>
      <dsp:spPr>
        <a:xfrm>
          <a:off x="0" y="1606"/>
          <a:ext cx="8497887"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rack and pinion gears are located inside an aluminum housing that is bolted to the frame or firewall.</a:t>
          </a:r>
        </a:p>
      </dsp:txBody>
      <dsp:txXfrm>
        <a:off x="0" y="1606"/>
        <a:ext cx="8497887" cy="1095891"/>
      </dsp:txXfrm>
    </dsp:sp>
    <dsp:sp modelId="{09AC1F7C-A477-4BC2-8E3F-3B36B6AD2AEA}">
      <dsp:nvSpPr>
        <dsp:cNvPr id="0" name=""/>
        <dsp:cNvSpPr/>
      </dsp:nvSpPr>
      <dsp:spPr>
        <a:xfrm>
          <a:off x="0" y="1097498"/>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31562-A13A-4650-9D5F-D2EAE1EFB20C}">
      <dsp:nvSpPr>
        <dsp:cNvPr id="0" name=""/>
        <dsp:cNvSpPr/>
      </dsp:nvSpPr>
      <dsp:spPr>
        <a:xfrm>
          <a:off x="0" y="1097498"/>
          <a:ext cx="8497887"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rack is free to slide laterally on bores machined into the housing.</a:t>
          </a:r>
        </a:p>
      </dsp:txBody>
      <dsp:txXfrm>
        <a:off x="0" y="1097498"/>
        <a:ext cx="8497887" cy="1095891"/>
      </dsp:txXfrm>
    </dsp:sp>
    <dsp:sp modelId="{F13B8072-B6DD-4573-A643-20DDDB0B012B}">
      <dsp:nvSpPr>
        <dsp:cNvPr id="0" name=""/>
        <dsp:cNvSpPr/>
      </dsp:nvSpPr>
      <dsp:spPr>
        <a:xfrm>
          <a:off x="0" y="2193389"/>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ECFB9-CF0E-43D1-9878-1CD332F56D5E}">
      <dsp:nvSpPr>
        <dsp:cNvPr id="0" name=""/>
        <dsp:cNvSpPr/>
      </dsp:nvSpPr>
      <dsp:spPr>
        <a:xfrm>
          <a:off x="0" y="2193389"/>
          <a:ext cx="8497887"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pinion gear shaft is supported on ball bearings at the top and bottom.</a:t>
          </a:r>
        </a:p>
      </dsp:txBody>
      <dsp:txXfrm>
        <a:off x="0" y="2193389"/>
        <a:ext cx="8497887" cy="1095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5F0AC-C4FB-4439-9144-2869762F497E}">
      <dsp:nvSpPr>
        <dsp:cNvPr id="0" name=""/>
        <dsp:cNvSpPr/>
      </dsp:nvSpPr>
      <dsp:spPr>
        <a:xfrm>
          <a:off x="0" y="1368"/>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367D24-5CFB-4E09-B892-7FCA532B6F8A}">
      <dsp:nvSpPr>
        <dsp:cNvPr id="0" name=""/>
        <dsp:cNvSpPr/>
      </dsp:nvSpPr>
      <dsp:spPr>
        <a:xfrm>
          <a:off x="0" y="1368"/>
          <a:ext cx="8497887"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housing is filled with lubricating oil.</a:t>
          </a:r>
        </a:p>
      </dsp:txBody>
      <dsp:txXfrm>
        <a:off x="0" y="1368"/>
        <a:ext cx="8497887" cy="933595"/>
      </dsp:txXfrm>
    </dsp:sp>
    <dsp:sp modelId="{175B7D22-028B-4E4C-B14B-50C4A7A84E4F}">
      <dsp:nvSpPr>
        <dsp:cNvPr id="0" name=""/>
        <dsp:cNvSpPr/>
      </dsp:nvSpPr>
      <dsp:spPr>
        <a:xfrm>
          <a:off x="0" y="934964"/>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4D877-1F9E-4D7C-84AA-EAF5E4F81C34}">
      <dsp:nvSpPr>
        <dsp:cNvPr id="0" name=""/>
        <dsp:cNvSpPr/>
      </dsp:nvSpPr>
      <dsp:spPr>
        <a:xfrm>
          <a:off x="0" y="934964"/>
          <a:ext cx="8497887"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Seals on the ends of the housing and pinion shaft keep the fluid from leaking out.</a:t>
          </a:r>
        </a:p>
      </dsp:txBody>
      <dsp:txXfrm>
        <a:off x="0" y="934964"/>
        <a:ext cx="8497887" cy="933595"/>
      </dsp:txXfrm>
    </dsp:sp>
    <dsp:sp modelId="{D6894C6A-36B9-482A-A6B3-8115B585DA20}">
      <dsp:nvSpPr>
        <dsp:cNvPr id="0" name=""/>
        <dsp:cNvSpPr/>
      </dsp:nvSpPr>
      <dsp:spPr>
        <a:xfrm>
          <a:off x="0" y="1868560"/>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79ACE-476F-42BD-ABC6-18A5C1A1D97F}">
      <dsp:nvSpPr>
        <dsp:cNvPr id="0" name=""/>
        <dsp:cNvSpPr/>
      </dsp:nvSpPr>
      <dsp:spPr>
        <a:xfrm>
          <a:off x="0" y="1868560"/>
          <a:ext cx="8497887"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Rubber bellows protect the ends of the rack and inner tie rod ends from dirt and moisture damage.</a:t>
          </a:r>
        </a:p>
      </dsp:txBody>
      <dsp:txXfrm>
        <a:off x="0" y="1868560"/>
        <a:ext cx="8497887" cy="933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D2FC5-0B6F-4E01-925D-4EA13E7A57AA}">
      <dsp:nvSpPr>
        <dsp:cNvPr id="0" name=""/>
        <dsp:cNvSpPr/>
      </dsp:nvSpPr>
      <dsp:spPr>
        <a:xfrm>
          <a:off x="0" y="455572"/>
          <a:ext cx="8497887" cy="841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FB86A-1E97-403A-A7B2-B45E8881813D}">
      <dsp:nvSpPr>
        <dsp:cNvPr id="0" name=""/>
        <dsp:cNvSpPr/>
      </dsp:nvSpPr>
      <dsp:spPr>
        <a:xfrm>
          <a:off x="254419" y="644810"/>
          <a:ext cx="462581" cy="462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D6F53-A120-41C4-B51C-F35347DABF9B}">
      <dsp:nvSpPr>
        <dsp:cNvPr id="0" name=""/>
        <dsp:cNvSpPr/>
      </dsp:nvSpPr>
      <dsp:spPr>
        <a:xfrm>
          <a:off x="971421" y="455572"/>
          <a:ext cx="7526465" cy="841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12" tIns="89012" rIns="89012" bIns="89012" numCol="1" spcCol="1270" anchor="ctr" anchorCtr="0">
          <a:noAutofit/>
        </a:bodyPr>
        <a:lstStyle/>
        <a:p>
          <a:pPr marL="0" lvl="0" indent="0" algn="l" defTabSz="933450">
            <a:lnSpc>
              <a:spcPct val="100000"/>
            </a:lnSpc>
            <a:spcBef>
              <a:spcPct val="0"/>
            </a:spcBef>
            <a:spcAft>
              <a:spcPct val="35000"/>
            </a:spcAft>
            <a:buNone/>
          </a:pPr>
          <a:r>
            <a:rPr lang="en-US" sz="2100" kern="1200"/>
            <a:t>An air passage connects the left and right bellows.</a:t>
          </a:r>
        </a:p>
      </dsp:txBody>
      <dsp:txXfrm>
        <a:off x="971421" y="455572"/>
        <a:ext cx="7526465" cy="841057"/>
      </dsp:txXfrm>
    </dsp:sp>
    <dsp:sp modelId="{C8A2D344-A0B4-4550-91D0-F3A885C69EA0}">
      <dsp:nvSpPr>
        <dsp:cNvPr id="0" name=""/>
        <dsp:cNvSpPr/>
      </dsp:nvSpPr>
      <dsp:spPr>
        <a:xfrm>
          <a:off x="0" y="1506894"/>
          <a:ext cx="8497887" cy="841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B0035-DEDC-41A4-B1FE-84788F60BF2A}">
      <dsp:nvSpPr>
        <dsp:cNvPr id="0" name=""/>
        <dsp:cNvSpPr/>
      </dsp:nvSpPr>
      <dsp:spPr>
        <a:xfrm>
          <a:off x="254419" y="1696132"/>
          <a:ext cx="462581" cy="462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F6F55-08D8-41C2-98F4-910ADB763422}">
      <dsp:nvSpPr>
        <dsp:cNvPr id="0" name=""/>
        <dsp:cNvSpPr/>
      </dsp:nvSpPr>
      <dsp:spPr>
        <a:xfrm>
          <a:off x="971421" y="1506894"/>
          <a:ext cx="7526465" cy="841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12" tIns="89012" rIns="89012" bIns="89012" numCol="1" spcCol="1270" anchor="ctr" anchorCtr="0">
          <a:noAutofit/>
        </a:bodyPr>
        <a:lstStyle/>
        <a:p>
          <a:pPr marL="0" lvl="0" indent="0" algn="l" defTabSz="933450">
            <a:lnSpc>
              <a:spcPct val="100000"/>
            </a:lnSpc>
            <a:spcBef>
              <a:spcPct val="0"/>
            </a:spcBef>
            <a:spcAft>
              <a:spcPct val="35000"/>
            </a:spcAft>
            <a:buNone/>
          </a:pPr>
          <a:r>
            <a:rPr lang="en-US" sz="2100" kern="1200"/>
            <a:t>Without the air passage the bellows would collapse on one side and balloon on the other as the vehicle is steered</a:t>
          </a:r>
        </a:p>
      </dsp:txBody>
      <dsp:txXfrm>
        <a:off x="971421" y="1506894"/>
        <a:ext cx="7526465" cy="8410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E41C3-58ED-4FEE-BFB7-072E2938F183}">
      <dsp:nvSpPr>
        <dsp:cNvPr id="0" name=""/>
        <dsp:cNvSpPr/>
      </dsp:nvSpPr>
      <dsp:spPr>
        <a:xfrm>
          <a:off x="0" y="0"/>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908B1-5470-4F43-9201-8CD3744595D1}">
      <dsp:nvSpPr>
        <dsp:cNvPr id="0" name=""/>
        <dsp:cNvSpPr/>
      </dsp:nvSpPr>
      <dsp:spPr>
        <a:xfrm>
          <a:off x="0" y="0"/>
          <a:ext cx="8497887" cy="163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When the inner toe rod is rotated the assembly gets shorter, when it is rotated in the opposite direction it gets longer. </a:t>
          </a:r>
        </a:p>
      </dsp:txBody>
      <dsp:txXfrm>
        <a:off x="0" y="0"/>
        <a:ext cx="8497887" cy="1636712"/>
      </dsp:txXfrm>
    </dsp:sp>
    <dsp:sp modelId="{C72C14A6-C8F3-48CB-8CED-2B1EFEBD2F90}">
      <dsp:nvSpPr>
        <dsp:cNvPr id="0" name=""/>
        <dsp:cNvSpPr/>
      </dsp:nvSpPr>
      <dsp:spPr>
        <a:xfrm>
          <a:off x="0" y="1636712"/>
          <a:ext cx="84978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CCCA2-232F-42B0-9E7C-D7479C97FACC}">
      <dsp:nvSpPr>
        <dsp:cNvPr id="0" name=""/>
        <dsp:cNvSpPr/>
      </dsp:nvSpPr>
      <dsp:spPr>
        <a:xfrm>
          <a:off x="0" y="1636712"/>
          <a:ext cx="8497887" cy="163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Most inner tie rods have machined flats to allow the tie rod to be turned using an open end wrench.</a:t>
          </a:r>
        </a:p>
      </dsp:txBody>
      <dsp:txXfrm>
        <a:off x="0" y="1636712"/>
        <a:ext cx="8497887" cy="1636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351FC-AB5D-4DB1-BF78-BB566502151B}">
      <dsp:nvSpPr>
        <dsp:cNvPr id="0" name=""/>
        <dsp:cNvSpPr/>
      </dsp:nvSpPr>
      <dsp:spPr>
        <a:xfrm>
          <a:off x="0" y="303"/>
          <a:ext cx="8434387" cy="71057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51756-5FFC-455B-BF40-6E599A15B02A}">
      <dsp:nvSpPr>
        <dsp:cNvPr id="0" name=""/>
        <dsp:cNvSpPr/>
      </dsp:nvSpPr>
      <dsp:spPr>
        <a:xfrm>
          <a:off x="214948" y="158459"/>
          <a:ext cx="390815" cy="3908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36470-E286-430B-B41A-1E71EA2425A0}">
      <dsp:nvSpPr>
        <dsp:cNvPr id="0" name=""/>
        <dsp:cNvSpPr/>
      </dsp:nvSpPr>
      <dsp:spPr>
        <a:xfrm>
          <a:off x="820711" y="303"/>
          <a:ext cx="7613675" cy="710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02" tIns="75202" rIns="75202" bIns="75202" numCol="1" spcCol="1270" anchor="ctr" anchorCtr="0">
          <a:noAutofit/>
        </a:bodyPr>
        <a:lstStyle/>
        <a:p>
          <a:pPr marL="0" lvl="0" indent="0" algn="l" defTabSz="800100">
            <a:lnSpc>
              <a:spcPct val="100000"/>
            </a:lnSpc>
            <a:spcBef>
              <a:spcPct val="0"/>
            </a:spcBef>
            <a:spcAft>
              <a:spcPct val="35000"/>
            </a:spcAft>
            <a:buNone/>
          </a:pPr>
          <a:r>
            <a:rPr lang="en-US" sz="1800" kern="1200"/>
            <a:t>Toe is an alignment angle established by the length of the tie rods.</a:t>
          </a:r>
        </a:p>
      </dsp:txBody>
      <dsp:txXfrm>
        <a:off x="820711" y="303"/>
        <a:ext cx="7613675" cy="710572"/>
      </dsp:txXfrm>
    </dsp:sp>
    <dsp:sp modelId="{2F8D096A-EAA4-40AF-9C44-296E83B634CC}">
      <dsp:nvSpPr>
        <dsp:cNvPr id="0" name=""/>
        <dsp:cNvSpPr/>
      </dsp:nvSpPr>
      <dsp:spPr>
        <a:xfrm>
          <a:off x="0" y="888519"/>
          <a:ext cx="8434387" cy="71057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45D3F-C22A-4B11-948F-A934D1AAE84C}">
      <dsp:nvSpPr>
        <dsp:cNvPr id="0" name=""/>
        <dsp:cNvSpPr/>
      </dsp:nvSpPr>
      <dsp:spPr>
        <a:xfrm>
          <a:off x="214948" y="1042700"/>
          <a:ext cx="390815" cy="3908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CCE78-9D3D-49F6-A1DE-68E969F966E7}">
      <dsp:nvSpPr>
        <dsp:cNvPr id="0" name=""/>
        <dsp:cNvSpPr/>
      </dsp:nvSpPr>
      <dsp:spPr>
        <a:xfrm>
          <a:off x="820711" y="888519"/>
          <a:ext cx="7613675" cy="710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02" tIns="75202" rIns="75202" bIns="75202" numCol="1" spcCol="1270" anchor="ctr" anchorCtr="0">
          <a:noAutofit/>
        </a:bodyPr>
        <a:lstStyle/>
        <a:p>
          <a:pPr marL="0" lvl="0" indent="0" algn="l" defTabSz="800100">
            <a:lnSpc>
              <a:spcPct val="100000"/>
            </a:lnSpc>
            <a:spcBef>
              <a:spcPct val="0"/>
            </a:spcBef>
            <a:spcAft>
              <a:spcPct val="35000"/>
            </a:spcAft>
            <a:buNone/>
          </a:pPr>
          <a:r>
            <a:rPr lang="en-US" sz="1800" kern="1200"/>
            <a:t>Toe is the difference in distance between the two front tires measured at the front [leading edge]and rear [trailing edge].</a:t>
          </a:r>
        </a:p>
      </dsp:txBody>
      <dsp:txXfrm>
        <a:off x="820711" y="888519"/>
        <a:ext cx="7613675" cy="710572"/>
      </dsp:txXfrm>
    </dsp:sp>
    <dsp:sp modelId="{267D5381-5372-4F30-8F4B-42C95651E79A}">
      <dsp:nvSpPr>
        <dsp:cNvPr id="0" name=""/>
        <dsp:cNvSpPr/>
      </dsp:nvSpPr>
      <dsp:spPr>
        <a:xfrm>
          <a:off x="0" y="1776735"/>
          <a:ext cx="8434387" cy="71057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A6F6B-A2D1-44C7-98FB-3C28EB50D2E8}">
      <dsp:nvSpPr>
        <dsp:cNvPr id="0" name=""/>
        <dsp:cNvSpPr/>
      </dsp:nvSpPr>
      <dsp:spPr>
        <a:xfrm>
          <a:off x="214948" y="1936614"/>
          <a:ext cx="390815" cy="3908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7F27B-EAB5-4B32-8B40-97A7094D33AB}">
      <dsp:nvSpPr>
        <dsp:cNvPr id="0" name=""/>
        <dsp:cNvSpPr/>
      </dsp:nvSpPr>
      <dsp:spPr>
        <a:xfrm>
          <a:off x="820711" y="1776735"/>
          <a:ext cx="7613675" cy="710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02" tIns="75202" rIns="75202" bIns="75202" numCol="1" spcCol="1270" anchor="ctr" anchorCtr="0">
          <a:noAutofit/>
        </a:bodyPr>
        <a:lstStyle/>
        <a:p>
          <a:pPr marL="0" lvl="0" indent="0" algn="l" defTabSz="800100">
            <a:lnSpc>
              <a:spcPct val="100000"/>
            </a:lnSpc>
            <a:spcBef>
              <a:spcPct val="0"/>
            </a:spcBef>
            <a:spcAft>
              <a:spcPct val="35000"/>
            </a:spcAft>
            <a:buNone/>
          </a:pPr>
          <a:r>
            <a:rPr lang="en-US" sz="1800" kern="1200"/>
            <a:t>Toe is normally expressed in inches but can also be expressed in millimeters or degrees.</a:t>
          </a:r>
        </a:p>
      </dsp:txBody>
      <dsp:txXfrm>
        <a:off x="820711" y="1776735"/>
        <a:ext cx="7613675" cy="7105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6B7C7-26AC-4FB2-A47D-6D45E3C534C9}"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9E00B-2678-456C-ADCF-FBC93CD71706}" type="slidenum">
              <a:rPr lang="en-US" smtClean="0"/>
              <a:t>‹#›</a:t>
            </a:fld>
            <a:endParaRPr lang="en-US"/>
          </a:p>
        </p:txBody>
      </p:sp>
    </p:spTree>
    <p:extLst>
      <p:ext uri="{BB962C8B-B14F-4D97-AF65-F5344CB8AC3E}">
        <p14:creationId xmlns:p14="http://schemas.microsoft.com/office/powerpoint/2010/main" val="227361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Nếu động cơ dừng máy, xe phải có khả năng dừng lại một cách an toàn.Tỷ số lái thấp hơn sẽ có phản ứng lái nhanh hơn nhưng có thể khiến xe gần như không thể bẻ lái nếu trợ lực điện bị lỗi.Trọng lượng nặng hơn áp dụng cho lốp trước của xe tải yêu cầu tỷ số lái từ 20 đến 1 hoặc cao hơn.</a:t>
            </a:r>
            <a:endParaRPr lang="en-US" dirty="0"/>
          </a:p>
        </p:txBody>
      </p:sp>
      <p:sp>
        <p:nvSpPr>
          <p:cNvPr id="4" name="Slide Number Placeholder 3"/>
          <p:cNvSpPr>
            <a:spLocks noGrp="1"/>
          </p:cNvSpPr>
          <p:nvPr>
            <p:ph type="sldNum" sz="quarter" idx="5"/>
          </p:nvPr>
        </p:nvSpPr>
        <p:spPr/>
        <p:txBody>
          <a:bodyPr/>
          <a:lstStyle/>
          <a:p>
            <a:fld id="{77D9E00B-2678-456C-ADCF-FBC93CD71706}" type="slidenum">
              <a:rPr lang="en-US" smtClean="0"/>
              <a:t>7</a:t>
            </a:fld>
            <a:endParaRPr lang="en-US"/>
          </a:p>
        </p:txBody>
      </p:sp>
    </p:spTree>
    <p:extLst>
      <p:ext uri="{BB962C8B-B14F-4D97-AF65-F5344CB8AC3E}">
        <p14:creationId xmlns:p14="http://schemas.microsoft.com/office/powerpoint/2010/main" val="236186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Trên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treo</a:t>
            </a:r>
            <a:r>
              <a:rPr lang="en-US" dirty="0"/>
              <a:t> </a:t>
            </a:r>
            <a:r>
              <a:rPr lang="en-US" dirty="0" err="1"/>
              <a:t>có</a:t>
            </a:r>
            <a:r>
              <a:rPr lang="en-US" dirty="0"/>
              <a:t> </a:t>
            </a:r>
            <a:r>
              <a:rPr lang="en-US" dirty="0" err="1"/>
              <a:t>các</a:t>
            </a:r>
            <a:r>
              <a:rPr lang="en-US" dirty="0"/>
              <a:t> </a:t>
            </a:r>
            <a:r>
              <a:rPr lang="en-US" dirty="0" err="1"/>
              <a:t>bu</a:t>
            </a:r>
            <a:r>
              <a:rPr lang="en-US" dirty="0"/>
              <a:t> </a:t>
            </a:r>
            <a:r>
              <a:rPr lang="en-US" dirty="0" err="1"/>
              <a:t>lông</a:t>
            </a:r>
            <a:r>
              <a:rPr lang="en-US" dirty="0"/>
              <a:t> </a:t>
            </a:r>
            <a:r>
              <a:rPr lang="en-US" dirty="0" err="1"/>
              <a:t>điều</a:t>
            </a:r>
            <a:r>
              <a:rPr lang="en-US" dirty="0"/>
              <a:t> </a:t>
            </a:r>
            <a:r>
              <a:rPr lang="en-US" dirty="0" err="1"/>
              <a:t>chỉnh</a:t>
            </a:r>
            <a:r>
              <a:rPr lang="en-US" dirty="0"/>
              <a:t> </a:t>
            </a:r>
            <a:r>
              <a:rPr lang="en-US" dirty="0" err="1"/>
              <a:t>trên</a:t>
            </a:r>
            <a:r>
              <a:rPr lang="en-US" dirty="0"/>
              <a:t> </a:t>
            </a:r>
            <a:r>
              <a:rPr lang="en-US" dirty="0" err="1"/>
              <a:t>tay</a:t>
            </a:r>
            <a:r>
              <a:rPr lang="en-US" dirty="0"/>
              <a:t> </a:t>
            </a:r>
            <a:r>
              <a:rPr lang="en-US" dirty="0" err="1"/>
              <a:t>điều</a:t>
            </a:r>
            <a:r>
              <a:rPr lang="en-US" dirty="0"/>
              <a:t> </a:t>
            </a:r>
            <a:r>
              <a:rPr lang="en-US" dirty="0" err="1"/>
              <a:t>khiển</a:t>
            </a:r>
            <a:r>
              <a:rPr lang="en-US" dirty="0"/>
              <a:t> </a:t>
            </a:r>
            <a:r>
              <a:rPr lang="en-US" dirty="0" err="1"/>
              <a:t>tiếp</a:t>
            </a:r>
            <a:r>
              <a:rPr lang="en-US" dirty="0"/>
              <a:t> </a:t>
            </a:r>
            <a:r>
              <a:rPr lang="en-US" dirty="0" err="1"/>
              <a:t>xúc</a:t>
            </a:r>
            <a:r>
              <a:rPr lang="en-US" dirty="0"/>
              <a:t> </a:t>
            </a:r>
            <a:r>
              <a:rPr lang="en-US" dirty="0" err="1"/>
              <a:t>với</a:t>
            </a:r>
            <a:r>
              <a:rPr lang="en-US" dirty="0"/>
              <a:t> </a:t>
            </a:r>
            <a:r>
              <a:rPr lang="en-US" dirty="0" err="1"/>
              <a:t>một</a:t>
            </a:r>
            <a:r>
              <a:rPr lang="en-US" dirty="0"/>
              <a:t> </a:t>
            </a:r>
            <a:r>
              <a:rPr lang="en-US" dirty="0" err="1"/>
              <a:t>mấu</a:t>
            </a:r>
            <a:r>
              <a:rPr lang="en-US" dirty="0"/>
              <a:t> </a:t>
            </a:r>
            <a:r>
              <a:rPr lang="en-US" dirty="0" err="1"/>
              <a:t>trên</a:t>
            </a:r>
            <a:r>
              <a:rPr lang="en-US" dirty="0"/>
              <a:t> </a:t>
            </a:r>
            <a:r>
              <a:rPr lang="en-US" dirty="0" err="1"/>
              <a:t>khớp</a:t>
            </a:r>
            <a:r>
              <a:rPr lang="en-US" dirty="0"/>
              <a:t> </a:t>
            </a:r>
            <a:r>
              <a:rPr lang="en-US" dirty="0" err="1"/>
              <a:t>tay</a:t>
            </a:r>
            <a:r>
              <a:rPr lang="en-US" dirty="0"/>
              <a:t> </a:t>
            </a:r>
            <a:r>
              <a:rPr lang="en-US" dirty="0" err="1"/>
              <a:t>lái</a:t>
            </a:r>
            <a:r>
              <a:rPr lang="en-US" dirty="0"/>
              <a:t> </a:t>
            </a:r>
            <a:r>
              <a:rPr lang="en-US" dirty="0" err="1"/>
              <a:t>khi</a:t>
            </a:r>
            <a:r>
              <a:rPr lang="en-US" dirty="0"/>
              <a:t> </a:t>
            </a:r>
            <a:r>
              <a:rPr lang="en-US" dirty="0" err="1"/>
              <a:t>khóa</a:t>
            </a:r>
            <a:r>
              <a:rPr lang="en-US" dirty="0"/>
              <a:t> </a:t>
            </a:r>
            <a:r>
              <a:rPr lang="en-US" dirty="0" err="1"/>
              <a:t>hoàn</a:t>
            </a:r>
            <a:r>
              <a:rPr lang="en-US" dirty="0"/>
              <a:t> </a:t>
            </a:r>
            <a:r>
              <a:rPr lang="en-US" dirty="0" err="1"/>
              <a:t>toàn</a:t>
            </a:r>
            <a:r>
              <a:rPr lang="en-US" dirty="0"/>
              <a:t>.</a:t>
            </a:r>
          </a:p>
        </p:txBody>
      </p:sp>
      <p:sp>
        <p:nvSpPr>
          <p:cNvPr id="4" name="Slide Number Placeholder 3"/>
          <p:cNvSpPr>
            <a:spLocks noGrp="1"/>
          </p:cNvSpPr>
          <p:nvPr>
            <p:ph type="sldNum" sz="quarter" idx="5"/>
          </p:nvPr>
        </p:nvSpPr>
        <p:spPr/>
        <p:txBody>
          <a:bodyPr/>
          <a:lstStyle/>
          <a:p>
            <a:fld id="{77D9E00B-2678-456C-ADCF-FBC93CD71706}" type="slidenum">
              <a:rPr lang="en-US" smtClean="0"/>
              <a:t>9</a:t>
            </a:fld>
            <a:endParaRPr lang="en-US"/>
          </a:p>
        </p:txBody>
      </p:sp>
    </p:spTree>
    <p:extLst>
      <p:ext uri="{BB962C8B-B14F-4D97-AF65-F5344CB8AC3E}">
        <p14:creationId xmlns:p14="http://schemas.microsoft.com/office/powerpoint/2010/main" val="1654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Trên xe ô tô dẫn động cầu trước với động cơ lắp ngang, giá lái có thể được gắn trên khung phụ ngay phía sau động cơ / bánh xe</a:t>
            </a:r>
            <a:endParaRPr lang="en-US" dirty="0"/>
          </a:p>
        </p:txBody>
      </p:sp>
      <p:sp>
        <p:nvSpPr>
          <p:cNvPr id="4" name="Slide Number Placeholder 3"/>
          <p:cNvSpPr>
            <a:spLocks noGrp="1"/>
          </p:cNvSpPr>
          <p:nvPr>
            <p:ph type="sldNum" sz="quarter" idx="5"/>
          </p:nvPr>
        </p:nvSpPr>
        <p:spPr/>
        <p:txBody>
          <a:bodyPr/>
          <a:lstStyle/>
          <a:p>
            <a:fld id="{77D9E00B-2678-456C-ADCF-FBC93CD71706}" type="slidenum">
              <a:rPr lang="en-US" smtClean="0"/>
              <a:t>13</a:t>
            </a:fld>
            <a:endParaRPr lang="en-US"/>
          </a:p>
        </p:txBody>
      </p:sp>
    </p:spTree>
    <p:extLst>
      <p:ext uri="{BB962C8B-B14F-4D97-AF65-F5344CB8AC3E}">
        <p14:creationId xmlns:p14="http://schemas.microsoft.com/office/powerpoint/2010/main" val="52782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 </a:t>
            </a:r>
            <a:r>
              <a:rPr lang="en-US" dirty="0" err="1"/>
              <a:t>dùng</a:t>
            </a:r>
            <a:r>
              <a:rPr lang="en-US" dirty="0"/>
              <a:t> motor </a:t>
            </a:r>
            <a:r>
              <a:rPr lang="en-US" dirty="0" err="1"/>
              <a:t>điện</a:t>
            </a:r>
            <a:endParaRPr lang="en-US" dirty="0"/>
          </a:p>
        </p:txBody>
      </p:sp>
      <p:sp>
        <p:nvSpPr>
          <p:cNvPr id="4" name="Slide Number Placeholder 3"/>
          <p:cNvSpPr>
            <a:spLocks noGrp="1"/>
          </p:cNvSpPr>
          <p:nvPr>
            <p:ph type="sldNum" sz="quarter" idx="5"/>
          </p:nvPr>
        </p:nvSpPr>
        <p:spPr/>
        <p:txBody>
          <a:bodyPr/>
          <a:lstStyle/>
          <a:p>
            <a:fld id="{77D9E00B-2678-456C-ADCF-FBC93CD71706}" type="slidenum">
              <a:rPr lang="en-US" smtClean="0"/>
              <a:t>22</a:t>
            </a:fld>
            <a:endParaRPr lang="en-US"/>
          </a:p>
        </p:txBody>
      </p:sp>
    </p:spTree>
    <p:extLst>
      <p:ext uri="{BB962C8B-B14F-4D97-AF65-F5344CB8AC3E}">
        <p14:creationId xmlns:p14="http://schemas.microsoft.com/office/powerpoint/2010/main" val="195310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1878-6130-89BF-7B70-531352A39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4336FE-E5CF-AD2D-7F6D-5F4A609D1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8F02B-40DF-C2D6-8EB6-C4A047CD4AEE}"/>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EDD2FD8E-EE12-981F-BF36-1C233D5B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1A9B3-C126-B7EB-4122-1A06D82A517A}"/>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02452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3042-82C2-B696-ECAD-D3F509E936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19A72-3BE0-7551-3D0A-8E98F8B60A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109C1-ADEA-2E99-063C-40A3DFD3C87B}"/>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8060FE2E-DC36-8D46-D255-F6F0C2B67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3C035-E90A-6390-A92F-F9876E1E2C0E}"/>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93954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B3266E-0F22-F1A8-92D6-6F0FC95F8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D6A898-23CF-1981-25D8-517BCA2B4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6E784-C269-1BD0-DAAE-B012199FA04C}"/>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A26F2E29-33D3-9122-1EAF-EA3EA678E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E4837-8F7A-3212-B688-1E5641E1EA4E}"/>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71198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4B89-ECCD-D09E-E7EB-B5DDC5197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CDAB0-BAAB-2B1B-B8B8-A492E16BF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2F9F2-49C1-78FC-4852-DEBCCF75798A}"/>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316467F9-4177-D6C7-52DE-9C2BADE52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D3EF8-CFA2-015D-806D-1B97730011D4}"/>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80068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5DC6-80B1-541A-FB72-218AAFDCE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6D29F3-DDB5-590F-6381-533AF54D6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66F61-4958-5552-C961-72A177CADA0F}"/>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25C75AFB-534B-0CBE-5C2D-3948A2CC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E6210-F944-B340-EADB-0DF26F052B84}"/>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366066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4BD-2DCD-74C9-DB08-FE358118D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B0129-5E28-8992-F4B9-80B0E33C2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E156FE-83FB-8FAE-FB6D-033A7F8A2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8DA46-9515-4DDC-E9EE-6DE5D8EB3A94}"/>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6" name="Footer Placeholder 5">
            <a:extLst>
              <a:ext uri="{FF2B5EF4-FFF2-40B4-BE49-F238E27FC236}">
                <a16:creationId xmlns:a16="http://schemas.microsoft.com/office/drawing/2014/main" id="{CF68A63C-9B1E-E1E6-1227-88EF33092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BA069-E409-3FAF-7ACE-CA5C2209B735}"/>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59383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0C78-7D55-3100-7610-2C3636D63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50F9B5-79BE-873F-D9EC-C5C69F773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A9267-43A9-22DE-E667-C9BC66494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157E2-A34B-AD61-3D3F-5C5786696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C844B-C8F7-479A-1E5D-1ADFFF7FA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38EF4D-3102-917B-DD68-DD4D8AE54733}"/>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8" name="Footer Placeholder 7">
            <a:extLst>
              <a:ext uri="{FF2B5EF4-FFF2-40B4-BE49-F238E27FC236}">
                <a16:creationId xmlns:a16="http://schemas.microsoft.com/office/drawing/2014/main" id="{7392C242-7FC9-C501-DAD9-CB081C11A4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3ED2D-81D7-A0C8-1092-CA7A0873612C}"/>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298535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AA03-2152-7C71-FD1C-6353F351E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884C46-6BC5-3881-A50C-C44DF28AB8E2}"/>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4" name="Footer Placeholder 3">
            <a:extLst>
              <a:ext uri="{FF2B5EF4-FFF2-40B4-BE49-F238E27FC236}">
                <a16:creationId xmlns:a16="http://schemas.microsoft.com/office/drawing/2014/main" id="{CA87D34B-8461-E40E-8C86-55E34CEBE9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FEB3B6-07B3-CCC2-9868-9CE982B810D1}"/>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210059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39D7F-667C-115D-0B0C-342EA2CFF282}"/>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3" name="Footer Placeholder 2">
            <a:extLst>
              <a:ext uri="{FF2B5EF4-FFF2-40B4-BE49-F238E27FC236}">
                <a16:creationId xmlns:a16="http://schemas.microsoft.com/office/drawing/2014/main" id="{E6C92A37-4CEA-B759-95C4-D286EC195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931079-46A5-B7BB-6EF3-ED0B03CF27A6}"/>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28512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9E7C-1C67-671F-F37C-E1FEEFB3E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76E8E8-762A-559D-A564-379B15902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CF54F-5D14-5D88-E3A5-49CF54BC5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BB55B-F104-5ACD-46A2-416E37A2B91E}"/>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6" name="Footer Placeholder 5">
            <a:extLst>
              <a:ext uri="{FF2B5EF4-FFF2-40B4-BE49-F238E27FC236}">
                <a16:creationId xmlns:a16="http://schemas.microsoft.com/office/drawing/2014/main" id="{5BA3DA1B-2A7A-741A-410C-ACFD4991C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C4EE2-82BA-25E0-EBFC-8A9DD4224DCB}"/>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3213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3264-DAEB-02B2-6D94-9EAE24526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EA485-A22D-EDF7-1E56-E1B7DB430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F82F1-E328-F841-F8D3-D71EF033C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16AC9-249D-95A1-2F26-80C4CAE050AC}"/>
              </a:ext>
            </a:extLst>
          </p:cNvPr>
          <p:cNvSpPr>
            <a:spLocks noGrp="1"/>
          </p:cNvSpPr>
          <p:nvPr>
            <p:ph type="dt" sz="half" idx="10"/>
          </p:nvPr>
        </p:nvSpPr>
        <p:spPr/>
        <p:txBody>
          <a:bodyPr/>
          <a:lstStyle/>
          <a:p>
            <a:fld id="{F2EFAD9F-B4B4-49E3-A29C-3FAF8518AA85}" type="datetimeFigureOut">
              <a:rPr lang="en-US" smtClean="0"/>
              <a:t>7/6/2022</a:t>
            </a:fld>
            <a:endParaRPr lang="en-US"/>
          </a:p>
        </p:txBody>
      </p:sp>
      <p:sp>
        <p:nvSpPr>
          <p:cNvPr id="6" name="Footer Placeholder 5">
            <a:extLst>
              <a:ext uri="{FF2B5EF4-FFF2-40B4-BE49-F238E27FC236}">
                <a16:creationId xmlns:a16="http://schemas.microsoft.com/office/drawing/2014/main" id="{B9021113-4845-3310-4ADA-14B5BDD04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C2405-BCAB-869F-4080-0CADB2700909}"/>
              </a:ext>
            </a:extLst>
          </p:cNvPr>
          <p:cNvSpPr>
            <a:spLocks noGrp="1"/>
          </p:cNvSpPr>
          <p:nvPr>
            <p:ph type="sldNum" sz="quarter" idx="12"/>
          </p:nvPr>
        </p:nvSpPr>
        <p:spPr/>
        <p:txBody>
          <a:bodyPr/>
          <a:lstStyle/>
          <a:p>
            <a:fld id="{3F774366-CA9A-4F65-84C4-15F77F4A5806}" type="slidenum">
              <a:rPr lang="en-US" smtClean="0"/>
              <a:t>‹#›</a:t>
            </a:fld>
            <a:endParaRPr lang="en-US"/>
          </a:p>
        </p:txBody>
      </p:sp>
    </p:spTree>
    <p:extLst>
      <p:ext uri="{BB962C8B-B14F-4D97-AF65-F5344CB8AC3E}">
        <p14:creationId xmlns:p14="http://schemas.microsoft.com/office/powerpoint/2010/main" val="190961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B5372-726F-9AE3-F1F8-05B80F19F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95B69-1C33-0734-3525-541C15DF3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E5EB1-8A65-DDD7-907B-ED782326B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FAD9F-B4B4-49E3-A29C-3FAF8518AA85}" type="datetimeFigureOut">
              <a:rPr lang="en-US" smtClean="0"/>
              <a:t>7/6/2022</a:t>
            </a:fld>
            <a:endParaRPr lang="en-US"/>
          </a:p>
        </p:txBody>
      </p:sp>
      <p:sp>
        <p:nvSpPr>
          <p:cNvPr id="5" name="Footer Placeholder 4">
            <a:extLst>
              <a:ext uri="{FF2B5EF4-FFF2-40B4-BE49-F238E27FC236}">
                <a16:creationId xmlns:a16="http://schemas.microsoft.com/office/drawing/2014/main" id="{B9907A87-EBF2-9547-56F5-CE104832D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C69D9D-63AE-9BAD-91A7-6FDB21C6D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74366-CA9A-4F65-84C4-15F77F4A5806}" type="slidenum">
              <a:rPr lang="en-US" smtClean="0"/>
              <a:t>‹#›</a:t>
            </a:fld>
            <a:endParaRPr lang="en-US"/>
          </a:p>
        </p:txBody>
      </p:sp>
    </p:spTree>
    <p:extLst>
      <p:ext uri="{BB962C8B-B14F-4D97-AF65-F5344CB8AC3E}">
        <p14:creationId xmlns:p14="http://schemas.microsoft.com/office/powerpoint/2010/main" val="852224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w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w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w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3.w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6.wmf"/><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215AE2-7327-BBE4-3CB2-94CDA967EA15}"/>
              </a:ext>
            </a:extLst>
          </p:cNvPr>
          <p:cNvSpPr>
            <a:spLocks noGrp="1"/>
          </p:cNvSpPr>
          <p:nvPr>
            <p:ph type="ctrTitle"/>
          </p:nvPr>
        </p:nvSpPr>
        <p:spPr>
          <a:xfrm>
            <a:off x="838199" y="1093788"/>
            <a:ext cx="10506455" cy="2967208"/>
          </a:xfrm>
        </p:spPr>
        <p:txBody>
          <a:bodyPr>
            <a:normAutofit/>
          </a:bodyPr>
          <a:lstStyle/>
          <a:p>
            <a:pPr algn="l"/>
            <a:r>
              <a:rPr lang="en-US" sz="8000" dirty="0"/>
              <a:t>EPS Week 2</a:t>
            </a:r>
          </a:p>
        </p:txBody>
      </p:sp>
      <p:sp>
        <p:nvSpPr>
          <p:cNvPr id="32"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7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4772D-6BE7-65AA-49CA-F5D66697FE97}"/>
              </a:ext>
            </a:extLst>
          </p:cNvPr>
          <p:cNvSpPr>
            <a:spLocks noGrp="1"/>
          </p:cNvSpPr>
          <p:nvPr>
            <p:ph type="title"/>
          </p:nvPr>
        </p:nvSpPr>
        <p:spPr>
          <a:xfrm>
            <a:off x="838200" y="365125"/>
            <a:ext cx="10515600" cy="1325563"/>
          </a:xfrm>
        </p:spPr>
        <p:txBody>
          <a:bodyPr>
            <a:normAutofit/>
          </a:bodyPr>
          <a:lstStyle/>
          <a:p>
            <a:pPr eaLnBrk="1" hangingPunct="1">
              <a:defRPr/>
            </a:pPr>
            <a:r>
              <a:rPr lang="en-US" sz="5400"/>
              <a:t>Steering stops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6BFA73-EE6C-F3D6-C1DB-035E393106E8}"/>
              </a:ext>
            </a:extLst>
          </p:cNvPr>
          <p:cNvSpPr>
            <a:spLocks noGrp="1"/>
          </p:cNvSpPr>
          <p:nvPr>
            <p:ph idx="1"/>
          </p:nvPr>
        </p:nvSpPr>
        <p:spPr>
          <a:xfrm>
            <a:off x="838200" y="1929384"/>
            <a:ext cx="10515600" cy="4251960"/>
          </a:xfrm>
        </p:spPr>
        <p:txBody>
          <a:bodyPr>
            <a:normAutofit/>
          </a:bodyPr>
          <a:lstStyle/>
          <a:p>
            <a:pPr eaLnBrk="1" hangingPunct="1">
              <a:buFont typeface="Arial" charset="0"/>
              <a:buChar char="•"/>
              <a:defRPr/>
            </a:pPr>
            <a:r>
              <a:rPr lang="en-US" sz="2200" dirty="0"/>
              <a:t>On most modern cars the steering stop is built into the steering gear.</a:t>
            </a:r>
          </a:p>
          <a:p>
            <a:pPr eaLnBrk="1" hangingPunct="1">
              <a:buFont typeface="Arial" charset="0"/>
              <a:buChar char="•"/>
              <a:defRPr/>
            </a:pPr>
            <a:r>
              <a:rPr lang="en-US" sz="2200" dirty="0"/>
              <a:t>If the steering linkage is serviced improperly, it may be possible for the steering to turn 35 degrees to the right and only 25 degrees to the left.</a:t>
            </a:r>
          </a:p>
          <a:p>
            <a:pPr eaLnBrk="1" hangingPunct="1">
              <a:buFont typeface="Arial" charset="0"/>
              <a:buChar char="•"/>
              <a:defRPr/>
            </a:pPr>
            <a:r>
              <a:rPr lang="en-US" sz="2200" dirty="0"/>
              <a:t>If this was the case the tires may be damaged when making a hard turn as the steering angle exceeds the design limits.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86C97-6DAF-3BAB-5194-5AE52963BF21}"/>
              </a:ext>
            </a:extLst>
          </p:cNvPr>
          <p:cNvSpPr>
            <a:spLocks noGrp="1"/>
          </p:cNvSpPr>
          <p:nvPr>
            <p:ph type="title"/>
          </p:nvPr>
        </p:nvSpPr>
        <p:spPr>
          <a:xfrm>
            <a:off x="841248" y="548640"/>
            <a:ext cx="3600860" cy="5431536"/>
          </a:xfrm>
        </p:spPr>
        <p:txBody>
          <a:bodyPr>
            <a:normAutofit/>
          </a:bodyPr>
          <a:lstStyle/>
          <a:p>
            <a:pPr>
              <a:defRPr/>
            </a:pPr>
            <a:r>
              <a:rPr lang="en-US" sz="5400"/>
              <a:t>Types of steering gear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DF263F-3CC0-2FF1-2450-E17576DC5B1F}"/>
              </a:ext>
            </a:extLst>
          </p:cNvPr>
          <p:cNvSpPr>
            <a:spLocks noGrp="1"/>
          </p:cNvSpPr>
          <p:nvPr>
            <p:ph idx="1"/>
          </p:nvPr>
        </p:nvSpPr>
        <p:spPr>
          <a:xfrm>
            <a:off x="5126418" y="552091"/>
            <a:ext cx="6224335" cy="5431536"/>
          </a:xfrm>
        </p:spPr>
        <p:txBody>
          <a:bodyPr anchor="ctr">
            <a:normAutofit/>
          </a:bodyPr>
          <a:lstStyle/>
          <a:p>
            <a:pPr>
              <a:defRPr/>
            </a:pPr>
            <a:r>
              <a:rPr lang="en-US" sz="2200" dirty="0"/>
              <a:t>There are two types of steering  gear used on modern cars:</a:t>
            </a:r>
          </a:p>
          <a:p>
            <a:pPr>
              <a:defRPr/>
            </a:pPr>
            <a:endParaRPr lang="en-US" sz="2200" dirty="0"/>
          </a:p>
          <a:p>
            <a:pPr>
              <a:buNone/>
              <a:defRPr/>
            </a:pPr>
            <a:endParaRPr lang="en-US" sz="2200" dirty="0"/>
          </a:p>
          <a:p>
            <a:pPr lvl="1">
              <a:defRPr/>
            </a:pPr>
            <a:r>
              <a:rPr lang="en-US" sz="2200" b="1" dirty="0"/>
              <a:t>Rack and Pinion </a:t>
            </a:r>
          </a:p>
          <a:p>
            <a:pPr lvl="2">
              <a:defRPr/>
            </a:pPr>
            <a:r>
              <a:rPr lang="en-US" sz="2200" dirty="0"/>
              <a:t>Used on the majority of passenger cars</a:t>
            </a:r>
            <a:endParaRPr lang="en-US" sz="2200" b="1" dirty="0"/>
          </a:p>
          <a:p>
            <a:pPr lvl="1">
              <a:defRPr/>
            </a:pPr>
            <a:r>
              <a:rPr lang="en-US" sz="2200" b="1" dirty="0"/>
              <a:t>Re-circulating Ball steering box</a:t>
            </a:r>
          </a:p>
          <a:p>
            <a:pPr lvl="2">
              <a:defRPr/>
            </a:pPr>
            <a:r>
              <a:rPr lang="en-US" sz="2200" dirty="0"/>
              <a:t>Used on mostly on trucks</a:t>
            </a:r>
          </a:p>
          <a:p>
            <a:pPr lvl="2">
              <a:defRPr/>
            </a:pPr>
            <a:r>
              <a:rPr lang="en-US" sz="2200" dirty="0"/>
              <a:t>Sometimes called </a:t>
            </a:r>
            <a:r>
              <a:rPr lang="en-US" sz="2200" u="sng" dirty="0"/>
              <a:t>linkage steering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60F9584-93D8-68EB-D8C2-1C82A6205C9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defRPr/>
            </a:pPr>
            <a:r>
              <a:rPr lang="en-US" sz="6600" kern="1200">
                <a:solidFill>
                  <a:schemeClr val="tx1"/>
                </a:solidFill>
                <a:latin typeface="+mj-lt"/>
                <a:ea typeface="+mj-ea"/>
                <a:cs typeface="+mj-cs"/>
              </a:rPr>
              <a:t>Rack and Pinion Steering</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69" name="Rectangle 2355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18289-701D-946C-5C4E-F97F03128DEF}"/>
              </a:ext>
            </a:extLst>
          </p:cNvPr>
          <p:cNvSpPr>
            <a:spLocks noGrp="1"/>
          </p:cNvSpPr>
          <p:nvPr>
            <p:ph type="title"/>
          </p:nvPr>
        </p:nvSpPr>
        <p:spPr>
          <a:xfrm>
            <a:off x="640080" y="325369"/>
            <a:ext cx="4368602" cy="1956841"/>
          </a:xfrm>
        </p:spPr>
        <p:txBody>
          <a:bodyPr anchor="b">
            <a:normAutofit/>
          </a:bodyPr>
          <a:lstStyle/>
          <a:p>
            <a:pPr eaLnBrk="1" hangingPunct="1">
              <a:defRPr/>
            </a:pPr>
            <a:r>
              <a:rPr lang="en-US" sz="5400"/>
              <a:t>Rack and pinion steering</a:t>
            </a:r>
          </a:p>
        </p:txBody>
      </p:sp>
      <p:sp>
        <p:nvSpPr>
          <p:cNvPr id="2357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4B244-9AE4-BE6D-2999-B1A8A566F6D8}"/>
              </a:ext>
            </a:extLst>
          </p:cNvPr>
          <p:cNvSpPr>
            <a:spLocks noGrp="1"/>
          </p:cNvSpPr>
          <p:nvPr>
            <p:ph idx="1"/>
          </p:nvPr>
        </p:nvSpPr>
        <p:spPr>
          <a:xfrm>
            <a:off x="640080" y="2872899"/>
            <a:ext cx="4243589" cy="3320668"/>
          </a:xfrm>
        </p:spPr>
        <p:txBody>
          <a:bodyPr>
            <a:normAutofit/>
          </a:bodyPr>
          <a:lstStyle/>
          <a:p>
            <a:pPr eaLnBrk="1" hangingPunct="1">
              <a:buFont typeface="Arial" charset="0"/>
              <a:buChar char="•"/>
              <a:defRPr/>
            </a:pPr>
            <a:r>
              <a:rPr lang="en-US" dirty="0"/>
              <a:t>On a front wheel drive car with the engine mounted transversely the steering rack can be mounted on the sub-frame directly behind the engine/transaxle.</a:t>
            </a:r>
          </a:p>
        </p:txBody>
      </p:sp>
      <p:pic>
        <p:nvPicPr>
          <p:cNvPr id="23555" name="Picture 2">
            <a:extLst>
              <a:ext uri="{FF2B5EF4-FFF2-40B4-BE49-F238E27FC236}">
                <a16:creationId xmlns:a16="http://schemas.microsoft.com/office/drawing/2014/main" id="{4834688B-279D-29C2-2B39-113431D37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70" r="16919"/>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53E3-ABCC-A891-69E5-42749DC69A73}"/>
              </a:ext>
            </a:extLst>
          </p:cNvPr>
          <p:cNvSpPr>
            <a:spLocks noGrp="1"/>
          </p:cNvSpPr>
          <p:nvPr>
            <p:ph type="title"/>
          </p:nvPr>
        </p:nvSpPr>
        <p:spPr>
          <a:xfrm>
            <a:off x="1792288" y="66676"/>
            <a:ext cx="8445500" cy="619125"/>
          </a:xfrm>
        </p:spPr>
        <p:txBody>
          <a:bodyPr>
            <a:normAutofit fontScale="90000"/>
          </a:bodyPr>
          <a:lstStyle/>
          <a:p>
            <a:pPr eaLnBrk="1" hangingPunct="1">
              <a:defRPr/>
            </a:pPr>
            <a:r>
              <a:rPr lang="en-US"/>
              <a:t>Rack and pinion </a:t>
            </a:r>
            <a:endParaRPr lang="en-US" dirty="0"/>
          </a:p>
        </p:txBody>
      </p:sp>
      <p:graphicFrame>
        <p:nvGraphicFramePr>
          <p:cNvPr id="25608" name="Content Placeholder 2">
            <a:extLst>
              <a:ext uri="{FF2B5EF4-FFF2-40B4-BE49-F238E27FC236}">
                <a16:creationId xmlns:a16="http://schemas.microsoft.com/office/drawing/2014/main" id="{681CF18A-4BAC-9C28-B79E-3E451AFCBB14}"/>
              </a:ext>
            </a:extLst>
          </p:cNvPr>
          <p:cNvGraphicFramePr>
            <a:graphicFrameLocks noGrp="1"/>
          </p:cNvGraphicFramePr>
          <p:nvPr>
            <p:ph idx="1"/>
            <p:extLst>
              <p:ext uri="{D42A27DB-BD31-4B8C-83A1-F6EECF244321}">
                <p14:modId xmlns:p14="http://schemas.microsoft.com/office/powerpoint/2010/main" val="20694733"/>
              </p:ext>
            </p:extLst>
          </p:nvPr>
        </p:nvGraphicFramePr>
        <p:xfrm>
          <a:off x="1954214" y="3205163"/>
          <a:ext cx="8497887" cy="298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87DF6F1D-DD54-5B5F-23F3-0367C41DD86C}"/>
              </a:ext>
            </a:extLst>
          </p:cNvPr>
          <p:cNvGrpSpPr/>
          <p:nvPr/>
        </p:nvGrpSpPr>
        <p:grpSpPr>
          <a:xfrm>
            <a:off x="2347913" y="1050926"/>
            <a:ext cx="7154862" cy="1782762"/>
            <a:chOff x="2347913" y="1050926"/>
            <a:chExt cx="7154862" cy="1782762"/>
          </a:xfrm>
        </p:grpSpPr>
        <p:grpSp>
          <p:nvGrpSpPr>
            <p:cNvPr id="4" name="Group 3">
              <a:extLst>
                <a:ext uri="{FF2B5EF4-FFF2-40B4-BE49-F238E27FC236}">
                  <a16:creationId xmlns:a16="http://schemas.microsoft.com/office/drawing/2014/main" id="{94823ABC-EEDC-78BC-1BED-348827852BC3}"/>
                </a:ext>
              </a:extLst>
            </p:cNvPr>
            <p:cNvGrpSpPr/>
            <p:nvPr/>
          </p:nvGrpSpPr>
          <p:grpSpPr>
            <a:xfrm>
              <a:off x="2347913" y="1050926"/>
              <a:ext cx="7154862" cy="1782762"/>
              <a:chOff x="2347913" y="1050926"/>
              <a:chExt cx="7154862" cy="1782762"/>
            </a:xfrm>
          </p:grpSpPr>
          <p:pic>
            <p:nvPicPr>
              <p:cNvPr id="25604" name="Picture 3" descr="Rack_and_Pinion_01..wmf">
                <a:extLst>
                  <a:ext uri="{FF2B5EF4-FFF2-40B4-BE49-F238E27FC236}">
                    <a16:creationId xmlns:a16="http://schemas.microsoft.com/office/drawing/2014/main" id="{B6DCAAC2-52E7-2C38-0E67-83D5238FCC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47913" y="1066800"/>
                <a:ext cx="7154862"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4">
                <a:extLst>
                  <a:ext uri="{FF2B5EF4-FFF2-40B4-BE49-F238E27FC236}">
                    <a16:creationId xmlns:a16="http://schemas.microsoft.com/office/drawing/2014/main" id="{F415E6A5-98D8-61EE-81A9-E0F85BF2B656}"/>
                  </a:ext>
                </a:extLst>
              </p:cNvPr>
              <p:cNvSpPr txBox="1">
                <a:spLocks noChangeArrowheads="1"/>
              </p:cNvSpPr>
              <p:nvPr/>
            </p:nvSpPr>
            <p:spPr bwMode="auto">
              <a:xfrm>
                <a:off x="7386638" y="1050926"/>
                <a:ext cx="958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t>Pinion gear</a:t>
                </a:r>
              </a:p>
            </p:txBody>
          </p:sp>
          <p:sp>
            <p:nvSpPr>
              <p:cNvPr id="25606" name="TextBox 6">
                <a:extLst>
                  <a:ext uri="{FF2B5EF4-FFF2-40B4-BE49-F238E27FC236}">
                    <a16:creationId xmlns:a16="http://schemas.microsoft.com/office/drawing/2014/main" id="{17569857-B4B7-7A19-BBA5-05BC96E8BDC1}"/>
                  </a:ext>
                </a:extLst>
              </p:cNvPr>
              <p:cNvSpPr txBox="1">
                <a:spLocks noChangeArrowheads="1"/>
              </p:cNvSpPr>
              <p:nvPr/>
            </p:nvSpPr>
            <p:spPr bwMode="auto">
              <a:xfrm>
                <a:off x="3198814" y="2487614"/>
                <a:ext cx="534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rPr>
                  <a:t>Rack</a:t>
                </a:r>
              </a:p>
            </p:txBody>
          </p:sp>
        </p:grpSp>
        <p:cxnSp>
          <p:nvCxnSpPr>
            <p:cNvPr id="9" name="Straight Arrow Connector 8">
              <a:extLst>
                <a:ext uri="{FF2B5EF4-FFF2-40B4-BE49-F238E27FC236}">
                  <a16:creationId xmlns:a16="http://schemas.microsoft.com/office/drawing/2014/main" id="{4D7DFB23-1FFE-DF0C-25DF-6549634C2FFC}"/>
                </a:ext>
              </a:extLst>
            </p:cNvPr>
            <p:cNvCxnSpPr/>
            <p:nvPr/>
          </p:nvCxnSpPr>
          <p:spPr>
            <a:xfrm flipH="1">
              <a:off x="6643688" y="1265238"/>
              <a:ext cx="768350" cy="3413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1876-81A9-CE1E-CC7F-9EC10A1DBF3C}"/>
              </a:ext>
            </a:extLst>
          </p:cNvPr>
          <p:cNvSpPr>
            <a:spLocks noGrp="1"/>
          </p:cNvSpPr>
          <p:nvPr>
            <p:ph type="title"/>
          </p:nvPr>
        </p:nvSpPr>
        <p:spPr>
          <a:xfrm>
            <a:off x="1792288" y="95250"/>
            <a:ext cx="8445500" cy="617538"/>
          </a:xfrm>
        </p:spPr>
        <p:txBody>
          <a:bodyPr>
            <a:normAutofit fontScale="90000"/>
          </a:bodyPr>
          <a:lstStyle/>
          <a:p>
            <a:pPr eaLnBrk="1" hangingPunct="1">
              <a:defRPr/>
            </a:pPr>
            <a:r>
              <a:rPr lang="en-US"/>
              <a:t>Rack and pinion steering linkage</a:t>
            </a:r>
            <a:endParaRPr lang="en-US" dirty="0"/>
          </a:p>
        </p:txBody>
      </p:sp>
      <p:graphicFrame>
        <p:nvGraphicFramePr>
          <p:cNvPr id="26636" name="Content Placeholder 2">
            <a:extLst>
              <a:ext uri="{FF2B5EF4-FFF2-40B4-BE49-F238E27FC236}">
                <a16:creationId xmlns:a16="http://schemas.microsoft.com/office/drawing/2014/main" id="{96E85FC9-CF6B-8751-45E7-C582C5EBBBB2}"/>
              </a:ext>
            </a:extLst>
          </p:cNvPr>
          <p:cNvGraphicFramePr>
            <a:graphicFrameLocks noGrp="1"/>
          </p:cNvGraphicFramePr>
          <p:nvPr>
            <p:ph idx="1"/>
            <p:extLst>
              <p:ext uri="{D42A27DB-BD31-4B8C-83A1-F6EECF244321}">
                <p14:modId xmlns:p14="http://schemas.microsoft.com/office/powerpoint/2010/main" val="612138098"/>
              </p:ext>
            </p:extLst>
          </p:nvPr>
        </p:nvGraphicFramePr>
        <p:xfrm>
          <a:off x="1954214" y="3352800"/>
          <a:ext cx="8497887" cy="2954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FB8B98E8-4E2D-1A7C-9EF4-54D195F7DF09}"/>
              </a:ext>
            </a:extLst>
          </p:cNvPr>
          <p:cNvGrpSpPr/>
          <p:nvPr/>
        </p:nvGrpSpPr>
        <p:grpSpPr>
          <a:xfrm>
            <a:off x="1831181" y="801687"/>
            <a:ext cx="8529637" cy="2551113"/>
            <a:chOff x="1846264" y="831850"/>
            <a:chExt cx="8529637" cy="2551113"/>
          </a:xfrm>
        </p:grpSpPr>
        <p:pic>
          <p:nvPicPr>
            <p:cNvPr id="26626" name="Picture 2">
              <a:extLst>
                <a:ext uri="{FF2B5EF4-FFF2-40B4-BE49-F238E27FC236}">
                  <a16:creationId xmlns:a16="http://schemas.microsoft.com/office/drawing/2014/main" id="{8ED630B2-2A34-9C4C-0D01-C3E53C7118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6264" y="1122363"/>
              <a:ext cx="8529637"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4">
              <a:extLst>
                <a:ext uri="{FF2B5EF4-FFF2-40B4-BE49-F238E27FC236}">
                  <a16:creationId xmlns:a16="http://schemas.microsoft.com/office/drawing/2014/main" id="{FD340E88-26D8-BE54-0D97-19A433F10968}"/>
                </a:ext>
              </a:extLst>
            </p:cNvPr>
            <p:cNvSpPr txBox="1">
              <a:spLocks noChangeArrowheads="1"/>
            </p:cNvSpPr>
            <p:nvPr/>
          </p:nvSpPr>
          <p:spPr bwMode="auto">
            <a:xfrm>
              <a:off x="3184525" y="2305051"/>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Bellows</a:t>
              </a:r>
            </a:p>
          </p:txBody>
        </p:sp>
        <p:sp>
          <p:nvSpPr>
            <p:cNvPr id="26630" name="TextBox 5">
              <a:extLst>
                <a:ext uri="{FF2B5EF4-FFF2-40B4-BE49-F238E27FC236}">
                  <a16:creationId xmlns:a16="http://schemas.microsoft.com/office/drawing/2014/main" id="{C4CBD358-A1B8-08BB-FAD3-87C69EFCDF16}"/>
                </a:ext>
              </a:extLst>
            </p:cNvPr>
            <p:cNvSpPr txBox="1">
              <a:spLocks noChangeArrowheads="1"/>
            </p:cNvSpPr>
            <p:nvPr/>
          </p:nvSpPr>
          <p:spPr bwMode="auto">
            <a:xfrm>
              <a:off x="9166225" y="1720851"/>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Tie rod</a:t>
              </a:r>
            </a:p>
          </p:txBody>
        </p:sp>
        <p:sp>
          <p:nvSpPr>
            <p:cNvPr id="26631" name="TextBox 6">
              <a:extLst>
                <a:ext uri="{FF2B5EF4-FFF2-40B4-BE49-F238E27FC236}">
                  <a16:creationId xmlns:a16="http://schemas.microsoft.com/office/drawing/2014/main" id="{88267182-F8A9-C73A-30A4-269BBE4B3182}"/>
                </a:ext>
              </a:extLst>
            </p:cNvPr>
            <p:cNvSpPr txBox="1">
              <a:spLocks noChangeArrowheads="1"/>
            </p:cNvSpPr>
            <p:nvPr/>
          </p:nvSpPr>
          <p:spPr bwMode="auto">
            <a:xfrm>
              <a:off x="2025650" y="2752726"/>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Tie rod</a:t>
              </a:r>
            </a:p>
          </p:txBody>
        </p:sp>
        <p:sp>
          <p:nvSpPr>
            <p:cNvPr id="26632" name="TextBox 7">
              <a:extLst>
                <a:ext uri="{FF2B5EF4-FFF2-40B4-BE49-F238E27FC236}">
                  <a16:creationId xmlns:a16="http://schemas.microsoft.com/office/drawing/2014/main" id="{1733A4BC-CC78-1395-C15E-9829CB50BA91}"/>
                </a:ext>
              </a:extLst>
            </p:cNvPr>
            <p:cNvSpPr txBox="1">
              <a:spLocks noChangeArrowheads="1"/>
            </p:cNvSpPr>
            <p:nvPr/>
          </p:nvSpPr>
          <p:spPr bwMode="auto">
            <a:xfrm>
              <a:off x="4441825" y="1276350"/>
              <a:ext cx="10937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Rack Housing</a:t>
              </a:r>
            </a:p>
          </p:txBody>
        </p:sp>
        <p:sp>
          <p:nvSpPr>
            <p:cNvPr id="26633" name="TextBox 8">
              <a:extLst>
                <a:ext uri="{FF2B5EF4-FFF2-40B4-BE49-F238E27FC236}">
                  <a16:creationId xmlns:a16="http://schemas.microsoft.com/office/drawing/2014/main" id="{80B1802B-2D1C-45FD-7CC6-6D2ED41375BF}"/>
                </a:ext>
              </a:extLst>
            </p:cNvPr>
            <p:cNvSpPr txBox="1">
              <a:spLocks noChangeArrowheads="1"/>
            </p:cNvSpPr>
            <p:nvPr/>
          </p:nvSpPr>
          <p:spPr bwMode="auto">
            <a:xfrm>
              <a:off x="7200900" y="831850"/>
              <a:ext cx="10937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Pinion shaft</a:t>
              </a:r>
            </a:p>
          </p:txBody>
        </p:sp>
        <p:sp>
          <p:nvSpPr>
            <p:cNvPr id="26634" name="TextBox 9">
              <a:extLst>
                <a:ext uri="{FF2B5EF4-FFF2-40B4-BE49-F238E27FC236}">
                  <a16:creationId xmlns:a16="http://schemas.microsoft.com/office/drawing/2014/main" id="{9D320B11-094E-2AD4-9F2B-21A8FC674143}"/>
                </a:ext>
              </a:extLst>
            </p:cNvPr>
            <p:cNvSpPr txBox="1">
              <a:spLocks noChangeArrowheads="1"/>
            </p:cNvSpPr>
            <p:nvPr/>
          </p:nvSpPr>
          <p:spPr bwMode="auto">
            <a:xfrm>
              <a:off x="8696325" y="2660650"/>
              <a:ext cx="10937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Mount bushings</a:t>
              </a:r>
            </a:p>
          </p:txBody>
        </p:sp>
        <p:cxnSp>
          <p:nvCxnSpPr>
            <p:cNvPr id="11" name="Straight Arrow Connector 10">
              <a:extLst>
                <a:ext uri="{FF2B5EF4-FFF2-40B4-BE49-F238E27FC236}">
                  <a16:creationId xmlns:a16="http://schemas.microsoft.com/office/drawing/2014/main" id="{8083E4B0-ACA5-C820-2416-0F047CDA9D7C}"/>
                </a:ext>
              </a:extLst>
            </p:cNvPr>
            <p:cNvCxnSpPr/>
            <p:nvPr/>
          </p:nvCxnSpPr>
          <p:spPr>
            <a:xfrm>
              <a:off x="5397500" y="1727200"/>
              <a:ext cx="827088" cy="704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3197A1-5075-358E-3A5B-0BB09BE01447}"/>
                </a:ext>
              </a:extLst>
            </p:cNvPr>
            <p:cNvCxnSpPr/>
            <p:nvPr/>
          </p:nvCxnSpPr>
          <p:spPr>
            <a:xfrm flipH="1" flipV="1">
              <a:off x="8356600" y="2489200"/>
              <a:ext cx="558800" cy="355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F581-38F5-580A-5C99-821DC604CC46}"/>
              </a:ext>
            </a:extLst>
          </p:cNvPr>
          <p:cNvSpPr>
            <a:spLocks noGrp="1"/>
          </p:cNvSpPr>
          <p:nvPr>
            <p:ph type="title"/>
          </p:nvPr>
        </p:nvSpPr>
        <p:spPr>
          <a:xfrm>
            <a:off x="1792288" y="109539"/>
            <a:ext cx="8445500" cy="619125"/>
          </a:xfrm>
        </p:spPr>
        <p:txBody>
          <a:bodyPr>
            <a:normAutofit fontScale="90000"/>
          </a:bodyPr>
          <a:lstStyle/>
          <a:p>
            <a:pPr>
              <a:defRPr/>
            </a:pPr>
            <a:r>
              <a:rPr lang="en-US" dirty="0"/>
              <a:t>Rack and pinion steering</a:t>
            </a:r>
          </a:p>
        </p:txBody>
      </p:sp>
      <p:graphicFrame>
        <p:nvGraphicFramePr>
          <p:cNvPr id="27660" name="Content Placeholder 2">
            <a:extLst>
              <a:ext uri="{FF2B5EF4-FFF2-40B4-BE49-F238E27FC236}">
                <a16:creationId xmlns:a16="http://schemas.microsoft.com/office/drawing/2014/main" id="{8DA42263-535F-FFB3-3AED-378E8766C765}"/>
              </a:ext>
            </a:extLst>
          </p:cNvPr>
          <p:cNvGraphicFramePr>
            <a:graphicFrameLocks noGrp="1"/>
          </p:cNvGraphicFramePr>
          <p:nvPr>
            <p:ph idx="1"/>
          </p:nvPr>
        </p:nvGraphicFramePr>
        <p:xfrm>
          <a:off x="1954214" y="3016250"/>
          <a:ext cx="8497887"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FEEDBBAD-18B3-CD85-DCD9-547244CFC970}"/>
              </a:ext>
            </a:extLst>
          </p:cNvPr>
          <p:cNvGrpSpPr/>
          <p:nvPr/>
        </p:nvGrpSpPr>
        <p:grpSpPr>
          <a:xfrm>
            <a:off x="1771650" y="846138"/>
            <a:ext cx="8605838" cy="2093912"/>
            <a:chOff x="1771650" y="846138"/>
            <a:chExt cx="8605838" cy="2093912"/>
          </a:xfrm>
        </p:grpSpPr>
        <p:pic>
          <p:nvPicPr>
            <p:cNvPr id="5" name="Picture 4" descr="Manual_Rack_and_Pinion_01..wmf">
              <a:extLst>
                <a:ext uri="{FF2B5EF4-FFF2-40B4-BE49-F238E27FC236}">
                  <a16:creationId xmlns:a16="http://schemas.microsoft.com/office/drawing/2014/main" id="{3913CB6F-FEC4-64EB-7BC1-124BC5AFA73B}"/>
                </a:ext>
              </a:extLst>
            </p:cNvPr>
            <p:cNvPicPr>
              <a:picLocks noChangeAspect="1"/>
            </p:cNvPicPr>
            <p:nvPr/>
          </p:nvPicPr>
          <p:blipFill>
            <a:blip r:embed="rId7"/>
            <a:srcRect t="5359"/>
            <a:stretch>
              <a:fillRect/>
            </a:stretch>
          </p:blipFill>
          <p:spPr>
            <a:xfrm>
              <a:off x="1771650" y="1397000"/>
              <a:ext cx="8605838" cy="1543050"/>
            </a:xfrm>
            <a:prstGeom prst="rect">
              <a:avLst/>
            </a:prstGeom>
            <a:effectLst>
              <a:outerShdw blurRad="50800" dist="50800" dir="5400000" algn="ctr" rotWithShape="0">
                <a:srgbClr val="000000">
                  <a:alpha val="29000"/>
                </a:srgbClr>
              </a:outerShdw>
            </a:effectLst>
          </p:spPr>
        </p:pic>
        <p:sp>
          <p:nvSpPr>
            <p:cNvPr id="27653" name="TextBox 5">
              <a:extLst>
                <a:ext uri="{FF2B5EF4-FFF2-40B4-BE49-F238E27FC236}">
                  <a16:creationId xmlns:a16="http://schemas.microsoft.com/office/drawing/2014/main" id="{AA677BCB-E654-D943-1E15-A92672DEF7BD}"/>
                </a:ext>
              </a:extLst>
            </p:cNvPr>
            <p:cNvSpPr txBox="1">
              <a:spLocks noChangeArrowheads="1"/>
            </p:cNvSpPr>
            <p:nvPr/>
          </p:nvSpPr>
          <p:spPr bwMode="auto">
            <a:xfrm>
              <a:off x="6967539" y="990601"/>
              <a:ext cx="985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Pinion shaft</a:t>
              </a:r>
            </a:p>
          </p:txBody>
        </p:sp>
        <p:cxnSp>
          <p:nvCxnSpPr>
            <p:cNvPr id="8" name="Straight Arrow Connector 7">
              <a:extLst>
                <a:ext uri="{FF2B5EF4-FFF2-40B4-BE49-F238E27FC236}">
                  <a16:creationId xmlns:a16="http://schemas.microsoft.com/office/drawing/2014/main" id="{88BCC7AF-856B-AC40-B304-C2786A088D02}"/>
                </a:ext>
              </a:extLst>
            </p:cNvPr>
            <p:cNvCxnSpPr/>
            <p:nvPr/>
          </p:nvCxnSpPr>
          <p:spPr>
            <a:xfrm flipH="1">
              <a:off x="6643688" y="1239838"/>
              <a:ext cx="417512" cy="3413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921BBE6-1FA2-0AA1-23F6-3F802A04C243}"/>
                </a:ext>
              </a:extLst>
            </p:cNvPr>
            <p:cNvCxnSpPr/>
            <p:nvPr/>
          </p:nvCxnSpPr>
          <p:spPr>
            <a:xfrm>
              <a:off x="5626100" y="1265238"/>
              <a:ext cx="795338" cy="5635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AD3AB2-232F-ABA2-92E5-33820633313A}"/>
                </a:ext>
              </a:extLst>
            </p:cNvPr>
            <p:cNvCxnSpPr/>
            <p:nvPr/>
          </p:nvCxnSpPr>
          <p:spPr>
            <a:xfrm>
              <a:off x="5618164" y="1281113"/>
              <a:ext cx="803275" cy="1231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657" name="TextBox 14">
              <a:extLst>
                <a:ext uri="{FF2B5EF4-FFF2-40B4-BE49-F238E27FC236}">
                  <a16:creationId xmlns:a16="http://schemas.microsoft.com/office/drawing/2014/main" id="{AF3A036C-4F2E-18A2-51CB-170413DC47C2}"/>
                </a:ext>
              </a:extLst>
            </p:cNvPr>
            <p:cNvSpPr txBox="1">
              <a:spLocks noChangeArrowheads="1"/>
            </p:cNvSpPr>
            <p:nvPr/>
          </p:nvSpPr>
          <p:spPr bwMode="auto">
            <a:xfrm>
              <a:off x="4814888" y="846138"/>
              <a:ext cx="1016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Pinion bearings</a:t>
              </a:r>
            </a:p>
          </p:txBody>
        </p:sp>
        <p:sp>
          <p:nvSpPr>
            <p:cNvPr id="27658" name="TextBox 18">
              <a:extLst>
                <a:ext uri="{FF2B5EF4-FFF2-40B4-BE49-F238E27FC236}">
                  <a16:creationId xmlns:a16="http://schemas.microsoft.com/office/drawing/2014/main" id="{1AAA373E-043C-224F-5451-418F8BA7D021}"/>
                </a:ext>
              </a:extLst>
            </p:cNvPr>
            <p:cNvSpPr txBox="1">
              <a:spLocks noChangeArrowheads="1"/>
            </p:cNvSpPr>
            <p:nvPr/>
          </p:nvSpPr>
          <p:spPr bwMode="auto">
            <a:xfrm>
              <a:off x="8651875" y="1050926"/>
              <a:ext cx="101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Rack bearing</a:t>
              </a:r>
            </a:p>
          </p:txBody>
        </p:sp>
        <p:cxnSp>
          <p:nvCxnSpPr>
            <p:cNvPr id="20" name="Straight Arrow Connector 19">
              <a:extLst>
                <a:ext uri="{FF2B5EF4-FFF2-40B4-BE49-F238E27FC236}">
                  <a16:creationId xmlns:a16="http://schemas.microsoft.com/office/drawing/2014/main" id="{C580B8E5-5D9D-59FF-6F00-91DFAC86EAB5}"/>
                </a:ext>
              </a:extLst>
            </p:cNvPr>
            <p:cNvCxnSpPr/>
            <p:nvPr/>
          </p:nvCxnSpPr>
          <p:spPr>
            <a:xfrm flipH="1">
              <a:off x="7720014" y="1350964"/>
              <a:ext cx="1025525" cy="7080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00C3-C376-EB14-AB71-204A2397A998}"/>
              </a:ext>
            </a:extLst>
          </p:cNvPr>
          <p:cNvSpPr>
            <a:spLocks noGrp="1"/>
          </p:cNvSpPr>
          <p:nvPr>
            <p:ph type="title"/>
          </p:nvPr>
        </p:nvSpPr>
        <p:spPr>
          <a:xfrm>
            <a:off x="1792288" y="109539"/>
            <a:ext cx="8445500" cy="619125"/>
          </a:xfrm>
        </p:spPr>
        <p:txBody>
          <a:bodyPr>
            <a:normAutofit fontScale="90000"/>
          </a:bodyPr>
          <a:lstStyle/>
          <a:p>
            <a:pPr>
              <a:defRPr/>
            </a:pPr>
            <a:r>
              <a:rPr lang="en-US" dirty="0"/>
              <a:t>Rack and pinion steering</a:t>
            </a:r>
          </a:p>
        </p:txBody>
      </p:sp>
      <p:graphicFrame>
        <p:nvGraphicFramePr>
          <p:cNvPr id="28689" name="Content Placeholder 2">
            <a:extLst>
              <a:ext uri="{FF2B5EF4-FFF2-40B4-BE49-F238E27FC236}">
                <a16:creationId xmlns:a16="http://schemas.microsoft.com/office/drawing/2014/main" id="{1EEF17D6-D5A3-F786-0A33-57779C415C3D}"/>
              </a:ext>
            </a:extLst>
          </p:cNvPr>
          <p:cNvGraphicFramePr>
            <a:graphicFrameLocks noGrp="1"/>
          </p:cNvGraphicFramePr>
          <p:nvPr>
            <p:ph idx="1"/>
          </p:nvPr>
        </p:nvGraphicFramePr>
        <p:xfrm>
          <a:off x="1919289" y="3563939"/>
          <a:ext cx="8497887" cy="2803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30E3C25F-077D-F298-C9E0-3459F4FDCA8C}"/>
              </a:ext>
            </a:extLst>
          </p:cNvPr>
          <p:cNvGrpSpPr/>
          <p:nvPr/>
        </p:nvGrpSpPr>
        <p:grpSpPr>
          <a:xfrm>
            <a:off x="1771650" y="906464"/>
            <a:ext cx="8605838" cy="2511425"/>
            <a:chOff x="1771650" y="906464"/>
            <a:chExt cx="8605838" cy="2511425"/>
          </a:xfrm>
        </p:grpSpPr>
        <p:pic>
          <p:nvPicPr>
            <p:cNvPr id="5" name="Picture 4" descr="Manual_Rack_and_Pinion_01..wmf">
              <a:extLst>
                <a:ext uri="{FF2B5EF4-FFF2-40B4-BE49-F238E27FC236}">
                  <a16:creationId xmlns:a16="http://schemas.microsoft.com/office/drawing/2014/main" id="{4F9CE178-5160-2B6E-0099-BE33AF1C16B3}"/>
                </a:ext>
              </a:extLst>
            </p:cNvPr>
            <p:cNvPicPr>
              <a:picLocks noChangeAspect="1"/>
            </p:cNvPicPr>
            <p:nvPr/>
          </p:nvPicPr>
          <p:blipFill>
            <a:blip r:embed="rId7"/>
            <a:srcRect t="5359"/>
            <a:stretch>
              <a:fillRect/>
            </a:stretch>
          </p:blipFill>
          <p:spPr>
            <a:xfrm>
              <a:off x="1771650" y="1397000"/>
              <a:ext cx="8605838" cy="1543050"/>
            </a:xfrm>
            <a:prstGeom prst="rect">
              <a:avLst/>
            </a:prstGeom>
            <a:effectLst>
              <a:outerShdw blurRad="50800" dist="50800" dir="5400000" algn="ctr" rotWithShape="0">
                <a:srgbClr val="000000">
                  <a:alpha val="30000"/>
                </a:srgbClr>
              </a:outerShdw>
            </a:effectLst>
          </p:spPr>
        </p:pic>
        <p:sp>
          <p:nvSpPr>
            <p:cNvPr id="28677" name="TextBox 5">
              <a:extLst>
                <a:ext uri="{FF2B5EF4-FFF2-40B4-BE49-F238E27FC236}">
                  <a16:creationId xmlns:a16="http://schemas.microsoft.com/office/drawing/2014/main" id="{E8214510-10A9-4629-4BFF-1BEFBB13C368}"/>
                </a:ext>
              </a:extLst>
            </p:cNvPr>
            <p:cNvSpPr txBox="1">
              <a:spLocks noChangeArrowheads="1"/>
            </p:cNvSpPr>
            <p:nvPr/>
          </p:nvSpPr>
          <p:spPr bwMode="auto">
            <a:xfrm>
              <a:off x="7045325" y="1042988"/>
              <a:ext cx="717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Pinion shaft seal</a:t>
              </a:r>
            </a:p>
          </p:txBody>
        </p:sp>
        <p:cxnSp>
          <p:nvCxnSpPr>
            <p:cNvPr id="8" name="Straight Arrow Connector 7">
              <a:extLst>
                <a:ext uri="{FF2B5EF4-FFF2-40B4-BE49-F238E27FC236}">
                  <a16:creationId xmlns:a16="http://schemas.microsoft.com/office/drawing/2014/main" id="{F0E4A3C8-3A93-2EB1-5D4D-2C21EE16F97A}"/>
                </a:ext>
              </a:extLst>
            </p:cNvPr>
            <p:cNvCxnSpPr/>
            <p:nvPr/>
          </p:nvCxnSpPr>
          <p:spPr>
            <a:xfrm flipH="1">
              <a:off x="6616700" y="1409700"/>
              <a:ext cx="419100" cy="34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79" name="TextBox 14">
              <a:extLst>
                <a:ext uri="{FF2B5EF4-FFF2-40B4-BE49-F238E27FC236}">
                  <a16:creationId xmlns:a16="http://schemas.microsoft.com/office/drawing/2014/main" id="{A65B7C67-EF62-1601-50EF-BA8FBAACBE7D}"/>
                </a:ext>
              </a:extLst>
            </p:cNvPr>
            <p:cNvSpPr txBox="1">
              <a:spLocks noChangeArrowheads="1"/>
            </p:cNvSpPr>
            <p:nvPr/>
          </p:nvSpPr>
          <p:spPr bwMode="auto">
            <a:xfrm>
              <a:off x="3198814" y="906464"/>
              <a:ext cx="1017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Bellows</a:t>
              </a:r>
            </a:p>
          </p:txBody>
        </p:sp>
        <p:sp>
          <p:nvSpPr>
            <p:cNvPr id="28680" name="TextBox 18">
              <a:extLst>
                <a:ext uri="{FF2B5EF4-FFF2-40B4-BE49-F238E27FC236}">
                  <a16:creationId xmlns:a16="http://schemas.microsoft.com/office/drawing/2014/main" id="{8D338D97-A93F-9445-CC6D-55211B9EA7A2}"/>
                </a:ext>
              </a:extLst>
            </p:cNvPr>
            <p:cNvSpPr txBox="1">
              <a:spLocks noChangeArrowheads="1"/>
            </p:cNvSpPr>
            <p:nvPr/>
          </p:nvSpPr>
          <p:spPr bwMode="auto">
            <a:xfrm>
              <a:off x="8958264" y="1085851"/>
              <a:ext cx="1017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Rack Seal</a:t>
              </a:r>
            </a:p>
          </p:txBody>
        </p:sp>
        <p:cxnSp>
          <p:nvCxnSpPr>
            <p:cNvPr id="20" name="Straight Arrow Connector 19">
              <a:extLst>
                <a:ext uri="{FF2B5EF4-FFF2-40B4-BE49-F238E27FC236}">
                  <a16:creationId xmlns:a16="http://schemas.microsoft.com/office/drawing/2014/main" id="{49C16F7A-A274-4C51-56DD-1FC5E3FD9ACA}"/>
                </a:ext>
              </a:extLst>
            </p:cNvPr>
            <p:cNvCxnSpPr>
              <a:stCxn id="28682" idx="2"/>
            </p:cNvCxnSpPr>
            <p:nvPr/>
          </p:nvCxnSpPr>
          <p:spPr>
            <a:xfrm flipH="1">
              <a:off x="4370389" y="1404938"/>
              <a:ext cx="712787" cy="6286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2" name="TextBox 17">
              <a:extLst>
                <a:ext uri="{FF2B5EF4-FFF2-40B4-BE49-F238E27FC236}">
                  <a16:creationId xmlns:a16="http://schemas.microsoft.com/office/drawing/2014/main" id="{640A34AF-D02B-0205-4267-3A81E715CAC7}"/>
                </a:ext>
              </a:extLst>
            </p:cNvPr>
            <p:cNvSpPr txBox="1">
              <a:spLocks noChangeArrowheads="1"/>
            </p:cNvSpPr>
            <p:nvPr/>
          </p:nvSpPr>
          <p:spPr bwMode="auto">
            <a:xfrm>
              <a:off x="4575175" y="1128714"/>
              <a:ext cx="101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Rack Seal</a:t>
              </a:r>
            </a:p>
          </p:txBody>
        </p:sp>
        <p:cxnSp>
          <p:nvCxnSpPr>
            <p:cNvPr id="22" name="Straight Arrow Connector 21">
              <a:extLst>
                <a:ext uri="{FF2B5EF4-FFF2-40B4-BE49-F238E27FC236}">
                  <a16:creationId xmlns:a16="http://schemas.microsoft.com/office/drawing/2014/main" id="{D1E5C5B6-CF15-4D23-E96E-C7673BD4D51B}"/>
                </a:ext>
              </a:extLst>
            </p:cNvPr>
            <p:cNvCxnSpPr/>
            <p:nvPr/>
          </p:nvCxnSpPr>
          <p:spPr>
            <a:xfrm flipH="1">
              <a:off x="7924800" y="1430338"/>
              <a:ext cx="1320800" cy="6286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C4CF67-A331-2F51-DF41-97B04C0C1EEC}"/>
                </a:ext>
              </a:extLst>
            </p:cNvPr>
            <p:cNvCxnSpPr/>
            <p:nvPr/>
          </p:nvCxnSpPr>
          <p:spPr>
            <a:xfrm>
              <a:off x="3736976" y="1204914"/>
              <a:ext cx="257175" cy="5556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84C643-A6DE-0B42-864F-F5F5BE95EF3A}"/>
                </a:ext>
              </a:extLst>
            </p:cNvPr>
            <p:cNvCxnSpPr/>
            <p:nvPr/>
          </p:nvCxnSpPr>
          <p:spPr>
            <a:xfrm>
              <a:off x="2771775" y="1350964"/>
              <a:ext cx="820738" cy="7000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6" name="TextBox 28">
              <a:extLst>
                <a:ext uri="{FF2B5EF4-FFF2-40B4-BE49-F238E27FC236}">
                  <a16:creationId xmlns:a16="http://schemas.microsoft.com/office/drawing/2014/main" id="{B75F6DEF-6195-BCF6-C755-41109D8F6AE7}"/>
                </a:ext>
              </a:extLst>
            </p:cNvPr>
            <p:cNvSpPr txBox="1">
              <a:spLocks noChangeArrowheads="1"/>
            </p:cNvSpPr>
            <p:nvPr/>
          </p:nvSpPr>
          <p:spPr bwMode="auto">
            <a:xfrm>
              <a:off x="2062163" y="990601"/>
              <a:ext cx="86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Inner tie rod end</a:t>
              </a:r>
            </a:p>
          </p:txBody>
        </p:sp>
        <p:sp>
          <p:nvSpPr>
            <p:cNvPr id="28687" name="TextBox 30">
              <a:extLst>
                <a:ext uri="{FF2B5EF4-FFF2-40B4-BE49-F238E27FC236}">
                  <a16:creationId xmlns:a16="http://schemas.microsoft.com/office/drawing/2014/main" id="{3FBCE465-ADD8-27E8-AB31-760F729FA801}"/>
                </a:ext>
              </a:extLst>
            </p:cNvPr>
            <p:cNvSpPr txBox="1">
              <a:spLocks noChangeArrowheads="1"/>
            </p:cNvSpPr>
            <p:nvPr/>
          </p:nvSpPr>
          <p:spPr bwMode="auto">
            <a:xfrm>
              <a:off x="8232775" y="2957514"/>
              <a:ext cx="1785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Air pressure equalization passage</a:t>
              </a:r>
            </a:p>
          </p:txBody>
        </p:sp>
        <p:cxnSp>
          <p:nvCxnSpPr>
            <p:cNvPr id="34" name="Straight Arrow Connector 33">
              <a:extLst>
                <a:ext uri="{FF2B5EF4-FFF2-40B4-BE49-F238E27FC236}">
                  <a16:creationId xmlns:a16="http://schemas.microsoft.com/office/drawing/2014/main" id="{D72D9335-8258-CA3F-8335-B22079B72083}"/>
                </a:ext>
              </a:extLst>
            </p:cNvPr>
            <p:cNvCxnSpPr/>
            <p:nvPr/>
          </p:nvCxnSpPr>
          <p:spPr>
            <a:xfrm flipH="1" flipV="1">
              <a:off x="7335839" y="2513014"/>
              <a:ext cx="1316037" cy="6064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97AA-F673-022B-959E-B76BEF48BD1B}"/>
              </a:ext>
            </a:extLst>
          </p:cNvPr>
          <p:cNvSpPr>
            <a:spLocks noGrp="1"/>
          </p:cNvSpPr>
          <p:nvPr>
            <p:ph type="title"/>
          </p:nvPr>
        </p:nvSpPr>
        <p:spPr>
          <a:xfrm>
            <a:off x="1792288" y="109539"/>
            <a:ext cx="8445500" cy="619125"/>
          </a:xfrm>
        </p:spPr>
        <p:txBody>
          <a:bodyPr>
            <a:normAutofit fontScale="90000"/>
          </a:bodyPr>
          <a:lstStyle/>
          <a:p>
            <a:pPr>
              <a:defRPr/>
            </a:pPr>
            <a:r>
              <a:rPr lang="en-US" dirty="0"/>
              <a:t>Rack and pinion steering</a:t>
            </a:r>
          </a:p>
        </p:txBody>
      </p:sp>
      <p:graphicFrame>
        <p:nvGraphicFramePr>
          <p:cNvPr id="29705" name="Content Placeholder 2">
            <a:extLst>
              <a:ext uri="{FF2B5EF4-FFF2-40B4-BE49-F238E27FC236}">
                <a16:creationId xmlns:a16="http://schemas.microsoft.com/office/drawing/2014/main" id="{16A78953-1745-138D-61D4-48331EAFC242}"/>
              </a:ext>
            </a:extLst>
          </p:cNvPr>
          <p:cNvGraphicFramePr>
            <a:graphicFrameLocks noGrp="1"/>
          </p:cNvGraphicFramePr>
          <p:nvPr>
            <p:ph idx="1"/>
          </p:nvPr>
        </p:nvGraphicFramePr>
        <p:xfrm>
          <a:off x="1919289" y="3563939"/>
          <a:ext cx="8497887" cy="2803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32EBEFB9-10F7-D8B2-D7D2-FD3DBAF7C53A}"/>
              </a:ext>
            </a:extLst>
          </p:cNvPr>
          <p:cNvGrpSpPr/>
          <p:nvPr/>
        </p:nvGrpSpPr>
        <p:grpSpPr>
          <a:xfrm>
            <a:off x="1771650" y="906464"/>
            <a:ext cx="8605838" cy="2511425"/>
            <a:chOff x="1771650" y="906464"/>
            <a:chExt cx="8605838" cy="2511425"/>
          </a:xfrm>
        </p:grpSpPr>
        <p:pic>
          <p:nvPicPr>
            <p:cNvPr id="5" name="Picture 4" descr="Manual_Rack_and_Pinion_01..wmf">
              <a:extLst>
                <a:ext uri="{FF2B5EF4-FFF2-40B4-BE49-F238E27FC236}">
                  <a16:creationId xmlns:a16="http://schemas.microsoft.com/office/drawing/2014/main" id="{D8F5557B-067F-0A57-D6DB-34A06F54C146}"/>
                </a:ext>
              </a:extLst>
            </p:cNvPr>
            <p:cNvPicPr>
              <a:picLocks noChangeAspect="1"/>
            </p:cNvPicPr>
            <p:nvPr/>
          </p:nvPicPr>
          <p:blipFill>
            <a:blip r:embed="rId7"/>
            <a:srcRect t="5359"/>
            <a:stretch>
              <a:fillRect/>
            </a:stretch>
          </p:blipFill>
          <p:spPr>
            <a:xfrm>
              <a:off x="1771650" y="1397000"/>
              <a:ext cx="8605838" cy="1543050"/>
            </a:xfrm>
            <a:prstGeom prst="rect">
              <a:avLst/>
            </a:prstGeom>
            <a:effectLst>
              <a:outerShdw blurRad="50800" dist="50800" dir="5400000" algn="ctr" rotWithShape="0">
                <a:srgbClr val="000000">
                  <a:alpha val="24000"/>
                </a:srgbClr>
              </a:outerShdw>
            </a:effectLst>
          </p:spPr>
        </p:pic>
        <p:sp>
          <p:nvSpPr>
            <p:cNvPr id="29701" name="TextBox 14">
              <a:extLst>
                <a:ext uri="{FF2B5EF4-FFF2-40B4-BE49-F238E27FC236}">
                  <a16:creationId xmlns:a16="http://schemas.microsoft.com/office/drawing/2014/main" id="{CB547445-F194-AD07-52E4-626816A929EC}"/>
                </a:ext>
              </a:extLst>
            </p:cNvPr>
            <p:cNvSpPr txBox="1">
              <a:spLocks noChangeArrowheads="1"/>
            </p:cNvSpPr>
            <p:nvPr/>
          </p:nvSpPr>
          <p:spPr bwMode="auto">
            <a:xfrm>
              <a:off x="3198814" y="906464"/>
              <a:ext cx="1017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Bellows</a:t>
              </a:r>
            </a:p>
          </p:txBody>
        </p:sp>
        <p:cxnSp>
          <p:nvCxnSpPr>
            <p:cNvPr id="24" name="Straight Arrow Connector 23">
              <a:extLst>
                <a:ext uri="{FF2B5EF4-FFF2-40B4-BE49-F238E27FC236}">
                  <a16:creationId xmlns:a16="http://schemas.microsoft.com/office/drawing/2014/main" id="{668156A7-0FF1-F7CE-88D0-6E61BE7649C9}"/>
                </a:ext>
              </a:extLst>
            </p:cNvPr>
            <p:cNvCxnSpPr/>
            <p:nvPr/>
          </p:nvCxnSpPr>
          <p:spPr>
            <a:xfrm>
              <a:off x="3736976" y="1204914"/>
              <a:ext cx="257175" cy="5556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703" name="TextBox 30">
              <a:extLst>
                <a:ext uri="{FF2B5EF4-FFF2-40B4-BE49-F238E27FC236}">
                  <a16:creationId xmlns:a16="http://schemas.microsoft.com/office/drawing/2014/main" id="{F8F36AA9-6832-E4DD-ADF2-79D9876AD4F2}"/>
                </a:ext>
              </a:extLst>
            </p:cNvPr>
            <p:cNvSpPr txBox="1">
              <a:spLocks noChangeArrowheads="1"/>
            </p:cNvSpPr>
            <p:nvPr/>
          </p:nvSpPr>
          <p:spPr bwMode="auto">
            <a:xfrm>
              <a:off x="8232775" y="2957514"/>
              <a:ext cx="1785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Air pressure equalization passage</a:t>
              </a:r>
            </a:p>
          </p:txBody>
        </p:sp>
        <p:cxnSp>
          <p:nvCxnSpPr>
            <p:cNvPr id="34" name="Straight Arrow Connector 33">
              <a:extLst>
                <a:ext uri="{FF2B5EF4-FFF2-40B4-BE49-F238E27FC236}">
                  <a16:creationId xmlns:a16="http://schemas.microsoft.com/office/drawing/2014/main" id="{A3A1D70B-4B46-B687-8A35-299E9AEF09EC}"/>
                </a:ext>
              </a:extLst>
            </p:cNvPr>
            <p:cNvCxnSpPr/>
            <p:nvPr/>
          </p:nvCxnSpPr>
          <p:spPr>
            <a:xfrm flipH="1" flipV="1">
              <a:off x="7335839" y="2513014"/>
              <a:ext cx="1316037" cy="6064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35D1-A8EB-F77E-2493-192EE4FB26CB}"/>
              </a:ext>
            </a:extLst>
          </p:cNvPr>
          <p:cNvSpPr>
            <a:spLocks noGrp="1"/>
          </p:cNvSpPr>
          <p:nvPr>
            <p:ph type="title"/>
          </p:nvPr>
        </p:nvSpPr>
        <p:spPr>
          <a:xfrm>
            <a:off x="1792288" y="84139"/>
            <a:ext cx="8445500" cy="619125"/>
          </a:xfrm>
        </p:spPr>
        <p:txBody>
          <a:bodyPr>
            <a:normAutofit fontScale="90000"/>
          </a:bodyPr>
          <a:lstStyle/>
          <a:p>
            <a:pPr>
              <a:defRPr/>
            </a:pPr>
            <a:r>
              <a:rPr lang="en-US" dirty="0"/>
              <a:t>Tie rods</a:t>
            </a:r>
          </a:p>
        </p:txBody>
      </p:sp>
      <p:sp>
        <p:nvSpPr>
          <p:cNvPr id="3" name="Content Placeholder 2">
            <a:extLst>
              <a:ext uri="{FF2B5EF4-FFF2-40B4-BE49-F238E27FC236}">
                <a16:creationId xmlns:a16="http://schemas.microsoft.com/office/drawing/2014/main" id="{7F0575C1-898D-4CD3-A4F5-D31DA5DBEE6D}"/>
              </a:ext>
            </a:extLst>
          </p:cNvPr>
          <p:cNvSpPr>
            <a:spLocks noGrp="1"/>
          </p:cNvSpPr>
          <p:nvPr>
            <p:ph idx="1"/>
          </p:nvPr>
        </p:nvSpPr>
        <p:spPr>
          <a:xfrm>
            <a:off x="1747838" y="4267201"/>
            <a:ext cx="8920162" cy="1857375"/>
          </a:xfrm>
        </p:spPr>
        <p:txBody>
          <a:bodyPr>
            <a:normAutofit/>
          </a:bodyPr>
          <a:lstStyle/>
          <a:p>
            <a:pPr>
              <a:buFont typeface="Arial" charset="0"/>
              <a:buChar char="•"/>
              <a:defRPr/>
            </a:pPr>
            <a:r>
              <a:rPr lang="en-US" dirty="0"/>
              <a:t>Tie rods connect the steering gear to the steering knuckles. </a:t>
            </a:r>
          </a:p>
          <a:p>
            <a:pPr>
              <a:buFont typeface="Arial" charset="0"/>
              <a:buChar char="•"/>
              <a:defRPr/>
            </a:pPr>
            <a:r>
              <a:rPr lang="en-US" dirty="0"/>
              <a:t>The length of tie rods must be adjustable so that the toe angle for each wheel can be adjusted.</a:t>
            </a:r>
          </a:p>
        </p:txBody>
      </p:sp>
      <p:sp>
        <p:nvSpPr>
          <p:cNvPr id="7" name="Content Placeholder 2">
            <a:extLst>
              <a:ext uri="{FF2B5EF4-FFF2-40B4-BE49-F238E27FC236}">
                <a16:creationId xmlns:a16="http://schemas.microsoft.com/office/drawing/2014/main" id="{2D02633B-14DD-346C-A4B8-E38A34036A8D}"/>
              </a:ext>
            </a:extLst>
          </p:cNvPr>
          <p:cNvSpPr txBox="1">
            <a:spLocks/>
          </p:cNvSpPr>
          <p:nvPr/>
        </p:nvSpPr>
        <p:spPr>
          <a:xfrm>
            <a:off x="6254750" y="1041401"/>
            <a:ext cx="4413250" cy="3330575"/>
          </a:xfrm>
          <a:prstGeom prst="rect">
            <a:avLst/>
          </a:prstGeom>
          <a:effectLst>
            <a:outerShdw blurRad="38100" dist="25400" dir="2820000" algn="ctr" rotWithShape="0">
              <a:srgbClr val="002B45">
                <a:alpha val="21000"/>
              </a:srgbClr>
            </a:outerShdw>
          </a:effectLst>
        </p:spPr>
        <p:txBody>
          <a:bodyPr>
            <a:normAutofit/>
          </a:bodyPr>
          <a:lstStyle/>
          <a:p>
            <a:pPr marL="342900" indent="-342900" eaLnBrk="0" hangingPunct="0">
              <a:spcBef>
                <a:spcPct val="20000"/>
              </a:spcBef>
              <a:buFont typeface="Arial" charset="0"/>
              <a:buChar char="•"/>
              <a:defRPr/>
            </a:pPr>
            <a:r>
              <a:rPr lang="en-US" sz="2800" dirty="0">
                <a:solidFill>
                  <a:srgbClr val="00476B"/>
                </a:solidFill>
                <a:latin typeface="GarmdITC Bk BT" pitchFamily="18" charset="0"/>
              </a:rPr>
              <a:t>Tie rod ends are ball and socket joints like ball joints.  </a:t>
            </a:r>
          </a:p>
          <a:p>
            <a:pPr marL="342900" indent="-342900" eaLnBrk="0" hangingPunct="0">
              <a:spcBef>
                <a:spcPct val="20000"/>
              </a:spcBef>
              <a:buFont typeface="Arial" charset="0"/>
              <a:buChar char="•"/>
              <a:defRPr/>
            </a:pPr>
            <a:r>
              <a:rPr lang="en-US" sz="2800" dirty="0">
                <a:solidFill>
                  <a:srgbClr val="00476B"/>
                </a:solidFill>
                <a:latin typeface="GarmdITC Bk BT" pitchFamily="18" charset="0"/>
              </a:rPr>
              <a:t>The tie rod ends must pivot with the steering and flex up and down with suspension movement.</a:t>
            </a:r>
          </a:p>
        </p:txBody>
      </p:sp>
      <p:grpSp>
        <p:nvGrpSpPr>
          <p:cNvPr id="4" name="Group 3">
            <a:extLst>
              <a:ext uri="{FF2B5EF4-FFF2-40B4-BE49-F238E27FC236}">
                <a16:creationId xmlns:a16="http://schemas.microsoft.com/office/drawing/2014/main" id="{572BA161-9E95-C6AE-CB02-BBF676EB9B3C}"/>
              </a:ext>
            </a:extLst>
          </p:cNvPr>
          <p:cNvGrpSpPr/>
          <p:nvPr/>
        </p:nvGrpSpPr>
        <p:grpSpPr>
          <a:xfrm>
            <a:off x="1720850" y="957263"/>
            <a:ext cx="4408488" cy="2759076"/>
            <a:chOff x="1720850" y="957263"/>
            <a:chExt cx="4408488" cy="2759076"/>
          </a:xfrm>
        </p:grpSpPr>
        <p:pic>
          <p:nvPicPr>
            <p:cNvPr id="11" name="Picture 10" descr="Tie _Rod_End_03a..wmf">
              <a:extLst>
                <a:ext uri="{FF2B5EF4-FFF2-40B4-BE49-F238E27FC236}">
                  <a16:creationId xmlns:a16="http://schemas.microsoft.com/office/drawing/2014/main" id="{53DBC20C-9C66-7CA7-9154-175953474906}"/>
                </a:ext>
              </a:extLst>
            </p:cNvPr>
            <p:cNvPicPr>
              <a:picLocks noChangeAspect="1"/>
            </p:cNvPicPr>
            <p:nvPr/>
          </p:nvPicPr>
          <p:blipFill>
            <a:blip r:embed="rId2"/>
            <a:stretch>
              <a:fillRect/>
            </a:stretch>
          </p:blipFill>
          <p:spPr>
            <a:xfrm>
              <a:off x="2147888" y="1281114"/>
              <a:ext cx="3981450" cy="2435225"/>
            </a:xfrm>
            <a:prstGeom prst="rect">
              <a:avLst/>
            </a:prstGeom>
            <a:effectLst>
              <a:outerShdw blurRad="50800" dist="50800" dir="5400000" algn="ctr" rotWithShape="0">
                <a:srgbClr val="000000">
                  <a:alpha val="27000"/>
                </a:srgbClr>
              </a:outerShdw>
            </a:effectLst>
          </p:spPr>
        </p:pic>
        <p:sp>
          <p:nvSpPr>
            <p:cNvPr id="30726" name="TextBox 7">
              <a:extLst>
                <a:ext uri="{FF2B5EF4-FFF2-40B4-BE49-F238E27FC236}">
                  <a16:creationId xmlns:a16="http://schemas.microsoft.com/office/drawing/2014/main" id="{05EFBB3C-9351-92AD-BD4B-E03A4EF8253F}"/>
                </a:ext>
              </a:extLst>
            </p:cNvPr>
            <p:cNvSpPr txBox="1">
              <a:spLocks noChangeArrowheads="1"/>
            </p:cNvSpPr>
            <p:nvPr/>
          </p:nvSpPr>
          <p:spPr bwMode="auto">
            <a:xfrm>
              <a:off x="5053014" y="1060451"/>
              <a:ext cx="1017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Nylon ball seat</a:t>
              </a:r>
            </a:p>
          </p:txBody>
        </p:sp>
        <p:cxnSp>
          <p:nvCxnSpPr>
            <p:cNvPr id="9" name="Straight Arrow Connector 8">
              <a:extLst>
                <a:ext uri="{FF2B5EF4-FFF2-40B4-BE49-F238E27FC236}">
                  <a16:creationId xmlns:a16="http://schemas.microsoft.com/office/drawing/2014/main" id="{4B5CAAC9-EA75-5D30-AA70-1340E7E644E7}"/>
                </a:ext>
              </a:extLst>
            </p:cNvPr>
            <p:cNvCxnSpPr/>
            <p:nvPr/>
          </p:nvCxnSpPr>
          <p:spPr>
            <a:xfrm flipH="1">
              <a:off x="3830638" y="1404938"/>
              <a:ext cx="1509712" cy="14922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DFF6DF-C2D8-A3B4-C717-A474811DAEDD}"/>
                </a:ext>
              </a:extLst>
            </p:cNvPr>
            <p:cNvCxnSpPr/>
            <p:nvPr/>
          </p:nvCxnSpPr>
          <p:spPr>
            <a:xfrm>
              <a:off x="2241551" y="1427163"/>
              <a:ext cx="504825" cy="6667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729" name="TextBox 13">
              <a:extLst>
                <a:ext uri="{FF2B5EF4-FFF2-40B4-BE49-F238E27FC236}">
                  <a16:creationId xmlns:a16="http://schemas.microsoft.com/office/drawing/2014/main" id="{090E13DF-6ACB-2BA3-809D-50802E571E27}"/>
                </a:ext>
              </a:extLst>
            </p:cNvPr>
            <p:cNvSpPr txBox="1">
              <a:spLocks noChangeArrowheads="1"/>
            </p:cNvSpPr>
            <p:nvPr/>
          </p:nvSpPr>
          <p:spPr bwMode="auto">
            <a:xfrm>
              <a:off x="1720850" y="957263"/>
              <a:ext cx="1016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Garter spring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F62A-39ED-1711-2B50-94B6D241E467}"/>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A66D1D31-1057-16EC-FAAD-7C2427DF35AD}"/>
              </a:ext>
            </a:extLst>
          </p:cNvPr>
          <p:cNvSpPr>
            <a:spLocks noGrp="1"/>
          </p:cNvSpPr>
          <p:nvPr>
            <p:ph idx="1"/>
          </p:nvPr>
        </p:nvSpPr>
        <p:spPr/>
        <p:txBody>
          <a:bodyPr>
            <a:normAutofit/>
          </a:bodyPr>
          <a:lstStyle/>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1</a:t>
            </a:r>
            <a:r>
              <a:rPr lang="vi-VN" sz="2400" i="0" u="none" strike="noStrike" dirty="0">
                <a:solidFill>
                  <a:srgbClr val="000000"/>
                </a:solidFill>
                <a:effectLst/>
                <a:latin typeface="Times New Roman" panose="02020603050405020304" pitchFamily="18" charset="0"/>
              </a:rPr>
              <a:t> : Sơ đồ khối, các bộ phận chung (sơ đồ bố trí chung), Chức năng của các sensor , nguyên lý hoạt động chung</a:t>
            </a:r>
            <a:endParaRPr lang="vi-VN" sz="3600" dirty="0">
              <a:effectLst/>
            </a:endParaRPr>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2 </a:t>
            </a:r>
            <a:r>
              <a:rPr lang="vi-VN" sz="2400" i="0" u="none" strike="noStrike" dirty="0">
                <a:solidFill>
                  <a:srgbClr val="000000"/>
                </a:solidFill>
                <a:effectLst/>
                <a:latin typeface="Times New Roman" panose="02020603050405020304" pitchFamily="18" charset="0"/>
              </a:rPr>
              <a:t>: Rack and Pinion Steering </a:t>
            </a:r>
            <a:r>
              <a:rPr lang="en-US" sz="2400" i="0" u="none" strike="noStrike" dirty="0">
                <a:solidFill>
                  <a:srgbClr val="000000"/>
                </a:solidFill>
                <a:effectLst/>
                <a:latin typeface="Times New Roman" panose="02020603050405020304" pitchFamily="18" charset="0"/>
              </a:rPr>
              <a:t>(</a:t>
            </a:r>
            <a:r>
              <a:rPr lang="vi-VN" sz="2400" i="0" u="none" strike="noStrike" dirty="0">
                <a:solidFill>
                  <a:srgbClr val="000000"/>
                </a:solidFill>
                <a:effectLst/>
                <a:latin typeface="Times New Roman" panose="02020603050405020304" pitchFamily="18" charset="0"/>
              </a:rPr>
              <a:t>Steering Columns and Steering Linkage Mechanisms</a:t>
            </a:r>
            <a:r>
              <a:rPr lang="en-US" sz="2400" i="0" u="none" strike="noStrike" dirty="0">
                <a:solidFill>
                  <a:srgbClr val="000000"/>
                </a:solidFill>
                <a:effectLst/>
                <a:latin typeface="Times New Roman" panose="02020603050405020304" pitchFamily="18" charset="0"/>
              </a:rPr>
              <a:t>)</a:t>
            </a:r>
            <a:endParaRPr lang="vi-VN" sz="3600" dirty="0">
              <a:effectLst/>
            </a:endParaRPr>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3</a:t>
            </a:r>
            <a:r>
              <a:rPr lang="vi-VN" sz="2400" i="0" u="none" strike="noStrike" dirty="0">
                <a:solidFill>
                  <a:srgbClr val="000000"/>
                </a:solidFill>
                <a:effectLst/>
                <a:latin typeface="Times New Roman" panose="02020603050405020304" pitchFamily="18" charset="0"/>
              </a:rPr>
              <a:t> : Control Strategy </a:t>
            </a:r>
            <a:r>
              <a:rPr lang="en-US" sz="2400" dirty="0">
                <a:solidFill>
                  <a:srgbClr val="000000"/>
                </a:solidFill>
                <a:latin typeface="Times New Roman" panose="02020603050405020304" pitchFamily="18" charset="0"/>
              </a:rPr>
              <a:t>and Models are usually used in EPS </a:t>
            </a:r>
            <a:r>
              <a:rPr lang="vi-VN" sz="2400" i="0" u="none" strike="noStrike" dirty="0">
                <a:solidFill>
                  <a:srgbClr val="000000"/>
                </a:solidFill>
                <a:effectLst/>
                <a:latin typeface="Times New Roman" panose="02020603050405020304" pitchFamily="18" charset="0"/>
              </a:rPr>
              <a:t> - part 1</a:t>
            </a:r>
            <a:r>
              <a:rPr lang="en-US" sz="2400" i="0" u="none" strike="noStrike" dirty="0">
                <a:solidFill>
                  <a:srgbClr val="000000"/>
                </a:solidFill>
                <a:effectLst/>
                <a:latin typeface="Times New Roman" panose="02020603050405020304" pitchFamily="18" charset="0"/>
              </a:rPr>
              <a:t> (focusing on introduction of model, what is </a:t>
            </a:r>
            <a:r>
              <a:rPr lang="en-US" sz="2400" i="0" u="none" strike="noStrike" dirty="0" err="1">
                <a:solidFill>
                  <a:srgbClr val="000000"/>
                </a:solidFill>
                <a:effectLst/>
                <a:latin typeface="Times New Roman" panose="02020603050405020304" pitchFamily="18" charset="0"/>
              </a:rPr>
              <a:t>dof</a:t>
            </a:r>
            <a:r>
              <a:rPr lang="en-US" sz="2400" i="0" u="none" strike="noStrike" dirty="0">
                <a:solidFill>
                  <a:srgbClr val="000000"/>
                </a:solidFill>
                <a:effectLst/>
                <a:latin typeface="Times New Roman" panose="02020603050405020304" pitchFamily="18" charset="0"/>
              </a:rPr>
              <a:t>, </a:t>
            </a:r>
            <a:r>
              <a:rPr lang="en-US" sz="2400" i="0" u="none" strike="noStrike" dirty="0" err="1">
                <a:solidFill>
                  <a:srgbClr val="000000"/>
                </a:solidFill>
                <a:effectLst/>
                <a:latin typeface="Times New Roman" panose="02020603050405020304" pitchFamily="18" charset="0"/>
              </a:rPr>
              <a:t>pwm</a:t>
            </a:r>
            <a:r>
              <a:rPr lang="en-US" sz="2400" i="0" u="none" strike="noStrike" dirty="0">
                <a:solidFill>
                  <a:srgbClr val="000000"/>
                </a:solidFill>
                <a:effectLst/>
                <a:latin typeface="Times New Roman" panose="02020603050405020304" pitchFamily="18" charset="0"/>
              </a:rPr>
              <a:t>)</a:t>
            </a:r>
            <a:endParaRPr lang="en-US" sz="3600" dirty="0"/>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4</a:t>
            </a:r>
            <a:r>
              <a:rPr lang="vi-VN" sz="2400" i="0" u="none" strike="noStrike" dirty="0">
                <a:solidFill>
                  <a:srgbClr val="000000"/>
                </a:solidFill>
                <a:effectLst/>
                <a:latin typeface="Times New Roman" panose="02020603050405020304" pitchFamily="18" charset="0"/>
              </a:rPr>
              <a:t> : Control Strategy </a:t>
            </a:r>
            <a:r>
              <a:rPr lang="en-US" sz="2400" dirty="0">
                <a:solidFill>
                  <a:srgbClr val="000000"/>
                </a:solidFill>
                <a:latin typeface="Times New Roman" panose="02020603050405020304" pitchFamily="18" charset="0"/>
              </a:rPr>
              <a:t>and Models are usually used in EPS</a:t>
            </a:r>
            <a:r>
              <a:rPr lang="vi-VN" sz="2400" i="0" u="none" strike="noStrike" dirty="0">
                <a:solidFill>
                  <a:srgbClr val="000000"/>
                </a:solidFill>
                <a:effectLst/>
                <a:latin typeface="Times New Roman" panose="02020603050405020304" pitchFamily="18" charset="0"/>
              </a:rPr>
              <a:t> - part 2</a:t>
            </a:r>
            <a:r>
              <a:rPr lang="en-US" sz="2400" i="0" u="none" strike="noStrike" dirty="0">
                <a:solidFill>
                  <a:srgbClr val="000000"/>
                </a:solidFill>
                <a:effectLst/>
                <a:latin typeface="Times New Roman" panose="02020603050405020304" pitchFamily="18" charset="0"/>
              </a:rPr>
              <a:t>  (explaining the way they are being used)</a:t>
            </a:r>
            <a:endParaRPr lang="vi-VN" sz="3600" dirty="0">
              <a:effectLst/>
            </a:endParaRPr>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5</a:t>
            </a:r>
            <a:r>
              <a:rPr lang="vi-VN" sz="2400" i="0" u="none" strike="noStrike" dirty="0">
                <a:solidFill>
                  <a:srgbClr val="000000"/>
                </a:solidFill>
                <a:effectLst/>
                <a:latin typeface="Times New Roman" panose="02020603050405020304" pitchFamily="18" charset="0"/>
              </a:rPr>
              <a:t> : </a:t>
            </a:r>
            <a:r>
              <a:rPr lang="en-US" sz="2400" i="0" u="none" strike="noStrike" dirty="0">
                <a:solidFill>
                  <a:srgbClr val="000000"/>
                </a:solidFill>
                <a:effectLst/>
                <a:latin typeface="Times New Roman" panose="02020603050405020304" pitchFamily="18" charset="0"/>
              </a:rPr>
              <a:t>Use case and solution in real life</a:t>
            </a:r>
            <a:r>
              <a:rPr lang="vi-VN" sz="2400" i="0" u="none" strike="noStrike" dirty="0">
                <a:solidFill>
                  <a:srgbClr val="000000"/>
                </a:solidFill>
                <a:effectLst/>
                <a:latin typeface="Times New Roman" panose="02020603050405020304" pitchFamily="18" charset="0"/>
              </a:rPr>
              <a:t> (</a:t>
            </a:r>
            <a:r>
              <a:rPr lang="en-US" sz="2400" i="0" u="none" strike="noStrike" dirty="0">
                <a:solidFill>
                  <a:srgbClr val="000000"/>
                </a:solidFill>
                <a:effectLst/>
                <a:latin typeface="Times New Roman" panose="02020603050405020304" pitchFamily="18" charset="0"/>
              </a:rPr>
              <a:t>advantages + disadvantages</a:t>
            </a:r>
            <a:r>
              <a:rPr lang="vi-VN" sz="2400" i="0" u="none" strike="noStrike" dirty="0">
                <a:solidFill>
                  <a:srgbClr val="000000"/>
                </a:solidFill>
                <a:effectLst/>
                <a:latin typeface="Times New Roman" panose="02020603050405020304" pitchFamily="18" charset="0"/>
              </a:rPr>
              <a:t>), </a:t>
            </a:r>
            <a:r>
              <a:rPr lang="en-US" sz="2400" i="0" u="none" strike="noStrike" dirty="0">
                <a:solidFill>
                  <a:srgbClr val="000000"/>
                </a:solidFill>
                <a:effectLst/>
                <a:latin typeface="Times New Roman" panose="02020603050405020304" pitchFamily="18" charset="0"/>
              </a:rPr>
              <a:t>new solution</a:t>
            </a:r>
            <a:r>
              <a:rPr lang="vi-VN" sz="2400" i="0" u="none" strike="noStrike" dirty="0">
                <a:solidFill>
                  <a:srgbClr val="000000"/>
                </a:solidFill>
                <a:effectLst/>
                <a:latin typeface="Times New Roman" panose="02020603050405020304" pitchFamily="18" charset="0"/>
              </a:rPr>
              <a:t> (</a:t>
            </a:r>
            <a:r>
              <a:rPr lang="en-US" sz="2400" i="0" u="none" strike="noStrike" dirty="0">
                <a:solidFill>
                  <a:srgbClr val="000000"/>
                </a:solidFill>
                <a:effectLst/>
                <a:latin typeface="Times New Roman" panose="02020603050405020304" pitchFamily="18" charset="0"/>
              </a:rPr>
              <a:t>being researched</a:t>
            </a:r>
            <a:r>
              <a:rPr lang="vi-VN" sz="2400" i="0" u="none" strike="noStrike" dirty="0">
                <a:solidFill>
                  <a:srgbClr val="000000"/>
                </a:solidFill>
                <a:effectLst/>
                <a:latin typeface="Times New Roman" panose="02020603050405020304" pitchFamily="18" charset="0"/>
              </a:rPr>
              <a:t>) ( 4-wheel steering, …)</a:t>
            </a:r>
            <a:endParaRPr lang="vi-VN" sz="3600" dirty="0">
              <a:effectLst/>
            </a:endParaRPr>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6</a:t>
            </a:r>
            <a:r>
              <a:rPr lang="vi-VN" sz="2400" i="0" u="none" strike="noStrike" dirty="0">
                <a:solidFill>
                  <a:srgbClr val="000000"/>
                </a:solidFill>
                <a:effectLst/>
                <a:latin typeface="Times New Roman" panose="02020603050405020304" pitchFamily="18" charset="0"/>
              </a:rPr>
              <a:t>: </a:t>
            </a:r>
            <a:r>
              <a:rPr lang="en-US" sz="2400" i="0" u="none" strike="noStrike" dirty="0">
                <a:solidFill>
                  <a:srgbClr val="000000"/>
                </a:solidFill>
                <a:effectLst/>
                <a:latin typeface="Times New Roman" panose="02020603050405020304" pitchFamily="18" charset="0"/>
              </a:rPr>
              <a:t>Back-up week</a:t>
            </a:r>
            <a:r>
              <a:rPr lang="vi-VN" sz="2400" i="0" u="none" strike="noStrike" dirty="0">
                <a:solidFill>
                  <a:srgbClr val="000000"/>
                </a:solidFill>
                <a:effectLst/>
                <a:latin typeface="Times New Roman" panose="02020603050405020304" pitchFamily="18" charset="0"/>
              </a:rPr>
              <a:t>.</a:t>
            </a:r>
            <a:endParaRPr lang="vi-VN" sz="3600" dirty="0">
              <a:effectLst/>
            </a:endParaRPr>
          </a:p>
          <a:p>
            <a:pPr marL="457200" marR="457200" rtl="0">
              <a:spcBef>
                <a:spcPts val="0"/>
              </a:spcBef>
              <a:spcAft>
                <a:spcPts val="0"/>
              </a:spcAft>
            </a:pPr>
            <a:r>
              <a:rPr lang="vi-VN" sz="2400" b="1" i="0" u="none" strike="noStrike" dirty="0">
                <a:solidFill>
                  <a:srgbClr val="000000"/>
                </a:solidFill>
                <a:effectLst/>
                <a:latin typeface="Times New Roman" panose="02020603050405020304" pitchFamily="18" charset="0"/>
              </a:rPr>
              <a:t>Week 7</a:t>
            </a:r>
            <a:r>
              <a:rPr lang="vi-VN" sz="2400" i="0" u="none" strike="noStrike" dirty="0">
                <a:solidFill>
                  <a:srgbClr val="000000"/>
                </a:solidFill>
                <a:effectLst/>
                <a:latin typeface="Times New Roman" panose="02020603050405020304" pitchFamily="18" charset="0"/>
              </a:rPr>
              <a:t> : </a:t>
            </a:r>
            <a:r>
              <a:rPr lang="en-US" sz="2400" i="0" u="none" strike="noStrike" dirty="0">
                <a:solidFill>
                  <a:srgbClr val="000000"/>
                </a:solidFill>
                <a:effectLst/>
                <a:latin typeface="Times New Roman" panose="02020603050405020304" pitchFamily="18" charset="0"/>
              </a:rPr>
              <a:t>Present about</a:t>
            </a:r>
            <a:r>
              <a:rPr lang="vi-VN" sz="2400" i="0" u="none" strike="noStrike" dirty="0">
                <a:solidFill>
                  <a:srgbClr val="000000"/>
                </a:solidFill>
                <a:effectLst/>
                <a:latin typeface="Times New Roman" panose="02020603050405020304" pitchFamily="18" charset="0"/>
              </a:rPr>
              <a:t> EPS</a:t>
            </a:r>
            <a:r>
              <a:rPr lang="en-US" sz="2400" i="0" u="none" strike="noStrike" dirty="0">
                <a:solidFill>
                  <a:srgbClr val="000000"/>
                </a:solidFill>
                <a:effectLst/>
                <a:latin typeface="Times New Roman" panose="02020603050405020304" pitchFamily="18" charset="0"/>
              </a:rPr>
              <a:t> system.</a:t>
            </a:r>
            <a:endParaRPr lang="vi-VN" sz="3600" dirty="0">
              <a:effectLst/>
            </a:endParaRPr>
          </a:p>
          <a:p>
            <a:pPr marL="0" indent="0">
              <a:buNone/>
            </a:pPr>
            <a:endParaRPr lang="en-US" sz="3600" dirty="0"/>
          </a:p>
        </p:txBody>
      </p:sp>
    </p:spTree>
    <p:extLst>
      <p:ext uri="{BB962C8B-B14F-4D97-AF65-F5344CB8AC3E}">
        <p14:creationId xmlns:p14="http://schemas.microsoft.com/office/powerpoint/2010/main" val="4233143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47B4-51BC-87E1-608E-93F9777A38DB}"/>
              </a:ext>
            </a:extLst>
          </p:cNvPr>
          <p:cNvSpPr>
            <a:spLocks noGrp="1"/>
          </p:cNvSpPr>
          <p:nvPr>
            <p:ph type="title"/>
          </p:nvPr>
        </p:nvSpPr>
        <p:spPr>
          <a:xfrm>
            <a:off x="1792288" y="84139"/>
            <a:ext cx="8445500" cy="619125"/>
          </a:xfrm>
        </p:spPr>
        <p:txBody>
          <a:bodyPr>
            <a:normAutofit fontScale="90000"/>
          </a:bodyPr>
          <a:lstStyle/>
          <a:p>
            <a:pPr>
              <a:defRPr/>
            </a:pPr>
            <a:r>
              <a:rPr lang="en-US"/>
              <a:t>Tie rods for rack and pinion steering</a:t>
            </a:r>
            <a:endParaRPr lang="en-US" dirty="0"/>
          </a:p>
        </p:txBody>
      </p:sp>
      <p:sp>
        <p:nvSpPr>
          <p:cNvPr id="3" name="Content Placeholder 2">
            <a:extLst>
              <a:ext uri="{FF2B5EF4-FFF2-40B4-BE49-F238E27FC236}">
                <a16:creationId xmlns:a16="http://schemas.microsoft.com/office/drawing/2014/main" id="{2D60E7E4-97EC-BBF9-D2D9-DBC124A633F2}"/>
              </a:ext>
            </a:extLst>
          </p:cNvPr>
          <p:cNvSpPr>
            <a:spLocks noGrp="1"/>
          </p:cNvSpPr>
          <p:nvPr>
            <p:ph idx="1"/>
          </p:nvPr>
        </p:nvSpPr>
        <p:spPr>
          <a:xfrm>
            <a:off x="1971675" y="3308351"/>
            <a:ext cx="8497888" cy="2767013"/>
          </a:xfrm>
        </p:spPr>
        <p:txBody>
          <a:bodyPr/>
          <a:lstStyle/>
          <a:p>
            <a:pPr>
              <a:buFont typeface="Arial" charset="0"/>
              <a:buChar char="•"/>
              <a:defRPr/>
            </a:pPr>
            <a:r>
              <a:rPr lang="en-US"/>
              <a:t>The tie rod assembly for rack and pinion steering has 3 components:</a:t>
            </a:r>
          </a:p>
          <a:p>
            <a:pPr lvl="1">
              <a:buFont typeface="Arial" charset="0"/>
              <a:buChar char="–"/>
              <a:defRPr/>
            </a:pPr>
            <a:r>
              <a:rPr lang="en-US"/>
              <a:t>Outer tie rod end</a:t>
            </a:r>
          </a:p>
          <a:p>
            <a:pPr lvl="1">
              <a:buFont typeface="Arial" charset="0"/>
              <a:buChar char="–"/>
              <a:defRPr/>
            </a:pPr>
            <a:r>
              <a:rPr lang="en-US"/>
              <a:t>Inner tie rod end </a:t>
            </a:r>
          </a:p>
          <a:p>
            <a:pPr lvl="1">
              <a:buFont typeface="Arial" charset="0"/>
              <a:buChar char="–"/>
              <a:defRPr/>
            </a:pPr>
            <a:r>
              <a:rPr lang="en-US"/>
              <a:t>Jamb nut [lock nut]</a:t>
            </a:r>
          </a:p>
          <a:p>
            <a:pPr>
              <a:buFont typeface="Arial" charset="0"/>
              <a:buChar char="•"/>
              <a:defRPr/>
            </a:pPr>
            <a:endParaRPr lang="en-US" dirty="0"/>
          </a:p>
        </p:txBody>
      </p:sp>
      <p:grpSp>
        <p:nvGrpSpPr>
          <p:cNvPr id="4" name="Group 3">
            <a:extLst>
              <a:ext uri="{FF2B5EF4-FFF2-40B4-BE49-F238E27FC236}">
                <a16:creationId xmlns:a16="http://schemas.microsoft.com/office/drawing/2014/main" id="{BB8F588F-C21E-0B77-D090-E57E8E3A5317}"/>
              </a:ext>
            </a:extLst>
          </p:cNvPr>
          <p:cNvGrpSpPr/>
          <p:nvPr/>
        </p:nvGrpSpPr>
        <p:grpSpPr>
          <a:xfrm>
            <a:off x="2071689" y="1141414"/>
            <a:ext cx="8066087" cy="2036762"/>
            <a:chOff x="2071689" y="1141414"/>
            <a:chExt cx="8066087" cy="2036762"/>
          </a:xfrm>
        </p:grpSpPr>
        <p:sp>
          <p:nvSpPr>
            <p:cNvPr id="31748" name="TextBox 6">
              <a:extLst>
                <a:ext uri="{FF2B5EF4-FFF2-40B4-BE49-F238E27FC236}">
                  <a16:creationId xmlns:a16="http://schemas.microsoft.com/office/drawing/2014/main" id="{E78AF2C6-6473-8B35-A103-245EFECD0AF4}"/>
                </a:ext>
              </a:extLst>
            </p:cNvPr>
            <p:cNvSpPr txBox="1">
              <a:spLocks noChangeArrowheads="1"/>
            </p:cNvSpPr>
            <p:nvPr/>
          </p:nvSpPr>
          <p:spPr bwMode="auto">
            <a:xfrm>
              <a:off x="4206876" y="1141414"/>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Jamb nut</a:t>
              </a:r>
            </a:p>
          </p:txBody>
        </p:sp>
        <p:sp>
          <p:nvSpPr>
            <p:cNvPr id="31749" name="TextBox 7">
              <a:extLst>
                <a:ext uri="{FF2B5EF4-FFF2-40B4-BE49-F238E27FC236}">
                  <a16:creationId xmlns:a16="http://schemas.microsoft.com/office/drawing/2014/main" id="{8410F80D-644D-B4DF-3EA1-EC1F4B49AF44}"/>
                </a:ext>
              </a:extLst>
            </p:cNvPr>
            <p:cNvSpPr txBox="1">
              <a:spLocks noChangeArrowheads="1"/>
            </p:cNvSpPr>
            <p:nvPr/>
          </p:nvSpPr>
          <p:spPr bwMode="auto">
            <a:xfrm>
              <a:off x="2071689" y="1141414"/>
              <a:ext cx="1589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Outer tie rod end</a:t>
              </a:r>
            </a:p>
          </p:txBody>
        </p:sp>
        <p:pic>
          <p:nvPicPr>
            <p:cNvPr id="10" name="Picture 9" descr="Tie _Rod_End_03c..wmf">
              <a:extLst>
                <a:ext uri="{FF2B5EF4-FFF2-40B4-BE49-F238E27FC236}">
                  <a16:creationId xmlns:a16="http://schemas.microsoft.com/office/drawing/2014/main" id="{37811096-0816-D913-842D-13A781148257}"/>
                </a:ext>
              </a:extLst>
            </p:cNvPr>
            <p:cNvPicPr>
              <a:picLocks noChangeAspect="1"/>
            </p:cNvPicPr>
            <p:nvPr/>
          </p:nvPicPr>
          <p:blipFill>
            <a:blip r:embed="rId2"/>
            <a:stretch>
              <a:fillRect/>
            </a:stretch>
          </p:blipFill>
          <p:spPr>
            <a:xfrm>
              <a:off x="2197101" y="1498601"/>
              <a:ext cx="7940675" cy="1679575"/>
            </a:xfrm>
            <a:prstGeom prst="rect">
              <a:avLst/>
            </a:prstGeom>
            <a:effectLst>
              <a:outerShdw blurRad="50800" dist="50800" dir="5400000" algn="ctr" rotWithShape="0">
                <a:srgbClr val="000000">
                  <a:alpha val="27000"/>
                </a:srgbClr>
              </a:outerShdw>
            </a:effectLst>
          </p:spPr>
        </p:pic>
        <p:sp>
          <p:nvSpPr>
            <p:cNvPr id="31751" name="TextBox 10">
              <a:extLst>
                <a:ext uri="{FF2B5EF4-FFF2-40B4-BE49-F238E27FC236}">
                  <a16:creationId xmlns:a16="http://schemas.microsoft.com/office/drawing/2014/main" id="{76D8745D-A510-2D0F-3BAE-2F82E91090C0}"/>
                </a:ext>
              </a:extLst>
            </p:cNvPr>
            <p:cNvSpPr txBox="1">
              <a:spLocks noChangeArrowheads="1"/>
            </p:cNvSpPr>
            <p:nvPr/>
          </p:nvSpPr>
          <p:spPr bwMode="auto">
            <a:xfrm>
              <a:off x="6907214" y="11572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Inner tie rod end</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5EF0-AD26-CAC6-8250-7F502854BD9D}"/>
              </a:ext>
            </a:extLst>
          </p:cNvPr>
          <p:cNvSpPr>
            <a:spLocks noGrp="1"/>
          </p:cNvSpPr>
          <p:nvPr>
            <p:ph type="title"/>
          </p:nvPr>
        </p:nvSpPr>
        <p:spPr>
          <a:xfrm>
            <a:off x="1792288" y="92076"/>
            <a:ext cx="8445500" cy="619125"/>
          </a:xfrm>
        </p:spPr>
        <p:txBody>
          <a:bodyPr>
            <a:normAutofit fontScale="90000"/>
          </a:bodyPr>
          <a:lstStyle/>
          <a:p>
            <a:pPr>
              <a:defRPr/>
            </a:pPr>
            <a:r>
              <a:rPr lang="en-US" dirty="0"/>
              <a:t>Tie rod length adjustment</a:t>
            </a:r>
          </a:p>
        </p:txBody>
      </p:sp>
      <p:graphicFrame>
        <p:nvGraphicFramePr>
          <p:cNvPr id="32779" name="Content Placeholder 2">
            <a:extLst>
              <a:ext uri="{FF2B5EF4-FFF2-40B4-BE49-F238E27FC236}">
                <a16:creationId xmlns:a16="http://schemas.microsoft.com/office/drawing/2014/main" id="{C6C0C132-58EF-308C-2370-2B99C4581451}"/>
              </a:ext>
            </a:extLst>
          </p:cNvPr>
          <p:cNvGraphicFramePr>
            <a:graphicFrameLocks noGrp="1"/>
          </p:cNvGraphicFramePr>
          <p:nvPr>
            <p:ph idx="1"/>
          </p:nvPr>
        </p:nvGraphicFramePr>
        <p:xfrm>
          <a:off x="1954214" y="3033714"/>
          <a:ext cx="8497887" cy="3273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3CC4D028-CD92-2604-7C47-20DD6316FB96}"/>
              </a:ext>
            </a:extLst>
          </p:cNvPr>
          <p:cNvGrpSpPr/>
          <p:nvPr/>
        </p:nvGrpSpPr>
        <p:grpSpPr>
          <a:xfrm>
            <a:off x="2027238" y="974726"/>
            <a:ext cx="7923212" cy="1960563"/>
            <a:chOff x="2027238" y="974726"/>
            <a:chExt cx="7923212" cy="1960563"/>
          </a:xfrm>
        </p:grpSpPr>
        <p:pic>
          <p:nvPicPr>
            <p:cNvPr id="15" name="Picture 14" descr="Tie _Rod_End_03c..wmf">
              <a:extLst>
                <a:ext uri="{FF2B5EF4-FFF2-40B4-BE49-F238E27FC236}">
                  <a16:creationId xmlns:a16="http://schemas.microsoft.com/office/drawing/2014/main" id="{75686F62-8E3C-F46F-4AAC-39D69365BB13}"/>
                </a:ext>
              </a:extLst>
            </p:cNvPr>
            <p:cNvPicPr>
              <a:picLocks noChangeAspect="1"/>
            </p:cNvPicPr>
            <p:nvPr/>
          </p:nvPicPr>
          <p:blipFill>
            <a:blip r:embed="rId7"/>
            <a:stretch>
              <a:fillRect/>
            </a:stretch>
          </p:blipFill>
          <p:spPr>
            <a:xfrm>
              <a:off x="2027238" y="1236663"/>
              <a:ext cx="7923212" cy="1676400"/>
            </a:xfrm>
            <a:prstGeom prst="rect">
              <a:avLst/>
            </a:prstGeom>
            <a:effectLst>
              <a:outerShdw blurRad="50800" dist="50800" dir="5400000" algn="ctr" rotWithShape="0">
                <a:srgbClr val="000000">
                  <a:alpha val="25000"/>
                </a:srgbClr>
              </a:outerShdw>
            </a:effectLst>
          </p:spPr>
        </p:pic>
        <p:sp>
          <p:nvSpPr>
            <p:cNvPr id="5" name="Arc 4">
              <a:extLst>
                <a:ext uri="{FF2B5EF4-FFF2-40B4-BE49-F238E27FC236}">
                  <a16:creationId xmlns:a16="http://schemas.microsoft.com/office/drawing/2014/main" id="{545A28CA-A67F-ED86-8C76-85B221F0C87B}"/>
                </a:ext>
              </a:extLst>
            </p:cNvPr>
            <p:cNvSpPr/>
            <p:nvPr/>
          </p:nvSpPr>
          <p:spPr>
            <a:xfrm>
              <a:off x="7078663" y="1187450"/>
              <a:ext cx="298450" cy="1384300"/>
            </a:xfrm>
            <a:prstGeom prst="arc">
              <a:avLst>
                <a:gd name="adj1" fmla="val 14762251"/>
                <a:gd name="adj2" fmla="val 7182985"/>
              </a:avLst>
            </a:prstGeom>
            <a:noFill/>
            <a:ln w="31750">
              <a:solidFill>
                <a:srgbClr val="FF0000"/>
              </a:solidFill>
              <a:head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Left Arrow 6">
              <a:extLst>
                <a:ext uri="{FF2B5EF4-FFF2-40B4-BE49-F238E27FC236}">
                  <a16:creationId xmlns:a16="http://schemas.microsoft.com/office/drawing/2014/main" id="{BC1C199F-C5DC-487F-A447-F8745218DB4F}"/>
                </a:ext>
              </a:extLst>
            </p:cNvPr>
            <p:cNvSpPr/>
            <p:nvPr/>
          </p:nvSpPr>
          <p:spPr>
            <a:xfrm rot="10800000">
              <a:off x="3438525" y="1025526"/>
              <a:ext cx="666750" cy="187325"/>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a:extLst>
                <a:ext uri="{FF2B5EF4-FFF2-40B4-BE49-F238E27FC236}">
                  <a16:creationId xmlns:a16="http://schemas.microsoft.com/office/drawing/2014/main" id="{FD08567C-566D-5A54-D35B-5FB4F2898B04}"/>
                </a:ext>
              </a:extLst>
            </p:cNvPr>
            <p:cNvCxnSpPr/>
            <p:nvPr/>
          </p:nvCxnSpPr>
          <p:spPr>
            <a:xfrm flipH="1" flipV="1">
              <a:off x="4951413" y="2154239"/>
              <a:ext cx="315912" cy="4603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776" name="TextBox 8">
              <a:extLst>
                <a:ext uri="{FF2B5EF4-FFF2-40B4-BE49-F238E27FC236}">
                  <a16:creationId xmlns:a16="http://schemas.microsoft.com/office/drawing/2014/main" id="{E8367E43-4C9B-9E5C-EAEB-4579047AC60C}"/>
                </a:ext>
              </a:extLst>
            </p:cNvPr>
            <p:cNvSpPr txBox="1">
              <a:spLocks noChangeArrowheads="1"/>
            </p:cNvSpPr>
            <p:nvPr/>
          </p:nvSpPr>
          <p:spPr bwMode="auto">
            <a:xfrm>
              <a:off x="4822825" y="2657476"/>
              <a:ext cx="10175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Jamb nut</a:t>
              </a:r>
            </a:p>
          </p:txBody>
        </p:sp>
        <p:sp>
          <p:nvSpPr>
            <p:cNvPr id="32777" name="TextBox 18">
              <a:extLst>
                <a:ext uri="{FF2B5EF4-FFF2-40B4-BE49-F238E27FC236}">
                  <a16:creationId xmlns:a16="http://schemas.microsoft.com/office/drawing/2014/main" id="{603C41C3-790C-D3DE-24A4-C980BC595FFE}"/>
                </a:ext>
              </a:extLst>
            </p:cNvPr>
            <p:cNvSpPr txBox="1">
              <a:spLocks noChangeArrowheads="1"/>
            </p:cNvSpPr>
            <p:nvPr/>
          </p:nvSpPr>
          <p:spPr bwMode="auto">
            <a:xfrm>
              <a:off x="5686425" y="974726"/>
              <a:ext cx="1358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Flats on tie  rod</a:t>
              </a:r>
            </a:p>
          </p:txBody>
        </p:sp>
        <p:cxnSp>
          <p:nvCxnSpPr>
            <p:cNvPr id="20" name="Straight Arrow Connector 19">
              <a:extLst>
                <a:ext uri="{FF2B5EF4-FFF2-40B4-BE49-F238E27FC236}">
                  <a16:creationId xmlns:a16="http://schemas.microsoft.com/office/drawing/2014/main" id="{6A8E4571-C3C8-F7BD-CFE9-53009E567B57}"/>
                </a:ext>
              </a:extLst>
            </p:cNvPr>
            <p:cNvCxnSpPr/>
            <p:nvPr/>
          </p:nvCxnSpPr>
          <p:spPr>
            <a:xfrm flipH="1">
              <a:off x="5711825" y="1222375"/>
              <a:ext cx="401638" cy="4016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731C-A8AA-6493-9D8F-39D9E2E024FF}"/>
              </a:ext>
            </a:extLst>
          </p:cNvPr>
          <p:cNvSpPr>
            <a:spLocks noGrp="1"/>
          </p:cNvSpPr>
          <p:nvPr>
            <p:ph type="title"/>
          </p:nvPr>
        </p:nvSpPr>
        <p:spPr>
          <a:xfrm>
            <a:off x="1792288" y="68264"/>
            <a:ext cx="8445500" cy="619125"/>
          </a:xfrm>
        </p:spPr>
        <p:txBody>
          <a:bodyPr>
            <a:normAutofit fontScale="90000"/>
          </a:bodyPr>
          <a:lstStyle/>
          <a:p>
            <a:pPr>
              <a:defRPr/>
            </a:pPr>
            <a:r>
              <a:rPr lang="en-US" dirty="0"/>
              <a:t>Linkage type steering</a:t>
            </a:r>
          </a:p>
        </p:txBody>
      </p:sp>
      <p:sp>
        <p:nvSpPr>
          <p:cNvPr id="3" name="Content Placeholder 2">
            <a:extLst>
              <a:ext uri="{FF2B5EF4-FFF2-40B4-BE49-F238E27FC236}">
                <a16:creationId xmlns:a16="http://schemas.microsoft.com/office/drawing/2014/main" id="{5A6F8A43-975C-5FAF-926A-20F3052AB63B}"/>
              </a:ext>
            </a:extLst>
          </p:cNvPr>
          <p:cNvSpPr>
            <a:spLocks noGrp="1"/>
          </p:cNvSpPr>
          <p:nvPr>
            <p:ph idx="1"/>
          </p:nvPr>
        </p:nvSpPr>
        <p:spPr>
          <a:xfrm>
            <a:off x="4248150" y="3619501"/>
            <a:ext cx="6305550" cy="2714625"/>
          </a:xfrm>
        </p:spPr>
        <p:txBody>
          <a:bodyPr>
            <a:normAutofit/>
          </a:bodyPr>
          <a:lstStyle/>
          <a:p>
            <a:pPr>
              <a:buFont typeface="Arial" charset="0"/>
              <a:buChar char="•"/>
              <a:defRPr/>
            </a:pPr>
            <a:r>
              <a:rPr lang="en-US" dirty="0"/>
              <a:t>Linkage type steering is often called a parallelogram linkage because the angles formed by the links produces a parallelogram.</a:t>
            </a:r>
          </a:p>
          <a:p>
            <a:pPr>
              <a:buFont typeface="Arial" charset="0"/>
              <a:buChar char="•"/>
              <a:defRPr/>
            </a:pPr>
            <a:r>
              <a:rPr lang="en-US" dirty="0"/>
              <a:t>With the steering straight ahead the linkage forms a rectangle.</a:t>
            </a:r>
          </a:p>
        </p:txBody>
      </p:sp>
      <p:grpSp>
        <p:nvGrpSpPr>
          <p:cNvPr id="4" name="Group 3">
            <a:extLst>
              <a:ext uri="{FF2B5EF4-FFF2-40B4-BE49-F238E27FC236}">
                <a16:creationId xmlns:a16="http://schemas.microsoft.com/office/drawing/2014/main" id="{6BE5D6A5-7D3F-9319-964B-399CAD3A43AF}"/>
              </a:ext>
            </a:extLst>
          </p:cNvPr>
          <p:cNvGrpSpPr/>
          <p:nvPr/>
        </p:nvGrpSpPr>
        <p:grpSpPr>
          <a:xfrm>
            <a:off x="1789114" y="863601"/>
            <a:ext cx="8605837" cy="5067300"/>
            <a:chOff x="1789114" y="863601"/>
            <a:chExt cx="8605837" cy="5067300"/>
          </a:xfrm>
        </p:grpSpPr>
        <p:pic>
          <p:nvPicPr>
            <p:cNvPr id="5" name="Picture 4" descr="Parallelogram_linkage_01..wmf">
              <a:extLst>
                <a:ext uri="{FF2B5EF4-FFF2-40B4-BE49-F238E27FC236}">
                  <a16:creationId xmlns:a16="http://schemas.microsoft.com/office/drawing/2014/main" id="{E9692B25-3E3D-7C6C-2CBC-38B8408AA451}"/>
                </a:ext>
              </a:extLst>
            </p:cNvPr>
            <p:cNvPicPr>
              <a:picLocks noChangeAspect="1"/>
            </p:cNvPicPr>
            <p:nvPr/>
          </p:nvPicPr>
          <p:blipFill>
            <a:blip r:embed="rId3"/>
            <a:stretch>
              <a:fillRect/>
            </a:stretch>
          </p:blipFill>
          <p:spPr>
            <a:xfrm>
              <a:off x="2098675" y="974726"/>
              <a:ext cx="6523038" cy="4956175"/>
            </a:xfrm>
            <a:prstGeom prst="rect">
              <a:avLst/>
            </a:prstGeom>
            <a:effectLst>
              <a:outerShdw blurRad="50800" dist="50800" dir="5400000" algn="ctr" rotWithShape="0">
                <a:srgbClr val="000000">
                  <a:alpha val="28000"/>
                </a:srgbClr>
              </a:outerShdw>
            </a:effectLst>
          </p:spPr>
        </p:pic>
        <p:sp>
          <p:nvSpPr>
            <p:cNvPr id="19461" name="TextBox 5">
              <a:extLst>
                <a:ext uri="{FF2B5EF4-FFF2-40B4-BE49-F238E27FC236}">
                  <a16:creationId xmlns:a16="http://schemas.microsoft.com/office/drawing/2014/main" id="{3E3534F5-74DB-0D73-9D39-BF9F5C1D0116}"/>
                </a:ext>
              </a:extLst>
            </p:cNvPr>
            <p:cNvSpPr txBox="1">
              <a:spLocks noChangeArrowheads="1"/>
            </p:cNvSpPr>
            <p:nvPr/>
          </p:nvSpPr>
          <p:spPr bwMode="auto">
            <a:xfrm rot="-5400000">
              <a:off x="3062288" y="2717801"/>
              <a:ext cx="628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i="1"/>
                <a:t>Frame</a:t>
              </a:r>
            </a:p>
          </p:txBody>
        </p:sp>
        <p:sp>
          <p:nvSpPr>
            <p:cNvPr id="19462" name="TextBox 6">
              <a:extLst>
                <a:ext uri="{FF2B5EF4-FFF2-40B4-BE49-F238E27FC236}">
                  <a16:creationId xmlns:a16="http://schemas.microsoft.com/office/drawing/2014/main" id="{8A0C22C2-46B1-3CD5-4F9C-894A6049EF6D}"/>
                </a:ext>
              </a:extLst>
            </p:cNvPr>
            <p:cNvSpPr txBox="1">
              <a:spLocks noChangeArrowheads="1"/>
            </p:cNvSpPr>
            <p:nvPr/>
          </p:nvSpPr>
          <p:spPr bwMode="auto">
            <a:xfrm>
              <a:off x="9402764" y="1641476"/>
              <a:ext cx="992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Steering knuckle</a:t>
              </a:r>
            </a:p>
          </p:txBody>
        </p:sp>
        <p:cxnSp>
          <p:nvCxnSpPr>
            <p:cNvPr id="8" name="Straight Arrow Connector 7">
              <a:extLst>
                <a:ext uri="{FF2B5EF4-FFF2-40B4-BE49-F238E27FC236}">
                  <a16:creationId xmlns:a16="http://schemas.microsoft.com/office/drawing/2014/main" id="{B18683C1-550C-4683-6AFD-72FFDC23F74D}"/>
                </a:ext>
              </a:extLst>
            </p:cNvPr>
            <p:cNvCxnSpPr/>
            <p:nvPr/>
          </p:nvCxnSpPr>
          <p:spPr>
            <a:xfrm flipH="1" flipV="1">
              <a:off x="8197851" y="1179513"/>
              <a:ext cx="1350963" cy="520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464" name="TextBox 11">
              <a:extLst>
                <a:ext uri="{FF2B5EF4-FFF2-40B4-BE49-F238E27FC236}">
                  <a16:creationId xmlns:a16="http://schemas.microsoft.com/office/drawing/2014/main" id="{7F9DF79C-9AD3-9452-F2E5-6D7889E35736}"/>
                </a:ext>
              </a:extLst>
            </p:cNvPr>
            <p:cNvSpPr txBox="1">
              <a:spLocks noChangeArrowheads="1"/>
            </p:cNvSpPr>
            <p:nvPr/>
          </p:nvSpPr>
          <p:spPr bwMode="auto">
            <a:xfrm>
              <a:off x="6754813" y="8636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Steering arm</a:t>
              </a:r>
            </a:p>
          </p:txBody>
        </p:sp>
        <p:cxnSp>
          <p:nvCxnSpPr>
            <p:cNvPr id="13" name="Straight Arrow Connector 12">
              <a:extLst>
                <a:ext uri="{FF2B5EF4-FFF2-40B4-BE49-F238E27FC236}">
                  <a16:creationId xmlns:a16="http://schemas.microsoft.com/office/drawing/2014/main" id="{9F03AAED-B30F-FAC3-873F-99B3F86E0CD2}"/>
                </a:ext>
              </a:extLst>
            </p:cNvPr>
            <p:cNvCxnSpPr/>
            <p:nvPr/>
          </p:nvCxnSpPr>
          <p:spPr>
            <a:xfrm>
              <a:off x="7437439" y="1196975"/>
              <a:ext cx="769937" cy="452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466" name="TextBox 14">
              <a:extLst>
                <a:ext uri="{FF2B5EF4-FFF2-40B4-BE49-F238E27FC236}">
                  <a16:creationId xmlns:a16="http://schemas.microsoft.com/office/drawing/2014/main" id="{2E176E72-D64A-5409-8F9B-6964511A962F}"/>
                </a:ext>
              </a:extLst>
            </p:cNvPr>
            <p:cNvSpPr txBox="1">
              <a:spLocks noChangeArrowheads="1"/>
            </p:cNvSpPr>
            <p:nvPr/>
          </p:nvSpPr>
          <p:spPr bwMode="auto">
            <a:xfrm>
              <a:off x="2771775" y="1589088"/>
              <a:ext cx="896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Tie rod</a:t>
              </a:r>
            </a:p>
          </p:txBody>
        </p:sp>
        <p:sp>
          <p:nvSpPr>
            <p:cNvPr id="19467" name="TextBox 15">
              <a:extLst>
                <a:ext uri="{FF2B5EF4-FFF2-40B4-BE49-F238E27FC236}">
                  <a16:creationId xmlns:a16="http://schemas.microsoft.com/office/drawing/2014/main" id="{9449A902-9775-B3E1-3F70-908B73A58308}"/>
                </a:ext>
              </a:extLst>
            </p:cNvPr>
            <p:cNvSpPr txBox="1">
              <a:spLocks noChangeArrowheads="1"/>
            </p:cNvSpPr>
            <p:nvPr/>
          </p:nvSpPr>
          <p:spPr bwMode="auto">
            <a:xfrm>
              <a:off x="4840289" y="1820864"/>
              <a:ext cx="1093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Center link</a:t>
              </a:r>
            </a:p>
          </p:txBody>
        </p:sp>
        <p:sp>
          <p:nvSpPr>
            <p:cNvPr id="19468" name="TextBox 16">
              <a:extLst>
                <a:ext uri="{FF2B5EF4-FFF2-40B4-BE49-F238E27FC236}">
                  <a16:creationId xmlns:a16="http://schemas.microsoft.com/office/drawing/2014/main" id="{74B9F843-C0EA-72C4-7208-286C16DCF7A0}"/>
                </a:ext>
              </a:extLst>
            </p:cNvPr>
            <p:cNvSpPr txBox="1">
              <a:spLocks noChangeArrowheads="1"/>
            </p:cNvSpPr>
            <p:nvPr/>
          </p:nvSpPr>
          <p:spPr bwMode="auto">
            <a:xfrm>
              <a:off x="6788150" y="1624014"/>
              <a:ext cx="896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Tie rod</a:t>
              </a:r>
            </a:p>
          </p:txBody>
        </p:sp>
        <p:sp>
          <p:nvSpPr>
            <p:cNvPr id="19469" name="TextBox 18">
              <a:extLst>
                <a:ext uri="{FF2B5EF4-FFF2-40B4-BE49-F238E27FC236}">
                  <a16:creationId xmlns:a16="http://schemas.microsoft.com/office/drawing/2014/main" id="{3C22F3B8-F536-CA5B-69E1-FE6633EC7566}"/>
                </a:ext>
              </a:extLst>
            </p:cNvPr>
            <p:cNvSpPr txBox="1">
              <a:spLocks noChangeArrowheads="1"/>
            </p:cNvSpPr>
            <p:nvPr/>
          </p:nvSpPr>
          <p:spPr bwMode="auto">
            <a:xfrm>
              <a:off x="4206875" y="2581276"/>
              <a:ext cx="1093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Pitman arm</a:t>
              </a:r>
            </a:p>
          </p:txBody>
        </p:sp>
        <p:sp>
          <p:nvSpPr>
            <p:cNvPr id="19470" name="TextBox 19">
              <a:extLst>
                <a:ext uri="{FF2B5EF4-FFF2-40B4-BE49-F238E27FC236}">
                  <a16:creationId xmlns:a16="http://schemas.microsoft.com/office/drawing/2014/main" id="{5534B91D-A58F-37FC-54AD-0435DDF225EC}"/>
                </a:ext>
              </a:extLst>
            </p:cNvPr>
            <p:cNvSpPr txBox="1">
              <a:spLocks noChangeArrowheads="1"/>
            </p:cNvSpPr>
            <p:nvPr/>
          </p:nvSpPr>
          <p:spPr bwMode="auto">
            <a:xfrm>
              <a:off x="5300664" y="2871789"/>
              <a:ext cx="1093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Idler arm</a:t>
              </a:r>
            </a:p>
          </p:txBody>
        </p:sp>
        <p:cxnSp>
          <p:nvCxnSpPr>
            <p:cNvPr id="21" name="Straight Arrow Connector 20">
              <a:extLst>
                <a:ext uri="{FF2B5EF4-FFF2-40B4-BE49-F238E27FC236}">
                  <a16:creationId xmlns:a16="http://schemas.microsoft.com/office/drawing/2014/main" id="{23B08151-8371-2D8C-F3B1-86B3412AB73C}"/>
                </a:ext>
              </a:extLst>
            </p:cNvPr>
            <p:cNvCxnSpPr/>
            <p:nvPr/>
          </p:nvCxnSpPr>
          <p:spPr>
            <a:xfrm flipV="1">
              <a:off x="5992813" y="2460626"/>
              <a:ext cx="666750" cy="4111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85A931-28E2-192A-42CD-EF9EE8E918DB}"/>
                </a:ext>
              </a:extLst>
            </p:cNvPr>
            <p:cNvCxnSpPr/>
            <p:nvPr/>
          </p:nvCxnSpPr>
          <p:spPr>
            <a:xfrm flipH="1" flipV="1">
              <a:off x="4052889" y="2384425"/>
              <a:ext cx="496887" cy="2301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473" name="TextBox 24">
              <a:extLst>
                <a:ext uri="{FF2B5EF4-FFF2-40B4-BE49-F238E27FC236}">
                  <a16:creationId xmlns:a16="http://schemas.microsoft.com/office/drawing/2014/main" id="{E72B03C2-973B-E890-B08A-A6F77056808A}"/>
                </a:ext>
              </a:extLst>
            </p:cNvPr>
            <p:cNvSpPr txBox="1">
              <a:spLocks noChangeArrowheads="1"/>
            </p:cNvSpPr>
            <p:nvPr/>
          </p:nvSpPr>
          <p:spPr bwMode="auto">
            <a:xfrm>
              <a:off x="1789114" y="3622675"/>
              <a:ext cx="10937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Recirculating ball steering box</a:t>
              </a:r>
            </a:p>
          </p:txBody>
        </p:sp>
        <p:cxnSp>
          <p:nvCxnSpPr>
            <p:cNvPr id="26" name="Straight Arrow Connector 25">
              <a:extLst>
                <a:ext uri="{FF2B5EF4-FFF2-40B4-BE49-F238E27FC236}">
                  <a16:creationId xmlns:a16="http://schemas.microsoft.com/office/drawing/2014/main" id="{52875549-A002-3873-DACE-E8E9CEE27518}"/>
                </a:ext>
              </a:extLst>
            </p:cNvPr>
            <p:cNvCxnSpPr/>
            <p:nvPr/>
          </p:nvCxnSpPr>
          <p:spPr>
            <a:xfrm flipV="1">
              <a:off x="2746376" y="3084513"/>
              <a:ext cx="777875" cy="5651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DAA882-21ED-72C7-D62F-B24B703B4CF6}"/>
                </a:ext>
              </a:extLst>
            </p:cNvPr>
            <p:cNvCxnSpPr/>
            <p:nvPr/>
          </p:nvCxnSpPr>
          <p:spPr>
            <a:xfrm>
              <a:off x="3941763" y="1042988"/>
              <a:ext cx="17462" cy="271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1448C5-6384-595D-65EE-2484AB30AE18}"/>
                </a:ext>
              </a:extLst>
            </p:cNvPr>
            <p:cNvCxnSpPr/>
            <p:nvPr/>
          </p:nvCxnSpPr>
          <p:spPr>
            <a:xfrm>
              <a:off x="6711951" y="1162050"/>
              <a:ext cx="15875" cy="271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A11F4C-3A23-29A2-2EFE-60961E55B212}"/>
                </a:ext>
              </a:extLst>
            </p:cNvPr>
            <p:cNvCxnSpPr/>
            <p:nvPr/>
          </p:nvCxnSpPr>
          <p:spPr>
            <a:xfrm flipH="1" flipV="1">
              <a:off x="2105025" y="2717801"/>
              <a:ext cx="6597650" cy="17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DBE4205-E0DF-3B39-AC86-30E5AF567485}"/>
                </a:ext>
              </a:extLst>
            </p:cNvPr>
            <p:cNvCxnSpPr/>
            <p:nvPr/>
          </p:nvCxnSpPr>
          <p:spPr>
            <a:xfrm flipH="1" flipV="1">
              <a:off x="2036763" y="2093913"/>
              <a:ext cx="6597650" cy="1746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hông có mô tả.">
            <a:extLst>
              <a:ext uri="{FF2B5EF4-FFF2-40B4-BE49-F238E27FC236}">
                <a16:creationId xmlns:a16="http://schemas.microsoft.com/office/drawing/2014/main" id="{E2A851ED-CA50-A404-33D3-D70C845A88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8815" y="643466"/>
            <a:ext cx="707437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40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8B723-D87D-7F5C-B987-EF9C522E733B}"/>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defRPr/>
            </a:pPr>
            <a:r>
              <a:rPr lang="en-US" sz="6000" kern="1200">
                <a:solidFill>
                  <a:schemeClr val="tx1"/>
                </a:solidFill>
                <a:latin typeface="+mj-lt"/>
                <a:ea typeface="+mj-ea"/>
                <a:cs typeface="+mj-cs"/>
              </a:rPr>
              <a:t>Toe angle</a:t>
            </a:r>
          </a:p>
        </p:txBody>
      </p:sp>
      <p:cxnSp>
        <p:nvCxnSpPr>
          <p:cNvPr id="14"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DC9F-8629-274B-D3AF-AD01E984ECC1}"/>
              </a:ext>
            </a:extLst>
          </p:cNvPr>
          <p:cNvSpPr>
            <a:spLocks noGrp="1"/>
          </p:cNvSpPr>
          <p:nvPr>
            <p:ph type="title"/>
          </p:nvPr>
        </p:nvSpPr>
        <p:spPr>
          <a:xfrm>
            <a:off x="1792288" y="44451"/>
            <a:ext cx="8445500" cy="619125"/>
          </a:xfrm>
        </p:spPr>
        <p:txBody>
          <a:bodyPr>
            <a:normAutofit fontScale="90000"/>
          </a:bodyPr>
          <a:lstStyle/>
          <a:p>
            <a:pPr>
              <a:defRPr/>
            </a:pPr>
            <a:r>
              <a:rPr lang="en-US" dirty="0"/>
              <a:t>Toe</a:t>
            </a:r>
          </a:p>
        </p:txBody>
      </p:sp>
      <p:graphicFrame>
        <p:nvGraphicFramePr>
          <p:cNvPr id="52238" name="Content Placeholder 2">
            <a:extLst>
              <a:ext uri="{FF2B5EF4-FFF2-40B4-BE49-F238E27FC236}">
                <a16:creationId xmlns:a16="http://schemas.microsoft.com/office/drawing/2014/main" id="{80E353D4-66D8-3955-5789-0D5506C54CC4}"/>
              </a:ext>
            </a:extLst>
          </p:cNvPr>
          <p:cNvGraphicFramePr>
            <a:graphicFrameLocks noGrp="1"/>
          </p:cNvGraphicFramePr>
          <p:nvPr>
            <p:ph idx="1"/>
            <p:extLst>
              <p:ext uri="{D42A27DB-BD31-4B8C-83A1-F6EECF244321}">
                <p14:modId xmlns:p14="http://schemas.microsoft.com/office/powerpoint/2010/main" val="344335968"/>
              </p:ext>
            </p:extLst>
          </p:nvPr>
        </p:nvGraphicFramePr>
        <p:xfrm>
          <a:off x="1966914" y="3836988"/>
          <a:ext cx="8434387" cy="24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BAFA88FB-4990-2422-8F14-A6B94EAFF628}"/>
              </a:ext>
            </a:extLst>
          </p:cNvPr>
          <p:cNvCxnSpPr/>
          <p:nvPr/>
        </p:nvCxnSpPr>
        <p:spPr>
          <a:xfrm flipH="1">
            <a:off x="4113213" y="792163"/>
            <a:ext cx="119062" cy="313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7F76AF-6A7B-3F31-3F8F-FBFB360FD16E}"/>
              </a:ext>
            </a:extLst>
          </p:cNvPr>
          <p:cNvCxnSpPr/>
          <p:nvPr/>
        </p:nvCxnSpPr>
        <p:spPr>
          <a:xfrm>
            <a:off x="7788276" y="846139"/>
            <a:ext cx="111125" cy="3076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9D9C9E6-CDCD-5669-38A7-EB84649469E6}"/>
              </a:ext>
            </a:extLst>
          </p:cNvPr>
          <p:cNvGrpSpPr/>
          <p:nvPr/>
        </p:nvGrpSpPr>
        <p:grpSpPr>
          <a:xfrm>
            <a:off x="3760789" y="1136651"/>
            <a:ext cx="4467225" cy="2430463"/>
            <a:chOff x="3760789" y="1136651"/>
            <a:chExt cx="4467225" cy="2430463"/>
          </a:xfrm>
        </p:grpSpPr>
        <p:pic>
          <p:nvPicPr>
            <p:cNvPr id="52228" name="Picture 3" descr="Toe_01.wmf">
              <a:extLst>
                <a:ext uri="{FF2B5EF4-FFF2-40B4-BE49-F238E27FC236}">
                  <a16:creationId xmlns:a16="http://schemas.microsoft.com/office/drawing/2014/main" id="{9A983323-5C7B-D67E-9A29-0D1ADA3FA0C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60789" y="1287464"/>
              <a:ext cx="44672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79A0801D-C00A-7D82-AE0A-E09704290D70}"/>
                </a:ext>
              </a:extLst>
            </p:cNvPr>
            <p:cNvCxnSpPr/>
            <p:nvPr/>
          </p:nvCxnSpPr>
          <p:spPr>
            <a:xfrm flipH="1">
              <a:off x="6335713" y="1255713"/>
              <a:ext cx="1477962"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08AFE4-3A96-9672-1B6C-6F6D8CA3D583}"/>
                </a:ext>
              </a:extLst>
            </p:cNvPr>
            <p:cNvCxnSpPr/>
            <p:nvPr/>
          </p:nvCxnSpPr>
          <p:spPr>
            <a:xfrm>
              <a:off x="4224339" y="1255713"/>
              <a:ext cx="1470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2233" name="TextBox 22">
              <a:extLst>
                <a:ext uri="{FF2B5EF4-FFF2-40B4-BE49-F238E27FC236}">
                  <a16:creationId xmlns:a16="http://schemas.microsoft.com/office/drawing/2014/main" id="{89EA251F-6113-429B-BBE9-3A09D5D99A1F}"/>
                </a:ext>
              </a:extLst>
            </p:cNvPr>
            <p:cNvSpPr txBox="1">
              <a:spLocks noChangeArrowheads="1"/>
            </p:cNvSpPr>
            <p:nvPr/>
          </p:nvSpPr>
          <p:spPr bwMode="auto">
            <a:xfrm>
              <a:off x="5694364" y="1136651"/>
              <a:ext cx="661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59 7/8”</a:t>
              </a:r>
            </a:p>
          </p:txBody>
        </p:sp>
        <p:cxnSp>
          <p:nvCxnSpPr>
            <p:cNvPr id="24" name="Straight Connector 23">
              <a:extLst>
                <a:ext uri="{FF2B5EF4-FFF2-40B4-BE49-F238E27FC236}">
                  <a16:creationId xmlns:a16="http://schemas.microsoft.com/office/drawing/2014/main" id="{3DF3718B-CE6D-C563-E7F5-0FEE71D95C4E}"/>
                </a:ext>
              </a:extLst>
            </p:cNvPr>
            <p:cNvCxnSpPr/>
            <p:nvPr/>
          </p:nvCxnSpPr>
          <p:spPr>
            <a:xfrm flipH="1">
              <a:off x="6292851" y="3435350"/>
              <a:ext cx="1597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CADC01-7C7C-F1BB-6053-2A642353F3B9}"/>
                </a:ext>
              </a:extLst>
            </p:cNvPr>
            <p:cNvCxnSpPr/>
            <p:nvPr/>
          </p:nvCxnSpPr>
          <p:spPr>
            <a:xfrm>
              <a:off x="4105276" y="3435350"/>
              <a:ext cx="1427163"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2236" name="TextBox 25">
              <a:extLst>
                <a:ext uri="{FF2B5EF4-FFF2-40B4-BE49-F238E27FC236}">
                  <a16:creationId xmlns:a16="http://schemas.microsoft.com/office/drawing/2014/main" id="{6C530CB9-1D16-6C2C-CFFE-B9914BC16F53}"/>
                </a:ext>
              </a:extLst>
            </p:cNvPr>
            <p:cNvSpPr txBox="1">
              <a:spLocks noChangeArrowheads="1"/>
            </p:cNvSpPr>
            <p:nvPr/>
          </p:nvSpPr>
          <p:spPr bwMode="auto">
            <a:xfrm>
              <a:off x="5651500" y="3290889"/>
              <a:ext cx="661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60 1/8”</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640-F142-E875-C020-E63AF75097A0}"/>
              </a:ext>
            </a:extLst>
          </p:cNvPr>
          <p:cNvSpPr>
            <a:spLocks noGrp="1"/>
          </p:cNvSpPr>
          <p:nvPr>
            <p:ph type="title"/>
          </p:nvPr>
        </p:nvSpPr>
        <p:spPr>
          <a:xfrm>
            <a:off x="1792288" y="44451"/>
            <a:ext cx="8445500" cy="619125"/>
          </a:xfrm>
        </p:spPr>
        <p:txBody>
          <a:bodyPr>
            <a:normAutofit fontScale="90000"/>
          </a:bodyPr>
          <a:lstStyle/>
          <a:p>
            <a:pPr>
              <a:defRPr/>
            </a:pPr>
            <a:r>
              <a:rPr lang="en-US" dirty="0"/>
              <a:t>Toe-in</a:t>
            </a:r>
          </a:p>
        </p:txBody>
      </p:sp>
      <p:sp>
        <p:nvSpPr>
          <p:cNvPr id="3" name="Content Placeholder 2">
            <a:extLst>
              <a:ext uri="{FF2B5EF4-FFF2-40B4-BE49-F238E27FC236}">
                <a16:creationId xmlns:a16="http://schemas.microsoft.com/office/drawing/2014/main" id="{78C27706-1077-8A53-6F00-09A30CD4FE24}"/>
              </a:ext>
            </a:extLst>
          </p:cNvPr>
          <p:cNvSpPr>
            <a:spLocks noGrp="1"/>
          </p:cNvSpPr>
          <p:nvPr>
            <p:ph idx="1"/>
          </p:nvPr>
        </p:nvSpPr>
        <p:spPr>
          <a:xfrm>
            <a:off x="1982789" y="4341813"/>
            <a:ext cx="8434387" cy="1828800"/>
          </a:xfrm>
        </p:spPr>
        <p:txBody>
          <a:bodyPr>
            <a:normAutofit/>
          </a:bodyPr>
          <a:lstStyle/>
          <a:p>
            <a:pPr>
              <a:buFont typeface="Arial" charset="0"/>
              <a:buChar char="•"/>
              <a:defRPr/>
            </a:pPr>
            <a:r>
              <a:rPr lang="en-US" dirty="0"/>
              <a:t>When the tires are closer at the front the condition is called toe-in.</a:t>
            </a:r>
          </a:p>
          <a:p>
            <a:pPr>
              <a:buFont typeface="Arial" charset="0"/>
              <a:buChar char="•"/>
              <a:defRPr/>
            </a:pPr>
            <a:r>
              <a:rPr lang="en-US" dirty="0"/>
              <a:t>Toe-in is normally displayed on an alignment machine precede by a negative sign [-].</a:t>
            </a:r>
          </a:p>
        </p:txBody>
      </p:sp>
      <p:cxnSp>
        <p:nvCxnSpPr>
          <p:cNvPr id="6" name="Straight Connector 5">
            <a:extLst>
              <a:ext uri="{FF2B5EF4-FFF2-40B4-BE49-F238E27FC236}">
                <a16:creationId xmlns:a16="http://schemas.microsoft.com/office/drawing/2014/main" id="{B3F835DC-E3AD-4D24-F784-2F2E5DBCAEE6}"/>
              </a:ext>
            </a:extLst>
          </p:cNvPr>
          <p:cNvCxnSpPr/>
          <p:nvPr/>
        </p:nvCxnSpPr>
        <p:spPr>
          <a:xfrm flipH="1">
            <a:off x="4113213" y="1006476"/>
            <a:ext cx="119062" cy="31289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9022AC-15DF-E76F-4DD7-8BA194013446}"/>
              </a:ext>
            </a:extLst>
          </p:cNvPr>
          <p:cNvCxnSpPr/>
          <p:nvPr/>
        </p:nvCxnSpPr>
        <p:spPr>
          <a:xfrm>
            <a:off x="7788276" y="1060450"/>
            <a:ext cx="111125" cy="3074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42A5344-C030-4633-3F49-6181EEF55E0B}"/>
              </a:ext>
            </a:extLst>
          </p:cNvPr>
          <p:cNvGrpSpPr/>
          <p:nvPr/>
        </p:nvGrpSpPr>
        <p:grpSpPr>
          <a:xfrm>
            <a:off x="3760789" y="1350964"/>
            <a:ext cx="4467225" cy="2430461"/>
            <a:chOff x="3760789" y="1350964"/>
            <a:chExt cx="4467225" cy="2430461"/>
          </a:xfrm>
        </p:grpSpPr>
        <p:pic>
          <p:nvPicPr>
            <p:cNvPr id="53252" name="Picture 3" descr="Toe_01.wmf">
              <a:extLst>
                <a:ext uri="{FF2B5EF4-FFF2-40B4-BE49-F238E27FC236}">
                  <a16:creationId xmlns:a16="http://schemas.microsoft.com/office/drawing/2014/main" id="{D3E3EDCA-7945-9F72-0598-77533C059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0789" y="1501776"/>
              <a:ext cx="44672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FEA4AAE7-5758-F9C1-80A8-EE38A463B4AB}"/>
                </a:ext>
              </a:extLst>
            </p:cNvPr>
            <p:cNvCxnSpPr/>
            <p:nvPr/>
          </p:nvCxnSpPr>
          <p:spPr>
            <a:xfrm flipH="1">
              <a:off x="6335713" y="1470025"/>
              <a:ext cx="1477962"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8B9746-604F-F91F-38F8-E258097101EE}"/>
                </a:ext>
              </a:extLst>
            </p:cNvPr>
            <p:cNvCxnSpPr/>
            <p:nvPr/>
          </p:nvCxnSpPr>
          <p:spPr>
            <a:xfrm>
              <a:off x="4224339" y="1470025"/>
              <a:ext cx="1470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3257" name="TextBox 22">
              <a:extLst>
                <a:ext uri="{FF2B5EF4-FFF2-40B4-BE49-F238E27FC236}">
                  <a16:creationId xmlns:a16="http://schemas.microsoft.com/office/drawing/2014/main" id="{8757407B-E5A2-F36B-909C-60AFBE9DAEEE}"/>
                </a:ext>
              </a:extLst>
            </p:cNvPr>
            <p:cNvSpPr txBox="1">
              <a:spLocks noChangeArrowheads="1"/>
            </p:cNvSpPr>
            <p:nvPr/>
          </p:nvSpPr>
          <p:spPr bwMode="auto">
            <a:xfrm>
              <a:off x="5694364" y="1350964"/>
              <a:ext cx="661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59 7/8”</a:t>
              </a:r>
            </a:p>
          </p:txBody>
        </p:sp>
        <p:cxnSp>
          <p:nvCxnSpPr>
            <p:cNvPr id="24" name="Straight Connector 23">
              <a:extLst>
                <a:ext uri="{FF2B5EF4-FFF2-40B4-BE49-F238E27FC236}">
                  <a16:creationId xmlns:a16="http://schemas.microsoft.com/office/drawing/2014/main" id="{93262E93-9053-B508-F921-16711A1869AE}"/>
                </a:ext>
              </a:extLst>
            </p:cNvPr>
            <p:cNvCxnSpPr/>
            <p:nvPr/>
          </p:nvCxnSpPr>
          <p:spPr>
            <a:xfrm flipH="1">
              <a:off x="6292851" y="3649663"/>
              <a:ext cx="1597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D6615C-FF4F-F3B3-9B98-194354D30590}"/>
                </a:ext>
              </a:extLst>
            </p:cNvPr>
            <p:cNvCxnSpPr/>
            <p:nvPr/>
          </p:nvCxnSpPr>
          <p:spPr>
            <a:xfrm>
              <a:off x="4105276" y="3649663"/>
              <a:ext cx="1427163"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3260" name="TextBox 25">
              <a:extLst>
                <a:ext uri="{FF2B5EF4-FFF2-40B4-BE49-F238E27FC236}">
                  <a16:creationId xmlns:a16="http://schemas.microsoft.com/office/drawing/2014/main" id="{D2AFE5F2-1723-85C9-0148-EFE1E2534054}"/>
                </a:ext>
              </a:extLst>
            </p:cNvPr>
            <p:cNvSpPr txBox="1">
              <a:spLocks noChangeArrowheads="1"/>
            </p:cNvSpPr>
            <p:nvPr/>
          </p:nvSpPr>
          <p:spPr bwMode="auto">
            <a:xfrm>
              <a:off x="5651500" y="3503613"/>
              <a:ext cx="6619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60 1/8”</a:t>
              </a:r>
            </a:p>
          </p:txBody>
        </p:sp>
        <p:sp>
          <p:nvSpPr>
            <p:cNvPr id="53261" name="TextBox 12">
              <a:extLst>
                <a:ext uri="{FF2B5EF4-FFF2-40B4-BE49-F238E27FC236}">
                  <a16:creationId xmlns:a16="http://schemas.microsoft.com/office/drawing/2014/main" id="{B4CD0ACA-8EA5-D578-0D8F-4705B5B07F26}"/>
                </a:ext>
              </a:extLst>
            </p:cNvPr>
            <p:cNvSpPr txBox="1">
              <a:spLocks noChangeArrowheads="1"/>
            </p:cNvSpPr>
            <p:nvPr/>
          </p:nvSpPr>
          <p:spPr bwMode="auto">
            <a:xfrm>
              <a:off x="5292726" y="2359025"/>
              <a:ext cx="1236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¼” toe-in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F1DD-5DDC-2B47-912E-31E20782D71A}"/>
              </a:ext>
            </a:extLst>
          </p:cNvPr>
          <p:cNvSpPr>
            <a:spLocks noGrp="1"/>
          </p:cNvSpPr>
          <p:nvPr>
            <p:ph type="title"/>
          </p:nvPr>
        </p:nvSpPr>
        <p:spPr>
          <a:xfrm>
            <a:off x="1792288" y="44451"/>
            <a:ext cx="8445500" cy="619125"/>
          </a:xfrm>
        </p:spPr>
        <p:txBody>
          <a:bodyPr>
            <a:normAutofit fontScale="90000"/>
          </a:bodyPr>
          <a:lstStyle/>
          <a:p>
            <a:pPr>
              <a:defRPr/>
            </a:pPr>
            <a:r>
              <a:rPr lang="en-US" dirty="0"/>
              <a:t>Toe-out</a:t>
            </a:r>
          </a:p>
        </p:txBody>
      </p:sp>
      <p:sp>
        <p:nvSpPr>
          <p:cNvPr id="3" name="Content Placeholder 2">
            <a:extLst>
              <a:ext uri="{FF2B5EF4-FFF2-40B4-BE49-F238E27FC236}">
                <a16:creationId xmlns:a16="http://schemas.microsoft.com/office/drawing/2014/main" id="{9505D811-AF7B-92BF-F0BB-1E6AB592C334}"/>
              </a:ext>
            </a:extLst>
          </p:cNvPr>
          <p:cNvSpPr>
            <a:spLocks noGrp="1"/>
          </p:cNvSpPr>
          <p:nvPr>
            <p:ph idx="1"/>
          </p:nvPr>
        </p:nvSpPr>
        <p:spPr>
          <a:xfrm>
            <a:off x="1982789" y="4546601"/>
            <a:ext cx="8434387" cy="1401763"/>
          </a:xfrm>
        </p:spPr>
        <p:txBody>
          <a:bodyPr>
            <a:normAutofit fontScale="92500" lnSpcReduction="20000"/>
          </a:bodyPr>
          <a:lstStyle/>
          <a:p>
            <a:pPr>
              <a:buFont typeface="Arial" charset="0"/>
              <a:buChar char="•"/>
              <a:defRPr/>
            </a:pPr>
            <a:r>
              <a:rPr lang="en-US" dirty="0"/>
              <a:t>When the tires are closer at the rear the condition is called toe-out.</a:t>
            </a:r>
          </a:p>
          <a:p>
            <a:pPr>
              <a:buFont typeface="Arial" charset="0"/>
              <a:buChar char="•"/>
              <a:defRPr/>
            </a:pPr>
            <a:r>
              <a:rPr lang="en-US" dirty="0"/>
              <a:t>Toe-out is normally displayed on an alignment machine precede by a positive sign [+].</a:t>
            </a:r>
          </a:p>
          <a:p>
            <a:pPr>
              <a:buFont typeface="Arial" charset="0"/>
              <a:buChar char="•"/>
              <a:defRPr/>
            </a:pPr>
            <a:endParaRPr lang="en-US" dirty="0"/>
          </a:p>
        </p:txBody>
      </p:sp>
      <p:grpSp>
        <p:nvGrpSpPr>
          <p:cNvPr id="4" name="Group 3">
            <a:extLst>
              <a:ext uri="{FF2B5EF4-FFF2-40B4-BE49-F238E27FC236}">
                <a16:creationId xmlns:a16="http://schemas.microsoft.com/office/drawing/2014/main" id="{A12FB8E1-9178-C561-C93C-703E5CF6390D}"/>
              </a:ext>
            </a:extLst>
          </p:cNvPr>
          <p:cNvGrpSpPr/>
          <p:nvPr/>
        </p:nvGrpSpPr>
        <p:grpSpPr>
          <a:xfrm>
            <a:off x="3741738" y="1057275"/>
            <a:ext cx="4468812" cy="3130550"/>
            <a:chOff x="3741738" y="1057275"/>
            <a:chExt cx="4468812" cy="3130550"/>
          </a:xfrm>
        </p:grpSpPr>
        <p:pic>
          <p:nvPicPr>
            <p:cNvPr id="54274" name="Picture 12" descr="Toe_Out_01.wmf">
              <a:extLst>
                <a:ext uri="{FF2B5EF4-FFF2-40B4-BE49-F238E27FC236}">
                  <a16:creationId xmlns:a16="http://schemas.microsoft.com/office/drawing/2014/main" id="{F0231E22-8CC2-5E08-309B-EB2934CD21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1616076"/>
              <a:ext cx="4468812"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FEC8BEB-9A7F-4E45-B520-72DF82D378FA}"/>
                </a:ext>
              </a:extLst>
            </p:cNvPr>
            <p:cNvCxnSpPr/>
            <p:nvPr/>
          </p:nvCxnSpPr>
          <p:spPr>
            <a:xfrm flipH="1">
              <a:off x="7778751" y="1057275"/>
              <a:ext cx="119063" cy="313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FA77BF-C13F-8D00-10FF-9DB423C89A05}"/>
                </a:ext>
              </a:extLst>
            </p:cNvPr>
            <p:cNvCxnSpPr/>
            <p:nvPr/>
          </p:nvCxnSpPr>
          <p:spPr>
            <a:xfrm>
              <a:off x="4095751" y="1093789"/>
              <a:ext cx="111125" cy="3076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63339D-E68C-C605-9D74-543F7F574DF3}"/>
                </a:ext>
              </a:extLst>
            </p:cNvPr>
            <p:cNvCxnSpPr/>
            <p:nvPr/>
          </p:nvCxnSpPr>
          <p:spPr>
            <a:xfrm flipH="1">
              <a:off x="6300788" y="3760788"/>
              <a:ext cx="1477962"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ACC2EC-815B-708F-4461-AFFD3A8F53A1}"/>
                </a:ext>
              </a:extLst>
            </p:cNvPr>
            <p:cNvCxnSpPr/>
            <p:nvPr/>
          </p:nvCxnSpPr>
          <p:spPr>
            <a:xfrm>
              <a:off x="4191000" y="3760788"/>
              <a:ext cx="1468438"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281" name="TextBox 22">
              <a:extLst>
                <a:ext uri="{FF2B5EF4-FFF2-40B4-BE49-F238E27FC236}">
                  <a16:creationId xmlns:a16="http://schemas.microsoft.com/office/drawing/2014/main" id="{AAD3ED0C-8900-8DE9-F1BF-90DB622EF7A5}"/>
                </a:ext>
              </a:extLst>
            </p:cNvPr>
            <p:cNvSpPr txBox="1">
              <a:spLocks noChangeArrowheads="1"/>
            </p:cNvSpPr>
            <p:nvPr/>
          </p:nvSpPr>
          <p:spPr bwMode="auto">
            <a:xfrm>
              <a:off x="5659439" y="3640138"/>
              <a:ext cx="663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59 7/8”</a:t>
              </a:r>
            </a:p>
          </p:txBody>
        </p:sp>
        <p:cxnSp>
          <p:nvCxnSpPr>
            <p:cNvPr id="24" name="Straight Connector 23">
              <a:extLst>
                <a:ext uri="{FF2B5EF4-FFF2-40B4-BE49-F238E27FC236}">
                  <a16:creationId xmlns:a16="http://schemas.microsoft.com/office/drawing/2014/main" id="{E6B5939C-4C38-01E9-DBBF-7DF8B2EA3C4A}"/>
                </a:ext>
              </a:extLst>
            </p:cNvPr>
            <p:cNvCxnSpPr/>
            <p:nvPr/>
          </p:nvCxnSpPr>
          <p:spPr>
            <a:xfrm flipH="1">
              <a:off x="6292851" y="1546225"/>
              <a:ext cx="1597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7B71F-3370-71A4-8B08-06E265999001}"/>
                </a:ext>
              </a:extLst>
            </p:cNvPr>
            <p:cNvCxnSpPr/>
            <p:nvPr/>
          </p:nvCxnSpPr>
          <p:spPr>
            <a:xfrm>
              <a:off x="4105276" y="1546225"/>
              <a:ext cx="1427163"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284" name="TextBox 25">
              <a:extLst>
                <a:ext uri="{FF2B5EF4-FFF2-40B4-BE49-F238E27FC236}">
                  <a16:creationId xmlns:a16="http://schemas.microsoft.com/office/drawing/2014/main" id="{B9E39FCC-6549-DECB-9246-316118C19843}"/>
                </a:ext>
              </a:extLst>
            </p:cNvPr>
            <p:cNvSpPr txBox="1">
              <a:spLocks noChangeArrowheads="1"/>
            </p:cNvSpPr>
            <p:nvPr/>
          </p:nvSpPr>
          <p:spPr bwMode="auto">
            <a:xfrm>
              <a:off x="5600700" y="1409701"/>
              <a:ext cx="6619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60 1/8”</a:t>
              </a:r>
            </a:p>
          </p:txBody>
        </p:sp>
        <p:sp>
          <p:nvSpPr>
            <p:cNvPr id="54285" name="TextBox 13">
              <a:extLst>
                <a:ext uri="{FF2B5EF4-FFF2-40B4-BE49-F238E27FC236}">
                  <a16:creationId xmlns:a16="http://schemas.microsoft.com/office/drawing/2014/main" id="{B26570F2-2EEA-8A39-84CD-AA19ECA41ABE}"/>
                </a:ext>
              </a:extLst>
            </p:cNvPr>
            <p:cNvSpPr txBox="1">
              <a:spLocks noChangeArrowheads="1"/>
            </p:cNvSpPr>
            <p:nvPr/>
          </p:nvSpPr>
          <p:spPr bwMode="auto">
            <a:xfrm>
              <a:off x="5292725" y="2470150"/>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¼” toe-out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4F75-E9D4-E075-4BDB-2E97AAD04CAA}"/>
              </a:ext>
            </a:extLst>
          </p:cNvPr>
          <p:cNvSpPr>
            <a:spLocks noGrp="1"/>
          </p:cNvSpPr>
          <p:nvPr>
            <p:ph type="title"/>
          </p:nvPr>
        </p:nvSpPr>
        <p:spPr>
          <a:xfrm>
            <a:off x="1792288" y="50800"/>
            <a:ext cx="8445500" cy="617538"/>
          </a:xfrm>
        </p:spPr>
        <p:txBody>
          <a:bodyPr>
            <a:normAutofit fontScale="90000"/>
          </a:bodyPr>
          <a:lstStyle/>
          <a:p>
            <a:pPr>
              <a:defRPr/>
            </a:pPr>
            <a:r>
              <a:rPr lang="en-US" dirty="0"/>
              <a:t>Zero toe</a:t>
            </a:r>
          </a:p>
        </p:txBody>
      </p:sp>
      <p:sp>
        <p:nvSpPr>
          <p:cNvPr id="3" name="Content Placeholder 2">
            <a:extLst>
              <a:ext uri="{FF2B5EF4-FFF2-40B4-BE49-F238E27FC236}">
                <a16:creationId xmlns:a16="http://schemas.microsoft.com/office/drawing/2014/main" id="{D2B750DC-91E5-2C96-B792-7898E79DFB3B}"/>
              </a:ext>
            </a:extLst>
          </p:cNvPr>
          <p:cNvSpPr>
            <a:spLocks noGrp="1"/>
          </p:cNvSpPr>
          <p:nvPr>
            <p:ph idx="1"/>
          </p:nvPr>
        </p:nvSpPr>
        <p:spPr>
          <a:xfrm>
            <a:off x="1954214" y="3700464"/>
            <a:ext cx="8497887" cy="2606675"/>
          </a:xfrm>
        </p:spPr>
        <p:txBody>
          <a:bodyPr>
            <a:normAutofit fontScale="92500" lnSpcReduction="10000"/>
          </a:bodyPr>
          <a:lstStyle/>
          <a:p>
            <a:pPr>
              <a:buFont typeface="Arial" charset="0"/>
              <a:buChar char="•"/>
              <a:defRPr/>
            </a:pPr>
            <a:r>
              <a:rPr lang="en-US" dirty="0"/>
              <a:t>When the vehicle is driven straight ahead at highway speeds the tires should be at zero toe. </a:t>
            </a:r>
          </a:p>
          <a:p>
            <a:pPr>
              <a:buFont typeface="Arial" charset="0"/>
              <a:buChar char="•"/>
              <a:defRPr/>
            </a:pPr>
            <a:r>
              <a:rPr lang="en-US" dirty="0"/>
              <a:t>Most cars and trucks are aligned for a small amount of toe-in to compensate for compliance in the control arm bushings.</a:t>
            </a:r>
          </a:p>
          <a:p>
            <a:pPr>
              <a:buFont typeface="Arial" charset="0"/>
              <a:buChar char="•"/>
              <a:defRPr/>
            </a:pPr>
            <a:r>
              <a:rPr lang="en-US" dirty="0"/>
              <a:t>The forces caused by positive scrub radius causes the tire to want to toe-out as the vehicle comes up to speed.</a:t>
            </a:r>
          </a:p>
        </p:txBody>
      </p:sp>
      <p:pic>
        <p:nvPicPr>
          <p:cNvPr id="55300" name="Picture 3" descr="Zero_Toe_01.wmf">
            <a:extLst>
              <a:ext uri="{FF2B5EF4-FFF2-40B4-BE49-F238E27FC236}">
                <a16:creationId xmlns:a16="http://schemas.microsoft.com/office/drawing/2014/main" id="{84D103EA-C025-47AD-2A46-C185DA61FB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3188" y="1130300"/>
            <a:ext cx="4398962"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F8BB44A-59E8-1379-DB40-FA1D8F4707DD}"/>
              </a:ext>
            </a:extLst>
          </p:cNvPr>
          <p:cNvCxnSpPr/>
          <p:nvPr/>
        </p:nvCxnSpPr>
        <p:spPr>
          <a:xfrm>
            <a:off x="4275139" y="871538"/>
            <a:ext cx="9525"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70B3E8-8581-CBB6-EED9-E7DD95C1C328}"/>
              </a:ext>
            </a:extLst>
          </p:cNvPr>
          <p:cNvCxnSpPr/>
          <p:nvPr/>
        </p:nvCxnSpPr>
        <p:spPr>
          <a:xfrm flipH="1">
            <a:off x="6378576" y="1076325"/>
            <a:ext cx="1597025"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403B48-1E6C-29D6-D484-83EF3137C9B7}"/>
              </a:ext>
            </a:extLst>
          </p:cNvPr>
          <p:cNvCxnSpPr/>
          <p:nvPr/>
        </p:nvCxnSpPr>
        <p:spPr>
          <a:xfrm>
            <a:off x="4259263" y="1076325"/>
            <a:ext cx="1427162"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5304" name="TextBox 8">
            <a:extLst>
              <a:ext uri="{FF2B5EF4-FFF2-40B4-BE49-F238E27FC236}">
                <a16:creationId xmlns:a16="http://schemas.microsoft.com/office/drawing/2014/main" id="{06680B7B-D6DD-4CAF-5C8C-48485BBFBDAF}"/>
              </a:ext>
            </a:extLst>
          </p:cNvPr>
          <p:cNvSpPr txBox="1">
            <a:spLocks noChangeArrowheads="1"/>
          </p:cNvSpPr>
          <p:nvPr/>
        </p:nvSpPr>
        <p:spPr bwMode="auto">
          <a:xfrm>
            <a:off x="5865813" y="939801"/>
            <a:ext cx="404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60”</a:t>
            </a:r>
          </a:p>
        </p:txBody>
      </p:sp>
      <p:cxnSp>
        <p:nvCxnSpPr>
          <p:cNvPr id="12" name="Straight Connector 11">
            <a:extLst>
              <a:ext uri="{FF2B5EF4-FFF2-40B4-BE49-F238E27FC236}">
                <a16:creationId xmlns:a16="http://schemas.microsoft.com/office/drawing/2014/main" id="{C304AC01-2988-2FA0-BF4B-77EF34A510E6}"/>
              </a:ext>
            </a:extLst>
          </p:cNvPr>
          <p:cNvCxnSpPr/>
          <p:nvPr/>
        </p:nvCxnSpPr>
        <p:spPr>
          <a:xfrm>
            <a:off x="7967664" y="811213"/>
            <a:ext cx="7937"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9BE37E3-5DEA-507D-0EF6-6916A6E74D05}"/>
              </a:ext>
            </a:extLst>
          </p:cNvPr>
          <p:cNvCxnSpPr/>
          <p:nvPr/>
        </p:nvCxnSpPr>
        <p:spPr>
          <a:xfrm flipH="1">
            <a:off x="6394451" y="3298825"/>
            <a:ext cx="1598613"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2395197-42F7-C5E4-DAF7-B0CA2548319C}"/>
              </a:ext>
            </a:extLst>
          </p:cNvPr>
          <p:cNvCxnSpPr/>
          <p:nvPr/>
        </p:nvCxnSpPr>
        <p:spPr>
          <a:xfrm>
            <a:off x="4275138" y="3298825"/>
            <a:ext cx="1427162"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5308" name="TextBox 14">
            <a:extLst>
              <a:ext uri="{FF2B5EF4-FFF2-40B4-BE49-F238E27FC236}">
                <a16:creationId xmlns:a16="http://schemas.microsoft.com/office/drawing/2014/main" id="{880DF9DF-4496-0601-C77F-8010BC61A980}"/>
              </a:ext>
            </a:extLst>
          </p:cNvPr>
          <p:cNvSpPr txBox="1">
            <a:spLocks noChangeArrowheads="1"/>
          </p:cNvSpPr>
          <p:nvPr/>
        </p:nvSpPr>
        <p:spPr bwMode="auto">
          <a:xfrm>
            <a:off x="5881688" y="3162301"/>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60”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7" descr="Tie _Rod_End_02b.wmf">
            <a:extLst>
              <a:ext uri="{FF2B5EF4-FFF2-40B4-BE49-F238E27FC236}">
                <a16:creationId xmlns:a16="http://schemas.microsoft.com/office/drawing/2014/main" id="{99DCFECD-162A-E211-4228-04FD7F6AC7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6014" y="2055814"/>
            <a:ext cx="1174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91827995-7981-ED16-488E-87911084C755}"/>
              </a:ext>
            </a:extLst>
          </p:cNvPr>
          <p:cNvSpPr/>
          <p:nvPr/>
        </p:nvSpPr>
        <p:spPr>
          <a:xfrm>
            <a:off x="6162676" y="2185988"/>
            <a:ext cx="180975" cy="1571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a:extLst>
              <a:ext uri="{FF2B5EF4-FFF2-40B4-BE49-F238E27FC236}">
                <a16:creationId xmlns:a16="http://schemas.microsoft.com/office/drawing/2014/main" id="{BB1F80A3-25C8-8C9D-ABAF-52FFC98184E3}"/>
              </a:ext>
            </a:extLst>
          </p:cNvPr>
          <p:cNvSpPr>
            <a:spLocks noGrp="1"/>
          </p:cNvSpPr>
          <p:nvPr>
            <p:ph type="title"/>
          </p:nvPr>
        </p:nvSpPr>
        <p:spPr>
          <a:xfrm>
            <a:off x="1792288" y="58739"/>
            <a:ext cx="8445500" cy="619125"/>
          </a:xfrm>
        </p:spPr>
        <p:txBody>
          <a:bodyPr>
            <a:normAutofit fontScale="90000"/>
          </a:bodyPr>
          <a:lstStyle/>
          <a:p>
            <a:pPr>
              <a:defRPr/>
            </a:pPr>
            <a:r>
              <a:rPr lang="en-US" dirty="0"/>
              <a:t>Toe change during jounce/rebound</a:t>
            </a:r>
          </a:p>
        </p:txBody>
      </p:sp>
      <p:sp>
        <p:nvSpPr>
          <p:cNvPr id="3" name="Content Placeholder 2">
            <a:extLst>
              <a:ext uri="{FF2B5EF4-FFF2-40B4-BE49-F238E27FC236}">
                <a16:creationId xmlns:a16="http://schemas.microsoft.com/office/drawing/2014/main" id="{FF48E60F-7040-C4DB-1910-D395A68A9982}"/>
              </a:ext>
            </a:extLst>
          </p:cNvPr>
          <p:cNvSpPr>
            <a:spLocks noGrp="1"/>
          </p:cNvSpPr>
          <p:nvPr>
            <p:ph idx="1"/>
          </p:nvPr>
        </p:nvSpPr>
        <p:spPr>
          <a:xfrm>
            <a:off x="1954214" y="3597276"/>
            <a:ext cx="8497887" cy="2709863"/>
          </a:xfrm>
        </p:spPr>
        <p:txBody>
          <a:bodyPr>
            <a:normAutofit/>
          </a:bodyPr>
          <a:lstStyle/>
          <a:p>
            <a:pPr>
              <a:buFont typeface="Arial" charset="0"/>
              <a:buChar char="•"/>
              <a:defRPr/>
            </a:pPr>
            <a:r>
              <a:rPr lang="en-US" dirty="0"/>
              <a:t>As the out-board end of the tie rod moves up and down with the suspension it swings through an arc.</a:t>
            </a:r>
          </a:p>
          <a:p>
            <a:pPr>
              <a:buFont typeface="Arial" charset="0"/>
              <a:buChar char="•"/>
              <a:defRPr/>
            </a:pPr>
            <a:r>
              <a:rPr lang="en-US" dirty="0"/>
              <a:t>As the tie rod swings up and down during jounce/rebound the tire is pulled toward toe-in if the steering arms are located in front of the axle centerline.</a:t>
            </a:r>
          </a:p>
        </p:txBody>
      </p:sp>
      <p:sp>
        <p:nvSpPr>
          <p:cNvPr id="10" name="Arc 9">
            <a:extLst>
              <a:ext uri="{FF2B5EF4-FFF2-40B4-BE49-F238E27FC236}">
                <a16:creationId xmlns:a16="http://schemas.microsoft.com/office/drawing/2014/main" id="{E8AD3477-A42E-4B1D-6388-24C5151E3D45}"/>
              </a:ext>
            </a:extLst>
          </p:cNvPr>
          <p:cNvSpPr/>
          <p:nvPr/>
        </p:nvSpPr>
        <p:spPr>
          <a:xfrm>
            <a:off x="3600451" y="1376363"/>
            <a:ext cx="777875" cy="2220912"/>
          </a:xfrm>
          <a:prstGeom prst="arc">
            <a:avLst>
              <a:gd name="adj1" fmla="val 5849747"/>
              <a:gd name="adj2" fmla="val 15397199"/>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1" name="Straight Connector 10">
            <a:extLst>
              <a:ext uri="{FF2B5EF4-FFF2-40B4-BE49-F238E27FC236}">
                <a16:creationId xmlns:a16="http://schemas.microsoft.com/office/drawing/2014/main" id="{6F216A96-8BFA-7C67-D0DE-BE078002F097}"/>
              </a:ext>
            </a:extLst>
          </p:cNvPr>
          <p:cNvCxnSpPr/>
          <p:nvPr/>
        </p:nvCxnSpPr>
        <p:spPr>
          <a:xfrm>
            <a:off x="6249988" y="1128714"/>
            <a:ext cx="0" cy="2682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4E22CB-E686-E4E2-735A-951D913FDB01}"/>
              </a:ext>
            </a:extLst>
          </p:cNvPr>
          <p:cNvCxnSpPr/>
          <p:nvPr/>
        </p:nvCxnSpPr>
        <p:spPr>
          <a:xfrm>
            <a:off x="3916363" y="1204914"/>
            <a:ext cx="0" cy="2682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4" name="Picture 2" descr="Không có mô tả.">
            <a:extLst>
              <a:ext uri="{FF2B5EF4-FFF2-40B4-BE49-F238E27FC236}">
                <a16:creationId xmlns:a16="http://schemas.microsoft.com/office/drawing/2014/main" id="{F66CFDF4-4ABD-3201-60B0-3E4317D13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153" y="604441"/>
            <a:ext cx="7303770" cy="2992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5CA81-B70E-279D-56AE-550FD3D410F6}"/>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Overview</a:t>
            </a:r>
          </a:p>
        </p:txBody>
      </p:sp>
      <p:sp>
        <p:nvSpPr>
          <p:cNvPr id="3" name="Content Placeholder 2">
            <a:extLst>
              <a:ext uri="{FF2B5EF4-FFF2-40B4-BE49-F238E27FC236}">
                <a16:creationId xmlns:a16="http://schemas.microsoft.com/office/drawing/2014/main" id="{1CB21BEF-476E-9CCE-AE19-1EEAD3B892E7}"/>
              </a:ext>
            </a:extLst>
          </p:cNvPr>
          <p:cNvSpPr>
            <a:spLocks noGrp="1"/>
          </p:cNvSpPr>
          <p:nvPr>
            <p:ph idx="1"/>
          </p:nvPr>
        </p:nvSpPr>
        <p:spPr>
          <a:xfrm>
            <a:off x="838200" y="2438400"/>
            <a:ext cx="10515600" cy="3738562"/>
          </a:xfrm>
        </p:spPr>
        <p:txBody>
          <a:bodyPr>
            <a:normAutofit/>
          </a:bodyPr>
          <a:lstStyle/>
          <a:p>
            <a:r>
              <a:rPr lang="en-US" sz="2600"/>
              <a:t>Steering ratios, turn lock-to-lock, steering stop</a:t>
            </a:r>
          </a:p>
          <a:p>
            <a:r>
              <a:rPr lang="en-US" sz="2600"/>
              <a:t>Types of steering gear</a:t>
            </a:r>
          </a:p>
          <a:p>
            <a:pPr lvl="1"/>
            <a:r>
              <a:rPr lang="en-US" sz="2600"/>
              <a:t>Rack and pinion</a:t>
            </a:r>
          </a:p>
          <a:p>
            <a:pPr lvl="1"/>
            <a:r>
              <a:rPr lang="en-US" sz="2600"/>
              <a:t>Recirculation ball</a:t>
            </a:r>
          </a:p>
          <a:p>
            <a:r>
              <a:rPr lang="en-US" sz="2600"/>
              <a:t>Toe angle, camber angle and its effect</a:t>
            </a:r>
          </a:p>
          <a:p>
            <a:endParaRPr lang="en-US" sz="2600"/>
          </a:p>
          <a:p>
            <a:endParaRPr lang="en-US" sz="2600"/>
          </a:p>
        </p:txBody>
      </p:sp>
    </p:spTree>
    <p:extLst>
      <p:ext uri="{BB962C8B-B14F-4D97-AF65-F5344CB8AC3E}">
        <p14:creationId xmlns:p14="http://schemas.microsoft.com/office/powerpoint/2010/main" val="4283437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oe_Change_in_rebound_01..wmf">
            <a:extLst>
              <a:ext uri="{FF2B5EF4-FFF2-40B4-BE49-F238E27FC236}">
                <a16:creationId xmlns:a16="http://schemas.microsoft.com/office/drawing/2014/main" id="{5E3E30B9-45E2-4A91-1595-7696ABBE9F0D}"/>
              </a:ext>
            </a:extLst>
          </p:cNvPr>
          <p:cNvPicPr>
            <a:picLocks noChangeAspect="1"/>
          </p:cNvPicPr>
          <p:nvPr/>
        </p:nvPicPr>
        <p:blipFill>
          <a:blip r:embed="rId2"/>
          <a:stretch>
            <a:fillRect/>
          </a:stretch>
        </p:blipFill>
        <p:spPr>
          <a:xfrm>
            <a:off x="2400300" y="1187451"/>
            <a:ext cx="7126288" cy="2295525"/>
          </a:xfrm>
          <a:prstGeom prst="rect">
            <a:avLst/>
          </a:prstGeom>
          <a:effectLst>
            <a:outerShdw blurRad="50800" dist="50800" dir="5400000" algn="ctr" rotWithShape="0">
              <a:srgbClr val="000000">
                <a:alpha val="27000"/>
              </a:srgbClr>
            </a:outerShdw>
          </a:effectLst>
        </p:spPr>
      </p:pic>
      <p:sp>
        <p:nvSpPr>
          <p:cNvPr id="2" name="Title 1">
            <a:extLst>
              <a:ext uri="{FF2B5EF4-FFF2-40B4-BE49-F238E27FC236}">
                <a16:creationId xmlns:a16="http://schemas.microsoft.com/office/drawing/2014/main" id="{FA2946A0-1D4A-B209-1A0F-B4D6D2743E20}"/>
              </a:ext>
            </a:extLst>
          </p:cNvPr>
          <p:cNvSpPr>
            <a:spLocks noGrp="1"/>
          </p:cNvSpPr>
          <p:nvPr>
            <p:ph type="title"/>
          </p:nvPr>
        </p:nvSpPr>
        <p:spPr>
          <a:xfrm>
            <a:off x="1792288" y="101601"/>
            <a:ext cx="8445500" cy="619125"/>
          </a:xfrm>
        </p:spPr>
        <p:txBody>
          <a:bodyPr>
            <a:normAutofit fontScale="90000"/>
          </a:bodyPr>
          <a:lstStyle/>
          <a:p>
            <a:pPr>
              <a:defRPr/>
            </a:pPr>
            <a:r>
              <a:rPr lang="en-US" dirty="0"/>
              <a:t>Toe change during rebound</a:t>
            </a:r>
          </a:p>
        </p:txBody>
      </p:sp>
      <p:sp>
        <p:nvSpPr>
          <p:cNvPr id="3" name="Content Placeholder 2">
            <a:extLst>
              <a:ext uri="{FF2B5EF4-FFF2-40B4-BE49-F238E27FC236}">
                <a16:creationId xmlns:a16="http://schemas.microsoft.com/office/drawing/2014/main" id="{8CA1DFF4-710A-5827-EBFB-39159A176E01}"/>
              </a:ext>
            </a:extLst>
          </p:cNvPr>
          <p:cNvSpPr>
            <a:spLocks noGrp="1"/>
          </p:cNvSpPr>
          <p:nvPr>
            <p:ph idx="1"/>
          </p:nvPr>
        </p:nvSpPr>
        <p:spPr>
          <a:xfrm>
            <a:off x="1954214" y="3581401"/>
            <a:ext cx="8497887" cy="2563813"/>
          </a:xfrm>
        </p:spPr>
        <p:txBody>
          <a:bodyPr>
            <a:normAutofit/>
          </a:bodyPr>
          <a:lstStyle/>
          <a:p>
            <a:pPr>
              <a:buFont typeface="Arial" charset="0"/>
              <a:buChar char="•"/>
              <a:defRPr/>
            </a:pPr>
            <a:r>
              <a:rPr lang="en-US" dirty="0"/>
              <a:t>The location of the steering arm relative to the axle centerline determines whether the tire is pulled into toe-in or toe-out during jounce and rebound.</a:t>
            </a:r>
          </a:p>
          <a:p>
            <a:pPr>
              <a:buFont typeface="Arial" charset="0"/>
              <a:buChar char="•"/>
              <a:defRPr/>
            </a:pPr>
            <a:r>
              <a:rPr lang="en-US" dirty="0"/>
              <a:t>If the tie rods attach to the steering knuckle behind the axle centerline the tires will toe-out during jounce and rebound.</a:t>
            </a:r>
          </a:p>
        </p:txBody>
      </p:sp>
      <p:sp>
        <p:nvSpPr>
          <p:cNvPr id="7" name="Arc 6">
            <a:extLst>
              <a:ext uri="{FF2B5EF4-FFF2-40B4-BE49-F238E27FC236}">
                <a16:creationId xmlns:a16="http://schemas.microsoft.com/office/drawing/2014/main" id="{3B2824B2-A78E-3E71-7FFD-D2678E497E3F}"/>
              </a:ext>
            </a:extLst>
          </p:cNvPr>
          <p:cNvSpPr/>
          <p:nvPr/>
        </p:nvSpPr>
        <p:spPr>
          <a:xfrm>
            <a:off x="3233739" y="1614488"/>
            <a:ext cx="854075" cy="1581150"/>
          </a:xfrm>
          <a:prstGeom prst="arc">
            <a:avLst>
              <a:gd name="adj1" fmla="val 7230844"/>
              <a:gd name="adj2" fmla="val 14590995"/>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Arc 8">
            <a:extLst>
              <a:ext uri="{FF2B5EF4-FFF2-40B4-BE49-F238E27FC236}">
                <a16:creationId xmlns:a16="http://schemas.microsoft.com/office/drawing/2014/main" id="{5E13A9B0-B3B3-E5BD-F64C-30403D221F9F}"/>
              </a:ext>
            </a:extLst>
          </p:cNvPr>
          <p:cNvSpPr/>
          <p:nvPr/>
        </p:nvSpPr>
        <p:spPr>
          <a:xfrm flipH="1">
            <a:off x="7848601" y="1631950"/>
            <a:ext cx="836613" cy="1581150"/>
          </a:xfrm>
          <a:prstGeom prst="arc">
            <a:avLst>
              <a:gd name="adj1" fmla="val 7230844"/>
              <a:gd name="adj2" fmla="val 14590995"/>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mp_Steer_01..wmf">
            <a:extLst>
              <a:ext uri="{FF2B5EF4-FFF2-40B4-BE49-F238E27FC236}">
                <a16:creationId xmlns:a16="http://schemas.microsoft.com/office/drawing/2014/main" id="{D20FCE21-A0FC-D20C-3A80-5F2562265FAA}"/>
              </a:ext>
            </a:extLst>
          </p:cNvPr>
          <p:cNvPicPr>
            <a:picLocks noChangeAspect="1"/>
          </p:cNvPicPr>
          <p:nvPr/>
        </p:nvPicPr>
        <p:blipFill>
          <a:blip r:embed="rId2"/>
          <a:stretch>
            <a:fillRect/>
          </a:stretch>
        </p:blipFill>
        <p:spPr>
          <a:xfrm>
            <a:off x="2224089" y="1255713"/>
            <a:ext cx="7500937" cy="1084262"/>
          </a:xfrm>
          <a:prstGeom prst="rect">
            <a:avLst/>
          </a:prstGeom>
          <a:effectLst>
            <a:outerShdw blurRad="50800" dist="50800" dir="5400000" algn="ctr" rotWithShape="0">
              <a:srgbClr val="000000">
                <a:alpha val="25000"/>
              </a:srgbClr>
            </a:outerShdw>
          </a:effectLst>
        </p:spPr>
      </p:pic>
      <p:sp>
        <p:nvSpPr>
          <p:cNvPr id="2" name="Title 1">
            <a:extLst>
              <a:ext uri="{FF2B5EF4-FFF2-40B4-BE49-F238E27FC236}">
                <a16:creationId xmlns:a16="http://schemas.microsoft.com/office/drawing/2014/main" id="{AEEB8F8B-6A4C-43D5-F8FB-C78ACC4F24CD}"/>
              </a:ext>
            </a:extLst>
          </p:cNvPr>
          <p:cNvSpPr>
            <a:spLocks noGrp="1"/>
          </p:cNvSpPr>
          <p:nvPr>
            <p:ph type="title"/>
          </p:nvPr>
        </p:nvSpPr>
        <p:spPr>
          <a:xfrm>
            <a:off x="1792288" y="58739"/>
            <a:ext cx="8445500" cy="619125"/>
          </a:xfrm>
        </p:spPr>
        <p:txBody>
          <a:bodyPr>
            <a:normAutofit fontScale="90000"/>
          </a:bodyPr>
          <a:lstStyle/>
          <a:p>
            <a:pPr>
              <a:defRPr/>
            </a:pPr>
            <a:r>
              <a:rPr lang="en-US" dirty="0"/>
              <a:t>Bump steer</a:t>
            </a:r>
          </a:p>
        </p:txBody>
      </p:sp>
      <p:sp>
        <p:nvSpPr>
          <p:cNvPr id="3" name="Content Placeholder 2">
            <a:extLst>
              <a:ext uri="{FF2B5EF4-FFF2-40B4-BE49-F238E27FC236}">
                <a16:creationId xmlns:a16="http://schemas.microsoft.com/office/drawing/2014/main" id="{59B55B81-52BE-9AEF-A341-136BABDC7CFE}"/>
              </a:ext>
            </a:extLst>
          </p:cNvPr>
          <p:cNvSpPr>
            <a:spLocks noGrp="1"/>
          </p:cNvSpPr>
          <p:nvPr>
            <p:ph idx="1"/>
          </p:nvPr>
        </p:nvSpPr>
        <p:spPr>
          <a:xfrm>
            <a:off x="1885950" y="3171825"/>
            <a:ext cx="8497888" cy="3314700"/>
          </a:xfrm>
        </p:spPr>
        <p:txBody>
          <a:bodyPr/>
          <a:lstStyle/>
          <a:p>
            <a:pPr>
              <a:buFont typeface="Arial" charset="0"/>
              <a:buChar char="•"/>
              <a:defRPr/>
            </a:pPr>
            <a:r>
              <a:rPr lang="en-US" dirty="0"/>
              <a:t>If both tie rods are the same length the toe change will be equal on both sides and the vehicle will not pull.</a:t>
            </a:r>
          </a:p>
          <a:p>
            <a:pPr>
              <a:buFont typeface="Arial" charset="0"/>
              <a:buChar char="•"/>
              <a:defRPr/>
            </a:pPr>
            <a:r>
              <a:rPr lang="en-US" dirty="0"/>
              <a:t>If one tie rod is longer then the car will momentarily pull to the side with the shorter tie rod when ever the tires encounter a bump.</a:t>
            </a:r>
          </a:p>
        </p:txBody>
      </p:sp>
      <p:sp>
        <p:nvSpPr>
          <p:cNvPr id="5" name="Arc 4">
            <a:extLst>
              <a:ext uri="{FF2B5EF4-FFF2-40B4-BE49-F238E27FC236}">
                <a16:creationId xmlns:a16="http://schemas.microsoft.com/office/drawing/2014/main" id="{35C94EE1-4D6A-02AF-7D9D-2968B5B67F73}"/>
              </a:ext>
            </a:extLst>
          </p:cNvPr>
          <p:cNvSpPr/>
          <p:nvPr/>
        </p:nvSpPr>
        <p:spPr>
          <a:xfrm>
            <a:off x="2105025" y="912813"/>
            <a:ext cx="520700" cy="2220912"/>
          </a:xfrm>
          <a:prstGeom prst="arc">
            <a:avLst>
              <a:gd name="adj1" fmla="val 5655171"/>
              <a:gd name="adj2" fmla="val 15949302"/>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Arc 5">
            <a:extLst>
              <a:ext uri="{FF2B5EF4-FFF2-40B4-BE49-F238E27FC236}">
                <a16:creationId xmlns:a16="http://schemas.microsoft.com/office/drawing/2014/main" id="{9F5F9D5D-FDB6-52A2-BAB9-11F2CA6E5C8F}"/>
              </a:ext>
            </a:extLst>
          </p:cNvPr>
          <p:cNvSpPr/>
          <p:nvPr/>
        </p:nvSpPr>
        <p:spPr>
          <a:xfrm flipH="1">
            <a:off x="8816976" y="912813"/>
            <a:ext cx="1293813" cy="2220912"/>
          </a:xfrm>
          <a:prstGeom prst="arc">
            <a:avLst>
              <a:gd name="adj1" fmla="val 5655171"/>
              <a:gd name="adj2" fmla="val 15949302"/>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58375" name="Group 18">
            <a:extLst>
              <a:ext uri="{FF2B5EF4-FFF2-40B4-BE49-F238E27FC236}">
                <a16:creationId xmlns:a16="http://schemas.microsoft.com/office/drawing/2014/main" id="{E2535322-DD77-52BA-F47F-D9830DF5523D}"/>
              </a:ext>
            </a:extLst>
          </p:cNvPr>
          <p:cNvGrpSpPr>
            <a:grpSpLocks/>
          </p:cNvGrpSpPr>
          <p:nvPr/>
        </p:nvGrpSpPr>
        <p:grpSpPr bwMode="auto">
          <a:xfrm rot="892367">
            <a:off x="2432050" y="1231901"/>
            <a:ext cx="2751138" cy="277813"/>
            <a:chOff x="786204" y="2503918"/>
            <a:chExt cx="2751761" cy="276999"/>
          </a:xfrm>
        </p:grpSpPr>
        <p:cxnSp>
          <p:nvCxnSpPr>
            <p:cNvPr id="8" name="Straight Connector 7">
              <a:extLst>
                <a:ext uri="{FF2B5EF4-FFF2-40B4-BE49-F238E27FC236}">
                  <a16:creationId xmlns:a16="http://schemas.microsoft.com/office/drawing/2014/main" id="{9A351FA5-E996-6A5E-9339-15020BE4CB31}"/>
                </a:ext>
              </a:extLst>
            </p:cNvPr>
            <p:cNvCxnSpPr/>
            <p:nvPr/>
          </p:nvCxnSpPr>
          <p:spPr>
            <a:xfrm flipV="1">
              <a:off x="782260" y="2614836"/>
              <a:ext cx="957479"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2FB163A-389E-A27C-8447-EB6171E11367}"/>
                </a:ext>
              </a:extLst>
            </p:cNvPr>
            <p:cNvCxnSpPr/>
            <p:nvPr/>
          </p:nvCxnSpPr>
          <p:spPr>
            <a:xfrm flipH="1" flipV="1">
              <a:off x="2443608" y="2626384"/>
              <a:ext cx="1086096"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8384" name="TextBox 13">
              <a:extLst>
                <a:ext uri="{FF2B5EF4-FFF2-40B4-BE49-F238E27FC236}">
                  <a16:creationId xmlns:a16="http://schemas.microsoft.com/office/drawing/2014/main" id="{01E4E5CE-C31C-A681-2664-AC7141605D62}"/>
                </a:ext>
              </a:extLst>
            </p:cNvPr>
            <p:cNvSpPr txBox="1">
              <a:spLocks noChangeArrowheads="1"/>
            </p:cNvSpPr>
            <p:nvPr/>
          </p:nvSpPr>
          <p:spPr bwMode="auto">
            <a:xfrm>
              <a:off x="1871529" y="2503918"/>
              <a:ext cx="5341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10.5”</a:t>
              </a:r>
            </a:p>
          </p:txBody>
        </p:sp>
      </p:grpSp>
      <p:grpSp>
        <p:nvGrpSpPr>
          <p:cNvPr id="58376" name="Group 19">
            <a:extLst>
              <a:ext uri="{FF2B5EF4-FFF2-40B4-BE49-F238E27FC236}">
                <a16:creationId xmlns:a16="http://schemas.microsoft.com/office/drawing/2014/main" id="{D22B4F37-0BC9-3689-CD3C-E8C0C40E030C}"/>
              </a:ext>
            </a:extLst>
          </p:cNvPr>
          <p:cNvGrpSpPr>
            <a:grpSpLocks/>
          </p:cNvGrpSpPr>
          <p:nvPr/>
        </p:nvGrpSpPr>
        <p:grpSpPr bwMode="auto">
          <a:xfrm rot="-965644">
            <a:off x="6916739" y="1276351"/>
            <a:ext cx="2574925" cy="276225"/>
            <a:chOff x="786204" y="2503918"/>
            <a:chExt cx="2575304" cy="276999"/>
          </a:xfrm>
        </p:grpSpPr>
        <p:cxnSp>
          <p:nvCxnSpPr>
            <p:cNvPr id="21" name="Straight Connector 20">
              <a:extLst>
                <a:ext uri="{FF2B5EF4-FFF2-40B4-BE49-F238E27FC236}">
                  <a16:creationId xmlns:a16="http://schemas.microsoft.com/office/drawing/2014/main" id="{C44958CF-87AC-D270-577C-503BC8E9D4B1}"/>
                </a:ext>
              </a:extLst>
            </p:cNvPr>
            <p:cNvCxnSpPr/>
            <p:nvPr/>
          </p:nvCxnSpPr>
          <p:spPr>
            <a:xfrm flipV="1">
              <a:off x="780346" y="2605529"/>
              <a:ext cx="957403"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637C44-BA8F-361A-1615-080AAD7495BD}"/>
                </a:ext>
              </a:extLst>
            </p:cNvPr>
            <p:cNvCxnSpPr/>
            <p:nvPr/>
          </p:nvCxnSpPr>
          <p:spPr>
            <a:xfrm flipH="1">
              <a:off x="2448569" y="2620459"/>
              <a:ext cx="908184" cy="3184"/>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8381" name="TextBox 22">
              <a:extLst>
                <a:ext uri="{FF2B5EF4-FFF2-40B4-BE49-F238E27FC236}">
                  <a16:creationId xmlns:a16="http://schemas.microsoft.com/office/drawing/2014/main" id="{A6058B8F-6E4C-DB32-DDE1-C4DFA0EB10E8}"/>
                </a:ext>
              </a:extLst>
            </p:cNvPr>
            <p:cNvSpPr txBox="1">
              <a:spLocks noChangeArrowheads="1"/>
            </p:cNvSpPr>
            <p:nvPr/>
          </p:nvSpPr>
          <p:spPr bwMode="auto">
            <a:xfrm>
              <a:off x="1914008" y="2503918"/>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9.5”</a:t>
              </a:r>
            </a:p>
          </p:txBody>
        </p:sp>
      </p:grpSp>
      <p:sp>
        <p:nvSpPr>
          <p:cNvPr id="58377" name="TextBox 24">
            <a:extLst>
              <a:ext uri="{FF2B5EF4-FFF2-40B4-BE49-F238E27FC236}">
                <a16:creationId xmlns:a16="http://schemas.microsoft.com/office/drawing/2014/main" id="{F81B1260-E172-937E-027A-BE51F3DB6126}"/>
              </a:ext>
            </a:extLst>
          </p:cNvPr>
          <p:cNvSpPr txBox="1">
            <a:spLocks noChangeArrowheads="1"/>
          </p:cNvSpPr>
          <p:nvPr/>
        </p:nvSpPr>
        <p:spPr bwMode="auto">
          <a:xfrm>
            <a:off x="2838451" y="2273301"/>
            <a:ext cx="1166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¼” toe change</a:t>
            </a:r>
          </a:p>
        </p:txBody>
      </p:sp>
      <p:sp>
        <p:nvSpPr>
          <p:cNvPr id="58378" name="TextBox 25">
            <a:extLst>
              <a:ext uri="{FF2B5EF4-FFF2-40B4-BE49-F238E27FC236}">
                <a16:creationId xmlns:a16="http://schemas.microsoft.com/office/drawing/2014/main" id="{02A4D5F4-48F5-47B1-D7E8-8EF47C8BEA47}"/>
              </a:ext>
            </a:extLst>
          </p:cNvPr>
          <p:cNvSpPr txBox="1">
            <a:spLocks noChangeArrowheads="1"/>
          </p:cNvSpPr>
          <p:nvPr/>
        </p:nvSpPr>
        <p:spPr bwMode="auto">
          <a:xfrm>
            <a:off x="8116888" y="2273301"/>
            <a:ext cx="12366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½ ” toe change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4649-4572-7637-971F-B41FD8F90EE6}"/>
              </a:ext>
            </a:extLst>
          </p:cNvPr>
          <p:cNvSpPr>
            <a:spLocks noGrp="1"/>
          </p:cNvSpPr>
          <p:nvPr>
            <p:ph type="title"/>
          </p:nvPr>
        </p:nvSpPr>
        <p:spPr>
          <a:xfrm>
            <a:off x="1792288" y="92076"/>
            <a:ext cx="8445500" cy="619125"/>
          </a:xfrm>
        </p:spPr>
        <p:txBody>
          <a:bodyPr>
            <a:normAutofit fontScale="90000"/>
          </a:bodyPr>
          <a:lstStyle/>
          <a:p>
            <a:pPr>
              <a:defRPr/>
            </a:pPr>
            <a:r>
              <a:rPr lang="en-US" dirty="0"/>
              <a:t>Bump Steer</a:t>
            </a:r>
          </a:p>
        </p:txBody>
      </p:sp>
      <p:sp>
        <p:nvSpPr>
          <p:cNvPr id="3" name="Content Placeholder 2">
            <a:extLst>
              <a:ext uri="{FF2B5EF4-FFF2-40B4-BE49-F238E27FC236}">
                <a16:creationId xmlns:a16="http://schemas.microsoft.com/office/drawing/2014/main" id="{A9A6FD35-4911-FC43-856C-BA10DF7AFB56}"/>
              </a:ext>
            </a:extLst>
          </p:cNvPr>
          <p:cNvSpPr>
            <a:spLocks noGrp="1"/>
          </p:cNvSpPr>
          <p:nvPr>
            <p:ph idx="1"/>
          </p:nvPr>
        </p:nvSpPr>
        <p:spPr>
          <a:xfrm>
            <a:off x="1954214" y="2595564"/>
            <a:ext cx="8497887" cy="3711575"/>
          </a:xfrm>
        </p:spPr>
        <p:txBody>
          <a:bodyPr/>
          <a:lstStyle/>
          <a:p>
            <a:pPr>
              <a:buFont typeface="Arial" charset="0"/>
              <a:buChar char="•"/>
              <a:defRPr/>
            </a:pPr>
            <a:r>
              <a:rPr lang="en-US" dirty="0"/>
              <a:t>The tie rods should be horizontal when the vehicle is at its static height. </a:t>
            </a:r>
          </a:p>
          <a:p>
            <a:pPr>
              <a:buFont typeface="Arial" charset="0"/>
              <a:buChar char="•"/>
              <a:defRPr/>
            </a:pPr>
            <a:r>
              <a:rPr lang="en-US" dirty="0"/>
              <a:t>If one side of the center link is higher or lower than the other side the car will bump steer to that side.</a:t>
            </a:r>
          </a:p>
          <a:p>
            <a:pPr>
              <a:buFont typeface="Arial" charset="0"/>
              <a:buChar char="•"/>
              <a:defRPr/>
            </a:pPr>
            <a:r>
              <a:rPr lang="en-US" dirty="0"/>
              <a:t>This condition is usually the result of an improperly installed idle arm.</a:t>
            </a:r>
          </a:p>
        </p:txBody>
      </p:sp>
      <p:pic>
        <p:nvPicPr>
          <p:cNvPr id="59396" name="Picture 3" descr="Bump_Steer_02..wmf">
            <a:extLst>
              <a:ext uri="{FF2B5EF4-FFF2-40B4-BE49-F238E27FC236}">
                <a16:creationId xmlns:a16="http://schemas.microsoft.com/office/drawing/2014/main" id="{A5C6F8A8-A4F3-E13F-BF56-AAADCDD3F5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73200"/>
            <a:ext cx="7913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6268E84D-3472-A0D2-A5FB-858A24D1BA07}"/>
              </a:ext>
            </a:extLst>
          </p:cNvPr>
          <p:cNvCxnSpPr/>
          <p:nvPr/>
        </p:nvCxnSpPr>
        <p:spPr>
          <a:xfrm>
            <a:off x="1643064" y="1836739"/>
            <a:ext cx="8555037" cy="523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79619-4795-C5C9-EC9C-355D1E67C096}"/>
              </a:ext>
            </a:extLst>
          </p:cNvPr>
          <p:cNvSpPr>
            <a:spLocks noGrp="1"/>
          </p:cNvSpPr>
          <p:nvPr>
            <p:ph type="title"/>
          </p:nvPr>
        </p:nvSpPr>
        <p:spPr>
          <a:xfrm>
            <a:off x="838200" y="365125"/>
            <a:ext cx="10515600" cy="1325563"/>
          </a:xfrm>
        </p:spPr>
        <p:txBody>
          <a:bodyPr>
            <a:normAutofit/>
          </a:bodyPr>
          <a:lstStyle/>
          <a:p>
            <a:pPr eaLnBrk="1" hangingPunct="1">
              <a:defRPr/>
            </a:pPr>
            <a:r>
              <a:rPr lang="en-US" sz="5400" dirty="0"/>
              <a:t>Steering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AC5E5D-4A27-A78E-9DCB-863661E5AC9E}"/>
              </a:ext>
            </a:extLst>
          </p:cNvPr>
          <p:cNvSpPr>
            <a:spLocks noGrp="1"/>
          </p:cNvSpPr>
          <p:nvPr>
            <p:ph idx="1"/>
          </p:nvPr>
        </p:nvSpPr>
        <p:spPr>
          <a:xfrm>
            <a:off x="838200" y="1929384"/>
            <a:ext cx="10515600" cy="4251960"/>
          </a:xfrm>
        </p:spPr>
        <p:txBody>
          <a:bodyPr>
            <a:normAutofit/>
          </a:bodyPr>
          <a:lstStyle/>
          <a:p>
            <a:pPr eaLnBrk="1" hangingPunct="1">
              <a:buFont typeface="Arial" charset="0"/>
              <a:buChar char="•"/>
              <a:defRPr/>
            </a:pPr>
            <a:r>
              <a:rPr lang="en-US" sz="2200" dirty="0"/>
              <a:t>The steering system can be broken into two major components.</a:t>
            </a:r>
          </a:p>
          <a:p>
            <a:pPr lvl="1" eaLnBrk="1" hangingPunct="1">
              <a:buFont typeface="Arial" charset="0"/>
              <a:buChar char="–"/>
              <a:defRPr/>
            </a:pPr>
            <a:r>
              <a:rPr lang="en-US" sz="2200" dirty="0"/>
              <a:t>The steering column and shaft</a:t>
            </a:r>
          </a:p>
          <a:p>
            <a:pPr lvl="2" eaLnBrk="1" hangingPunct="1">
              <a:buFont typeface="Arial" charset="0"/>
              <a:buChar char="•"/>
              <a:defRPr/>
            </a:pPr>
            <a:r>
              <a:rPr lang="en-US" sz="2200" dirty="0"/>
              <a:t>All the components located in the passenger compartment</a:t>
            </a:r>
          </a:p>
          <a:p>
            <a:pPr lvl="1" eaLnBrk="1" hangingPunct="1">
              <a:buFont typeface="Arial" charset="0"/>
              <a:buChar char="–"/>
              <a:defRPr/>
            </a:pPr>
            <a:r>
              <a:rPr lang="en-US" sz="2200" dirty="0"/>
              <a:t>The steering gear and linkage</a:t>
            </a:r>
          </a:p>
          <a:p>
            <a:pPr lvl="2" eaLnBrk="1" hangingPunct="1">
              <a:buFont typeface="Arial" charset="0"/>
              <a:buChar char="•"/>
              <a:defRPr/>
            </a:pPr>
            <a:r>
              <a:rPr lang="en-US" sz="2200" dirty="0"/>
              <a:t>The steering gear and linkage converts the rotary motion of the steering wheel into linear motion of the steering linkage</a:t>
            </a:r>
          </a:p>
          <a:p>
            <a:pPr lvl="2" eaLnBrk="1" hangingPunct="1">
              <a:buFont typeface="Arial" charset="0"/>
              <a:buChar char="•"/>
              <a:defRPr/>
            </a:pPr>
            <a:r>
              <a:rPr lang="en-US" sz="2200" dirty="0"/>
              <a:t>A set of gears is needed to accomplish this</a:t>
            </a:r>
          </a:p>
          <a:p>
            <a:pPr lvl="2" eaLnBrk="1" hangingPunct="1">
              <a:buFont typeface="Arial" charset="0"/>
              <a:buChar char="•"/>
              <a:defRPr/>
            </a:pPr>
            <a:r>
              <a:rPr lang="en-US" sz="2200" dirty="0"/>
              <a:t>Linkage is needed to connect the steering knuckles (</a:t>
            </a:r>
            <a:r>
              <a:rPr lang="en-US" sz="2200" dirty="0" err="1"/>
              <a:t>khớp</a:t>
            </a:r>
            <a:r>
              <a:rPr lang="en-US" sz="2200" dirty="0"/>
              <a:t> </a:t>
            </a:r>
            <a:r>
              <a:rPr lang="en-US" sz="2200" dirty="0" err="1"/>
              <a:t>tay</a:t>
            </a:r>
            <a:r>
              <a:rPr lang="en-US" sz="2200" dirty="0"/>
              <a:t> </a:t>
            </a:r>
            <a:r>
              <a:rPr lang="en-US" sz="2200" dirty="0" err="1"/>
              <a:t>lái</a:t>
            </a:r>
            <a:r>
              <a:rPr lang="en-US" sz="2200" dirty="0"/>
              <a:t>) to the steering  gear because the steering knuckles must move up and down with the suspension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ering u-joint (intermediate shaft) problems, symptoms, replacement cost">
            <a:extLst>
              <a:ext uri="{FF2B5EF4-FFF2-40B4-BE49-F238E27FC236}">
                <a16:creationId xmlns:a16="http://schemas.microsoft.com/office/drawing/2014/main" id="{97C6FB49-C4B7-3D8E-93C4-CD652FC07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09588"/>
            <a:ext cx="7620000"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765F-0905-C67B-0B1F-941F60E05E92}"/>
              </a:ext>
            </a:extLst>
          </p:cNvPr>
          <p:cNvSpPr>
            <a:spLocks noGrp="1"/>
          </p:cNvSpPr>
          <p:nvPr>
            <p:ph type="title"/>
          </p:nvPr>
        </p:nvSpPr>
        <p:spPr>
          <a:xfrm>
            <a:off x="374454" y="271294"/>
            <a:ext cx="8445500" cy="617538"/>
          </a:xfrm>
        </p:spPr>
        <p:txBody>
          <a:bodyPr vert="horz" lIns="91440" tIns="45720" rIns="91440" bIns="45720" rtlCol="0" anchor="ctr">
            <a:normAutofit fontScale="90000"/>
          </a:bodyPr>
          <a:lstStyle/>
          <a:p>
            <a:r>
              <a:rPr lang="en-US" sz="5400" dirty="0"/>
              <a:t>Steering ratio</a:t>
            </a:r>
          </a:p>
        </p:txBody>
      </p:sp>
      <p:sp>
        <p:nvSpPr>
          <p:cNvPr id="3" name="Content Placeholder 2">
            <a:extLst>
              <a:ext uri="{FF2B5EF4-FFF2-40B4-BE49-F238E27FC236}">
                <a16:creationId xmlns:a16="http://schemas.microsoft.com/office/drawing/2014/main" id="{C51D7D03-5E46-99C1-9FC8-AD14535FDAE5}"/>
              </a:ext>
            </a:extLst>
          </p:cNvPr>
          <p:cNvSpPr>
            <a:spLocks noGrp="1"/>
          </p:cNvSpPr>
          <p:nvPr>
            <p:ph idx="1"/>
          </p:nvPr>
        </p:nvSpPr>
        <p:spPr>
          <a:xfrm>
            <a:off x="6095788" y="1334462"/>
            <a:ext cx="4222750" cy="5116513"/>
          </a:xfrm>
        </p:spPr>
        <p:txBody>
          <a:bodyPr>
            <a:normAutofit lnSpcReduction="10000"/>
          </a:bodyPr>
          <a:lstStyle/>
          <a:p>
            <a:pPr eaLnBrk="1" hangingPunct="1">
              <a:buFont typeface="Arial" charset="0"/>
              <a:buChar char="•"/>
              <a:defRPr/>
            </a:pPr>
            <a:r>
              <a:rPr lang="en-US" dirty="0"/>
              <a:t>The steering ratio is the number of turns of the steering wheel / number of turns of the steering knuckle. (</a:t>
            </a:r>
            <a:r>
              <a:rPr lang="en-US" dirty="0" err="1"/>
              <a:t>khớp</a:t>
            </a:r>
            <a:r>
              <a:rPr lang="en-US" dirty="0"/>
              <a:t> </a:t>
            </a:r>
            <a:r>
              <a:rPr lang="en-US" dirty="0" err="1"/>
              <a:t>tay</a:t>
            </a:r>
            <a:r>
              <a:rPr lang="en-US" dirty="0"/>
              <a:t> </a:t>
            </a:r>
            <a:r>
              <a:rPr lang="en-US" dirty="0" err="1"/>
              <a:t>lái</a:t>
            </a:r>
            <a:r>
              <a:rPr lang="en-US" dirty="0"/>
              <a:t>)</a:t>
            </a:r>
          </a:p>
          <a:p>
            <a:pPr eaLnBrk="1" hangingPunct="1">
              <a:buFont typeface="Arial" charset="0"/>
              <a:buChar char="•"/>
              <a:defRPr/>
            </a:pPr>
            <a:r>
              <a:rPr lang="en-US" dirty="0"/>
              <a:t>Most passenger cars have a steering ratio of around 16 to 1.</a:t>
            </a:r>
          </a:p>
          <a:p>
            <a:pPr eaLnBrk="1" hangingPunct="1">
              <a:buFont typeface="Arial" charset="0"/>
              <a:buChar char="•"/>
              <a:defRPr/>
            </a:pPr>
            <a:r>
              <a:rPr lang="en-US" dirty="0"/>
              <a:t>16 degrees of rotation of the steering wheel should produce 1 degree of rotation of the steering knuckle.</a:t>
            </a:r>
          </a:p>
        </p:txBody>
      </p:sp>
      <p:pic>
        <p:nvPicPr>
          <p:cNvPr id="4" name="Picture 3" descr="Steering Ratio_01..wmf">
            <a:extLst>
              <a:ext uri="{FF2B5EF4-FFF2-40B4-BE49-F238E27FC236}">
                <a16:creationId xmlns:a16="http://schemas.microsoft.com/office/drawing/2014/main" id="{A5806C26-24DB-A7C0-04A1-99529B05ACEA}"/>
              </a:ext>
            </a:extLst>
          </p:cNvPr>
          <p:cNvPicPr>
            <a:picLocks noChangeAspect="1"/>
          </p:cNvPicPr>
          <p:nvPr/>
        </p:nvPicPr>
        <p:blipFill>
          <a:blip r:embed="rId2"/>
          <a:stretch>
            <a:fillRect/>
          </a:stretch>
        </p:blipFill>
        <p:spPr>
          <a:xfrm>
            <a:off x="1942889" y="2048836"/>
            <a:ext cx="3738563" cy="3201988"/>
          </a:xfrm>
          <a:prstGeom prst="rect">
            <a:avLst/>
          </a:prstGeom>
          <a:effectLst>
            <a:outerShdw blurRad="50800" dist="50800" dir="5400000" algn="ctr" rotWithShape="0">
              <a:srgbClr val="000000">
                <a:alpha val="31000"/>
              </a:srgbClr>
            </a:outerShdw>
          </a:effectLst>
        </p:spPr>
      </p:pic>
      <p:cxnSp>
        <p:nvCxnSpPr>
          <p:cNvPr id="6" name="Straight Connector 5">
            <a:extLst>
              <a:ext uri="{FF2B5EF4-FFF2-40B4-BE49-F238E27FC236}">
                <a16:creationId xmlns:a16="http://schemas.microsoft.com/office/drawing/2014/main" id="{4E1F50F8-CBA4-FB11-1181-D63A807AA242}"/>
              </a:ext>
            </a:extLst>
          </p:cNvPr>
          <p:cNvCxnSpPr/>
          <p:nvPr/>
        </p:nvCxnSpPr>
        <p:spPr>
          <a:xfrm flipH="1">
            <a:off x="3038263" y="2839412"/>
            <a:ext cx="933450" cy="343852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04AAA66-928B-BCD3-6CC0-9F468BD3AC5C}"/>
              </a:ext>
            </a:extLst>
          </p:cNvPr>
          <p:cNvCxnSpPr/>
          <p:nvPr/>
        </p:nvCxnSpPr>
        <p:spPr>
          <a:xfrm flipH="1">
            <a:off x="3466888" y="2820362"/>
            <a:ext cx="76200" cy="3476625"/>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93D173-3C44-B57A-BA3B-EC4C47A6A6AE}"/>
              </a:ext>
            </a:extLst>
          </p:cNvPr>
          <p:cNvCxnSpPr/>
          <p:nvPr/>
        </p:nvCxnSpPr>
        <p:spPr>
          <a:xfrm flipH="1">
            <a:off x="2257213" y="1210637"/>
            <a:ext cx="76200" cy="3476625"/>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246E0E-C2BD-C222-7649-078AAFDEA743}"/>
              </a:ext>
            </a:extLst>
          </p:cNvPr>
          <p:cNvCxnSpPr/>
          <p:nvPr/>
        </p:nvCxnSpPr>
        <p:spPr>
          <a:xfrm flipH="1">
            <a:off x="2228638" y="1201112"/>
            <a:ext cx="247650" cy="340042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F35BFE-1A1C-94D5-1320-87135719AABE}"/>
              </a:ext>
            </a:extLst>
          </p:cNvPr>
          <p:cNvCxnSpPr/>
          <p:nvPr/>
        </p:nvCxnSpPr>
        <p:spPr>
          <a:xfrm flipH="1">
            <a:off x="5305213" y="1363037"/>
            <a:ext cx="76200" cy="3476625"/>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7CDFA0-E1C7-518B-5DA5-A5A6995844BA}"/>
              </a:ext>
            </a:extLst>
          </p:cNvPr>
          <p:cNvCxnSpPr/>
          <p:nvPr/>
        </p:nvCxnSpPr>
        <p:spPr>
          <a:xfrm flipH="1">
            <a:off x="5276638" y="1353512"/>
            <a:ext cx="247650" cy="340042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299" name="TextBox 21">
            <a:extLst>
              <a:ext uri="{FF2B5EF4-FFF2-40B4-BE49-F238E27FC236}">
                <a16:creationId xmlns:a16="http://schemas.microsoft.com/office/drawing/2014/main" id="{B227DDBD-C2CC-0AD3-5BCF-B120D3D9C3A7}"/>
              </a:ext>
            </a:extLst>
          </p:cNvPr>
          <p:cNvSpPr txBox="1">
            <a:spLocks noChangeArrowheads="1"/>
          </p:cNvSpPr>
          <p:nvPr/>
        </p:nvSpPr>
        <p:spPr bwMode="auto">
          <a:xfrm>
            <a:off x="3495464" y="2658436"/>
            <a:ext cx="525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16</a:t>
            </a:r>
            <a:r>
              <a:rPr lang="en-US" altLang="en-US" baseline="30000"/>
              <a:t>o</a:t>
            </a:r>
          </a:p>
        </p:txBody>
      </p:sp>
      <p:sp>
        <p:nvSpPr>
          <p:cNvPr id="12300" name="TextBox 22">
            <a:extLst>
              <a:ext uri="{FF2B5EF4-FFF2-40B4-BE49-F238E27FC236}">
                <a16:creationId xmlns:a16="http://schemas.microsoft.com/office/drawing/2014/main" id="{1BEB2775-0B67-74AD-B1B9-395C59E4CF50}"/>
              </a:ext>
            </a:extLst>
          </p:cNvPr>
          <p:cNvSpPr txBox="1">
            <a:spLocks noChangeArrowheads="1"/>
          </p:cNvSpPr>
          <p:nvPr/>
        </p:nvSpPr>
        <p:spPr bwMode="auto">
          <a:xfrm>
            <a:off x="2504864" y="1210636"/>
            <a:ext cx="398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r>
              <a:rPr lang="en-US" altLang="en-US" baseline="30000"/>
              <a:t>o</a:t>
            </a:r>
          </a:p>
        </p:txBody>
      </p:sp>
      <p:sp>
        <p:nvSpPr>
          <p:cNvPr id="12301" name="TextBox 23">
            <a:extLst>
              <a:ext uri="{FF2B5EF4-FFF2-40B4-BE49-F238E27FC236}">
                <a16:creationId xmlns:a16="http://schemas.microsoft.com/office/drawing/2014/main" id="{BDA6854C-998F-3E34-950B-D109FE352E1A}"/>
              </a:ext>
            </a:extLst>
          </p:cNvPr>
          <p:cNvSpPr txBox="1">
            <a:spLocks noChangeArrowheads="1"/>
          </p:cNvSpPr>
          <p:nvPr/>
        </p:nvSpPr>
        <p:spPr bwMode="auto">
          <a:xfrm>
            <a:off x="4924214" y="1201111"/>
            <a:ext cx="398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r>
              <a:rPr lang="en-US" altLang="en-US" baseline="30000"/>
              <a: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79619-4795-C5C9-EC9C-355D1E67C096}"/>
              </a:ext>
            </a:extLst>
          </p:cNvPr>
          <p:cNvSpPr>
            <a:spLocks noGrp="1"/>
          </p:cNvSpPr>
          <p:nvPr>
            <p:ph type="title"/>
          </p:nvPr>
        </p:nvSpPr>
        <p:spPr>
          <a:xfrm>
            <a:off x="838200" y="365125"/>
            <a:ext cx="10515600" cy="1325563"/>
          </a:xfrm>
        </p:spPr>
        <p:txBody>
          <a:bodyPr>
            <a:normAutofit/>
          </a:bodyPr>
          <a:lstStyle/>
          <a:p>
            <a:pPr eaLnBrk="1" hangingPunct="1">
              <a:defRPr/>
            </a:pPr>
            <a:r>
              <a:rPr lang="en-US" sz="5400" dirty="0"/>
              <a:t>Steering ratio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AC5E5D-4A27-A78E-9DCB-863661E5AC9E}"/>
              </a:ext>
            </a:extLst>
          </p:cNvPr>
          <p:cNvSpPr>
            <a:spLocks noGrp="1"/>
          </p:cNvSpPr>
          <p:nvPr>
            <p:ph idx="1"/>
          </p:nvPr>
        </p:nvSpPr>
        <p:spPr>
          <a:xfrm>
            <a:off x="838200" y="1929384"/>
            <a:ext cx="10515600" cy="4251960"/>
          </a:xfrm>
        </p:spPr>
        <p:txBody>
          <a:bodyPr>
            <a:normAutofit/>
          </a:bodyPr>
          <a:lstStyle/>
          <a:p>
            <a:pPr eaLnBrk="1" hangingPunct="1">
              <a:buFont typeface="Arial" charset="0"/>
              <a:buChar char="•"/>
              <a:defRPr/>
            </a:pPr>
            <a:r>
              <a:rPr lang="en-US" dirty="0"/>
              <a:t>If the engine stalls the vehicle must be capable of being steered safely to a stop.</a:t>
            </a:r>
          </a:p>
          <a:p>
            <a:pPr eaLnBrk="1" hangingPunct="1">
              <a:buFont typeface="Arial" charset="0"/>
              <a:buChar char="•"/>
              <a:defRPr/>
            </a:pPr>
            <a:r>
              <a:rPr lang="en-US" dirty="0"/>
              <a:t>A lower steering ratio will have a quicker steering response but may make the vehicle nearly impossible to steer if the power assist fails.</a:t>
            </a:r>
          </a:p>
          <a:p>
            <a:pPr eaLnBrk="1" hangingPunct="1">
              <a:buFont typeface="Arial" charset="0"/>
              <a:buChar char="•"/>
              <a:defRPr/>
            </a:pPr>
            <a:r>
              <a:rPr lang="en-US" dirty="0"/>
              <a:t>The heavier weight applied to the front tires of a trucks calls for a steering ratio of 20 to 1 or higher.</a:t>
            </a:r>
          </a:p>
        </p:txBody>
      </p:sp>
    </p:spTree>
    <p:extLst>
      <p:ext uri="{BB962C8B-B14F-4D97-AF65-F5344CB8AC3E}">
        <p14:creationId xmlns:p14="http://schemas.microsoft.com/office/powerpoint/2010/main" val="129790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9EBA-7336-E2E1-BF81-CBBB5E4EDFD0}"/>
              </a:ext>
            </a:extLst>
          </p:cNvPr>
          <p:cNvSpPr>
            <a:spLocks noGrp="1"/>
          </p:cNvSpPr>
          <p:nvPr>
            <p:ph type="title"/>
          </p:nvPr>
        </p:nvSpPr>
        <p:spPr>
          <a:xfrm>
            <a:off x="1136428" y="627564"/>
            <a:ext cx="7474172" cy="1325563"/>
          </a:xfrm>
        </p:spPr>
        <p:txBody>
          <a:bodyPr>
            <a:normAutofit/>
          </a:bodyPr>
          <a:lstStyle/>
          <a:p>
            <a:pPr eaLnBrk="1" hangingPunct="1">
              <a:defRPr/>
            </a:pPr>
            <a:r>
              <a:rPr lang="en-US"/>
              <a:t>Turns lock-to-lock</a:t>
            </a:r>
          </a:p>
        </p:txBody>
      </p:sp>
      <p:sp>
        <p:nvSpPr>
          <p:cNvPr id="3" name="Content Placeholder 2">
            <a:extLst>
              <a:ext uri="{FF2B5EF4-FFF2-40B4-BE49-F238E27FC236}">
                <a16:creationId xmlns:a16="http://schemas.microsoft.com/office/drawing/2014/main" id="{2BE8205E-30F8-A130-BFC2-F28A09841655}"/>
              </a:ext>
            </a:extLst>
          </p:cNvPr>
          <p:cNvSpPr>
            <a:spLocks noGrp="1"/>
          </p:cNvSpPr>
          <p:nvPr>
            <p:ph idx="1"/>
          </p:nvPr>
        </p:nvSpPr>
        <p:spPr>
          <a:xfrm>
            <a:off x="1136429" y="2278173"/>
            <a:ext cx="7583028" cy="4122627"/>
          </a:xfrm>
        </p:spPr>
        <p:txBody>
          <a:bodyPr anchor="ctr">
            <a:normAutofit fontScale="92500"/>
          </a:bodyPr>
          <a:lstStyle/>
          <a:p>
            <a:pPr eaLnBrk="1" hangingPunct="1">
              <a:buFont typeface="Arial" charset="0"/>
              <a:buChar char="•"/>
              <a:defRPr/>
            </a:pPr>
            <a:r>
              <a:rPr lang="en-US" sz="2400" dirty="0"/>
              <a:t>If turning the wheels all the way to the left until the steering will no longer turn and then count the number of rotations of the steering wheel can turn to  the right until it reaches the steering lock – that is the number of turns lock-to-lock. </a:t>
            </a:r>
          </a:p>
          <a:p>
            <a:pPr eaLnBrk="1" hangingPunct="1">
              <a:buFont typeface="Arial" charset="0"/>
              <a:buChar char="•"/>
              <a:defRPr/>
            </a:pPr>
            <a:r>
              <a:rPr lang="en-US" sz="2400" dirty="0"/>
              <a:t>For example, if a car has a steering ratio of 18:1 and the front wheels have a maximum deflection of 25°, the steering wheel must turn 25°x18, which is 450°. So, the entire steering goes from -25° to +25° giving a lock-to-lock angle at the steering wheel of 900°, or 2.5 turns (900° / 360).</a:t>
            </a:r>
          </a:p>
          <a:p>
            <a:pPr>
              <a:buFont typeface="Arial" charset="0"/>
              <a:buChar char="•"/>
              <a:defRPr/>
            </a:pPr>
            <a:r>
              <a:rPr lang="en-US" sz="2400" dirty="0"/>
              <a:t>Most passenger cars have about 3+1/3 turns of steering lock-to-lock</a:t>
            </a:r>
          </a:p>
          <a:p>
            <a:pPr eaLnBrk="1" hangingPunct="1">
              <a:buFont typeface="Arial" charset="0"/>
              <a:buNone/>
              <a:defRPr/>
            </a:pPr>
            <a:r>
              <a:rPr lang="en-US" sz="2400" dirty="0"/>
              <a:t> </a:t>
            </a:r>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655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996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ashboard of a car">
            <a:extLst>
              <a:ext uri="{FF2B5EF4-FFF2-40B4-BE49-F238E27FC236}">
                <a16:creationId xmlns:a16="http://schemas.microsoft.com/office/drawing/2014/main" id="{3803CAA4-E941-5FE2-DC5C-EAD47CEACCB3}"/>
              </a:ext>
            </a:extLst>
          </p:cNvPr>
          <p:cNvPicPr>
            <a:picLocks noChangeAspect="1"/>
          </p:cNvPicPr>
          <p:nvPr/>
        </p:nvPicPr>
        <p:blipFill rotWithShape="1">
          <a:blip r:embed="rId2">
            <a:alphaModFix/>
          </a:blip>
          <a:srcRect l="13070" r="20076" b="5"/>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67E2D-BE2F-7B49-AF46-BD33CE3DD9B5}"/>
              </a:ext>
            </a:extLst>
          </p:cNvPr>
          <p:cNvSpPr>
            <a:spLocks noGrp="1"/>
          </p:cNvSpPr>
          <p:nvPr>
            <p:ph type="title"/>
          </p:nvPr>
        </p:nvSpPr>
        <p:spPr>
          <a:xfrm>
            <a:off x="838200" y="365125"/>
            <a:ext cx="10515600" cy="1325563"/>
          </a:xfrm>
        </p:spPr>
        <p:txBody>
          <a:bodyPr>
            <a:normAutofit/>
          </a:bodyPr>
          <a:lstStyle/>
          <a:p>
            <a:pPr eaLnBrk="1" hangingPunct="1">
              <a:defRPr/>
            </a:pPr>
            <a:r>
              <a:rPr lang="en-US" sz="5400"/>
              <a:t>Steering stops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8790DD-7DA1-FA8E-8391-0360300EF75D}"/>
              </a:ext>
            </a:extLst>
          </p:cNvPr>
          <p:cNvSpPr>
            <a:spLocks noGrp="1"/>
          </p:cNvSpPr>
          <p:nvPr>
            <p:ph idx="1"/>
          </p:nvPr>
        </p:nvSpPr>
        <p:spPr>
          <a:xfrm>
            <a:off x="838200" y="1929384"/>
            <a:ext cx="10515600" cy="4251960"/>
          </a:xfrm>
        </p:spPr>
        <p:txBody>
          <a:bodyPr>
            <a:normAutofit/>
          </a:bodyPr>
          <a:lstStyle/>
          <a:p>
            <a:pPr eaLnBrk="1" hangingPunct="1">
              <a:buFont typeface="Arial" charset="0"/>
              <a:buChar char="•"/>
              <a:defRPr/>
            </a:pPr>
            <a:r>
              <a:rPr lang="en-US" sz="2200" dirty="0"/>
              <a:t>A steering stop is a mechanism in the steering linkage or steering gear that limits how far the steering knuckles can rotate.</a:t>
            </a:r>
          </a:p>
          <a:p>
            <a:pPr eaLnBrk="1" hangingPunct="1">
              <a:buFont typeface="Arial" charset="0"/>
              <a:buChar char="•"/>
              <a:defRPr/>
            </a:pPr>
            <a:r>
              <a:rPr lang="en-US" sz="2200" dirty="0"/>
              <a:t>Without steering stops the sidewalls of the tires will contact the fenders, frame or control arms.</a:t>
            </a:r>
          </a:p>
          <a:p>
            <a:pPr eaLnBrk="1" hangingPunct="1">
              <a:buFont typeface="Arial" charset="0"/>
              <a:buChar char="•"/>
              <a:defRPr/>
            </a:pPr>
            <a:r>
              <a:rPr lang="en-US" sz="2200" dirty="0"/>
              <a:t>On some suspension systems there are adjustable bolts on the control arms that contact a tab on the steering knuckle at full lock.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1799</Words>
  <Application>Microsoft Office PowerPoint</Application>
  <PresentationFormat>Widescreen</PresentationFormat>
  <Paragraphs>179</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GarmdITC Bk BT</vt:lpstr>
      <vt:lpstr>Times New Roman</vt:lpstr>
      <vt:lpstr>Office Theme</vt:lpstr>
      <vt:lpstr>EPS Week 2</vt:lpstr>
      <vt:lpstr>Process</vt:lpstr>
      <vt:lpstr>Overview</vt:lpstr>
      <vt:lpstr>Steering </vt:lpstr>
      <vt:lpstr>PowerPoint Presentation</vt:lpstr>
      <vt:lpstr>Steering ratio</vt:lpstr>
      <vt:lpstr>Steering ratio</vt:lpstr>
      <vt:lpstr>Turns lock-to-lock</vt:lpstr>
      <vt:lpstr>Steering stops</vt:lpstr>
      <vt:lpstr>Steering stops</vt:lpstr>
      <vt:lpstr>Types of steering gear</vt:lpstr>
      <vt:lpstr>Rack and Pinion Steering</vt:lpstr>
      <vt:lpstr>Rack and pinion steering</vt:lpstr>
      <vt:lpstr>Rack and pinion </vt:lpstr>
      <vt:lpstr>Rack and pinion steering linkage</vt:lpstr>
      <vt:lpstr>Rack and pinion steering</vt:lpstr>
      <vt:lpstr>Rack and pinion steering</vt:lpstr>
      <vt:lpstr>Rack and pinion steering</vt:lpstr>
      <vt:lpstr>Tie rods</vt:lpstr>
      <vt:lpstr>Tie rods for rack and pinion steering</vt:lpstr>
      <vt:lpstr>Tie rod length adjustment</vt:lpstr>
      <vt:lpstr>Linkage type steering</vt:lpstr>
      <vt:lpstr>PowerPoint Presentation</vt:lpstr>
      <vt:lpstr>Toe angle</vt:lpstr>
      <vt:lpstr>Toe</vt:lpstr>
      <vt:lpstr>Toe-in</vt:lpstr>
      <vt:lpstr>Toe-out</vt:lpstr>
      <vt:lpstr>Zero toe</vt:lpstr>
      <vt:lpstr>Toe change during jounce/rebound</vt:lpstr>
      <vt:lpstr>Toe change during rebound</vt:lpstr>
      <vt:lpstr>Bump steer</vt:lpstr>
      <vt:lpstr>Bump Steer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EPS Week 2</dc:title>
  <dc:creator>Long Trinh Tien</dc:creator>
  <cp:lastModifiedBy>Long Trinh Tien</cp:lastModifiedBy>
  <cp:revision>6</cp:revision>
  <dcterms:created xsi:type="dcterms:W3CDTF">2022-07-02T13:50:21Z</dcterms:created>
  <dcterms:modified xsi:type="dcterms:W3CDTF">2022-07-06T07:44:53Z</dcterms:modified>
</cp:coreProperties>
</file>