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58" r:id="rId3"/>
    <p:sldId id="259" r:id="rId4"/>
    <p:sldId id="260" r:id="rId5"/>
    <p:sldId id="261" r:id="rId6"/>
    <p:sldId id="263" r:id="rId7"/>
    <p:sldId id="269" r:id="rId8"/>
    <p:sldId id="283" r:id="rId9"/>
    <p:sldId id="267" r:id="rId10"/>
    <p:sldId id="268" r:id="rId11"/>
    <p:sldId id="262" r:id="rId12"/>
    <p:sldId id="264" r:id="rId13"/>
    <p:sldId id="276" r:id="rId14"/>
    <p:sldId id="277" r:id="rId15"/>
    <p:sldId id="278" r:id="rId16"/>
    <p:sldId id="280" r:id="rId17"/>
    <p:sldId id="279" r:id="rId18"/>
    <p:sldId id="281" r:id="rId19"/>
    <p:sldId id="284" r:id="rId20"/>
    <p:sldId id="266" r:id="rId21"/>
    <p:sldId id="265" r:id="rId22"/>
    <p:sldId id="282" r:id="rId23"/>
    <p:sldId id="272" r:id="rId24"/>
    <p:sldId id="270" r:id="rId25"/>
    <p:sldId id="273" r:id="rId26"/>
    <p:sldId id="274" r:id="rId27"/>
    <p:sldId id="275"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DFE0E3F3-35C9-424B-9E91-69C795D50A2A}">
          <p14:sldIdLst>
            <p14:sldId id="257"/>
            <p14:sldId id="258"/>
            <p14:sldId id="259"/>
            <p14:sldId id="260"/>
            <p14:sldId id="261"/>
            <p14:sldId id="263"/>
          </p14:sldIdLst>
        </p14:section>
        <p14:section name="Sensor - main" id="{FE7944C4-E449-4229-8753-CF6CFD096D3A}">
          <p14:sldIdLst>
            <p14:sldId id="269"/>
            <p14:sldId id="283"/>
            <p14:sldId id="267"/>
            <p14:sldId id="268"/>
            <p14:sldId id="262"/>
            <p14:sldId id="264"/>
            <p14:sldId id="276"/>
            <p14:sldId id="277"/>
            <p14:sldId id="278"/>
            <p14:sldId id="280"/>
            <p14:sldId id="279"/>
            <p14:sldId id="281"/>
            <p14:sldId id="284"/>
            <p14:sldId id="266"/>
            <p14:sldId id="265"/>
          </p14:sldIdLst>
        </p14:section>
        <p14:section name="Motor" id="{DF0EA2C1-6ACB-483C-ABB4-450DE3E90658}">
          <p14:sldIdLst>
            <p14:sldId id="282"/>
            <p14:sldId id="272"/>
            <p14:sldId id="270"/>
            <p14:sldId id="273"/>
            <p14:sldId id="274"/>
            <p14:sldId id="275"/>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255" autoAdjust="0"/>
  </p:normalViewPr>
  <p:slideViewPr>
    <p:cSldViewPr snapToGrid="0">
      <p:cViewPr varScale="1">
        <p:scale>
          <a:sx n="44" d="100"/>
          <a:sy n="44" d="100"/>
        </p:scale>
        <p:origin x="145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33BA61-26E8-4665-843D-7150FD65D72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12B753A-3AE8-44FD-8AD2-242DE114C12A}">
      <dgm:prSet/>
      <dgm:spPr/>
      <dgm:t>
        <a:bodyPr/>
        <a:lstStyle/>
        <a:p>
          <a:r>
            <a:rPr lang="en-US"/>
            <a:t>Active Sensor</a:t>
          </a:r>
        </a:p>
      </dgm:t>
    </dgm:pt>
    <dgm:pt modelId="{B358396F-D230-4D43-BB0E-25612D78B40A}" type="parTrans" cxnId="{26B1F507-A77B-4BD5-8CCA-46103CB626B0}">
      <dgm:prSet/>
      <dgm:spPr/>
      <dgm:t>
        <a:bodyPr/>
        <a:lstStyle/>
        <a:p>
          <a:endParaRPr lang="en-US"/>
        </a:p>
      </dgm:t>
    </dgm:pt>
    <dgm:pt modelId="{0A5A96C9-B47B-4AEF-B885-00309FC5A5E1}" type="sibTrans" cxnId="{26B1F507-A77B-4BD5-8CCA-46103CB626B0}">
      <dgm:prSet/>
      <dgm:spPr/>
      <dgm:t>
        <a:bodyPr/>
        <a:lstStyle/>
        <a:p>
          <a:endParaRPr lang="en-US"/>
        </a:p>
      </dgm:t>
    </dgm:pt>
    <dgm:pt modelId="{AF46567F-A72C-466A-9061-6016DC09E37C}">
      <dgm:prSet/>
      <dgm:spPr/>
      <dgm:t>
        <a:bodyPr/>
        <a:lstStyle/>
        <a:p>
          <a:r>
            <a:rPr lang="en-US"/>
            <a:t>Passive Sensor</a:t>
          </a:r>
        </a:p>
      </dgm:t>
    </dgm:pt>
    <dgm:pt modelId="{BEB33092-E42C-48E5-A7B8-335DD8ED4122}" type="parTrans" cxnId="{CADE3E4A-E013-4FAB-81E6-2A640E9FDA92}">
      <dgm:prSet/>
      <dgm:spPr/>
      <dgm:t>
        <a:bodyPr/>
        <a:lstStyle/>
        <a:p>
          <a:endParaRPr lang="en-US"/>
        </a:p>
      </dgm:t>
    </dgm:pt>
    <dgm:pt modelId="{9394E324-E545-4E57-8222-4C4590890275}" type="sibTrans" cxnId="{CADE3E4A-E013-4FAB-81E6-2A640E9FDA92}">
      <dgm:prSet/>
      <dgm:spPr/>
      <dgm:t>
        <a:bodyPr/>
        <a:lstStyle/>
        <a:p>
          <a:endParaRPr lang="en-US"/>
        </a:p>
      </dgm:t>
    </dgm:pt>
    <dgm:pt modelId="{C0DD56F9-2B91-40B2-9C66-FF98EEC23F90}" type="pres">
      <dgm:prSet presAssocID="{9A33BA61-26E8-4665-843D-7150FD65D720}" presName="root" presStyleCnt="0">
        <dgm:presLayoutVars>
          <dgm:dir/>
          <dgm:resizeHandles val="exact"/>
        </dgm:presLayoutVars>
      </dgm:prSet>
      <dgm:spPr/>
    </dgm:pt>
    <dgm:pt modelId="{B27343B8-621F-42CD-B1B7-D3FD316F4466}" type="pres">
      <dgm:prSet presAssocID="{F12B753A-3AE8-44FD-8AD2-242DE114C12A}" presName="compNode" presStyleCnt="0"/>
      <dgm:spPr/>
    </dgm:pt>
    <dgm:pt modelId="{95D27DFD-0367-48CF-BA53-37A6125BDAC6}" type="pres">
      <dgm:prSet presAssocID="{F12B753A-3AE8-44FD-8AD2-242DE114C12A}" presName="bgRect" presStyleLbl="bgShp" presStyleIdx="0" presStyleCnt="2"/>
      <dgm:spPr/>
    </dgm:pt>
    <dgm:pt modelId="{8347865A-6BE9-404E-B2F4-613E5D87586C}" type="pres">
      <dgm:prSet presAssocID="{F12B753A-3AE8-44FD-8AD2-242DE114C12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Fi"/>
        </a:ext>
      </dgm:extLst>
    </dgm:pt>
    <dgm:pt modelId="{A85C3C02-6817-4965-97C1-534F93A6B161}" type="pres">
      <dgm:prSet presAssocID="{F12B753A-3AE8-44FD-8AD2-242DE114C12A}" presName="spaceRect" presStyleCnt="0"/>
      <dgm:spPr/>
    </dgm:pt>
    <dgm:pt modelId="{93956F24-26B3-4AA2-BDA7-3EF4230D6E2C}" type="pres">
      <dgm:prSet presAssocID="{F12B753A-3AE8-44FD-8AD2-242DE114C12A}" presName="parTx" presStyleLbl="revTx" presStyleIdx="0" presStyleCnt="2">
        <dgm:presLayoutVars>
          <dgm:chMax val="0"/>
          <dgm:chPref val="0"/>
        </dgm:presLayoutVars>
      </dgm:prSet>
      <dgm:spPr/>
    </dgm:pt>
    <dgm:pt modelId="{0BB4FE62-035B-48EE-A225-122D43FC9D1B}" type="pres">
      <dgm:prSet presAssocID="{0A5A96C9-B47B-4AEF-B885-00309FC5A5E1}" presName="sibTrans" presStyleCnt="0"/>
      <dgm:spPr/>
    </dgm:pt>
    <dgm:pt modelId="{A1ABB303-A4C4-4FA2-B41A-389A16B293F4}" type="pres">
      <dgm:prSet presAssocID="{AF46567F-A72C-466A-9061-6016DC09E37C}" presName="compNode" presStyleCnt="0"/>
      <dgm:spPr/>
    </dgm:pt>
    <dgm:pt modelId="{5F74DF99-CF47-48C0-9A53-F495F8E9AE27}" type="pres">
      <dgm:prSet presAssocID="{AF46567F-A72C-466A-9061-6016DC09E37C}" presName="bgRect" presStyleLbl="bgShp" presStyleIdx="1" presStyleCnt="2"/>
      <dgm:spPr/>
    </dgm:pt>
    <dgm:pt modelId="{10283893-E959-44F4-B677-84EBBA0EB4B2}" type="pres">
      <dgm:prSet presAssocID="{AF46567F-A72C-466A-9061-6016DC09E37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reless router"/>
        </a:ext>
      </dgm:extLst>
    </dgm:pt>
    <dgm:pt modelId="{51D57C12-C463-4214-8C58-3629B8FC0F16}" type="pres">
      <dgm:prSet presAssocID="{AF46567F-A72C-466A-9061-6016DC09E37C}" presName="spaceRect" presStyleCnt="0"/>
      <dgm:spPr/>
    </dgm:pt>
    <dgm:pt modelId="{28FE43E5-83E5-4636-A569-F0C03C64F3A2}" type="pres">
      <dgm:prSet presAssocID="{AF46567F-A72C-466A-9061-6016DC09E37C}" presName="parTx" presStyleLbl="revTx" presStyleIdx="1" presStyleCnt="2">
        <dgm:presLayoutVars>
          <dgm:chMax val="0"/>
          <dgm:chPref val="0"/>
        </dgm:presLayoutVars>
      </dgm:prSet>
      <dgm:spPr/>
    </dgm:pt>
  </dgm:ptLst>
  <dgm:cxnLst>
    <dgm:cxn modelId="{26B1F507-A77B-4BD5-8CCA-46103CB626B0}" srcId="{9A33BA61-26E8-4665-843D-7150FD65D720}" destId="{F12B753A-3AE8-44FD-8AD2-242DE114C12A}" srcOrd="0" destOrd="0" parTransId="{B358396F-D230-4D43-BB0E-25612D78B40A}" sibTransId="{0A5A96C9-B47B-4AEF-B885-00309FC5A5E1}"/>
    <dgm:cxn modelId="{6761510C-6E03-4249-9926-0C5168470A70}" type="presOf" srcId="{F12B753A-3AE8-44FD-8AD2-242DE114C12A}" destId="{93956F24-26B3-4AA2-BDA7-3EF4230D6E2C}" srcOrd="0" destOrd="0" presId="urn:microsoft.com/office/officeart/2018/2/layout/IconVerticalSolidList"/>
    <dgm:cxn modelId="{CADE3E4A-E013-4FAB-81E6-2A640E9FDA92}" srcId="{9A33BA61-26E8-4665-843D-7150FD65D720}" destId="{AF46567F-A72C-466A-9061-6016DC09E37C}" srcOrd="1" destOrd="0" parTransId="{BEB33092-E42C-48E5-A7B8-335DD8ED4122}" sibTransId="{9394E324-E545-4E57-8222-4C4590890275}"/>
    <dgm:cxn modelId="{AEF9719C-C3BB-480B-BAB9-C007143FE854}" type="presOf" srcId="{9A33BA61-26E8-4665-843D-7150FD65D720}" destId="{C0DD56F9-2B91-40B2-9C66-FF98EEC23F90}" srcOrd="0" destOrd="0" presId="urn:microsoft.com/office/officeart/2018/2/layout/IconVerticalSolidList"/>
    <dgm:cxn modelId="{372512D4-4484-4A59-8B10-85808614B2A0}" type="presOf" srcId="{AF46567F-A72C-466A-9061-6016DC09E37C}" destId="{28FE43E5-83E5-4636-A569-F0C03C64F3A2}" srcOrd="0" destOrd="0" presId="urn:microsoft.com/office/officeart/2018/2/layout/IconVerticalSolidList"/>
    <dgm:cxn modelId="{FA90CF58-D945-41B2-B4C7-ACBE3ED39C23}" type="presParOf" srcId="{C0DD56F9-2B91-40B2-9C66-FF98EEC23F90}" destId="{B27343B8-621F-42CD-B1B7-D3FD316F4466}" srcOrd="0" destOrd="0" presId="urn:microsoft.com/office/officeart/2018/2/layout/IconVerticalSolidList"/>
    <dgm:cxn modelId="{697A6E6C-D1F2-4A11-995D-5D5564AB48B5}" type="presParOf" srcId="{B27343B8-621F-42CD-B1B7-D3FD316F4466}" destId="{95D27DFD-0367-48CF-BA53-37A6125BDAC6}" srcOrd="0" destOrd="0" presId="urn:microsoft.com/office/officeart/2018/2/layout/IconVerticalSolidList"/>
    <dgm:cxn modelId="{C3B7E5E6-A945-43B7-A23A-D955FD62F809}" type="presParOf" srcId="{B27343B8-621F-42CD-B1B7-D3FD316F4466}" destId="{8347865A-6BE9-404E-B2F4-613E5D87586C}" srcOrd="1" destOrd="0" presId="urn:microsoft.com/office/officeart/2018/2/layout/IconVerticalSolidList"/>
    <dgm:cxn modelId="{0507622B-9B8B-4DD9-83C6-F9FFBD55F9A4}" type="presParOf" srcId="{B27343B8-621F-42CD-B1B7-D3FD316F4466}" destId="{A85C3C02-6817-4965-97C1-534F93A6B161}" srcOrd="2" destOrd="0" presId="urn:microsoft.com/office/officeart/2018/2/layout/IconVerticalSolidList"/>
    <dgm:cxn modelId="{04ECF5CB-09EA-4F7D-99FB-2B83F0908CA2}" type="presParOf" srcId="{B27343B8-621F-42CD-B1B7-D3FD316F4466}" destId="{93956F24-26B3-4AA2-BDA7-3EF4230D6E2C}" srcOrd="3" destOrd="0" presId="urn:microsoft.com/office/officeart/2018/2/layout/IconVerticalSolidList"/>
    <dgm:cxn modelId="{E0597581-4786-4B8A-A86A-DFE005C72D01}" type="presParOf" srcId="{C0DD56F9-2B91-40B2-9C66-FF98EEC23F90}" destId="{0BB4FE62-035B-48EE-A225-122D43FC9D1B}" srcOrd="1" destOrd="0" presId="urn:microsoft.com/office/officeart/2018/2/layout/IconVerticalSolidList"/>
    <dgm:cxn modelId="{2A6D4F9A-B924-4410-AA87-6CFDE490F828}" type="presParOf" srcId="{C0DD56F9-2B91-40B2-9C66-FF98EEC23F90}" destId="{A1ABB303-A4C4-4FA2-B41A-389A16B293F4}" srcOrd="2" destOrd="0" presId="urn:microsoft.com/office/officeart/2018/2/layout/IconVerticalSolidList"/>
    <dgm:cxn modelId="{EFBE640F-980D-4F12-AA81-6B2714F99623}" type="presParOf" srcId="{A1ABB303-A4C4-4FA2-B41A-389A16B293F4}" destId="{5F74DF99-CF47-48C0-9A53-F495F8E9AE27}" srcOrd="0" destOrd="0" presId="urn:microsoft.com/office/officeart/2018/2/layout/IconVerticalSolidList"/>
    <dgm:cxn modelId="{38074A9D-36D8-48AD-8AEE-02C7B9687EED}" type="presParOf" srcId="{A1ABB303-A4C4-4FA2-B41A-389A16B293F4}" destId="{10283893-E959-44F4-B677-84EBBA0EB4B2}" srcOrd="1" destOrd="0" presId="urn:microsoft.com/office/officeart/2018/2/layout/IconVerticalSolidList"/>
    <dgm:cxn modelId="{6FD56712-FF1A-481C-9AFC-AE8A9160E0D0}" type="presParOf" srcId="{A1ABB303-A4C4-4FA2-B41A-389A16B293F4}" destId="{51D57C12-C463-4214-8C58-3629B8FC0F16}" srcOrd="2" destOrd="0" presId="urn:microsoft.com/office/officeart/2018/2/layout/IconVerticalSolidList"/>
    <dgm:cxn modelId="{8D8FB742-A652-4C95-B4D5-882221F7DBDC}" type="presParOf" srcId="{A1ABB303-A4C4-4FA2-B41A-389A16B293F4}" destId="{28FE43E5-83E5-4636-A569-F0C03C64F3A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D27DFD-0367-48CF-BA53-37A6125BDAC6}">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47865A-6BE9-404E-B2F4-613E5D87586C}">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956F24-26B3-4AA2-BDA7-3EF4230D6E2C}">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Active Sensor</a:t>
          </a:r>
        </a:p>
      </dsp:txBody>
      <dsp:txXfrm>
        <a:off x="2039300" y="956381"/>
        <a:ext cx="4474303" cy="1765627"/>
      </dsp:txXfrm>
    </dsp:sp>
    <dsp:sp modelId="{5F74DF99-CF47-48C0-9A53-F495F8E9AE27}">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283893-E959-44F4-B677-84EBBA0EB4B2}">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FE43E5-83E5-4636-A569-F0C03C64F3A2}">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111250">
            <a:lnSpc>
              <a:spcPct val="90000"/>
            </a:lnSpc>
            <a:spcBef>
              <a:spcPct val="0"/>
            </a:spcBef>
            <a:spcAft>
              <a:spcPct val="35000"/>
            </a:spcAft>
            <a:buNone/>
          </a:pPr>
          <a:r>
            <a:rPr lang="en-US" sz="2500" kern="1200"/>
            <a:t>Passive Sensor</a:t>
          </a:r>
        </a:p>
      </dsp:txBody>
      <dsp:txXfrm>
        <a:off x="2039300" y="3163416"/>
        <a:ext cx="4474303" cy="17656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76454-AB99-48A0-A2BD-6E4FA8629F10}" type="datetimeFigureOut">
              <a:rPr lang="en-US" smtClean="0"/>
              <a:t>7/19/2022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763BE-E4CD-48C0-9CA7-CF9BDBC5464D}" type="slidenum">
              <a:rPr lang="en-US" smtClean="0"/>
              <a:t>‹#›</a:t>
            </a:fld>
            <a:endParaRPr lang="en-US"/>
          </a:p>
        </p:txBody>
      </p:sp>
    </p:spTree>
    <p:extLst>
      <p:ext uri="{BB962C8B-B14F-4D97-AF65-F5344CB8AC3E}">
        <p14:creationId xmlns:p14="http://schemas.microsoft.com/office/powerpoint/2010/main" val="2223323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renesas.com/us/en/support/engineer-school/brushless-dc-motor-01-overview"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2763BE-E4CD-48C0-9CA7-CF9BDBC5464D}" type="slidenum">
              <a:rPr lang="en-US" smtClean="0"/>
              <a:t>3</a:t>
            </a:fld>
            <a:endParaRPr lang="en-US"/>
          </a:p>
        </p:txBody>
      </p:sp>
    </p:spTree>
    <p:extLst>
      <p:ext uri="{BB962C8B-B14F-4D97-AF65-F5344CB8AC3E}">
        <p14:creationId xmlns:p14="http://schemas.microsoft.com/office/powerpoint/2010/main" val="1487806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a:t>Trục</a:t>
            </a:r>
            <a:r>
              <a:rPr lang="en-US" dirty="0"/>
              <a:t> Rotor</a:t>
            </a:r>
          </a:p>
          <a:p>
            <a:pPr marL="228600" indent="-228600">
              <a:buAutoNum type="arabicPeriod"/>
            </a:pPr>
            <a:r>
              <a:rPr lang="en-US" dirty="0"/>
              <a:t>Nam </a:t>
            </a:r>
            <a:r>
              <a:rPr lang="en-US" dirty="0" err="1"/>
              <a:t>châm</a:t>
            </a:r>
            <a:r>
              <a:rPr lang="en-US" dirty="0"/>
              <a:t> </a:t>
            </a:r>
            <a:r>
              <a:rPr lang="en-US" dirty="0" err="1"/>
              <a:t>vĩnh</a:t>
            </a:r>
            <a:r>
              <a:rPr lang="en-US" dirty="0"/>
              <a:t> </a:t>
            </a:r>
            <a:r>
              <a:rPr lang="en-US" dirty="0" err="1"/>
              <a:t>cữu</a:t>
            </a:r>
            <a:endParaRPr lang="en-US" dirty="0"/>
          </a:p>
          <a:p>
            <a:pPr marL="228600" indent="-228600">
              <a:buAutoNum type="arabicPeriod"/>
            </a:pPr>
            <a:r>
              <a:rPr lang="en-US" dirty="0" err="1"/>
              <a:t>Cuộn</a:t>
            </a:r>
            <a:r>
              <a:rPr lang="en-US" dirty="0"/>
              <a:t> </a:t>
            </a:r>
            <a:r>
              <a:rPr lang="en-US" dirty="0" err="1"/>
              <a:t>dây</a:t>
            </a:r>
            <a:endParaRPr lang="en-US" dirty="0"/>
          </a:p>
          <a:p>
            <a:pPr marL="228600" indent="-228600">
              <a:buAutoNum type="arabicPeriod"/>
            </a:pPr>
            <a:r>
              <a:rPr lang="en-US" dirty="0" err="1"/>
              <a:t>Vòng</a:t>
            </a:r>
            <a:r>
              <a:rPr lang="en-US" dirty="0"/>
              <a:t> bi (</a:t>
            </a:r>
            <a:r>
              <a:rPr lang="en-US" dirty="0" err="1"/>
              <a:t>bạc</a:t>
            </a:r>
            <a:r>
              <a:rPr lang="en-US" dirty="0"/>
              <a:t> </a:t>
            </a:r>
            <a:r>
              <a:rPr lang="en-US" dirty="0" err="1"/>
              <a:t>đạn</a:t>
            </a:r>
            <a:r>
              <a:rPr lang="en-US" dirty="0"/>
              <a:t>)</a:t>
            </a:r>
          </a:p>
        </p:txBody>
      </p:sp>
      <p:sp>
        <p:nvSpPr>
          <p:cNvPr id="4" name="Slide Number Placeholder 3"/>
          <p:cNvSpPr>
            <a:spLocks noGrp="1"/>
          </p:cNvSpPr>
          <p:nvPr>
            <p:ph type="sldNum" sz="quarter" idx="5"/>
          </p:nvPr>
        </p:nvSpPr>
        <p:spPr/>
        <p:txBody>
          <a:bodyPr/>
          <a:lstStyle/>
          <a:p>
            <a:fld id="{572763BE-E4CD-48C0-9CA7-CF9BDBC5464D}" type="slidenum">
              <a:rPr lang="en-US" smtClean="0"/>
              <a:t>25</a:t>
            </a:fld>
            <a:endParaRPr lang="en-US"/>
          </a:p>
        </p:txBody>
      </p:sp>
    </p:spTree>
    <p:extLst>
      <p:ext uri="{BB962C8B-B14F-4D97-AF65-F5344CB8AC3E}">
        <p14:creationId xmlns:p14="http://schemas.microsoft.com/office/powerpoint/2010/main" val="2956858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333333"/>
                </a:solidFill>
                <a:effectLst/>
                <a:latin typeface="Sitka Text" panose="02000505000000020004" pitchFamily="2" charset="0"/>
              </a:rPr>
              <a:t>Dòng</a:t>
            </a:r>
            <a:r>
              <a:rPr lang="en-US" b="0" i="0" dirty="0">
                <a:solidFill>
                  <a:srgbClr val="333333"/>
                </a:solidFill>
                <a:effectLst/>
                <a:latin typeface="Sitka Text" panose="02000505000000020004" pitchFamily="2" charset="0"/>
              </a:rPr>
              <a:t> </a:t>
            </a:r>
            <a:r>
              <a:rPr lang="en-US" b="0" i="0" dirty="0" err="1">
                <a:solidFill>
                  <a:srgbClr val="333333"/>
                </a:solidFill>
                <a:effectLst/>
                <a:latin typeface="Sitka Text" panose="02000505000000020004" pitchFamily="2" charset="0"/>
              </a:rPr>
              <a:t>điện</a:t>
            </a:r>
            <a:r>
              <a:rPr lang="en-US" b="0" i="0" dirty="0">
                <a:solidFill>
                  <a:srgbClr val="333333"/>
                </a:solidFill>
                <a:effectLst/>
                <a:latin typeface="Sitka Text" panose="02000505000000020004" pitchFamily="2" charset="0"/>
              </a:rPr>
              <a:t> qua </a:t>
            </a:r>
            <a:r>
              <a:rPr lang="en-US" b="0" i="0" dirty="0" err="1">
                <a:solidFill>
                  <a:srgbClr val="333333"/>
                </a:solidFill>
                <a:effectLst/>
                <a:latin typeface="Sitka Text" panose="02000505000000020004" pitchFamily="2" charset="0"/>
              </a:rPr>
              <a:t>cuộn</a:t>
            </a:r>
            <a:r>
              <a:rPr lang="en-US" b="0" i="0" dirty="0">
                <a:solidFill>
                  <a:srgbClr val="333333"/>
                </a:solidFill>
                <a:effectLst/>
                <a:latin typeface="Sitka Text" panose="02000505000000020004" pitchFamily="2" charset="0"/>
              </a:rPr>
              <a:t> </a:t>
            </a:r>
            <a:r>
              <a:rPr lang="en-US" b="0" i="0" dirty="0" err="1">
                <a:solidFill>
                  <a:srgbClr val="333333"/>
                </a:solidFill>
                <a:effectLst/>
                <a:latin typeface="Sitka Text" panose="02000505000000020004" pitchFamily="2" charset="0"/>
              </a:rPr>
              <a:t>dây</a:t>
            </a:r>
            <a:r>
              <a:rPr lang="en-US" b="0" i="0" dirty="0">
                <a:solidFill>
                  <a:srgbClr val="333333"/>
                </a:solidFill>
                <a:effectLst/>
                <a:latin typeface="Sitka Text" panose="02000505000000020004" pitchFamily="2" charset="0"/>
              </a:rPr>
              <a:t> </a:t>
            </a:r>
            <a:r>
              <a:rPr lang="en-US" b="0" i="0" dirty="0" err="1">
                <a:solidFill>
                  <a:srgbClr val="333333"/>
                </a:solidFill>
                <a:effectLst/>
                <a:latin typeface="Sitka Text" panose="02000505000000020004" pitchFamily="2" charset="0"/>
              </a:rPr>
              <a:t>sẽ</a:t>
            </a:r>
            <a:r>
              <a:rPr lang="en-US" b="0" i="0" dirty="0">
                <a:solidFill>
                  <a:srgbClr val="333333"/>
                </a:solidFill>
                <a:effectLst/>
                <a:latin typeface="Sitka Text" panose="02000505000000020004" pitchFamily="2" charset="0"/>
              </a:rPr>
              <a:t> </a:t>
            </a:r>
            <a:r>
              <a:rPr lang="en-US" b="0" i="0" dirty="0" err="1">
                <a:solidFill>
                  <a:srgbClr val="333333"/>
                </a:solidFill>
                <a:effectLst/>
                <a:latin typeface="Sitka Text" panose="02000505000000020004" pitchFamily="2" charset="0"/>
              </a:rPr>
              <a:t>tạo</a:t>
            </a:r>
            <a:r>
              <a:rPr lang="en-US" b="0" i="0" dirty="0">
                <a:solidFill>
                  <a:srgbClr val="333333"/>
                </a:solidFill>
                <a:effectLst/>
                <a:latin typeface="Sitka Text" panose="02000505000000020004" pitchFamily="2" charset="0"/>
              </a:rPr>
              <a:t> </a:t>
            </a:r>
            <a:r>
              <a:rPr lang="en-US" b="0" i="0" dirty="0" err="1">
                <a:solidFill>
                  <a:srgbClr val="333333"/>
                </a:solidFill>
                <a:effectLst/>
                <a:latin typeface="Sitka Text" panose="02000505000000020004" pitchFamily="2" charset="0"/>
              </a:rPr>
              <a:t>ra</a:t>
            </a:r>
            <a:r>
              <a:rPr lang="en-US" b="0" i="0" dirty="0">
                <a:solidFill>
                  <a:srgbClr val="333333"/>
                </a:solidFill>
                <a:effectLst/>
                <a:latin typeface="Sitka Text" panose="02000505000000020004" pitchFamily="2" charset="0"/>
              </a:rPr>
              <a:t> </a:t>
            </a:r>
            <a:r>
              <a:rPr lang="en-US" b="0" i="0" dirty="0" err="1">
                <a:solidFill>
                  <a:srgbClr val="333333"/>
                </a:solidFill>
                <a:effectLst/>
                <a:latin typeface="Sitka Text" panose="02000505000000020004" pitchFamily="2" charset="0"/>
              </a:rPr>
              <a:t>từ</a:t>
            </a:r>
            <a:r>
              <a:rPr lang="en-US" b="0" i="0" dirty="0">
                <a:solidFill>
                  <a:srgbClr val="333333"/>
                </a:solidFill>
                <a:effectLst/>
                <a:latin typeface="Sitka Text" panose="02000505000000020004" pitchFamily="2" charset="0"/>
              </a:rPr>
              <a:t> </a:t>
            </a:r>
            <a:r>
              <a:rPr lang="en-US" b="0" i="0" dirty="0" err="1">
                <a:solidFill>
                  <a:srgbClr val="333333"/>
                </a:solidFill>
                <a:effectLst/>
                <a:latin typeface="Sitka Text" panose="02000505000000020004" pitchFamily="2" charset="0"/>
              </a:rPr>
              <a:t>trường</a:t>
            </a:r>
            <a:endParaRPr lang="en-US" b="0" i="0" dirty="0">
              <a:solidFill>
                <a:srgbClr val="333333"/>
              </a:solidFill>
              <a:effectLst/>
              <a:latin typeface="Sitka Text" panose="02000505000000020004" pitchFamily="2" charset="0"/>
            </a:endParaRPr>
          </a:p>
          <a:p>
            <a:r>
              <a:rPr lang="vi-VN" b="0" i="0" dirty="0">
                <a:solidFill>
                  <a:srgbClr val="333333"/>
                </a:solidFill>
                <a:effectLst/>
                <a:latin typeface="Sitka Text" panose="02000505000000020004" pitchFamily="2" charset="0"/>
              </a:rPr>
              <a:t>bằng cách thay </a:t>
            </a:r>
            <a:r>
              <a:rPr lang="vi-VN" b="1" i="0" dirty="0">
                <a:solidFill>
                  <a:srgbClr val="333333"/>
                </a:solidFill>
                <a:effectLst/>
                <a:latin typeface="Sitka Text" panose="02000505000000020004" pitchFamily="2" charset="0"/>
              </a:rPr>
              <a:t>đổi hướng của từ trường</a:t>
            </a:r>
            <a:r>
              <a:rPr lang="en-US" b="1" i="0" dirty="0">
                <a:solidFill>
                  <a:srgbClr val="333333"/>
                </a:solidFill>
                <a:effectLst/>
                <a:latin typeface="Sitka Text" panose="02000505000000020004" pitchFamily="2" charset="0"/>
              </a:rPr>
              <a:t> </a:t>
            </a:r>
            <a:r>
              <a:rPr lang="en-US" b="0" i="0" dirty="0">
                <a:solidFill>
                  <a:srgbClr val="333333"/>
                </a:solidFill>
                <a:effectLst/>
                <a:latin typeface="Sitka Text" panose="02000505000000020004" pitchFamily="2" charset="0"/>
              </a:rPr>
              <a:t>-&gt;</a:t>
            </a:r>
            <a:r>
              <a:rPr lang="vi-VN" b="0" i="0" dirty="0">
                <a:solidFill>
                  <a:srgbClr val="333333"/>
                </a:solidFill>
                <a:effectLst/>
                <a:latin typeface="Sitka Text" panose="02000505000000020004" pitchFamily="2" charset="0"/>
              </a:rPr>
              <a:t> </a:t>
            </a:r>
            <a:r>
              <a:rPr lang="vi-VN" b="1" i="0" dirty="0">
                <a:solidFill>
                  <a:srgbClr val="333333"/>
                </a:solidFill>
                <a:effectLst/>
                <a:latin typeface="Sitka Text" panose="02000505000000020004" pitchFamily="2" charset="0"/>
              </a:rPr>
              <a:t>quay nam châm vĩnh cửu </a:t>
            </a:r>
            <a:r>
              <a:rPr lang="vi-VN" b="0" i="0" dirty="0">
                <a:solidFill>
                  <a:srgbClr val="333333"/>
                </a:solidFill>
                <a:effectLst/>
                <a:latin typeface="Sitka Text" panose="02000505000000020004" pitchFamily="2" charset="0"/>
              </a:rPr>
              <a:t>. Để điều khiển chuyển động quay đó, </a:t>
            </a:r>
            <a:r>
              <a:rPr lang="en-US" b="0" i="0" dirty="0" err="1">
                <a:solidFill>
                  <a:srgbClr val="333333"/>
                </a:solidFill>
                <a:effectLst/>
                <a:latin typeface="Sitka Text" panose="02000505000000020004" pitchFamily="2" charset="0"/>
              </a:rPr>
              <a:t>chúng</a:t>
            </a:r>
            <a:r>
              <a:rPr lang="en-US" b="0" i="0" dirty="0">
                <a:solidFill>
                  <a:srgbClr val="333333"/>
                </a:solidFill>
                <a:effectLst/>
                <a:latin typeface="Sitka Text" panose="02000505000000020004" pitchFamily="2" charset="0"/>
              </a:rPr>
              <a:t> ta</a:t>
            </a:r>
            <a:r>
              <a:rPr lang="vi-VN" b="0" i="0" dirty="0">
                <a:solidFill>
                  <a:srgbClr val="333333"/>
                </a:solidFill>
                <a:effectLst/>
                <a:latin typeface="Sitka Text" panose="02000505000000020004" pitchFamily="2" charset="0"/>
              </a:rPr>
              <a:t> cần điều chỉnh </a:t>
            </a:r>
            <a:r>
              <a:rPr lang="vi-VN" b="1" i="0" dirty="0">
                <a:solidFill>
                  <a:srgbClr val="333333"/>
                </a:solidFill>
                <a:effectLst/>
                <a:latin typeface="Sitka Text" panose="02000505000000020004" pitchFamily="2" charset="0"/>
              </a:rPr>
              <a:t>độ lớn </a:t>
            </a:r>
            <a:r>
              <a:rPr lang="vi-VN" b="0" i="0" dirty="0">
                <a:solidFill>
                  <a:srgbClr val="333333"/>
                </a:solidFill>
                <a:effectLst/>
                <a:latin typeface="Sitka Text" panose="02000505000000020004" pitchFamily="2" charset="0"/>
              </a:rPr>
              <a:t>kết hợp </a:t>
            </a:r>
            <a:r>
              <a:rPr lang="vi-VN" b="1" i="0" dirty="0">
                <a:solidFill>
                  <a:srgbClr val="333333"/>
                </a:solidFill>
                <a:effectLst/>
                <a:latin typeface="Sitka Text" panose="02000505000000020004" pitchFamily="2" charset="0"/>
              </a:rPr>
              <a:t>hướng của dòng điện</a:t>
            </a:r>
            <a:r>
              <a:rPr lang="vi-VN" b="0" i="0" dirty="0">
                <a:solidFill>
                  <a:srgbClr val="333333"/>
                </a:solidFill>
                <a:effectLst/>
                <a:latin typeface="Sitka Text" panose="02000505000000020004" pitchFamily="2" charset="0"/>
              </a:rPr>
              <a:t> chạy vào các cuộn dây này.</a:t>
            </a:r>
            <a:endParaRPr lang="en-US" dirty="0"/>
          </a:p>
        </p:txBody>
      </p:sp>
      <p:sp>
        <p:nvSpPr>
          <p:cNvPr id="4" name="Slide Number Placeholder 3"/>
          <p:cNvSpPr>
            <a:spLocks noGrp="1"/>
          </p:cNvSpPr>
          <p:nvPr>
            <p:ph type="sldNum" sz="quarter" idx="5"/>
          </p:nvPr>
        </p:nvSpPr>
        <p:spPr/>
        <p:txBody>
          <a:bodyPr/>
          <a:lstStyle/>
          <a:p>
            <a:fld id="{572763BE-E4CD-48C0-9CA7-CF9BDBC5464D}" type="slidenum">
              <a:rPr lang="en-US" smtClean="0"/>
              <a:t>26</a:t>
            </a:fld>
            <a:endParaRPr lang="en-US"/>
          </a:p>
        </p:txBody>
      </p:sp>
    </p:spTree>
    <p:extLst>
      <p:ext uri="{BB962C8B-B14F-4D97-AF65-F5344CB8AC3E}">
        <p14:creationId xmlns:p14="http://schemas.microsoft.com/office/powerpoint/2010/main" val="1387498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Bền</a:t>
            </a:r>
            <a:r>
              <a:rPr lang="en-US" dirty="0"/>
              <a:t> </a:t>
            </a:r>
            <a:r>
              <a:rPr lang="en-US" dirty="0" err="1"/>
              <a:t>và</a:t>
            </a:r>
            <a:r>
              <a:rPr lang="en-US" dirty="0"/>
              <a:t> </a:t>
            </a:r>
            <a:r>
              <a:rPr lang="en-US" dirty="0" err="1"/>
              <a:t>ít</a:t>
            </a:r>
            <a:r>
              <a:rPr lang="en-US" dirty="0"/>
              <a:t> </a:t>
            </a:r>
            <a:r>
              <a:rPr lang="en-US" dirty="0" err="1"/>
              <a:t>ồn</a:t>
            </a:r>
            <a:r>
              <a:rPr lang="en-US" dirty="0"/>
              <a:t> </a:t>
            </a:r>
            <a:r>
              <a:rPr lang="en-US" dirty="0" err="1"/>
              <a:t>hơn</a:t>
            </a:r>
            <a:r>
              <a:rPr lang="en-US" dirty="0"/>
              <a:t> do ko </a:t>
            </a:r>
            <a:r>
              <a:rPr lang="en-US" dirty="0" err="1"/>
              <a:t>tiếp</a:t>
            </a:r>
            <a:r>
              <a:rPr lang="en-US" dirty="0"/>
              <a:t> </a:t>
            </a:r>
            <a:r>
              <a:rPr lang="en-US" dirty="0" err="1"/>
              <a:t>xúc</a:t>
            </a:r>
            <a:endParaRPr lang="en-US" dirty="0"/>
          </a:p>
          <a:p>
            <a:r>
              <a:rPr lang="en-US" dirty="0" err="1"/>
              <a:t>Có</a:t>
            </a:r>
            <a:r>
              <a:rPr lang="en-US" dirty="0"/>
              <a:t> </a:t>
            </a:r>
            <a:r>
              <a:rPr lang="en-US" dirty="0" err="1"/>
              <a:t>thể</a:t>
            </a:r>
            <a:r>
              <a:rPr lang="en-US" dirty="0"/>
              <a:t> </a:t>
            </a:r>
            <a:r>
              <a:rPr lang="en-US" dirty="0" err="1"/>
              <a:t>thay</a:t>
            </a:r>
            <a:r>
              <a:rPr lang="en-US" dirty="0"/>
              <a:t> </a:t>
            </a:r>
            <a:r>
              <a:rPr lang="en-US" dirty="0" err="1"/>
              <a:t>đổi</a:t>
            </a:r>
            <a:r>
              <a:rPr lang="en-US" dirty="0"/>
              <a:t> </a:t>
            </a:r>
            <a:r>
              <a:rPr lang="en-US" dirty="0" err="1"/>
              <a:t>mô</a:t>
            </a:r>
            <a:r>
              <a:rPr lang="en-US" dirty="0"/>
              <a:t> men </a:t>
            </a:r>
            <a:r>
              <a:rPr lang="en-US" dirty="0" err="1"/>
              <a:t>xoắn</a:t>
            </a:r>
            <a:r>
              <a:rPr lang="en-US" dirty="0"/>
              <a:t> </a:t>
            </a:r>
            <a:r>
              <a:rPr lang="en-US" dirty="0" err="1"/>
              <a:t>liên</a:t>
            </a:r>
            <a:r>
              <a:rPr lang="en-US" dirty="0"/>
              <a:t> </a:t>
            </a:r>
            <a:r>
              <a:rPr lang="en-US" dirty="0" err="1"/>
              <a:t>tục</a:t>
            </a:r>
            <a:endParaRPr lang="en-US" dirty="0"/>
          </a:p>
          <a:p>
            <a:r>
              <a:rPr lang="en-US" dirty="0" err="1"/>
              <a:t>Cùng</a:t>
            </a:r>
            <a:r>
              <a:rPr lang="en-US" dirty="0"/>
              <a:t> </a:t>
            </a:r>
            <a:r>
              <a:rPr lang="en-US" dirty="0" err="1"/>
              <a:t>kích</a:t>
            </a:r>
            <a:r>
              <a:rPr lang="en-US" dirty="0"/>
              <a:t> </a:t>
            </a:r>
            <a:r>
              <a:rPr lang="en-US" dirty="0" err="1"/>
              <a:t>thước</a:t>
            </a:r>
            <a:r>
              <a:rPr lang="en-US" dirty="0"/>
              <a:t>, BLDC </a:t>
            </a:r>
            <a:r>
              <a:rPr lang="en-US" dirty="0" err="1"/>
              <a:t>cho</a:t>
            </a:r>
            <a:r>
              <a:rPr lang="en-US" dirty="0"/>
              <a:t> </a:t>
            </a:r>
            <a:r>
              <a:rPr lang="en-US" dirty="0" err="1"/>
              <a:t>công</a:t>
            </a:r>
            <a:r>
              <a:rPr lang="en-US" dirty="0"/>
              <a:t> </a:t>
            </a:r>
            <a:r>
              <a:rPr lang="en-US" dirty="0" err="1"/>
              <a:t>suất</a:t>
            </a:r>
            <a:r>
              <a:rPr lang="en-US" dirty="0"/>
              <a:t> </a:t>
            </a:r>
            <a:r>
              <a:rPr lang="en-US" dirty="0" err="1"/>
              <a:t>tốt</a:t>
            </a:r>
            <a:r>
              <a:rPr lang="en-US" dirty="0"/>
              <a:t> </a:t>
            </a:r>
            <a:r>
              <a:rPr lang="en-US" dirty="0" err="1"/>
              <a:t>hơn</a:t>
            </a:r>
            <a:r>
              <a:rPr lang="en-US" dirty="0"/>
              <a:t> (</a:t>
            </a:r>
            <a:r>
              <a:rPr lang="en-US" dirty="0" err="1"/>
              <a:t>cùng</a:t>
            </a:r>
            <a:r>
              <a:rPr lang="en-US" dirty="0"/>
              <a:t> </a:t>
            </a:r>
            <a:r>
              <a:rPr lang="en-US" dirty="0" err="1"/>
              <a:t>công</a:t>
            </a:r>
            <a:r>
              <a:rPr lang="en-US" dirty="0"/>
              <a:t> </a:t>
            </a:r>
            <a:r>
              <a:rPr lang="en-US" dirty="0" err="1"/>
              <a:t>suất</a:t>
            </a:r>
            <a:r>
              <a:rPr lang="en-US" dirty="0"/>
              <a:t> </a:t>
            </a:r>
            <a:r>
              <a:rPr lang="en-US" dirty="0" err="1"/>
              <a:t>thì</a:t>
            </a:r>
            <a:r>
              <a:rPr lang="en-US" dirty="0"/>
              <a:t> Brush </a:t>
            </a:r>
            <a:r>
              <a:rPr lang="en-US" dirty="0" err="1"/>
              <a:t>phải</a:t>
            </a:r>
            <a:r>
              <a:rPr lang="en-US" dirty="0"/>
              <a:t> </a:t>
            </a:r>
            <a:r>
              <a:rPr lang="en-US" dirty="0" err="1"/>
              <a:t>có</a:t>
            </a:r>
            <a:r>
              <a:rPr lang="en-US" dirty="0"/>
              <a:t> magnet </a:t>
            </a:r>
            <a:r>
              <a:rPr lang="en-US" dirty="0" err="1"/>
              <a:t>lớn</a:t>
            </a:r>
            <a:r>
              <a:rPr lang="en-US" dirty="0"/>
              <a:t> </a:t>
            </a:r>
            <a:r>
              <a:rPr lang="en-US" dirty="0" err="1"/>
              <a:t>hơn</a:t>
            </a:r>
            <a:r>
              <a:rPr lang="en-US" dirty="0"/>
              <a:t>)</a:t>
            </a:r>
          </a:p>
          <a:p>
            <a:r>
              <a:rPr lang="en-US" dirty="0"/>
              <a:t>Beside, </a:t>
            </a:r>
            <a:r>
              <a:rPr lang="en-US" dirty="0" err="1"/>
              <a:t>có</a:t>
            </a:r>
            <a:r>
              <a:rPr lang="en-US" dirty="0"/>
              <a:t> </a:t>
            </a:r>
            <a:r>
              <a:rPr lang="en-US" dirty="0" err="1"/>
              <a:t>thể</a:t>
            </a:r>
            <a:r>
              <a:rPr lang="en-US" dirty="0"/>
              <a:t> </a:t>
            </a:r>
            <a:r>
              <a:rPr lang="en-US" dirty="0" err="1"/>
              <a:t>điều</a:t>
            </a:r>
            <a:r>
              <a:rPr lang="en-US" dirty="0"/>
              <a:t> </a:t>
            </a:r>
            <a:r>
              <a:rPr lang="en-US" dirty="0" err="1"/>
              <a:t>chỉnh</a:t>
            </a:r>
            <a:r>
              <a:rPr lang="en-US" dirty="0"/>
              <a:t> </a:t>
            </a:r>
            <a:r>
              <a:rPr lang="en-US" dirty="0" err="1"/>
              <a:t>chính</a:t>
            </a:r>
            <a:r>
              <a:rPr lang="en-US" dirty="0"/>
              <a:t> </a:t>
            </a:r>
            <a:r>
              <a:rPr lang="en-US" dirty="0" err="1"/>
              <a:t>xác</a:t>
            </a:r>
            <a:r>
              <a:rPr lang="en-US" dirty="0"/>
              <a:t> rpm </a:t>
            </a:r>
            <a:r>
              <a:rPr lang="en-US" dirty="0" err="1"/>
              <a:t>và</a:t>
            </a:r>
            <a:r>
              <a:rPr lang="en-US" dirty="0"/>
              <a:t> torque -&gt; </a:t>
            </a:r>
            <a:r>
              <a:rPr lang="en-US" dirty="0" err="1"/>
              <a:t>tối</a:t>
            </a:r>
            <a:r>
              <a:rPr lang="en-US" dirty="0"/>
              <a:t> </a:t>
            </a:r>
            <a:r>
              <a:rPr lang="en-US" dirty="0" err="1"/>
              <a:t>ưu</a:t>
            </a:r>
            <a:r>
              <a:rPr lang="en-US" dirty="0"/>
              <a:t> </a:t>
            </a:r>
            <a:r>
              <a:rPr lang="en-US" dirty="0" err="1"/>
              <a:t>năng</a:t>
            </a:r>
            <a:r>
              <a:rPr lang="en-US" dirty="0"/>
              <a:t> </a:t>
            </a:r>
            <a:r>
              <a:rPr lang="en-US" dirty="0" err="1"/>
              <a:t>lượng</a:t>
            </a:r>
            <a:r>
              <a:rPr lang="en-US" dirty="0"/>
              <a:t> </a:t>
            </a:r>
            <a:r>
              <a:rPr lang="en-US" dirty="0" err="1"/>
              <a:t>tiêu</a:t>
            </a:r>
            <a:r>
              <a:rPr lang="en-US" dirty="0"/>
              <a:t> </a:t>
            </a:r>
            <a:r>
              <a:rPr lang="en-US" dirty="0" err="1"/>
              <a:t>thụ</a:t>
            </a:r>
            <a:endParaRPr lang="en-US" dirty="0"/>
          </a:p>
          <a:p>
            <a:endParaRPr lang="en-US" dirty="0"/>
          </a:p>
          <a:p>
            <a:r>
              <a:rPr lang="en-US" dirty="0">
                <a:hlinkClick r:id="rId3"/>
              </a:rPr>
              <a:t>What are Brushless DC Motors | Renesas</a:t>
            </a:r>
            <a:endParaRPr lang="en-US" dirty="0"/>
          </a:p>
        </p:txBody>
      </p:sp>
      <p:sp>
        <p:nvSpPr>
          <p:cNvPr id="4" name="Slide Number Placeholder 3"/>
          <p:cNvSpPr>
            <a:spLocks noGrp="1"/>
          </p:cNvSpPr>
          <p:nvPr>
            <p:ph type="sldNum" sz="quarter" idx="5"/>
          </p:nvPr>
        </p:nvSpPr>
        <p:spPr/>
        <p:txBody>
          <a:bodyPr/>
          <a:lstStyle/>
          <a:p>
            <a:fld id="{572763BE-E4CD-48C0-9CA7-CF9BDBC5464D}" type="slidenum">
              <a:rPr lang="en-US" smtClean="0"/>
              <a:t>27</a:t>
            </a:fld>
            <a:endParaRPr lang="en-US"/>
          </a:p>
        </p:txBody>
      </p:sp>
    </p:spTree>
    <p:extLst>
      <p:ext uri="{BB962C8B-B14F-4D97-AF65-F5344CB8AC3E}">
        <p14:creationId xmlns:p14="http://schemas.microsoft.com/office/powerpoint/2010/main" val="3412321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Nhận</a:t>
            </a:r>
            <a:r>
              <a:rPr lang="en-US" dirty="0"/>
              <a:t> </a:t>
            </a:r>
            <a:r>
              <a:rPr lang="en-US" dirty="0" err="1"/>
              <a:t>diện</a:t>
            </a:r>
            <a:r>
              <a:rPr lang="en-US" dirty="0"/>
              <a:t> </a:t>
            </a:r>
            <a:r>
              <a:rPr lang="en-US" dirty="0" err="1"/>
              <a:t>và</a:t>
            </a:r>
            <a:r>
              <a:rPr lang="en-US" dirty="0"/>
              <a:t> </a:t>
            </a:r>
            <a:r>
              <a:rPr lang="en-US" dirty="0" err="1"/>
              <a:t>đo</a:t>
            </a:r>
            <a:r>
              <a:rPr lang="en-US" dirty="0"/>
              <a:t> </a:t>
            </a:r>
            <a:r>
              <a:rPr lang="en-US" dirty="0" err="1"/>
              <a:t>đạc</a:t>
            </a:r>
            <a:r>
              <a:rPr lang="en-US" dirty="0"/>
              <a:t> </a:t>
            </a:r>
            <a:r>
              <a:rPr lang="en-US" dirty="0" err="1"/>
              <a:t>bằng</a:t>
            </a:r>
            <a:r>
              <a:rPr lang="en-US" dirty="0"/>
              <a:t> </a:t>
            </a:r>
            <a:r>
              <a:rPr lang="en-US" dirty="0" err="1"/>
              <a:t>cách</a:t>
            </a:r>
            <a:r>
              <a:rPr lang="en-US" dirty="0"/>
              <a:t> </a:t>
            </a:r>
            <a:r>
              <a:rPr lang="en-US" dirty="0" err="1"/>
              <a:t>chuyển</a:t>
            </a:r>
            <a:r>
              <a:rPr lang="en-US" dirty="0"/>
              <a:t> 1 </a:t>
            </a:r>
            <a:r>
              <a:rPr lang="en-US" dirty="0" err="1"/>
              <a:t>tín</a:t>
            </a:r>
            <a:r>
              <a:rPr lang="en-US" dirty="0"/>
              <a:t> </a:t>
            </a:r>
            <a:r>
              <a:rPr lang="en-US" dirty="0" err="1"/>
              <a:t>hiệu</a:t>
            </a:r>
            <a:r>
              <a:rPr lang="en-US" dirty="0"/>
              <a:t> </a:t>
            </a:r>
            <a:r>
              <a:rPr lang="en-US" dirty="0" err="1"/>
              <a:t>vật</a:t>
            </a:r>
            <a:r>
              <a:rPr lang="en-US" dirty="0"/>
              <a:t> </a:t>
            </a:r>
            <a:r>
              <a:rPr lang="en-US" dirty="0" err="1"/>
              <a:t>lý</a:t>
            </a:r>
            <a:r>
              <a:rPr lang="en-US" dirty="0"/>
              <a:t> </a:t>
            </a:r>
            <a:r>
              <a:rPr lang="en-US" dirty="0" err="1"/>
              <a:t>hoặc</a:t>
            </a:r>
            <a:r>
              <a:rPr lang="en-US" dirty="0"/>
              <a:t> </a:t>
            </a:r>
            <a:r>
              <a:rPr lang="en-US" dirty="0" err="1"/>
              <a:t>hoá</a:t>
            </a:r>
            <a:r>
              <a:rPr lang="en-US" dirty="0"/>
              <a:t> sang </a:t>
            </a:r>
            <a:r>
              <a:rPr lang="en-US" dirty="0" err="1"/>
              <a:t>tín</a:t>
            </a:r>
            <a:r>
              <a:rPr lang="en-US" dirty="0"/>
              <a:t> </a:t>
            </a:r>
            <a:r>
              <a:rPr lang="en-US" dirty="0" err="1"/>
              <a:t>hiệu</a:t>
            </a:r>
            <a:r>
              <a:rPr lang="en-US" dirty="0"/>
              <a:t> </a:t>
            </a:r>
            <a:r>
              <a:rPr lang="en-US" dirty="0" err="1"/>
              <a:t>điện</a:t>
            </a:r>
            <a:endParaRPr lang="en-US" dirty="0"/>
          </a:p>
          <a:p>
            <a:r>
              <a:rPr lang="en-US" dirty="0"/>
              <a:t>Thu </a:t>
            </a:r>
            <a:r>
              <a:rPr lang="en-US" dirty="0" err="1"/>
              <a:t>vào</a:t>
            </a:r>
            <a:r>
              <a:rPr lang="en-US" dirty="0"/>
              <a:t> </a:t>
            </a:r>
            <a:r>
              <a:rPr lang="en-US" dirty="0" err="1"/>
              <a:t>tín</a:t>
            </a:r>
            <a:r>
              <a:rPr lang="en-US" dirty="0"/>
              <a:t> </a:t>
            </a:r>
            <a:r>
              <a:rPr lang="en-US" dirty="0" err="1"/>
              <a:t>hiệu</a:t>
            </a:r>
            <a:r>
              <a:rPr lang="en-US" dirty="0"/>
              <a:t>:</a:t>
            </a:r>
          </a:p>
          <a:p>
            <a:r>
              <a:rPr lang="vi-VN" dirty="0"/>
              <a:t>ánh sáng, nhiệt, chuyển động, độ ẩm, áp suất hoặc bất kỳ ai trong số rất nhiều hiện tượng môi trường khác</a:t>
            </a:r>
            <a:endParaRPr lang="en-US" dirty="0"/>
          </a:p>
          <a:p>
            <a:r>
              <a:rPr lang="en-US" dirty="0" err="1"/>
              <a:t>Xuất</a:t>
            </a:r>
            <a:r>
              <a:rPr lang="en-US" dirty="0"/>
              <a:t> </a:t>
            </a:r>
            <a:r>
              <a:rPr lang="en-US" dirty="0" err="1"/>
              <a:t>ra</a:t>
            </a:r>
            <a:r>
              <a:rPr lang="en-US" dirty="0"/>
              <a:t> </a:t>
            </a:r>
            <a:r>
              <a:rPr lang="en-US" dirty="0" err="1"/>
              <a:t>tín</a:t>
            </a:r>
            <a:r>
              <a:rPr lang="en-US" dirty="0"/>
              <a:t> </a:t>
            </a:r>
            <a:r>
              <a:rPr lang="en-US" dirty="0" err="1"/>
              <a:t>hiệu</a:t>
            </a:r>
            <a:r>
              <a:rPr lang="en-US" dirty="0"/>
              <a:t> :</a:t>
            </a:r>
            <a:r>
              <a:rPr lang="en-US" sz="1200" dirty="0">
                <a:latin typeface="Segoe UI Historic" panose="020B0502040204020203" pitchFamily="34" charset="0"/>
              </a:rPr>
              <a:t>(in analog or digital signal)</a:t>
            </a:r>
            <a:endParaRPr lang="en-US" dirty="0"/>
          </a:p>
          <a:p>
            <a:r>
              <a:rPr lang="vi-VN" dirty="0"/>
              <a:t>dòng điện và điện áp, biên độ dòng điện hoặc điện áp, tần số, pha, độ rộng xung và chu kỳ hoặc chu kỳ của dao động điện, hoặc dưới dạng các thông số điện, điện trở, điện dung và điện cảm</a:t>
            </a:r>
            <a:endParaRPr lang="en-US" dirty="0"/>
          </a:p>
        </p:txBody>
      </p:sp>
      <p:sp>
        <p:nvSpPr>
          <p:cNvPr id="4" name="Slide Number Placeholder 3"/>
          <p:cNvSpPr>
            <a:spLocks noGrp="1"/>
          </p:cNvSpPr>
          <p:nvPr>
            <p:ph type="sldNum" sz="quarter" idx="5"/>
          </p:nvPr>
        </p:nvSpPr>
        <p:spPr/>
        <p:txBody>
          <a:bodyPr/>
          <a:lstStyle/>
          <a:p>
            <a:fld id="{572763BE-E4CD-48C0-9CA7-CF9BDBC5464D}" type="slidenum">
              <a:rPr lang="en-US" smtClean="0"/>
              <a:t>4</a:t>
            </a:fld>
            <a:endParaRPr lang="en-US"/>
          </a:p>
        </p:txBody>
      </p:sp>
    </p:spTree>
    <p:extLst>
      <p:ext uri="{BB962C8B-B14F-4D97-AF65-F5344CB8AC3E}">
        <p14:creationId xmlns:p14="http://schemas.microsoft.com/office/powerpoint/2010/main" val="3445114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Analog : </a:t>
            </a:r>
            <a:r>
              <a:rPr lang="en-US" dirty="0" err="1"/>
              <a:t>dạng</a:t>
            </a:r>
            <a:r>
              <a:rPr lang="en-US" dirty="0"/>
              <a:t> </a:t>
            </a:r>
            <a:r>
              <a:rPr lang="en-US" dirty="0" err="1"/>
              <a:t>sóng</a:t>
            </a:r>
            <a:r>
              <a:rPr lang="en-US" dirty="0"/>
              <a:t> </a:t>
            </a:r>
            <a:r>
              <a:rPr lang="en-US" dirty="0" err="1"/>
              <a:t>hình</a:t>
            </a:r>
            <a:r>
              <a:rPr lang="en-US" dirty="0"/>
              <a:t> sin</a:t>
            </a:r>
          </a:p>
          <a:p>
            <a:r>
              <a:rPr lang="en-US" dirty="0"/>
              <a:t>Digital : </a:t>
            </a:r>
            <a:r>
              <a:rPr lang="en-US" dirty="0" err="1"/>
              <a:t>dạng</a:t>
            </a:r>
            <a:r>
              <a:rPr lang="en-US" dirty="0"/>
              <a:t> </a:t>
            </a:r>
            <a:r>
              <a:rPr lang="en-US" dirty="0" err="1"/>
              <a:t>bước</a:t>
            </a:r>
            <a:r>
              <a:rPr lang="en-US" dirty="0"/>
              <a:t> (step)</a:t>
            </a:r>
          </a:p>
          <a:p>
            <a:endParaRPr lang="en-US" dirty="0"/>
          </a:p>
        </p:txBody>
      </p:sp>
      <p:sp>
        <p:nvSpPr>
          <p:cNvPr id="4" name="Slide Number Placeholder 3"/>
          <p:cNvSpPr>
            <a:spLocks noGrp="1"/>
          </p:cNvSpPr>
          <p:nvPr>
            <p:ph type="sldNum" sz="quarter" idx="5"/>
          </p:nvPr>
        </p:nvSpPr>
        <p:spPr/>
        <p:txBody>
          <a:bodyPr/>
          <a:lstStyle/>
          <a:p>
            <a:fld id="{572763BE-E4CD-48C0-9CA7-CF9BDBC5464D}" type="slidenum">
              <a:rPr lang="en-US" smtClean="0"/>
              <a:t>5</a:t>
            </a:fld>
            <a:endParaRPr lang="en-US"/>
          </a:p>
        </p:txBody>
      </p:sp>
    </p:spTree>
    <p:extLst>
      <p:ext uri="{BB962C8B-B14F-4D97-AF65-F5344CB8AC3E}">
        <p14:creationId xmlns:p14="http://schemas.microsoft.com/office/powerpoint/2010/main" val="2528849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Xe -&gt; </a:t>
            </a:r>
            <a:r>
              <a:rPr lang="en-US" dirty="0" err="1"/>
              <a:t>tín</a:t>
            </a:r>
            <a:r>
              <a:rPr lang="en-US" dirty="0"/>
              <a:t> </a:t>
            </a:r>
            <a:r>
              <a:rPr lang="en-US" dirty="0" err="1"/>
              <a:t>hiệu</a:t>
            </a:r>
            <a:r>
              <a:rPr lang="en-US" dirty="0"/>
              <a:t> </a:t>
            </a:r>
            <a:r>
              <a:rPr lang="en-US" dirty="0" err="1"/>
              <a:t>vật</a:t>
            </a:r>
            <a:r>
              <a:rPr lang="en-US" dirty="0"/>
              <a:t> </a:t>
            </a:r>
            <a:r>
              <a:rPr lang="en-US" dirty="0" err="1"/>
              <a:t>lý</a:t>
            </a:r>
            <a:r>
              <a:rPr lang="en-US" dirty="0"/>
              <a:t> -&gt; sensor </a:t>
            </a:r>
            <a:r>
              <a:rPr lang="en-US" dirty="0" err="1"/>
              <a:t>số</a:t>
            </a:r>
            <a:r>
              <a:rPr lang="en-US" dirty="0"/>
              <a:t> 1 -&gt; adapter </a:t>
            </a:r>
            <a:r>
              <a:rPr lang="en-US" dirty="0" err="1"/>
              <a:t>xuất</a:t>
            </a:r>
            <a:r>
              <a:rPr lang="en-US" dirty="0"/>
              <a:t> </a:t>
            </a:r>
            <a:r>
              <a:rPr lang="en-US" dirty="0" err="1"/>
              <a:t>ra</a:t>
            </a:r>
            <a:r>
              <a:rPr lang="en-US" dirty="0"/>
              <a:t> </a:t>
            </a:r>
            <a:r>
              <a:rPr lang="en-US" dirty="0" err="1"/>
              <a:t>tín</a:t>
            </a:r>
            <a:r>
              <a:rPr lang="en-US" dirty="0"/>
              <a:t> </a:t>
            </a:r>
            <a:r>
              <a:rPr lang="en-US" dirty="0" err="1"/>
              <a:t>hiệu</a:t>
            </a:r>
            <a:r>
              <a:rPr lang="en-US" dirty="0"/>
              <a:t> </a:t>
            </a:r>
            <a:r>
              <a:rPr lang="en-US" dirty="0" err="1"/>
              <a:t>điện</a:t>
            </a:r>
            <a:r>
              <a:rPr lang="en-US" dirty="0"/>
              <a:t> </a:t>
            </a:r>
            <a:r>
              <a:rPr lang="en-US" dirty="0" err="1"/>
              <a:t>đi</a:t>
            </a:r>
            <a:r>
              <a:rPr lang="en-US" dirty="0"/>
              <a:t> </a:t>
            </a:r>
            <a:r>
              <a:rPr lang="en-US" dirty="0" err="1"/>
              <a:t>vào</a:t>
            </a:r>
            <a:r>
              <a:rPr lang="en-US" dirty="0"/>
              <a:t> ECU</a:t>
            </a:r>
          </a:p>
          <a:p>
            <a:r>
              <a:rPr lang="en-US" dirty="0" err="1"/>
              <a:t>Từ</a:t>
            </a:r>
            <a:r>
              <a:rPr lang="en-US" dirty="0"/>
              <a:t> ECU </a:t>
            </a:r>
            <a:r>
              <a:rPr lang="en-US" dirty="0" err="1"/>
              <a:t>có</a:t>
            </a:r>
            <a:r>
              <a:rPr lang="en-US" dirty="0"/>
              <a:t> 2 </a:t>
            </a:r>
            <a:r>
              <a:rPr lang="en-US" dirty="0" err="1"/>
              <a:t>hướng</a:t>
            </a:r>
            <a:r>
              <a:rPr lang="en-US" dirty="0"/>
              <a:t> :</a:t>
            </a:r>
          </a:p>
          <a:p>
            <a:pPr marL="171450" indent="-171450">
              <a:buFontTx/>
              <a:buChar char="-"/>
            </a:pPr>
            <a:r>
              <a:rPr lang="en-US" dirty="0" err="1"/>
              <a:t>Nhận</a:t>
            </a:r>
            <a:r>
              <a:rPr lang="en-US" dirty="0"/>
              <a:t> </a:t>
            </a:r>
            <a:r>
              <a:rPr lang="en-US" dirty="0" err="1"/>
              <a:t>thêm</a:t>
            </a:r>
            <a:r>
              <a:rPr lang="en-US" dirty="0"/>
              <a:t> </a:t>
            </a:r>
            <a:r>
              <a:rPr lang="en-US" dirty="0" err="1"/>
              <a:t>tín</a:t>
            </a:r>
            <a:r>
              <a:rPr lang="en-US" dirty="0"/>
              <a:t> </a:t>
            </a:r>
            <a:r>
              <a:rPr lang="en-US" dirty="0" err="1"/>
              <a:t>hiệu</a:t>
            </a:r>
            <a:r>
              <a:rPr lang="en-US" dirty="0"/>
              <a:t> </a:t>
            </a:r>
            <a:r>
              <a:rPr lang="en-US" dirty="0" err="1"/>
              <a:t>từ</a:t>
            </a:r>
            <a:r>
              <a:rPr lang="en-US" dirty="0"/>
              <a:t> Operating switch </a:t>
            </a:r>
            <a:r>
              <a:rPr lang="en-US" dirty="0" err="1"/>
              <a:t>để</a:t>
            </a:r>
            <a:r>
              <a:rPr lang="en-US" dirty="0"/>
              <a:t> </a:t>
            </a:r>
            <a:r>
              <a:rPr lang="en-US" dirty="0" err="1"/>
              <a:t>xuất</a:t>
            </a:r>
            <a:r>
              <a:rPr lang="en-US" dirty="0"/>
              <a:t> </a:t>
            </a:r>
            <a:r>
              <a:rPr lang="en-US" dirty="0" err="1"/>
              <a:t>ra</a:t>
            </a:r>
            <a:r>
              <a:rPr lang="en-US" dirty="0"/>
              <a:t> Display</a:t>
            </a:r>
          </a:p>
          <a:p>
            <a:pPr marL="171450" indent="-171450">
              <a:buFontTx/>
              <a:buChar char="-"/>
            </a:pPr>
            <a:r>
              <a:rPr lang="en-US" dirty="0" err="1"/>
              <a:t>Từ</a:t>
            </a:r>
            <a:r>
              <a:rPr lang="en-US" dirty="0"/>
              <a:t> </a:t>
            </a:r>
            <a:r>
              <a:rPr lang="en-US" dirty="0" err="1"/>
              <a:t>những</a:t>
            </a:r>
            <a:r>
              <a:rPr lang="en-US" dirty="0"/>
              <a:t> </a:t>
            </a:r>
            <a:r>
              <a:rPr lang="en-US" dirty="0" err="1"/>
              <a:t>thông</a:t>
            </a:r>
            <a:r>
              <a:rPr lang="en-US" dirty="0"/>
              <a:t> </a:t>
            </a:r>
            <a:r>
              <a:rPr lang="en-US" dirty="0" err="1"/>
              <a:t>số</a:t>
            </a:r>
            <a:r>
              <a:rPr lang="en-US" dirty="0"/>
              <a:t> ban </a:t>
            </a:r>
            <a:r>
              <a:rPr lang="en-US" dirty="0" err="1"/>
              <a:t>đầu</a:t>
            </a:r>
            <a:r>
              <a:rPr lang="en-US" dirty="0"/>
              <a:t> </a:t>
            </a:r>
            <a:r>
              <a:rPr lang="en-US" dirty="0" err="1"/>
              <a:t>từ</a:t>
            </a:r>
            <a:r>
              <a:rPr lang="en-US" dirty="0"/>
              <a:t> input </a:t>
            </a:r>
            <a:r>
              <a:rPr lang="en-US" dirty="0" err="1"/>
              <a:t>xuất</a:t>
            </a:r>
            <a:r>
              <a:rPr lang="en-US" dirty="0"/>
              <a:t> </a:t>
            </a:r>
            <a:r>
              <a:rPr lang="en-US" dirty="0" err="1"/>
              <a:t>ra</a:t>
            </a:r>
            <a:r>
              <a:rPr lang="en-US" dirty="0"/>
              <a:t> Driver Circuit </a:t>
            </a:r>
            <a:r>
              <a:rPr lang="en-US" dirty="0" err="1"/>
              <a:t>và</a:t>
            </a:r>
            <a:r>
              <a:rPr lang="en-US" dirty="0"/>
              <a:t> </a:t>
            </a:r>
            <a:r>
              <a:rPr lang="en-US" dirty="0" err="1"/>
              <a:t>đưa</a:t>
            </a:r>
            <a:r>
              <a:rPr lang="en-US" dirty="0"/>
              <a:t> </a:t>
            </a:r>
            <a:r>
              <a:rPr lang="en-US" dirty="0" err="1"/>
              <a:t>tới</a:t>
            </a:r>
            <a:r>
              <a:rPr lang="en-US" dirty="0"/>
              <a:t> </a:t>
            </a:r>
            <a:r>
              <a:rPr lang="en-US" dirty="0" err="1"/>
              <a:t>cơ</a:t>
            </a:r>
            <a:r>
              <a:rPr lang="en-US" dirty="0"/>
              <a:t> </a:t>
            </a:r>
            <a:r>
              <a:rPr lang="en-US" dirty="0" err="1"/>
              <a:t>cấu</a:t>
            </a:r>
            <a:r>
              <a:rPr lang="en-US" dirty="0"/>
              <a:t> </a:t>
            </a:r>
            <a:r>
              <a:rPr lang="en-US" dirty="0" err="1"/>
              <a:t>chấp</a:t>
            </a:r>
            <a:r>
              <a:rPr lang="en-US" dirty="0"/>
              <a:t> </a:t>
            </a:r>
            <a:r>
              <a:rPr lang="en-US" dirty="0" err="1"/>
              <a:t>hành</a:t>
            </a:r>
            <a:r>
              <a:rPr lang="en-US" dirty="0"/>
              <a:t> 4 </a:t>
            </a:r>
            <a:r>
              <a:rPr lang="en-US" dirty="0" err="1"/>
              <a:t>để</a:t>
            </a:r>
            <a:r>
              <a:rPr lang="en-US" dirty="0"/>
              <a:t> </a:t>
            </a:r>
            <a:r>
              <a:rPr lang="en-US" dirty="0" err="1"/>
              <a:t>xe</a:t>
            </a:r>
            <a:r>
              <a:rPr lang="en-US" dirty="0"/>
              <a:t> </a:t>
            </a:r>
            <a:r>
              <a:rPr lang="en-US" dirty="0" err="1"/>
              <a:t>thực</a:t>
            </a:r>
            <a:r>
              <a:rPr lang="en-US" dirty="0"/>
              <a:t> </a:t>
            </a:r>
            <a:r>
              <a:rPr lang="en-US" dirty="0" err="1"/>
              <a:t>hiện</a:t>
            </a:r>
            <a:r>
              <a:rPr lang="en-US" dirty="0"/>
              <a:t> </a:t>
            </a:r>
            <a:r>
              <a:rPr lang="en-US" dirty="0" err="1"/>
              <a:t>đúng</a:t>
            </a:r>
            <a:r>
              <a:rPr lang="en-US" dirty="0"/>
              <a:t> </a:t>
            </a:r>
            <a:r>
              <a:rPr lang="en-US" dirty="0" err="1"/>
              <a:t>yêu</a:t>
            </a:r>
            <a:r>
              <a:rPr lang="en-US" dirty="0"/>
              <a:t> </a:t>
            </a:r>
            <a:r>
              <a:rPr lang="en-US" dirty="0" err="1"/>
              <a:t>cầu</a:t>
            </a:r>
            <a:endParaRPr lang="en-US" dirty="0"/>
          </a:p>
        </p:txBody>
      </p:sp>
      <p:sp>
        <p:nvSpPr>
          <p:cNvPr id="4" name="Slide Number Placeholder 3"/>
          <p:cNvSpPr>
            <a:spLocks noGrp="1"/>
          </p:cNvSpPr>
          <p:nvPr>
            <p:ph type="sldNum" sz="quarter" idx="5"/>
          </p:nvPr>
        </p:nvSpPr>
        <p:spPr/>
        <p:txBody>
          <a:bodyPr/>
          <a:lstStyle/>
          <a:p>
            <a:fld id="{572763BE-E4CD-48C0-9CA7-CF9BDBC5464D}" type="slidenum">
              <a:rPr lang="en-US" smtClean="0"/>
              <a:t>6</a:t>
            </a:fld>
            <a:endParaRPr lang="en-US"/>
          </a:p>
        </p:txBody>
      </p:sp>
    </p:spTree>
    <p:extLst>
      <p:ext uri="{BB962C8B-B14F-4D97-AF65-F5344CB8AC3E}">
        <p14:creationId xmlns:p14="http://schemas.microsoft.com/office/powerpoint/2010/main" val="108234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Thiết kế và nguyên tắc hoạt động</a:t>
            </a:r>
          </a:p>
          <a:p>
            <a:r>
              <a:rPr lang="vi-VN" dirty="0"/>
              <a:t>Để cảm nhận được lệnh của người lái khi lái có trợ lực điện cơ, cần phải </a:t>
            </a:r>
            <a:r>
              <a:rPr lang="vi-VN" b="1" dirty="0"/>
              <a:t>đo mô-men xoắn </a:t>
            </a:r>
            <a:r>
              <a:rPr lang="vi-VN" dirty="0"/>
              <a:t>do người lái tác động</a:t>
            </a:r>
            <a:r>
              <a:rPr lang="en-US" dirty="0"/>
              <a:t> </a:t>
            </a:r>
            <a:r>
              <a:rPr lang="en-US" dirty="0" err="1"/>
              <a:t>bằng</a:t>
            </a:r>
            <a:r>
              <a:rPr lang="en-US" dirty="0"/>
              <a:t> </a:t>
            </a:r>
            <a:r>
              <a:rPr lang="vi-VN" dirty="0"/>
              <a:t>một thanh xoắn</a:t>
            </a:r>
            <a:r>
              <a:rPr lang="en-US" dirty="0"/>
              <a:t> (torsion rod </a:t>
            </a:r>
            <a:r>
              <a:rPr lang="en-US" dirty="0" err="1"/>
              <a:t>số</a:t>
            </a:r>
            <a:r>
              <a:rPr lang="en-US" dirty="0"/>
              <a:t> 1)</a:t>
            </a:r>
            <a:r>
              <a:rPr lang="vi-VN" dirty="0"/>
              <a:t> được lắp vào trục lái.</a:t>
            </a:r>
          </a:p>
          <a:p>
            <a:endParaRPr lang="vi-VN" dirty="0"/>
          </a:p>
          <a:p>
            <a:r>
              <a:rPr lang="vi-VN" dirty="0"/>
              <a:t>Thanh bị xoắn một lượng xác định theo </a:t>
            </a:r>
            <a:r>
              <a:rPr lang="vi-VN" b="1" dirty="0"/>
              <a:t>tỷ lệ tuyến tính</a:t>
            </a:r>
            <a:r>
              <a:rPr lang="vi-VN" dirty="0"/>
              <a:t> với </a:t>
            </a:r>
            <a:r>
              <a:rPr lang="vi-VN" b="1" dirty="0"/>
              <a:t>mômen xoắn </a:t>
            </a:r>
            <a:r>
              <a:rPr lang="vi-VN" dirty="0"/>
              <a:t>do người lái xe tác dụng khi người lái xe quay vô lăng (Hình 1). Về phần nó, độ xoắn này có thể được đo bằng </a:t>
            </a:r>
            <a:r>
              <a:rPr lang="en-US" b="1" dirty="0" err="1"/>
              <a:t>cảm</a:t>
            </a:r>
            <a:r>
              <a:rPr lang="en-US" b="1" dirty="0"/>
              <a:t> </a:t>
            </a:r>
            <a:r>
              <a:rPr lang="en-US" b="1" dirty="0" err="1"/>
              <a:t>biến</a:t>
            </a:r>
            <a:r>
              <a:rPr lang="en-US" b="1" dirty="0"/>
              <a:t> </a:t>
            </a:r>
            <a:r>
              <a:rPr lang="en-US" b="1" dirty="0" err="1"/>
              <a:t>từ</a:t>
            </a:r>
            <a:r>
              <a:rPr lang="en-US" b="1" dirty="0"/>
              <a:t> </a:t>
            </a:r>
            <a:r>
              <a:rPr lang="en-US" b="1" dirty="0" err="1"/>
              <a:t>trở</a:t>
            </a:r>
            <a:r>
              <a:rPr lang="en-US" b="1" dirty="0"/>
              <a:t> </a:t>
            </a:r>
            <a:r>
              <a:rPr lang="en-US" b="1" dirty="0" err="1"/>
              <a:t>số</a:t>
            </a:r>
            <a:r>
              <a:rPr lang="en-US" b="1" dirty="0"/>
              <a:t> 4 </a:t>
            </a:r>
            <a:r>
              <a:rPr lang="vi-VN" dirty="0"/>
              <a:t>và được </a:t>
            </a:r>
            <a:r>
              <a:rPr lang="vi-VN" b="1" dirty="0"/>
              <a:t>chuyển đổi thành tín hiệu điện</a:t>
            </a:r>
            <a:r>
              <a:rPr lang="vi-VN" dirty="0"/>
              <a:t>.</a:t>
            </a:r>
          </a:p>
          <a:p>
            <a:endParaRPr lang="vi-VN" dirty="0"/>
          </a:p>
          <a:p>
            <a:r>
              <a:rPr lang="vi-VN" dirty="0"/>
              <a:t>Phạm vi đo cần thiết cho cảm biến mô-men xoắn được sử dụng trong hệ thống lái có trợ lực điện cơ thường là khoảng</a:t>
            </a:r>
          </a:p>
          <a:p>
            <a:r>
              <a:rPr lang="vi-VN" b="1" dirty="0"/>
              <a:t>± 8 đến ± 10 Nm</a:t>
            </a:r>
            <a:r>
              <a:rPr lang="vi-VN" dirty="0"/>
              <a:t>. Góc quay tối đa được giới hạn về mặt cơ học bởi các </a:t>
            </a:r>
            <a:r>
              <a:rPr lang="vi-VN" b="1" dirty="0"/>
              <a:t>bộ phận đặc biệt </a:t>
            </a:r>
            <a:r>
              <a:rPr lang="vi-VN" dirty="0"/>
              <a:t>để bảo vệ thanh xoắn chống quá tải hoặc phá hủy. Một cảm biến từ trở</a:t>
            </a:r>
            <a:r>
              <a:rPr lang="en-US" dirty="0"/>
              <a:t> (</a:t>
            </a:r>
            <a:r>
              <a:rPr lang="en-US" b="1" dirty="0"/>
              <a:t>A </a:t>
            </a:r>
            <a:r>
              <a:rPr lang="en-US" b="1" dirty="0" err="1"/>
              <a:t>magnetoresistive</a:t>
            </a:r>
            <a:r>
              <a:rPr lang="en-US" b="1" dirty="0"/>
              <a:t> sensor </a:t>
            </a:r>
            <a:r>
              <a:rPr lang="en-US" b="1" dirty="0" err="1"/>
              <a:t>số</a:t>
            </a:r>
            <a:r>
              <a:rPr lang="en-US" b="1" dirty="0"/>
              <a:t> 4</a:t>
            </a:r>
            <a:r>
              <a:rPr lang="en-US" dirty="0"/>
              <a:t>)</a:t>
            </a:r>
            <a:r>
              <a:rPr lang="vi-VN" dirty="0"/>
              <a:t> được gắn trên một mặt của thanh xoắn để cho phép </a:t>
            </a:r>
            <a:r>
              <a:rPr lang="vi-VN" b="1" dirty="0"/>
              <a:t>đo độ xoắn và mômen xoắn </a:t>
            </a:r>
            <a:r>
              <a:rPr lang="vi-VN" dirty="0"/>
              <a:t>được áp dụng. </a:t>
            </a:r>
            <a:endParaRPr lang="en-US" dirty="0"/>
          </a:p>
          <a:p>
            <a:endParaRPr lang="en-US" dirty="0"/>
          </a:p>
          <a:p>
            <a:r>
              <a:rPr lang="vi-VN" dirty="0"/>
              <a:t>Ở đây, </a:t>
            </a:r>
            <a:r>
              <a:rPr lang="vi-VN" b="1" dirty="0"/>
              <a:t>cảm biến từ trở</a:t>
            </a:r>
            <a:r>
              <a:rPr lang="vi-VN" dirty="0"/>
              <a:t> sử dụng cung cấp hai tín hiệu trên phạm vi đo mô tả </a:t>
            </a:r>
            <a:r>
              <a:rPr lang="vi-VN" b="1" dirty="0"/>
              <a:t>tín hiệu sin và tín hiệu cosin </a:t>
            </a:r>
            <a:r>
              <a:rPr lang="vi-VN" dirty="0"/>
              <a:t>được vẽ dựa trên góc quay của thanh xoắn. Góc quay và</a:t>
            </a:r>
            <a:r>
              <a:rPr lang="en-US" dirty="0"/>
              <a:t> </a:t>
            </a:r>
            <a:r>
              <a:rPr lang="vi-VN" dirty="0"/>
              <a:t>mô-men xoắn được tính toán trong bộ điều khiển điện tử sử dụng hàm </a:t>
            </a:r>
            <a:r>
              <a:rPr lang="vi-VN" b="1" dirty="0"/>
              <a:t>arctangent</a:t>
            </a:r>
            <a:r>
              <a:rPr lang="vi-VN" dirty="0"/>
              <a:t>.</a:t>
            </a:r>
            <a:r>
              <a:rPr lang="en-US" dirty="0"/>
              <a:t> </a:t>
            </a:r>
            <a:r>
              <a:rPr lang="vi-VN" dirty="0"/>
              <a:t>Vì luôn có hai tín hiệu trên phạm vi đo xác định, </a:t>
            </a:r>
            <a:r>
              <a:rPr lang="vi-VN" b="1" dirty="0"/>
              <a:t>độ lệch </a:t>
            </a:r>
            <a:r>
              <a:rPr lang="vi-VN" dirty="0"/>
              <a:t>từ điều này cho phép phát hiện các lỗi trong cảm biến và đưa ra các biện pháp thay thế cần thiết.</a:t>
            </a:r>
            <a:endParaRPr lang="en-US" dirty="0"/>
          </a:p>
        </p:txBody>
      </p:sp>
      <p:sp>
        <p:nvSpPr>
          <p:cNvPr id="4" name="Slide Number Placeholder 3"/>
          <p:cNvSpPr>
            <a:spLocks noGrp="1"/>
          </p:cNvSpPr>
          <p:nvPr>
            <p:ph type="sldNum" sz="quarter" idx="5"/>
          </p:nvPr>
        </p:nvSpPr>
        <p:spPr/>
        <p:txBody>
          <a:bodyPr/>
          <a:lstStyle/>
          <a:p>
            <a:fld id="{572763BE-E4CD-48C0-9CA7-CF9BDBC5464D}" type="slidenum">
              <a:rPr lang="en-US" smtClean="0"/>
              <a:t>7</a:t>
            </a:fld>
            <a:endParaRPr lang="en-US"/>
          </a:p>
        </p:txBody>
      </p:sp>
    </p:spTree>
    <p:extLst>
      <p:ext uri="{BB962C8B-B14F-4D97-AF65-F5344CB8AC3E}">
        <p14:creationId xmlns:p14="http://schemas.microsoft.com/office/powerpoint/2010/main" val="2379922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2763BE-E4CD-48C0-9CA7-CF9BDBC5464D}" type="slidenum">
              <a:rPr lang="en-US" smtClean="0"/>
              <a:t>10</a:t>
            </a:fld>
            <a:endParaRPr lang="en-US"/>
          </a:p>
        </p:txBody>
      </p:sp>
    </p:spTree>
    <p:extLst>
      <p:ext uri="{BB962C8B-B14F-4D97-AF65-F5344CB8AC3E}">
        <p14:creationId xmlns:p14="http://schemas.microsoft.com/office/powerpoint/2010/main" val="1762324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Cảm biến AMR bao gồm </a:t>
            </a:r>
            <a:r>
              <a:rPr lang="vi-VN" b="1" dirty="0"/>
              <a:t>Si hoặc bảng thủy tinh và màng mỏng hợp kim </a:t>
            </a:r>
            <a:r>
              <a:rPr lang="vi-VN" dirty="0"/>
              <a:t>được hình thành trên bảng. Thành phần chính của hợp kim là các </a:t>
            </a:r>
            <a:r>
              <a:rPr lang="vi-VN" b="1" dirty="0"/>
              <a:t>kim loại sắt từ</a:t>
            </a:r>
            <a:r>
              <a:rPr lang="vi-VN" dirty="0"/>
              <a:t>, chẳng hạn như </a:t>
            </a:r>
            <a:r>
              <a:rPr lang="vi-VN" b="1" dirty="0"/>
              <a:t>Ni và Fe</a:t>
            </a:r>
            <a:r>
              <a:rPr lang="vi-VN" dirty="0"/>
              <a:t>. Điện trở của màng mỏng sắt từ được hình thành </a:t>
            </a:r>
            <a:r>
              <a:rPr lang="vi-VN" b="1" dirty="0"/>
              <a:t>thay đổi tùy theo cường độ của từ trường </a:t>
            </a:r>
            <a:r>
              <a:rPr lang="vi-VN" dirty="0"/>
              <a:t>đặt vào với hướng cụ thể. Một cảm biến sử dụng hiệu ứng này là cảm biến AMR. Vì điện trở của nó thay đổi theo hướng cụ thể của từ tính, cảm biến được gọi là cảm biến AMR (Anisotropic Magnet Resistance). Như hình 1, khi cho dòng điện tác dụng vào kim loại có màng mỏng sắt từ và đặt từ trường H theo phương X, có phương thẳng đứng với chiều dòng điện Y thì điện trở giảm theo cường độ của từ trường.</a:t>
            </a:r>
            <a:endParaRPr lang="en-US" dirty="0"/>
          </a:p>
        </p:txBody>
      </p:sp>
      <p:sp>
        <p:nvSpPr>
          <p:cNvPr id="4" name="Slide Number Placeholder 3"/>
          <p:cNvSpPr>
            <a:spLocks noGrp="1"/>
          </p:cNvSpPr>
          <p:nvPr>
            <p:ph type="sldNum" sz="quarter" idx="5"/>
          </p:nvPr>
        </p:nvSpPr>
        <p:spPr/>
        <p:txBody>
          <a:bodyPr/>
          <a:lstStyle/>
          <a:p>
            <a:fld id="{572763BE-E4CD-48C0-9CA7-CF9BDBC5464D}" type="slidenum">
              <a:rPr lang="en-US" smtClean="0"/>
              <a:t>18</a:t>
            </a:fld>
            <a:endParaRPr lang="en-US"/>
          </a:p>
        </p:txBody>
      </p:sp>
    </p:spTree>
    <p:extLst>
      <p:ext uri="{BB962C8B-B14F-4D97-AF65-F5344CB8AC3E}">
        <p14:creationId xmlns:p14="http://schemas.microsoft.com/office/powerpoint/2010/main" val="487322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Hall Sensor detects the strength of a magnetic field  perpendicular to it while MR sensor detect the angle of a parallel magnetic field</a:t>
            </a:r>
          </a:p>
        </p:txBody>
      </p:sp>
      <p:sp>
        <p:nvSpPr>
          <p:cNvPr id="4" name="Slide Number Placeholder 3"/>
          <p:cNvSpPr>
            <a:spLocks noGrp="1"/>
          </p:cNvSpPr>
          <p:nvPr>
            <p:ph type="sldNum" sz="quarter" idx="5"/>
          </p:nvPr>
        </p:nvSpPr>
        <p:spPr/>
        <p:txBody>
          <a:bodyPr/>
          <a:lstStyle/>
          <a:p>
            <a:fld id="{572763BE-E4CD-48C0-9CA7-CF9BDBC5464D}" type="slidenum">
              <a:rPr lang="en-US" smtClean="0"/>
              <a:t>19</a:t>
            </a:fld>
            <a:endParaRPr lang="en-US"/>
          </a:p>
        </p:txBody>
      </p:sp>
    </p:spTree>
    <p:extLst>
      <p:ext uri="{BB962C8B-B14F-4D97-AF65-F5344CB8AC3E}">
        <p14:creationId xmlns:p14="http://schemas.microsoft.com/office/powerpoint/2010/main" val="1389941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2763BE-E4CD-48C0-9CA7-CF9BDBC5464D}" type="slidenum">
              <a:rPr lang="en-US" smtClean="0"/>
              <a:t>24</a:t>
            </a:fld>
            <a:endParaRPr lang="en-US"/>
          </a:p>
        </p:txBody>
      </p:sp>
    </p:spTree>
    <p:extLst>
      <p:ext uri="{BB962C8B-B14F-4D97-AF65-F5344CB8AC3E}">
        <p14:creationId xmlns:p14="http://schemas.microsoft.com/office/powerpoint/2010/main" val="755681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B6560-73D1-36F4-33D0-C688A725EE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01787D-2C78-EEC7-BD71-807EFFB8A8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3C794C-2998-3C79-1CC6-52B4A85D76C4}"/>
              </a:ext>
            </a:extLst>
          </p:cNvPr>
          <p:cNvSpPr>
            <a:spLocks noGrp="1"/>
          </p:cNvSpPr>
          <p:nvPr>
            <p:ph type="dt" sz="half" idx="10"/>
          </p:nvPr>
        </p:nvSpPr>
        <p:spPr/>
        <p:txBody>
          <a:bodyPr/>
          <a:lstStyle/>
          <a:p>
            <a:fld id="{7BACED64-6EBF-47B9-AB66-20337BC8D81D}" type="datetimeFigureOut">
              <a:rPr lang="en-US" smtClean="0"/>
              <a:t>7/19/2022</a:t>
            </a:fld>
            <a:endParaRPr lang="en-US"/>
          </a:p>
        </p:txBody>
      </p:sp>
      <p:sp>
        <p:nvSpPr>
          <p:cNvPr id="5" name="Footer Placeholder 4">
            <a:extLst>
              <a:ext uri="{FF2B5EF4-FFF2-40B4-BE49-F238E27FC236}">
                <a16:creationId xmlns:a16="http://schemas.microsoft.com/office/drawing/2014/main" id="{3A438BCE-FA1F-E5A6-4458-129A236937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BA3009-0D44-1861-AE3A-E01D702A178C}"/>
              </a:ext>
            </a:extLst>
          </p:cNvPr>
          <p:cNvSpPr>
            <a:spLocks noGrp="1"/>
          </p:cNvSpPr>
          <p:nvPr>
            <p:ph type="sldNum" sz="quarter" idx="12"/>
          </p:nvPr>
        </p:nvSpPr>
        <p:spPr/>
        <p:txBody>
          <a:bodyPr/>
          <a:lstStyle/>
          <a:p>
            <a:fld id="{193B9BB2-2CD5-4207-BD8D-CD5D94F525B6}" type="slidenum">
              <a:rPr lang="en-US" smtClean="0"/>
              <a:t>‹#›</a:t>
            </a:fld>
            <a:endParaRPr lang="en-US"/>
          </a:p>
        </p:txBody>
      </p:sp>
    </p:spTree>
    <p:extLst>
      <p:ext uri="{BB962C8B-B14F-4D97-AF65-F5344CB8AC3E}">
        <p14:creationId xmlns:p14="http://schemas.microsoft.com/office/powerpoint/2010/main" val="350045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A867-2F14-E5E1-1FEC-BAA2DFD31D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A95B16-7098-109B-9266-38A9F82637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3A7535-70AD-2630-4C62-89A0C490BA7A}"/>
              </a:ext>
            </a:extLst>
          </p:cNvPr>
          <p:cNvSpPr>
            <a:spLocks noGrp="1"/>
          </p:cNvSpPr>
          <p:nvPr>
            <p:ph type="dt" sz="half" idx="10"/>
          </p:nvPr>
        </p:nvSpPr>
        <p:spPr/>
        <p:txBody>
          <a:bodyPr/>
          <a:lstStyle/>
          <a:p>
            <a:fld id="{7BACED64-6EBF-47B9-AB66-20337BC8D81D}" type="datetimeFigureOut">
              <a:rPr lang="en-US" smtClean="0"/>
              <a:t>7/19/2022</a:t>
            </a:fld>
            <a:endParaRPr lang="en-US"/>
          </a:p>
        </p:txBody>
      </p:sp>
      <p:sp>
        <p:nvSpPr>
          <p:cNvPr id="5" name="Footer Placeholder 4">
            <a:extLst>
              <a:ext uri="{FF2B5EF4-FFF2-40B4-BE49-F238E27FC236}">
                <a16:creationId xmlns:a16="http://schemas.microsoft.com/office/drawing/2014/main" id="{17AA3244-79F7-9377-9E26-4299FFE82D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F9A29-9EE6-51B5-1BC8-D35556FB0E4D}"/>
              </a:ext>
            </a:extLst>
          </p:cNvPr>
          <p:cNvSpPr>
            <a:spLocks noGrp="1"/>
          </p:cNvSpPr>
          <p:nvPr>
            <p:ph type="sldNum" sz="quarter" idx="12"/>
          </p:nvPr>
        </p:nvSpPr>
        <p:spPr/>
        <p:txBody>
          <a:bodyPr/>
          <a:lstStyle/>
          <a:p>
            <a:fld id="{193B9BB2-2CD5-4207-BD8D-CD5D94F525B6}" type="slidenum">
              <a:rPr lang="en-US" smtClean="0"/>
              <a:t>‹#›</a:t>
            </a:fld>
            <a:endParaRPr lang="en-US"/>
          </a:p>
        </p:txBody>
      </p:sp>
    </p:spTree>
    <p:extLst>
      <p:ext uri="{BB962C8B-B14F-4D97-AF65-F5344CB8AC3E}">
        <p14:creationId xmlns:p14="http://schemas.microsoft.com/office/powerpoint/2010/main" val="209206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0B2B1F-47D5-65B3-7D17-883717DD0C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DAAFD4-6256-3DA2-47AF-59BC077FD5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BAA3F8-1018-F542-89D9-5484BF884CA7}"/>
              </a:ext>
            </a:extLst>
          </p:cNvPr>
          <p:cNvSpPr>
            <a:spLocks noGrp="1"/>
          </p:cNvSpPr>
          <p:nvPr>
            <p:ph type="dt" sz="half" idx="10"/>
          </p:nvPr>
        </p:nvSpPr>
        <p:spPr/>
        <p:txBody>
          <a:bodyPr/>
          <a:lstStyle/>
          <a:p>
            <a:fld id="{7BACED64-6EBF-47B9-AB66-20337BC8D81D}" type="datetimeFigureOut">
              <a:rPr lang="en-US" smtClean="0"/>
              <a:t>7/19/2022</a:t>
            </a:fld>
            <a:endParaRPr lang="en-US"/>
          </a:p>
        </p:txBody>
      </p:sp>
      <p:sp>
        <p:nvSpPr>
          <p:cNvPr id="5" name="Footer Placeholder 4">
            <a:extLst>
              <a:ext uri="{FF2B5EF4-FFF2-40B4-BE49-F238E27FC236}">
                <a16:creationId xmlns:a16="http://schemas.microsoft.com/office/drawing/2014/main" id="{1C7A1AA2-918C-B63B-8FEA-41A059EA28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FFAE7F-E864-590E-86B2-27C6B38A9A6D}"/>
              </a:ext>
            </a:extLst>
          </p:cNvPr>
          <p:cNvSpPr>
            <a:spLocks noGrp="1"/>
          </p:cNvSpPr>
          <p:nvPr>
            <p:ph type="sldNum" sz="quarter" idx="12"/>
          </p:nvPr>
        </p:nvSpPr>
        <p:spPr/>
        <p:txBody>
          <a:bodyPr/>
          <a:lstStyle/>
          <a:p>
            <a:fld id="{193B9BB2-2CD5-4207-BD8D-CD5D94F525B6}" type="slidenum">
              <a:rPr lang="en-US" smtClean="0"/>
              <a:t>‹#›</a:t>
            </a:fld>
            <a:endParaRPr lang="en-US"/>
          </a:p>
        </p:txBody>
      </p:sp>
    </p:spTree>
    <p:extLst>
      <p:ext uri="{BB962C8B-B14F-4D97-AF65-F5344CB8AC3E}">
        <p14:creationId xmlns:p14="http://schemas.microsoft.com/office/powerpoint/2010/main" val="3657570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FD8D8-19A9-AF1E-E635-55F2BE4D79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981B31-A25B-FD25-7DE1-632095BFD9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F6E9D-8270-E080-A759-B4FD81A73BF8}"/>
              </a:ext>
            </a:extLst>
          </p:cNvPr>
          <p:cNvSpPr>
            <a:spLocks noGrp="1"/>
          </p:cNvSpPr>
          <p:nvPr>
            <p:ph type="dt" sz="half" idx="10"/>
          </p:nvPr>
        </p:nvSpPr>
        <p:spPr/>
        <p:txBody>
          <a:bodyPr/>
          <a:lstStyle/>
          <a:p>
            <a:fld id="{7BACED64-6EBF-47B9-AB66-20337BC8D81D}" type="datetimeFigureOut">
              <a:rPr lang="en-US" smtClean="0"/>
              <a:t>7/19/2022</a:t>
            </a:fld>
            <a:endParaRPr lang="en-US"/>
          </a:p>
        </p:txBody>
      </p:sp>
      <p:sp>
        <p:nvSpPr>
          <p:cNvPr id="5" name="Footer Placeholder 4">
            <a:extLst>
              <a:ext uri="{FF2B5EF4-FFF2-40B4-BE49-F238E27FC236}">
                <a16:creationId xmlns:a16="http://schemas.microsoft.com/office/drawing/2014/main" id="{DC32EEBF-C28F-CEEC-E21B-73E880EBC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AF522F-1AFC-0A81-BAB1-DE71ABBB738F}"/>
              </a:ext>
            </a:extLst>
          </p:cNvPr>
          <p:cNvSpPr>
            <a:spLocks noGrp="1"/>
          </p:cNvSpPr>
          <p:nvPr>
            <p:ph type="sldNum" sz="quarter" idx="12"/>
          </p:nvPr>
        </p:nvSpPr>
        <p:spPr/>
        <p:txBody>
          <a:bodyPr/>
          <a:lstStyle/>
          <a:p>
            <a:fld id="{193B9BB2-2CD5-4207-BD8D-CD5D94F525B6}" type="slidenum">
              <a:rPr lang="en-US" smtClean="0"/>
              <a:t>‹#›</a:t>
            </a:fld>
            <a:endParaRPr lang="en-US"/>
          </a:p>
        </p:txBody>
      </p:sp>
    </p:spTree>
    <p:extLst>
      <p:ext uri="{BB962C8B-B14F-4D97-AF65-F5344CB8AC3E}">
        <p14:creationId xmlns:p14="http://schemas.microsoft.com/office/powerpoint/2010/main" val="786177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9E8F-DF96-D432-501C-06F96EB0CD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430DDC-3345-044C-CB17-A7D7CFBF50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0800DA-0DA9-5C5B-F1DC-2AE96E94DD4B}"/>
              </a:ext>
            </a:extLst>
          </p:cNvPr>
          <p:cNvSpPr>
            <a:spLocks noGrp="1"/>
          </p:cNvSpPr>
          <p:nvPr>
            <p:ph type="dt" sz="half" idx="10"/>
          </p:nvPr>
        </p:nvSpPr>
        <p:spPr/>
        <p:txBody>
          <a:bodyPr/>
          <a:lstStyle/>
          <a:p>
            <a:fld id="{7BACED64-6EBF-47B9-AB66-20337BC8D81D}" type="datetimeFigureOut">
              <a:rPr lang="en-US" smtClean="0"/>
              <a:t>7/19/2022</a:t>
            </a:fld>
            <a:endParaRPr lang="en-US"/>
          </a:p>
        </p:txBody>
      </p:sp>
      <p:sp>
        <p:nvSpPr>
          <p:cNvPr id="5" name="Footer Placeholder 4">
            <a:extLst>
              <a:ext uri="{FF2B5EF4-FFF2-40B4-BE49-F238E27FC236}">
                <a16:creationId xmlns:a16="http://schemas.microsoft.com/office/drawing/2014/main" id="{469C1110-8087-0D17-0095-656CAD29A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93F7C2-B67C-9440-652E-6122F2C9C1E9}"/>
              </a:ext>
            </a:extLst>
          </p:cNvPr>
          <p:cNvSpPr>
            <a:spLocks noGrp="1"/>
          </p:cNvSpPr>
          <p:nvPr>
            <p:ph type="sldNum" sz="quarter" idx="12"/>
          </p:nvPr>
        </p:nvSpPr>
        <p:spPr/>
        <p:txBody>
          <a:bodyPr/>
          <a:lstStyle/>
          <a:p>
            <a:fld id="{193B9BB2-2CD5-4207-BD8D-CD5D94F525B6}" type="slidenum">
              <a:rPr lang="en-US" smtClean="0"/>
              <a:t>‹#›</a:t>
            </a:fld>
            <a:endParaRPr lang="en-US"/>
          </a:p>
        </p:txBody>
      </p:sp>
    </p:spTree>
    <p:extLst>
      <p:ext uri="{BB962C8B-B14F-4D97-AF65-F5344CB8AC3E}">
        <p14:creationId xmlns:p14="http://schemas.microsoft.com/office/powerpoint/2010/main" val="3472032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CF990-5330-ACE4-9DB2-A6A904368F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9B2D5E-9E92-8131-11C2-F31222AA7D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51F932-A2FA-ACAA-9819-7BCEA73BBA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F1AD77-A19A-BE9D-695D-2DF0682298FD}"/>
              </a:ext>
            </a:extLst>
          </p:cNvPr>
          <p:cNvSpPr>
            <a:spLocks noGrp="1"/>
          </p:cNvSpPr>
          <p:nvPr>
            <p:ph type="dt" sz="half" idx="10"/>
          </p:nvPr>
        </p:nvSpPr>
        <p:spPr/>
        <p:txBody>
          <a:bodyPr/>
          <a:lstStyle/>
          <a:p>
            <a:fld id="{7BACED64-6EBF-47B9-AB66-20337BC8D81D}" type="datetimeFigureOut">
              <a:rPr lang="en-US" smtClean="0"/>
              <a:t>7/19/2022</a:t>
            </a:fld>
            <a:endParaRPr lang="en-US"/>
          </a:p>
        </p:txBody>
      </p:sp>
      <p:sp>
        <p:nvSpPr>
          <p:cNvPr id="6" name="Footer Placeholder 5">
            <a:extLst>
              <a:ext uri="{FF2B5EF4-FFF2-40B4-BE49-F238E27FC236}">
                <a16:creationId xmlns:a16="http://schemas.microsoft.com/office/drawing/2014/main" id="{604617B3-92DB-6D1D-A3B2-0025FE4404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915D8F-A6D2-DC15-81B1-52CA7D84B48A}"/>
              </a:ext>
            </a:extLst>
          </p:cNvPr>
          <p:cNvSpPr>
            <a:spLocks noGrp="1"/>
          </p:cNvSpPr>
          <p:nvPr>
            <p:ph type="sldNum" sz="quarter" idx="12"/>
          </p:nvPr>
        </p:nvSpPr>
        <p:spPr/>
        <p:txBody>
          <a:bodyPr/>
          <a:lstStyle/>
          <a:p>
            <a:fld id="{193B9BB2-2CD5-4207-BD8D-CD5D94F525B6}" type="slidenum">
              <a:rPr lang="en-US" smtClean="0"/>
              <a:t>‹#›</a:t>
            </a:fld>
            <a:endParaRPr lang="en-US"/>
          </a:p>
        </p:txBody>
      </p:sp>
    </p:spTree>
    <p:extLst>
      <p:ext uri="{BB962C8B-B14F-4D97-AF65-F5344CB8AC3E}">
        <p14:creationId xmlns:p14="http://schemas.microsoft.com/office/powerpoint/2010/main" val="615299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357D5-15BF-875B-A0D6-52396BEFDB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3C3030-120F-BF4C-1A90-801A990115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DAC07A-49F8-2FAA-0FDE-88393A5430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AC4BC9-C8DF-5BA0-15B9-013B290A95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31BEB6-6F90-0334-4503-352FC7B91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E858D6-2332-445C-DBCB-8A9847E6D38B}"/>
              </a:ext>
            </a:extLst>
          </p:cNvPr>
          <p:cNvSpPr>
            <a:spLocks noGrp="1"/>
          </p:cNvSpPr>
          <p:nvPr>
            <p:ph type="dt" sz="half" idx="10"/>
          </p:nvPr>
        </p:nvSpPr>
        <p:spPr/>
        <p:txBody>
          <a:bodyPr/>
          <a:lstStyle/>
          <a:p>
            <a:fld id="{7BACED64-6EBF-47B9-AB66-20337BC8D81D}" type="datetimeFigureOut">
              <a:rPr lang="en-US" smtClean="0"/>
              <a:t>7/19/2022</a:t>
            </a:fld>
            <a:endParaRPr lang="en-US"/>
          </a:p>
        </p:txBody>
      </p:sp>
      <p:sp>
        <p:nvSpPr>
          <p:cNvPr id="8" name="Footer Placeholder 7">
            <a:extLst>
              <a:ext uri="{FF2B5EF4-FFF2-40B4-BE49-F238E27FC236}">
                <a16:creationId xmlns:a16="http://schemas.microsoft.com/office/drawing/2014/main" id="{AB8A3596-2572-8FE9-872D-0255631B36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FD46E8-9C25-FE72-B626-A48A7BD067BD}"/>
              </a:ext>
            </a:extLst>
          </p:cNvPr>
          <p:cNvSpPr>
            <a:spLocks noGrp="1"/>
          </p:cNvSpPr>
          <p:nvPr>
            <p:ph type="sldNum" sz="quarter" idx="12"/>
          </p:nvPr>
        </p:nvSpPr>
        <p:spPr/>
        <p:txBody>
          <a:bodyPr/>
          <a:lstStyle/>
          <a:p>
            <a:fld id="{193B9BB2-2CD5-4207-BD8D-CD5D94F525B6}" type="slidenum">
              <a:rPr lang="en-US" smtClean="0"/>
              <a:t>‹#›</a:t>
            </a:fld>
            <a:endParaRPr lang="en-US"/>
          </a:p>
        </p:txBody>
      </p:sp>
    </p:spTree>
    <p:extLst>
      <p:ext uri="{BB962C8B-B14F-4D97-AF65-F5344CB8AC3E}">
        <p14:creationId xmlns:p14="http://schemas.microsoft.com/office/powerpoint/2010/main" val="3135376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29DF-D575-38FC-E98C-14C1942818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926809-D094-746D-88A7-BE9F158257C6}"/>
              </a:ext>
            </a:extLst>
          </p:cNvPr>
          <p:cNvSpPr>
            <a:spLocks noGrp="1"/>
          </p:cNvSpPr>
          <p:nvPr>
            <p:ph type="dt" sz="half" idx="10"/>
          </p:nvPr>
        </p:nvSpPr>
        <p:spPr/>
        <p:txBody>
          <a:bodyPr/>
          <a:lstStyle/>
          <a:p>
            <a:fld id="{7BACED64-6EBF-47B9-AB66-20337BC8D81D}" type="datetimeFigureOut">
              <a:rPr lang="en-US" smtClean="0"/>
              <a:t>7/19/2022</a:t>
            </a:fld>
            <a:endParaRPr lang="en-US"/>
          </a:p>
        </p:txBody>
      </p:sp>
      <p:sp>
        <p:nvSpPr>
          <p:cNvPr id="4" name="Footer Placeholder 3">
            <a:extLst>
              <a:ext uri="{FF2B5EF4-FFF2-40B4-BE49-F238E27FC236}">
                <a16:creationId xmlns:a16="http://schemas.microsoft.com/office/drawing/2014/main" id="{9B81C2A0-323A-B4E1-0CF2-47D769BECA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A72066-61DD-11A1-71ED-27554A897829}"/>
              </a:ext>
            </a:extLst>
          </p:cNvPr>
          <p:cNvSpPr>
            <a:spLocks noGrp="1"/>
          </p:cNvSpPr>
          <p:nvPr>
            <p:ph type="sldNum" sz="quarter" idx="12"/>
          </p:nvPr>
        </p:nvSpPr>
        <p:spPr/>
        <p:txBody>
          <a:bodyPr/>
          <a:lstStyle/>
          <a:p>
            <a:fld id="{193B9BB2-2CD5-4207-BD8D-CD5D94F525B6}" type="slidenum">
              <a:rPr lang="en-US" smtClean="0"/>
              <a:t>‹#›</a:t>
            </a:fld>
            <a:endParaRPr lang="en-US"/>
          </a:p>
        </p:txBody>
      </p:sp>
    </p:spTree>
    <p:extLst>
      <p:ext uri="{BB962C8B-B14F-4D97-AF65-F5344CB8AC3E}">
        <p14:creationId xmlns:p14="http://schemas.microsoft.com/office/powerpoint/2010/main" val="2665662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ED0692-9D91-3ADF-925A-5A1356D16511}"/>
              </a:ext>
            </a:extLst>
          </p:cNvPr>
          <p:cNvSpPr>
            <a:spLocks noGrp="1"/>
          </p:cNvSpPr>
          <p:nvPr>
            <p:ph type="dt" sz="half" idx="10"/>
          </p:nvPr>
        </p:nvSpPr>
        <p:spPr/>
        <p:txBody>
          <a:bodyPr/>
          <a:lstStyle/>
          <a:p>
            <a:fld id="{7BACED64-6EBF-47B9-AB66-20337BC8D81D}" type="datetimeFigureOut">
              <a:rPr lang="en-US" smtClean="0"/>
              <a:t>7/19/2022</a:t>
            </a:fld>
            <a:endParaRPr lang="en-US"/>
          </a:p>
        </p:txBody>
      </p:sp>
      <p:sp>
        <p:nvSpPr>
          <p:cNvPr id="3" name="Footer Placeholder 2">
            <a:extLst>
              <a:ext uri="{FF2B5EF4-FFF2-40B4-BE49-F238E27FC236}">
                <a16:creationId xmlns:a16="http://schemas.microsoft.com/office/drawing/2014/main" id="{A1FCC9BF-7D38-3EA8-B67E-D3AB45F919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878ADA-96AB-40C5-9EE5-182D65C1F0BB}"/>
              </a:ext>
            </a:extLst>
          </p:cNvPr>
          <p:cNvSpPr>
            <a:spLocks noGrp="1"/>
          </p:cNvSpPr>
          <p:nvPr>
            <p:ph type="sldNum" sz="quarter" idx="12"/>
          </p:nvPr>
        </p:nvSpPr>
        <p:spPr/>
        <p:txBody>
          <a:bodyPr/>
          <a:lstStyle/>
          <a:p>
            <a:fld id="{193B9BB2-2CD5-4207-BD8D-CD5D94F525B6}" type="slidenum">
              <a:rPr lang="en-US" smtClean="0"/>
              <a:t>‹#›</a:t>
            </a:fld>
            <a:endParaRPr lang="en-US"/>
          </a:p>
        </p:txBody>
      </p:sp>
    </p:spTree>
    <p:extLst>
      <p:ext uri="{BB962C8B-B14F-4D97-AF65-F5344CB8AC3E}">
        <p14:creationId xmlns:p14="http://schemas.microsoft.com/office/powerpoint/2010/main" val="239386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1F250-C95E-E0A4-6E32-BF0BDBC796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E71D86-A1A0-D41D-0D5A-F6F535F295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BBDF5E-FDF8-4E6D-2536-DC096DDA0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E7D299-A1A8-A967-2F8F-45F236353338}"/>
              </a:ext>
            </a:extLst>
          </p:cNvPr>
          <p:cNvSpPr>
            <a:spLocks noGrp="1"/>
          </p:cNvSpPr>
          <p:nvPr>
            <p:ph type="dt" sz="half" idx="10"/>
          </p:nvPr>
        </p:nvSpPr>
        <p:spPr/>
        <p:txBody>
          <a:bodyPr/>
          <a:lstStyle/>
          <a:p>
            <a:fld id="{7BACED64-6EBF-47B9-AB66-20337BC8D81D}" type="datetimeFigureOut">
              <a:rPr lang="en-US" smtClean="0"/>
              <a:t>7/19/2022</a:t>
            </a:fld>
            <a:endParaRPr lang="en-US"/>
          </a:p>
        </p:txBody>
      </p:sp>
      <p:sp>
        <p:nvSpPr>
          <p:cNvPr id="6" name="Footer Placeholder 5">
            <a:extLst>
              <a:ext uri="{FF2B5EF4-FFF2-40B4-BE49-F238E27FC236}">
                <a16:creationId xmlns:a16="http://schemas.microsoft.com/office/drawing/2014/main" id="{173FD4CE-2884-ADEF-A9BA-9B9C5E79F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8CE876-1F5F-E031-40B9-E550D07C28EE}"/>
              </a:ext>
            </a:extLst>
          </p:cNvPr>
          <p:cNvSpPr>
            <a:spLocks noGrp="1"/>
          </p:cNvSpPr>
          <p:nvPr>
            <p:ph type="sldNum" sz="quarter" idx="12"/>
          </p:nvPr>
        </p:nvSpPr>
        <p:spPr/>
        <p:txBody>
          <a:bodyPr/>
          <a:lstStyle/>
          <a:p>
            <a:fld id="{193B9BB2-2CD5-4207-BD8D-CD5D94F525B6}" type="slidenum">
              <a:rPr lang="en-US" smtClean="0"/>
              <a:t>‹#›</a:t>
            </a:fld>
            <a:endParaRPr lang="en-US"/>
          </a:p>
        </p:txBody>
      </p:sp>
    </p:spTree>
    <p:extLst>
      <p:ext uri="{BB962C8B-B14F-4D97-AF65-F5344CB8AC3E}">
        <p14:creationId xmlns:p14="http://schemas.microsoft.com/office/powerpoint/2010/main" val="436472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324CB-7576-7C16-F6E7-5C7951EC51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311150-65CC-BDFC-291D-24958B018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347BFE-9311-7D71-BE07-C5883786FF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3228AE-7EEA-5728-E436-BCAE175F972D}"/>
              </a:ext>
            </a:extLst>
          </p:cNvPr>
          <p:cNvSpPr>
            <a:spLocks noGrp="1"/>
          </p:cNvSpPr>
          <p:nvPr>
            <p:ph type="dt" sz="half" idx="10"/>
          </p:nvPr>
        </p:nvSpPr>
        <p:spPr/>
        <p:txBody>
          <a:bodyPr/>
          <a:lstStyle/>
          <a:p>
            <a:fld id="{7BACED64-6EBF-47B9-AB66-20337BC8D81D}" type="datetimeFigureOut">
              <a:rPr lang="en-US" smtClean="0"/>
              <a:t>7/19/2022</a:t>
            </a:fld>
            <a:endParaRPr lang="en-US"/>
          </a:p>
        </p:txBody>
      </p:sp>
      <p:sp>
        <p:nvSpPr>
          <p:cNvPr id="6" name="Footer Placeholder 5">
            <a:extLst>
              <a:ext uri="{FF2B5EF4-FFF2-40B4-BE49-F238E27FC236}">
                <a16:creationId xmlns:a16="http://schemas.microsoft.com/office/drawing/2014/main" id="{35CCCBF3-E487-10C8-2D09-AC734D64BD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5E5863-E1E1-DCD6-4A53-26896D48D59F}"/>
              </a:ext>
            </a:extLst>
          </p:cNvPr>
          <p:cNvSpPr>
            <a:spLocks noGrp="1"/>
          </p:cNvSpPr>
          <p:nvPr>
            <p:ph type="sldNum" sz="quarter" idx="12"/>
          </p:nvPr>
        </p:nvSpPr>
        <p:spPr/>
        <p:txBody>
          <a:bodyPr/>
          <a:lstStyle/>
          <a:p>
            <a:fld id="{193B9BB2-2CD5-4207-BD8D-CD5D94F525B6}" type="slidenum">
              <a:rPr lang="en-US" smtClean="0"/>
              <a:t>‹#›</a:t>
            </a:fld>
            <a:endParaRPr lang="en-US"/>
          </a:p>
        </p:txBody>
      </p:sp>
    </p:spTree>
    <p:extLst>
      <p:ext uri="{BB962C8B-B14F-4D97-AF65-F5344CB8AC3E}">
        <p14:creationId xmlns:p14="http://schemas.microsoft.com/office/powerpoint/2010/main" val="3712448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40FC14-C2AA-C604-0652-7005C41108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8C0F89-CEA3-0B7D-BD39-536117629A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0498B-6ECD-1ECD-51F7-B3BA00B7D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CED64-6EBF-47B9-AB66-20337BC8D81D}" type="datetimeFigureOut">
              <a:rPr lang="en-US" smtClean="0"/>
              <a:t>7/19/2022</a:t>
            </a:fld>
            <a:endParaRPr lang="en-US"/>
          </a:p>
        </p:txBody>
      </p:sp>
      <p:sp>
        <p:nvSpPr>
          <p:cNvPr id="5" name="Footer Placeholder 4">
            <a:extLst>
              <a:ext uri="{FF2B5EF4-FFF2-40B4-BE49-F238E27FC236}">
                <a16:creationId xmlns:a16="http://schemas.microsoft.com/office/drawing/2014/main" id="{289CD0BB-F96C-C546-781F-E5C33884D9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C31245-B015-A0A1-BD36-3D7552FEDA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3B9BB2-2CD5-4207-BD8D-CD5D94F525B6}" type="slidenum">
              <a:rPr lang="en-US" smtClean="0"/>
              <a:t>‹#›</a:t>
            </a:fld>
            <a:endParaRPr lang="en-US"/>
          </a:p>
        </p:txBody>
      </p:sp>
    </p:spTree>
    <p:extLst>
      <p:ext uri="{BB962C8B-B14F-4D97-AF65-F5344CB8AC3E}">
        <p14:creationId xmlns:p14="http://schemas.microsoft.com/office/powerpoint/2010/main" val="314277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8">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27215AE2-7327-BBE4-3CB2-94CDA967EA15}"/>
              </a:ext>
            </a:extLst>
          </p:cNvPr>
          <p:cNvSpPr>
            <a:spLocks noGrp="1"/>
          </p:cNvSpPr>
          <p:nvPr>
            <p:ph type="ctrTitle"/>
          </p:nvPr>
        </p:nvSpPr>
        <p:spPr>
          <a:xfrm>
            <a:off x="838199" y="1093788"/>
            <a:ext cx="10506455" cy="2967208"/>
          </a:xfrm>
        </p:spPr>
        <p:txBody>
          <a:bodyPr>
            <a:normAutofit/>
          </a:bodyPr>
          <a:lstStyle/>
          <a:p>
            <a:pPr algn="l"/>
            <a:r>
              <a:rPr lang="en-US" sz="8000" dirty="0"/>
              <a:t>EPS Week 4</a:t>
            </a:r>
          </a:p>
        </p:txBody>
      </p:sp>
      <p:sp>
        <p:nvSpPr>
          <p:cNvPr id="32" name="Rectangle 10">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2">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670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4" name="Rectangle 4113">
            <a:extLst>
              <a:ext uri="{FF2B5EF4-FFF2-40B4-BE49-F238E27FC236}">
                <a16:creationId xmlns:a16="http://schemas.microsoft.com/office/drawing/2014/main" id="{129579E8-8FA2-4D2F-A8F9-7EF7C9594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4EE430-40DE-C4BE-326E-AA8DDA24A1C3}"/>
              </a:ext>
            </a:extLst>
          </p:cNvPr>
          <p:cNvSpPr>
            <a:spLocks noGrp="1"/>
          </p:cNvSpPr>
          <p:nvPr>
            <p:ph type="title"/>
          </p:nvPr>
        </p:nvSpPr>
        <p:spPr>
          <a:xfrm>
            <a:off x="1411170" y="4334175"/>
            <a:ext cx="10136422" cy="1159200"/>
          </a:xfrm>
        </p:spPr>
        <p:txBody>
          <a:bodyPr vert="horz" lIns="91440" tIns="45720" rIns="91440" bIns="45720" rtlCol="0" anchor="b">
            <a:normAutofit/>
          </a:bodyPr>
          <a:lstStyle/>
          <a:p>
            <a:pPr algn="ctr"/>
            <a:r>
              <a:rPr lang="en-US" dirty="0"/>
              <a:t>Signal Conversion in Hall IC</a:t>
            </a:r>
            <a:endParaRPr lang="en-US" kern="1200" dirty="0">
              <a:solidFill>
                <a:schemeClr val="tx1"/>
              </a:solidFill>
              <a:latin typeface="+mj-lt"/>
              <a:ea typeface="+mj-ea"/>
              <a:cs typeface="+mj-cs"/>
            </a:endParaRPr>
          </a:p>
        </p:txBody>
      </p:sp>
      <p:grpSp>
        <p:nvGrpSpPr>
          <p:cNvPr id="4116" name="Group 4115">
            <a:extLst>
              <a:ext uri="{FF2B5EF4-FFF2-40B4-BE49-F238E27FC236}">
                <a16:creationId xmlns:a16="http://schemas.microsoft.com/office/drawing/2014/main" id="{3FEB7750-5E3F-43E4-B0BB-6614A165F8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4117" name="Freeform 6">
              <a:extLst>
                <a:ext uri="{FF2B5EF4-FFF2-40B4-BE49-F238E27FC236}">
                  <a16:creationId xmlns:a16="http://schemas.microsoft.com/office/drawing/2014/main" id="{2C4BB42A-C350-43AC-AC2C-A62D52755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4118" name="Freeform 6">
              <a:extLst>
                <a:ext uri="{FF2B5EF4-FFF2-40B4-BE49-F238E27FC236}">
                  <a16:creationId xmlns:a16="http://schemas.microsoft.com/office/drawing/2014/main" id="{9FD94A1A-9337-49FD-9F42-833C51F1E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pic>
        <p:nvPicPr>
          <p:cNvPr id="4" name="Picture 3">
            <a:extLst>
              <a:ext uri="{FF2B5EF4-FFF2-40B4-BE49-F238E27FC236}">
                <a16:creationId xmlns:a16="http://schemas.microsoft.com/office/drawing/2014/main" id="{D42AAC3A-0E92-0FFF-AF43-403D6CD30726}"/>
              </a:ext>
            </a:extLst>
          </p:cNvPr>
          <p:cNvPicPr>
            <a:picLocks noChangeAspect="1"/>
          </p:cNvPicPr>
          <p:nvPr/>
        </p:nvPicPr>
        <p:blipFill>
          <a:blip r:embed="rId3"/>
          <a:stretch>
            <a:fillRect/>
          </a:stretch>
        </p:blipFill>
        <p:spPr>
          <a:xfrm>
            <a:off x="1411171" y="695618"/>
            <a:ext cx="10136422" cy="3446383"/>
          </a:xfrm>
          <a:prstGeom prst="rect">
            <a:avLst/>
          </a:prstGeom>
        </p:spPr>
      </p:pic>
    </p:spTree>
    <p:extLst>
      <p:ext uri="{BB962C8B-B14F-4D97-AF65-F5344CB8AC3E}">
        <p14:creationId xmlns:p14="http://schemas.microsoft.com/office/powerpoint/2010/main" val="710908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0139B033-0802-624A-6109-A53C58D22D77}"/>
              </a:ext>
            </a:extLst>
          </p:cNvPr>
          <p:cNvSpPr>
            <a:spLocks noGrp="1"/>
          </p:cNvSpPr>
          <p:nvPr>
            <p:ph type="title"/>
          </p:nvPr>
        </p:nvSpPr>
        <p:spPr>
          <a:xfrm>
            <a:off x="838200" y="184805"/>
            <a:ext cx="10515600" cy="1505883"/>
          </a:xfrm>
        </p:spPr>
        <p:txBody>
          <a:bodyPr anchor="ctr">
            <a:normAutofit/>
          </a:bodyPr>
          <a:lstStyle/>
          <a:p>
            <a:r>
              <a:rPr lang="en-US" sz="5200"/>
              <a:t>Inductive sensor</a:t>
            </a:r>
          </a:p>
        </p:txBody>
      </p:sp>
      <p:pic>
        <p:nvPicPr>
          <p:cNvPr id="5" name="Picture 4" descr="Diagram&#10;&#10;Description automatically generated">
            <a:extLst>
              <a:ext uri="{FF2B5EF4-FFF2-40B4-BE49-F238E27FC236}">
                <a16:creationId xmlns:a16="http://schemas.microsoft.com/office/drawing/2014/main" id="{06329B91-8001-9CC0-FBD6-5B6FE462924A}"/>
              </a:ext>
            </a:extLst>
          </p:cNvPr>
          <p:cNvPicPr>
            <a:picLocks noChangeAspect="1"/>
          </p:cNvPicPr>
          <p:nvPr/>
        </p:nvPicPr>
        <p:blipFill>
          <a:blip r:embed="rId2"/>
          <a:stretch>
            <a:fillRect/>
          </a:stretch>
        </p:blipFill>
        <p:spPr>
          <a:xfrm>
            <a:off x="1915785" y="1845426"/>
            <a:ext cx="8357377" cy="4450303"/>
          </a:xfrm>
          <a:prstGeom prst="rect">
            <a:avLst/>
          </a:prstGeom>
        </p:spPr>
      </p:pic>
    </p:spTree>
    <p:extLst>
      <p:ext uri="{BB962C8B-B14F-4D97-AF65-F5344CB8AC3E}">
        <p14:creationId xmlns:p14="http://schemas.microsoft.com/office/powerpoint/2010/main" val="4218543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0139B033-0802-624A-6109-A53C58D22D77}"/>
              </a:ext>
            </a:extLst>
          </p:cNvPr>
          <p:cNvSpPr>
            <a:spLocks noGrp="1"/>
          </p:cNvSpPr>
          <p:nvPr>
            <p:ph type="title"/>
          </p:nvPr>
        </p:nvSpPr>
        <p:spPr>
          <a:xfrm>
            <a:off x="838200" y="184805"/>
            <a:ext cx="10515600" cy="1505883"/>
          </a:xfrm>
        </p:spPr>
        <p:txBody>
          <a:bodyPr anchor="ctr">
            <a:normAutofit/>
          </a:bodyPr>
          <a:lstStyle/>
          <a:p>
            <a:r>
              <a:rPr lang="en-US" sz="5200"/>
              <a:t>Inductive sensor</a:t>
            </a:r>
          </a:p>
        </p:txBody>
      </p:sp>
      <p:pic>
        <p:nvPicPr>
          <p:cNvPr id="3074" name="Picture 2" descr="Không có mô tả.">
            <a:extLst>
              <a:ext uri="{FF2B5EF4-FFF2-40B4-BE49-F238E27FC236}">
                <a16:creationId xmlns:a16="http://schemas.microsoft.com/office/drawing/2014/main" id="{30026B9D-C6CF-9840-D5AF-0471697AD9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6513" y="1463020"/>
            <a:ext cx="5495925"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815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3" name="Freeform: Shape 12">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5" name="Freeform: Shape 14">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A8351BC-38D6-C4DF-B0B3-3AA757DDC84B}"/>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4500" kern="1200">
                <a:solidFill>
                  <a:schemeClr val="tx1"/>
                </a:solidFill>
                <a:latin typeface="+mj-lt"/>
                <a:ea typeface="+mj-ea"/>
                <a:cs typeface="+mj-cs"/>
              </a:rPr>
              <a:t>Coded information transfer with pulse-width-modulated signals</a:t>
            </a:r>
          </a:p>
        </p:txBody>
      </p:sp>
      <p:pic>
        <p:nvPicPr>
          <p:cNvPr id="4" name="Picture 3" descr="Diagram&#10;&#10;Description automatically generated">
            <a:extLst>
              <a:ext uri="{FF2B5EF4-FFF2-40B4-BE49-F238E27FC236}">
                <a16:creationId xmlns:a16="http://schemas.microsoft.com/office/drawing/2014/main" id="{D8B43F3E-E9F2-E497-A41A-380B56EC0417}"/>
              </a:ext>
            </a:extLst>
          </p:cNvPr>
          <p:cNvPicPr>
            <a:picLocks noChangeAspect="1"/>
          </p:cNvPicPr>
          <p:nvPr/>
        </p:nvPicPr>
        <p:blipFill>
          <a:blip r:embed="rId2"/>
          <a:stretch>
            <a:fillRect/>
          </a:stretch>
        </p:blipFill>
        <p:spPr>
          <a:xfrm>
            <a:off x="5578703" y="643469"/>
            <a:ext cx="5306436" cy="5571062"/>
          </a:xfrm>
          <a:prstGeom prst="rect">
            <a:avLst/>
          </a:prstGeom>
        </p:spPr>
      </p:pic>
    </p:spTree>
    <p:extLst>
      <p:ext uri="{BB962C8B-B14F-4D97-AF65-F5344CB8AC3E}">
        <p14:creationId xmlns:p14="http://schemas.microsoft.com/office/powerpoint/2010/main" val="1245956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188614-319F-19C6-E965-A3A28BAEB4B9}"/>
              </a:ext>
            </a:extLst>
          </p:cNvPr>
          <p:cNvSpPr>
            <a:spLocks noGrp="1"/>
          </p:cNvSpPr>
          <p:nvPr>
            <p:ph type="title"/>
          </p:nvPr>
        </p:nvSpPr>
        <p:spPr>
          <a:xfrm>
            <a:off x="635000" y="640823"/>
            <a:ext cx="3418659" cy="5583148"/>
          </a:xfrm>
        </p:spPr>
        <p:txBody>
          <a:bodyPr vert="horz" lIns="91440" tIns="45720" rIns="91440" bIns="45720" rtlCol="0" anchor="ctr">
            <a:normAutofit/>
          </a:bodyPr>
          <a:lstStyle/>
          <a:p>
            <a:r>
              <a:rPr lang="en-US" sz="5400" kern="1200">
                <a:solidFill>
                  <a:schemeClr val="tx1"/>
                </a:solidFill>
                <a:latin typeface="+mj-lt"/>
                <a:ea typeface="+mj-ea"/>
                <a:cs typeface="+mj-cs"/>
              </a:rPr>
              <a:t>Wheel Speed Sensor</a:t>
            </a:r>
          </a:p>
        </p:txBody>
      </p:sp>
      <p:sp>
        <p:nvSpPr>
          <p:cNvPr id="10249"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8AD62493-A9C7-5C12-302E-CE6CCD635727}"/>
              </a:ext>
            </a:extLst>
          </p:cNvPr>
          <p:cNvGrpSpPr/>
          <p:nvPr/>
        </p:nvGrpSpPr>
        <p:grpSpPr>
          <a:xfrm>
            <a:off x="4839534" y="640822"/>
            <a:ext cx="6517480" cy="5536141"/>
            <a:chOff x="3122303" y="0"/>
            <a:chExt cx="8073652" cy="6858000"/>
          </a:xfrm>
        </p:grpSpPr>
        <p:pic>
          <p:nvPicPr>
            <p:cNvPr id="4" name="Picture 3" descr="Diagram&#10;&#10;Description automatically generated">
              <a:extLst>
                <a:ext uri="{FF2B5EF4-FFF2-40B4-BE49-F238E27FC236}">
                  <a16:creationId xmlns:a16="http://schemas.microsoft.com/office/drawing/2014/main" id="{067E8B8E-7797-0A3B-372D-0F88074857AA}"/>
                </a:ext>
              </a:extLst>
            </p:cNvPr>
            <p:cNvPicPr>
              <a:picLocks noChangeAspect="1"/>
            </p:cNvPicPr>
            <p:nvPr/>
          </p:nvPicPr>
          <p:blipFill>
            <a:blip r:embed="rId2"/>
            <a:stretch>
              <a:fillRect/>
            </a:stretch>
          </p:blipFill>
          <p:spPr>
            <a:xfrm>
              <a:off x="3122303" y="0"/>
              <a:ext cx="5947394" cy="6858000"/>
            </a:xfrm>
            <a:prstGeom prst="rect">
              <a:avLst/>
            </a:prstGeom>
          </p:spPr>
        </p:pic>
        <p:pic>
          <p:nvPicPr>
            <p:cNvPr id="10242" name="Picture 2" descr="Không có mô tả.">
              <a:extLst>
                <a:ext uri="{FF2B5EF4-FFF2-40B4-BE49-F238E27FC236}">
                  <a16:creationId xmlns:a16="http://schemas.microsoft.com/office/drawing/2014/main" id="{C83B2BB6-C9CD-7DFD-AA92-D60A60256F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3755" y="3429000"/>
              <a:ext cx="2362200" cy="2667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70245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3" name="Freeform: Shape 12">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5" name="Freeform: Shape 14">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A09064A-5087-EE53-FD40-599E0A5F1436}"/>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5400" kern="1200">
                <a:solidFill>
                  <a:schemeClr val="tx1"/>
                </a:solidFill>
                <a:latin typeface="+mj-lt"/>
                <a:ea typeface="+mj-ea"/>
                <a:cs typeface="+mj-cs"/>
              </a:rPr>
              <a:t>Wheel-bearing with wheel speed sensor</a:t>
            </a:r>
          </a:p>
        </p:txBody>
      </p:sp>
      <p:pic>
        <p:nvPicPr>
          <p:cNvPr id="4" name="Picture 3">
            <a:extLst>
              <a:ext uri="{FF2B5EF4-FFF2-40B4-BE49-F238E27FC236}">
                <a16:creationId xmlns:a16="http://schemas.microsoft.com/office/drawing/2014/main" id="{8CA8BAEF-6314-730E-F201-FCC9504916EF}"/>
              </a:ext>
            </a:extLst>
          </p:cNvPr>
          <p:cNvPicPr>
            <a:picLocks noChangeAspect="1"/>
          </p:cNvPicPr>
          <p:nvPr/>
        </p:nvPicPr>
        <p:blipFill>
          <a:blip r:embed="rId2"/>
          <a:stretch>
            <a:fillRect/>
          </a:stretch>
        </p:blipFill>
        <p:spPr>
          <a:xfrm>
            <a:off x="5013638" y="643469"/>
            <a:ext cx="6436566" cy="5571062"/>
          </a:xfrm>
          <a:prstGeom prst="rect">
            <a:avLst/>
          </a:prstGeom>
        </p:spPr>
      </p:pic>
    </p:spTree>
    <p:extLst>
      <p:ext uri="{BB962C8B-B14F-4D97-AF65-F5344CB8AC3E}">
        <p14:creationId xmlns:p14="http://schemas.microsoft.com/office/powerpoint/2010/main" val="68484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2E6AF-749F-7BA4-968D-12EBBB60CDD1}"/>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AMR Steering angle sensor</a:t>
            </a:r>
          </a:p>
        </p:txBody>
      </p:sp>
      <p:sp>
        <p:nvSpPr>
          <p:cNvPr id="16" name="Freeform: Shape 7">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close-up of a gearshift&#10;&#10;Description automatically generated with low confidence">
            <a:extLst>
              <a:ext uri="{FF2B5EF4-FFF2-40B4-BE49-F238E27FC236}">
                <a16:creationId xmlns:a16="http://schemas.microsoft.com/office/drawing/2014/main" id="{A3E29F02-1AB1-E383-9113-159272FF3FFC}"/>
              </a:ext>
            </a:extLst>
          </p:cNvPr>
          <p:cNvPicPr>
            <a:picLocks noChangeAspect="1"/>
          </p:cNvPicPr>
          <p:nvPr/>
        </p:nvPicPr>
        <p:blipFill rotWithShape="1">
          <a:blip r:embed="rId2"/>
          <a:srcRect t="1191" r="-1"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96658555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59EF7F8-0267-D63D-07D5-A10282F81177}"/>
              </a:ext>
            </a:extLst>
          </p:cNvPr>
          <p:cNvPicPr>
            <a:picLocks noChangeAspect="1"/>
          </p:cNvPicPr>
          <p:nvPr/>
        </p:nvPicPr>
        <p:blipFill>
          <a:blip r:embed="rId2"/>
          <a:stretch>
            <a:fillRect/>
          </a:stretch>
        </p:blipFill>
        <p:spPr>
          <a:xfrm>
            <a:off x="3391694" y="960437"/>
            <a:ext cx="3090863" cy="4930775"/>
          </a:xfrm>
          <a:prstGeom prst="rect">
            <a:avLst/>
          </a:prstGeom>
        </p:spPr>
      </p:pic>
      <p:pic>
        <p:nvPicPr>
          <p:cNvPr id="3" name="Picture 2">
            <a:extLst>
              <a:ext uri="{FF2B5EF4-FFF2-40B4-BE49-F238E27FC236}">
                <a16:creationId xmlns:a16="http://schemas.microsoft.com/office/drawing/2014/main" id="{9555798A-14FB-3F3C-B959-446459016A3F}"/>
              </a:ext>
            </a:extLst>
          </p:cNvPr>
          <p:cNvPicPr>
            <a:picLocks noChangeAspect="1"/>
          </p:cNvPicPr>
          <p:nvPr/>
        </p:nvPicPr>
        <p:blipFill>
          <a:blip r:embed="rId3"/>
          <a:stretch>
            <a:fillRect/>
          </a:stretch>
        </p:blipFill>
        <p:spPr>
          <a:xfrm>
            <a:off x="7082972" y="-82133"/>
            <a:ext cx="5558971" cy="7015913"/>
          </a:xfrm>
          <a:prstGeom prst="rect">
            <a:avLst/>
          </a:prstGeom>
        </p:spPr>
      </p:pic>
      <p:sp>
        <p:nvSpPr>
          <p:cNvPr id="2" name="Title 1">
            <a:extLst>
              <a:ext uri="{FF2B5EF4-FFF2-40B4-BE49-F238E27FC236}">
                <a16:creationId xmlns:a16="http://schemas.microsoft.com/office/drawing/2014/main" id="{5914C3C6-9CE0-011A-6BCD-F1CBE512F1F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Steering angle sensor</a:t>
            </a:r>
          </a:p>
        </p:txBody>
      </p:sp>
      <p:pic>
        <p:nvPicPr>
          <p:cNvPr id="5" name="Picture 4">
            <a:extLst>
              <a:ext uri="{FF2B5EF4-FFF2-40B4-BE49-F238E27FC236}">
                <a16:creationId xmlns:a16="http://schemas.microsoft.com/office/drawing/2014/main" id="{8884D2A0-E137-CFCC-931E-B75F6FF61BB4}"/>
              </a:ext>
            </a:extLst>
          </p:cNvPr>
          <p:cNvPicPr>
            <a:picLocks noChangeAspect="1"/>
          </p:cNvPicPr>
          <p:nvPr/>
        </p:nvPicPr>
        <p:blipFill>
          <a:blip r:embed="rId4"/>
          <a:stretch>
            <a:fillRect/>
          </a:stretch>
        </p:blipFill>
        <p:spPr>
          <a:xfrm>
            <a:off x="7781925" y="0"/>
            <a:ext cx="4410075" cy="438150"/>
          </a:xfrm>
          <a:prstGeom prst="rect">
            <a:avLst/>
          </a:prstGeom>
        </p:spPr>
      </p:pic>
    </p:spTree>
    <p:extLst>
      <p:ext uri="{BB962C8B-B14F-4D97-AF65-F5344CB8AC3E}">
        <p14:creationId xmlns:p14="http://schemas.microsoft.com/office/powerpoint/2010/main" val="3752147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31AF5C5A-5ACA-CBA8-A038-36AC787742C3}"/>
              </a:ext>
            </a:extLst>
          </p:cNvPr>
          <p:cNvPicPr>
            <a:picLocks noChangeAspect="1"/>
          </p:cNvPicPr>
          <p:nvPr/>
        </p:nvPicPr>
        <p:blipFill>
          <a:blip r:embed="rId3"/>
          <a:stretch>
            <a:fillRect/>
          </a:stretch>
        </p:blipFill>
        <p:spPr>
          <a:xfrm>
            <a:off x="2835088" y="1123527"/>
            <a:ext cx="6521819" cy="4604800"/>
          </a:xfrm>
          <a:prstGeom prst="rect">
            <a:avLst/>
          </a:prstGeom>
        </p:spPr>
      </p:pic>
    </p:spTree>
    <p:extLst>
      <p:ext uri="{BB962C8B-B14F-4D97-AF65-F5344CB8AC3E}">
        <p14:creationId xmlns:p14="http://schemas.microsoft.com/office/powerpoint/2010/main" val="557850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5B739E93-81BD-C106-2C9E-BCFD36752B5F}"/>
              </a:ext>
            </a:extLst>
          </p:cNvPr>
          <p:cNvPicPr>
            <a:picLocks noChangeAspect="1"/>
          </p:cNvPicPr>
          <p:nvPr/>
        </p:nvPicPr>
        <p:blipFill>
          <a:blip r:embed="rId3"/>
          <a:stretch>
            <a:fillRect/>
          </a:stretch>
        </p:blipFill>
        <p:spPr>
          <a:xfrm>
            <a:off x="1038890" y="914400"/>
            <a:ext cx="10038019" cy="4968819"/>
          </a:xfrm>
          <a:prstGeom prst="rect">
            <a:avLst/>
          </a:prstGeom>
        </p:spPr>
      </p:pic>
    </p:spTree>
    <p:extLst>
      <p:ext uri="{BB962C8B-B14F-4D97-AF65-F5344CB8AC3E}">
        <p14:creationId xmlns:p14="http://schemas.microsoft.com/office/powerpoint/2010/main" val="3978518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8EF62A-39ED-1711-2B50-94B6D241E467}"/>
              </a:ext>
            </a:extLst>
          </p:cNvPr>
          <p:cNvSpPr>
            <a:spLocks noGrp="1"/>
          </p:cNvSpPr>
          <p:nvPr>
            <p:ph type="title"/>
          </p:nvPr>
        </p:nvSpPr>
        <p:spPr>
          <a:xfrm>
            <a:off x="838200" y="365125"/>
            <a:ext cx="10515600" cy="1325563"/>
          </a:xfrm>
        </p:spPr>
        <p:txBody>
          <a:bodyPr>
            <a:normAutofit/>
          </a:bodyPr>
          <a:lstStyle/>
          <a:p>
            <a:r>
              <a:rPr lang="en-US" sz="5400"/>
              <a:t>Plan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66D1D31-1057-16EC-FAAD-7C2427DF35AD}"/>
              </a:ext>
            </a:extLst>
          </p:cNvPr>
          <p:cNvSpPr>
            <a:spLocks noGrp="1"/>
          </p:cNvSpPr>
          <p:nvPr>
            <p:ph idx="1"/>
          </p:nvPr>
        </p:nvSpPr>
        <p:spPr>
          <a:xfrm>
            <a:off x="838200" y="1929384"/>
            <a:ext cx="10515600" cy="4251960"/>
          </a:xfrm>
        </p:spPr>
        <p:txBody>
          <a:bodyPr>
            <a:normAutofit/>
          </a:bodyPr>
          <a:lstStyle/>
          <a:p>
            <a:pPr marL="457200" marR="457200" rtl="0">
              <a:spcBef>
                <a:spcPts val="0"/>
              </a:spcBef>
              <a:spcAft>
                <a:spcPts val="0"/>
              </a:spcAft>
            </a:pPr>
            <a:r>
              <a:rPr lang="vi-VN" sz="2200" b="1" i="0" u="none" strike="noStrike" dirty="0">
                <a:effectLst/>
                <a:latin typeface="Times New Roman" panose="02020603050405020304" pitchFamily="18" charset="0"/>
              </a:rPr>
              <a:t>Week 1</a:t>
            </a:r>
            <a:r>
              <a:rPr lang="vi-VN" sz="2200" i="0" u="none" strike="noStrike" dirty="0">
                <a:effectLst/>
                <a:latin typeface="Times New Roman" panose="02020603050405020304" pitchFamily="18" charset="0"/>
              </a:rPr>
              <a:t> : Sơ đồ khối, các bộ phận chung (sơ đồ bố trí chung), Chức năng của các sensor , nguyên lý hoạt động chung</a:t>
            </a:r>
            <a:endParaRPr lang="vi-VN" sz="2200" dirty="0">
              <a:effectLst/>
            </a:endParaRPr>
          </a:p>
          <a:p>
            <a:pPr marL="457200" marR="457200" rtl="0">
              <a:spcBef>
                <a:spcPts val="0"/>
              </a:spcBef>
              <a:spcAft>
                <a:spcPts val="0"/>
              </a:spcAft>
            </a:pPr>
            <a:r>
              <a:rPr lang="vi-VN" sz="2200" b="1" i="0" u="none" strike="noStrike" dirty="0">
                <a:effectLst/>
                <a:latin typeface="Times New Roman" panose="02020603050405020304" pitchFamily="18" charset="0"/>
              </a:rPr>
              <a:t>Week 2 </a:t>
            </a:r>
            <a:r>
              <a:rPr lang="vi-VN" sz="2200" i="0" u="none" strike="noStrike" dirty="0">
                <a:effectLst/>
                <a:latin typeface="Times New Roman" panose="02020603050405020304" pitchFamily="18" charset="0"/>
              </a:rPr>
              <a:t>: Rack and Pinion Steering </a:t>
            </a:r>
            <a:r>
              <a:rPr lang="en-US" sz="2200" i="0" u="none" strike="noStrike" dirty="0">
                <a:effectLst/>
                <a:latin typeface="Times New Roman" panose="02020603050405020304" pitchFamily="18" charset="0"/>
              </a:rPr>
              <a:t>(</a:t>
            </a:r>
            <a:r>
              <a:rPr lang="vi-VN" sz="2200" i="0" u="none" strike="noStrike" dirty="0">
                <a:effectLst/>
                <a:latin typeface="Times New Roman" panose="02020603050405020304" pitchFamily="18" charset="0"/>
              </a:rPr>
              <a:t>Steering Columns and Steering Linkage Mechanisms</a:t>
            </a:r>
            <a:r>
              <a:rPr lang="en-US" sz="2200" i="0" u="none" strike="noStrike" dirty="0">
                <a:effectLst/>
                <a:latin typeface="Times New Roman" panose="02020603050405020304" pitchFamily="18" charset="0"/>
              </a:rPr>
              <a:t>)</a:t>
            </a:r>
            <a:endParaRPr lang="vi-VN" sz="2200" dirty="0">
              <a:effectLst/>
            </a:endParaRPr>
          </a:p>
          <a:p>
            <a:pPr marL="457200" marR="457200" rtl="0">
              <a:spcBef>
                <a:spcPts val="0"/>
              </a:spcBef>
              <a:spcAft>
                <a:spcPts val="0"/>
              </a:spcAft>
            </a:pPr>
            <a:r>
              <a:rPr lang="vi-VN" sz="2200" b="1" i="0" u="none" strike="noStrike" dirty="0">
                <a:effectLst/>
                <a:latin typeface="Times New Roman" panose="02020603050405020304" pitchFamily="18" charset="0"/>
              </a:rPr>
              <a:t>Week 3</a:t>
            </a:r>
            <a:r>
              <a:rPr lang="vi-VN" sz="2200" i="0" u="none" strike="noStrike" dirty="0">
                <a:effectLst/>
                <a:latin typeface="Times New Roman" panose="02020603050405020304" pitchFamily="18" charset="0"/>
              </a:rPr>
              <a:t> : </a:t>
            </a:r>
            <a:r>
              <a:rPr lang="en-US" sz="2200" i="0" u="none" strike="noStrike" dirty="0">
                <a:effectLst/>
                <a:latin typeface="Times New Roman" panose="02020603050405020304" pitchFamily="18" charset="0"/>
              </a:rPr>
              <a:t>Introduction of Active Steering in BMW car</a:t>
            </a:r>
            <a:r>
              <a:rPr lang="en-US" sz="2200" dirty="0">
                <a:latin typeface="Times New Roman" panose="02020603050405020304" pitchFamily="18" charset="0"/>
              </a:rPr>
              <a:t>, System Operation</a:t>
            </a:r>
            <a:endParaRPr lang="en-US" sz="2200" dirty="0"/>
          </a:p>
          <a:p>
            <a:pPr marL="457200" marR="457200">
              <a:spcBef>
                <a:spcPts val="0"/>
              </a:spcBef>
            </a:pPr>
            <a:r>
              <a:rPr lang="vi-VN" sz="2200" b="1" i="0" u="sng" strike="noStrike" dirty="0">
                <a:effectLst/>
                <a:latin typeface="Times New Roman" panose="02020603050405020304" pitchFamily="18" charset="0"/>
              </a:rPr>
              <a:t>Week 4</a:t>
            </a:r>
            <a:r>
              <a:rPr lang="vi-VN" sz="2200" i="0" u="sng" strike="noStrike" dirty="0">
                <a:effectLst/>
                <a:latin typeface="Times New Roman" panose="02020603050405020304" pitchFamily="18" charset="0"/>
              </a:rPr>
              <a:t> : </a:t>
            </a:r>
            <a:r>
              <a:rPr lang="en-US" sz="2200" u="sng" dirty="0">
                <a:latin typeface="Times New Roman" panose="02020603050405020304" pitchFamily="18" charset="0"/>
              </a:rPr>
              <a:t>Sensors and Motor are</a:t>
            </a:r>
            <a:r>
              <a:rPr lang="en-US" sz="2200" u="sng" dirty="0"/>
              <a:t> used </a:t>
            </a:r>
            <a:r>
              <a:rPr lang="en-US" sz="2200" u="sng" dirty="0">
                <a:latin typeface="Times New Roman" panose="02020603050405020304" pitchFamily="18" charset="0"/>
              </a:rPr>
              <a:t>in AFS </a:t>
            </a:r>
          </a:p>
          <a:p>
            <a:pPr marL="457200" marR="457200" rtl="0">
              <a:spcBef>
                <a:spcPts val="0"/>
              </a:spcBef>
              <a:spcAft>
                <a:spcPts val="0"/>
              </a:spcAft>
            </a:pPr>
            <a:r>
              <a:rPr lang="vi-VN" sz="2200" b="1" i="0" u="none" strike="noStrike" dirty="0">
                <a:effectLst/>
                <a:latin typeface="Times New Roman" panose="02020603050405020304" pitchFamily="18" charset="0"/>
              </a:rPr>
              <a:t>Week 5</a:t>
            </a:r>
            <a:r>
              <a:rPr lang="vi-VN" sz="2200" i="0" u="none" strike="noStrike" dirty="0">
                <a:effectLst/>
                <a:latin typeface="Times New Roman" panose="02020603050405020304" pitchFamily="18" charset="0"/>
              </a:rPr>
              <a:t> : </a:t>
            </a:r>
            <a:r>
              <a:rPr lang="en-US" sz="2200" i="0" u="none" strike="noStrike" dirty="0">
                <a:effectLst/>
                <a:latin typeface="Times New Roman" panose="02020603050405020304" pitchFamily="18" charset="0"/>
              </a:rPr>
              <a:t>Control System in AFS</a:t>
            </a:r>
            <a:endParaRPr lang="vi-VN" sz="2200" dirty="0">
              <a:effectLst/>
            </a:endParaRPr>
          </a:p>
          <a:p>
            <a:pPr marL="457200" marR="457200" rtl="0">
              <a:spcBef>
                <a:spcPts val="0"/>
              </a:spcBef>
              <a:spcAft>
                <a:spcPts val="0"/>
              </a:spcAft>
            </a:pPr>
            <a:r>
              <a:rPr lang="vi-VN" sz="2200" b="1" i="0" u="none" strike="noStrike" dirty="0">
                <a:effectLst/>
                <a:latin typeface="Times New Roman" panose="02020603050405020304" pitchFamily="18" charset="0"/>
              </a:rPr>
              <a:t>Week 6</a:t>
            </a:r>
            <a:r>
              <a:rPr lang="vi-VN" sz="2200" i="0" u="none" strike="noStrike" dirty="0">
                <a:effectLst/>
                <a:latin typeface="Times New Roman" panose="02020603050405020304" pitchFamily="18" charset="0"/>
              </a:rPr>
              <a:t>: </a:t>
            </a:r>
            <a:r>
              <a:rPr lang="en-US" sz="2200" i="0" u="none" strike="noStrike" dirty="0">
                <a:effectLst/>
                <a:latin typeface="Times New Roman" panose="02020603050405020304" pitchFamily="18" charset="0"/>
              </a:rPr>
              <a:t>Back-up week</a:t>
            </a:r>
            <a:r>
              <a:rPr lang="vi-VN" sz="2200" i="0" u="none" strike="noStrike" dirty="0">
                <a:effectLst/>
                <a:latin typeface="Times New Roman" panose="02020603050405020304" pitchFamily="18" charset="0"/>
              </a:rPr>
              <a:t>.</a:t>
            </a:r>
            <a:endParaRPr lang="vi-VN" sz="2200" dirty="0">
              <a:effectLst/>
            </a:endParaRPr>
          </a:p>
          <a:p>
            <a:pPr marL="457200" marR="457200" rtl="0">
              <a:spcBef>
                <a:spcPts val="0"/>
              </a:spcBef>
              <a:spcAft>
                <a:spcPts val="0"/>
              </a:spcAft>
            </a:pPr>
            <a:r>
              <a:rPr lang="vi-VN" sz="2200" b="1" i="0" u="none" strike="noStrike" dirty="0">
                <a:effectLst/>
                <a:latin typeface="Times New Roman" panose="02020603050405020304" pitchFamily="18" charset="0"/>
              </a:rPr>
              <a:t>Week 7</a:t>
            </a:r>
            <a:r>
              <a:rPr lang="vi-VN" sz="2200" i="0" u="none" strike="noStrike" dirty="0">
                <a:effectLst/>
                <a:latin typeface="Times New Roman" panose="02020603050405020304" pitchFamily="18" charset="0"/>
              </a:rPr>
              <a:t> : </a:t>
            </a:r>
            <a:r>
              <a:rPr lang="en-US" sz="2200" i="0" u="none" strike="noStrike" dirty="0">
                <a:effectLst/>
                <a:latin typeface="Times New Roman" panose="02020603050405020304" pitchFamily="18" charset="0"/>
              </a:rPr>
              <a:t>Present about</a:t>
            </a:r>
            <a:r>
              <a:rPr lang="vi-VN" sz="2200" i="0" u="none" strike="noStrike" dirty="0">
                <a:effectLst/>
                <a:latin typeface="Times New Roman" panose="02020603050405020304" pitchFamily="18" charset="0"/>
              </a:rPr>
              <a:t> EPS</a:t>
            </a:r>
            <a:r>
              <a:rPr lang="en-US" sz="2200" i="0" u="none" strike="noStrike" dirty="0">
                <a:effectLst/>
                <a:latin typeface="Times New Roman" panose="02020603050405020304" pitchFamily="18" charset="0"/>
              </a:rPr>
              <a:t> system.</a:t>
            </a:r>
            <a:endParaRPr lang="vi-VN" sz="2200" dirty="0">
              <a:effectLst/>
            </a:endParaRPr>
          </a:p>
          <a:p>
            <a:pPr marL="0" indent="0">
              <a:buNone/>
            </a:pPr>
            <a:endParaRPr lang="en-US" sz="2200" dirty="0"/>
          </a:p>
        </p:txBody>
      </p:sp>
    </p:spTree>
    <p:extLst>
      <p:ext uri="{BB962C8B-B14F-4D97-AF65-F5344CB8AC3E}">
        <p14:creationId xmlns:p14="http://schemas.microsoft.com/office/powerpoint/2010/main" val="4233143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1" name="Freeform: Shape 12">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401AA4-BFC7-1927-834D-EA53C0F5FC5A}"/>
              </a:ext>
            </a:extLst>
          </p:cNvPr>
          <p:cNvSpPr>
            <a:spLocks noGrp="1"/>
          </p:cNvSpPr>
          <p:nvPr>
            <p:ph type="title"/>
          </p:nvPr>
        </p:nvSpPr>
        <p:spPr>
          <a:xfrm>
            <a:off x="863029" y="1012004"/>
            <a:ext cx="3416158" cy="4795408"/>
          </a:xfrm>
        </p:spPr>
        <p:txBody>
          <a:bodyPr>
            <a:normAutofit/>
          </a:bodyPr>
          <a:lstStyle/>
          <a:p>
            <a:r>
              <a:rPr lang="en-US">
                <a:solidFill>
                  <a:srgbClr val="FFFFFF"/>
                </a:solidFill>
              </a:rPr>
              <a:t>C</a:t>
            </a:r>
            <a:r>
              <a:rPr lang="en-US">
                <a:solidFill>
                  <a:srgbClr val="FFFFFF"/>
                </a:solidFill>
                <a:effectLst/>
              </a:rPr>
              <a:t>lassification</a:t>
            </a:r>
            <a:endParaRPr lang="en-US">
              <a:solidFill>
                <a:srgbClr val="FFFFFF"/>
              </a:solidFill>
            </a:endParaRPr>
          </a:p>
        </p:txBody>
      </p:sp>
      <p:graphicFrame>
        <p:nvGraphicFramePr>
          <p:cNvPr id="22" name="Content Placeholder 6">
            <a:extLst>
              <a:ext uri="{FF2B5EF4-FFF2-40B4-BE49-F238E27FC236}">
                <a16:creationId xmlns:a16="http://schemas.microsoft.com/office/drawing/2014/main" id="{7C97257F-78D8-F110-364C-8336D13041BA}"/>
              </a:ext>
            </a:extLst>
          </p:cNvPr>
          <p:cNvGraphicFramePr>
            <a:graphicFrameLocks noGrp="1"/>
          </p:cNvGraphicFramePr>
          <p:nvPr>
            <p:ph idx="1"/>
            <p:extLst>
              <p:ext uri="{D42A27DB-BD31-4B8C-83A1-F6EECF244321}">
                <p14:modId xmlns:p14="http://schemas.microsoft.com/office/powerpoint/2010/main" val="394342786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9954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24E553-67FF-C29A-3BCC-54D8D3372A6B}"/>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Active Sensor</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546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0" name="Group 9">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4" name="Freeform: Shape 13">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1" name="Group 10">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2" name="Freeform: Shape 11">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332AA103-534D-FF97-0E1A-C06DEBFFB5D0}"/>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kern="1200">
                <a:solidFill>
                  <a:schemeClr val="bg1"/>
                </a:solidFill>
                <a:latin typeface="+mj-lt"/>
                <a:ea typeface="+mj-ea"/>
                <a:cs typeface="+mj-cs"/>
              </a:rPr>
              <a:t>Motor</a:t>
            </a:r>
          </a:p>
        </p:txBody>
      </p:sp>
    </p:spTree>
    <p:extLst>
      <p:ext uri="{BB962C8B-B14F-4D97-AF65-F5344CB8AC3E}">
        <p14:creationId xmlns:p14="http://schemas.microsoft.com/office/powerpoint/2010/main" val="3720065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A33164-544B-C305-5F93-FF0DB1476B15}"/>
              </a:ext>
            </a:extLst>
          </p:cNvPr>
          <p:cNvSpPr>
            <a:spLocks noGrp="1"/>
          </p:cNvSpPr>
          <p:nvPr>
            <p:ph type="title"/>
          </p:nvPr>
        </p:nvSpPr>
        <p:spPr>
          <a:xfrm>
            <a:off x="0" y="229717"/>
            <a:ext cx="5761919" cy="4179550"/>
          </a:xfrm>
        </p:spPr>
        <p:txBody>
          <a:bodyPr vert="horz" lIns="91440" tIns="45720" rIns="91440" bIns="45720" rtlCol="0" anchor="b">
            <a:normAutofit/>
          </a:bodyPr>
          <a:lstStyle/>
          <a:p>
            <a:r>
              <a:rPr lang="en-US" sz="6600" kern="1200" dirty="0">
                <a:solidFill>
                  <a:schemeClr val="tx1"/>
                </a:solidFill>
                <a:latin typeface="+mj-lt"/>
                <a:ea typeface="+mj-ea"/>
                <a:cs typeface="+mj-cs"/>
              </a:rPr>
              <a:t>Classification</a:t>
            </a:r>
          </a:p>
        </p:txBody>
      </p:sp>
      <p:sp>
        <p:nvSpPr>
          <p:cNvPr id="615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Động cơ không chổi than là một loại động cơ được nhắc đến nhiều nhất">
            <a:extLst>
              <a:ext uri="{FF2B5EF4-FFF2-40B4-BE49-F238E27FC236}">
                <a16:creationId xmlns:a16="http://schemas.microsoft.com/office/drawing/2014/main" id="{3DA1C3BC-D0E3-19A8-66A0-FE979522227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85117" y="723519"/>
            <a:ext cx="7214616" cy="5410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082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8" name="Rectangle 5137">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0" name="Freeform: Shape 5139">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5142" name="Freeform: Shape 5141">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5144" name="Freeform: Shape 5143">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3C50C4C-1BC9-A59D-6189-2DBB355C26C5}"/>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6400" kern="1200" dirty="0">
                <a:solidFill>
                  <a:schemeClr val="tx1"/>
                </a:solidFill>
                <a:latin typeface="+mj-lt"/>
                <a:ea typeface="+mj-ea"/>
                <a:cs typeface="+mj-cs"/>
              </a:rPr>
              <a:t>BLDC</a:t>
            </a:r>
          </a:p>
        </p:txBody>
      </p:sp>
      <p:pic>
        <p:nvPicPr>
          <p:cNvPr id="4" name="Picture 3">
            <a:extLst>
              <a:ext uri="{FF2B5EF4-FFF2-40B4-BE49-F238E27FC236}">
                <a16:creationId xmlns:a16="http://schemas.microsoft.com/office/drawing/2014/main" id="{3A1BF697-4718-2A74-D8AD-FDEB9D14A585}"/>
              </a:ext>
            </a:extLst>
          </p:cNvPr>
          <p:cNvPicPr>
            <a:picLocks noChangeAspect="1"/>
          </p:cNvPicPr>
          <p:nvPr/>
        </p:nvPicPr>
        <p:blipFill>
          <a:blip r:embed="rId3"/>
          <a:stretch>
            <a:fillRect/>
          </a:stretch>
        </p:blipFill>
        <p:spPr>
          <a:xfrm>
            <a:off x="4916251" y="1522489"/>
            <a:ext cx="6631341" cy="3813021"/>
          </a:xfrm>
          <a:prstGeom prst="rect">
            <a:avLst/>
          </a:prstGeom>
        </p:spPr>
      </p:pic>
    </p:spTree>
    <p:extLst>
      <p:ext uri="{BB962C8B-B14F-4D97-AF65-F5344CB8AC3E}">
        <p14:creationId xmlns:p14="http://schemas.microsoft.com/office/powerpoint/2010/main" val="1209067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DACA75-48D1-49E5-E86B-52C6BFB38814}"/>
              </a:ext>
            </a:extLst>
          </p:cNvPr>
          <p:cNvSpPr>
            <a:spLocks noGrp="1"/>
          </p:cNvSpPr>
          <p:nvPr>
            <p:ph type="title"/>
          </p:nvPr>
        </p:nvSpPr>
        <p:spPr/>
        <p:txBody>
          <a:bodyPr/>
          <a:lstStyle/>
          <a:p>
            <a:r>
              <a:rPr lang="en-US" dirty="0"/>
              <a:t>Components</a:t>
            </a:r>
          </a:p>
        </p:txBody>
      </p:sp>
      <p:pic>
        <p:nvPicPr>
          <p:cNvPr id="7170" name="Picture 2" descr="Cấu tạo của động cơ không chổi than">
            <a:extLst>
              <a:ext uri="{FF2B5EF4-FFF2-40B4-BE49-F238E27FC236}">
                <a16:creationId xmlns:a16="http://schemas.microsoft.com/office/drawing/2014/main" id="{6DF4CFA9-B584-60ED-5DC6-0A34008A3D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0835"/>
          <a:stretch/>
        </p:blipFill>
        <p:spPr bwMode="auto">
          <a:xfrm>
            <a:off x="2575832" y="1690688"/>
            <a:ext cx="7743825" cy="4228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376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20" name="Freeform: Shape 19">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22" name="Freeform: Shape 21">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6D13108-76DE-2DBE-C5B2-73C7FB32C118}"/>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5900" kern="1200">
                <a:solidFill>
                  <a:schemeClr val="tx1"/>
                </a:solidFill>
                <a:latin typeface="+mj-lt"/>
                <a:ea typeface="+mj-ea"/>
                <a:cs typeface="+mj-cs"/>
              </a:rPr>
              <a:t>Operation</a:t>
            </a:r>
          </a:p>
        </p:txBody>
      </p:sp>
      <p:pic>
        <p:nvPicPr>
          <p:cNvPr id="8194" name="Picture 2" descr="A BLDC Motor.">
            <a:extLst>
              <a:ext uri="{FF2B5EF4-FFF2-40B4-BE49-F238E27FC236}">
                <a16:creationId xmlns:a16="http://schemas.microsoft.com/office/drawing/2014/main" id="{2DF1B5B1-39CE-C397-1F6D-1352C9C9B8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8734" y="522968"/>
            <a:ext cx="6423860" cy="5812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788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9FC4-803B-66F5-9FB7-09D0BD0CE329}"/>
              </a:ext>
            </a:extLst>
          </p:cNvPr>
          <p:cNvSpPr>
            <a:spLocks noGrp="1"/>
          </p:cNvSpPr>
          <p:nvPr>
            <p:ph type="title"/>
          </p:nvPr>
        </p:nvSpPr>
        <p:spPr/>
        <p:txBody>
          <a:bodyPr/>
          <a:lstStyle/>
          <a:p>
            <a:r>
              <a:rPr lang="en-US" dirty="0"/>
              <a:t>Advantages</a:t>
            </a:r>
          </a:p>
        </p:txBody>
      </p:sp>
      <p:pic>
        <p:nvPicPr>
          <p:cNvPr id="9218" name="Picture 2" descr="Operation of the Brushed DC Motor.">
            <a:extLst>
              <a:ext uri="{FF2B5EF4-FFF2-40B4-BE49-F238E27FC236}">
                <a16:creationId xmlns:a16="http://schemas.microsoft.com/office/drawing/2014/main" id="{3F385434-EB62-A112-2A21-BA0795634E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211" y="1866446"/>
            <a:ext cx="4095750" cy="4286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 BLDC Motor.">
            <a:extLst>
              <a:ext uri="{FF2B5EF4-FFF2-40B4-BE49-F238E27FC236}">
                <a16:creationId xmlns:a16="http://schemas.microsoft.com/office/drawing/2014/main" id="{53754E48-5543-248F-3A1D-EB88E00996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8734" y="522968"/>
            <a:ext cx="6423860" cy="5812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841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B07AAC8-68A5-7895-C845-168FBFE8592F}"/>
              </a:ext>
            </a:extLst>
          </p:cNvPr>
          <p:cNvSpPr>
            <a:spLocks noGrp="1"/>
          </p:cNvSpPr>
          <p:nvPr>
            <p:ph type="title"/>
          </p:nvPr>
        </p:nvSpPr>
        <p:spPr/>
        <p:txBody>
          <a:bodyPr/>
          <a:lstStyle/>
          <a:p>
            <a:r>
              <a:rPr lang="en-US" dirty="0"/>
              <a:t>Reference</a:t>
            </a:r>
          </a:p>
        </p:txBody>
      </p:sp>
      <p:sp>
        <p:nvSpPr>
          <p:cNvPr id="9" name="Content Placeholder 8">
            <a:extLst>
              <a:ext uri="{FF2B5EF4-FFF2-40B4-BE49-F238E27FC236}">
                <a16:creationId xmlns:a16="http://schemas.microsoft.com/office/drawing/2014/main" id="{8A86E299-6187-3FFE-4B71-2C54323380DE}"/>
              </a:ext>
            </a:extLst>
          </p:cNvPr>
          <p:cNvSpPr>
            <a:spLocks noGrp="1"/>
          </p:cNvSpPr>
          <p:nvPr>
            <p:ph idx="1"/>
          </p:nvPr>
        </p:nvSpPr>
        <p:spPr/>
        <p:txBody>
          <a:bodyPr/>
          <a:lstStyle/>
          <a:p>
            <a:r>
              <a:rPr lang="en-US" b="0" i="0" dirty="0">
                <a:solidFill>
                  <a:srgbClr val="000000"/>
                </a:solidFill>
                <a:effectLst/>
                <a:latin typeface="Open Sans" panose="020B0606030504020204" pitchFamily="34" charset="0"/>
              </a:rPr>
              <a:t>Bosch, R., 2007. </a:t>
            </a:r>
            <a:r>
              <a:rPr lang="en-US" b="0" i="1" dirty="0">
                <a:solidFill>
                  <a:srgbClr val="000000"/>
                </a:solidFill>
                <a:effectLst/>
                <a:latin typeface="Open Sans" panose="020B0606030504020204" pitchFamily="34" charset="0"/>
              </a:rPr>
              <a:t>Bosch automotive electrics and automotive electronics</a:t>
            </a:r>
            <a:r>
              <a:rPr lang="en-US" b="0" i="0" dirty="0">
                <a:solidFill>
                  <a:srgbClr val="000000"/>
                </a:solidFill>
                <a:effectLst/>
                <a:latin typeface="Open Sans" panose="020B0606030504020204" pitchFamily="34" charset="0"/>
              </a:rPr>
              <a:t>. Wiesbaden: Springer </a:t>
            </a:r>
            <a:r>
              <a:rPr lang="en-US" b="0" i="0" dirty="0" err="1">
                <a:solidFill>
                  <a:srgbClr val="000000"/>
                </a:solidFill>
                <a:effectLst/>
                <a:latin typeface="Open Sans" panose="020B0606030504020204" pitchFamily="34" charset="0"/>
              </a:rPr>
              <a:t>Vieweg</a:t>
            </a:r>
            <a:r>
              <a:rPr lang="en-US" b="0" i="0" dirty="0">
                <a:solidFill>
                  <a:srgbClr val="000000"/>
                </a:solidFill>
                <a:effectLst/>
                <a:latin typeface="Open Sans" panose="020B0606030504020204" pitchFamily="34" charset="0"/>
              </a:rPr>
              <a:t>.</a:t>
            </a:r>
          </a:p>
          <a:p>
            <a:r>
              <a:rPr lang="en-US" b="0" i="0" dirty="0">
                <a:solidFill>
                  <a:srgbClr val="000000"/>
                </a:solidFill>
                <a:effectLst/>
                <a:latin typeface="Open Sans" panose="020B0606030504020204" pitchFamily="34" charset="0"/>
              </a:rPr>
              <a:t>Renesas.com. 2022. </a:t>
            </a:r>
            <a:r>
              <a:rPr lang="en-US" b="0" i="1" dirty="0">
                <a:solidFill>
                  <a:srgbClr val="000000"/>
                </a:solidFill>
                <a:effectLst/>
                <a:latin typeface="Open Sans" panose="020B0606030504020204" pitchFamily="34" charset="0"/>
              </a:rPr>
              <a:t>What are Brushless DC Motors | Renesas</a:t>
            </a:r>
            <a:r>
              <a:rPr lang="en-US" b="0" i="0" dirty="0">
                <a:solidFill>
                  <a:srgbClr val="000000"/>
                </a:solidFill>
                <a:effectLst/>
                <a:latin typeface="Open Sans" panose="020B0606030504020204" pitchFamily="34" charset="0"/>
              </a:rPr>
              <a:t>. [online] Available at: &lt;https://www.renesas.com/us/en/support/engineer-school/brushless-dc-motor-01-overview&gt; [Accessed 19 July 2022].</a:t>
            </a:r>
            <a:endParaRPr lang="en-US" dirty="0"/>
          </a:p>
        </p:txBody>
      </p:sp>
    </p:spTree>
    <p:extLst>
      <p:ext uri="{BB962C8B-B14F-4D97-AF65-F5344CB8AC3E}">
        <p14:creationId xmlns:p14="http://schemas.microsoft.com/office/powerpoint/2010/main" val="2383129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68A77D-7A18-D68F-7803-2B9032176A76}"/>
              </a:ext>
            </a:extLst>
          </p:cNvPr>
          <p:cNvSpPr>
            <a:spLocks noGrp="1"/>
          </p:cNvSpPr>
          <p:nvPr>
            <p:ph type="title"/>
          </p:nvPr>
        </p:nvSpPr>
        <p:spPr>
          <a:xfrm>
            <a:off x="1159933" y="995318"/>
            <a:ext cx="9872134" cy="1193968"/>
          </a:xfrm>
          <a:solidFill>
            <a:srgbClr val="FFFFFF"/>
          </a:solidFill>
          <a:ln w="38100">
            <a:solidFill>
              <a:srgbClr val="7F7F7F"/>
            </a:solidFill>
            <a:miter lim="800000"/>
          </a:ln>
        </p:spPr>
        <p:txBody>
          <a:bodyPr vert="horz" lIns="91440" tIns="45720" rIns="91440" bIns="45720" rtlCol="0" anchor="ctr">
            <a:normAutofit/>
          </a:bodyPr>
          <a:lstStyle/>
          <a:p>
            <a:pPr algn="ctr"/>
            <a:r>
              <a:rPr lang="en-US" sz="3600" kern="1200">
                <a:solidFill>
                  <a:srgbClr val="3F3F3F"/>
                </a:solidFill>
                <a:latin typeface="+mj-lt"/>
                <a:ea typeface="+mj-ea"/>
                <a:cs typeface="+mj-cs"/>
              </a:rPr>
              <a:t>Outline</a:t>
            </a:r>
          </a:p>
        </p:txBody>
      </p:sp>
      <p:sp>
        <p:nvSpPr>
          <p:cNvPr id="3" name="Content Placeholder 2">
            <a:extLst>
              <a:ext uri="{FF2B5EF4-FFF2-40B4-BE49-F238E27FC236}">
                <a16:creationId xmlns:a16="http://schemas.microsoft.com/office/drawing/2014/main" id="{29887B40-E089-7C1D-19E3-71841ECF8F4A}"/>
              </a:ext>
            </a:extLst>
          </p:cNvPr>
          <p:cNvSpPr>
            <a:spLocks noGrp="1"/>
          </p:cNvSpPr>
          <p:nvPr>
            <p:ph idx="1"/>
          </p:nvPr>
        </p:nvSpPr>
        <p:spPr>
          <a:xfrm>
            <a:off x="629925" y="2888250"/>
            <a:ext cx="5144342" cy="3390630"/>
          </a:xfrm>
        </p:spPr>
        <p:txBody>
          <a:bodyPr vert="horz" lIns="91440" tIns="45720" rIns="91440" bIns="45720" rtlCol="0" anchor="t">
            <a:normAutofit/>
          </a:bodyPr>
          <a:lstStyle/>
          <a:p>
            <a:pPr marL="114300" lvl="0" indent="0">
              <a:spcAft>
                <a:spcPts val="800"/>
              </a:spcAft>
              <a:buNone/>
            </a:pPr>
            <a:r>
              <a:rPr lang="en-US" b="1" dirty="0">
                <a:effectLst/>
              </a:rPr>
              <a:t>Sensor</a:t>
            </a:r>
            <a:r>
              <a:rPr lang="en-US" sz="2000" dirty="0">
                <a:effectLst/>
              </a:rPr>
              <a:t>: Function, input output, operation (hall effect, induction), classification</a:t>
            </a:r>
          </a:p>
          <a:p>
            <a:pPr>
              <a:spcAft>
                <a:spcPts val="800"/>
              </a:spcAft>
            </a:pPr>
            <a:r>
              <a:rPr lang="en-US" sz="2000" dirty="0">
                <a:effectLst/>
              </a:rPr>
              <a:t>Torque sensor</a:t>
            </a:r>
          </a:p>
          <a:p>
            <a:pPr>
              <a:spcAft>
                <a:spcPts val="800"/>
              </a:spcAft>
            </a:pPr>
            <a:r>
              <a:rPr lang="en-US" sz="2000" dirty="0">
                <a:effectLst/>
              </a:rPr>
              <a:t>Steering Wheel Angle sensor</a:t>
            </a:r>
          </a:p>
          <a:p>
            <a:pPr>
              <a:spcAft>
                <a:spcPts val="800"/>
              </a:spcAft>
            </a:pPr>
            <a:r>
              <a:rPr lang="en-US" sz="2000" dirty="0">
                <a:effectLst/>
              </a:rPr>
              <a:t>Motor Position sensor</a:t>
            </a:r>
          </a:p>
          <a:p>
            <a:pPr>
              <a:spcAft>
                <a:spcPts val="800"/>
              </a:spcAft>
            </a:pPr>
            <a:r>
              <a:rPr lang="en-US" sz="2000" dirty="0">
                <a:effectLst/>
              </a:rPr>
              <a:t>Vehicle Speed sensor</a:t>
            </a:r>
          </a:p>
          <a:p>
            <a:endParaRPr lang="en-US" sz="2000" dirty="0"/>
          </a:p>
        </p:txBody>
      </p:sp>
      <p:cxnSp>
        <p:nvCxnSpPr>
          <p:cNvPr id="11" name="Straight Connector 10">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E0C2442C-C98D-C60A-4554-84A5AAE37739}"/>
              </a:ext>
            </a:extLst>
          </p:cNvPr>
          <p:cNvSpPr txBox="1">
            <a:spLocks/>
          </p:cNvSpPr>
          <p:nvPr/>
        </p:nvSpPr>
        <p:spPr>
          <a:xfrm>
            <a:off x="6417731" y="2888250"/>
            <a:ext cx="4292594" cy="295977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lvl="0" indent="0">
              <a:spcAft>
                <a:spcPts val="800"/>
              </a:spcAft>
              <a:buNone/>
            </a:pPr>
            <a:r>
              <a:rPr lang="en-US" b="1" dirty="0">
                <a:effectLst/>
              </a:rPr>
              <a:t>Choosing Motor </a:t>
            </a:r>
            <a:r>
              <a:rPr lang="en-US" sz="2000" dirty="0">
                <a:effectLst/>
              </a:rPr>
              <a:t>: Brush-less DC</a:t>
            </a:r>
          </a:p>
          <a:p>
            <a:pPr>
              <a:spcAft>
                <a:spcPts val="800"/>
              </a:spcAft>
            </a:pPr>
            <a:r>
              <a:rPr lang="en-US" sz="2000" dirty="0">
                <a:effectLst/>
              </a:rPr>
              <a:t>Components</a:t>
            </a:r>
          </a:p>
          <a:p>
            <a:pPr>
              <a:spcAft>
                <a:spcPts val="800"/>
              </a:spcAft>
            </a:pPr>
            <a:r>
              <a:rPr lang="en-US" sz="2000" dirty="0"/>
              <a:t>Operation</a:t>
            </a:r>
            <a:endParaRPr lang="en-US" sz="2000" dirty="0">
              <a:effectLst/>
            </a:endParaRPr>
          </a:p>
          <a:p>
            <a:pPr>
              <a:spcAft>
                <a:spcPts val="800"/>
              </a:spcAft>
            </a:pPr>
            <a:r>
              <a:rPr lang="en-US" sz="2000" dirty="0">
                <a:effectLst/>
              </a:rPr>
              <a:t>Advantages</a:t>
            </a:r>
          </a:p>
          <a:p>
            <a:endParaRPr lang="en-US" sz="2000" dirty="0"/>
          </a:p>
        </p:txBody>
      </p:sp>
    </p:spTree>
    <p:extLst>
      <p:ext uri="{BB962C8B-B14F-4D97-AF65-F5344CB8AC3E}">
        <p14:creationId xmlns:p14="http://schemas.microsoft.com/office/powerpoint/2010/main" val="134789585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3">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352F45-F515-9745-9ADE-52272BC7E1BB}"/>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effectLst/>
                <a:latin typeface="+mj-lt"/>
                <a:ea typeface="+mj-ea"/>
                <a:cs typeface="+mj-cs"/>
              </a:rPr>
              <a:t>Function</a:t>
            </a:r>
            <a:endParaRPr lang="en-US" sz="3700" kern="1200">
              <a:solidFill>
                <a:schemeClr val="tx1"/>
              </a:solidFill>
              <a:latin typeface="+mj-lt"/>
              <a:ea typeface="+mj-ea"/>
              <a:cs typeface="+mj-cs"/>
            </a:endParaRPr>
          </a:p>
        </p:txBody>
      </p:sp>
      <p:sp>
        <p:nvSpPr>
          <p:cNvPr id="16" name="Rectangle 1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Diagram&#10;&#10;Description automatically generated">
            <a:extLst>
              <a:ext uri="{FF2B5EF4-FFF2-40B4-BE49-F238E27FC236}">
                <a16:creationId xmlns:a16="http://schemas.microsoft.com/office/drawing/2014/main" id="{6B3D8113-1503-9C75-8884-06147C1EF078}"/>
              </a:ext>
            </a:extLst>
          </p:cNvPr>
          <p:cNvPicPr>
            <a:picLocks noChangeAspect="1"/>
          </p:cNvPicPr>
          <p:nvPr/>
        </p:nvPicPr>
        <p:blipFill>
          <a:blip r:embed="rId3"/>
          <a:stretch>
            <a:fillRect/>
          </a:stretch>
        </p:blipFill>
        <p:spPr>
          <a:xfrm>
            <a:off x="965035" y="858525"/>
            <a:ext cx="6768710" cy="5211906"/>
          </a:xfrm>
          <a:prstGeom prst="rect">
            <a:avLst/>
          </a:prstGeom>
        </p:spPr>
      </p:pic>
      <p:sp>
        <p:nvSpPr>
          <p:cNvPr id="20" name="Rectangle 1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6441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6E195-6C49-2EF9-3B6A-279E01DA5333}"/>
              </a:ext>
            </a:extLst>
          </p:cNvPr>
          <p:cNvSpPr>
            <a:spLocks noGrp="1"/>
          </p:cNvSpPr>
          <p:nvPr>
            <p:ph type="title"/>
          </p:nvPr>
        </p:nvSpPr>
        <p:spPr>
          <a:xfrm>
            <a:off x="645859" y="640081"/>
            <a:ext cx="3494341" cy="3793488"/>
          </a:xfrm>
          <a:noFill/>
        </p:spPr>
        <p:txBody>
          <a:bodyPr vert="horz" lIns="91440" tIns="45720" rIns="91440" bIns="45720" rtlCol="0" anchor="b">
            <a:normAutofit/>
          </a:bodyPr>
          <a:lstStyle/>
          <a:p>
            <a:r>
              <a:rPr lang="en-US" sz="4600" kern="1200">
                <a:solidFill>
                  <a:schemeClr val="tx1"/>
                </a:solidFill>
                <a:latin typeface="+mj-lt"/>
                <a:ea typeface="+mj-ea"/>
                <a:cs typeface="+mj-cs"/>
              </a:rPr>
              <a:t>Analog signal</a:t>
            </a:r>
            <a:br>
              <a:rPr lang="en-US" sz="4600" kern="1200">
                <a:solidFill>
                  <a:schemeClr val="tx1"/>
                </a:solidFill>
                <a:latin typeface="+mj-lt"/>
                <a:ea typeface="+mj-ea"/>
                <a:cs typeface="+mj-cs"/>
              </a:rPr>
            </a:br>
            <a:r>
              <a:rPr lang="en-US" sz="4600" kern="1200">
                <a:solidFill>
                  <a:schemeClr val="tx1"/>
                </a:solidFill>
                <a:latin typeface="+mj-lt"/>
                <a:ea typeface="+mj-ea"/>
                <a:cs typeface="+mj-cs"/>
              </a:rPr>
              <a:t>vs. </a:t>
            </a:r>
            <a:br>
              <a:rPr lang="en-US" sz="4600" kern="1200">
                <a:solidFill>
                  <a:schemeClr val="tx1"/>
                </a:solidFill>
                <a:latin typeface="+mj-lt"/>
                <a:ea typeface="+mj-ea"/>
                <a:cs typeface="+mj-cs"/>
              </a:rPr>
            </a:br>
            <a:r>
              <a:rPr lang="en-US" sz="4600" kern="1200">
                <a:solidFill>
                  <a:schemeClr val="tx1"/>
                </a:solidFill>
                <a:latin typeface="+mj-lt"/>
                <a:ea typeface="+mj-ea"/>
                <a:cs typeface="+mj-cs"/>
              </a:rPr>
              <a:t>Digital signal</a:t>
            </a:r>
          </a:p>
        </p:txBody>
      </p:sp>
      <p:sp>
        <p:nvSpPr>
          <p:cNvPr id="1038" name="Rectangle 1037">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0"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Không có mô tả.">
            <a:extLst>
              <a:ext uri="{FF2B5EF4-FFF2-40B4-BE49-F238E27FC236}">
                <a16:creationId xmlns:a16="http://schemas.microsoft.com/office/drawing/2014/main" id="{903FA2E8-D7CE-323C-EF7D-9430CB9A2B4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41735" y="1536390"/>
            <a:ext cx="5934456" cy="378522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006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2A7042-8999-40A0-35BC-9680CABF783D}"/>
              </a:ext>
            </a:extLst>
          </p:cNvPr>
          <p:cNvSpPr>
            <a:spLocks noGrp="1"/>
          </p:cNvSpPr>
          <p:nvPr>
            <p:ph type="title"/>
          </p:nvPr>
        </p:nvSpPr>
        <p:spPr>
          <a:xfrm>
            <a:off x="838200" y="184805"/>
            <a:ext cx="10515600" cy="1505883"/>
          </a:xfrm>
        </p:spPr>
        <p:txBody>
          <a:bodyPr anchor="ctr">
            <a:normAutofit fontScale="90000"/>
          </a:bodyPr>
          <a:lstStyle/>
          <a:p>
            <a:r>
              <a:rPr lang="en-US" sz="5200" dirty="0"/>
              <a:t>Sensors in the multilayered process that is the motor vehicle</a:t>
            </a:r>
          </a:p>
        </p:txBody>
      </p:sp>
      <p:pic>
        <p:nvPicPr>
          <p:cNvPr id="6" name="Picture 5">
            <a:extLst>
              <a:ext uri="{FF2B5EF4-FFF2-40B4-BE49-F238E27FC236}">
                <a16:creationId xmlns:a16="http://schemas.microsoft.com/office/drawing/2014/main" id="{912A6B89-DEAC-B3E1-F030-30906EA52374}"/>
              </a:ext>
            </a:extLst>
          </p:cNvPr>
          <p:cNvPicPr>
            <a:picLocks noChangeAspect="1"/>
          </p:cNvPicPr>
          <p:nvPr/>
        </p:nvPicPr>
        <p:blipFill>
          <a:blip r:embed="rId3"/>
          <a:stretch>
            <a:fillRect/>
          </a:stretch>
        </p:blipFill>
        <p:spPr>
          <a:xfrm>
            <a:off x="2164231" y="1650905"/>
            <a:ext cx="7860490" cy="5246878"/>
          </a:xfrm>
          <a:prstGeom prst="rect">
            <a:avLst/>
          </a:prstGeom>
        </p:spPr>
      </p:pic>
    </p:spTree>
    <p:extLst>
      <p:ext uri="{BB962C8B-B14F-4D97-AF65-F5344CB8AC3E}">
        <p14:creationId xmlns:p14="http://schemas.microsoft.com/office/powerpoint/2010/main" val="525813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3CA88C-111E-8F5D-2124-F4EA47514745}"/>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Torque sensors</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F836B52-9BFF-9828-93E9-347D1B8C540D}"/>
              </a:ext>
            </a:extLst>
          </p:cNvPr>
          <p:cNvPicPr>
            <a:picLocks noChangeAspect="1"/>
          </p:cNvPicPr>
          <p:nvPr/>
        </p:nvPicPr>
        <p:blipFill>
          <a:blip r:embed="rId3"/>
          <a:stretch>
            <a:fillRect/>
          </a:stretch>
        </p:blipFill>
        <p:spPr>
          <a:xfrm>
            <a:off x="4849574" y="-1627"/>
            <a:ext cx="6863455" cy="6794820"/>
          </a:xfrm>
          <a:prstGeom prst="rect">
            <a:avLst/>
          </a:prstGeom>
        </p:spPr>
      </p:pic>
    </p:spTree>
    <p:extLst>
      <p:ext uri="{BB962C8B-B14F-4D97-AF65-F5344CB8AC3E}">
        <p14:creationId xmlns:p14="http://schemas.microsoft.com/office/powerpoint/2010/main" val="2151580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20DB1A3-CA7D-0B3B-F2FC-3BA44659F77C}"/>
              </a:ext>
            </a:extLst>
          </p:cNvPr>
          <p:cNvPicPr>
            <a:picLocks noChangeAspect="1"/>
          </p:cNvPicPr>
          <p:nvPr/>
        </p:nvPicPr>
        <p:blipFill rotWithShape="1">
          <a:blip r:embed="rId2"/>
          <a:srcRect r="2542"/>
          <a:stretch/>
        </p:blipFill>
        <p:spPr>
          <a:xfrm>
            <a:off x="2086203" y="-137885"/>
            <a:ext cx="8189911" cy="699588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3460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5" name="Freeform: Shape 4104">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4107" name="Freeform: Shape 4106">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4109" name="Freeform: Shape 4108">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14EE430-40DE-C4BE-326E-AA8DDA24A1C3}"/>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6400" kern="1200">
                <a:solidFill>
                  <a:schemeClr val="tx1"/>
                </a:solidFill>
                <a:latin typeface="+mj-lt"/>
                <a:ea typeface="+mj-ea"/>
                <a:cs typeface="+mj-cs"/>
              </a:rPr>
              <a:t>Hall Effect</a:t>
            </a:r>
          </a:p>
        </p:txBody>
      </p:sp>
      <p:pic>
        <p:nvPicPr>
          <p:cNvPr id="4098" name="Picture 2" descr="Không có mô tả.">
            <a:extLst>
              <a:ext uri="{FF2B5EF4-FFF2-40B4-BE49-F238E27FC236}">
                <a16:creationId xmlns:a16="http://schemas.microsoft.com/office/drawing/2014/main" id="{C5CB5959-DDFC-EBDD-53E8-32360CE0E96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92800" y="-1"/>
            <a:ext cx="4914255" cy="6897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065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1064</Words>
  <Application>Microsoft Office PowerPoint</Application>
  <PresentationFormat>Widescreen</PresentationFormat>
  <Paragraphs>91</Paragraphs>
  <Slides>28</Slides>
  <Notes>12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Open Sans</vt:lpstr>
      <vt:lpstr>Segoe UI Historic</vt:lpstr>
      <vt:lpstr>Sitka Text</vt:lpstr>
      <vt:lpstr>Times New Roman</vt:lpstr>
      <vt:lpstr>Office Theme</vt:lpstr>
      <vt:lpstr>EPS Week 4</vt:lpstr>
      <vt:lpstr>Plan</vt:lpstr>
      <vt:lpstr>Outline</vt:lpstr>
      <vt:lpstr>Function</vt:lpstr>
      <vt:lpstr>Analog signal vs.  Digital signal</vt:lpstr>
      <vt:lpstr>Sensors in the multilayered process that is the motor vehicle</vt:lpstr>
      <vt:lpstr>Torque sensors</vt:lpstr>
      <vt:lpstr>PowerPoint Presentation</vt:lpstr>
      <vt:lpstr>Hall Effect</vt:lpstr>
      <vt:lpstr>Signal Conversion in Hall IC</vt:lpstr>
      <vt:lpstr>Inductive sensor</vt:lpstr>
      <vt:lpstr>Inductive sensor</vt:lpstr>
      <vt:lpstr>Coded information transfer with pulse-width-modulated signals</vt:lpstr>
      <vt:lpstr>Wheel Speed Sensor</vt:lpstr>
      <vt:lpstr>Wheel-bearing with wheel speed sensor</vt:lpstr>
      <vt:lpstr>AMR Steering angle sensor</vt:lpstr>
      <vt:lpstr>Steering angle sensor</vt:lpstr>
      <vt:lpstr>PowerPoint Presentation</vt:lpstr>
      <vt:lpstr>PowerPoint Presentation</vt:lpstr>
      <vt:lpstr>Classification</vt:lpstr>
      <vt:lpstr>Active Sensor</vt:lpstr>
      <vt:lpstr>Motor</vt:lpstr>
      <vt:lpstr>Classification</vt:lpstr>
      <vt:lpstr>BLDC</vt:lpstr>
      <vt:lpstr>Components</vt:lpstr>
      <vt:lpstr>Operation</vt:lpstr>
      <vt:lpstr>Advantages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EPS Week 4</dc:title>
  <dc:creator>Long Trinh Tien</dc:creator>
  <cp:lastModifiedBy>Long Trinh Tien</cp:lastModifiedBy>
  <cp:revision>6</cp:revision>
  <dcterms:created xsi:type="dcterms:W3CDTF">2022-07-19T02:02:14Z</dcterms:created>
  <dcterms:modified xsi:type="dcterms:W3CDTF">2022-07-19T06:51:46Z</dcterms:modified>
</cp:coreProperties>
</file>