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7" r:id="rId2"/>
    <p:sldId id="258" r:id="rId3"/>
    <p:sldId id="264" r:id="rId4"/>
    <p:sldId id="263" r:id="rId5"/>
    <p:sldId id="261" r:id="rId6"/>
    <p:sldId id="262" r:id="rId7"/>
    <p:sldId id="271" r:id="rId8"/>
    <p:sldId id="265" r:id="rId9"/>
    <p:sldId id="268" r:id="rId10"/>
    <p:sldId id="269" r:id="rId11"/>
    <p:sldId id="270" r:id="rId12"/>
    <p:sldId id="277" r:id="rId13"/>
    <p:sldId id="278" r:id="rId14"/>
    <p:sldId id="279" r:id="rId15"/>
    <p:sldId id="274" r:id="rId16"/>
    <p:sldId id="272" r:id="rId17"/>
    <p:sldId id="273" r:id="rId18"/>
    <p:sldId id="280" r:id="rId19"/>
    <p:sldId id="275" r:id="rId20"/>
    <p:sldId id="283" r:id="rId21"/>
    <p:sldId id="276" r:id="rId22"/>
    <p:sldId id="284" r:id="rId23"/>
    <p:sldId id="285" r:id="rId24"/>
    <p:sldId id="286" r:id="rId25"/>
    <p:sldId id="296" r:id="rId26"/>
    <p:sldId id="297" r:id="rId27"/>
    <p:sldId id="298" r:id="rId28"/>
    <p:sldId id="299" r:id="rId29"/>
    <p:sldId id="300" r:id="rId30"/>
    <p:sldId id="301" r:id="rId31"/>
    <p:sldId id="282" r:id="rId32"/>
    <p:sldId id="287" r:id="rId33"/>
    <p:sldId id="288" r:id="rId34"/>
    <p:sldId id="289" r:id="rId35"/>
    <p:sldId id="294" r:id="rId36"/>
    <p:sldId id="295" r:id="rId37"/>
    <p:sldId id="302" r:id="rId38"/>
    <p:sldId id="303" r:id="rId39"/>
    <p:sldId id="290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49393" autoAdjust="0"/>
  </p:normalViewPr>
  <p:slideViewPr>
    <p:cSldViewPr snapToGrid="0">
      <p:cViewPr varScale="1">
        <p:scale>
          <a:sx n="29" d="100"/>
          <a:sy n="29" d="100"/>
        </p:scale>
        <p:origin x="20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CB630E-5934-431B-8BC6-08290AB03CE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3645CB5-B5E0-4A4B-AFC0-59D5605C563C}">
      <dgm:prSet/>
      <dgm:spPr/>
      <dgm:t>
        <a:bodyPr/>
        <a:lstStyle/>
        <a:p>
          <a:r>
            <a:rPr lang="en-US" b="0" i="0"/>
            <a:t>Genre:  Research project</a:t>
          </a:r>
          <a:endParaRPr lang="en-US"/>
        </a:p>
      </dgm:t>
    </dgm:pt>
    <dgm:pt modelId="{FC92307C-49DD-43EC-993D-D3DCF3F0FBAA}" type="parTrans" cxnId="{C0C36701-5031-49D2-8896-A29AB47914B5}">
      <dgm:prSet/>
      <dgm:spPr/>
      <dgm:t>
        <a:bodyPr/>
        <a:lstStyle/>
        <a:p>
          <a:endParaRPr lang="en-US"/>
        </a:p>
      </dgm:t>
    </dgm:pt>
    <dgm:pt modelId="{71D9F1ED-C6AA-47BE-A0EF-AA9A97459AFA}" type="sibTrans" cxnId="{C0C36701-5031-49D2-8896-A29AB47914B5}">
      <dgm:prSet/>
      <dgm:spPr/>
      <dgm:t>
        <a:bodyPr/>
        <a:lstStyle/>
        <a:p>
          <a:endParaRPr lang="en-US"/>
        </a:p>
      </dgm:t>
    </dgm:pt>
    <dgm:pt modelId="{5CC61E54-057E-4BBC-AAD5-46B9454C356B}">
      <dgm:prSet/>
      <dgm:spPr/>
      <dgm:t>
        <a:bodyPr/>
        <a:lstStyle/>
        <a:p>
          <a:r>
            <a:rPr lang="en-US" b="0" i="0"/>
            <a:t>Main working object: Electric Power Steering System</a:t>
          </a:r>
          <a:endParaRPr lang="en-US"/>
        </a:p>
      </dgm:t>
    </dgm:pt>
    <dgm:pt modelId="{E7B6931F-62FB-4788-B83E-084BE07121AF}" type="parTrans" cxnId="{271ECEE9-BC0A-4BC8-B07C-9E91F5D832C7}">
      <dgm:prSet/>
      <dgm:spPr/>
      <dgm:t>
        <a:bodyPr/>
        <a:lstStyle/>
        <a:p>
          <a:endParaRPr lang="en-US"/>
        </a:p>
      </dgm:t>
    </dgm:pt>
    <dgm:pt modelId="{FF92A6E3-0A0F-4E66-BD61-FEBCF2A06570}" type="sibTrans" cxnId="{271ECEE9-BC0A-4BC8-B07C-9E91F5D832C7}">
      <dgm:prSet/>
      <dgm:spPr/>
      <dgm:t>
        <a:bodyPr/>
        <a:lstStyle/>
        <a:p>
          <a:endParaRPr lang="en-US"/>
        </a:p>
      </dgm:t>
    </dgm:pt>
    <dgm:pt modelId="{9FECA9BC-B162-4EA5-8D67-8C1CB8E804C6}">
      <dgm:prSet/>
      <dgm:spPr/>
      <dgm:t>
        <a:bodyPr/>
        <a:lstStyle/>
        <a:p>
          <a:r>
            <a:rPr lang="en-US" b="0" i="0"/>
            <a:t>Implementation goal : Simulate an EPS sub-system</a:t>
          </a:r>
          <a:endParaRPr lang="en-US"/>
        </a:p>
      </dgm:t>
    </dgm:pt>
    <dgm:pt modelId="{A5D8C9A7-1773-40BF-AC0E-FDE8C43F6F08}" type="parTrans" cxnId="{4870CFC0-ABDE-4D95-822B-2A997F2B6DEA}">
      <dgm:prSet/>
      <dgm:spPr/>
      <dgm:t>
        <a:bodyPr/>
        <a:lstStyle/>
        <a:p>
          <a:endParaRPr lang="en-US"/>
        </a:p>
      </dgm:t>
    </dgm:pt>
    <dgm:pt modelId="{70689C1B-3C7A-4AB1-A7FD-901D8BB5D643}" type="sibTrans" cxnId="{4870CFC0-ABDE-4D95-822B-2A997F2B6DEA}">
      <dgm:prSet/>
      <dgm:spPr/>
      <dgm:t>
        <a:bodyPr/>
        <a:lstStyle/>
        <a:p>
          <a:endParaRPr lang="en-US"/>
        </a:p>
      </dgm:t>
    </dgm:pt>
    <dgm:pt modelId="{A167A3F2-4E7E-4CA3-8897-F1FF75F77574}">
      <dgm:prSet/>
      <dgm:spPr/>
      <dgm:t>
        <a:bodyPr/>
        <a:lstStyle/>
        <a:p>
          <a:r>
            <a:rPr lang="en-US" b="0" i="0"/>
            <a:t>Limit </a:t>
          </a:r>
          <a:r>
            <a:rPr lang="en-US"/>
            <a:t>of project</a:t>
          </a:r>
          <a:r>
            <a:rPr lang="en-US" b="0" i="0"/>
            <a:t>.</a:t>
          </a:r>
          <a:endParaRPr lang="en-US"/>
        </a:p>
      </dgm:t>
    </dgm:pt>
    <dgm:pt modelId="{223D473D-0E7D-4603-8CF6-A9DCB294A643}" type="parTrans" cxnId="{37999C3A-6088-457B-A7DE-8DF3D064988F}">
      <dgm:prSet/>
      <dgm:spPr/>
      <dgm:t>
        <a:bodyPr/>
        <a:lstStyle/>
        <a:p>
          <a:endParaRPr lang="en-US"/>
        </a:p>
      </dgm:t>
    </dgm:pt>
    <dgm:pt modelId="{E35BA62F-7B43-4BEC-880B-93C4594F9A4C}" type="sibTrans" cxnId="{37999C3A-6088-457B-A7DE-8DF3D064988F}">
      <dgm:prSet/>
      <dgm:spPr/>
      <dgm:t>
        <a:bodyPr/>
        <a:lstStyle/>
        <a:p>
          <a:endParaRPr lang="en-US"/>
        </a:p>
      </dgm:t>
    </dgm:pt>
    <dgm:pt modelId="{D6CDCEB8-03FF-4DB1-B5EF-567ACDA0314A}" type="pres">
      <dgm:prSet presAssocID="{A3CB630E-5934-431B-8BC6-08290AB03CEB}" presName="root" presStyleCnt="0">
        <dgm:presLayoutVars>
          <dgm:dir/>
          <dgm:resizeHandles val="exact"/>
        </dgm:presLayoutVars>
      </dgm:prSet>
      <dgm:spPr/>
    </dgm:pt>
    <dgm:pt modelId="{083199D2-7D2D-48F9-B8A4-F7B9CF9E5B25}" type="pres">
      <dgm:prSet presAssocID="{C3645CB5-B5E0-4A4B-AFC0-59D5605C563C}" presName="compNode" presStyleCnt="0"/>
      <dgm:spPr/>
    </dgm:pt>
    <dgm:pt modelId="{49A3B76C-A058-4042-ADEB-D0A1EF0E1B7F}" type="pres">
      <dgm:prSet presAssocID="{C3645CB5-B5E0-4A4B-AFC0-59D5605C563C}" presName="bgRect" presStyleLbl="bgShp" presStyleIdx="0" presStyleCnt="4"/>
      <dgm:spPr/>
    </dgm:pt>
    <dgm:pt modelId="{4FCE3BBE-2AE0-43A4-9F61-C3A988C1AD74}" type="pres">
      <dgm:prSet presAssocID="{C3645CB5-B5E0-4A4B-AFC0-59D5605C563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4565FEF3-4F79-4A5B-9EE3-126445911659}" type="pres">
      <dgm:prSet presAssocID="{C3645CB5-B5E0-4A4B-AFC0-59D5605C563C}" presName="spaceRect" presStyleCnt="0"/>
      <dgm:spPr/>
    </dgm:pt>
    <dgm:pt modelId="{E03EDBBD-8099-472F-B9CB-FF3AEF79A54D}" type="pres">
      <dgm:prSet presAssocID="{C3645CB5-B5E0-4A4B-AFC0-59D5605C563C}" presName="parTx" presStyleLbl="revTx" presStyleIdx="0" presStyleCnt="4">
        <dgm:presLayoutVars>
          <dgm:chMax val="0"/>
          <dgm:chPref val="0"/>
        </dgm:presLayoutVars>
      </dgm:prSet>
      <dgm:spPr/>
    </dgm:pt>
    <dgm:pt modelId="{F3C12004-499A-4DDD-AA4F-84FEEE74B6C9}" type="pres">
      <dgm:prSet presAssocID="{71D9F1ED-C6AA-47BE-A0EF-AA9A97459AFA}" presName="sibTrans" presStyleCnt="0"/>
      <dgm:spPr/>
    </dgm:pt>
    <dgm:pt modelId="{2D001903-2979-463E-B3AC-C419636B08BC}" type="pres">
      <dgm:prSet presAssocID="{5CC61E54-057E-4BBC-AAD5-46B9454C356B}" presName="compNode" presStyleCnt="0"/>
      <dgm:spPr/>
    </dgm:pt>
    <dgm:pt modelId="{14EB3C15-60C5-4D42-9CE4-820B25794E82}" type="pres">
      <dgm:prSet presAssocID="{5CC61E54-057E-4BBC-AAD5-46B9454C356B}" presName="bgRect" presStyleLbl="bgShp" presStyleIdx="1" presStyleCnt="4"/>
      <dgm:spPr/>
    </dgm:pt>
    <dgm:pt modelId="{34EE79D9-325D-4DAF-A8AB-D6DF139D96AC}" type="pres">
      <dgm:prSet presAssocID="{5CC61E54-057E-4BBC-AAD5-46B9454C356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73D8248D-F72F-4C52-B750-1FF43306E891}" type="pres">
      <dgm:prSet presAssocID="{5CC61E54-057E-4BBC-AAD5-46B9454C356B}" presName="spaceRect" presStyleCnt="0"/>
      <dgm:spPr/>
    </dgm:pt>
    <dgm:pt modelId="{FBDEE80E-9837-4E56-929C-91584435BF76}" type="pres">
      <dgm:prSet presAssocID="{5CC61E54-057E-4BBC-AAD5-46B9454C356B}" presName="parTx" presStyleLbl="revTx" presStyleIdx="1" presStyleCnt="4">
        <dgm:presLayoutVars>
          <dgm:chMax val="0"/>
          <dgm:chPref val="0"/>
        </dgm:presLayoutVars>
      </dgm:prSet>
      <dgm:spPr/>
    </dgm:pt>
    <dgm:pt modelId="{3BA2DFF3-5606-4586-8E6E-D34E7A14B0AE}" type="pres">
      <dgm:prSet presAssocID="{FF92A6E3-0A0F-4E66-BD61-FEBCF2A06570}" presName="sibTrans" presStyleCnt="0"/>
      <dgm:spPr/>
    </dgm:pt>
    <dgm:pt modelId="{F2CB20C2-EF79-4785-B690-A5FBEC94CCEF}" type="pres">
      <dgm:prSet presAssocID="{9FECA9BC-B162-4EA5-8D67-8C1CB8E804C6}" presName="compNode" presStyleCnt="0"/>
      <dgm:spPr/>
    </dgm:pt>
    <dgm:pt modelId="{1C0FE86C-FB6F-45DF-A8C9-26524E19B279}" type="pres">
      <dgm:prSet presAssocID="{9FECA9BC-B162-4EA5-8D67-8C1CB8E804C6}" presName="bgRect" presStyleLbl="bgShp" presStyleIdx="2" presStyleCnt="4"/>
      <dgm:spPr/>
    </dgm:pt>
    <dgm:pt modelId="{049168CC-9378-454D-91FB-3F3A12A8C89C}" type="pres">
      <dgm:prSet presAssocID="{9FECA9BC-B162-4EA5-8D67-8C1CB8E804C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25EB19B1-FBE5-4322-A826-849BB46DD53C}" type="pres">
      <dgm:prSet presAssocID="{9FECA9BC-B162-4EA5-8D67-8C1CB8E804C6}" presName="spaceRect" presStyleCnt="0"/>
      <dgm:spPr/>
    </dgm:pt>
    <dgm:pt modelId="{2483819F-3E90-42CC-9108-91F8696B18E2}" type="pres">
      <dgm:prSet presAssocID="{9FECA9BC-B162-4EA5-8D67-8C1CB8E804C6}" presName="parTx" presStyleLbl="revTx" presStyleIdx="2" presStyleCnt="4">
        <dgm:presLayoutVars>
          <dgm:chMax val="0"/>
          <dgm:chPref val="0"/>
        </dgm:presLayoutVars>
      </dgm:prSet>
      <dgm:spPr/>
    </dgm:pt>
    <dgm:pt modelId="{C94A161F-954A-4871-ABFE-96BF6B09B52F}" type="pres">
      <dgm:prSet presAssocID="{70689C1B-3C7A-4AB1-A7FD-901D8BB5D643}" presName="sibTrans" presStyleCnt="0"/>
      <dgm:spPr/>
    </dgm:pt>
    <dgm:pt modelId="{D8BB3358-C123-47A8-84FE-D849FA43BFC1}" type="pres">
      <dgm:prSet presAssocID="{A167A3F2-4E7E-4CA3-8897-F1FF75F77574}" presName="compNode" presStyleCnt="0"/>
      <dgm:spPr/>
    </dgm:pt>
    <dgm:pt modelId="{48181749-E516-4F01-A709-C0631EC8E4DA}" type="pres">
      <dgm:prSet presAssocID="{A167A3F2-4E7E-4CA3-8897-F1FF75F77574}" presName="bgRect" presStyleLbl="bgShp" presStyleIdx="3" presStyleCnt="4"/>
      <dgm:spPr/>
    </dgm:pt>
    <dgm:pt modelId="{903052AA-614F-4D06-B4CB-4492F66C721C}" type="pres">
      <dgm:prSet presAssocID="{A167A3F2-4E7E-4CA3-8897-F1FF75F775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49F5F417-7F03-4955-AE34-02ED90EBAD3C}" type="pres">
      <dgm:prSet presAssocID="{A167A3F2-4E7E-4CA3-8897-F1FF75F77574}" presName="spaceRect" presStyleCnt="0"/>
      <dgm:spPr/>
    </dgm:pt>
    <dgm:pt modelId="{058E693F-213C-4A53-AAB9-5411D1D653CF}" type="pres">
      <dgm:prSet presAssocID="{A167A3F2-4E7E-4CA3-8897-F1FF75F7757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0C36701-5031-49D2-8896-A29AB47914B5}" srcId="{A3CB630E-5934-431B-8BC6-08290AB03CEB}" destId="{C3645CB5-B5E0-4A4B-AFC0-59D5605C563C}" srcOrd="0" destOrd="0" parTransId="{FC92307C-49DD-43EC-993D-D3DCF3F0FBAA}" sibTransId="{71D9F1ED-C6AA-47BE-A0EF-AA9A97459AFA}"/>
    <dgm:cxn modelId="{C8DB4E0F-C85F-4CE2-BE3F-E507D2C5E4CD}" type="presOf" srcId="{C3645CB5-B5E0-4A4B-AFC0-59D5605C563C}" destId="{E03EDBBD-8099-472F-B9CB-FF3AEF79A54D}" srcOrd="0" destOrd="0" presId="urn:microsoft.com/office/officeart/2018/2/layout/IconVerticalSolidList"/>
    <dgm:cxn modelId="{37999C3A-6088-457B-A7DE-8DF3D064988F}" srcId="{A3CB630E-5934-431B-8BC6-08290AB03CEB}" destId="{A167A3F2-4E7E-4CA3-8897-F1FF75F77574}" srcOrd="3" destOrd="0" parTransId="{223D473D-0E7D-4603-8CF6-A9DCB294A643}" sibTransId="{E35BA62F-7B43-4BEC-880B-93C4594F9A4C}"/>
    <dgm:cxn modelId="{B1E10E9F-0C4B-4498-BDC4-294A31826F22}" type="presOf" srcId="{A167A3F2-4E7E-4CA3-8897-F1FF75F77574}" destId="{058E693F-213C-4A53-AAB9-5411D1D653CF}" srcOrd="0" destOrd="0" presId="urn:microsoft.com/office/officeart/2018/2/layout/IconVerticalSolidList"/>
    <dgm:cxn modelId="{8BA92EB9-2CD8-4232-9B8B-783499A3733A}" type="presOf" srcId="{9FECA9BC-B162-4EA5-8D67-8C1CB8E804C6}" destId="{2483819F-3E90-42CC-9108-91F8696B18E2}" srcOrd="0" destOrd="0" presId="urn:microsoft.com/office/officeart/2018/2/layout/IconVerticalSolidList"/>
    <dgm:cxn modelId="{4870CFC0-ABDE-4D95-822B-2A997F2B6DEA}" srcId="{A3CB630E-5934-431B-8BC6-08290AB03CEB}" destId="{9FECA9BC-B162-4EA5-8D67-8C1CB8E804C6}" srcOrd="2" destOrd="0" parTransId="{A5D8C9A7-1773-40BF-AC0E-FDE8C43F6F08}" sibTransId="{70689C1B-3C7A-4AB1-A7FD-901D8BB5D643}"/>
    <dgm:cxn modelId="{81339BCB-9CA5-416D-8B69-C862F90D664C}" type="presOf" srcId="{5CC61E54-057E-4BBC-AAD5-46B9454C356B}" destId="{FBDEE80E-9837-4E56-929C-91584435BF76}" srcOrd="0" destOrd="0" presId="urn:microsoft.com/office/officeart/2018/2/layout/IconVerticalSolidList"/>
    <dgm:cxn modelId="{271ECEE9-BC0A-4BC8-B07C-9E91F5D832C7}" srcId="{A3CB630E-5934-431B-8BC6-08290AB03CEB}" destId="{5CC61E54-057E-4BBC-AAD5-46B9454C356B}" srcOrd="1" destOrd="0" parTransId="{E7B6931F-62FB-4788-B83E-084BE07121AF}" sibTransId="{FF92A6E3-0A0F-4E66-BD61-FEBCF2A06570}"/>
    <dgm:cxn modelId="{E5E453F4-B18B-430A-BAAF-B6713CB3BAAC}" type="presOf" srcId="{A3CB630E-5934-431B-8BC6-08290AB03CEB}" destId="{D6CDCEB8-03FF-4DB1-B5EF-567ACDA0314A}" srcOrd="0" destOrd="0" presId="urn:microsoft.com/office/officeart/2018/2/layout/IconVerticalSolidList"/>
    <dgm:cxn modelId="{3F6B28D4-009F-4380-8572-0DD05AF7BA07}" type="presParOf" srcId="{D6CDCEB8-03FF-4DB1-B5EF-567ACDA0314A}" destId="{083199D2-7D2D-48F9-B8A4-F7B9CF9E5B25}" srcOrd="0" destOrd="0" presId="urn:microsoft.com/office/officeart/2018/2/layout/IconVerticalSolidList"/>
    <dgm:cxn modelId="{812269CB-8A9B-4CA9-BCEA-E3F995BC79E2}" type="presParOf" srcId="{083199D2-7D2D-48F9-B8A4-F7B9CF9E5B25}" destId="{49A3B76C-A058-4042-ADEB-D0A1EF0E1B7F}" srcOrd="0" destOrd="0" presId="urn:microsoft.com/office/officeart/2018/2/layout/IconVerticalSolidList"/>
    <dgm:cxn modelId="{6689785A-BF3A-41C2-81AD-899C2F1FA67F}" type="presParOf" srcId="{083199D2-7D2D-48F9-B8A4-F7B9CF9E5B25}" destId="{4FCE3BBE-2AE0-43A4-9F61-C3A988C1AD74}" srcOrd="1" destOrd="0" presId="urn:microsoft.com/office/officeart/2018/2/layout/IconVerticalSolidList"/>
    <dgm:cxn modelId="{BE640A50-A2E0-46F7-B1E3-47D2B2675F82}" type="presParOf" srcId="{083199D2-7D2D-48F9-B8A4-F7B9CF9E5B25}" destId="{4565FEF3-4F79-4A5B-9EE3-126445911659}" srcOrd="2" destOrd="0" presId="urn:microsoft.com/office/officeart/2018/2/layout/IconVerticalSolidList"/>
    <dgm:cxn modelId="{E6CC37BF-FCE2-4BA1-B7B1-C0A6F6413C21}" type="presParOf" srcId="{083199D2-7D2D-48F9-B8A4-F7B9CF9E5B25}" destId="{E03EDBBD-8099-472F-B9CB-FF3AEF79A54D}" srcOrd="3" destOrd="0" presId="urn:microsoft.com/office/officeart/2018/2/layout/IconVerticalSolidList"/>
    <dgm:cxn modelId="{18B4F3FE-2923-44EE-A1AD-5779FB8E383E}" type="presParOf" srcId="{D6CDCEB8-03FF-4DB1-B5EF-567ACDA0314A}" destId="{F3C12004-499A-4DDD-AA4F-84FEEE74B6C9}" srcOrd="1" destOrd="0" presId="urn:microsoft.com/office/officeart/2018/2/layout/IconVerticalSolidList"/>
    <dgm:cxn modelId="{D74CF88A-615D-4C8D-A051-9C0EE3EAFDA1}" type="presParOf" srcId="{D6CDCEB8-03FF-4DB1-B5EF-567ACDA0314A}" destId="{2D001903-2979-463E-B3AC-C419636B08BC}" srcOrd="2" destOrd="0" presId="urn:microsoft.com/office/officeart/2018/2/layout/IconVerticalSolidList"/>
    <dgm:cxn modelId="{08A07D7D-C5C6-45E7-A023-2CF09D03BC83}" type="presParOf" srcId="{2D001903-2979-463E-B3AC-C419636B08BC}" destId="{14EB3C15-60C5-4D42-9CE4-820B25794E82}" srcOrd="0" destOrd="0" presId="urn:microsoft.com/office/officeart/2018/2/layout/IconVerticalSolidList"/>
    <dgm:cxn modelId="{9BFA54CE-3EA3-4C5E-AAB9-892E12C0DEEE}" type="presParOf" srcId="{2D001903-2979-463E-B3AC-C419636B08BC}" destId="{34EE79D9-325D-4DAF-A8AB-D6DF139D96AC}" srcOrd="1" destOrd="0" presId="urn:microsoft.com/office/officeart/2018/2/layout/IconVerticalSolidList"/>
    <dgm:cxn modelId="{FE2A7B86-35AE-4600-B200-04A4108C4BE1}" type="presParOf" srcId="{2D001903-2979-463E-B3AC-C419636B08BC}" destId="{73D8248D-F72F-4C52-B750-1FF43306E891}" srcOrd="2" destOrd="0" presId="urn:microsoft.com/office/officeart/2018/2/layout/IconVerticalSolidList"/>
    <dgm:cxn modelId="{E774E4B2-EBB8-4510-AACD-98E8EC4C9EE2}" type="presParOf" srcId="{2D001903-2979-463E-B3AC-C419636B08BC}" destId="{FBDEE80E-9837-4E56-929C-91584435BF76}" srcOrd="3" destOrd="0" presId="urn:microsoft.com/office/officeart/2018/2/layout/IconVerticalSolidList"/>
    <dgm:cxn modelId="{9DFE5F33-CE55-434F-AE45-EF36259592BF}" type="presParOf" srcId="{D6CDCEB8-03FF-4DB1-B5EF-567ACDA0314A}" destId="{3BA2DFF3-5606-4586-8E6E-D34E7A14B0AE}" srcOrd="3" destOrd="0" presId="urn:microsoft.com/office/officeart/2018/2/layout/IconVerticalSolidList"/>
    <dgm:cxn modelId="{160771CE-8F65-4224-A732-AEE1CB801993}" type="presParOf" srcId="{D6CDCEB8-03FF-4DB1-B5EF-567ACDA0314A}" destId="{F2CB20C2-EF79-4785-B690-A5FBEC94CCEF}" srcOrd="4" destOrd="0" presId="urn:microsoft.com/office/officeart/2018/2/layout/IconVerticalSolidList"/>
    <dgm:cxn modelId="{5B5E69F7-0277-4DD9-AB9F-0BC97AE4EAB6}" type="presParOf" srcId="{F2CB20C2-EF79-4785-B690-A5FBEC94CCEF}" destId="{1C0FE86C-FB6F-45DF-A8C9-26524E19B279}" srcOrd="0" destOrd="0" presId="urn:microsoft.com/office/officeart/2018/2/layout/IconVerticalSolidList"/>
    <dgm:cxn modelId="{DDD6EA87-BF1C-48CE-9B43-3974D931FC97}" type="presParOf" srcId="{F2CB20C2-EF79-4785-B690-A5FBEC94CCEF}" destId="{049168CC-9378-454D-91FB-3F3A12A8C89C}" srcOrd="1" destOrd="0" presId="urn:microsoft.com/office/officeart/2018/2/layout/IconVerticalSolidList"/>
    <dgm:cxn modelId="{DA72F504-117A-408C-BAB5-DA162B938E54}" type="presParOf" srcId="{F2CB20C2-EF79-4785-B690-A5FBEC94CCEF}" destId="{25EB19B1-FBE5-4322-A826-849BB46DD53C}" srcOrd="2" destOrd="0" presId="urn:microsoft.com/office/officeart/2018/2/layout/IconVerticalSolidList"/>
    <dgm:cxn modelId="{4CDA2470-103E-4F85-ACF7-C7D1F354B0E1}" type="presParOf" srcId="{F2CB20C2-EF79-4785-B690-A5FBEC94CCEF}" destId="{2483819F-3E90-42CC-9108-91F8696B18E2}" srcOrd="3" destOrd="0" presId="urn:microsoft.com/office/officeart/2018/2/layout/IconVerticalSolidList"/>
    <dgm:cxn modelId="{C4E4D7D4-D506-45AE-85AE-D8F66DEDFCBD}" type="presParOf" srcId="{D6CDCEB8-03FF-4DB1-B5EF-567ACDA0314A}" destId="{C94A161F-954A-4871-ABFE-96BF6B09B52F}" srcOrd="5" destOrd="0" presId="urn:microsoft.com/office/officeart/2018/2/layout/IconVerticalSolidList"/>
    <dgm:cxn modelId="{FF081346-302F-4BCD-AAC9-461D13241065}" type="presParOf" srcId="{D6CDCEB8-03FF-4DB1-B5EF-567ACDA0314A}" destId="{D8BB3358-C123-47A8-84FE-D849FA43BFC1}" srcOrd="6" destOrd="0" presId="urn:microsoft.com/office/officeart/2018/2/layout/IconVerticalSolidList"/>
    <dgm:cxn modelId="{E972A09B-C9AF-4F7E-B6FF-AFCB4EC1859B}" type="presParOf" srcId="{D8BB3358-C123-47A8-84FE-D849FA43BFC1}" destId="{48181749-E516-4F01-A709-C0631EC8E4DA}" srcOrd="0" destOrd="0" presId="urn:microsoft.com/office/officeart/2018/2/layout/IconVerticalSolidList"/>
    <dgm:cxn modelId="{8EDE8E43-1600-4CD0-9B39-A5E00A89FC90}" type="presParOf" srcId="{D8BB3358-C123-47A8-84FE-D849FA43BFC1}" destId="{903052AA-614F-4D06-B4CB-4492F66C721C}" srcOrd="1" destOrd="0" presId="urn:microsoft.com/office/officeart/2018/2/layout/IconVerticalSolidList"/>
    <dgm:cxn modelId="{56FBD022-7F25-4538-B69D-5DBFB75E8E5D}" type="presParOf" srcId="{D8BB3358-C123-47A8-84FE-D849FA43BFC1}" destId="{49F5F417-7F03-4955-AE34-02ED90EBAD3C}" srcOrd="2" destOrd="0" presId="urn:microsoft.com/office/officeart/2018/2/layout/IconVerticalSolidList"/>
    <dgm:cxn modelId="{B54EC12F-4A6E-4A47-B88C-D6C7B279F447}" type="presParOf" srcId="{D8BB3358-C123-47A8-84FE-D849FA43BFC1}" destId="{058E693F-213C-4A53-AAB9-5411D1D653C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E94068-0793-4D6B-AE7A-F7C87C4EEFB6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231C655-08A4-4BA2-A79D-99195EDEBBA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</a:t>
          </a:r>
          <a:r>
            <a:rPr lang="en-US" b="0" i="0" dirty="0"/>
            <a:t> summary of the theoretical basis</a:t>
          </a:r>
          <a:endParaRPr lang="en-US" dirty="0"/>
        </a:p>
      </dgm:t>
    </dgm:pt>
    <dgm:pt modelId="{0C305148-87B5-45B0-AF80-EAC6A6C199FF}" type="parTrans" cxnId="{CC7AF779-F0D5-4A99-87AF-94B47C560381}">
      <dgm:prSet/>
      <dgm:spPr/>
      <dgm:t>
        <a:bodyPr/>
        <a:lstStyle/>
        <a:p>
          <a:endParaRPr lang="en-US"/>
        </a:p>
      </dgm:t>
    </dgm:pt>
    <dgm:pt modelId="{688B5251-3E57-4DBD-971B-7BBF80F8DE7A}" type="sibTrans" cxnId="{CC7AF779-F0D5-4A99-87AF-94B47C560381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DB5C79BF-E168-4D95-ACBF-56DBE7121DF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</a:t>
          </a:r>
          <a:r>
            <a:rPr lang="en-US" b="0" i="0" dirty="0"/>
            <a:t>he contents performed by the students and the results achieved. </a:t>
          </a:r>
          <a:endParaRPr lang="en-US" dirty="0"/>
        </a:p>
      </dgm:t>
    </dgm:pt>
    <dgm:pt modelId="{57DD4F6E-52BB-4F82-90DB-B368E6F63183}" type="parTrans" cxnId="{F95A95F9-D808-4AA0-A907-D6B5864CAAF5}">
      <dgm:prSet/>
      <dgm:spPr/>
      <dgm:t>
        <a:bodyPr/>
        <a:lstStyle/>
        <a:p>
          <a:endParaRPr lang="en-US"/>
        </a:p>
      </dgm:t>
    </dgm:pt>
    <dgm:pt modelId="{973C85B2-20A1-4B5E-918D-89F6B221E8E5}" type="sibTrans" cxnId="{F95A95F9-D808-4AA0-A907-D6B5864CAAF5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4E8E7559-EC81-4A2C-ACDE-93464128961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dirty="0"/>
            <a:t>Detailed theoretical contents should be included in the appendix.</a:t>
          </a:r>
          <a:endParaRPr lang="en-US" dirty="0"/>
        </a:p>
      </dgm:t>
    </dgm:pt>
    <dgm:pt modelId="{B6ED7CB7-AB4D-455D-9C75-506754715F1B}" type="parTrans" cxnId="{B82703CF-9D28-43C1-B268-04A453BDF702}">
      <dgm:prSet/>
      <dgm:spPr/>
      <dgm:t>
        <a:bodyPr/>
        <a:lstStyle/>
        <a:p>
          <a:endParaRPr lang="en-US"/>
        </a:p>
      </dgm:t>
    </dgm:pt>
    <dgm:pt modelId="{E45DA662-E31A-4F5B-8EB7-8F37D18BD31C}" type="sibTrans" cxnId="{B82703CF-9D28-43C1-B268-04A453BDF702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AA783EBD-A440-427D-A9DC-CB01B57AF3AD}" type="pres">
      <dgm:prSet presAssocID="{D5E94068-0793-4D6B-AE7A-F7C87C4EEFB6}" presName="Name0" presStyleCnt="0">
        <dgm:presLayoutVars>
          <dgm:animLvl val="lvl"/>
          <dgm:resizeHandles val="exact"/>
        </dgm:presLayoutVars>
      </dgm:prSet>
      <dgm:spPr/>
    </dgm:pt>
    <dgm:pt modelId="{C3187731-8941-4CAF-ABB3-596EA94D8D57}" type="pres">
      <dgm:prSet presAssocID="{7231C655-08A4-4BA2-A79D-99195EDEBBAD}" presName="compositeNode" presStyleCnt="0">
        <dgm:presLayoutVars>
          <dgm:bulletEnabled val="1"/>
        </dgm:presLayoutVars>
      </dgm:prSet>
      <dgm:spPr/>
    </dgm:pt>
    <dgm:pt modelId="{0C7D3E85-547B-4B63-BA73-7C727EC66ABC}" type="pres">
      <dgm:prSet presAssocID="{7231C655-08A4-4BA2-A79D-99195EDEBBAD}" presName="bgRect" presStyleLbl="alignNode1" presStyleIdx="0" presStyleCnt="3"/>
      <dgm:spPr/>
    </dgm:pt>
    <dgm:pt modelId="{3C1BE5F6-A32E-4748-BEAD-32EDFB8A459B}" type="pres">
      <dgm:prSet presAssocID="{688B5251-3E57-4DBD-971B-7BBF80F8DE7A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CC26E340-9A1D-4CD7-9FAB-5EC9A7C4C288}" type="pres">
      <dgm:prSet presAssocID="{7231C655-08A4-4BA2-A79D-99195EDEBBAD}" presName="nodeRect" presStyleLbl="alignNode1" presStyleIdx="0" presStyleCnt="3">
        <dgm:presLayoutVars>
          <dgm:bulletEnabled val="1"/>
        </dgm:presLayoutVars>
      </dgm:prSet>
      <dgm:spPr/>
    </dgm:pt>
    <dgm:pt modelId="{8B8E2DC4-6D6D-43AE-978D-10F2A1FF0183}" type="pres">
      <dgm:prSet presAssocID="{688B5251-3E57-4DBD-971B-7BBF80F8DE7A}" presName="sibTrans" presStyleCnt="0"/>
      <dgm:spPr/>
    </dgm:pt>
    <dgm:pt modelId="{E18FDF32-128B-49F2-A73F-DCD54924E95B}" type="pres">
      <dgm:prSet presAssocID="{DB5C79BF-E168-4D95-ACBF-56DBE7121DF7}" presName="compositeNode" presStyleCnt="0">
        <dgm:presLayoutVars>
          <dgm:bulletEnabled val="1"/>
        </dgm:presLayoutVars>
      </dgm:prSet>
      <dgm:spPr/>
    </dgm:pt>
    <dgm:pt modelId="{6291D669-44E5-4587-AE9C-0A19429732F4}" type="pres">
      <dgm:prSet presAssocID="{DB5C79BF-E168-4D95-ACBF-56DBE7121DF7}" presName="bgRect" presStyleLbl="alignNode1" presStyleIdx="1" presStyleCnt="3"/>
      <dgm:spPr/>
    </dgm:pt>
    <dgm:pt modelId="{6CD499BF-2779-416B-A2DB-88172997E867}" type="pres">
      <dgm:prSet presAssocID="{973C85B2-20A1-4B5E-918D-89F6B221E8E5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3FCFBEB0-EB4C-43C5-83A6-0469A9E0A068}" type="pres">
      <dgm:prSet presAssocID="{DB5C79BF-E168-4D95-ACBF-56DBE7121DF7}" presName="nodeRect" presStyleLbl="alignNode1" presStyleIdx="1" presStyleCnt="3">
        <dgm:presLayoutVars>
          <dgm:bulletEnabled val="1"/>
        </dgm:presLayoutVars>
      </dgm:prSet>
      <dgm:spPr/>
    </dgm:pt>
    <dgm:pt modelId="{CA7AD59F-7918-4598-B730-47DA66AC8D7C}" type="pres">
      <dgm:prSet presAssocID="{973C85B2-20A1-4B5E-918D-89F6B221E8E5}" presName="sibTrans" presStyleCnt="0"/>
      <dgm:spPr/>
    </dgm:pt>
    <dgm:pt modelId="{81FF2E22-FF49-44ED-84FC-5CE5670F816A}" type="pres">
      <dgm:prSet presAssocID="{4E8E7559-EC81-4A2C-ACDE-934641289613}" presName="compositeNode" presStyleCnt="0">
        <dgm:presLayoutVars>
          <dgm:bulletEnabled val="1"/>
        </dgm:presLayoutVars>
      </dgm:prSet>
      <dgm:spPr/>
    </dgm:pt>
    <dgm:pt modelId="{6146DA56-BA6F-4C46-A2EE-58DE6F7A67E4}" type="pres">
      <dgm:prSet presAssocID="{4E8E7559-EC81-4A2C-ACDE-934641289613}" presName="bgRect" presStyleLbl="alignNode1" presStyleIdx="2" presStyleCnt="3"/>
      <dgm:spPr/>
    </dgm:pt>
    <dgm:pt modelId="{ADC598FA-1CFB-4517-8990-D3F8C79BBAD7}" type="pres">
      <dgm:prSet presAssocID="{E45DA662-E31A-4F5B-8EB7-8F37D18BD31C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73E5785B-685B-4F64-935E-BF4D28BF606E}" type="pres">
      <dgm:prSet presAssocID="{4E8E7559-EC81-4A2C-ACDE-93464128961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5BB39605-5D65-41FD-9299-168FC547D852}" type="presOf" srcId="{688B5251-3E57-4DBD-971B-7BBF80F8DE7A}" destId="{3C1BE5F6-A32E-4748-BEAD-32EDFB8A459B}" srcOrd="0" destOrd="0" presId="urn:microsoft.com/office/officeart/2016/7/layout/LinearBlockProcessNumbered"/>
    <dgm:cxn modelId="{DA1A572A-4893-4BC6-8361-D58CF6CEFD68}" type="presOf" srcId="{7231C655-08A4-4BA2-A79D-99195EDEBBAD}" destId="{0C7D3E85-547B-4B63-BA73-7C727EC66ABC}" srcOrd="0" destOrd="0" presId="urn:microsoft.com/office/officeart/2016/7/layout/LinearBlockProcessNumbered"/>
    <dgm:cxn modelId="{987E1150-71AA-4314-B50B-CE671DE4A408}" type="presOf" srcId="{DB5C79BF-E168-4D95-ACBF-56DBE7121DF7}" destId="{6291D669-44E5-4587-AE9C-0A19429732F4}" srcOrd="0" destOrd="0" presId="urn:microsoft.com/office/officeart/2016/7/layout/LinearBlockProcessNumbered"/>
    <dgm:cxn modelId="{CC7AF779-F0D5-4A99-87AF-94B47C560381}" srcId="{D5E94068-0793-4D6B-AE7A-F7C87C4EEFB6}" destId="{7231C655-08A4-4BA2-A79D-99195EDEBBAD}" srcOrd="0" destOrd="0" parTransId="{0C305148-87B5-45B0-AF80-EAC6A6C199FF}" sibTransId="{688B5251-3E57-4DBD-971B-7BBF80F8DE7A}"/>
    <dgm:cxn modelId="{37326694-6326-45CE-B8FD-70FBC199BB8D}" type="presOf" srcId="{973C85B2-20A1-4B5E-918D-89F6B221E8E5}" destId="{6CD499BF-2779-416B-A2DB-88172997E867}" srcOrd="0" destOrd="0" presId="urn:microsoft.com/office/officeart/2016/7/layout/LinearBlockProcessNumbered"/>
    <dgm:cxn modelId="{60E5A494-0903-40EC-B9D5-F3464F888200}" type="presOf" srcId="{7231C655-08A4-4BA2-A79D-99195EDEBBAD}" destId="{CC26E340-9A1D-4CD7-9FAB-5EC9A7C4C288}" srcOrd="1" destOrd="0" presId="urn:microsoft.com/office/officeart/2016/7/layout/LinearBlockProcessNumbered"/>
    <dgm:cxn modelId="{C2D389A6-84AF-4CAF-B538-54389EBD2BAA}" type="presOf" srcId="{E45DA662-E31A-4F5B-8EB7-8F37D18BD31C}" destId="{ADC598FA-1CFB-4517-8990-D3F8C79BBAD7}" srcOrd="0" destOrd="0" presId="urn:microsoft.com/office/officeart/2016/7/layout/LinearBlockProcessNumbered"/>
    <dgm:cxn modelId="{26E15AAA-8B71-4AC2-B474-0B04EF120C6E}" type="presOf" srcId="{D5E94068-0793-4D6B-AE7A-F7C87C4EEFB6}" destId="{AA783EBD-A440-427D-A9DC-CB01B57AF3AD}" srcOrd="0" destOrd="0" presId="urn:microsoft.com/office/officeart/2016/7/layout/LinearBlockProcessNumbered"/>
    <dgm:cxn modelId="{865A79BB-0E4D-4099-AADA-CE36D802A262}" type="presOf" srcId="{4E8E7559-EC81-4A2C-ACDE-934641289613}" destId="{73E5785B-685B-4F64-935E-BF4D28BF606E}" srcOrd="1" destOrd="0" presId="urn:microsoft.com/office/officeart/2016/7/layout/LinearBlockProcessNumbered"/>
    <dgm:cxn modelId="{9BFDBAC8-CF6A-453E-B887-CF606114789D}" type="presOf" srcId="{4E8E7559-EC81-4A2C-ACDE-934641289613}" destId="{6146DA56-BA6F-4C46-A2EE-58DE6F7A67E4}" srcOrd="0" destOrd="0" presId="urn:microsoft.com/office/officeart/2016/7/layout/LinearBlockProcessNumbered"/>
    <dgm:cxn modelId="{B82703CF-9D28-43C1-B268-04A453BDF702}" srcId="{D5E94068-0793-4D6B-AE7A-F7C87C4EEFB6}" destId="{4E8E7559-EC81-4A2C-ACDE-934641289613}" srcOrd="2" destOrd="0" parTransId="{B6ED7CB7-AB4D-455D-9C75-506754715F1B}" sibTransId="{E45DA662-E31A-4F5B-8EB7-8F37D18BD31C}"/>
    <dgm:cxn modelId="{7C2C45DA-88D1-4698-A5BD-DDED76A12CB6}" type="presOf" srcId="{DB5C79BF-E168-4D95-ACBF-56DBE7121DF7}" destId="{3FCFBEB0-EB4C-43C5-83A6-0469A9E0A068}" srcOrd="1" destOrd="0" presId="urn:microsoft.com/office/officeart/2016/7/layout/LinearBlockProcessNumbered"/>
    <dgm:cxn modelId="{F95A95F9-D808-4AA0-A907-D6B5864CAAF5}" srcId="{D5E94068-0793-4D6B-AE7A-F7C87C4EEFB6}" destId="{DB5C79BF-E168-4D95-ACBF-56DBE7121DF7}" srcOrd="1" destOrd="0" parTransId="{57DD4F6E-52BB-4F82-90DB-B368E6F63183}" sibTransId="{973C85B2-20A1-4B5E-918D-89F6B221E8E5}"/>
    <dgm:cxn modelId="{AD6EF2BB-CD23-4445-A0AA-1C886BDBC002}" type="presParOf" srcId="{AA783EBD-A440-427D-A9DC-CB01B57AF3AD}" destId="{C3187731-8941-4CAF-ABB3-596EA94D8D57}" srcOrd="0" destOrd="0" presId="urn:microsoft.com/office/officeart/2016/7/layout/LinearBlockProcessNumbered"/>
    <dgm:cxn modelId="{3F3C662F-A849-4F06-8E8E-9967C43E1F03}" type="presParOf" srcId="{C3187731-8941-4CAF-ABB3-596EA94D8D57}" destId="{0C7D3E85-547B-4B63-BA73-7C727EC66ABC}" srcOrd="0" destOrd="0" presId="urn:microsoft.com/office/officeart/2016/7/layout/LinearBlockProcessNumbered"/>
    <dgm:cxn modelId="{913C0AA6-43EA-4BA5-BA87-412B581F2691}" type="presParOf" srcId="{C3187731-8941-4CAF-ABB3-596EA94D8D57}" destId="{3C1BE5F6-A32E-4748-BEAD-32EDFB8A459B}" srcOrd="1" destOrd="0" presId="urn:microsoft.com/office/officeart/2016/7/layout/LinearBlockProcessNumbered"/>
    <dgm:cxn modelId="{39DD11C9-DFBC-4595-9E62-2F5D2E71ADDF}" type="presParOf" srcId="{C3187731-8941-4CAF-ABB3-596EA94D8D57}" destId="{CC26E340-9A1D-4CD7-9FAB-5EC9A7C4C288}" srcOrd="2" destOrd="0" presId="urn:microsoft.com/office/officeart/2016/7/layout/LinearBlockProcessNumbered"/>
    <dgm:cxn modelId="{CD18B21E-2727-403D-BFF3-07963D0D2158}" type="presParOf" srcId="{AA783EBD-A440-427D-A9DC-CB01B57AF3AD}" destId="{8B8E2DC4-6D6D-43AE-978D-10F2A1FF0183}" srcOrd="1" destOrd="0" presId="urn:microsoft.com/office/officeart/2016/7/layout/LinearBlockProcessNumbered"/>
    <dgm:cxn modelId="{CA32194B-98A7-444B-8D41-DE24538006BE}" type="presParOf" srcId="{AA783EBD-A440-427D-A9DC-CB01B57AF3AD}" destId="{E18FDF32-128B-49F2-A73F-DCD54924E95B}" srcOrd="2" destOrd="0" presId="urn:microsoft.com/office/officeart/2016/7/layout/LinearBlockProcessNumbered"/>
    <dgm:cxn modelId="{8794F29E-3F8D-4524-8272-43DBA56718A4}" type="presParOf" srcId="{E18FDF32-128B-49F2-A73F-DCD54924E95B}" destId="{6291D669-44E5-4587-AE9C-0A19429732F4}" srcOrd="0" destOrd="0" presId="urn:microsoft.com/office/officeart/2016/7/layout/LinearBlockProcessNumbered"/>
    <dgm:cxn modelId="{2BC30320-BA90-4808-8BF9-A1ADBCE66EFD}" type="presParOf" srcId="{E18FDF32-128B-49F2-A73F-DCD54924E95B}" destId="{6CD499BF-2779-416B-A2DB-88172997E867}" srcOrd="1" destOrd="0" presId="urn:microsoft.com/office/officeart/2016/7/layout/LinearBlockProcessNumbered"/>
    <dgm:cxn modelId="{83109467-935C-48AF-B59D-E675C5C284F1}" type="presParOf" srcId="{E18FDF32-128B-49F2-A73F-DCD54924E95B}" destId="{3FCFBEB0-EB4C-43C5-83A6-0469A9E0A068}" srcOrd="2" destOrd="0" presId="urn:microsoft.com/office/officeart/2016/7/layout/LinearBlockProcessNumbered"/>
    <dgm:cxn modelId="{DCF85109-3095-4F56-B0B0-736580F7A077}" type="presParOf" srcId="{AA783EBD-A440-427D-A9DC-CB01B57AF3AD}" destId="{CA7AD59F-7918-4598-B730-47DA66AC8D7C}" srcOrd="3" destOrd="0" presId="urn:microsoft.com/office/officeart/2016/7/layout/LinearBlockProcessNumbered"/>
    <dgm:cxn modelId="{0BA75079-9586-4B2E-9C66-EE918D0C9898}" type="presParOf" srcId="{AA783EBD-A440-427D-A9DC-CB01B57AF3AD}" destId="{81FF2E22-FF49-44ED-84FC-5CE5670F816A}" srcOrd="4" destOrd="0" presId="urn:microsoft.com/office/officeart/2016/7/layout/LinearBlockProcessNumbered"/>
    <dgm:cxn modelId="{06CB9F72-CEED-4D6E-8359-A88B89511D6E}" type="presParOf" srcId="{81FF2E22-FF49-44ED-84FC-5CE5670F816A}" destId="{6146DA56-BA6F-4C46-A2EE-58DE6F7A67E4}" srcOrd="0" destOrd="0" presId="urn:microsoft.com/office/officeart/2016/7/layout/LinearBlockProcessNumbered"/>
    <dgm:cxn modelId="{B07CD16B-51D3-438C-9A21-998AC17A14F4}" type="presParOf" srcId="{81FF2E22-FF49-44ED-84FC-5CE5670F816A}" destId="{ADC598FA-1CFB-4517-8990-D3F8C79BBAD7}" srcOrd="1" destOrd="0" presId="urn:microsoft.com/office/officeart/2016/7/layout/LinearBlockProcessNumbered"/>
    <dgm:cxn modelId="{412B8E54-D601-4D6A-8DAA-CB0AB6F3661F}" type="presParOf" srcId="{81FF2E22-FF49-44ED-84FC-5CE5670F816A}" destId="{73E5785B-685B-4F64-935E-BF4D28BF606E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A3B76C-A058-4042-ADEB-D0A1EF0E1B7F}">
      <dsp:nvSpPr>
        <dsp:cNvPr id="0" name=""/>
        <dsp:cNvSpPr/>
      </dsp:nvSpPr>
      <dsp:spPr>
        <a:xfrm>
          <a:off x="0" y="2284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CE3BBE-2AE0-43A4-9F61-C3A988C1AD74}">
      <dsp:nvSpPr>
        <dsp:cNvPr id="0" name=""/>
        <dsp:cNvSpPr/>
      </dsp:nvSpPr>
      <dsp:spPr>
        <a:xfrm>
          <a:off x="350270" y="262816"/>
          <a:ext cx="636855" cy="6368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3EDBBD-8099-472F-B9CB-FF3AEF79A54D}">
      <dsp:nvSpPr>
        <dsp:cNvPr id="0" name=""/>
        <dsp:cNvSpPr/>
      </dsp:nvSpPr>
      <dsp:spPr>
        <a:xfrm>
          <a:off x="1337397" y="22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Genre:  Research project</a:t>
          </a:r>
          <a:endParaRPr lang="en-US" sz="2200" kern="1200"/>
        </a:p>
      </dsp:txBody>
      <dsp:txXfrm>
        <a:off x="1337397" y="2284"/>
        <a:ext cx="4926242" cy="1157919"/>
      </dsp:txXfrm>
    </dsp:sp>
    <dsp:sp modelId="{14EB3C15-60C5-4D42-9CE4-820B25794E82}">
      <dsp:nvSpPr>
        <dsp:cNvPr id="0" name=""/>
        <dsp:cNvSpPr/>
      </dsp:nvSpPr>
      <dsp:spPr>
        <a:xfrm>
          <a:off x="0" y="1449684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EE79D9-325D-4DAF-A8AB-D6DF139D96AC}">
      <dsp:nvSpPr>
        <dsp:cNvPr id="0" name=""/>
        <dsp:cNvSpPr/>
      </dsp:nvSpPr>
      <dsp:spPr>
        <a:xfrm>
          <a:off x="350270" y="1710216"/>
          <a:ext cx="636855" cy="6368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DEE80E-9837-4E56-929C-91584435BF76}">
      <dsp:nvSpPr>
        <dsp:cNvPr id="0" name=""/>
        <dsp:cNvSpPr/>
      </dsp:nvSpPr>
      <dsp:spPr>
        <a:xfrm>
          <a:off x="1337397" y="14496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Main working object: Electric Power Steering System</a:t>
          </a:r>
          <a:endParaRPr lang="en-US" sz="2200" kern="1200"/>
        </a:p>
      </dsp:txBody>
      <dsp:txXfrm>
        <a:off x="1337397" y="1449684"/>
        <a:ext cx="4926242" cy="1157919"/>
      </dsp:txXfrm>
    </dsp:sp>
    <dsp:sp modelId="{1C0FE86C-FB6F-45DF-A8C9-26524E19B279}">
      <dsp:nvSpPr>
        <dsp:cNvPr id="0" name=""/>
        <dsp:cNvSpPr/>
      </dsp:nvSpPr>
      <dsp:spPr>
        <a:xfrm>
          <a:off x="0" y="2897083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9168CC-9378-454D-91FB-3F3A12A8C89C}">
      <dsp:nvSpPr>
        <dsp:cNvPr id="0" name=""/>
        <dsp:cNvSpPr/>
      </dsp:nvSpPr>
      <dsp:spPr>
        <a:xfrm>
          <a:off x="350270" y="3157615"/>
          <a:ext cx="636855" cy="6368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83819F-3E90-42CC-9108-91F8696B18E2}">
      <dsp:nvSpPr>
        <dsp:cNvPr id="0" name=""/>
        <dsp:cNvSpPr/>
      </dsp:nvSpPr>
      <dsp:spPr>
        <a:xfrm>
          <a:off x="1337397" y="28970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Implementation goal : Simulate an EPS sub-system</a:t>
          </a:r>
          <a:endParaRPr lang="en-US" sz="2200" kern="1200"/>
        </a:p>
      </dsp:txBody>
      <dsp:txXfrm>
        <a:off x="1337397" y="2897083"/>
        <a:ext cx="4926242" cy="1157919"/>
      </dsp:txXfrm>
    </dsp:sp>
    <dsp:sp modelId="{48181749-E516-4F01-A709-C0631EC8E4DA}">
      <dsp:nvSpPr>
        <dsp:cNvPr id="0" name=""/>
        <dsp:cNvSpPr/>
      </dsp:nvSpPr>
      <dsp:spPr>
        <a:xfrm>
          <a:off x="0" y="4344483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052AA-614F-4D06-B4CB-4492F66C721C}">
      <dsp:nvSpPr>
        <dsp:cNvPr id="0" name=""/>
        <dsp:cNvSpPr/>
      </dsp:nvSpPr>
      <dsp:spPr>
        <a:xfrm>
          <a:off x="350270" y="4605015"/>
          <a:ext cx="636855" cy="6368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8E693F-213C-4A53-AAB9-5411D1D653CF}">
      <dsp:nvSpPr>
        <dsp:cNvPr id="0" name=""/>
        <dsp:cNvSpPr/>
      </dsp:nvSpPr>
      <dsp:spPr>
        <a:xfrm>
          <a:off x="1337397" y="43444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Limit </a:t>
          </a:r>
          <a:r>
            <a:rPr lang="en-US" sz="2200" kern="1200"/>
            <a:t>of project</a:t>
          </a:r>
          <a:r>
            <a:rPr lang="en-US" sz="2200" b="0" i="0" kern="1200"/>
            <a:t>.</a:t>
          </a:r>
          <a:endParaRPr lang="en-US" sz="2200" kern="1200"/>
        </a:p>
      </dsp:txBody>
      <dsp:txXfrm>
        <a:off x="1337397" y="4344483"/>
        <a:ext cx="4926242" cy="11579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7D3E85-547B-4B63-BA73-7C727EC66ABC}">
      <dsp:nvSpPr>
        <dsp:cNvPr id="0" name=""/>
        <dsp:cNvSpPr/>
      </dsp:nvSpPr>
      <dsp:spPr>
        <a:xfrm>
          <a:off x="820" y="273126"/>
          <a:ext cx="3324308" cy="398917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368" tIns="0" rIns="328368" bIns="330200" numCol="1" spcCol="1270" anchor="t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A</a:t>
          </a:r>
          <a:r>
            <a:rPr lang="en-US" sz="2600" b="0" i="0" kern="1200" dirty="0"/>
            <a:t> summary of the theoretical basis</a:t>
          </a:r>
          <a:endParaRPr lang="en-US" sz="2600" kern="1200" dirty="0"/>
        </a:p>
      </dsp:txBody>
      <dsp:txXfrm>
        <a:off x="820" y="1868794"/>
        <a:ext cx="3324308" cy="2393502"/>
      </dsp:txXfrm>
    </dsp:sp>
    <dsp:sp modelId="{3C1BE5F6-A32E-4748-BEAD-32EDFB8A459B}">
      <dsp:nvSpPr>
        <dsp:cNvPr id="0" name=""/>
        <dsp:cNvSpPr/>
      </dsp:nvSpPr>
      <dsp:spPr>
        <a:xfrm>
          <a:off x="820" y="273126"/>
          <a:ext cx="3324308" cy="159566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368" tIns="165100" rIns="328368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20" y="273126"/>
        <a:ext cx="3324308" cy="1595668"/>
      </dsp:txXfrm>
    </dsp:sp>
    <dsp:sp modelId="{6291D669-44E5-4587-AE9C-0A19429732F4}">
      <dsp:nvSpPr>
        <dsp:cNvPr id="0" name=""/>
        <dsp:cNvSpPr/>
      </dsp:nvSpPr>
      <dsp:spPr>
        <a:xfrm>
          <a:off x="3591073" y="273126"/>
          <a:ext cx="3324308" cy="3989170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368" tIns="0" rIns="328368" bIns="330200" numCol="1" spcCol="1270" anchor="t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T</a:t>
          </a:r>
          <a:r>
            <a:rPr lang="en-US" sz="2600" b="0" i="0" kern="1200" dirty="0"/>
            <a:t>he contents performed by the students and the results achieved. </a:t>
          </a:r>
          <a:endParaRPr lang="en-US" sz="2600" kern="1200" dirty="0"/>
        </a:p>
      </dsp:txBody>
      <dsp:txXfrm>
        <a:off x="3591073" y="1868794"/>
        <a:ext cx="3324308" cy="2393502"/>
      </dsp:txXfrm>
    </dsp:sp>
    <dsp:sp modelId="{6CD499BF-2779-416B-A2DB-88172997E867}">
      <dsp:nvSpPr>
        <dsp:cNvPr id="0" name=""/>
        <dsp:cNvSpPr/>
      </dsp:nvSpPr>
      <dsp:spPr>
        <a:xfrm>
          <a:off x="3591073" y="273126"/>
          <a:ext cx="3324308" cy="159566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368" tIns="165100" rIns="328368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91073" y="273126"/>
        <a:ext cx="3324308" cy="1595668"/>
      </dsp:txXfrm>
    </dsp:sp>
    <dsp:sp modelId="{6146DA56-BA6F-4C46-A2EE-58DE6F7A67E4}">
      <dsp:nvSpPr>
        <dsp:cNvPr id="0" name=""/>
        <dsp:cNvSpPr/>
      </dsp:nvSpPr>
      <dsp:spPr>
        <a:xfrm>
          <a:off x="7181326" y="273126"/>
          <a:ext cx="3324308" cy="3989170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368" tIns="0" rIns="328368" bIns="330200" numCol="1" spcCol="1270" anchor="t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b="0" i="0" kern="1200" dirty="0"/>
            <a:t>Detailed theoretical contents should be included in the appendix.</a:t>
          </a:r>
          <a:endParaRPr lang="en-US" sz="2600" kern="1200" dirty="0"/>
        </a:p>
      </dsp:txBody>
      <dsp:txXfrm>
        <a:off x="7181326" y="1868794"/>
        <a:ext cx="3324308" cy="2393502"/>
      </dsp:txXfrm>
    </dsp:sp>
    <dsp:sp modelId="{ADC598FA-1CFB-4517-8990-D3F8C79BBAD7}">
      <dsp:nvSpPr>
        <dsp:cNvPr id="0" name=""/>
        <dsp:cNvSpPr/>
      </dsp:nvSpPr>
      <dsp:spPr>
        <a:xfrm>
          <a:off x="7181326" y="273126"/>
          <a:ext cx="3324308" cy="159566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368" tIns="165100" rIns="328368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181326" y="273126"/>
        <a:ext cx="3324308" cy="1595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2917F-D05F-4720-9BD3-B68A41363B1C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FA786-80BC-4DB4-B199-F92142FEF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45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FA786-80BC-4DB4-B199-F92142FEFE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38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FA786-80BC-4DB4-B199-F92142FEFED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80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FA786-80BC-4DB4-B199-F92142FEFED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36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Cossalter</a:t>
            </a:r>
            <a:r>
              <a:rPr lang="en-US" dirty="0">
                <a:effectLst/>
              </a:rPr>
              <a:t>, V. (2010). </a:t>
            </a:r>
            <a:r>
              <a:rPr lang="en-US" i="1" dirty="0">
                <a:effectLst/>
              </a:rPr>
              <a:t>Motorcycle Dynamics</a:t>
            </a:r>
            <a:r>
              <a:rPr lang="en-US" dirty="0">
                <a:effectLst/>
              </a:rPr>
              <a:t>. Lulu. </a:t>
            </a:r>
          </a:p>
          <a:p>
            <a:r>
              <a:rPr lang="en-US" dirty="0" err="1">
                <a:effectLst/>
              </a:rPr>
              <a:t>Genta</a:t>
            </a:r>
            <a:r>
              <a:rPr lang="en-US" dirty="0">
                <a:effectLst/>
              </a:rPr>
              <a:t>. (2020). </a:t>
            </a:r>
            <a:r>
              <a:rPr lang="en-US" i="1" dirty="0">
                <a:effectLst/>
              </a:rPr>
              <a:t>The automotive chassis</a:t>
            </a:r>
            <a:r>
              <a:rPr lang="en-US" dirty="0">
                <a:effectLst/>
              </a:rPr>
              <a:t>. Springer International Publishing. </a:t>
            </a:r>
          </a:p>
          <a:p>
            <a:r>
              <a:rPr lang="en-US" dirty="0">
                <a:effectLst/>
              </a:rPr>
              <a:t>Hiremath, R. R., &amp; </a:t>
            </a:r>
            <a:r>
              <a:rPr lang="en-US" dirty="0" err="1">
                <a:effectLst/>
              </a:rPr>
              <a:t>Isha</a:t>
            </a:r>
            <a:r>
              <a:rPr lang="en-US" dirty="0">
                <a:effectLst/>
              </a:rPr>
              <a:t>, T. B. (2019). Modelling and simulation of electric power steering system using permanent magnet synchronous motor. </a:t>
            </a:r>
            <a:r>
              <a:rPr lang="en-US" i="1" dirty="0">
                <a:effectLst/>
              </a:rPr>
              <a:t>IOP Conference Series: Materials Science and Engineering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561</a:t>
            </a:r>
            <a:r>
              <a:rPr lang="en-US" dirty="0">
                <a:effectLst/>
              </a:rPr>
              <a:t>(1), 012124. https://doi.org/10.1088/1757-899x/561/1/012124 </a:t>
            </a:r>
          </a:p>
          <a:p>
            <a:r>
              <a:rPr lang="en-US" dirty="0" err="1">
                <a:effectLst/>
              </a:rPr>
              <a:t>Jazar</a:t>
            </a:r>
            <a:r>
              <a:rPr lang="en-US" dirty="0">
                <a:effectLst/>
              </a:rPr>
              <a:t>, R. N. (2008). </a:t>
            </a:r>
            <a:r>
              <a:rPr lang="en-US" i="1" dirty="0">
                <a:effectLst/>
              </a:rPr>
              <a:t>Vehicle dynamics: Theory and applications</a:t>
            </a:r>
            <a:r>
              <a:rPr lang="en-US" dirty="0">
                <a:effectLst/>
              </a:rPr>
              <a:t>. Springer. </a:t>
            </a:r>
          </a:p>
          <a:p>
            <a:r>
              <a:rPr lang="en-US" dirty="0">
                <a:effectLst/>
              </a:rPr>
              <a:t>Nasir, M. Z., </a:t>
            </a:r>
            <a:r>
              <a:rPr lang="en-US" dirty="0" err="1">
                <a:effectLst/>
              </a:rPr>
              <a:t>Dwijotomo</a:t>
            </a:r>
            <a:r>
              <a:rPr lang="en-US" dirty="0">
                <a:effectLst/>
              </a:rPr>
              <a:t>, A., Abdullah, M. A., Hassan, M. Z., &amp; </a:t>
            </a:r>
            <a:r>
              <a:rPr lang="en-US" dirty="0" err="1">
                <a:effectLst/>
              </a:rPr>
              <a:t>Hudha</a:t>
            </a:r>
            <a:r>
              <a:rPr lang="en-US" dirty="0">
                <a:effectLst/>
              </a:rPr>
              <a:t>, K. (2012). Hardware-in-the-loop simulation for automatic rack and pinion steering system. </a:t>
            </a:r>
            <a:r>
              <a:rPr lang="en-US" i="1" dirty="0">
                <a:effectLst/>
              </a:rPr>
              <a:t>Applied Mechanics and Materials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229-231</a:t>
            </a:r>
            <a:r>
              <a:rPr lang="en-US" dirty="0">
                <a:effectLst/>
              </a:rPr>
              <a:t>, 2135–2139. https://doi.org/10.4028/www.scientific.net/amm.229-231.2135 </a:t>
            </a:r>
          </a:p>
          <a:p>
            <a:r>
              <a:rPr lang="en-US" dirty="0" err="1">
                <a:effectLst/>
              </a:rPr>
              <a:t>Nemes</a:t>
            </a:r>
            <a:r>
              <a:rPr lang="en-US" dirty="0">
                <a:effectLst/>
              </a:rPr>
              <a:t>, R.-O., </a:t>
            </a:r>
            <a:r>
              <a:rPr lang="en-US" dirty="0" err="1">
                <a:effectLst/>
              </a:rPr>
              <a:t>Ruba</a:t>
            </a:r>
            <a:r>
              <a:rPr lang="en-US" dirty="0">
                <a:effectLst/>
              </a:rPr>
              <a:t>, M., &amp; </a:t>
            </a:r>
            <a:r>
              <a:rPr lang="en-US" dirty="0" err="1">
                <a:effectLst/>
              </a:rPr>
              <a:t>Martis</a:t>
            </a:r>
            <a:r>
              <a:rPr lang="en-US" dirty="0">
                <a:effectLst/>
              </a:rPr>
              <a:t>, C. (2018). Integration of real-time electric power steering system MATLAB/Simulink model into National Instruments </a:t>
            </a:r>
            <a:r>
              <a:rPr lang="en-US" dirty="0" err="1">
                <a:effectLst/>
              </a:rPr>
              <a:t>Veristand</a:t>
            </a:r>
            <a:r>
              <a:rPr lang="en-US" dirty="0">
                <a:effectLst/>
              </a:rPr>
              <a:t> Environment. </a:t>
            </a:r>
            <a:r>
              <a:rPr lang="en-US" i="1" dirty="0">
                <a:effectLst/>
              </a:rPr>
              <a:t>2018 IEEE 18th International Power Electronics and Motion Control Conference (PEMC)</a:t>
            </a:r>
            <a:r>
              <a:rPr lang="en-US" dirty="0">
                <a:effectLst/>
              </a:rPr>
              <a:t>. https://doi.org/10.1109/epepemc.2018.8521888 </a:t>
            </a:r>
          </a:p>
          <a:p>
            <a:r>
              <a:rPr lang="en-US" dirty="0" err="1">
                <a:effectLst/>
              </a:rPr>
              <a:t>Pacejka</a:t>
            </a:r>
            <a:r>
              <a:rPr lang="en-US" dirty="0">
                <a:effectLst/>
              </a:rPr>
              <a:t>, H. B. (2002). </a:t>
            </a:r>
            <a:r>
              <a:rPr lang="en-US" i="1" dirty="0" err="1">
                <a:effectLst/>
              </a:rPr>
              <a:t>Tyres</a:t>
            </a:r>
            <a:r>
              <a:rPr lang="en-US" i="1" dirty="0">
                <a:effectLst/>
              </a:rPr>
              <a:t> and vehicle dynamics</a:t>
            </a:r>
            <a:r>
              <a:rPr lang="en-US" dirty="0">
                <a:effectLst/>
              </a:rPr>
              <a:t>. Butterworth-Heinemann. </a:t>
            </a:r>
          </a:p>
          <a:p>
            <a:r>
              <a:rPr lang="en-US" dirty="0" err="1">
                <a:effectLst/>
              </a:rPr>
              <a:t>Qun</a:t>
            </a:r>
            <a:r>
              <a:rPr lang="en-US" dirty="0">
                <a:effectLst/>
              </a:rPr>
              <a:t>, Z., &amp; </a:t>
            </a:r>
            <a:r>
              <a:rPr lang="en-US" dirty="0" err="1">
                <a:effectLst/>
              </a:rPr>
              <a:t>Juhua</a:t>
            </a:r>
            <a:r>
              <a:rPr lang="en-US" dirty="0">
                <a:effectLst/>
              </a:rPr>
              <a:t>, H. (2009). Modeling and simulation of the Electric Power Steering System. </a:t>
            </a:r>
            <a:r>
              <a:rPr lang="en-US" i="1" dirty="0">
                <a:effectLst/>
              </a:rPr>
              <a:t>2009 Pacific-Asia Conference on Circuits, Communications and Systems</a:t>
            </a:r>
            <a:r>
              <a:rPr lang="en-US" dirty="0">
                <a:effectLst/>
              </a:rPr>
              <a:t>. https://doi.org/10.1109/paccs.2009.67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FA786-80BC-4DB4-B199-F92142FEFED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92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FF3A8-1878-4A8C-BA42-D2ECF2AAC67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59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, </a:t>
            </a:r>
            <a:r>
              <a:rPr lang="en-US" dirty="0" err="1"/>
              <a:t>bỏ</a:t>
            </a:r>
            <a:r>
              <a:rPr lang="en-US" dirty="0"/>
              <a:t> B </a:t>
            </a:r>
            <a:r>
              <a:rPr lang="en-US" dirty="0" err="1"/>
              <a:t>và</a:t>
            </a:r>
            <a:r>
              <a:rPr lang="en-US" dirty="0"/>
              <a:t> 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FA786-80BC-4DB4-B199-F92142FEFED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09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Sửa</a:t>
            </a:r>
            <a:r>
              <a:rPr lang="en-US" dirty="0"/>
              <a:t> model </a:t>
            </a:r>
            <a:r>
              <a:rPr lang="en-US" dirty="0" err="1"/>
              <a:t>lại</a:t>
            </a:r>
            <a:r>
              <a:rPr lang="en-US" dirty="0"/>
              <a:t>, </a:t>
            </a:r>
            <a:r>
              <a:rPr lang="en-US" dirty="0" err="1"/>
              <a:t>bỏ</a:t>
            </a:r>
            <a:r>
              <a:rPr lang="en-US" dirty="0"/>
              <a:t> B </a:t>
            </a:r>
            <a:r>
              <a:rPr lang="en-US" dirty="0" err="1"/>
              <a:t>và</a:t>
            </a:r>
            <a:r>
              <a:rPr lang="en-US" dirty="0"/>
              <a:t> 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FA786-80BC-4DB4-B199-F92142FEFED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42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FA786-80BC-4DB4-B199-F92142FEFED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63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FA786-80BC-4DB4-B199-F92142FEFED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99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FA786-80BC-4DB4-B199-F92142FEFED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53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FA786-80BC-4DB4-B199-F92142FEFED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50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FA786-80BC-4DB4-B199-F92142FEFED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14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90EC8-CEDD-2CBD-8200-7F5F3839F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0645E-D630-81FE-5D3B-371156F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374EE-6C1D-AEF4-3066-4510617DB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4556C-5A1B-4B67-8762-A4A8CD3BE343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ECDBA-EE04-BAB9-186A-C909DAE31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AFCFE-C85C-BDC6-D123-557455743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B8F02-CD33-4016-9632-A035BA430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26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2DCA-DA6A-34C6-609A-BE83242DF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895F3C-C52A-927A-402C-83890BE05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E5413-F2C7-EDAE-14D6-A6BA97B97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4556C-5A1B-4B67-8762-A4A8CD3BE343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C133B-3572-141B-EB0D-B56F9EEF9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C7B3D-DCF8-F998-8A3D-F22147262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B8F02-CD33-4016-9632-A035BA430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6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317ADB-D14E-C613-246D-7467334AB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3A165-EBD2-49E5-94FC-AC86BF329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63140-8962-6CF4-EA1E-BFAB250E8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4556C-5A1B-4B67-8762-A4A8CD3BE343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BA380-96E9-A858-5748-7422E0E76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2DE28-28A6-65A1-1524-9D98B457D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B8F02-CD33-4016-9632-A035BA430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9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D5A71-77EA-0AEB-29C3-F8CBBF078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2741B-EEED-427F-6E75-9E5BF09A5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1343E-5D95-1829-D2EB-E1A52DC75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4556C-5A1B-4B67-8762-A4A8CD3BE343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8DA0D-D46B-EB95-CDCB-47A75032A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DBDF3-418C-D1C2-ACCB-D1FB120F7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B8F02-CD33-4016-9632-A035BA430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1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08ECC-CA87-1B63-A434-2CDD5F64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36FE0-9D97-19AC-2258-265E50789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2760A-4AE2-127D-21B8-79CCBA796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4556C-5A1B-4B67-8762-A4A8CD3BE343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C7C66-2351-D7DF-E7BE-1F421625C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47ACB-EF63-CC7D-12BD-A94DB85CD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B8F02-CD33-4016-9632-A035BA430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95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86C20-EBB1-E085-578D-73D48F151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22F2F-379C-5FD3-F8F0-DA35DEAF4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B3741A-CBBC-61ED-0C5B-CDB8ACC16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3B903-6F3B-A222-0502-260631FD0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4556C-5A1B-4B67-8762-A4A8CD3BE343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C5F81-E324-2DF4-A1D7-7ED949CBB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C0F24-DFC3-22BF-B450-C9DA7160A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B8F02-CD33-4016-9632-A035BA430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18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F9155-D88F-859A-4E61-0163169A0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C024F-4DB9-3914-D866-5BA6EA7E0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0BE75-5E9E-FB2E-B80E-F612D4EC6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06F21B-9041-840B-64D3-2A5CDA9F4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AFA903-8E29-55AD-6E10-E154F0C314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CDBAC6-C043-E4D5-A0AC-8E9C44A24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4556C-5A1B-4B67-8762-A4A8CD3BE343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7B8129-CA9D-73BF-F1A9-A635E2404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692B32-18B8-38C3-477E-CF5199999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B8F02-CD33-4016-9632-A035BA430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69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4A7A-F2E1-D419-B5C4-C1B1A4EB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EFF856-EF9A-B42E-6071-87F1431F1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4556C-5A1B-4B67-8762-A4A8CD3BE343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08A598-FAAF-DAED-9528-51786F83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D1434D-3834-2CF9-2C05-8E35AEC5A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B8F02-CD33-4016-9632-A035BA430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4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DF422D-E614-8D43-D3D6-AE6499EE0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4556C-5A1B-4B67-8762-A4A8CD3BE343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9552F-DE8C-891C-5416-06B8335CA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D9A20-3FCE-A2B3-76F8-9EEFE8E57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B8F02-CD33-4016-9632-A035BA430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51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4A9D0-3669-3893-F32B-6F551101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21922-33A6-ADCD-CDB7-1D6C6F913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2CAE39-6297-484C-096C-2C3236C2F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20292-DB17-49C2-F382-BE33C1471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4556C-5A1B-4B67-8762-A4A8CD3BE343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1787A-9FB5-E4D4-B23B-1757C50CC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4A8BB-920E-43C4-F2FF-BB5DFA314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B8F02-CD33-4016-9632-A035BA430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4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4D753-B6DF-8306-8D02-08284D609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032F18-D399-6F1B-82F2-AB088AEEC9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A2F4E-9B5F-FDC6-11ED-EED1DB95A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79473-26E3-4730-5AF5-A210FD6BB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4556C-5A1B-4B67-8762-A4A8CD3BE343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D6FBE-6A69-A3B1-43B8-AC021C196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EEC26-F579-BA88-0EEF-8CB347C83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B8F02-CD33-4016-9632-A035BA430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6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497DD1-2BC5-BC65-7D8C-6CAE957D1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0D568-EE41-8DEA-C064-605F7EE19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22DC6-EA32-6364-F623-76DF8DBCC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4556C-5A1B-4B67-8762-A4A8CD3BE343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D5225-FF93-113C-DC39-5AFDB38FF2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99C5A-05D2-FCE4-4672-7F94A7129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8F02-CD33-4016-9632-A035BA430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0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215AE2-7327-BBE4-3CB2-94CDA967E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5600"/>
              <a:t>Tìm hiểu Matlab Simscape Multibody và ứng dụng trong mô phỏng hệ thống lái EPS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70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55BB4E59-C341-C4A6-5D97-F14794B5D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64633"/>
            <a:ext cx="10905066" cy="545253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952D5-766C-7569-387B-C00577507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227" y="133887"/>
            <a:ext cx="7943316" cy="757743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+mj-lt"/>
              </a:rPr>
              <a:t>Model for train system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16317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B8C086-FE20-B4EC-82C7-60BE2233E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666750"/>
            <a:ext cx="11772900" cy="5524500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55735F-5DAF-4543-154A-F22D2DD7C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227" y="133887"/>
            <a:ext cx="7943316" cy="757743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17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3E7B4-45E8-B06B-57CB-7E694C151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Mass and damper system analysis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201B64-BE9C-6A49-7511-855D5DD515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2894" y="2779945"/>
            <a:ext cx="4324954" cy="20576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F3E29E-4C61-3B8C-EFA8-90FE1F2A1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014" y="3184297"/>
            <a:ext cx="3362794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52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376B0-D008-0B44-CF21-88276324C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MATLAB/Simulink Simulation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F020256-5833-3EFC-A221-0CEAA281DE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8395" y="1884168"/>
            <a:ext cx="7622284" cy="3854179"/>
          </a:xfrm>
        </p:spPr>
      </p:pic>
    </p:spTree>
    <p:extLst>
      <p:ext uri="{BB962C8B-B14F-4D97-AF65-F5344CB8AC3E}">
        <p14:creationId xmlns:p14="http://schemas.microsoft.com/office/powerpoint/2010/main" val="3279076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7C50E-107E-092B-A9D7-214AC18D8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/>
              <a:t>F= 2N ; m= 2kg ; c= 2N.s/m ; k = 8 N/m</a:t>
            </a:r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E3F7303-0B02-9D6C-CC7E-ACDF5B6861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55665"/>
            <a:ext cx="10138035" cy="5802335"/>
          </a:xfrm>
        </p:spPr>
      </p:pic>
    </p:spTree>
    <p:extLst>
      <p:ext uri="{BB962C8B-B14F-4D97-AF65-F5344CB8AC3E}">
        <p14:creationId xmlns:p14="http://schemas.microsoft.com/office/powerpoint/2010/main" val="4087392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516293-C24C-68AC-91DB-98C8D6913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Theory basis of Steering system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7331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1AAD49-5F81-A2D8-BDE5-3364AABB4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329775"/>
            <a:ext cx="10905066" cy="41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837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BEF895-D295-6EBA-48C1-C454789F8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678" y="643467"/>
            <a:ext cx="9402643" cy="5571066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18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1E2DAA-A7AE-4AF3-80E1-D7DD6C2D0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813" y="0"/>
            <a:ext cx="67923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11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AEB91-3CC1-EF57-67FE-14F84308F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AE83AB-1D1F-821A-04B8-8CA623218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85494" y="2056537"/>
            <a:ext cx="7421011" cy="3620005"/>
          </a:xfrm>
        </p:spPr>
      </p:pic>
    </p:spTree>
    <p:extLst>
      <p:ext uri="{BB962C8B-B14F-4D97-AF65-F5344CB8AC3E}">
        <p14:creationId xmlns:p14="http://schemas.microsoft.com/office/powerpoint/2010/main" val="465332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EF62A-39ED-1711-2B50-94B6D241E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Plan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D1D31-1057-16EC-FAAD-7C2427DF3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457200" marR="457200" rtl="0">
              <a:spcBef>
                <a:spcPts val="0"/>
              </a:spcBef>
              <a:spcAft>
                <a:spcPts val="0"/>
              </a:spcAft>
            </a:pPr>
            <a:r>
              <a:rPr lang="vi-VN" sz="2400" b="1" i="0" u="none" strike="noStrike" dirty="0">
                <a:effectLst/>
                <a:latin typeface="Times New Roman" panose="02020603050405020304" pitchFamily="18" charset="0"/>
              </a:rPr>
              <a:t>Week 1</a:t>
            </a:r>
            <a:r>
              <a:rPr lang="vi-VN" sz="2400" i="0" u="none" strike="noStrike" dirty="0">
                <a:effectLst/>
                <a:latin typeface="Times New Roman" panose="02020603050405020304" pitchFamily="18" charset="0"/>
              </a:rPr>
              <a:t> :</a:t>
            </a:r>
            <a:r>
              <a:rPr lang="en-US" sz="2400" i="0" u="none" strike="noStrike" dirty="0">
                <a:effectLst/>
                <a:latin typeface="Times New Roman" panose="02020603050405020304" pitchFamily="18" charset="0"/>
              </a:rPr>
              <a:t> Introduction</a:t>
            </a:r>
          </a:p>
          <a:p>
            <a:pPr marL="457200" marR="457200" rtl="0">
              <a:spcBef>
                <a:spcPts val="0"/>
              </a:spcBef>
              <a:spcAft>
                <a:spcPts val="0"/>
              </a:spcAft>
            </a:pPr>
            <a:r>
              <a:rPr lang="vi-VN" sz="2400" b="1" i="0" u="none" strike="noStrike" dirty="0">
                <a:effectLst/>
                <a:latin typeface="Times New Roman" panose="02020603050405020304" pitchFamily="18" charset="0"/>
              </a:rPr>
              <a:t>Week 2 </a:t>
            </a:r>
            <a:r>
              <a:rPr lang="vi-VN" sz="2400" i="0" u="none" strike="noStrike" dirty="0">
                <a:effectLst/>
                <a:latin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</a:rPr>
              <a:t>T</a:t>
            </a:r>
            <a:r>
              <a:rPr lang="vi-VN" sz="2400" i="0" u="none" strike="noStrike" dirty="0">
                <a:effectLst/>
                <a:latin typeface="Times New Roman" panose="02020603050405020304" pitchFamily="18" charset="0"/>
              </a:rPr>
              <a:t>heoretical basis</a:t>
            </a:r>
            <a:r>
              <a:rPr lang="en-US" sz="2400" i="0" u="none" strike="noStrike" dirty="0">
                <a:effectLst/>
                <a:latin typeface="Times New Roman" panose="02020603050405020304" pitchFamily="18" charset="0"/>
              </a:rPr>
              <a:t> of EPS system and build the basic model for this system</a:t>
            </a:r>
          </a:p>
          <a:p>
            <a:pPr marL="457200" marR="457200" rtl="0">
              <a:spcBef>
                <a:spcPts val="0"/>
              </a:spcBef>
              <a:spcAft>
                <a:spcPts val="0"/>
              </a:spcAft>
            </a:pPr>
            <a:r>
              <a:rPr lang="vi-VN" sz="2400" b="1" i="0" u="none" strike="noStrike" dirty="0">
                <a:effectLst/>
                <a:latin typeface="Times New Roman" panose="02020603050405020304" pitchFamily="18" charset="0"/>
              </a:rPr>
              <a:t>Week 3</a:t>
            </a:r>
            <a:r>
              <a:rPr lang="vi-VN" sz="2400" i="0" u="none" strike="noStrike" dirty="0">
                <a:effectLst/>
                <a:latin typeface="Times New Roman" panose="02020603050405020304" pitchFamily="18" charset="0"/>
              </a:rPr>
              <a:t> :</a:t>
            </a:r>
            <a:r>
              <a:rPr lang="en-US" sz="2400" i="0" u="none" strike="noStrike" dirty="0">
                <a:effectLst/>
                <a:latin typeface="Times New Roman" panose="02020603050405020304" pitchFamily="18" charset="0"/>
              </a:rPr>
              <a:t>  Build mechanical model of steering system on Simulink.</a:t>
            </a:r>
          </a:p>
          <a:p>
            <a:pPr marL="457200" marR="457200" rtl="0">
              <a:spcBef>
                <a:spcPts val="0"/>
              </a:spcBef>
              <a:spcAft>
                <a:spcPts val="0"/>
              </a:spcAft>
            </a:pPr>
            <a:r>
              <a:rPr lang="vi-VN" sz="2400" b="1" i="0" strike="noStrike" dirty="0">
                <a:effectLst/>
                <a:latin typeface="Times New Roman" panose="02020603050405020304" pitchFamily="18" charset="0"/>
              </a:rPr>
              <a:t>Week 4</a:t>
            </a:r>
            <a:r>
              <a:rPr lang="vi-VN" sz="2400" i="0" strike="noStrike" dirty="0">
                <a:effectLst/>
                <a:latin typeface="Times New Roman" panose="02020603050405020304" pitchFamily="18" charset="0"/>
              </a:rPr>
              <a:t> :</a:t>
            </a:r>
            <a:r>
              <a:rPr lang="en-US" sz="2400" i="0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</a:rPr>
              <a:t>Build a functional block to get the necessary output of the system</a:t>
            </a:r>
          </a:p>
          <a:p>
            <a:pPr marL="457200" marR="457200" rtl="0">
              <a:spcBef>
                <a:spcPts val="0"/>
              </a:spcBef>
              <a:spcAft>
                <a:spcPts val="0"/>
              </a:spcAft>
            </a:pPr>
            <a:r>
              <a:rPr lang="vi-VN" sz="2400" b="1" i="0" strike="noStrike" dirty="0">
                <a:effectLst/>
                <a:latin typeface="Times New Roman" panose="02020603050405020304" pitchFamily="18" charset="0"/>
              </a:rPr>
              <a:t>Week 5</a:t>
            </a:r>
            <a:r>
              <a:rPr lang="vi-VN" sz="2400" i="0" strike="noStrike" dirty="0">
                <a:effectLst/>
                <a:latin typeface="Times New Roman" panose="02020603050405020304" pitchFamily="18" charset="0"/>
              </a:rPr>
              <a:t> :</a:t>
            </a:r>
            <a:r>
              <a:rPr lang="en-US" sz="2400" i="0" strike="noStrike" dirty="0">
                <a:effectLst/>
                <a:latin typeface="Times New Roman" panose="02020603050405020304" pitchFamily="18" charset="0"/>
              </a:rPr>
              <a:t> Keep researching basis theory and build model</a:t>
            </a:r>
          </a:p>
          <a:p>
            <a:pPr marL="457200" marR="457200" rtl="0">
              <a:spcBef>
                <a:spcPts val="0"/>
              </a:spcBef>
              <a:spcAft>
                <a:spcPts val="0"/>
              </a:spcAft>
            </a:pPr>
            <a:r>
              <a:rPr lang="vi-VN" sz="2400" b="1" i="0" strike="noStrike" dirty="0">
                <a:effectLst/>
                <a:latin typeface="Times New Roman" panose="02020603050405020304" pitchFamily="18" charset="0"/>
              </a:rPr>
              <a:t>Week 6</a:t>
            </a:r>
            <a:r>
              <a:rPr lang="vi-VN" sz="2400" i="0" strike="noStrike" dirty="0">
                <a:effectLst/>
                <a:latin typeface="Times New Roman" panose="02020603050405020304" pitchFamily="18" charset="0"/>
              </a:rPr>
              <a:t>:</a:t>
            </a:r>
            <a:r>
              <a:rPr lang="en-US" sz="2400" i="0" strike="noStrike" dirty="0">
                <a:effectLst/>
                <a:latin typeface="Times New Roman" panose="02020603050405020304" pitchFamily="18" charset="0"/>
              </a:rPr>
              <a:t>  Combine with the rest of system</a:t>
            </a:r>
          </a:p>
          <a:p>
            <a:pPr marL="457200" marR="457200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Times New Roman" panose="02020603050405020304" pitchFamily="18" charset="0"/>
              </a:rPr>
              <a:t>Week 7</a:t>
            </a:r>
            <a:r>
              <a:rPr lang="en-US" sz="2400" dirty="0">
                <a:latin typeface="Times New Roman" panose="02020603050405020304" pitchFamily="18" charset="0"/>
              </a:rPr>
              <a:t>: </a:t>
            </a:r>
            <a:r>
              <a:rPr lang="en-US" sz="2400" i="0" strike="noStrike" dirty="0">
                <a:effectLst/>
                <a:latin typeface="Times New Roman" panose="02020603050405020304" pitchFamily="18" charset="0"/>
              </a:rPr>
              <a:t>Complete whole system and show the result from simulation</a:t>
            </a:r>
            <a:endParaRPr lang="en-US" sz="2400" dirty="0">
              <a:latin typeface="Times New Roman" panose="02020603050405020304" pitchFamily="18" charset="0"/>
            </a:endParaRPr>
          </a:p>
          <a:p>
            <a:pPr marL="457200" marR="457200">
              <a:spcBef>
                <a:spcPts val="0"/>
              </a:spcBef>
            </a:pPr>
            <a:r>
              <a:rPr lang="en-US" sz="2400" b="1" i="0" strike="noStrike" dirty="0">
                <a:effectLst/>
                <a:latin typeface="Times New Roman" panose="02020603050405020304" pitchFamily="18" charset="0"/>
              </a:rPr>
              <a:t>Week 8</a:t>
            </a:r>
            <a:r>
              <a:rPr lang="en-US" sz="2400" i="0" strike="noStrike" dirty="0">
                <a:effectLst/>
                <a:latin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</a:rPr>
              <a:t>Review, (finish outline, poster) and complete the project’s report</a:t>
            </a:r>
          </a:p>
          <a:p>
            <a:pPr marL="457200" marR="457200">
              <a:spcBef>
                <a:spcPts val="0"/>
              </a:spcBef>
            </a:pPr>
            <a:endParaRPr lang="en-US" sz="2400" dirty="0">
              <a:latin typeface="Times New Roman" panose="02020603050405020304" pitchFamily="18" charset="0"/>
            </a:endParaRPr>
          </a:p>
          <a:p>
            <a:pPr marL="457200" marR="457200"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</a:rPr>
              <a:t>Now we are at week 8.</a:t>
            </a:r>
          </a:p>
          <a:p>
            <a:pPr marL="457200" marR="457200" rtl="0">
              <a:spcBef>
                <a:spcPts val="0"/>
              </a:spcBef>
              <a:spcAft>
                <a:spcPts val="0"/>
              </a:spcAft>
            </a:pPr>
            <a:endParaRPr lang="en-US" sz="2400" i="0" strike="noStrike" dirty="0"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143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042B7-2809-E6B4-AD07-7647A9E2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Equation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A20ED9-3A2C-B616-6A3D-8816AB5777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Dynamic equations from steering wheel to steering column: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 Rack and Pinion section: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̈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A20ED9-3A2C-B616-6A3D-8816AB5777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9730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36F0A-3325-C586-A286-116E3E3E3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716" y="-13148"/>
            <a:ext cx="10515600" cy="1325563"/>
          </a:xfrm>
        </p:spPr>
        <p:txBody>
          <a:bodyPr/>
          <a:lstStyle/>
          <a:p>
            <a:r>
              <a:rPr lang="en-GB" dirty="0"/>
              <a:t>EPS DYNAMICS MODEL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06447C-FEE0-42EB-A126-3C2869096797}"/>
              </a:ext>
            </a:extLst>
          </p:cNvPr>
          <p:cNvGrpSpPr/>
          <p:nvPr/>
        </p:nvGrpSpPr>
        <p:grpSpPr>
          <a:xfrm>
            <a:off x="188765" y="1604210"/>
            <a:ext cx="4317512" cy="4222273"/>
            <a:chOff x="188765" y="1604210"/>
            <a:chExt cx="4317512" cy="422227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74494F8-905B-AC97-FB6A-9C1E69D1B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8765" y="1604210"/>
              <a:ext cx="4317512" cy="4222273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3DC1E72-8FDC-7B1B-2D56-4018F7C8B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19072" y="4837112"/>
              <a:ext cx="206086" cy="10795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20A2F6D-DF50-E458-7A33-18E0ABC550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6277" y="876300"/>
            <a:ext cx="7273067" cy="550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444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E5E0671-1444-95D9-2E10-2C45743B4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36" y="0"/>
            <a:ext cx="119825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172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131CC9-B2E0-01AB-C5F6-2AD1B25C5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36" y="0"/>
            <a:ext cx="119825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432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CBA4B9-068C-05DE-672B-B0B41A3F9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36" y="0"/>
            <a:ext cx="119825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005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490CA06-6467-B64D-6B73-0F6FEF30B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			      Input Torque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72A3F0-1239-72B9-1261-F30C0AC9B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37" y="1498005"/>
            <a:ext cx="11276190" cy="4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0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70A9C93-C97A-812E-E485-B3A1B7A7D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			  Rack displacement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050D7A-A8D9-96E9-11F6-F66569449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05" y="1348809"/>
            <a:ext cx="11276190" cy="4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8514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14797A-BEA3-A6A0-F8A8-756094D5C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			             Theta 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7A5486-898A-036C-1753-D255C33DA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05" y="1214714"/>
            <a:ext cx="11276190" cy="4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3725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490CA06-6467-B64D-6B73-0F6FEF30B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			      Input Torque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1EEF40-0932-EC90-F82F-AF1D79BA8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05" y="1348809"/>
            <a:ext cx="11276190" cy="4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4566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70A9C93-C97A-812E-E485-B3A1B7A7D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			  Rack displacement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F3DACB-6F73-CB62-4CA1-F695695D8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9" y="1400888"/>
            <a:ext cx="11276190" cy="4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44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6EA56-7E03-1601-1538-E250C93EB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5600">
                <a:solidFill>
                  <a:schemeClr val="bg1"/>
                </a:solidFill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0360B8-7389-822A-AFE0-63319F5CEC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0126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14797A-BEA3-A6A0-F8A8-756094D5C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			             Theta 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D4E553-839E-1EDE-D8F2-9855CCA5C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09" y="1310974"/>
            <a:ext cx="11276190" cy="4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2122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4A6F0-23FD-A9A6-3DF3-A834CD063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 by using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FC92D92-079A-5F20-89AD-08B3BB6FF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3205480" cy="2919095"/>
              </a:xfrm>
            </p:spPr>
            <p:txBody>
              <a:bodyPr/>
              <a:lstStyle/>
              <a:p>
                <a:r>
                  <a:rPr lang="en-US" dirty="0"/>
                  <a:t>Assume Td=10Nm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i="1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l-GR" i="1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𝑟𝑎𝑑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≈114 °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≈0,015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FC92D92-079A-5F20-89AD-08B3BB6FF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3205480" cy="2919095"/>
              </a:xfrm>
              <a:blipFill>
                <a:blip r:embed="rId2"/>
                <a:stretch>
                  <a:fillRect l="-3429" t="-3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A75C846F-E8D2-D472-4FAB-8B51C90F71C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39079" y="1825625"/>
                <a:ext cx="3793121" cy="346019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Assume Td=1Nm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i="1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l-GR" i="1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0,2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𝑟𝑎𝑑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≈11,4 °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≈0,0015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A75C846F-E8D2-D472-4FAB-8B51C90F7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079" y="1825625"/>
                <a:ext cx="3793121" cy="3460197"/>
              </a:xfrm>
              <a:prstGeom prst="rect">
                <a:avLst/>
              </a:prstGeom>
              <a:blipFill>
                <a:blip r:embed="rId3"/>
                <a:stretch>
                  <a:fillRect l="-2894" t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3705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13BC11-E30F-4455-9AFE-14D1F46AE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050" y="711200"/>
            <a:ext cx="7607848" cy="49638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EDE432-0179-4699-8FAC-188405D8F7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0624" y="827454"/>
            <a:ext cx="5201376" cy="447737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E2A4D0-C57C-45B1-94DC-E227DF83C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630" y="5421083"/>
            <a:ext cx="10515600" cy="1325563"/>
          </a:xfrm>
        </p:spPr>
        <p:txBody>
          <a:bodyPr/>
          <a:lstStyle/>
          <a:p>
            <a:r>
              <a:rPr lang="en-GB" dirty="0"/>
              <a:t>Rack Model						Our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1513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Content Placeholder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A3F98166-D46C-BB99-4A4D-8B467FC61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5963" y="555625"/>
            <a:ext cx="4651375" cy="4629150"/>
          </a:xfr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8B7F7024-6063-9E75-2FFE-608DA302C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1950" y="555625"/>
            <a:ext cx="6034088" cy="1400175"/>
          </a:xfrm>
          <a:prstGeom prst="rect">
            <a:avLst/>
          </a:prstGeom>
        </p:spPr>
      </p:pic>
      <p:pic>
        <p:nvPicPr>
          <p:cNvPr id="9" name="Picture 8" descr="Diagram, schematic&#10;&#10;Description automatically generated">
            <a:extLst>
              <a:ext uri="{FF2B5EF4-FFF2-40B4-BE49-F238E27FC236}">
                <a16:creationId xmlns:a16="http://schemas.microsoft.com/office/drawing/2014/main" id="{65587315-E6B3-2D15-CFA6-70F71D654B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1950" y="2030413"/>
            <a:ext cx="6034088" cy="31559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15CC786-D7E4-8F8E-04D5-68F8969C7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Another EPS paper</a:t>
            </a:r>
          </a:p>
        </p:txBody>
      </p:sp>
    </p:spTree>
    <p:extLst>
      <p:ext uri="{BB962C8B-B14F-4D97-AF65-F5344CB8AC3E}">
        <p14:creationId xmlns:p14="http://schemas.microsoft.com/office/powerpoint/2010/main" val="23278259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B8ECDA8-AEA9-9B8F-326F-168725B8D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pic>
        <p:nvPicPr>
          <p:cNvPr id="1026" name="Picture 2" descr="Không có mô tả.">
            <a:extLst>
              <a:ext uri="{FF2B5EF4-FFF2-40B4-BE49-F238E27FC236}">
                <a16:creationId xmlns:a16="http://schemas.microsoft.com/office/drawing/2014/main" id="{2D7A6881-EFA5-9D86-92D8-A61AFA9518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539" y="1855232"/>
            <a:ext cx="685472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24FA810-16A2-E8CC-6678-8563242561A6}"/>
              </a:ext>
            </a:extLst>
          </p:cNvPr>
          <p:cNvSpPr txBox="1"/>
          <p:nvPr/>
        </p:nvSpPr>
        <p:spPr>
          <a:xfrm>
            <a:off x="2755900" y="3846235"/>
            <a:ext cx="458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Kr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D7DA42-DE56-8DAE-9A11-4B6729936B75}"/>
              </a:ext>
            </a:extLst>
          </p:cNvPr>
          <p:cNvSpPr txBox="1"/>
          <p:nvPr/>
        </p:nvSpPr>
        <p:spPr>
          <a:xfrm>
            <a:off x="5422900" y="4582835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rp</a:t>
            </a:r>
            <a:endParaRPr 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F1E3C3-0183-BD9E-8B88-BEA07CE792AF}"/>
              </a:ext>
            </a:extLst>
          </p:cNvPr>
          <p:cNvSpPr txBox="1"/>
          <p:nvPr/>
        </p:nvSpPr>
        <p:spPr>
          <a:xfrm>
            <a:off x="4457700" y="5047100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Br</a:t>
            </a:r>
          </a:p>
        </p:txBody>
      </p:sp>
    </p:spTree>
    <p:extLst>
      <p:ext uri="{BB962C8B-B14F-4D97-AF65-F5344CB8AC3E}">
        <p14:creationId xmlns:p14="http://schemas.microsoft.com/office/powerpoint/2010/main" val="21997317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3FDC7-AEE1-469C-95EB-CB27CEA7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2B49F-9906-4E28-A0A3-10527E2AB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DEF991-C942-4318-929A-1ED06655D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467" y="890233"/>
            <a:ext cx="8345065" cy="50775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4F3A66-2FD0-46DD-8F55-E06B56B36646}"/>
              </a:ext>
            </a:extLst>
          </p:cNvPr>
          <p:cNvSpPr txBox="1"/>
          <p:nvPr/>
        </p:nvSpPr>
        <p:spPr>
          <a:xfrm>
            <a:off x="2663371" y="3886555"/>
            <a:ext cx="1143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Tm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Bm</a:t>
            </a:r>
          </a:p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09CFAE-FF92-485E-BDEF-8CB28DD45BDD}"/>
              </a:ext>
            </a:extLst>
          </p:cNvPr>
          <p:cNvSpPr txBox="1"/>
          <p:nvPr/>
        </p:nvSpPr>
        <p:spPr>
          <a:xfrm>
            <a:off x="5384800" y="315724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Km</a:t>
            </a:r>
          </a:p>
        </p:txBody>
      </p:sp>
    </p:spTree>
    <p:extLst>
      <p:ext uri="{BB962C8B-B14F-4D97-AF65-F5344CB8AC3E}">
        <p14:creationId xmlns:p14="http://schemas.microsoft.com/office/powerpoint/2010/main" val="88444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1FAFA7-8D40-4DBA-88B4-3A15368122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902290"/>
            <a:ext cx="10905066" cy="30534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23DBB6-1CF3-4B03-9882-6B48A9725058}"/>
                  </a:ext>
                </a:extLst>
              </p:cNvPr>
              <p:cNvSpPr txBox="1"/>
              <p:nvPr/>
            </p:nvSpPr>
            <p:spPr>
              <a:xfrm>
                <a:off x="7068388" y="720586"/>
                <a:ext cx="1255554" cy="1246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Bs</a:t>
                </a:r>
              </a:p>
              <a:p>
                <a:r>
                  <a:rPr lang="en-US" sz="2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Ks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5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𝜽</m:t>
                          </m:r>
                        </m:e>
                        <m:sub>
                          <m:r>
                            <a:rPr lang="en-US" sz="25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en-US" sz="25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23DBB6-1CF3-4B03-9882-6B48A9725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388" y="720586"/>
                <a:ext cx="1255554" cy="1246495"/>
              </a:xfrm>
              <a:prstGeom prst="rect">
                <a:avLst/>
              </a:prstGeom>
              <a:blipFill>
                <a:blip r:embed="rId3"/>
                <a:stretch>
                  <a:fillRect l="-8293" t="-3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69AC0D4-DBE4-4AEF-A7E5-73CBC502DF62}"/>
                  </a:ext>
                </a:extLst>
              </p:cNvPr>
              <p:cNvSpPr txBox="1"/>
              <p:nvPr/>
            </p:nvSpPr>
            <p:spPr>
              <a:xfrm>
                <a:off x="2082800" y="1490027"/>
                <a:ext cx="6096000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5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𝜽</m:t>
                          </m:r>
                        </m:e>
                        <m:sub>
                          <m:r>
                            <a:rPr lang="en-US" sz="25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𝒓</m:t>
                          </m:r>
                        </m:sub>
                      </m:sSub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69AC0D4-DBE4-4AEF-A7E5-73CBC502D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800" y="1490027"/>
                <a:ext cx="6096000" cy="4770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38833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0FC22E-A822-A2CA-7337-EBF3422F4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Force acting to steering wheel</a:t>
            </a:r>
          </a:p>
        </p:txBody>
      </p:sp>
      <p:pic>
        <p:nvPicPr>
          <p:cNvPr id="5" name="Picture 4" descr="Blue car wheel">
            <a:extLst>
              <a:ext uri="{FF2B5EF4-FFF2-40B4-BE49-F238E27FC236}">
                <a16:creationId xmlns:a16="http://schemas.microsoft.com/office/drawing/2014/main" id="{B58ED03D-016D-4450-4535-E70A3310DF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85" r="20304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C5477-F032-BC18-CF60-07AA37D70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200" dirty="0"/>
              <a:t>Force need to steer the wheel is largest when vehicle is not moving (v=0km/h). In this situation, Restraint Rotational Moments include frictional moment M</a:t>
            </a:r>
            <a:r>
              <a:rPr lang="en-US" sz="2200" baseline="-25000" dirty="0"/>
              <a:t>1</a:t>
            </a:r>
            <a:r>
              <a:rPr lang="en-US" sz="2200" dirty="0"/>
              <a:t>, Yaw moment M</a:t>
            </a:r>
            <a:r>
              <a:rPr lang="en-US" sz="2200" baseline="-25000" dirty="0"/>
              <a:t>2 </a:t>
            </a:r>
            <a:r>
              <a:rPr lang="en-US" sz="2200" dirty="0"/>
              <a:t>, Stability moment cause by caster angle M</a:t>
            </a:r>
            <a:r>
              <a:rPr lang="en-US" sz="2200" baseline="-25000" dirty="0"/>
              <a:t>3</a:t>
            </a:r>
            <a:r>
              <a:rPr lang="en-US" sz="2200" dirty="0"/>
              <a:t>.</a:t>
            </a:r>
          </a:p>
          <a:p>
            <a:r>
              <a:rPr lang="en-US" sz="2200" dirty="0"/>
              <a:t>While M</a:t>
            </a:r>
            <a:r>
              <a:rPr lang="en-US" sz="2200" baseline="-25000" dirty="0"/>
              <a:t>1</a:t>
            </a:r>
            <a:r>
              <a:rPr lang="en-US" sz="2200" dirty="0"/>
              <a:t> = </a:t>
            </a:r>
            <a:r>
              <a:rPr lang="en-US" sz="2200" dirty="0" err="1"/>
              <a:t>G</a:t>
            </a:r>
            <a:r>
              <a:rPr lang="en-US" sz="2200" baseline="-25000" dirty="0" err="1"/>
              <a:t>bx</a:t>
            </a:r>
            <a:r>
              <a:rPr lang="en-US" sz="2200" dirty="0"/>
              <a:t> .</a:t>
            </a:r>
            <a:r>
              <a:rPr lang="en-US" sz="2200" dirty="0" err="1"/>
              <a:t>f.c</a:t>
            </a:r>
            <a:endParaRPr lang="en-US" sz="2200" dirty="0"/>
          </a:p>
          <a:p>
            <a:r>
              <a:rPr lang="en-US" sz="2200" dirty="0"/>
              <a:t>With </a:t>
            </a:r>
            <a:r>
              <a:rPr lang="en-US" sz="2200" dirty="0" err="1"/>
              <a:t>G</a:t>
            </a:r>
            <a:r>
              <a:rPr lang="en-US" sz="2200" baseline="-25000" dirty="0" err="1"/>
              <a:t>bx</a:t>
            </a:r>
            <a:r>
              <a:rPr lang="en-US" sz="2200" dirty="0"/>
              <a:t>: gravitational force acting on wheels</a:t>
            </a:r>
          </a:p>
          <a:p>
            <a:r>
              <a:rPr lang="en-US" sz="2200" dirty="0"/>
              <a:t>f – rolling friction coefficient: f = 0,015,</a:t>
            </a:r>
          </a:p>
          <a:p>
            <a:r>
              <a:rPr lang="en-US" sz="2200" dirty="0"/>
              <a:t>c – length from contact point to caster axle</a:t>
            </a:r>
          </a:p>
        </p:txBody>
      </p:sp>
    </p:spTree>
    <p:extLst>
      <p:ext uri="{BB962C8B-B14F-4D97-AF65-F5344CB8AC3E}">
        <p14:creationId xmlns:p14="http://schemas.microsoft.com/office/powerpoint/2010/main" val="36986260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0FC22E-A822-A2CA-7337-EBF3422F4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1294" y="486184"/>
            <a:ext cx="5397237" cy="1325563"/>
          </a:xfrm>
        </p:spPr>
        <p:txBody>
          <a:bodyPr>
            <a:normAutofit/>
          </a:bodyPr>
          <a:lstStyle/>
          <a:p>
            <a:r>
              <a:rPr lang="en-US" dirty="0"/>
              <a:t>Force acting to steering wheel</a:t>
            </a:r>
          </a:p>
        </p:txBody>
      </p:sp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6B2849E9-2449-7E9B-C412-939FFB6C2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53" y="1063513"/>
            <a:ext cx="4555700" cy="1803621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Diagram, shape&#10;&#10;Description automatically generated">
            <a:extLst>
              <a:ext uri="{FF2B5EF4-FFF2-40B4-BE49-F238E27FC236}">
                <a16:creationId xmlns:a16="http://schemas.microsoft.com/office/drawing/2014/main" id="{9E9E2C13-A5D3-F7E3-4189-8241F506C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353" y="3526029"/>
            <a:ext cx="3409849" cy="2733293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C5477-F032-BC18-CF60-07AA37D70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1294" y="1946684"/>
            <a:ext cx="5397237" cy="4351338"/>
          </a:xfrm>
        </p:spPr>
        <p:txBody>
          <a:bodyPr>
            <a:normAutofit/>
          </a:bodyPr>
          <a:lstStyle/>
          <a:p>
            <a:r>
              <a:rPr lang="en-US" sz="2400"/>
              <a:t>While M</a:t>
            </a:r>
            <a:r>
              <a:rPr lang="en-US" sz="2400" baseline="-25000"/>
              <a:t>2</a:t>
            </a:r>
            <a:r>
              <a:rPr lang="en-US" sz="2400"/>
              <a:t> = </a:t>
            </a:r>
            <a:r>
              <a:rPr lang="en-US" sz="2400" err="1"/>
              <a:t>Y</a:t>
            </a:r>
            <a:r>
              <a:rPr lang="en-US" sz="2400" baseline="-25000" err="1"/>
              <a:t>x</a:t>
            </a:r>
            <a:r>
              <a:rPr lang="en-US" sz="2400"/>
              <a:t> = 0,14.G</a:t>
            </a:r>
            <a:r>
              <a:rPr lang="en-US" sz="2400" baseline="-25000"/>
              <a:t>bx</a:t>
            </a:r>
            <a:r>
              <a:rPr lang="el-GR" sz="2400"/>
              <a:t>ϕ</a:t>
            </a:r>
            <a:r>
              <a:rPr lang="el-GR" sz="2400" baseline="-25000"/>
              <a:t>1</a:t>
            </a:r>
            <a:r>
              <a:rPr lang="en-US" sz="2400"/>
              <a:t>.r</a:t>
            </a:r>
          </a:p>
          <a:p>
            <a:r>
              <a:rPr lang="en-US" sz="2400"/>
              <a:t>With </a:t>
            </a:r>
            <a:r>
              <a:rPr lang="el-GR" sz="2400"/>
              <a:t>ϕ1 –</a:t>
            </a:r>
            <a:r>
              <a:rPr lang="en-US" sz="2400"/>
              <a:t> tire</a:t>
            </a:r>
            <a:r>
              <a:rPr lang="el-GR" sz="2400"/>
              <a:t> </a:t>
            </a:r>
            <a:r>
              <a:rPr lang="en-US" sz="2400"/>
              <a:t>lateral traction coefficient </a:t>
            </a:r>
            <a:r>
              <a:rPr lang="el-GR" sz="2400"/>
              <a:t>ϕ</a:t>
            </a:r>
            <a:r>
              <a:rPr lang="el-GR" sz="2400" baseline="-25000"/>
              <a:t>1</a:t>
            </a:r>
            <a:r>
              <a:rPr lang="el-GR" sz="2400"/>
              <a:t> = 0,85</a:t>
            </a:r>
            <a:endParaRPr lang="en-US" sz="2400"/>
          </a:p>
          <a:p>
            <a:r>
              <a:rPr lang="en-US" sz="2400"/>
              <a:t>We get maximum force acting on steering wheel</a:t>
            </a:r>
          </a:p>
          <a:p>
            <a:r>
              <a:rPr lang="el-GR" sz="2400"/>
              <a:t>η</a:t>
            </a:r>
            <a:r>
              <a:rPr lang="el-GR" sz="2400" baseline="-25000"/>
              <a:t>1</a:t>
            </a:r>
            <a:r>
              <a:rPr lang="en-US" sz="2400"/>
              <a:t>,</a:t>
            </a:r>
            <a:r>
              <a:rPr lang="el-GR" sz="2400"/>
              <a:t> η</a:t>
            </a:r>
            <a:r>
              <a:rPr lang="en-US" sz="2400" baseline="-25000"/>
              <a:t>t</a:t>
            </a:r>
            <a:r>
              <a:rPr lang="el-GR" sz="2400" baseline="-25000"/>
              <a:t> </a:t>
            </a:r>
            <a:r>
              <a:rPr lang="en-US" sz="2400"/>
              <a:t>: is efficiency of transferring moment from wheel to steering wheel, </a:t>
            </a:r>
            <a:r>
              <a:rPr lang="el-GR" sz="2400"/>
              <a:t>η</a:t>
            </a:r>
            <a:r>
              <a:rPr lang="el-GR" sz="2400" baseline="-25000"/>
              <a:t>1</a:t>
            </a:r>
            <a:r>
              <a:rPr lang="en-US" sz="2400" baseline="-25000"/>
              <a:t>.</a:t>
            </a:r>
            <a:r>
              <a:rPr lang="el-GR" sz="2400"/>
              <a:t> η</a:t>
            </a:r>
            <a:r>
              <a:rPr lang="en-US" sz="2400" baseline="-25000"/>
              <a:t>t</a:t>
            </a:r>
            <a:r>
              <a:rPr lang="el-GR" sz="2400" baseline="-25000"/>
              <a:t> </a:t>
            </a:r>
            <a:r>
              <a:rPr lang="en-US" sz="2400"/>
              <a:t>= 0,5 – 0,7</a:t>
            </a:r>
          </a:p>
          <a:p>
            <a:r>
              <a:rPr lang="en-US" sz="2400" err="1"/>
              <a:t>i</a:t>
            </a:r>
            <a:r>
              <a:rPr lang="el-GR" sz="2400" baseline="-25000"/>
              <a:t>ω</a:t>
            </a:r>
            <a:r>
              <a:rPr lang="el-GR" sz="2400"/>
              <a:t>. </a:t>
            </a:r>
            <a:r>
              <a:rPr lang="en-US" sz="2400"/>
              <a:t>I</a:t>
            </a:r>
            <a:r>
              <a:rPr lang="en-US" sz="2400" baseline="-25000"/>
              <a:t>d</a:t>
            </a:r>
            <a:r>
              <a:rPr lang="en-US" sz="2400"/>
              <a:t> is transmission ratio, </a:t>
            </a:r>
            <a:r>
              <a:rPr lang="en-US" sz="2400" u="sng"/>
              <a:t>24:1 with manual steering </a:t>
            </a:r>
            <a:r>
              <a:rPr lang="en-US" sz="2400"/>
              <a:t>to about 14:1 with power steering assist.</a:t>
            </a:r>
            <a:endParaRPr lang="en-US" sz="2400" baseline="-25000"/>
          </a:p>
          <a:p>
            <a:endParaRPr lang="en-US" sz="240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95198">
            <a:off x="1539683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290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DE41E-DF54-96BB-CABA-9D674909F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28DAD-050F-8F73-9E07-054B21140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>
                <a:effectLst/>
              </a:rPr>
              <a:t>Cossalter</a:t>
            </a:r>
            <a:r>
              <a:rPr lang="en-US" dirty="0">
                <a:effectLst/>
              </a:rPr>
              <a:t>, V. (2010). </a:t>
            </a:r>
            <a:r>
              <a:rPr lang="en-US" i="1" dirty="0">
                <a:effectLst/>
              </a:rPr>
              <a:t>Motorcycle Dynamics</a:t>
            </a:r>
            <a:r>
              <a:rPr lang="en-US" dirty="0">
                <a:effectLst/>
              </a:rPr>
              <a:t>. Lulu. </a:t>
            </a:r>
          </a:p>
          <a:p>
            <a:r>
              <a:rPr lang="en-US" dirty="0" err="1">
                <a:effectLst/>
              </a:rPr>
              <a:t>Genta</a:t>
            </a:r>
            <a:r>
              <a:rPr lang="en-US" dirty="0">
                <a:effectLst/>
              </a:rPr>
              <a:t>. (2020). </a:t>
            </a:r>
            <a:r>
              <a:rPr lang="en-US" i="1" dirty="0">
                <a:effectLst/>
              </a:rPr>
              <a:t>The automotive chassis</a:t>
            </a:r>
            <a:r>
              <a:rPr lang="en-US" dirty="0">
                <a:effectLst/>
              </a:rPr>
              <a:t>. Springer International Publishing. </a:t>
            </a:r>
          </a:p>
          <a:p>
            <a:r>
              <a:rPr lang="en-US" dirty="0">
                <a:effectLst/>
              </a:rPr>
              <a:t>Hiremath, R. R., &amp; </a:t>
            </a:r>
            <a:r>
              <a:rPr lang="en-US" dirty="0" err="1">
                <a:effectLst/>
              </a:rPr>
              <a:t>Isha</a:t>
            </a:r>
            <a:r>
              <a:rPr lang="en-US" dirty="0">
                <a:effectLst/>
              </a:rPr>
              <a:t>, T. B. (2019). Modelling and simulation of electric power steering system using permanent magnet synchronous motor. </a:t>
            </a:r>
            <a:r>
              <a:rPr lang="en-US" i="1" dirty="0">
                <a:effectLst/>
              </a:rPr>
              <a:t>IOP Conference Series: Materials Science and Engineering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561</a:t>
            </a:r>
            <a:r>
              <a:rPr lang="en-US" dirty="0">
                <a:effectLst/>
              </a:rPr>
              <a:t>(1), 012124. https://doi.org/10.1088/1757-899x/561/1/012124 </a:t>
            </a:r>
          </a:p>
          <a:p>
            <a:r>
              <a:rPr lang="en-US" dirty="0" err="1">
                <a:effectLst/>
              </a:rPr>
              <a:t>Jazar</a:t>
            </a:r>
            <a:r>
              <a:rPr lang="en-US" dirty="0">
                <a:effectLst/>
              </a:rPr>
              <a:t>, R. N. (2008). </a:t>
            </a:r>
            <a:r>
              <a:rPr lang="en-US" i="1" dirty="0">
                <a:effectLst/>
              </a:rPr>
              <a:t>Vehicle dynamics: Theory and applications</a:t>
            </a:r>
            <a:r>
              <a:rPr lang="en-US" dirty="0">
                <a:effectLst/>
              </a:rPr>
              <a:t>. Springer. </a:t>
            </a:r>
          </a:p>
          <a:p>
            <a:r>
              <a:rPr lang="en-US" dirty="0">
                <a:effectLst/>
              </a:rPr>
              <a:t>Nasir, M. Z., </a:t>
            </a:r>
            <a:r>
              <a:rPr lang="en-US" dirty="0" err="1">
                <a:effectLst/>
              </a:rPr>
              <a:t>Dwijotomo</a:t>
            </a:r>
            <a:r>
              <a:rPr lang="en-US" dirty="0">
                <a:effectLst/>
              </a:rPr>
              <a:t>, A., Abdullah, M. A., Hassan, M. Z., &amp; </a:t>
            </a:r>
            <a:r>
              <a:rPr lang="en-US" dirty="0" err="1">
                <a:effectLst/>
              </a:rPr>
              <a:t>Hudha</a:t>
            </a:r>
            <a:r>
              <a:rPr lang="en-US" dirty="0">
                <a:effectLst/>
              </a:rPr>
              <a:t>, K. (2012). Hardware-in-the-loop simulation for automatic rack and pinion steering system. </a:t>
            </a:r>
            <a:r>
              <a:rPr lang="en-US" i="1" dirty="0">
                <a:effectLst/>
              </a:rPr>
              <a:t>Applied Mechanics and Materials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229-231</a:t>
            </a:r>
            <a:r>
              <a:rPr lang="en-US" dirty="0">
                <a:effectLst/>
              </a:rPr>
              <a:t>, 2135–2139. https://doi.org/10.4028/www.scientific.net/amm.229-231.2135 </a:t>
            </a:r>
          </a:p>
          <a:p>
            <a:r>
              <a:rPr lang="en-US" dirty="0" err="1">
                <a:effectLst/>
              </a:rPr>
              <a:t>Nemes</a:t>
            </a:r>
            <a:r>
              <a:rPr lang="en-US" dirty="0">
                <a:effectLst/>
              </a:rPr>
              <a:t>, R.-O., </a:t>
            </a:r>
            <a:r>
              <a:rPr lang="en-US" dirty="0" err="1">
                <a:effectLst/>
              </a:rPr>
              <a:t>Ruba</a:t>
            </a:r>
            <a:r>
              <a:rPr lang="en-US" dirty="0">
                <a:effectLst/>
              </a:rPr>
              <a:t>, M., &amp; </a:t>
            </a:r>
            <a:r>
              <a:rPr lang="en-US" dirty="0" err="1">
                <a:effectLst/>
              </a:rPr>
              <a:t>Martis</a:t>
            </a:r>
            <a:r>
              <a:rPr lang="en-US" dirty="0">
                <a:effectLst/>
              </a:rPr>
              <a:t>, C. (2018). Integration of real-time electric power steering system MATLAB/Simulink model into National Instruments </a:t>
            </a:r>
            <a:r>
              <a:rPr lang="en-US" dirty="0" err="1">
                <a:effectLst/>
              </a:rPr>
              <a:t>Veristand</a:t>
            </a:r>
            <a:r>
              <a:rPr lang="en-US" dirty="0">
                <a:effectLst/>
              </a:rPr>
              <a:t> Environment. </a:t>
            </a:r>
            <a:r>
              <a:rPr lang="en-US" i="1" dirty="0">
                <a:effectLst/>
              </a:rPr>
              <a:t>2018 IEEE 18th International Power Electronics and Motion Control Conference (PEMC)</a:t>
            </a:r>
            <a:r>
              <a:rPr lang="en-US" dirty="0">
                <a:effectLst/>
              </a:rPr>
              <a:t>. https://doi.org/10.1109/epepemc.2018.8521888 </a:t>
            </a:r>
          </a:p>
          <a:p>
            <a:r>
              <a:rPr lang="en-US" dirty="0" err="1">
                <a:effectLst/>
              </a:rPr>
              <a:t>Pacejka</a:t>
            </a:r>
            <a:r>
              <a:rPr lang="en-US" dirty="0">
                <a:effectLst/>
              </a:rPr>
              <a:t>, H. B. (2002). </a:t>
            </a:r>
            <a:r>
              <a:rPr lang="en-US" i="1" dirty="0" err="1">
                <a:effectLst/>
              </a:rPr>
              <a:t>Tyres</a:t>
            </a:r>
            <a:r>
              <a:rPr lang="en-US" i="1" dirty="0">
                <a:effectLst/>
              </a:rPr>
              <a:t> and vehicle dynamics</a:t>
            </a:r>
            <a:r>
              <a:rPr lang="en-US" dirty="0">
                <a:effectLst/>
              </a:rPr>
              <a:t>. Butterworth-Heinemann. </a:t>
            </a:r>
          </a:p>
          <a:p>
            <a:r>
              <a:rPr lang="en-US" dirty="0" err="1">
                <a:effectLst/>
              </a:rPr>
              <a:t>Qun</a:t>
            </a:r>
            <a:r>
              <a:rPr lang="en-US" dirty="0">
                <a:effectLst/>
              </a:rPr>
              <a:t>, Z., &amp; </a:t>
            </a:r>
            <a:r>
              <a:rPr lang="en-US" dirty="0" err="1">
                <a:effectLst/>
              </a:rPr>
              <a:t>Juhua</a:t>
            </a:r>
            <a:r>
              <a:rPr lang="en-US" dirty="0">
                <a:effectLst/>
              </a:rPr>
              <a:t>, H. (2009). Modeling and simulation of the Electric Power Steering System. </a:t>
            </a:r>
            <a:r>
              <a:rPr lang="en-US" i="1" dirty="0">
                <a:effectLst/>
              </a:rPr>
              <a:t>2009 Pacific-Asia Conference on Circuits, Communications and Systems</a:t>
            </a:r>
            <a:r>
              <a:rPr lang="en-US" dirty="0">
                <a:effectLst/>
              </a:rPr>
              <a:t>. https://doi.org/10.1109/paccs.2009.67 </a:t>
            </a:r>
          </a:p>
        </p:txBody>
      </p:sp>
    </p:spTree>
    <p:extLst>
      <p:ext uri="{BB962C8B-B14F-4D97-AF65-F5344CB8AC3E}">
        <p14:creationId xmlns:p14="http://schemas.microsoft.com/office/powerpoint/2010/main" val="2153299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82439-E1DC-E4B7-F445-B1B9452FE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Numerical simulation 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F055D-441D-79F4-FBC0-A9F4485E7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40" y="1503680"/>
            <a:ext cx="10703560" cy="4673283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Simulation objectives &amp; Result parameters to be achieved.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Theoretical basis : physical model.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 assumptions and mathematical models are selected for each process.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 process of performing simulation on the computer.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Calculation process on computer.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Methods of processing and analyzing simulation data.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Analyze and evaluate the reasonableness of simulation results.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Results and comments.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48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7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CC688E-F7D4-0061-8914-6ADC20F85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/>
              <a:t>Report contain:</a:t>
            </a:r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0372619E-C18D-C5AB-5596-F91487ECC3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2493856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6135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E2BA3-D264-6E3F-3ADA-90FBD3F52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What is in Poster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86AD6-8782-3D05-75D1-FF8238657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Describe the problem</a:t>
            </a:r>
          </a:p>
          <a:p>
            <a:r>
              <a:rPr lang="en-US" dirty="0">
                <a:latin typeface="Roboto" panose="02000000000000000000" pitchFamily="2" charset="0"/>
              </a:rPr>
              <a:t>S</a:t>
            </a:r>
            <a:r>
              <a:rPr lang="en-US" b="0" i="0" dirty="0">
                <a:effectLst/>
                <a:latin typeface="Roboto" panose="02000000000000000000" pitchFamily="2" charset="0"/>
              </a:rPr>
              <a:t>olution method</a:t>
            </a:r>
          </a:p>
          <a:p>
            <a:r>
              <a:rPr lang="en-US" dirty="0">
                <a:latin typeface="Roboto" panose="02000000000000000000" pitchFamily="2" charset="0"/>
              </a:rPr>
              <a:t>I</a:t>
            </a:r>
            <a:r>
              <a:rPr lang="en-US" b="0" i="0" dirty="0">
                <a:effectLst/>
                <a:latin typeface="Roboto" panose="02000000000000000000" pitchFamily="2" charset="0"/>
              </a:rPr>
              <a:t>mplementation content</a:t>
            </a:r>
          </a:p>
          <a:p>
            <a:r>
              <a:rPr lang="en-US" dirty="0">
                <a:latin typeface="Roboto" panose="02000000000000000000" pitchFamily="2" charset="0"/>
              </a:rPr>
              <a:t>A</a:t>
            </a:r>
            <a:r>
              <a:rPr lang="en-US" b="0" i="0" dirty="0">
                <a:effectLst/>
                <a:latin typeface="Roboto" panose="02000000000000000000" pitchFamily="2" charset="0"/>
              </a:rPr>
              <a:t>chieved results.</a:t>
            </a:r>
            <a:endParaRPr lang="en-US" dirty="0"/>
          </a:p>
        </p:txBody>
      </p:sp>
      <p:pic>
        <p:nvPicPr>
          <p:cNvPr id="5" name="Picture 4" descr="Yellow and blue symbols">
            <a:extLst>
              <a:ext uri="{FF2B5EF4-FFF2-40B4-BE49-F238E27FC236}">
                <a16:creationId xmlns:a16="http://schemas.microsoft.com/office/drawing/2014/main" id="{93FF5124-18C3-275D-1F96-1FBB29564A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88" r="26704" b="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E09F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880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mplex maths formulae on a blackboard">
            <a:extLst>
              <a:ext uri="{FF2B5EF4-FFF2-40B4-BE49-F238E27FC236}">
                <a16:creationId xmlns:a16="http://schemas.microsoft.com/office/drawing/2014/main" id="{6C62A575-995C-0CE8-DFE6-9926F4AF90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7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062B01-B1CC-31DF-97C5-8A433BB30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Learn to use MATLAB with some simple examples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0831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D38EF3-7679-BA10-FBBE-70126F436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0563"/>
            <a:ext cx="12192000" cy="5476874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0326720-CCC7-D2AC-0058-236C71DF5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227" y="133887"/>
            <a:ext cx="7943316" cy="757743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+mj-lt"/>
              </a:rPr>
              <a:t>Result and model in use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9338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14CFC52-2CE7-58E5-EDAE-77B768F04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43" y="59871"/>
            <a:ext cx="7943316" cy="757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+mj-lt"/>
                <a:cs typeface="Times New Roman" panose="02020603050405020304" pitchFamily="18" charset="0"/>
              </a:rPr>
              <a:t>2. Train system</a:t>
            </a:r>
            <a:endParaRPr lang="en-US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31AD39-0FA4-1E5A-7B00-A770339DC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3" y="2705100"/>
            <a:ext cx="12192000" cy="40930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5881E5-E061-C1C7-1ED7-4108E3539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9752"/>
            <a:ext cx="12192000" cy="21327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302E15-3CCB-07C7-66F9-26D7A8951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5288" y="3732757"/>
            <a:ext cx="4258269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56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1214</Words>
  <Application>Microsoft Office PowerPoint</Application>
  <PresentationFormat>Widescreen</PresentationFormat>
  <Paragraphs>127</Paragraphs>
  <Slides>39</Slides>
  <Notes>12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Roboto</vt:lpstr>
      <vt:lpstr>Times New Roman</vt:lpstr>
      <vt:lpstr>Office Theme</vt:lpstr>
      <vt:lpstr>Tìm hiểu Matlab Simscape Multibody và ứng dụng trong mô phỏng hệ thống lái EPS</vt:lpstr>
      <vt:lpstr>Plan</vt:lpstr>
      <vt:lpstr>Introduction</vt:lpstr>
      <vt:lpstr>Numerical simulation method</vt:lpstr>
      <vt:lpstr>Report contain:</vt:lpstr>
      <vt:lpstr>What is in Poster ?</vt:lpstr>
      <vt:lpstr>Learn to use MATLAB with some simple examples</vt:lpstr>
      <vt:lpstr>PowerPoint Presentation</vt:lpstr>
      <vt:lpstr>PowerPoint Presentation</vt:lpstr>
      <vt:lpstr>PowerPoint Presentation</vt:lpstr>
      <vt:lpstr>PowerPoint Presentation</vt:lpstr>
      <vt:lpstr>3. Mass and damper system analysis</vt:lpstr>
      <vt:lpstr>MATLAB/Simulink Simulation</vt:lpstr>
      <vt:lpstr>F= 2N ; m= 2kg ; c= 2N.s/m ; k = 8 N/m</vt:lpstr>
      <vt:lpstr>Theory basis of Steering system</vt:lpstr>
      <vt:lpstr>PowerPoint Presentation</vt:lpstr>
      <vt:lpstr>PowerPoint Presentation</vt:lpstr>
      <vt:lpstr>PowerPoint Presentation</vt:lpstr>
      <vt:lpstr>Equation</vt:lpstr>
      <vt:lpstr>Equation</vt:lpstr>
      <vt:lpstr>EPS DYNAMICS MODEL</vt:lpstr>
      <vt:lpstr>PowerPoint Presentation</vt:lpstr>
      <vt:lpstr>PowerPoint Presentation</vt:lpstr>
      <vt:lpstr>PowerPoint Presentation</vt:lpstr>
      <vt:lpstr>         Input Torque</vt:lpstr>
      <vt:lpstr>     Rack displacement</vt:lpstr>
      <vt:lpstr>                Theta S</vt:lpstr>
      <vt:lpstr>         Input Torque</vt:lpstr>
      <vt:lpstr>     Rack displacement</vt:lpstr>
      <vt:lpstr>                Theta S</vt:lpstr>
      <vt:lpstr>Calculation by using equation</vt:lpstr>
      <vt:lpstr>Rack Model      Our model</vt:lpstr>
      <vt:lpstr>Another EPS paper</vt:lpstr>
      <vt:lpstr>Model</vt:lpstr>
      <vt:lpstr>PowerPoint Presentation</vt:lpstr>
      <vt:lpstr>PowerPoint Presentation</vt:lpstr>
      <vt:lpstr>Force acting to steering wheel</vt:lpstr>
      <vt:lpstr>Force acting to steering wheel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Matlab Simscape Multibody và ứng dụng trong mô phỏng hệ thống lái EPS</dc:title>
  <dc:creator>Trịnh Tiến Long</dc:creator>
  <cp:lastModifiedBy>Trịnh Tiến Long</cp:lastModifiedBy>
  <cp:revision>12</cp:revision>
  <dcterms:created xsi:type="dcterms:W3CDTF">2022-11-30T13:59:59Z</dcterms:created>
  <dcterms:modified xsi:type="dcterms:W3CDTF">2022-12-20T18:52:47Z</dcterms:modified>
</cp:coreProperties>
</file>