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8" r:id="rId2"/>
    <p:sldId id="318" r:id="rId3"/>
    <p:sldId id="274" r:id="rId4"/>
    <p:sldId id="294" r:id="rId5"/>
    <p:sldId id="295" r:id="rId6"/>
    <p:sldId id="306" r:id="rId7"/>
    <p:sldId id="315" r:id="rId8"/>
    <p:sldId id="316" r:id="rId9"/>
    <p:sldId id="307" r:id="rId10"/>
    <p:sldId id="317" r:id="rId11"/>
    <p:sldId id="319" r:id="rId12"/>
    <p:sldId id="320" r:id="rId13"/>
    <p:sldId id="292" r:id="rId14"/>
    <p:sldId id="321" r:id="rId15"/>
    <p:sldId id="273" r:id="rId16"/>
    <p:sldId id="323" r:id="rId17"/>
    <p:sldId id="324" r:id="rId18"/>
    <p:sldId id="325" r:id="rId19"/>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151" autoAdjust="0"/>
  </p:normalViewPr>
  <p:slideViewPr>
    <p:cSldViewPr snapToGrid="0">
      <p:cViewPr varScale="1">
        <p:scale>
          <a:sx n="42" d="100"/>
          <a:sy n="42" d="100"/>
        </p:scale>
        <p:origin x="1532" y="40"/>
      </p:cViewPr>
      <p:guideLst>
        <p:guide orient="horz" pos="2160"/>
        <p:guide pos="3840"/>
      </p:guideLst>
    </p:cSldViewPr>
  </p:slideViewPr>
  <p:notesTextViewPr>
    <p:cViewPr>
      <p:scale>
        <a:sx n="1" d="1"/>
        <a:sy n="1" d="1"/>
      </p:scale>
      <p:origin x="0" y="0"/>
    </p:cViewPr>
  </p:notesTextViewPr>
  <p:notesViewPr>
    <p:cSldViewPr snapToGrid="0">
      <p:cViewPr varScale="1">
        <p:scale>
          <a:sx n="48" d="100"/>
          <a:sy n="48" d="100"/>
        </p:scale>
        <p:origin x="2684"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4BD2CA-FF54-4D91-BACF-5FF6A29E04E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3BB1A31-75AD-49A8-8473-7AD3E62DC865}">
      <dgm:prSet/>
      <dgm:spPr/>
      <dgm:t>
        <a:bodyPr/>
        <a:lstStyle/>
        <a:p>
          <a:pPr>
            <a:lnSpc>
              <a:spcPct val="100000"/>
            </a:lnSpc>
          </a:pPr>
          <a:r>
            <a:rPr lang="en-US"/>
            <a:t>Introduction</a:t>
          </a:r>
        </a:p>
      </dgm:t>
    </dgm:pt>
    <dgm:pt modelId="{EA966E12-92A7-4C27-A820-ECC374444807}" type="parTrans" cxnId="{2F8222AC-0B37-4982-8230-13CB7111808D}">
      <dgm:prSet/>
      <dgm:spPr/>
      <dgm:t>
        <a:bodyPr/>
        <a:lstStyle/>
        <a:p>
          <a:endParaRPr lang="en-US"/>
        </a:p>
      </dgm:t>
    </dgm:pt>
    <dgm:pt modelId="{546E5D1B-F111-41A0-8894-A7C2779F5274}" type="sibTrans" cxnId="{2F8222AC-0B37-4982-8230-13CB7111808D}">
      <dgm:prSet/>
      <dgm:spPr/>
      <dgm:t>
        <a:bodyPr/>
        <a:lstStyle/>
        <a:p>
          <a:endParaRPr lang="en-US"/>
        </a:p>
      </dgm:t>
    </dgm:pt>
    <dgm:pt modelId="{BCB6F1E0-8C26-4397-946C-5E5F830723D7}">
      <dgm:prSet/>
      <dgm:spPr/>
      <dgm:t>
        <a:bodyPr/>
        <a:lstStyle/>
        <a:p>
          <a:pPr>
            <a:lnSpc>
              <a:spcPct val="100000"/>
            </a:lnSpc>
          </a:pPr>
          <a:r>
            <a:rPr lang="en-US"/>
            <a:t>Theoretical basis</a:t>
          </a:r>
        </a:p>
      </dgm:t>
    </dgm:pt>
    <dgm:pt modelId="{00BE9BAC-83A6-47EA-8259-4475E569040F}" type="parTrans" cxnId="{8540B373-4963-449B-B95D-C5C112EA66AD}">
      <dgm:prSet/>
      <dgm:spPr/>
      <dgm:t>
        <a:bodyPr/>
        <a:lstStyle/>
        <a:p>
          <a:endParaRPr lang="en-US"/>
        </a:p>
      </dgm:t>
    </dgm:pt>
    <dgm:pt modelId="{916077E1-005F-429C-B412-97DF45A79268}" type="sibTrans" cxnId="{8540B373-4963-449B-B95D-C5C112EA66AD}">
      <dgm:prSet/>
      <dgm:spPr/>
      <dgm:t>
        <a:bodyPr/>
        <a:lstStyle/>
        <a:p>
          <a:endParaRPr lang="en-US"/>
        </a:p>
      </dgm:t>
    </dgm:pt>
    <dgm:pt modelId="{675CDBF3-588C-4E86-BEEF-D8C173DEF35E}">
      <dgm:prSet/>
      <dgm:spPr/>
      <dgm:t>
        <a:bodyPr/>
        <a:lstStyle/>
        <a:p>
          <a:pPr>
            <a:lnSpc>
              <a:spcPct val="100000"/>
            </a:lnSpc>
          </a:pPr>
          <a:r>
            <a:rPr lang="en-US"/>
            <a:t>Matlab/simulink simulation and result </a:t>
          </a:r>
        </a:p>
      </dgm:t>
    </dgm:pt>
    <dgm:pt modelId="{CA45EA33-B401-489B-8C16-B6E3190339C9}" type="parTrans" cxnId="{89CD8EE9-762B-4F27-813D-6A6931358701}">
      <dgm:prSet/>
      <dgm:spPr/>
      <dgm:t>
        <a:bodyPr/>
        <a:lstStyle/>
        <a:p>
          <a:endParaRPr lang="en-US"/>
        </a:p>
      </dgm:t>
    </dgm:pt>
    <dgm:pt modelId="{E173CC97-D877-4959-9101-C98A340E6F05}" type="sibTrans" cxnId="{89CD8EE9-762B-4F27-813D-6A6931358701}">
      <dgm:prSet/>
      <dgm:spPr/>
      <dgm:t>
        <a:bodyPr/>
        <a:lstStyle/>
        <a:p>
          <a:endParaRPr lang="en-US"/>
        </a:p>
      </dgm:t>
    </dgm:pt>
    <dgm:pt modelId="{EB59FC2A-82C4-4A10-B26F-448653AA14A2}" type="pres">
      <dgm:prSet presAssocID="{404BD2CA-FF54-4D91-BACF-5FF6A29E04EA}" presName="root" presStyleCnt="0">
        <dgm:presLayoutVars>
          <dgm:dir/>
          <dgm:resizeHandles val="exact"/>
        </dgm:presLayoutVars>
      </dgm:prSet>
      <dgm:spPr/>
    </dgm:pt>
    <dgm:pt modelId="{55DD1926-AD0D-425C-B134-55FC45AF8988}" type="pres">
      <dgm:prSet presAssocID="{63BB1A31-75AD-49A8-8473-7AD3E62DC865}" presName="compNode" presStyleCnt="0"/>
      <dgm:spPr/>
    </dgm:pt>
    <dgm:pt modelId="{D89C3065-4877-4D65-B89F-16066FE0658E}" type="pres">
      <dgm:prSet presAssocID="{63BB1A31-75AD-49A8-8473-7AD3E62DC865}" presName="bgRect" presStyleLbl="bgShp" presStyleIdx="0" presStyleCnt="3"/>
      <dgm:spPr/>
    </dgm:pt>
    <dgm:pt modelId="{BF84354D-C383-42F8-A850-183134F7A9D2}" type="pres">
      <dgm:prSet presAssocID="{63BB1A31-75AD-49A8-8473-7AD3E62DC865}" presName="iconRect" presStyleLbl="node1" presStyleIdx="0" presStyleCnt="3"/>
      <dgm:spPr/>
    </dgm:pt>
    <dgm:pt modelId="{6B50696C-7408-4C40-91E1-23B5F2246B5B}" type="pres">
      <dgm:prSet presAssocID="{63BB1A31-75AD-49A8-8473-7AD3E62DC865}" presName="spaceRect" presStyleCnt="0"/>
      <dgm:spPr/>
    </dgm:pt>
    <dgm:pt modelId="{33CFD6CB-753C-44C3-8BE3-4D277BD53122}" type="pres">
      <dgm:prSet presAssocID="{63BB1A31-75AD-49A8-8473-7AD3E62DC865}" presName="parTx" presStyleLbl="revTx" presStyleIdx="0" presStyleCnt="3">
        <dgm:presLayoutVars>
          <dgm:chMax val="0"/>
          <dgm:chPref val="0"/>
        </dgm:presLayoutVars>
      </dgm:prSet>
      <dgm:spPr/>
    </dgm:pt>
    <dgm:pt modelId="{D18750CF-A4C5-4DC3-A0B0-02E04DD58659}" type="pres">
      <dgm:prSet presAssocID="{546E5D1B-F111-41A0-8894-A7C2779F5274}" presName="sibTrans" presStyleCnt="0"/>
      <dgm:spPr/>
    </dgm:pt>
    <dgm:pt modelId="{905EB1B1-098A-4880-8B8D-97AD4259DB1F}" type="pres">
      <dgm:prSet presAssocID="{BCB6F1E0-8C26-4397-946C-5E5F830723D7}" presName="compNode" presStyleCnt="0"/>
      <dgm:spPr/>
    </dgm:pt>
    <dgm:pt modelId="{9F5EA9DD-D2E5-42B1-B775-B4197A24172D}" type="pres">
      <dgm:prSet presAssocID="{BCB6F1E0-8C26-4397-946C-5E5F830723D7}" presName="bgRect" presStyleLbl="bgShp" presStyleIdx="1" presStyleCnt="3"/>
      <dgm:spPr/>
    </dgm:pt>
    <dgm:pt modelId="{07EA79BC-50DE-4220-B741-34600B9F7D00}" type="pres">
      <dgm:prSet presAssocID="{BCB6F1E0-8C26-4397-946C-5E5F830723D7}" presName="iconRect" presStyleLbl="node1" presStyleIdx="1" presStyleCnt="3"/>
      <dgm:spPr/>
    </dgm:pt>
    <dgm:pt modelId="{296E1756-CF24-4FE9-831A-9DD8EE0E9F87}" type="pres">
      <dgm:prSet presAssocID="{BCB6F1E0-8C26-4397-946C-5E5F830723D7}" presName="spaceRect" presStyleCnt="0"/>
      <dgm:spPr/>
    </dgm:pt>
    <dgm:pt modelId="{7246DC0B-21D5-417F-A6AC-23EDBB99B734}" type="pres">
      <dgm:prSet presAssocID="{BCB6F1E0-8C26-4397-946C-5E5F830723D7}" presName="parTx" presStyleLbl="revTx" presStyleIdx="1" presStyleCnt="3">
        <dgm:presLayoutVars>
          <dgm:chMax val="0"/>
          <dgm:chPref val="0"/>
        </dgm:presLayoutVars>
      </dgm:prSet>
      <dgm:spPr/>
    </dgm:pt>
    <dgm:pt modelId="{F72AFA88-FE15-43FE-9A6F-8B9316E40648}" type="pres">
      <dgm:prSet presAssocID="{916077E1-005F-429C-B412-97DF45A79268}" presName="sibTrans" presStyleCnt="0"/>
      <dgm:spPr/>
    </dgm:pt>
    <dgm:pt modelId="{5B591BC2-7BDF-4E81-AD28-26E949D041F6}" type="pres">
      <dgm:prSet presAssocID="{675CDBF3-588C-4E86-BEEF-D8C173DEF35E}" presName="compNode" presStyleCnt="0"/>
      <dgm:spPr/>
    </dgm:pt>
    <dgm:pt modelId="{E4D24BD5-35E6-4EC5-B7EC-7C1685BAC4D2}" type="pres">
      <dgm:prSet presAssocID="{675CDBF3-588C-4E86-BEEF-D8C173DEF35E}" presName="bgRect" presStyleLbl="bgShp" presStyleIdx="2" presStyleCnt="3"/>
      <dgm:spPr/>
    </dgm:pt>
    <dgm:pt modelId="{6FB8216C-0579-473E-8B09-B8F6D6807EE3}" type="pres">
      <dgm:prSet presAssocID="{675CDBF3-588C-4E86-BEEF-D8C173DEF35E}" presName="iconRect" presStyleLbl="node1" presStyleIdx="2" presStyleCnt="3"/>
      <dgm:spPr/>
    </dgm:pt>
    <dgm:pt modelId="{40BD5CAD-3320-4017-B48C-74303A25E40B}" type="pres">
      <dgm:prSet presAssocID="{675CDBF3-588C-4E86-BEEF-D8C173DEF35E}" presName="spaceRect" presStyleCnt="0"/>
      <dgm:spPr/>
    </dgm:pt>
    <dgm:pt modelId="{A85A19E1-042B-4524-8BF6-02315F20DD00}" type="pres">
      <dgm:prSet presAssocID="{675CDBF3-588C-4E86-BEEF-D8C173DEF35E}" presName="parTx" presStyleLbl="revTx" presStyleIdx="2" presStyleCnt="3">
        <dgm:presLayoutVars>
          <dgm:chMax val="0"/>
          <dgm:chPref val="0"/>
        </dgm:presLayoutVars>
      </dgm:prSet>
      <dgm:spPr/>
    </dgm:pt>
  </dgm:ptLst>
  <dgm:cxnLst>
    <dgm:cxn modelId="{C2BD0A17-B3B4-4833-8C31-B3179D1F8F70}" type="presOf" srcId="{404BD2CA-FF54-4D91-BACF-5FF6A29E04EA}" destId="{EB59FC2A-82C4-4A10-B26F-448653AA14A2}" srcOrd="0" destOrd="0" presId="urn:microsoft.com/office/officeart/2018/2/layout/IconVerticalSolidList"/>
    <dgm:cxn modelId="{79C46C1B-2A13-45BD-B2D7-AB9A5385E5A1}" type="presOf" srcId="{BCB6F1E0-8C26-4397-946C-5E5F830723D7}" destId="{7246DC0B-21D5-417F-A6AC-23EDBB99B734}" srcOrd="0" destOrd="0" presId="urn:microsoft.com/office/officeart/2018/2/layout/IconVerticalSolidList"/>
    <dgm:cxn modelId="{11284A68-363B-4AFB-AB0C-0CF5DF00C5FA}" type="presOf" srcId="{63BB1A31-75AD-49A8-8473-7AD3E62DC865}" destId="{33CFD6CB-753C-44C3-8BE3-4D277BD53122}" srcOrd="0" destOrd="0" presId="urn:microsoft.com/office/officeart/2018/2/layout/IconVerticalSolidList"/>
    <dgm:cxn modelId="{8540B373-4963-449B-B95D-C5C112EA66AD}" srcId="{404BD2CA-FF54-4D91-BACF-5FF6A29E04EA}" destId="{BCB6F1E0-8C26-4397-946C-5E5F830723D7}" srcOrd="1" destOrd="0" parTransId="{00BE9BAC-83A6-47EA-8259-4475E569040F}" sibTransId="{916077E1-005F-429C-B412-97DF45A79268}"/>
    <dgm:cxn modelId="{61469F75-65A9-407D-B6C6-A25B0846B60A}" type="presOf" srcId="{675CDBF3-588C-4E86-BEEF-D8C173DEF35E}" destId="{A85A19E1-042B-4524-8BF6-02315F20DD00}" srcOrd="0" destOrd="0" presId="urn:microsoft.com/office/officeart/2018/2/layout/IconVerticalSolidList"/>
    <dgm:cxn modelId="{2F8222AC-0B37-4982-8230-13CB7111808D}" srcId="{404BD2CA-FF54-4D91-BACF-5FF6A29E04EA}" destId="{63BB1A31-75AD-49A8-8473-7AD3E62DC865}" srcOrd="0" destOrd="0" parTransId="{EA966E12-92A7-4C27-A820-ECC374444807}" sibTransId="{546E5D1B-F111-41A0-8894-A7C2779F5274}"/>
    <dgm:cxn modelId="{89CD8EE9-762B-4F27-813D-6A6931358701}" srcId="{404BD2CA-FF54-4D91-BACF-5FF6A29E04EA}" destId="{675CDBF3-588C-4E86-BEEF-D8C173DEF35E}" srcOrd="2" destOrd="0" parTransId="{CA45EA33-B401-489B-8C16-B6E3190339C9}" sibTransId="{E173CC97-D877-4959-9101-C98A340E6F05}"/>
    <dgm:cxn modelId="{CCC9AACE-387A-48E9-9FB6-565CFF15A0E7}" type="presParOf" srcId="{EB59FC2A-82C4-4A10-B26F-448653AA14A2}" destId="{55DD1926-AD0D-425C-B134-55FC45AF8988}" srcOrd="0" destOrd="0" presId="urn:microsoft.com/office/officeart/2018/2/layout/IconVerticalSolidList"/>
    <dgm:cxn modelId="{4DE2324D-EA3C-4569-8361-A2E047DBEAF1}" type="presParOf" srcId="{55DD1926-AD0D-425C-B134-55FC45AF8988}" destId="{D89C3065-4877-4D65-B89F-16066FE0658E}" srcOrd="0" destOrd="0" presId="urn:microsoft.com/office/officeart/2018/2/layout/IconVerticalSolidList"/>
    <dgm:cxn modelId="{75A2F239-8CBC-4E15-8F99-19082B8AD8F0}" type="presParOf" srcId="{55DD1926-AD0D-425C-B134-55FC45AF8988}" destId="{BF84354D-C383-42F8-A850-183134F7A9D2}" srcOrd="1" destOrd="0" presId="urn:microsoft.com/office/officeart/2018/2/layout/IconVerticalSolidList"/>
    <dgm:cxn modelId="{EE95AB49-2DD8-4F9A-8F78-781FF8959433}" type="presParOf" srcId="{55DD1926-AD0D-425C-B134-55FC45AF8988}" destId="{6B50696C-7408-4C40-91E1-23B5F2246B5B}" srcOrd="2" destOrd="0" presId="urn:microsoft.com/office/officeart/2018/2/layout/IconVerticalSolidList"/>
    <dgm:cxn modelId="{3BA85D58-61AC-4AC7-89CB-906E0EF9AFAF}" type="presParOf" srcId="{55DD1926-AD0D-425C-B134-55FC45AF8988}" destId="{33CFD6CB-753C-44C3-8BE3-4D277BD53122}" srcOrd="3" destOrd="0" presId="urn:microsoft.com/office/officeart/2018/2/layout/IconVerticalSolidList"/>
    <dgm:cxn modelId="{CDF259DA-3BA0-44C1-A98A-6AA1D70DFFF9}" type="presParOf" srcId="{EB59FC2A-82C4-4A10-B26F-448653AA14A2}" destId="{D18750CF-A4C5-4DC3-A0B0-02E04DD58659}" srcOrd="1" destOrd="0" presId="urn:microsoft.com/office/officeart/2018/2/layout/IconVerticalSolidList"/>
    <dgm:cxn modelId="{2F7BF5C7-3677-494A-B6DF-FFB7A7899A20}" type="presParOf" srcId="{EB59FC2A-82C4-4A10-B26F-448653AA14A2}" destId="{905EB1B1-098A-4880-8B8D-97AD4259DB1F}" srcOrd="2" destOrd="0" presId="urn:microsoft.com/office/officeart/2018/2/layout/IconVerticalSolidList"/>
    <dgm:cxn modelId="{28AABCC5-A0C8-4DA7-9717-AABE32530313}" type="presParOf" srcId="{905EB1B1-098A-4880-8B8D-97AD4259DB1F}" destId="{9F5EA9DD-D2E5-42B1-B775-B4197A24172D}" srcOrd="0" destOrd="0" presId="urn:microsoft.com/office/officeart/2018/2/layout/IconVerticalSolidList"/>
    <dgm:cxn modelId="{685F2818-E88F-49C5-B357-EB908FB10941}" type="presParOf" srcId="{905EB1B1-098A-4880-8B8D-97AD4259DB1F}" destId="{07EA79BC-50DE-4220-B741-34600B9F7D00}" srcOrd="1" destOrd="0" presId="urn:microsoft.com/office/officeart/2018/2/layout/IconVerticalSolidList"/>
    <dgm:cxn modelId="{645B9561-A7DA-4EB5-AA7A-A92B580AEE10}" type="presParOf" srcId="{905EB1B1-098A-4880-8B8D-97AD4259DB1F}" destId="{296E1756-CF24-4FE9-831A-9DD8EE0E9F87}" srcOrd="2" destOrd="0" presId="urn:microsoft.com/office/officeart/2018/2/layout/IconVerticalSolidList"/>
    <dgm:cxn modelId="{6D4816DA-55A5-4CBB-A0C5-EAB442095CF7}" type="presParOf" srcId="{905EB1B1-098A-4880-8B8D-97AD4259DB1F}" destId="{7246DC0B-21D5-417F-A6AC-23EDBB99B734}" srcOrd="3" destOrd="0" presId="urn:microsoft.com/office/officeart/2018/2/layout/IconVerticalSolidList"/>
    <dgm:cxn modelId="{1A7D30F1-1914-43CF-AA57-D610D0AB27EA}" type="presParOf" srcId="{EB59FC2A-82C4-4A10-B26F-448653AA14A2}" destId="{F72AFA88-FE15-43FE-9A6F-8B9316E40648}" srcOrd="3" destOrd="0" presId="urn:microsoft.com/office/officeart/2018/2/layout/IconVerticalSolidList"/>
    <dgm:cxn modelId="{052F0074-B5FD-46CE-A414-4AF4E7A69A7A}" type="presParOf" srcId="{EB59FC2A-82C4-4A10-B26F-448653AA14A2}" destId="{5B591BC2-7BDF-4E81-AD28-26E949D041F6}" srcOrd="4" destOrd="0" presId="urn:microsoft.com/office/officeart/2018/2/layout/IconVerticalSolidList"/>
    <dgm:cxn modelId="{AC89359A-F2EF-4747-89D1-92D4583109EA}" type="presParOf" srcId="{5B591BC2-7BDF-4E81-AD28-26E949D041F6}" destId="{E4D24BD5-35E6-4EC5-B7EC-7C1685BAC4D2}" srcOrd="0" destOrd="0" presId="urn:microsoft.com/office/officeart/2018/2/layout/IconVerticalSolidList"/>
    <dgm:cxn modelId="{30AE18BB-6B9C-43CF-9AF2-07B22F49FEF2}" type="presParOf" srcId="{5B591BC2-7BDF-4E81-AD28-26E949D041F6}" destId="{6FB8216C-0579-473E-8B09-B8F6D6807EE3}" srcOrd="1" destOrd="0" presId="urn:microsoft.com/office/officeart/2018/2/layout/IconVerticalSolidList"/>
    <dgm:cxn modelId="{8C080C66-CA8A-4A14-B924-441949A5F871}" type="presParOf" srcId="{5B591BC2-7BDF-4E81-AD28-26E949D041F6}" destId="{40BD5CAD-3320-4017-B48C-74303A25E40B}" srcOrd="2" destOrd="0" presId="urn:microsoft.com/office/officeart/2018/2/layout/IconVerticalSolidList"/>
    <dgm:cxn modelId="{7E6726C2-1640-4619-BF22-0D0CA5A1C06D}" type="presParOf" srcId="{5B591BC2-7BDF-4E81-AD28-26E949D041F6}" destId="{A85A19E1-042B-4524-8BF6-02315F20DD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C3065-4877-4D65-B89F-16066FE0658E}">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84354D-C383-42F8-A850-183134F7A9D2}">
      <dsp:nvSpPr>
        <dsp:cNvPr id="0" name=""/>
        <dsp:cNvSpPr/>
      </dsp:nvSpPr>
      <dsp:spPr>
        <a:xfrm>
          <a:off x="375988" y="280191"/>
          <a:ext cx="683614" cy="6836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FD6CB-753C-44C3-8BE3-4D277BD5312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Introduction</a:t>
          </a:r>
        </a:p>
      </dsp:txBody>
      <dsp:txXfrm>
        <a:off x="1435590" y="531"/>
        <a:ext cx="9080009" cy="1242935"/>
      </dsp:txXfrm>
    </dsp:sp>
    <dsp:sp modelId="{9F5EA9DD-D2E5-42B1-B775-B4197A24172D}">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EA79BC-50DE-4220-B741-34600B9F7D00}">
      <dsp:nvSpPr>
        <dsp:cNvPr id="0" name=""/>
        <dsp:cNvSpPr/>
      </dsp:nvSpPr>
      <dsp:spPr>
        <a:xfrm>
          <a:off x="375988" y="1833861"/>
          <a:ext cx="683614" cy="6836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46DC0B-21D5-417F-A6AC-23EDBB99B73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Theoretical basis</a:t>
          </a:r>
        </a:p>
      </dsp:txBody>
      <dsp:txXfrm>
        <a:off x="1435590" y="1554201"/>
        <a:ext cx="9080009" cy="1242935"/>
      </dsp:txXfrm>
    </dsp:sp>
    <dsp:sp modelId="{E4D24BD5-35E6-4EC5-B7EC-7C1685BAC4D2}">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B8216C-0579-473E-8B09-B8F6D6807EE3}">
      <dsp:nvSpPr>
        <dsp:cNvPr id="0" name=""/>
        <dsp:cNvSpPr/>
      </dsp:nvSpPr>
      <dsp:spPr>
        <a:xfrm>
          <a:off x="375988" y="3387531"/>
          <a:ext cx="683614" cy="6836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A19E1-042B-4524-8BF6-02315F20DD0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Matlab/simulink simulation and result </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87096A-1119-59E7-D21C-769ACB9B95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F456009-8918-E43D-7320-511EA8E719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96A2CE-0CDF-47BE-A454-606655D99528}" type="datetimeFigureOut">
              <a:rPr lang="en-US" smtClean="0"/>
              <a:pPr/>
              <a:t>1/4/2023</a:t>
            </a:fld>
            <a:endParaRPr lang="en-US"/>
          </a:p>
        </p:txBody>
      </p:sp>
      <p:sp>
        <p:nvSpPr>
          <p:cNvPr id="4" name="Footer Placeholder 3">
            <a:extLst>
              <a:ext uri="{FF2B5EF4-FFF2-40B4-BE49-F238E27FC236}">
                <a16:creationId xmlns:a16="http://schemas.microsoft.com/office/drawing/2014/main" id="{13817BFB-BA77-7846-82E6-7B6EDBBCD2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4288958-AC1B-7E0A-A0D0-089A59B39F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0EE73E-903B-4159-8CCF-5B6E1ABC90CB}" type="slidenum">
              <a:rPr lang="en-US" smtClean="0"/>
              <a:pPr/>
              <a:t>‹#›</a:t>
            </a:fld>
            <a:endParaRPr lang="en-US"/>
          </a:p>
        </p:txBody>
      </p:sp>
    </p:spTree>
    <p:extLst>
      <p:ext uri="{BB962C8B-B14F-4D97-AF65-F5344CB8AC3E}">
        <p14:creationId xmlns:p14="http://schemas.microsoft.com/office/powerpoint/2010/main" val="132929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793ED-7334-4D7A-86CA-D5D1C6715CC5}" type="datetimeFigureOut">
              <a:rPr lang="x-none" smtClean="0"/>
              <a:pPr/>
              <a:t>1/4/2023</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83FE5-82C3-45DE-AD46-DDC2E8753154}" type="slidenum">
              <a:rPr lang="x-none" smtClean="0"/>
              <a:pPr/>
              <a:t>‹#›</a:t>
            </a:fld>
            <a:endParaRPr lang="x-none"/>
          </a:p>
        </p:txBody>
      </p:sp>
    </p:spTree>
    <p:extLst>
      <p:ext uri="{BB962C8B-B14F-4D97-AF65-F5344CB8AC3E}">
        <p14:creationId xmlns:p14="http://schemas.microsoft.com/office/powerpoint/2010/main" val="503527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83FE5-82C3-45DE-AD46-DDC2E8753154}" type="slidenum">
              <a:rPr lang="x-none" smtClean="0"/>
              <a:pPr/>
              <a:t>1</a:t>
            </a:fld>
            <a:endParaRPr lang="x-none"/>
          </a:p>
        </p:txBody>
      </p:sp>
    </p:spTree>
    <p:extLst>
      <p:ext uri="{BB962C8B-B14F-4D97-AF65-F5344CB8AC3E}">
        <p14:creationId xmlns:p14="http://schemas.microsoft.com/office/powerpoint/2010/main" val="2184826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lgn="l">
              <a:spcAft>
                <a:spcPts val="0"/>
              </a:spcAft>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The inputs to this system are the torque or steering angle generated by the driver. Because we present a model of the power steering system, details of the tire dynamics are neglected. The outputs of the mechanical subsystem are the displacement of the rack, X, and the rotational displacement of the steering column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θ</a:t>
            </a:r>
            <a:r>
              <a:rPr lang="en-US" sz="1800" baseline="-25000" dirty="0" err="1">
                <a:effectLst/>
                <a:latin typeface="Times New Roman" panose="02020603050405020304" pitchFamily="18" charset="0"/>
                <a:ea typeface="DengXian" panose="02010600030101010101" pitchFamily="2" charset="-122"/>
                <a:cs typeface="Times New Roman" panose="02020603050405020304" pitchFamily="18" charset="0"/>
              </a:rPr>
              <a:t>S</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br>
              <a:rPr lang="en-US" dirty="0">
                <a:effectLst/>
              </a:rPr>
            </a:br>
            <a:r>
              <a:rPr lang="en-US" sz="1800" dirty="0">
                <a:effectLst/>
                <a:latin typeface="Times New Roman" panose="02020603050405020304" pitchFamily="18" charset="0"/>
                <a:ea typeface="DengXian" panose="02010600030101010101" pitchFamily="2" charset="-122"/>
              </a:rPr>
              <a:t>As we can see from First result, with </a:t>
            </a:r>
            <a:r>
              <a:rPr lang="en-US" sz="1800" dirty="0" err="1">
                <a:effectLst/>
                <a:latin typeface="Times New Roman" panose="02020603050405020304" pitchFamily="18" charset="0"/>
                <a:ea typeface="DengXian" panose="02010600030101010101" pitchFamily="2" charset="-122"/>
              </a:rPr>
              <a:t>θ</a:t>
            </a:r>
            <a:r>
              <a:rPr lang="en-US" sz="1800" baseline="-25000" dirty="0" err="1">
                <a:effectLst/>
                <a:latin typeface="Times New Roman" panose="02020603050405020304" pitchFamily="18" charset="0"/>
                <a:ea typeface="DengXian" panose="02010600030101010101" pitchFamily="2" charset="-122"/>
              </a:rPr>
              <a:t>S</a:t>
            </a:r>
            <a:r>
              <a:rPr lang="en-US" sz="1800" dirty="0">
                <a:effectLst/>
                <a:latin typeface="Times New Roman" panose="02020603050405020304" pitchFamily="18" charset="0"/>
                <a:ea typeface="DengXian" panose="02010600030101010101" pitchFamily="2" charset="-122"/>
              </a:rPr>
              <a:t> changed from 0 to nearly 1 rad, x jumped to approximately 7x10</a:t>
            </a:r>
            <a:r>
              <a:rPr lang="en-US" sz="1800" baseline="30000" dirty="0">
                <a:effectLst/>
                <a:latin typeface="Times New Roman" panose="02020603050405020304" pitchFamily="18" charset="0"/>
                <a:ea typeface="DengXian" panose="02010600030101010101" pitchFamily="2" charset="-122"/>
              </a:rPr>
              <a:t>-3</a:t>
            </a:r>
            <a:r>
              <a:rPr lang="en-US" sz="1800" dirty="0">
                <a:effectLst/>
                <a:latin typeface="Times New Roman" panose="02020603050405020304" pitchFamily="18" charset="0"/>
                <a:ea typeface="DengXian" panose="02010600030101010101" pitchFamily="2" charset="-122"/>
              </a:rPr>
              <a:t> m. Input </a:t>
            </a:r>
            <a:r>
              <a:rPr lang="en-US" sz="1800" dirty="0" err="1">
                <a:effectLst/>
                <a:latin typeface="Times New Roman" panose="02020603050405020304" pitchFamily="18" charset="0"/>
                <a:ea typeface="DengXian" panose="02010600030101010101" pitchFamily="2" charset="-122"/>
              </a:rPr>
              <a:t>touque</a:t>
            </a:r>
            <a:r>
              <a:rPr lang="en-US" sz="1800" dirty="0">
                <a:effectLst/>
                <a:latin typeface="Times New Roman" panose="02020603050405020304" pitchFamily="18" charset="0"/>
                <a:ea typeface="DengXian" panose="02010600030101010101" pitchFamily="2" charset="-122"/>
              </a:rPr>
              <a:t> at 3s is 5Nm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In second result, the input in steering wheel angle is generated in a sine shape which goes from    -300 degrees to 300 degrees. As we can see, the rack displacement also changed in sine shape also, going from -0.04m from center to 0.04m (positive direction goes from left to right)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DD83FE5-82C3-45DE-AD46-DDC2E8753154}" type="slidenum">
              <a:rPr lang="x-none" smtClean="0"/>
              <a:pPr/>
              <a:t>12</a:t>
            </a:fld>
            <a:endParaRPr lang="x-none"/>
          </a:p>
        </p:txBody>
      </p:sp>
    </p:spTree>
    <p:extLst>
      <p:ext uri="{BB962C8B-B14F-4D97-AF65-F5344CB8AC3E}">
        <p14:creationId xmlns:p14="http://schemas.microsoft.com/office/powerpoint/2010/main" val="882745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83FE5-82C3-45DE-AD46-DDC2E8753154}" type="slidenum">
              <a:rPr lang="x-none" smtClean="0"/>
              <a:pPr/>
              <a:t>4</a:t>
            </a:fld>
            <a:endParaRPr lang="x-none"/>
          </a:p>
        </p:txBody>
      </p:sp>
    </p:spTree>
    <p:extLst>
      <p:ext uri="{BB962C8B-B14F-4D97-AF65-F5344CB8AC3E}">
        <p14:creationId xmlns:p14="http://schemas.microsoft.com/office/powerpoint/2010/main" val="4203464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coming to the first part of the project that is to learn MATLAB/Simulink with mass-damper system model, and this is dynamic equation will be used for simulating later.</a:t>
            </a:r>
          </a:p>
        </p:txBody>
      </p:sp>
      <p:sp>
        <p:nvSpPr>
          <p:cNvPr id="4" name="Slide Number Placeholder 3"/>
          <p:cNvSpPr>
            <a:spLocks noGrp="1"/>
          </p:cNvSpPr>
          <p:nvPr>
            <p:ph type="sldNum" sz="quarter" idx="5"/>
          </p:nvPr>
        </p:nvSpPr>
        <p:spPr/>
        <p:txBody>
          <a:bodyPr/>
          <a:lstStyle/>
          <a:p>
            <a:fld id="{4DD83FE5-82C3-45DE-AD46-DDC2E8753154}" type="slidenum">
              <a:rPr lang="x-none" smtClean="0"/>
              <a:pPr/>
              <a:t>5</a:t>
            </a:fld>
            <a:endParaRPr lang="x-none"/>
          </a:p>
        </p:txBody>
      </p:sp>
    </p:spTree>
    <p:extLst>
      <p:ext uri="{BB962C8B-B14F-4D97-AF65-F5344CB8AC3E}">
        <p14:creationId xmlns:p14="http://schemas.microsoft.com/office/powerpoint/2010/main" val="356182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part is about EPS model. With EPS model I separate it into 2 parts:</a:t>
            </a:r>
          </a:p>
          <a:p>
            <a:pPr marL="228600" indent="-228600">
              <a:buAutoNum type="arabicPeriod"/>
            </a:pPr>
            <a:r>
              <a:rPr lang="en-US" dirty="0"/>
              <a:t>From steering wheel to lower steering column</a:t>
            </a:r>
          </a:p>
          <a:p>
            <a:pPr marL="228600" indent="-228600">
              <a:buAutoNum type="arabicPeriod"/>
            </a:pPr>
            <a:r>
              <a:rPr lang="en-US" dirty="0"/>
              <a:t>From lower steering column to the rack</a:t>
            </a:r>
          </a:p>
        </p:txBody>
      </p:sp>
      <p:sp>
        <p:nvSpPr>
          <p:cNvPr id="4" name="Slide Number Placeholder 3"/>
          <p:cNvSpPr>
            <a:spLocks noGrp="1"/>
          </p:cNvSpPr>
          <p:nvPr>
            <p:ph type="sldNum" sz="quarter" idx="5"/>
          </p:nvPr>
        </p:nvSpPr>
        <p:spPr/>
        <p:txBody>
          <a:bodyPr/>
          <a:lstStyle/>
          <a:p>
            <a:fld id="{4DD83FE5-82C3-45DE-AD46-DDC2E8753154}" type="slidenum">
              <a:rPr lang="x-none" smtClean="0"/>
              <a:pPr/>
              <a:t>6</a:t>
            </a:fld>
            <a:endParaRPr lang="x-none"/>
          </a:p>
        </p:txBody>
      </p:sp>
    </p:spTree>
    <p:extLst>
      <p:ext uri="{BB962C8B-B14F-4D97-AF65-F5344CB8AC3E}">
        <p14:creationId xmlns:p14="http://schemas.microsoft.com/office/powerpoint/2010/main" val="1057962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part is from steering wheel to lower steering column with dynamic equation on the right conner </a:t>
            </a:r>
          </a:p>
        </p:txBody>
      </p:sp>
      <p:sp>
        <p:nvSpPr>
          <p:cNvPr id="4" name="Slide Number Placeholder 3"/>
          <p:cNvSpPr>
            <a:spLocks noGrp="1"/>
          </p:cNvSpPr>
          <p:nvPr>
            <p:ph type="sldNum" sz="quarter" idx="5"/>
          </p:nvPr>
        </p:nvSpPr>
        <p:spPr/>
        <p:txBody>
          <a:bodyPr/>
          <a:lstStyle/>
          <a:p>
            <a:fld id="{4DD83FE5-82C3-45DE-AD46-DDC2E8753154}" type="slidenum">
              <a:rPr lang="x-none" smtClean="0"/>
              <a:pPr/>
              <a:t>7</a:t>
            </a:fld>
            <a:endParaRPr lang="x-none"/>
          </a:p>
        </p:txBody>
      </p:sp>
    </p:spTree>
    <p:extLst>
      <p:ext uri="{BB962C8B-B14F-4D97-AF65-F5344CB8AC3E}">
        <p14:creationId xmlns:p14="http://schemas.microsoft.com/office/powerpoint/2010/main" val="2509733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part is from lower steering column to rack and pinion and dynamic equation is on the right conner</a:t>
            </a:r>
          </a:p>
        </p:txBody>
      </p:sp>
      <p:sp>
        <p:nvSpPr>
          <p:cNvPr id="4" name="Slide Number Placeholder 3"/>
          <p:cNvSpPr>
            <a:spLocks noGrp="1"/>
          </p:cNvSpPr>
          <p:nvPr>
            <p:ph type="sldNum" sz="quarter" idx="5"/>
          </p:nvPr>
        </p:nvSpPr>
        <p:spPr/>
        <p:txBody>
          <a:bodyPr/>
          <a:lstStyle/>
          <a:p>
            <a:fld id="{4DD83FE5-82C3-45DE-AD46-DDC2E8753154}" type="slidenum">
              <a:rPr lang="x-none" smtClean="0"/>
              <a:pPr/>
              <a:t>8</a:t>
            </a:fld>
            <a:endParaRPr lang="x-none"/>
          </a:p>
        </p:txBody>
      </p:sp>
    </p:spTree>
    <p:extLst>
      <p:ext uri="{BB962C8B-B14F-4D97-AF65-F5344CB8AC3E}">
        <p14:creationId xmlns:p14="http://schemas.microsoft.com/office/powerpoint/2010/main" val="359081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parameters is given, we transform equation into </a:t>
            </a:r>
            <a:r>
              <a:rPr lang="en-US" dirty="0" err="1"/>
              <a:t>matlab</a:t>
            </a:r>
            <a:r>
              <a:rPr lang="en-US" dirty="0"/>
              <a:t> environment then simulate and get result down below, both velocity and distance will fluctuate with amplitude is descending around a specific number</a:t>
            </a:r>
          </a:p>
        </p:txBody>
      </p:sp>
      <p:sp>
        <p:nvSpPr>
          <p:cNvPr id="4" name="Slide Number Placeholder 3"/>
          <p:cNvSpPr>
            <a:spLocks noGrp="1"/>
          </p:cNvSpPr>
          <p:nvPr>
            <p:ph type="sldNum" sz="quarter" idx="5"/>
          </p:nvPr>
        </p:nvSpPr>
        <p:spPr/>
        <p:txBody>
          <a:bodyPr/>
          <a:lstStyle/>
          <a:p>
            <a:fld id="{4DD83FE5-82C3-45DE-AD46-DDC2E8753154}" type="slidenum">
              <a:rPr lang="x-none" smtClean="0"/>
              <a:pPr/>
              <a:t>9</a:t>
            </a:fld>
            <a:endParaRPr lang="x-none"/>
          </a:p>
        </p:txBody>
      </p:sp>
    </p:spTree>
    <p:extLst>
      <p:ext uri="{BB962C8B-B14F-4D97-AF65-F5344CB8AC3E}">
        <p14:creationId xmlns:p14="http://schemas.microsoft.com/office/powerpoint/2010/main" val="127584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table of parameters I used when simulating. This is the layout of EPS system when transferred from equations into Simulink environment.</a:t>
            </a:r>
          </a:p>
        </p:txBody>
      </p:sp>
      <p:sp>
        <p:nvSpPr>
          <p:cNvPr id="4" name="Slide Number Placeholder 3"/>
          <p:cNvSpPr>
            <a:spLocks noGrp="1"/>
          </p:cNvSpPr>
          <p:nvPr>
            <p:ph type="sldNum" sz="quarter" idx="5"/>
          </p:nvPr>
        </p:nvSpPr>
        <p:spPr/>
        <p:txBody>
          <a:bodyPr/>
          <a:lstStyle/>
          <a:p>
            <a:fld id="{4DD83FE5-82C3-45DE-AD46-DDC2E8753154}" type="slidenum">
              <a:rPr lang="x-none" smtClean="0"/>
              <a:pPr/>
              <a:t>10</a:t>
            </a:fld>
            <a:endParaRPr lang="x-none"/>
          </a:p>
        </p:txBody>
      </p:sp>
    </p:spTree>
    <p:extLst>
      <p:ext uri="{BB962C8B-B14F-4D97-AF65-F5344CB8AC3E}">
        <p14:creationId xmlns:p14="http://schemas.microsoft.com/office/powerpoint/2010/main" val="1049225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specific, I apply 2 equations I mention above and combine them, we get complete simulation model that has been shown on previous slide</a:t>
            </a:r>
          </a:p>
        </p:txBody>
      </p:sp>
      <p:sp>
        <p:nvSpPr>
          <p:cNvPr id="4" name="Slide Number Placeholder 3"/>
          <p:cNvSpPr>
            <a:spLocks noGrp="1"/>
          </p:cNvSpPr>
          <p:nvPr>
            <p:ph type="sldNum" sz="quarter" idx="5"/>
          </p:nvPr>
        </p:nvSpPr>
        <p:spPr/>
        <p:txBody>
          <a:bodyPr/>
          <a:lstStyle/>
          <a:p>
            <a:fld id="{4DD83FE5-82C3-45DE-AD46-DDC2E8753154}" type="slidenum">
              <a:rPr lang="x-none" smtClean="0"/>
              <a:pPr/>
              <a:t>11</a:t>
            </a:fld>
            <a:endParaRPr lang="x-none"/>
          </a:p>
        </p:txBody>
      </p:sp>
    </p:spTree>
    <p:extLst>
      <p:ext uri="{BB962C8B-B14F-4D97-AF65-F5344CB8AC3E}">
        <p14:creationId xmlns:p14="http://schemas.microsoft.com/office/powerpoint/2010/main" val="46676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BEFE-53AB-EBE4-FB4E-370CA0973D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4602EA53-AA56-C88E-6E8B-D314E46298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6D48638C-08C4-A5CF-10D4-F25ED945A07A}"/>
              </a:ext>
            </a:extLst>
          </p:cNvPr>
          <p:cNvSpPr>
            <a:spLocks noGrp="1"/>
          </p:cNvSpPr>
          <p:nvPr>
            <p:ph type="dt" sz="half" idx="10"/>
          </p:nvPr>
        </p:nvSpPr>
        <p:spPr/>
        <p:txBody>
          <a:bodyPr/>
          <a:lstStyle/>
          <a:p>
            <a:fld id="{99BC6FD6-C6AF-4B6D-B263-A8B2012B04E3}" type="datetime1">
              <a:rPr lang="en-US" smtClean="0"/>
              <a:pPr/>
              <a:t>1/4/2023</a:t>
            </a:fld>
            <a:endParaRPr lang="x-none"/>
          </a:p>
        </p:txBody>
      </p:sp>
      <p:sp>
        <p:nvSpPr>
          <p:cNvPr id="5" name="Footer Placeholder 4">
            <a:extLst>
              <a:ext uri="{FF2B5EF4-FFF2-40B4-BE49-F238E27FC236}">
                <a16:creationId xmlns:a16="http://schemas.microsoft.com/office/drawing/2014/main" id="{C402BF90-1009-BD49-AD7F-A0751EA6511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C74DA1EC-0DA0-687D-0923-76B8C3FCDAA5}"/>
              </a:ext>
            </a:extLst>
          </p:cNvPr>
          <p:cNvSpPr>
            <a:spLocks noGrp="1"/>
          </p:cNvSpPr>
          <p:nvPr>
            <p:ph type="sldNum" sz="quarter" idx="12"/>
          </p:nvPr>
        </p:nvSpPr>
        <p:spPr/>
        <p:txBody>
          <a:bodyPr/>
          <a:lstStyle/>
          <a:p>
            <a:fld id="{93A87939-C1E2-41C2-ACE2-B6897D3F719B}" type="slidenum">
              <a:rPr lang="x-none" smtClean="0"/>
              <a:pPr/>
              <a:t>‹#›</a:t>
            </a:fld>
            <a:endParaRPr lang="x-none"/>
          </a:p>
        </p:txBody>
      </p:sp>
    </p:spTree>
    <p:extLst>
      <p:ext uri="{BB962C8B-B14F-4D97-AF65-F5344CB8AC3E}">
        <p14:creationId xmlns:p14="http://schemas.microsoft.com/office/powerpoint/2010/main" val="167871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A649-8770-7E01-AAF4-952B6F20EAC8}"/>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2DDCE5D9-DE14-D862-4816-36BFCBE717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B3AAFA1A-660A-B3FD-E7F4-B7F0E38227B9}"/>
              </a:ext>
            </a:extLst>
          </p:cNvPr>
          <p:cNvSpPr>
            <a:spLocks noGrp="1"/>
          </p:cNvSpPr>
          <p:nvPr>
            <p:ph type="dt" sz="half" idx="10"/>
          </p:nvPr>
        </p:nvSpPr>
        <p:spPr/>
        <p:txBody>
          <a:bodyPr/>
          <a:lstStyle/>
          <a:p>
            <a:fld id="{39B1870E-C4F8-4CC8-9A6B-61EA7CEBE31D}" type="datetime1">
              <a:rPr lang="en-US" smtClean="0"/>
              <a:pPr/>
              <a:t>1/4/2023</a:t>
            </a:fld>
            <a:endParaRPr lang="x-none"/>
          </a:p>
        </p:txBody>
      </p:sp>
      <p:sp>
        <p:nvSpPr>
          <p:cNvPr id="5" name="Footer Placeholder 4">
            <a:extLst>
              <a:ext uri="{FF2B5EF4-FFF2-40B4-BE49-F238E27FC236}">
                <a16:creationId xmlns:a16="http://schemas.microsoft.com/office/drawing/2014/main" id="{72C64631-C24D-42A6-CF5A-D080768B02A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A15C6A98-F743-A968-FF68-12B098C287EC}"/>
              </a:ext>
            </a:extLst>
          </p:cNvPr>
          <p:cNvSpPr>
            <a:spLocks noGrp="1"/>
          </p:cNvSpPr>
          <p:nvPr>
            <p:ph type="sldNum" sz="quarter" idx="12"/>
          </p:nvPr>
        </p:nvSpPr>
        <p:spPr/>
        <p:txBody>
          <a:bodyPr/>
          <a:lstStyle/>
          <a:p>
            <a:fld id="{93A87939-C1E2-41C2-ACE2-B6897D3F719B}" type="slidenum">
              <a:rPr lang="x-none" smtClean="0"/>
              <a:pPr/>
              <a:t>‹#›</a:t>
            </a:fld>
            <a:endParaRPr lang="x-none"/>
          </a:p>
        </p:txBody>
      </p:sp>
    </p:spTree>
    <p:extLst>
      <p:ext uri="{BB962C8B-B14F-4D97-AF65-F5344CB8AC3E}">
        <p14:creationId xmlns:p14="http://schemas.microsoft.com/office/powerpoint/2010/main" val="52210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AD87E7-3D77-E927-B833-64E4FBD341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54E85799-995B-1E71-04F7-F5193DF3AD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EB12A794-1518-B3C8-FD5B-7F86043EC829}"/>
              </a:ext>
            </a:extLst>
          </p:cNvPr>
          <p:cNvSpPr>
            <a:spLocks noGrp="1"/>
          </p:cNvSpPr>
          <p:nvPr>
            <p:ph type="dt" sz="half" idx="10"/>
          </p:nvPr>
        </p:nvSpPr>
        <p:spPr/>
        <p:txBody>
          <a:bodyPr/>
          <a:lstStyle/>
          <a:p>
            <a:fld id="{EA9567C2-51A9-4489-A3A6-196E8B31A1F9}" type="datetime1">
              <a:rPr lang="en-US" smtClean="0"/>
              <a:pPr/>
              <a:t>1/4/2023</a:t>
            </a:fld>
            <a:endParaRPr lang="x-none"/>
          </a:p>
        </p:txBody>
      </p:sp>
      <p:sp>
        <p:nvSpPr>
          <p:cNvPr id="5" name="Footer Placeholder 4">
            <a:extLst>
              <a:ext uri="{FF2B5EF4-FFF2-40B4-BE49-F238E27FC236}">
                <a16:creationId xmlns:a16="http://schemas.microsoft.com/office/drawing/2014/main" id="{43A0A2C6-0111-7C2D-6424-C810E04804E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21682DC-FA6D-7E07-7535-CE3CBC93AD33}"/>
              </a:ext>
            </a:extLst>
          </p:cNvPr>
          <p:cNvSpPr>
            <a:spLocks noGrp="1"/>
          </p:cNvSpPr>
          <p:nvPr>
            <p:ph type="sldNum" sz="quarter" idx="12"/>
          </p:nvPr>
        </p:nvSpPr>
        <p:spPr/>
        <p:txBody>
          <a:bodyPr/>
          <a:lstStyle/>
          <a:p>
            <a:fld id="{93A87939-C1E2-41C2-ACE2-B6897D3F719B}" type="slidenum">
              <a:rPr lang="x-none" smtClean="0"/>
              <a:pPr/>
              <a:t>‹#›</a:t>
            </a:fld>
            <a:endParaRPr lang="x-none"/>
          </a:p>
        </p:txBody>
      </p:sp>
    </p:spTree>
    <p:extLst>
      <p:ext uri="{BB962C8B-B14F-4D97-AF65-F5344CB8AC3E}">
        <p14:creationId xmlns:p14="http://schemas.microsoft.com/office/powerpoint/2010/main" val="216188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0BF1-9EDE-16F6-9BA5-5D2863735B2A}"/>
              </a:ext>
            </a:extLst>
          </p:cNvPr>
          <p:cNvSpPr>
            <a:spLocks noGrp="1"/>
          </p:cNvSpPr>
          <p:nvPr>
            <p:ph type="title"/>
          </p:nvPr>
        </p:nvSpPr>
        <p:spPr>
          <a:xfrm>
            <a:off x="0" y="-1"/>
            <a:ext cx="5497033" cy="526775"/>
          </a:xfrm>
        </p:spPr>
        <p:txBody>
          <a:bodyPr/>
          <a:lstStyle>
            <a:lvl1pPr>
              <a:defRPr lang="en-US" sz="2000" b="1" kern="1200" dirty="0">
                <a:solidFill>
                  <a:schemeClr val="lt1"/>
                </a:solidFill>
                <a:latin typeface="Arial" panose="020B0604020202020204" pitchFamily="34" charset="0"/>
                <a:ea typeface="+mn-ea"/>
                <a:cs typeface="Arial" panose="020B0604020202020204" pitchFamily="34" charset="0"/>
              </a:defRPr>
            </a:lvl1pPr>
          </a:lstStyle>
          <a:p>
            <a:r>
              <a:rPr lang="en-US" dirty="0"/>
              <a:t>Click to edit Master title style</a:t>
            </a:r>
            <a:endParaRPr lang="x-none" dirty="0"/>
          </a:p>
        </p:txBody>
      </p:sp>
      <p:sp>
        <p:nvSpPr>
          <p:cNvPr id="3" name="Content Placeholder 2">
            <a:extLst>
              <a:ext uri="{FF2B5EF4-FFF2-40B4-BE49-F238E27FC236}">
                <a16:creationId xmlns:a16="http://schemas.microsoft.com/office/drawing/2014/main" id="{AF4E1F2D-AF5A-1BF3-D5FD-00CAAF4B6805}"/>
              </a:ext>
            </a:extLst>
          </p:cNvPr>
          <p:cNvSpPr>
            <a:spLocks noGrp="1"/>
          </p:cNvSpPr>
          <p:nvPr>
            <p:ph idx="1"/>
          </p:nvPr>
        </p:nvSpPr>
        <p:spPr>
          <a:xfrm>
            <a:off x="342205" y="158266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x-none" dirty="0"/>
          </a:p>
        </p:txBody>
      </p:sp>
      <p:sp>
        <p:nvSpPr>
          <p:cNvPr id="4" name="Date Placeholder 3">
            <a:extLst>
              <a:ext uri="{FF2B5EF4-FFF2-40B4-BE49-F238E27FC236}">
                <a16:creationId xmlns:a16="http://schemas.microsoft.com/office/drawing/2014/main" id="{A0C38D56-64C0-E79D-64C0-ED0206969093}"/>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Footer Placeholder 4">
            <a:extLst>
              <a:ext uri="{FF2B5EF4-FFF2-40B4-BE49-F238E27FC236}">
                <a16:creationId xmlns:a16="http://schemas.microsoft.com/office/drawing/2014/main" id="{3054BD06-B2B6-3AB5-B53B-07E58C13F62A}"/>
              </a:ext>
            </a:extLst>
          </p:cNvPr>
          <p:cNvSpPr>
            <a:spLocks noGrp="1"/>
          </p:cNvSpPr>
          <p:nvPr>
            <p:ph type="ftr" sz="quarter" idx="11"/>
          </p:nvPr>
        </p:nvSpPr>
        <p:spPr/>
        <p:txBody>
          <a:bodyPr/>
          <a:lstStyle/>
          <a:p>
            <a:endParaRPr lang="x-none"/>
          </a:p>
        </p:txBody>
      </p:sp>
      <p:grpSp>
        <p:nvGrpSpPr>
          <p:cNvPr id="11" name="Group 10">
            <a:extLst>
              <a:ext uri="{FF2B5EF4-FFF2-40B4-BE49-F238E27FC236}">
                <a16:creationId xmlns:a16="http://schemas.microsoft.com/office/drawing/2014/main" id="{2F2C4DE1-BC3A-D7FF-B363-CCC0832C095F}"/>
              </a:ext>
            </a:extLst>
          </p:cNvPr>
          <p:cNvGrpSpPr/>
          <p:nvPr userDrawn="1"/>
        </p:nvGrpSpPr>
        <p:grpSpPr>
          <a:xfrm>
            <a:off x="0" y="0"/>
            <a:ext cx="12192000" cy="526775"/>
            <a:chOff x="0" y="0"/>
            <a:chExt cx="12192000" cy="526775"/>
          </a:xfrm>
        </p:grpSpPr>
        <p:sp>
          <p:nvSpPr>
            <p:cNvPr id="12" name="Rectangle 11">
              <a:extLst>
                <a:ext uri="{FF2B5EF4-FFF2-40B4-BE49-F238E27FC236}">
                  <a16:creationId xmlns:a16="http://schemas.microsoft.com/office/drawing/2014/main" id="{61019AE8-8A17-F6AF-FD7F-F331A8C8668A}"/>
                </a:ext>
              </a:extLst>
            </p:cNvPr>
            <p:cNvSpPr/>
            <p:nvPr/>
          </p:nvSpPr>
          <p:spPr>
            <a:xfrm>
              <a:off x="0" y="0"/>
              <a:ext cx="12192000" cy="5267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200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EC013BA2-30E9-E0B6-D1C9-028997061441}"/>
                </a:ext>
              </a:extLst>
            </p:cNvPr>
            <p:cNvSpPr/>
            <p:nvPr/>
          </p:nvSpPr>
          <p:spPr>
            <a:xfrm>
              <a:off x="6626" y="0"/>
              <a:ext cx="5497033" cy="526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2000" b="1" dirty="0">
                <a:latin typeface="Arial" panose="020B0604020202020204" pitchFamily="34" charset="0"/>
                <a:cs typeface="Arial" panose="020B0604020202020204" pitchFamily="34" charset="0"/>
              </a:endParaRPr>
            </a:p>
          </p:txBody>
        </p:sp>
      </p:grpSp>
      <p:grpSp>
        <p:nvGrpSpPr>
          <p:cNvPr id="18" name="Group 17">
            <a:extLst>
              <a:ext uri="{FF2B5EF4-FFF2-40B4-BE49-F238E27FC236}">
                <a16:creationId xmlns:a16="http://schemas.microsoft.com/office/drawing/2014/main" id="{0F37BD4B-E899-8A7A-E856-C7152B5CACB6}"/>
              </a:ext>
            </a:extLst>
          </p:cNvPr>
          <p:cNvGrpSpPr/>
          <p:nvPr userDrawn="1"/>
        </p:nvGrpSpPr>
        <p:grpSpPr>
          <a:xfrm>
            <a:off x="0" y="6325701"/>
            <a:ext cx="12192000" cy="526775"/>
            <a:chOff x="0" y="0"/>
            <a:chExt cx="12192000" cy="526775"/>
          </a:xfrm>
        </p:grpSpPr>
        <p:sp>
          <p:nvSpPr>
            <p:cNvPr id="19" name="Rectangle 18">
              <a:extLst>
                <a:ext uri="{FF2B5EF4-FFF2-40B4-BE49-F238E27FC236}">
                  <a16:creationId xmlns:a16="http://schemas.microsoft.com/office/drawing/2014/main" id="{F9F773B6-4EE7-BADB-7ADB-2C5AB9017319}"/>
                </a:ext>
              </a:extLst>
            </p:cNvPr>
            <p:cNvSpPr/>
            <p:nvPr/>
          </p:nvSpPr>
          <p:spPr>
            <a:xfrm>
              <a:off x="0" y="0"/>
              <a:ext cx="12192000" cy="5267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200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1499D7D9-D50D-003D-A922-A37410174461}"/>
                </a:ext>
              </a:extLst>
            </p:cNvPr>
            <p:cNvSpPr/>
            <p:nvPr/>
          </p:nvSpPr>
          <p:spPr>
            <a:xfrm>
              <a:off x="6626" y="0"/>
              <a:ext cx="5497033" cy="526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400" b="1" dirty="0">
                <a:latin typeface="Arial" panose="020B0604020202020204" pitchFamily="34" charset="0"/>
                <a:cs typeface="Arial" panose="020B0604020202020204" pitchFamily="34" charset="0"/>
              </a:endParaRPr>
            </a:p>
          </p:txBody>
        </p:sp>
      </p:grpSp>
      <p:sp>
        <p:nvSpPr>
          <p:cNvPr id="21" name="TextBox 20">
            <a:extLst>
              <a:ext uri="{FF2B5EF4-FFF2-40B4-BE49-F238E27FC236}">
                <a16:creationId xmlns:a16="http://schemas.microsoft.com/office/drawing/2014/main" id="{427485BD-4922-C59D-2CCE-5E96C2B8C16F}"/>
              </a:ext>
            </a:extLst>
          </p:cNvPr>
          <p:cNvSpPr txBox="1"/>
          <p:nvPr userDrawn="1"/>
        </p:nvSpPr>
        <p:spPr>
          <a:xfrm>
            <a:off x="299135" y="607598"/>
            <a:ext cx="9269618" cy="577850"/>
          </a:xfrm>
          <a:prstGeom prst="rect">
            <a:avLst/>
          </a:prstGeom>
          <a:noFill/>
        </p:spPr>
        <p:txBody>
          <a:bodyPr wrap="square" rtlCol="0">
            <a:spAutoFit/>
          </a:bodyPr>
          <a:lstStyle/>
          <a:p>
            <a:pPr>
              <a:lnSpc>
                <a:spcPct val="150000"/>
              </a:lnSpc>
            </a:pPr>
            <a:endParaRPr lang="x-none" sz="2400" b="1"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B65B6EBE-0FC7-8E14-4589-707FD2C06DDF}"/>
              </a:ext>
            </a:extLst>
          </p:cNvPr>
          <p:cNvSpPr>
            <a:spLocks noGrp="1"/>
          </p:cNvSpPr>
          <p:nvPr>
            <p:ph type="sldNum" sz="quarter" idx="12"/>
          </p:nvPr>
        </p:nvSpPr>
        <p:spPr>
          <a:xfrm>
            <a:off x="9057859" y="6406525"/>
            <a:ext cx="2743200" cy="365125"/>
          </a:xfrm>
        </p:spPr>
        <p:txBody>
          <a:bodyPr/>
          <a:lstStyle>
            <a:lvl1pPr>
              <a:defRPr sz="1800" b="1">
                <a:solidFill>
                  <a:schemeClr val="tx1"/>
                </a:solidFill>
              </a:defRPr>
            </a:lvl1pPr>
          </a:lstStyle>
          <a:p>
            <a:fld id="{93A87939-C1E2-41C2-ACE2-B6897D3F719B}" type="slidenum">
              <a:rPr lang="x-none" smtClean="0"/>
              <a:pPr/>
              <a:t>‹#›</a:t>
            </a:fld>
            <a:endParaRPr lang="x-none"/>
          </a:p>
        </p:txBody>
      </p:sp>
    </p:spTree>
    <p:extLst>
      <p:ext uri="{BB962C8B-B14F-4D97-AF65-F5344CB8AC3E}">
        <p14:creationId xmlns:p14="http://schemas.microsoft.com/office/powerpoint/2010/main" val="3695869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E8E0-BCF4-13F3-DAC3-0372034917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6ECD618F-9D10-80A4-F226-DA939F4924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609566-EE7F-811C-0199-25675963657C}"/>
              </a:ext>
            </a:extLst>
          </p:cNvPr>
          <p:cNvSpPr>
            <a:spLocks noGrp="1"/>
          </p:cNvSpPr>
          <p:nvPr>
            <p:ph type="dt" sz="half" idx="10"/>
          </p:nvPr>
        </p:nvSpPr>
        <p:spPr/>
        <p:txBody>
          <a:bodyPr/>
          <a:lstStyle/>
          <a:p>
            <a:fld id="{190E82F9-B7A4-40EF-9BCA-1F597B4F040F}" type="datetime1">
              <a:rPr lang="en-US" smtClean="0"/>
              <a:pPr/>
              <a:t>1/4/2023</a:t>
            </a:fld>
            <a:endParaRPr lang="x-none"/>
          </a:p>
        </p:txBody>
      </p:sp>
      <p:sp>
        <p:nvSpPr>
          <p:cNvPr id="5" name="Footer Placeholder 4">
            <a:extLst>
              <a:ext uri="{FF2B5EF4-FFF2-40B4-BE49-F238E27FC236}">
                <a16:creationId xmlns:a16="http://schemas.microsoft.com/office/drawing/2014/main" id="{0598600E-21DB-A6DB-93A5-8D9C97D727A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F9359C1-6DBC-AE5E-8082-413DC03B349E}"/>
              </a:ext>
            </a:extLst>
          </p:cNvPr>
          <p:cNvSpPr>
            <a:spLocks noGrp="1"/>
          </p:cNvSpPr>
          <p:nvPr>
            <p:ph type="sldNum" sz="quarter" idx="12"/>
          </p:nvPr>
        </p:nvSpPr>
        <p:spPr/>
        <p:txBody>
          <a:bodyPr/>
          <a:lstStyle/>
          <a:p>
            <a:fld id="{93A87939-C1E2-41C2-ACE2-B6897D3F719B}" type="slidenum">
              <a:rPr lang="x-none" smtClean="0"/>
              <a:pPr/>
              <a:t>‹#›</a:t>
            </a:fld>
            <a:endParaRPr lang="x-none"/>
          </a:p>
        </p:txBody>
      </p:sp>
    </p:spTree>
    <p:extLst>
      <p:ext uri="{BB962C8B-B14F-4D97-AF65-F5344CB8AC3E}">
        <p14:creationId xmlns:p14="http://schemas.microsoft.com/office/powerpoint/2010/main" val="1141292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098A-9443-0019-0EA3-F02532B773E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7E45FA91-6F19-74EC-B286-5DAD26A79D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A2F192F2-C27D-4224-A715-36F2348360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E1AFE65E-2F02-E3D4-9D94-D401B433A301}"/>
              </a:ext>
            </a:extLst>
          </p:cNvPr>
          <p:cNvSpPr>
            <a:spLocks noGrp="1"/>
          </p:cNvSpPr>
          <p:nvPr>
            <p:ph type="dt" sz="half" idx="10"/>
          </p:nvPr>
        </p:nvSpPr>
        <p:spPr/>
        <p:txBody>
          <a:bodyPr/>
          <a:lstStyle/>
          <a:p>
            <a:fld id="{EE102235-F68D-4F83-85D0-60AF225C8BBD}" type="datetime1">
              <a:rPr lang="en-US" smtClean="0"/>
              <a:pPr/>
              <a:t>1/4/2023</a:t>
            </a:fld>
            <a:endParaRPr lang="x-none"/>
          </a:p>
        </p:txBody>
      </p:sp>
      <p:sp>
        <p:nvSpPr>
          <p:cNvPr id="6" name="Footer Placeholder 5">
            <a:extLst>
              <a:ext uri="{FF2B5EF4-FFF2-40B4-BE49-F238E27FC236}">
                <a16:creationId xmlns:a16="http://schemas.microsoft.com/office/drawing/2014/main" id="{349E34D7-91E1-888D-248B-DC572A3D656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782EED0E-0041-5E66-ED17-F01CB32FE7EF}"/>
              </a:ext>
            </a:extLst>
          </p:cNvPr>
          <p:cNvSpPr>
            <a:spLocks noGrp="1"/>
          </p:cNvSpPr>
          <p:nvPr>
            <p:ph type="sldNum" sz="quarter" idx="12"/>
          </p:nvPr>
        </p:nvSpPr>
        <p:spPr/>
        <p:txBody>
          <a:bodyPr/>
          <a:lstStyle/>
          <a:p>
            <a:fld id="{93A87939-C1E2-41C2-ACE2-B6897D3F719B}" type="slidenum">
              <a:rPr lang="x-none" smtClean="0"/>
              <a:pPr/>
              <a:t>‹#›</a:t>
            </a:fld>
            <a:endParaRPr lang="x-none"/>
          </a:p>
        </p:txBody>
      </p:sp>
    </p:spTree>
    <p:extLst>
      <p:ext uri="{BB962C8B-B14F-4D97-AF65-F5344CB8AC3E}">
        <p14:creationId xmlns:p14="http://schemas.microsoft.com/office/powerpoint/2010/main" val="338129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288-D94C-996F-B57B-59BD93108448}"/>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D4483225-941B-BB3F-2D51-E4172D2EF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B3520E-7642-FFB8-83E8-98F181AB5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6B0792B3-E34F-67BC-A8C7-E2E7FC012B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E04063-4DFD-D407-649F-F1BF10B2B9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D959A08F-225B-0336-99AC-9A8D82CA953E}"/>
              </a:ext>
            </a:extLst>
          </p:cNvPr>
          <p:cNvSpPr>
            <a:spLocks noGrp="1"/>
          </p:cNvSpPr>
          <p:nvPr>
            <p:ph type="dt" sz="half" idx="10"/>
          </p:nvPr>
        </p:nvSpPr>
        <p:spPr/>
        <p:txBody>
          <a:bodyPr/>
          <a:lstStyle/>
          <a:p>
            <a:fld id="{CC2AE002-70D9-408D-88EC-FD0433AF0A7A}" type="datetime1">
              <a:rPr lang="en-US" smtClean="0"/>
              <a:pPr/>
              <a:t>1/4/2023</a:t>
            </a:fld>
            <a:endParaRPr lang="x-none"/>
          </a:p>
        </p:txBody>
      </p:sp>
      <p:sp>
        <p:nvSpPr>
          <p:cNvPr id="8" name="Footer Placeholder 7">
            <a:extLst>
              <a:ext uri="{FF2B5EF4-FFF2-40B4-BE49-F238E27FC236}">
                <a16:creationId xmlns:a16="http://schemas.microsoft.com/office/drawing/2014/main" id="{C29F9CD2-0FE2-9B34-FC5A-3F2F56DD1DC4}"/>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F67B1544-6330-519E-C728-32422943284B}"/>
              </a:ext>
            </a:extLst>
          </p:cNvPr>
          <p:cNvSpPr>
            <a:spLocks noGrp="1"/>
          </p:cNvSpPr>
          <p:nvPr>
            <p:ph type="sldNum" sz="quarter" idx="12"/>
          </p:nvPr>
        </p:nvSpPr>
        <p:spPr/>
        <p:txBody>
          <a:bodyPr/>
          <a:lstStyle/>
          <a:p>
            <a:fld id="{93A87939-C1E2-41C2-ACE2-B6897D3F719B}" type="slidenum">
              <a:rPr lang="x-none" smtClean="0"/>
              <a:pPr/>
              <a:t>‹#›</a:t>
            </a:fld>
            <a:endParaRPr lang="x-none"/>
          </a:p>
        </p:txBody>
      </p:sp>
    </p:spTree>
    <p:extLst>
      <p:ext uri="{BB962C8B-B14F-4D97-AF65-F5344CB8AC3E}">
        <p14:creationId xmlns:p14="http://schemas.microsoft.com/office/powerpoint/2010/main" val="1375022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DE60-1E89-6DA1-2017-77D8693761E4}"/>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32EEB46F-D16E-60E1-BAA0-11E9797A0EFF}"/>
              </a:ext>
            </a:extLst>
          </p:cNvPr>
          <p:cNvSpPr>
            <a:spLocks noGrp="1"/>
          </p:cNvSpPr>
          <p:nvPr>
            <p:ph type="dt" sz="half" idx="10"/>
          </p:nvPr>
        </p:nvSpPr>
        <p:spPr/>
        <p:txBody>
          <a:bodyPr/>
          <a:lstStyle/>
          <a:p>
            <a:fld id="{A660D2A7-710E-4268-BE9C-963AC273F44C}" type="datetime1">
              <a:rPr lang="en-US" smtClean="0"/>
              <a:pPr/>
              <a:t>1/4/2023</a:t>
            </a:fld>
            <a:endParaRPr lang="x-none"/>
          </a:p>
        </p:txBody>
      </p:sp>
      <p:sp>
        <p:nvSpPr>
          <p:cNvPr id="4" name="Footer Placeholder 3">
            <a:extLst>
              <a:ext uri="{FF2B5EF4-FFF2-40B4-BE49-F238E27FC236}">
                <a16:creationId xmlns:a16="http://schemas.microsoft.com/office/drawing/2014/main" id="{1B01D348-540E-C5D4-7F74-409013DCBE75}"/>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739863D3-A8FD-D63B-E9D1-9E552DD81BC0}"/>
              </a:ext>
            </a:extLst>
          </p:cNvPr>
          <p:cNvSpPr>
            <a:spLocks noGrp="1"/>
          </p:cNvSpPr>
          <p:nvPr>
            <p:ph type="sldNum" sz="quarter" idx="12"/>
          </p:nvPr>
        </p:nvSpPr>
        <p:spPr/>
        <p:txBody>
          <a:bodyPr/>
          <a:lstStyle/>
          <a:p>
            <a:fld id="{93A87939-C1E2-41C2-ACE2-B6897D3F719B}" type="slidenum">
              <a:rPr lang="x-none" smtClean="0"/>
              <a:pPr/>
              <a:t>‹#›</a:t>
            </a:fld>
            <a:endParaRPr lang="x-none"/>
          </a:p>
        </p:txBody>
      </p:sp>
    </p:spTree>
    <p:extLst>
      <p:ext uri="{BB962C8B-B14F-4D97-AF65-F5344CB8AC3E}">
        <p14:creationId xmlns:p14="http://schemas.microsoft.com/office/powerpoint/2010/main" val="2183580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EFE718-713F-7EF0-B803-26AE8E9D770A}"/>
              </a:ext>
            </a:extLst>
          </p:cNvPr>
          <p:cNvSpPr>
            <a:spLocks noGrp="1"/>
          </p:cNvSpPr>
          <p:nvPr>
            <p:ph type="dt" sz="half" idx="10"/>
          </p:nvPr>
        </p:nvSpPr>
        <p:spPr/>
        <p:txBody>
          <a:bodyPr/>
          <a:lstStyle/>
          <a:p>
            <a:fld id="{534F7909-5FED-45D1-9EB9-871B4566C106}" type="datetime1">
              <a:rPr lang="en-US" smtClean="0"/>
              <a:pPr/>
              <a:t>1/4/2023</a:t>
            </a:fld>
            <a:endParaRPr lang="x-none"/>
          </a:p>
        </p:txBody>
      </p:sp>
      <p:sp>
        <p:nvSpPr>
          <p:cNvPr id="3" name="Footer Placeholder 2">
            <a:extLst>
              <a:ext uri="{FF2B5EF4-FFF2-40B4-BE49-F238E27FC236}">
                <a16:creationId xmlns:a16="http://schemas.microsoft.com/office/drawing/2014/main" id="{75467494-D411-99DD-CF77-C89C020F9694}"/>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78E571B0-1944-18E5-7A19-DED754B9063E}"/>
              </a:ext>
            </a:extLst>
          </p:cNvPr>
          <p:cNvSpPr>
            <a:spLocks noGrp="1"/>
          </p:cNvSpPr>
          <p:nvPr>
            <p:ph type="sldNum" sz="quarter" idx="12"/>
          </p:nvPr>
        </p:nvSpPr>
        <p:spPr/>
        <p:txBody>
          <a:bodyPr/>
          <a:lstStyle/>
          <a:p>
            <a:fld id="{93A87939-C1E2-41C2-ACE2-B6897D3F719B}" type="slidenum">
              <a:rPr lang="x-none" smtClean="0"/>
              <a:pPr/>
              <a:t>‹#›</a:t>
            </a:fld>
            <a:endParaRPr lang="x-none"/>
          </a:p>
        </p:txBody>
      </p:sp>
    </p:spTree>
    <p:extLst>
      <p:ext uri="{BB962C8B-B14F-4D97-AF65-F5344CB8AC3E}">
        <p14:creationId xmlns:p14="http://schemas.microsoft.com/office/powerpoint/2010/main" val="289418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7252-0D1A-D1A9-4A6F-7A4F75B18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128F1989-DF46-3514-AA5D-354949D67A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665C99BD-BD42-6B2F-3DD7-9E0857A38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0399A-63EC-B330-226F-7672D341B8DC}"/>
              </a:ext>
            </a:extLst>
          </p:cNvPr>
          <p:cNvSpPr>
            <a:spLocks noGrp="1"/>
          </p:cNvSpPr>
          <p:nvPr>
            <p:ph type="dt" sz="half" idx="10"/>
          </p:nvPr>
        </p:nvSpPr>
        <p:spPr/>
        <p:txBody>
          <a:bodyPr/>
          <a:lstStyle/>
          <a:p>
            <a:fld id="{2BB9847E-89EA-4713-A14A-07EBAB75C710}" type="datetime1">
              <a:rPr lang="en-US" smtClean="0"/>
              <a:pPr/>
              <a:t>1/4/2023</a:t>
            </a:fld>
            <a:endParaRPr lang="x-none"/>
          </a:p>
        </p:txBody>
      </p:sp>
      <p:sp>
        <p:nvSpPr>
          <p:cNvPr id="6" name="Footer Placeholder 5">
            <a:extLst>
              <a:ext uri="{FF2B5EF4-FFF2-40B4-BE49-F238E27FC236}">
                <a16:creationId xmlns:a16="http://schemas.microsoft.com/office/drawing/2014/main" id="{2566F501-DC1C-8BBD-15C4-CD0F5B727A86}"/>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9D9EFFAB-93E7-3649-9297-DA81E2DDD846}"/>
              </a:ext>
            </a:extLst>
          </p:cNvPr>
          <p:cNvSpPr>
            <a:spLocks noGrp="1"/>
          </p:cNvSpPr>
          <p:nvPr>
            <p:ph type="sldNum" sz="quarter" idx="12"/>
          </p:nvPr>
        </p:nvSpPr>
        <p:spPr/>
        <p:txBody>
          <a:bodyPr/>
          <a:lstStyle/>
          <a:p>
            <a:fld id="{93A87939-C1E2-41C2-ACE2-B6897D3F719B}" type="slidenum">
              <a:rPr lang="x-none" smtClean="0"/>
              <a:pPr/>
              <a:t>‹#›</a:t>
            </a:fld>
            <a:endParaRPr lang="x-none"/>
          </a:p>
        </p:txBody>
      </p:sp>
    </p:spTree>
    <p:extLst>
      <p:ext uri="{BB962C8B-B14F-4D97-AF65-F5344CB8AC3E}">
        <p14:creationId xmlns:p14="http://schemas.microsoft.com/office/powerpoint/2010/main" val="162167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AC34-4BD3-CB29-4BB1-3A6053EE7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CCA4E5F4-C66C-85D8-9A80-9B326FABC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3958A632-BE21-4E47-28E1-87B4E0250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75F8A-3E8B-1003-99DF-3F63E1A570FC}"/>
              </a:ext>
            </a:extLst>
          </p:cNvPr>
          <p:cNvSpPr>
            <a:spLocks noGrp="1"/>
          </p:cNvSpPr>
          <p:nvPr>
            <p:ph type="dt" sz="half" idx="10"/>
          </p:nvPr>
        </p:nvSpPr>
        <p:spPr/>
        <p:txBody>
          <a:bodyPr/>
          <a:lstStyle/>
          <a:p>
            <a:fld id="{5F4B54AB-D926-4C0D-A609-AF3A99AF87FA}" type="datetime1">
              <a:rPr lang="en-US" smtClean="0"/>
              <a:pPr/>
              <a:t>1/4/2023</a:t>
            </a:fld>
            <a:endParaRPr lang="x-none"/>
          </a:p>
        </p:txBody>
      </p:sp>
      <p:sp>
        <p:nvSpPr>
          <p:cNvPr id="6" name="Footer Placeholder 5">
            <a:extLst>
              <a:ext uri="{FF2B5EF4-FFF2-40B4-BE49-F238E27FC236}">
                <a16:creationId xmlns:a16="http://schemas.microsoft.com/office/drawing/2014/main" id="{9F3E3D03-9078-8228-F0D1-C798D75967F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9C916E8-0B4F-1F55-D963-4D83D8EF78BF}"/>
              </a:ext>
            </a:extLst>
          </p:cNvPr>
          <p:cNvSpPr>
            <a:spLocks noGrp="1"/>
          </p:cNvSpPr>
          <p:nvPr>
            <p:ph type="sldNum" sz="quarter" idx="12"/>
          </p:nvPr>
        </p:nvSpPr>
        <p:spPr/>
        <p:txBody>
          <a:bodyPr/>
          <a:lstStyle/>
          <a:p>
            <a:fld id="{93A87939-C1E2-41C2-ACE2-B6897D3F719B}" type="slidenum">
              <a:rPr lang="x-none" smtClean="0"/>
              <a:pPr/>
              <a:t>‹#›</a:t>
            </a:fld>
            <a:endParaRPr lang="x-none"/>
          </a:p>
        </p:txBody>
      </p:sp>
    </p:spTree>
    <p:extLst>
      <p:ext uri="{BB962C8B-B14F-4D97-AF65-F5344CB8AC3E}">
        <p14:creationId xmlns:p14="http://schemas.microsoft.com/office/powerpoint/2010/main" val="361557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9EA8E-BC34-EAF6-7001-532613DC3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D15254F9-3D2A-8DDF-6198-E897EBC3CA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F29D638-FFFD-7F47-E472-9FB62C859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C72F8-5FE1-4F27-89FF-7232F2BDF681}" type="datetime1">
              <a:rPr lang="en-US" smtClean="0"/>
              <a:pPr/>
              <a:t>1/4/2023</a:t>
            </a:fld>
            <a:endParaRPr lang="x-none"/>
          </a:p>
        </p:txBody>
      </p:sp>
      <p:sp>
        <p:nvSpPr>
          <p:cNvPr id="5" name="Footer Placeholder 4">
            <a:extLst>
              <a:ext uri="{FF2B5EF4-FFF2-40B4-BE49-F238E27FC236}">
                <a16:creationId xmlns:a16="http://schemas.microsoft.com/office/drawing/2014/main" id="{0BE52B70-524A-A337-CDC8-F20B4015F2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556128B5-CCBF-1280-AB17-071FABE4A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87939-C1E2-41C2-ACE2-B6897D3F719B}" type="slidenum">
              <a:rPr lang="x-none" smtClean="0"/>
              <a:pPr/>
              <a:t>‹#›</a:t>
            </a:fld>
            <a:endParaRPr lang="x-none"/>
          </a:p>
        </p:txBody>
      </p:sp>
    </p:spTree>
    <p:extLst>
      <p:ext uri="{BB962C8B-B14F-4D97-AF65-F5344CB8AC3E}">
        <p14:creationId xmlns:p14="http://schemas.microsoft.com/office/powerpoint/2010/main" val="113173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5944" y="1861698"/>
            <a:ext cx="11769660" cy="2575923"/>
          </a:xfrm>
        </p:spPr>
        <p:txBody>
          <a:bodyPr>
            <a:normAutofit fontScale="90000"/>
          </a:bodyPr>
          <a:lstStyle/>
          <a:p>
            <a:pPr algn="ctr"/>
            <a:r>
              <a:rPr lang="en-US" sz="5400" b="1" dirty="0">
                <a:solidFill>
                  <a:srgbClr val="002060"/>
                </a:solidFill>
                <a:ea typeface="Roboto"/>
                <a:sym typeface="Roboto"/>
              </a:rPr>
              <a:t>Modelling and simulation using </a:t>
            </a:r>
            <a:r>
              <a:rPr lang="en-US" sz="5400" b="1" dirty="0" err="1">
                <a:solidFill>
                  <a:srgbClr val="002060"/>
                </a:solidFill>
                <a:ea typeface="Roboto"/>
                <a:sym typeface="Roboto"/>
              </a:rPr>
              <a:t>Matlab</a:t>
            </a:r>
            <a:r>
              <a:rPr lang="en-US" sz="5400" b="1" dirty="0">
                <a:solidFill>
                  <a:srgbClr val="002060"/>
                </a:solidFill>
                <a:ea typeface="Roboto"/>
                <a:sym typeface="Roboto"/>
              </a:rPr>
              <a:t>/Simulink and its applications in Electric Power Steering </a:t>
            </a:r>
            <a:r>
              <a:rPr lang="en-US" sz="5400" b="1" dirty="0" err="1">
                <a:solidFill>
                  <a:srgbClr val="002060"/>
                </a:solidFill>
                <a:ea typeface="Roboto"/>
                <a:sym typeface="Roboto"/>
              </a:rPr>
              <a:t>sytem</a:t>
            </a:r>
            <a:endParaRPr lang="en-US" sz="5333" b="1" dirty="0">
              <a:solidFill>
                <a:srgbClr val="002060"/>
              </a:solidFill>
              <a:ea typeface="Roboto" panose="02000000000000000000" pitchFamily="2" charset="0"/>
            </a:endParaRPr>
          </a:p>
        </p:txBody>
      </p:sp>
      <p:pic>
        <p:nvPicPr>
          <p:cNvPr id="14" name="Picture 2" descr="BK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159" y="34400"/>
            <a:ext cx="1377520" cy="131553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922235" y="1373429"/>
            <a:ext cx="5043368" cy="400110"/>
          </a:xfrm>
          <a:prstGeom prst="rect">
            <a:avLst/>
          </a:prstGeom>
          <a:noFill/>
        </p:spPr>
        <p:txBody>
          <a:bodyPr wrap="none" rtlCol="0">
            <a:spAutoFit/>
          </a:bodyPr>
          <a:lstStyle/>
          <a:p>
            <a:pPr defTabSz="609585">
              <a:defRPr/>
            </a:pPr>
            <a:r>
              <a:rPr lang="en-US" sz="2000" b="1" dirty="0">
                <a:latin typeface="Roboto" panose="02000000000000000000" pitchFamily="2" charset="0"/>
                <a:ea typeface="Roboto" panose="02000000000000000000" pitchFamily="2" charset="0"/>
                <a:cs typeface="Times New Roman" panose="02020603050405020304" pitchFamily="18" charset="0"/>
              </a:rPr>
              <a:t>Ho Chi Minh City University of Technology</a:t>
            </a:r>
          </a:p>
        </p:txBody>
      </p:sp>
      <p:sp>
        <p:nvSpPr>
          <p:cNvPr id="17" name="TextBox 16"/>
          <p:cNvSpPr txBox="1"/>
          <p:nvPr/>
        </p:nvSpPr>
        <p:spPr>
          <a:xfrm>
            <a:off x="583423" y="1390201"/>
            <a:ext cx="4536819" cy="400110"/>
          </a:xfrm>
          <a:prstGeom prst="rect">
            <a:avLst/>
          </a:prstGeom>
          <a:noFill/>
        </p:spPr>
        <p:txBody>
          <a:bodyPr wrap="none" rtlCol="0">
            <a:spAutoFit/>
          </a:bodyPr>
          <a:lstStyle>
            <a:defPPr>
              <a:defRPr lang="en-US"/>
            </a:defPPr>
            <a:lvl1pPr>
              <a:defRPr>
                <a:latin typeface="Times New Roman" panose="02020603050405020304" pitchFamily="18" charset="0"/>
                <a:cs typeface="Times New Roman" panose="02020603050405020304" pitchFamily="18" charset="0"/>
              </a:defRPr>
            </a:lvl1pPr>
          </a:lstStyle>
          <a:p>
            <a:pPr defTabSz="609585">
              <a:defRPr/>
            </a:pPr>
            <a:r>
              <a:rPr lang="vi-VN" sz="2000" b="1" dirty="0">
                <a:latin typeface="Roboto" panose="02000000000000000000" pitchFamily="2" charset="0"/>
                <a:ea typeface="Roboto" panose="02000000000000000000" pitchFamily="2" charset="0"/>
              </a:rPr>
              <a:t>Faculty of Transportation </a:t>
            </a:r>
            <a:r>
              <a:rPr lang="en-US" sz="2000" b="1" dirty="0">
                <a:latin typeface="Roboto" panose="02000000000000000000" pitchFamily="2" charset="0"/>
                <a:ea typeface="Roboto" panose="02000000000000000000" pitchFamily="2" charset="0"/>
              </a:rPr>
              <a:t>E</a:t>
            </a:r>
            <a:r>
              <a:rPr lang="vi-VN" sz="2000" b="1" dirty="0">
                <a:latin typeface="Roboto" panose="02000000000000000000" pitchFamily="2" charset="0"/>
                <a:ea typeface="Roboto" panose="02000000000000000000" pitchFamily="2" charset="0"/>
              </a:rPr>
              <a:t>ngineering</a:t>
            </a:r>
            <a:endParaRPr lang="en-US" sz="2000" b="1" dirty="0">
              <a:latin typeface="Roboto" panose="02000000000000000000" pitchFamily="2" charset="0"/>
              <a:ea typeface="Roboto" panose="02000000000000000000" pitchFamily="2" charset="0"/>
            </a:endParaRPr>
          </a:p>
        </p:txBody>
      </p:sp>
      <p:sp>
        <p:nvSpPr>
          <p:cNvPr id="18" name="Google Shape;189;p31"/>
          <p:cNvSpPr txBox="1"/>
          <p:nvPr/>
        </p:nvSpPr>
        <p:spPr>
          <a:xfrm>
            <a:off x="400543" y="5150281"/>
            <a:ext cx="6692016" cy="1096388"/>
          </a:xfrm>
          <a:prstGeom prst="rect">
            <a:avLst/>
          </a:prstGeom>
          <a:noFill/>
          <a:ln>
            <a:noFill/>
          </a:ln>
        </p:spPr>
        <p:txBody>
          <a:bodyPr spcFirstLastPara="1" wrap="square" lIns="121900" tIns="121900" rIns="121900" bIns="121900" anchor="t" anchorCtr="0">
            <a:noAutofit/>
          </a:bodyPr>
          <a:lstStyle/>
          <a:p>
            <a:r>
              <a:rPr lang="en-US" sz="2133" b="1" dirty="0">
                <a:solidFill>
                  <a:srgbClr val="0070C0"/>
                </a:solidFill>
                <a:latin typeface="Roboto" panose="02000000000000000000" pitchFamily="2" charset="0"/>
                <a:ea typeface="Roboto" panose="02000000000000000000" pitchFamily="2" charset="0"/>
                <a:cs typeface="Lexend Deca"/>
                <a:sym typeface="Lexend Deca"/>
              </a:rPr>
              <a:t>Instructor: </a:t>
            </a:r>
            <a:r>
              <a:rPr lang="en-US" sz="2133" b="1" dirty="0">
                <a:solidFill>
                  <a:schemeClr val="dk1"/>
                </a:solidFill>
                <a:latin typeface="Roboto" panose="02000000000000000000" pitchFamily="2" charset="0"/>
                <a:ea typeface="Roboto" panose="02000000000000000000" pitchFamily="2" charset="0"/>
                <a:cs typeface="Lexend Deca"/>
                <a:sym typeface="Lexend Deca"/>
              </a:rPr>
              <a:t>Dr. </a:t>
            </a:r>
            <a:r>
              <a:rPr lang="en-US" sz="2133" b="1" dirty="0" err="1">
                <a:solidFill>
                  <a:schemeClr val="dk1"/>
                </a:solidFill>
                <a:latin typeface="Roboto" panose="02000000000000000000" pitchFamily="2" charset="0"/>
                <a:ea typeface="Roboto" panose="02000000000000000000" pitchFamily="2" charset="0"/>
                <a:cs typeface="Lexend Deca"/>
                <a:sym typeface="Lexend Deca"/>
              </a:rPr>
              <a:t>Ngô</a:t>
            </a:r>
            <a:r>
              <a:rPr lang="en-US" sz="2133" b="1" dirty="0">
                <a:solidFill>
                  <a:schemeClr val="dk1"/>
                </a:solidFill>
                <a:latin typeface="Roboto" panose="02000000000000000000" pitchFamily="2" charset="0"/>
                <a:ea typeface="Roboto" panose="02000000000000000000" pitchFamily="2" charset="0"/>
                <a:cs typeface="Lexend Deca"/>
                <a:sym typeface="Lexend Deca"/>
              </a:rPr>
              <a:t> </a:t>
            </a:r>
            <a:r>
              <a:rPr lang="en-US" sz="2133" b="1" dirty="0" err="1">
                <a:solidFill>
                  <a:schemeClr val="dk1"/>
                </a:solidFill>
                <a:latin typeface="Roboto" panose="02000000000000000000" pitchFamily="2" charset="0"/>
                <a:ea typeface="Roboto" panose="02000000000000000000" pitchFamily="2" charset="0"/>
                <a:cs typeface="Lexend Deca"/>
                <a:sym typeface="Lexend Deca"/>
              </a:rPr>
              <a:t>Đắc</a:t>
            </a:r>
            <a:r>
              <a:rPr lang="en-US" sz="2133" b="1" dirty="0">
                <a:solidFill>
                  <a:schemeClr val="dk1"/>
                </a:solidFill>
                <a:latin typeface="Roboto" panose="02000000000000000000" pitchFamily="2" charset="0"/>
                <a:ea typeface="Roboto" panose="02000000000000000000" pitchFamily="2" charset="0"/>
                <a:cs typeface="Lexend Deca"/>
                <a:sym typeface="Lexend Deca"/>
              </a:rPr>
              <a:t> </a:t>
            </a:r>
            <a:r>
              <a:rPr lang="en-US" sz="2133" b="1" dirty="0" err="1">
                <a:solidFill>
                  <a:schemeClr val="dk1"/>
                </a:solidFill>
                <a:latin typeface="Roboto" panose="02000000000000000000" pitchFamily="2" charset="0"/>
                <a:ea typeface="Roboto" panose="02000000000000000000" pitchFamily="2" charset="0"/>
                <a:cs typeface="Lexend Deca"/>
                <a:sym typeface="Lexend Deca"/>
              </a:rPr>
              <a:t>Việt</a:t>
            </a:r>
            <a:endParaRPr lang="vi-VN" sz="2133" b="1" dirty="0">
              <a:solidFill>
                <a:schemeClr val="dk1"/>
              </a:solidFill>
              <a:latin typeface="Roboto" panose="02000000000000000000" pitchFamily="2" charset="0"/>
              <a:ea typeface="Roboto" panose="02000000000000000000" pitchFamily="2" charset="0"/>
              <a:cs typeface="Lexend Deca"/>
              <a:sym typeface="Lexend Deca"/>
            </a:endParaRPr>
          </a:p>
          <a:p>
            <a:r>
              <a:rPr lang="vi-VN" sz="2133" b="1" dirty="0">
                <a:solidFill>
                  <a:srgbClr val="0070C0"/>
                </a:solidFill>
                <a:latin typeface="Roboto" panose="02000000000000000000" pitchFamily="2" charset="0"/>
                <a:ea typeface="Roboto" panose="02000000000000000000" pitchFamily="2" charset="0"/>
                <a:cs typeface="Lexend Deca"/>
                <a:sym typeface="Lexend Deca"/>
              </a:rPr>
              <a:t>Student:</a:t>
            </a:r>
            <a:r>
              <a:rPr lang="en-US" sz="2133" b="1" dirty="0">
                <a:solidFill>
                  <a:srgbClr val="0070C0"/>
                </a:solidFill>
                <a:latin typeface="Roboto" panose="02000000000000000000" pitchFamily="2" charset="0"/>
                <a:ea typeface="Roboto" panose="02000000000000000000" pitchFamily="2" charset="0"/>
                <a:cs typeface="Lexend Deca"/>
                <a:sym typeface="Lexend Deca"/>
              </a:rPr>
              <a:t> </a:t>
            </a:r>
            <a:r>
              <a:rPr lang="en-US" sz="2133" b="1" dirty="0">
                <a:latin typeface="Roboto" panose="02000000000000000000" pitchFamily="2" charset="0"/>
                <a:ea typeface="Roboto" panose="02000000000000000000" pitchFamily="2" charset="0"/>
                <a:cs typeface="Lexend Deca"/>
                <a:sym typeface="Lexend Deca"/>
              </a:rPr>
              <a:t>Trịnh Tiến Long</a:t>
            </a:r>
          </a:p>
          <a:p>
            <a:r>
              <a:rPr lang="en-US" sz="2133" b="1" dirty="0">
                <a:solidFill>
                  <a:srgbClr val="0070C0"/>
                </a:solidFill>
                <a:latin typeface="Roboto" panose="02000000000000000000" pitchFamily="2" charset="0"/>
                <a:ea typeface="Roboto" panose="02000000000000000000" pitchFamily="2" charset="0"/>
                <a:cs typeface="Lexend Deca"/>
                <a:sym typeface="Lexend Deca"/>
              </a:rPr>
              <a:t>Student ID: </a:t>
            </a:r>
            <a:r>
              <a:rPr lang="en-US" sz="2133" b="1" dirty="0">
                <a:latin typeface="Roboto" panose="02000000000000000000" pitchFamily="2" charset="0"/>
                <a:ea typeface="Roboto" panose="02000000000000000000" pitchFamily="2" charset="0"/>
                <a:cs typeface="Lexend Deca"/>
                <a:sym typeface="Lexend Deca"/>
              </a:rPr>
              <a:t>1852047</a:t>
            </a:r>
            <a:endParaRPr sz="2133" b="1" dirty="0">
              <a:latin typeface="Roboto" panose="02000000000000000000" pitchFamily="2" charset="0"/>
              <a:ea typeface="Roboto" panose="02000000000000000000" pitchFamily="2" charset="0"/>
              <a:cs typeface="Lexend Deca"/>
              <a:sym typeface="Lexend Deca"/>
            </a:endParaRPr>
          </a:p>
        </p:txBody>
      </p:sp>
      <p:pic>
        <p:nvPicPr>
          <p:cNvPr id="13" name="Picture 2" descr="Không có mô tả."/>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8869" y="-93101"/>
            <a:ext cx="1105929" cy="1453973"/>
          </a:xfrm>
          <a:prstGeom prst="rect">
            <a:avLst/>
          </a:prstGeom>
          <a:noFill/>
          <a:extLst>
            <a:ext uri="{909E8E84-426E-40DD-AFC4-6F175D3DCCD1}">
              <a14:hiddenFill xmlns:a14="http://schemas.microsoft.com/office/drawing/2010/main">
                <a:solidFill>
                  <a:srgbClr val="FFFFFF"/>
                </a:solidFill>
              </a14:hiddenFill>
            </a:ext>
          </a:extLst>
        </p:spPr>
      </p:pic>
      <p:sp>
        <p:nvSpPr>
          <p:cNvPr id="19" name="Slide Number Placeholder 18"/>
          <p:cNvSpPr>
            <a:spLocks noGrp="1"/>
          </p:cNvSpPr>
          <p:nvPr>
            <p:ph type="sldNum" sz="quarter" idx="12"/>
          </p:nvPr>
        </p:nvSpPr>
        <p:spPr/>
        <p:txBody>
          <a:bodyPr/>
          <a:lstStyle/>
          <a:p>
            <a:fld id="{CB44752F-637F-4425-BFB1-FBEC38BD1C33}" type="slidenum">
              <a:rPr lang="en-US" smtClean="0">
                <a:latin typeface="Roboto" panose="02000000000000000000" pitchFamily="2" charset="0"/>
                <a:ea typeface="Roboto" panose="02000000000000000000" pitchFamily="2" charset="0"/>
              </a:rPr>
              <a:pPr/>
              <a:t>1</a:t>
            </a:fld>
            <a:endParaRPr lang="en-US" dirty="0">
              <a:latin typeface="Roboto" panose="02000000000000000000" pitchFamily="2" charset="0"/>
              <a:ea typeface="Roboto" panose="02000000000000000000" pitchFamily="2" charset="0"/>
            </a:endParaRPr>
          </a:p>
        </p:txBody>
      </p:sp>
      <p:sp>
        <p:nvSpPr>
          <p:cNvPr id="9" name="Title 5">
            <a:extLst>
              <a:ext uri="{FF2B5EF4-FFF2-40B4-BE49-F238E27FC236}">
                <a16:creationId xmlns:a16="http://schemas.microsoft.com/office/drawing/2014/main" id="{98BA1B56-7A09-49A5-A84A-84B609CE07CB}"/>
              </a:ext>
            </a:extLst>
          </p:cNvPr>
          <p:cNvSpPr txBox="1">
            <a:spLocks/>
          </p:cNvSpPr>
          <p:nvPr/>
        </p:nvSpPr>
        <p:spPr>
          <a:xfrm>
            <a:off x="1197555" y="3594638"/>
            <a:ext cx="9796887" cy="25759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000" b="1" kern="1200" dirty="0">
                <a:solidFill>
                  <a:schemeClr val="lt1"/>
                </a:solidFill>
                <a:latin typeface="Arial" panose="020B0604020202020204" pitchFamily="34" charset="0"/>
                <a:ea typeface="+mn-ea"/>
                <a:cs typeface="Arial" panose="020B0604020202020204" pitchFamily="34" charset="0"/>
              </a:defRPr>
            </a:lvl1pPr>
          </a:lstStyle>
          <a:p>
            <a:pPr algn="ctr"/>
            <a:r>
              <a:rPr lang="en-US" sz="1800" dirty="0">
                <a:solidFill>
                  <a:schemeClr val="tx1"/>
                </a:solidFill>
                <a:effectLst/>
                <a:ea typeface="DengXian" panose="02010600030101010101" pitchFamily="2" charset="-122"/>
              </a:rPr>
              <a:t>Part of “Study of MATLAB/Simulink and application on simulation and analysis of mechanical components of the (complete) EPS system</a:t>
            </a:r>
            <a:endParaRPr lang="en-US" sz="5333" dirty="0">
              <a:solidFill>
                <a:schemeClr val="tx1"/>
              </a:solidFill>
              <a:ea typeface="Roboto" panose="02000000000000000000" pitchFamily="2" charset="0"/>
            </a:endParaRPr>
          </a:p>
        </p:txBody>
      </p:sp>
    </p:spTree>
    <p:extLst>
      <p:ext uri="{BB962C8B-B14F-4D97-AF65-F5344CB8AC3E}">
        <p14:creationId xmlns:p14="http://schemas.microsoft.com/office/powerpoint/2010/main" val="515965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4CE452-1CF5-4DE2-B621-D4D544F1FD35}"/>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248AE59D-63F8-4ED9-BCBC-B49CE61E4143}"/>
              </a:ext>
            </a:extLst>
          </p:cNvPr>
          <p:cNvSpPr>
            <a:spLocks noGrp="1"/>
          </p:cNvSpPr>
          <p:nvPr>
            <p:ph type="sldNum" sz="quarter" idx="12"/>
          </p:nvPr>
        </p:nvSpPr>
        <p:spPr/>
        <p:txBody>
          <a:bodyPr/>
          <a:lstStyle/>
          <a:p>
            <a:fld id="{93A87939-C1E2-41C2-ACE2-B6897D3F719B}" type="slidenum">
              <a:rPr lang="x-none" smtClean="0"/>
              <a:pPr/>
              <a:t>10</a:t>
            </a:fld>
            <a:endParaRPr lang="x-none"/>
          </a:p>
        </p:txBody>
      </p:sp>
      <p:sp>
        <p:nvSpPr>
          <p:cNvPr id="3" name="Content Placeholder 2">
            <a:extLst>
              <a:ext uri="{FF2B5EF4-FFF2-40B4-BE49-F238E27FC236}">
                <a16:creationId xmlns:a16="http://schemas.microsoft.com/office/drawing/2014/main" id="{00AD1CBA-1F34-4525-8D45-45055B2F7249}"/>
              </a:ext>
            </a:extLst>
          </p:cNvPr>
          <p:cNvSpPr>
            <a:spLocks noGrp="1"/>
          </p:cNvSpPr>
          <p:nvPr>
            <p:ph idx="1"/>
          </p:nvPr>
        </p:nvSpPr>
        <p:spPr>
          <a:xfrm>
            <a:off x="576147" y="613906"/>
            <a:ext cx="10515600" cy="5172988"/>
          </a:xfrm>
        </p:spPr>
        <p:txBody>
          <a:bodyPr/>
          <a:lstStyle/>
          <a:p>
            <a:pPr marL="457200" lvl="1" indent="0">
              <a:lnSpc>
                <a:spcPct val="107000"/>
              </a:lnSpc>
              <a:spcBef>
                <a:spcPts val="0"/>
              </a:spcBef>
              <a:buNone/>
            </a:pPr>
            <a:r>
              <a:rPr lang="en-US" sz="2200" b="1" dirty="0">
                <a:effectLst/>
                <a:latin typeface="Arial" panose="020B0604020202020204" pitchFamily="34" charset="0"/>
                <a:ea typeface="DengXian" panose="02010600030101010101" pitchFamily="2" charset="-122"/>
                <a:cs typeface="Arial" panose="020B0604020202020204" pitchFamily="34" charset="0"/>
              </a:rPr>
              <a:t>3.2 </a:t>
            </a:r>
            <a:r>
              <a:rPr lang="en-US" sz="2200" b="1" dirty="0">
                <a:latin typeface="Arial" panose="020B0604020202020204" pitchFamily="34" charset="0"/>
                <a:ea typeface="DengXian" panose="02010600030101010101" pitchFamily="2" charset="-122"/>
                <a:cs typeface="Arial" panose="020B0604020202020204" pitchFamily="34" charset="0"/>
              </a:rPr>
              <a:t>EPS system</a:t>
            </a:r>
            <a:endParaRPr lang="en-US" sz="2200" b="1" dirty="0">
              <a:effectLst/>
              <a:latin typeface="Arial" panose="020B0604020202020204" pitchFamily="34" charset="0"/>
              <a:ea typeface="DengXian" panose="02010600030101010101" pitchFamily="2" charset="-122"/>
              <a:cs typeface="Arial" panose="020B0604020202020204" pitchFamily="34" charset="0"/>
            </a:endParaRPr>
          </a:p>
          <a:p>
            <a:pPr marL="457200" marR="0" lvl="1" indent="0">
              <a:lnSpc>
                <a:spcPct val="107000"/>
              </a:lnSpc>
              <a:spcBef>
                <a:spcPts val="0"/>
              </a:spcBef>
              <a:spcAft>
                <a:spcPts val="0"/>
              </a:spcAft>
              <a:buNone/>
            </a:pPr>
            <a:endParaRPr lang="en-US"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7C68A02D-ACF4-21FB-EACC-5891ACB50A08}"/>
              </a:ext>
            </a:extLst>
          </p:cNvPr>
          <p:cNvPicPr>
            <a:picLocks noChangeAspect="1"/>
          </p:cNvPicPr>
          <p:nvPr/>
        </p:nvPicPr>
        <p:blipFill rotWithShape="1">
          <a:blip r:embed="rId3"/>
          <a:srcRect t="2427"/>
          <a:stretch/>
        </p:blipFill>
        <p:spPr>
          <a:xfrm>
            <a:off x="0" y="1071106"/>
            <a:ext cx="5673992" cy="1901235"/>
          </a:xfrm>
          <a:prstGeom prst="rect">
            <a:avLst/>
          </a:prstGeom>
        </p:spPr>
      </p:pic>
      <p:pic>
        <p:nvPicPr>
          <p:cNvPr id="19" name="Picture 18">
            <a:extLst>
              <a:ext uri="{FF2B5EF4-FFF2-40B4-BE49-F238E27FC236}">
                <a16:creationId xmlns:a16="http://schemas.microsoft.com/office/drawing/2014/main" id="{98A75B04-A4FC-61DB-9C36-C0E39A309EE0}"/>
              </a:ext>
            </a:extLst>
          </p:cNvPr>
          <p:cNvPicPr>
            <a:picLocks noChangeAspect="1"/>
          </p:cNvPicPr>
          <p:nvPr/>
        </p:nvPicPr>
        <p:blipFill>
          <a:blip r:embed="rId4"/>
          <a:stretch>
            <a:fillRect/>
          </a:stretch>
        </p:blipFill>
        <p:spPr>
          <a:xfrm>
            <a:off x="5785195" y="1207925"/>
            <a:ext cx="6545328" cy="1648662"/>
          </a:xfrm>
          <a:prstGeom prst="rect">
            <a:avLst/>
          </a:prstGeom>
        </p:spPr>
      </p:pic>
      <p:sp>
        <p:nvSpPr>
          <p:cNvPr id="24" name="Title 1">
            <a:extLst>
              <a:ext uri="{FF2B5EF4-FFF2-40B4-BE49-F238E27FC236}">
                <a16:creationId xmlns:a16="http://schemas.microsoft.com/office/drawing/2014/main" id="{0EECC5B0-55AC-0F9C-39EA-91F077645151}"/>
              </a:ext>
            </a:extLst>
          </p:cNvPr>
          <p:cNvSpPr>
            <a:spLocks noGrp="1"/>
          </p:cNvSpPr>
          <p:nvPr>
            <p:ph type="title"/>
          </p:nvPr>
        </p:nvSpPr>
        <p:spPr>
          <a:xfrm>
            <a:off x="0" y="0"/>
            <a:ext cx="5910470" cy="613906"/>
          </a:xfrm>
        </p:spPr>
        <p:txBody>
          <a:bodyPr>
            <a:normAutofit fontScale="90000"/>
          </a:bodyPr>
          <a:lstStyle/>
          <a:p>
            <a:r>
              <a:rPr lang="en-US" dirty="0"/>
              <a:t>III. </a:t>
            </a:r>
            <a:r>
              <a:rPr lang="en-US" sz="2000" b="1" dirty="0">
                <a:effectLst/>
                <a:latin typeface="Arial" panose="020B0604020202020204" pitchFamily="34" charset="0"/>
                <a:ea typeface="DengXian" panose="02010600030101010101" pitchFamily="2" charset="-122"/>
                <a:cs typeface="Arial" panose="020B0604020202020204" pitchFamily="34" charset="0"/>
              </a:rPr>
              <a:t>MATLAB/SIMULINK SIMULATION AND RESULT </a:t>
            </a:r>
            <a:endParaRPr lang="en-US" dirty="0"/>
          </a:p>
        </p:txBody>
      </p:sp>
      <p:pic>
        <p:nvPicPr>
          <p:cNvPr id="25" name="Picture 24" descr="Diagram&#10;&#10;Description automatically generated">
            <a:extLst>
              <a:ext uri="{FF2B5EF4-FFF2-40B4-BE49-F238E27FC236}">
                <a16:creationId xmlns:a16="http://schemas.microsoft.com/office/drawing/2014/main" id="{208905FB-9202-9C1C-8D96-DECD26604318}"/>
              </a:ext>
            </a:extLst>
          </p:cNvPr>
          <p:cNvPicPr>
            <a:picLocks noChangeAspect="1"/>
          </p:cNvPicPr>
          <p:nvPr/>
        </p:nvPicPr>
        <p:blipFill>
          <a:blip r:embed="rId5"/>
          <a:stretch>
            <a:fillRect/>
          </a:stretch>
        </p:blipFill>
        <p:spPr>
          <a:xfrm>
            <a:off x="2632337" y="2966903"/>
            <a:ext cx="6741795" cy="3329305"/>
          </a:xfrm>
          <a:prstGeom prst="rect">
            <a:avLst/>
          </a:prstGeom>
        </p:spPr>
      </p:pic>
    </p:spTree>
    <p:extLst>
      <p:ext uri="{BB962C8B-B14F-4D97-AF65-F5344CB8AC3E}">
        <p14:creationId xmlns:p14="http://schemas.microsoft.com/office/powerpoint/2010/main" val="219575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4CE452-1CF5-4DE2-B621-D4D544F1FD35}"/>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248AE59D-63F8-4ED9-BCBC-B49CE61E4143}"/>
              </a:ext>
            </a:extLst>
          </p:cNvPr>
          <p:cNvSpPr>
            <a:spLocks noGrp="1"/>
          </p:cNvSpPr>
          <p:nvPr>
            <p:ph type="sldNum" sz="quarter" idx="12"/>
          </p:nvPr>
        </p:nvSpPr>
        <p:spPr/>
        <p:txBody>
          <a:bodyPr/>
          <a:lstStyle/>
          <a:p>
            <a:fld id="{93A87939-C1E2-41C2-ACE2-B6897D3F719B}" type="slidenum">
              <a:rPr lang="x-none" smtClean="0"/>
              <a:pPr/>
              <a:t>11</a:t>
            </a:fld>
            <a:endParaRPr lang="x-none"/>
          </a:p>
        </p:txBody>
      </p:sp>
      <p:sp>
        <p:nvSpPr>
          <p:cNvPr id="3" name="Content Placeholder 2">
            <a:extLst>
              <a:ext uri="{FF2B5EF4-FFF2-40B4-BE49-F238E27FC236}">
                <a16:creationId xmlns:a16="http://schemas.microsoft.com/office/drawing/2014/main" id="{00AD1CBA-1F34-4525-8D45-45055B2F7249}"/>
              </a:ext>
            </a:extLst>
          </p:cNvPr>
          <p:cNvSpPr>
            <a:spLocks noGrp="1"/>
          </p:cNvSpPr>
          <p:nvPr>
            <p:ph idx="1"/>
          </p:nvPr>
        </p:nvSpPr>
        <p:spPr>
          <a:xfrm>
            <a:off x="576147" y="613906"/>
            <a:ext cx="10515600" cy="5172988"/>
          </a:xfrm>
        </p:spPr>
        <p:txBody>
          <a:bodyPr/>
          <a:lstStyle/>
          <a:p>
            <a:pPr marL="457200" lvl="1" indent="0">
              <a:lnSpc>
                <a:spcPct val="107000"/>
              </a:lnSpc>
              <a:spcBef>
                <a:spcPts val="0"/>
              </a:spcBef>
              <a:buNone/>
            </a:pPr>
            <a:r>
              <a:rPr lang="en-US" sz="2200" b="1" dirty="0">
                <a:effectLst/>
                <a:latin typeface="Arial" panose="020B0604020202020204" pitchFamily="34" charset="0"/>
                <a:ea typeface="DengXian" panose="02010600030101010101" pitchFamily="2" charset="-122"/>
                <a:cs typeface="Arial" panose="020B0604020202020204" pitchFamily="34" charset="0"/>
              </a:rPr>
              <a:t>3.2 </a:t>
            </a:r>
            <a:r>
              <a:rPr lang="en-US" sz="2200" b="1" dirty="0">
                <a:latin typeface="Arial" panose="020B0604020202020204" pitchFamily="34" charset="0"/>
                <a:ea typeface="DengXian" panose="02010600030101010101" pitchFamily="2" charset="-122"/>
                <a:cs typeface="Arial" panose="020B0604020202020204" pitchFamily="34" charset="0"/>
              </a:rPr>
              <a:t>EPS system</a:t>
            </a:r>
            <a:endParaRPr lang="en-US" sz="2200" b="1" dirty="0">
              <a:effectLst/>
              <a:latin typeface="Arial" panose="020B0604020202020204" pitchFamily="34" charset="0"/>
              <a:ea typeface="DengXian" panose="02010600030101010101" pitchFamily="2" charset="-122"/>
              <a:cs typeface="Arial" panose="020B0604020202020204" pitchFamily="34" charset="0"/>
            </a:endParaRPr>
          </a:p>
          <a:p>
            <a:pPr marL="457200" marR="0" lvl="1" indent="0">
              <a:lnSpc>
                <a:spcPct val="107000"/>
              </a:lnSpc>
              <a:spcBef>
                <a:spcPts val="0"/>
              </a:spcBef>
              <a:spcAft>
                <a:spcPts val="0"/>
              </a:spcAft>
              <a:buNone/>
            </a:pPr>
            <a:endParaRPr lang="en-US" dirty="0">
              <a:latin typeface="Arial" panose="020B0604020202020204" pitchFamily="34" charset="0"/>
              <a:cs typeface="Arial" panose="020B0604020202020204" pitchFamily="34" charset="0"/>
            </a:endParaRPr>
          </a:p>
        </p:txBody>
      </p:sp>
      <p:sp>
        <p:nvSpPr>
          <p:cNvPr id="24" name="Title 1">
            <a:extLst>
              <a:ext uri="{FF2B5EF4-FFF2-40B4-BE49-F238E27FC236}">
                <a16:creationId xmlns:a16="http://schemas.microsoft.com/office/drawing/2014/main" id="{0EECC5B0-55AC-0F9C-39EA-91F077645151}"/>
              </a:ext>
            </a:extLst>
          </p:cNvPr>
          <p:cNvSpPr>
            <a:spLocks noGrp="1"/>
          </p:cNvSpPr>
          <p:nvPr>
            <p:ph type="title"/>
          </p:nvPr>
        </p:nvSpPr>
        <p:spPr>
          <a:xfrm>
            <a:off x="0" y="0"/>
            <a:ext cx="5910470" cy="613906"/>
          </a:xfrm>
        </p:spPr>
        <p:txBody>
          <a:bodyPr>
            <a:normAutofit fontScale="90000"/>
          </a:bodyPr>
          <a:lstStyle/>
          <a:p>
            <a:r>
              <a:rPr lang="en-US" dirty="0"/>
              <a:t>III. </a:t>
            </a:r>
            <a:r>
              <a:rPr lang="en-US" sz="2000" b="1" dirty="0">
                <a:effectLst/>
                <a:latin typeface="Arial" panose="020B0604020202020204" pitchFamily="34" charset="0"/>
                <a:ea typeface="DengXian" panose="02010600030101010101" pitchFamily="2" charset="-122"/>
                <a:cs typeface="Arial" panose="020B0604020202020204" pitchFamily="34" charset="0"/>
              </a:rPr>
              <a:t>MATLAB/SIMULINK SIMULATION AND RESULT </a:t>
            </a:r>
            <a:endParaRPr lang="en-US" dirty="0"/>
          </a:p>
        </p:txBody>
      </p:sp>
      <p:pic>
        <p:nvPicPr>
          <p:cNvPr id="2" name="Picture 1">
            <a:extLst>
              <a:ext uri="{FF2B5EF4-FFF2-40B4-BE49-F238E27FC236}">
                <a16:creationId xmlns:a16="http://schemas.microsoft.com/office/drawing/2014/main" id="{F1F1B143-D872-63E8-1A5F-BAADAAA36617}"/>
              </a:ext>
            </a:extLst>
          </p:cNvPr>
          <p:cNvPicPr>
            <a:picLocks noChangeAspect="1"/>
          </p:cNvPicPr>
          <p:nvPr/>
        </p:nvPicPr>
        <p:blipFill>
          <a:blip r:embed="rId3"/>
          <a:stretch>
            <a:fillRect/>
          </a:stretch>
        </p:blipFill>
        <p:spPr>
          <a:xfrm>
            <a:off x="527575" y="1449125"/>
            <a:ext cx="5382895" cy="109728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66A2DAF-DC36-276D-BEC5-C1AB7F5828B0}"/>
                  </a:ext>
                </a:extLst>
              </p:cNvPr>
              <p:cNvSpPr txBox="1"/>
              <p:nvPr/>
            </p:nvSpPr>
            <p:spPr>
              <a:xfrm>
                <a:off x="-26501" y="3496862"/>
                <a:ext cx="6122504" cy="8479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𝑠</m:t>
                          </m:r>
                        </m:sub>
                      </m:sSub>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sSub>
                            <m:sSubPr>
                              <m:ctrlPr>
                                <a:rPr lang="en-US" sz="2400" i="1">
                                  <a:solidFill>
                                    <a:srgbClr val="836967"/>
                                  </a:solidFill>
                                  <a:latin typeface="Cambria Math" panose="02040503050406030204" pitchFamily="18" charset="0"/>
                                </a:rPr>
                              </m:ctrlPr>
                            </m:sSubPr>
                            <m:e>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𝑑</m:t>
                                  </m:r>
                                </m:e>
                                <m:sup>
                                  <m:r>
                                    <a:rPr lang="en-US" sz="2400" i="0">
                                      <a:latin typeface="Cambria Math" panose="02040503050406030204" pitchFamily="18" charset="0"/>
                                    </a:rPr>
                                    <m:t>2</m:t>
                                  </m:r>
                                </m:sup>
                              </m:sSup>
                            </m:e>
                            <m:sub>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𝑠</m:t>
                                  </m:r>
                                </m:sub>
                              </m:sSub>
                            </m:sub>
                          </m:sSub>
                        </m:num>
                        <m:den>
                          <m:r>
                            <a:rPr lang="en-US" sz="2400" i="1">
                              <a:latin typeface="Cambria Math" panose="02040503050406030204" pitchFamily="18" charset="0"/>
                            </a:rPr>
                            <m:t>𝑑</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𝑡</m:t>
                              </m:r>
                            </m:e>
                            <m:sup>
                              <m:r>
                                <a:rPr lang="en-US" sz="2400" i="0">
                                  <a:latin typeface="Cambria Math" panose="02040503050406030204" pitchFamily="18" charset="0"/>
                                </a:rPr>
                                <m:t>2</m:t>
                              </m:r>
                            </m:sup>
                          </m:sSup>
                        </m:den>
                      </m:f>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𝑑</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𝑠</m:t>
                          </m:r>
                        </m:sub>
                      </m:sSub>
                      <m:d>
                        <m:dPr>
                          <m:ctrlPr>
                            <a:rPr lang="en-US" sz="2400" i="1">
                              <a:solidFill>
                                <a:srgbClr val="836967"/>
                              </a:solidFill>
                              <a:latin typeface="Cambria Math" panose="02040503050406030204" pitchFamily="18" charset="0"/>
                            </a:rPr>
                          </m:ctrlPr>
                        </m:dP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𝑠</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𝑟</m:t>
                              </m:r>
                            </m:sub>
                          </m:sSub>
                        </m:e>
                      </m:d>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𝑠</m:t>
                          </m:r>
                        </m:sub>
                      </m:sSub>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𝑑</m:t>
                              </m:r>
                            </m:e>
                            <m:sub>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𝑠</m:t>
                                  </m:r>
                                </m:sub>
                              </m:sSub>
                            </m:sub>
                          </m:sSub>
                        </m:num>
                        <m:den>
                          <m:r>
                            <a:rPr lang="en-US" sz="2400" i="1">
                              <a:latin typeface="Cambria Math" panose="02040503050406030204" pitchFamily="18" charset="0"/>
                            </a:rPr>
                            <m:t>𝑑</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𝑡</m:t>
                              </m:r>
                            </m:e>
                            <m:sup>
                              <m:r>
                                <a:rPr lang="en-US" sz="2400" i="0">
                                  <a:latin typeface="Cambria Math" panose="02040503050406030204" pitchFamily="18" charset="0"/>
                                </a:rPr>
                                <m:t>2</m:t>
                              </m:r>
                            </m:sup>
                          </m:sSup>
                        </m:den>
                      </m:f>
                    </m:oMath>
                  </m:oMathPara>
                </a14:m>
                <a:endParaRPr lang="en-US" sz="2400" dirty="0"/>
              </a:p>
            </p:txBody>
          </p:sp>
        </mc:Choice>
        <mc:Fallback>
          <p:sp>
            <p:nvSpPr>
              <p:cNvPr id="7" name="TextBox 6">
                <a:extLst>
                  <a:ext uri="{FF2B5EF4-FFF2-40B4-BE49-F238E27FC236}">
                    <a16:creationId xmlns:a16="http://schemas.microsoft.com/office/drawing/2014/main" id="{866A2DAF-DC36-276D-BEC5-C1AB7F5828B0}"/>
                  </a:ext>
                </a:extLst>
              </p:cNvPr>
              <p:cNvSpPr txBox="1">
                <a:spLocks noRot="1" noChangeAspect="1" noMove="1" noResize="1" noEditPoints="1" noAdjustHandles="1" noChangeArrowheads="1" noChangeShapeType="1" noTextEdit="1"/>
              </p:cNvSpPr>
              <p:nvPr/>
            </p:nvSpPr>
            <p:spPr>
              <a:xfrm>
                <a:off x="-26501" y="3496862"/>
                <a:ext cx="6122504" cy="847989"/>
              </a:xfrm>
              <a:prstGeom prst="rect">
                <a:avLst/>
              </a:prstGeom>
              <a:blipFill>
                <a:blip r:embed="rId4"/>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CE42864B-9A30-C230-A0D6-C7A4CAA8693A}"/>
              </a:ext>
            </a:extLst>
          </p:cNvPr>
          <p:cNvPicPr>
            <a:picLocks noChangeAspect="1"/>
          </p:cNvPicPr>
          <p:nvPr/>
        </p:nvPicPr>
        <p:blipFill>
          <a:blip r:embed="rId5"/>
          <a:stretch>
            <a:fillRect/>
          </a:stretch>
        </p:blipFill>
        <p:spPr>
          <a:xfrm>
            <a:off x="6338331" y="1444211"/>
            <a:ext cx="5369560" cy="1898650"/>
          </a:xfrm>
          <a:prstGeom prst="rect">
            <a:avLst/>
          </a:prstGeom>
        </p:spPr>
      </p:pic>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6362751C-BBDF-EB7D-E45F-41BDF548E16D}"/>
                  </a:ext>
                </a:extLst>
              </p:cNvPr>
              <p:cNvGraphicFramePr>
                <a:graphicFrameLocks noGrp="1"/>
              </p:cNvGraphicFramePr>
              <p:nvPr>
                <p:extLst>
                  <p:ext uri="{D42A27DB-BD31-4B8C-83A1-F6EECF244321}">
                    <p14:modId xmlns:p14="http://schemas.microsoft.com/office/powerpoint/2010/main" val="1332253854"/>
                  </p:ext>
                </p:extLst>
              </p:nvPr>
            </p:nvGraphicFramePr>
            <p:xfrm>
              <a:off x="6389204" y="3515140"/>
              <a:ext cx="6425649" cy="835978"/>
            </p:xfrm>
            <a:graphic>
              <a:graphicData uri="http://schemas.openxmlformats.org/drawingml/2006/table">
                <a:tbl>
                  <a:tblPr/>
                  <a:tblGrid>
                    <a:gridCol w="6425649">
                      <a:extLst>
                        <a:ext uri="{9D8B030D-6E8A-4147-A177-3AD203B41FA5}">
                          <a16:colId xmlns:a16="http://schemas.microsoft.com/office/drawing/2014/main" val="3720105194"/>
                        </a:ext>
                      </a:extLst>
                    </a:gridCol>
                  </a:tblGrid>
                  <a:tr h="608547">
                    <a:tc>
                      <a:txBody>
                        <a:bodyPr/>
                        <a:lstStyle/>
                        <a:p>
                          <a:pPr marR="89535" algn="l">
                            <a:spcAft>
                              <a:spcPts val="0"/>
                            </a:spcAft>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DengXian" panose="02010600030101010101" pitchFamily="2" charset="-122"/>
                                    <a:cs typeface="Times New Roman" panose="02020603050405020304" pitchFamily="18" charset="0"/>
                                  </a:rPr>
                                  <m:t>𝑚</m:t>
                                </m:r>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fPr>
                                  <m:num>
                                    <m:sSup>
                                      <m:sSup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𝑑</m:t>
                                        </m:r>
                                      </m:e>
                                      <m:sup>
                                        <m:r>
                                          <a:rPr lang="en-US" sz="2400" i="1">
                                            <a:effectLst/>
                                            <a:latin typeface="Cambria Math" panose="02040503050406030204" pitchFamily="18" charset="0"/>
                                            <a:ea typeface="DengXian" panose="02010600030101010101" pitchFamily="2" charset="-122"/>
                                            <a:cs typeface="Times New Roman" panose="02020603050405020304" pitchFamily="18" charset="0"/>
                                          </a:rPr>
                                          <m:t>2</m:t>
                                        </m:r>
                                      </m:sup>
                                    </m:sSup>
                                    <m:r>
                                      <a:rPr lang="en-US" sz="2400" i="1">
                                        <a:effectLst/>
                                        <a:latin typeface="Cambria Math" panose="02040503050406030204" pitchFamily="18" charset="0"/>
                                        <a:ea typeface="DengXian" panose="02010600030101010101" pitchFamily="2" charset="-122"/>
                                        <a:cs typeface="Times New Roman" panose="02020603050405020304" pitchFamily="18" charset="0"/>
                                      </a:rPr>
                                      <m:t>𝑥</m:t>
                                    </m:r>
                                  </m:num>
                                  <m:den>
                                    <m:r>
                                      <a:rPr lang="en-US" sz="2400" i="1">
                                        <a:effectLst/>
                                        <a:latin typeface="Cambria Math" panose="02040503050406030204" pitchFamily="18" charset="0"/>
                                        <a:ea typeface="DengXian" panose="02010600030101010101" pitchFamily="2" charset="-122"/>
                                        <a:cs typeface="Times New Roman" panose="02020603050405020304" pitchFamily="18" charset="0"/>
                                      </a:rPr>
                                      <m:t>𝑑</m:t>
                                    </m:r>
                                    <m:sSup>
                                      <m:sSup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p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𝑡</m:t>
                                        </m:r>
                                      </m:e>
                                      <m:sup>
                                        <m:r>
                                          <a:rPr lang="en-US" sz="2400" i="1">
                                            <a:effectLst/>
                                            <a:latin typeface="Cambria Math" panose="02040503050406030204" pitchFamily="18" charset="0"/>
                                            <a:ea typeface="DengXian" panose="02010600030101010101" pitchFamily="2" charset="-122"/>
                                            <a:cs typeface="Times New Roman" panose="02020603050405020304" pitchFamily="18" charset="0"/>
                                          </a:rPr>
                                          <m:t>2</m:t>
                                        </m:r>
                                      </m:sup>
                                    </m:sSup>
                                  </m:den>
                                </m:f>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US" sz="2400" i="1">
                                        <a:effectLst/>
                                        <a:latin typeface="Cambria Math" panose="02040503050406030204" pitchFamily="18" charset="0"/>
                                        <a:ea typeface="DengXian" panose="02010600030101010101" pitchFamily="2" charset="-122"/>
                                        <a:cs typeface="Times New Roman" panose="02020603050405020304" pitchFamily="18" charset="0"/>
                                      </a:rPr>
                                      <m:t>1</m:t>
                                    </m:r>
                                  </m:num>
                                  <m:den>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𝑟</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𝑝</m:t>
                                        </m:r>
                                      </m:sub>
                                    </m:sSub>
                                  </m:den>
                                </m:f>
                                <m:d>
                                  <m:dPr>
                                    <m:begChr m:val="["/>
                                    <m:endChr m:val="]"/>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𝐾</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𝑠</m:t>
                                        </m:r>
                                      </m:sub>
                                    </m:sSub>
                                    <m:d>
                                      <m:d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𝜃</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𝑠</m:t>
                                            </m:r>
                                          </m:sub>
                                        </m:sSub>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𝜃</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𝑟</m:t>
                                            </m:r>
                                          </m:sub>
                                        </m:sSub>
                                      </m:e>
                                    </m:d>
                                  </m:e>
                                </m:d>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𝐵</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𝑟</m:t>
                                    </m:r>
                                  </m:sub>
                                </m:sSub>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fPr>
                                  <m:num>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𝑑</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𝑥</m:t>
                                        </m:r>
                                      </m:sub>
                                    </m:sSub>
                                  </m:num>
                                  <m:den>
                                    <m:r>
                                      <a:rPr lang="en-US" sz="2400" i="1">
                                        <a:effectLst/>
                                        <a:latin typeface="Cambria Math" panose="02040503050406030204" pitchFamily="18" charset="0"/>
                                        <a:ea typeface="DengXian" panose="02010600030101010101" pitchFamily="2" charset="-122"/>
                                        <a:cs typeface="Times New Roman" panose="02020603050405020304" pitchFamily="18" charset="0"/>
                                      </a:rPr>
                                      <m:t>𝑑𝑡</m:t>
                                    </m:r>
                                  </m:den>
                                </m:f>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DengXian" panose="02010600030101010101" pitchFamily="2" charset="-122"/>
                                        <a:cs typeface="Times New Roman" panose="02020603050405020304" pitchFamily="18" charset="0"/>
                                      </a:rPr>
                                      <m:t>𝐾</m:t>
                                    </m:r>
                                  </m:e>
                                  <m:sub>
                                    <m:r>
                                      <a:rPr lang="en-US" sz="2400" i="1">
                                        <a:effectLst/>
                                        <a:latin typeface="Cambria Math" panose="02040503050406030204" pitchFamily="18" charset="0"/>
                                        <a:ea typeface="DengXian" panose="02010600030101010101" pitchFamily="2" charset="-122"/>
                                        <a:cs typeface="Times New Roman" panose="02020603050405020304" pitchFamily="18" charset="0"/>
                                      </a:rPr>
                                      <m:t>𝑟</m:t>
                                    </m:r>
                                  </m:sub>
                                </m:sSub>
                                <m:r>
                                  <a:rPr lang="en-US" sz="2400" i="1">
                                    <a:effectLst/>
                                    <a:latin typeface="Cambria Math" panose="02040503050406030204" pitchFamily="18" charset="0"/>
                                    <a:ea typeface="DengXian" panose="02010600030101010101" pitchFamily="2" charset="-122"/>
                                    <a:cs typeface="Times New Roman" panose="02020603050405020304" pitchFamily="18" charset="0"/>
                                  </a:rPr>
                                  <m:t>×</m:t>
                                </m:r>
                                <m:r>
                                  <a:rPr lang="en-US" sz="2400" i="1">
                                    <a:effectLst/>
                                    <a:latin typeface="Cambria Math" panose="02040503050406030204" pitchFamily="18" charset="0"/>
                                    <a:ea typeface="DengXian" panose="02010600030101010101" pitchFamily="2" charset="-122"/>
                                    <a:cs typeface="Times New Roman" panose="02020603050405020304" pitchFamily="18" charset="0"/>
                                  </a:rPr>
                                  <m:t>𝑥</m:t>
                                </m:r>
                              </m:oMath>
                            </m:oMathPara>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lnL>
                          <a:noFill/>
                        </a:lnL>
                        <a:lnR>
                          <a:noFill/>
                        </a:lnR>
                        <a:lnT>
                          <a:noFill/>
                        </a:lnT>
                        <a:lnB>
                          <a:noFill/>
                        </a:lnB>
                      </a:tcPr>
                    </a:tc>
                    <a:extLst>
                      <a:ext uri="{0D108BD9-81ED-4DB2-BD59-A6C34878D82A}">
                        <a16:rowId xmlns:a16="http://schemas.microsoft.com/office/drawing/2014/main" val="519428000"/>
                      </a:ext>
                    </a:extLst>
                  </a:tr>
                </a:tbl>
              </a:graphicData>
            </a:graphic>
          </p:graphicFrame>
        </mc:Choice>
        <mc:Fallback>
          <p:graphicFrame>
            <p:nvGraphicFramePr>
              <p:cNvPr id="11" name="Table 10">
                <a:extLst>
                  <a:ext uri="{FF2B5EF4-FFF2-40B4-BE49-F238E27FC236}">
                    <a16:creationId xmlns:a16="http://schemas.microsoft.com/office/drawing/2014/main" id="{6362751C-BBDF-EB7D-E45F-41BDF548E16D}"/>
                  </a:ext>
                </a:extLst>
              </p:cNvPr>
              <p:cNvGraphicFramePr>
                <a:graphicFrameLocks noGrp="1"/>
              </p:cNvGraphicFramePr>
              <p:nvPr>
                <p:extLst>
                  <p:ext uri="{D42A27DB-BD31-4B8C-83A1-F6EECF244321}">
                    <p14:modId xmlns:p14="http://schemas.microsoft.com/office/powerpoint/2010/main" val="1332253854"/>
                  </p:ext>
                </p:extLst>
              </p:nvPr>
            </p:nvGraphicFramePr>
            <p:xfrm>
              <a:off x="6389204" y="3515140"/>
              <a:ext cx="6425649" cy="835978"/>
            </p:xfrm>
            <a:graphic>
              <a:graphicData uri="http://schemas.openxmlformats.org/drawingml/2006/table">
                <a:tbl>
                  <a:tblPr/>
                  <a:tblGrid>
                    <a:gridCol w="6425649">
                      <a:extLst>
                        <a:ext uri="{9D8B030D-6E8A-4147-A177-3AD203B41FA5}">
                          <a16:colId xmlns:a16="http://schemas.microsoft.com/office/drawing/2014/main" val="3720105194"/>
                        </a:ext>
                      </a:extLst>
                    </a:gridCol>
                  </a:tblGrid>
                  <a:tr h="835978">
                    <a:tc>
                      <a:txBody>
                        <a:bodyPr/>
                        <a:lstStyle/>
                        <a:p>
                          <a:endParaRPr lang="en-US"/>
                        </a:p>
                      </a:txBody>
                      <a:tcPr marL="114300" marR="114300" marT="0" marB="0">
                        <a:lnL>
                          <a:noFill/>
                        </a:lnL>
                        <a:lnR>
                          <a:noFill/>
                        </a:lnR>
                        <a:lnT>
                          <a:noFill/>
                        </a:lnT>
                        <a:lnB>
                          <a:noFill/>
                        </a:lnB>
                        <a:blipFill>
                          <a:blip r:embed="rId6"/>
                          <a:stretch>
                            <a:fillRect/>
                          </a:stretch>
                        </a:blipFill>
                      </a:tcPr>
                    </a:tc>
                    <a:extLst>
                      <a:ext uri="{0D108BD9-81ED-4DB2-BD59-A6C34878D82A}">
                        <a16:rowId xmlns:a16="http://schemas.microsoft.com/office/drawing/2014/main" val="519428000"/>
                      </a:ext>
                    </a:extLst>
                  </a:tr>
                </a:tbl>
              </a:graphicData>
            </a:graphic>
          </p:graphicFrame>
        </mc:Fallback>
      </mc:AlternateContent>
      <p:cxnSp>
        <p:nvCxnSpPr>
          <p:cNvPr id="9" name="Straight Connector 8">
            <a:extLst>
              <a:ext uri="{FF2B5EF4-FFF2-40B4-BE49-F238E27FC236}">
                <a16:creationId xmlns:a16="http://schemas.microsoft.com/office/drawing/2014/main" id="{F3B4292F-6957-0512-0006-1B98DD4B22E4}"/>
              </a:ext>
            </a:extLst>
          </p:cNvPr>
          <p:cNvCxnSpPr/>
          <p:nvPr/>
        </p:nvCxnSpPr>
        <p:spPr>
          <a:xfrm>
            <a:off x="6096000" y="613906"/>
            <a:ext cx="0" cy="5389329"/>
          </a:xfrm>
          <a:prstGeom prst="line">
            <a:avLst/>
          </a:prstGeom>
          <a:ln w="38100"/>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9F6B8959-E700-0500-97EA-3671BC4F4E9E}"/>
              </a:ext>
            </a:extLst>
          </p:cNvPr>
          <p:cNvSpPr txBox="1"/>
          <p:nvPr/>
        </p:nvSpPr>
        <p:spPr>
          <a:xfrm>
            <a:off x="3792" y="4683474"/>
            <a:ext cx="6433930" cy="461665"/>
          </a:xfrm>
          <a:prstGeom prst="rect">
            <a:avLst/>
          </a:prstGeom>
          <a:noFill/>
        </p:spPr>
        <p:txBody>
          <a:bodyPr wrap="square">
            <a:spAutoFit/>
          </a:bodyPr>
          <a:lstStyle/>
          <a:p>
            <a:pPr marL="228600" indent="-228600">
              <a:buAutoNum type="arabicPeriod"/>
            </a:pPr>
            <a:r>
              <a:rPr lang="en-US" sz="2400" dirty="0"/>
              <a:t>From steering wheel to lower steering column</a:t>
            </a:r>
          </a:p>
        </p:txBody>
      </p:sp>
      <p:sp>
        <p:nvSpPr>
          <p:cNvPr id="14" name="TextBox 13">
            <a:extLst>
              <a:ext uri="{FF2B5EF4-FFF2-40B4-BE49-F238E27FC236}">
                <a16:creationId xmlns:a16="http://schemas.microsoft.com/office/drawing/2014/main" id="{8DCB225C-DA96-460C-65BF-722E77FFA00F}"/>
              </a:ext>
            </a:extLst>
          </p:cNvPr>
          <p:cNvSpPr txBox="1"/>
          <p:nvPr/>
        </p:nvSpPr>
        <p:spPr>
          <a:xfrm>
            <a:off x="6375124" y="4683473"/>
            <a:ext cx="6453808" cy="461665"/>
          </a:xfrm>
          <a:prstGeom prst="rect">
            <a:avLst/>
          </a:prstGeom>
          <a:noFill/>
        </p:spPr>
        <p:txBody>
          <a:bodyPr wrap="square">
            <a:spAutoFit/>
          </a:bodyPr>
          <a:lstStyle/>
          <a:p>
            <a:r>
              <a:rPr lang="en-US" sz="2400" dirty="0"/>
              <a:t>2. From lower steering column to the rack</a:t>
            </a:r>
          </a:p>
        </p:txBody>
      </p:sp>
    </p:spTree>
    <p:extLst>
      <p:ext uri="{BB962C8B-B14F-4D97-AF65-F5344CB8AC3E}">
        <p14:creationId xmlns:p14="http://schemas.microsoft.com/office/powerpoint/2010/main" val="111808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4CE452-1CF5-4DE2-B621-D4D544F1FD35}"/>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248AE59D-63F8-4ED9-BCBC-B49CE61E4143}"/>
              </a:ext>
            </a:extLst>
          </p:cNvPr>
          <p:cNvSpPr>
            <a:spLocks noGrp="1"/>
          </p:cNvSpPr>
          <p:nvPr>
            <p:ph type="sldNum" sz="quarter" idx="12"/>
          </p:nvPr>
        </p:nvSpPr>
        <p:spPr/>
        <p:txBody>
          <a:bodyPr/>
          <a:lstStyle/>
          <a:p>
            <a:fld id="{93A87939-C1E2-41C2-ACE2-B6897D3F719B}" type="slidenum">
              <a:rPr lang="x-none" smtClean="0"/>
              <a:pPr/>
              <a:t>12</a:t>
            </a:fld>
            <a:endParaRPr lang="x-none"/>
          </a:p>
        </p:txBody>
      </p:sp>
      <p:sp>
        <p:nvSpPr>
          <p:cNvPr id="3" name="Content Placeholder 2">
            <a:extLst>
              <a:ext uri="{FF2B5EF4-FFF2-40B4-BE49-F238E27FC236}">
                <a16:creationId xmlns:a16="http://schemas.microsoft.com/office/drawing/2014/main" id="{00AD1CBA-1F34-4525-8D45-45055B2F7249}"/>
              </a:ext>
            </a:extLst>
          </p:cNvPr>
          <p:cNvSpPr>
            <a:spLocks noGrp="1"/>
          </p:cNvSpPr>
          <p:nvPr>
            <p:ph idx="1"/>
          </p:nvPr>
        </p:nvSpPr>
        <p:spPr>
          <a:xfrm>
            <a:off x="576147" y="613906"/>
            <a:ext cx="10515600" cy="5172988"/>
          </a:xfrm>
        </p:spPr>
        <p:txBody>
          <a:bodyPr/>
          <a:lstStyle/>
          <a:p>
            <a:pPr marL="457200" lvl="1" indent="0">
              <a:lnSpc>
                <a:spcPct val="107000"/>
              </a:lnSpc>
              <a:spcBef>
                <a:spcPts val="0"/>
              </a:spcBef>
              <a:buNone/>
            </a:pPr>
            <a:r>
              <a:rPr lang="en-US" sz="2200" b="1" dirty="0">
                <a:effectLst/>
                <a:latin typeface="Arial" panose="020B0604020202020204" pitchFamily="34" charset="0"/>
                <a:ea typeface="DengXian" panose="02010600030101010101" pitchFamily="2" charset="-122"/>
                <a:cs typeface="Arial" panose="020B0604020202020204" pitchFamily="34" charset="0"/>
              </a:rPr>
              <a:t>3.2 </a:t>
            </a:r>
            <a:r>
              <a:rPr lang="en-US" sz="2200" b="1" dirty="0">
                <a:latin typeface="Arial" panose="020B0604020202020204" pitchFamily="34" charset="0"/>
                <a:ea typeface="DengXian" panose="02010600030101010101" pitchFamily="2" charset="-122"/>
                <a:cs typeface="Arial" panose="020B0604020202020204" pitchFamily="34" charset="0"/>
              </a:rPr>
              <a:t>EPS system</a:t>
            </a:r>
            <a:endParaRPr lang="en-US" sz="2200" b="1" dirty="0">
              <a:effectLst/>
              <a:latin typeface="Arial" panose="020B0604020202020204" pitchFamily="34" charset="0"/>
              <a:ea typeface="DengXian" panose="02010600030101010101" pitchFamily="2" charset="-122"/>
              <a:cs typeface="Arial" panose="020B0604020202020204" pitchFamily="34" charset="0"/>
            </a:endParaRPr>
          </a:p>
          <a:p>
            <a:pPr marL="457200" marR="0" lvl="1" indent="0">
              <a:lnSpc>
                <a:spcPct val="107000"/>
              </a:lnSpc>
              <a:spcBef>
                <a:spcPts val="0"/>
              </a:spcBef>
              <a:spcAft>
                <a:spcPts val="0"/>
              </a:spcAft>
              <a:buNone/>
            </a:pPr>
            <a:endParaRPr lang="en-US" dirty="0">
              <a:latin typeface="Arial" panose="020B0604020202020204" pitchFamily="34" charset="0"/>
              <a:cs typeface="Arial" panose="020B0604020202020204" pitchFamily="34" charset="0"/>
            </a:endParaRPr>
          </a:p>
        </p:txBody>
      </p:sp>
      <p:sp>
        <p:nvSpPr>
          <p:cNvPr id="24" name="Title 1">
            <a:extLst>
              <a:ext uri="{FF2B5EF4-FFF2-40B4-BE49-F238E27FC236}">
                <a16:creationId xmlns:a16="http://schemas.microsoft.com/office/drawing/2014/main" id="{0EECC5B0-55AC-0F9C-39EA-91F077645151}"/>
              </a:ext>
            </a:extLst>
          </p:cNvPr>
          <p:cNvSpPr>
            <a:spLocks noGrp="1"/>
          </p:cNvSpPr>
          <p:nvPr>
            <p:ph type="title"/>
          </p:nvPr>
        </p:nvSpPr>
        <p:spPr>
          <a:xfrm>
            <a:off x="0" y="0"/>
            <a:ext cx="5910470" cy="613906"/>
          </a:xfrm>
        </p:spPr>
        <p:txBody>
          <a:bodyPr>
            <a:normAutofit fontScale="90000"/>
          </a:bodyPr>
          <a:lstStyle/>
          <a:p>
            <a:r>
              <a:rPr lang="en-US" dirty="0"/>
              <a:t>III. </a:t>
            </a:r>
            <a:r>
              <a:rPr lang="en-US" sz="2000" b="1" dirty="0">
                <a:effectLst/>
                <a:latin typeface="Arial" panose="020B0604020202020204" pitchFamily="34" charset="0"/>
                <a:ea typeface="DengXian" panose="02010600030101010101" pitchFamily="2" charset="-122"/>
                <a:cs typeface="Arial" panose="020B0604020202020204" pitchFamily="34" charset="0"/>
              </a:rPr>
              <a:t>MATLAB/SIMULINK SIMULATION AND RESULT </a:t>
            </a:r>
            <a:endParaRPr lang="en-US" dirty="0"/>
          </a:p>
        </p:txBody>
      </p:sp>
      <p:pic>
        <p:nvPicPr>
          <p:cNvPr id="6" name="Picture 5" descr="A picture containing table&#10;&#10;Description automatically generated">
            <a:extLst>
              <a:ext uri="{FF2B5EF4-FFF2-40B4-BE49-F238E27FC236}">
                <a16:creationId xmlns:a16="http://schemas.microsoft.com/office/drawing/2014/main" id="{88ABDC60-C90A-6A69-D4DB-B0F818463F28}"/>
              </a:ext>
            </a:extLst>
          </p:cNvPr>
          <p:cNvPicPr>
            <a:picLocks noChangeAspect="1"/>
          </p:cNvPicPr>
          <p:nvPr/>
        </p:nvPicPr>
        <p:blipFill>
          <a:blip r:embed="rId3"/>
          <a:stretch>
            <a:fillRect/>
          </a:stretch>
        </p:blipFill>
        <p:spPr>
          <a:xfrm>
            <a:off x="1075952" y="1075331"/>
            <a:ext cx="3758565" cy="2647950"/>
          </a:xfrm>
          <a:prstGeom prst="rect">
            <a:avLst/>
          </a:prstGeom>
        </p:spPr>
      </p:pic>
      <p:pic>
        <p:nvPicPr>
          <p:cNvPr id="9" name="Picture 8" descr="Chart, line chart&#10;&#10;Description automatically generated">
            <a:extLst>
              <a:ext uri="{FF2B5EF4-FFF2-40B4-BE49-F238E27FC236}">
                <a16:creationId xmlns:a16="http://schemas.microsoft.com/office/drawing/2014/main" id="{6FE57191-ED95-2E49-6CD2-947F133DBD65}"/>
              </a:ext>
            </a:extLst>
          </p:cNvPr>
          <p:cNvPicPr>
            <a:picLocks noChangeAspect="1"/>
          </p:cNvPicPr>
          <p:nvPr/>
        </p:nvPicPr>
        <p:blipFill>
          <a:blip r:embed="rId4"/>
          <a:stretch>
            <a:fillRect/>
          </a:stretch>
        </p:blipFill>
        <p:spPr>
          <a:xfrm>
            <a:off x="6659052" y="1075331"/>
            <a:ext cx="4015740" cy="2876550"/>
          </a:xfrm>
          <a:prstGeom prst="rect">
            <a:avLst/>
          </a:prstGeom>
        </p:spPr>
      </p:pic>
      <p:sp>
        <p:nvSpPr>
          <p:cNvPr id="14" name="TextBox 13">
            <a:extLst>
              <a:ext uri="{FF2B5EF4-FFF2-40B4-BE49-F238E27FC236}">
                <a16:creationId xmlns:a16="http://schemas.microsoft.com/office/drawing/2014/main" id="{91567A95-7785-EAEE-176F-0091762F3E05}"/>
              </a:ext>
            </a:extLst>
          </p:cNvPr>
          <p:cNvSpPr txBox="1"/>
          <p:nvPr/>
        </p:nvSpPr>
        <p:spPr>
          <a:xfrm>
            <a:off x="7732320" y="3905340"/>
            <a:ext cx="6718853" cy="461665"/>
          </a:xfrm>
          <a:prstGeom prst="rect">
            <a:avLst/>
          </a:prstGeom>
          <a:noFill/>
        </p:spPr>
        <p:txBody>
          <a:bodyPr wrap="square">
            <a:spAutoFit/>
          </a:bodyPr>
          <a:lstStyle/>
          <a:p>
            <a:r>
              <a:rPr lang="en-US" sz="2400" dirty="0"/>
              <a:t>Second result</a:t>
            </a:r>
          </a:p>
        </p:txBody>
      </p:sp>
      <p:sp>
        <p:nvSpPr>
          <p:cNvPr id="15" name="TextBox 14">
            <a:extLst>
              <a:ext uri="{FF2B5EF4-FFF2-40B4-BE49-F238E27FC236}">
                <a16:creationId xmlns:a16="http://schemas.microsoft.com/office/drawing/2014/main" id="{A37E6B0A-9FED-4614-40E2-B0865D18A5C7}"/>
              </a:ext>
            </a:extLst>
          </p:cNvPr>
          <p:cNvSpPr txBox="1"/>
          <p:nvPr/>
        </p:nvSpPr>
        <p:spPr>
          <a:xfrm>
            <a:off x="1344772" y="3905340"/>
            <a:ext cx="6718853" cy="461665"/>
          </a:xfrm>
          <a:prstGeom prst="rect">
            <a:avLst/>
          </a:prstGeom>
          <a:noFill/>
        </p:spPr>
        <p:txBody>
          <a:bodyPr wrap="square">
            <a:spAutoFit/>
          </a:bodyPr>
          <a:lstStyle/>
          <a:p>
            <a:r>
              <a:rPr lang="en-US" sz="2400" dirty="0"/>
              <a:t>First result</a:t>
            </a:r>
          </a:p>
        </p:txBody>
      </p:sp>
      <p:sp>
        <p:nvSpPr>
          <p:cNvPr id="16" name="TextBox 15">
            <a:extLst>
              <a:ext uri="{FF2B5EF4-FFF2-40B4-BE49-F238E27FC236}">
                <a16:creationId xmlns:a16="http://schemas.microsoft.com/office/drawing/2014/main" id="{A779E9F6-5326-7A39-6E61-5CE7332A9D45}"/>
              </a:ext>
            </a:extLst>
          </p:cNvPr>
          <p:cNvSpPr txBox="1"/>
          <p:nvPr/>
        </p:nvSpPr>
        <p:spPr>
          <a:xfrm>
            <a:off x="99070" y="4415789"/>
            <a:ext cx="11701989" cy="2308324"/>
          </a:xfrm>
          <a:prstGeom prst="rect">
            <a:avLst/>
          </a:prstGeom>
          <a:noFill/>
        </p:spPr>
        <p:txBody>
          <a:bodyPr wrap="square">
            <a:spAutoFit/>
          </a:bodyPr>
          <a:lstStyle/>
          <a:p>
            <a:r>
              <a:rPr lang="en-US" sz="2400" dirty="0"/>
              <a:t>First result: </a:t>
            </a:r>
            <a:r>
              <a:rPr lang="en-US" sz="2400" dirty="0" err="1"/>
              <a:t>θS</a:t>
            </a:r>
            <a:r>
              <a:rPr lang="en-US" sz="2400" dirty="0"/>
              <a:t> changed from 0 to nearly 1 rad, x jumped to approximately 7x10-3 m. Input torque at 3s is 5Nm</a:t>
            </a:r>
          </a:p>
          <a:p>
            <a:r>
              <a:rPr lang="en-US" sz="2400" dirty="0"/>
              <a:t>Second result, the input in steering wheel angle is generated in a sine shape which goes from    -300 degrees to 300 degrees. The </a:t>
            </a:r>
            <a:r>
              <a:rPr lang="en-US" sz="2400"/>
              <a:t>rack changed </a:t>
            </a:r>
            <a:r>
              <a:rPr lang="en-US" sz="2400" dirty="0"/>
              <a:t>in sine shape also, going from -0.04m from center to 0.04m (positive direction goes from left to right)</a:t>
            </a:r>
          </a:p>
          <a:p>
            <a:endParaRPr lang="en-US" sz="2400" dirty="0"/>
          </a:p>
        </p:txBody>
      </p:sp>
    </p:spTree>
    <p:extLst>
      <p:ext uri="{BB962C8B-B14F-4D97-AF65-F5344CB8AC3E}">
        <p14:creationId xmlns:p14="http://schemas.microsoft.com/office/powerpoint/2010/main" val="347383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D1F3-6B2D-4E3D-ACAC-E659FC708A7C}"/>
              </a:ext>
            </a:extLst>
          </p:cNvPr>
          <p:cNvSpPr>
            <a:spLocks noGrp="1"/>
          </p:cNvSpPr>
          <p:nvPr>
            <p:ph type="title"/>
          </p:nvPr>
        </p:nvSpPr>
        <p:spPr/>
        <p:txBody>
          <a:bodyPr/>
          <a:lstStyle/>
          <a:p>
            <a:r>
              <a:rPr lang="en-US" dirty="0"/>
              <a:t>VI/REFERENCES:</a:t>
            </a:r>
          </a:p>
        </p:txBody>
      </p:sp>
      <p:sp>
        <p:nvSpPr>
          <p:cNvPr id="3" name="Content Placeholder 2">
            <a:extLst>
              <a:ext uri="{FF2B5EF4-FFF2-40B4-BE49-F238E27FC236}">
                <a16:creationId xmlns:a16="http://schemas.microsoft.com/office/drawing/2014/main" id="{180EA4E7-DFFB-4CBF-A020-7C0E460D5AB8}"/>
              </a:ext>
            </a:extLst>
          </p:cNvPr>
          <p:cNvSpPr>
            <a:spLocks noGrp="1"/>
          </p:cNvSpPr>
          <p:nvPr>
            <p:ph idx="1"/>
          </p:nvPr>
        </p:nvSpPr>
        <p:spPr>
          <a:xfrm>
            <a:off x="218318" y="658995"/>
            <a:ext cx="11839964" cy="4830826"/>
          </a:xfrm>
        </p:spPr>
        <p:txBody>
          <a:bodyPr>
            <a:noAutofit/>
          </a:bodyPr>
          <a:lstStyle/>
          <a:p>
            <a:pPr marL="0" marR="0" lvl="0" indent="0">
              <a:lnSpc>
                <a:spcPct val="200000"/>
              </a:lnSpc>
              <a:spcBef>
                <a:spcPts val="0"/>
              </a:spcBef>
              <a:spcAft>
                <a:spcPts val="0"/>
              </a:spcAft>
              <a:buNone/>
            </a:pPr>
            <a:r>
              <a:rPr lang="en-US" sz="1600" i="1" dirty="0">
                <a:effectLst/>
                <a:latin typeface="Arial" panose="020B0604020202020204" pitchFamily="34" charset="0"/>
                <a:ea typeface="Times New Roman" panose="02020603050405020304" pitchFamily="18" charset="0"/>
                <a:cs typeface="Arial" panose="020B0604020202020204" pitchFamily="34" charset="0"/>
              </a:rPr>
              <a:t>1.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Cossalter</a:t>
            </a:r>
            <a:r>
              <a:rPr lang="en-US" sz="1600" i="1" dirty="0">
                <a:effectLst/>
                <a:latin typeface="Arial" panose="020B0604020202020204" pitchFamily="34" charset="0"/>
                <a:ea typeface="Times New Roman" panose="02020603050405020304" pitchFamily="18" charset="0"/>
                <a:cs typeface="Arial" panose="020B0604020202020204" pitchFamily="34" charset="0"/>
              </a:rPr>
              <a:t>, V. (2010). Motorcycle Dynamics. Lulu. </a:t>
            </a:r>
          </a:p>
          <a:p>
            <a:pPr marL="0" marR="0" lvl="0" indent="0">
              <a:lnSpc>
                <a:spcPct val="200000"/>
              </a:lnSpc>
              <a:spcBef>
                <a:spcPts val="0"/>
              </a:spcBef>
              <a:spcAft>
                <a:spcPts val="0"/>
              </a:spcAft>
              <a:buNone/>
            </a:pPr>
            <a:r>
              <a:rPr lang="en-US" sz="1600" i="1" dirty="0">
                <a:effectLst/>
                <a:latin typeface="Arial" panose="020B0604020202020204" pitchFamily="34" charset="0"/>
                <a:ea typeface="Times New Roman" panose="02020603050405020304" pitchFamily="18" charset="0"/>
                <a:cs typeface="Arial" panose="020B0604020202020204" pitchFamily="34" charset="0"/>
              </a:rPr>
              <a:t>2.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Genta</a:t>
            </a:r>
            <a:r>
              <a:rPr lang="en-US" sz="1600" i="1" dirty="0">
                <a:effectLst/>
                <a:latin typeface="Arial" panose="020B0604020202020204" pitchFamily="34" charset="0"/>
                <a:ea typeface="Times New Roman" panose="02020603050405020304" pitchFamily="18" charset="0"/>
                <a:cs typeface="Arial" panose="020B0604020202020204" pitchFamily="34" charset="0"/>
              </a:rPr>
              <a:t>. (2020). The automotive chassis. Springer International Publishing. </a:t>
            </a:r>
          </a:p>
          <a:p>
            <a:pPr marL="0" marR="0" lvl="0" indent="0">
              <a:lnSpc>
                <a:spcPct val="200000"/>
              </a:lnSpc>
              <a:spcBef>
                <a:spcPts val="0"/>
              </a:spcBef>
              <a:spcAft>
                <a:spcPts val="0"/>
              </a:spcAft>
              <a:buNone/>
            </a:pPr>
            <a:r>
              <a:rPr lang="en-US" sz="1600" i="1" dirty="0">
                <a:effectLst/>
                <a:latin typeface="Arial" panose="020B0604020202020204" pitchFamily="34" charset="0"/>
                <a:ea typeface="Times New Roman" panose="02020603050405020304" pitchFamily="18" charset="0"/>
                <a:cs typeface="Arial" panose="020B0604020202020204" pitchFamily="34" charset="0"/>
              </a:rPr>
              <a:t>3.	Hiremath, R. R., &amp;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Isha</a:t>
            </a:r>
            <a:r>
              <a:rPr lang="en-US" sz="1600" i="1" dirty="0">
                <a:effectLst/>
                <a:latin typeface="Arial" panose="020B0604020202020204" pitchFamily="34" charset="0"/>
                <a:ea typeface="Times New Roman" panose="02020603050405020304" pitchFamily="18" charset="0"/>
                <a:cs typeface="Arial" panose="020B0604020202020204" pitchFamily="34" charset="0"/>
              </a:rPr>
              <a:t>, T. B. (2019). Modelling and simulation of electric power steering system using permanent magnet synchronous motor. IOP Conference Series: Materials Science and Engineering, 561(1), 012124. https://doi.org/10.1088/1757-899x/561/1/012124 </a:t>
            </a:r>
          </a:p>
          <a:p>
            <a:pPr marL="0" marR="0" lvl="0" indent="0">
              <a:lnSpc>
                <a:spcPct val="200000"/>
              </a:lnSpc>
              <a:spcBef>
                <a:spcPts val="0"/>
              </a:spcBef>
              <a:spcAft>
                <a:spcPts val="0"/>
              </a:spcAft>
              <a:buNone/>
            </a:pPr>
            <a:r>
              <a:rPr lang="en-US" sz="1600" i="1" dirty="0">
                <a:effectLst/>
                <a:latin typeface="Arial" panose="020B0604020202020204" pitchFamily="34" charset="0"/>
                <a:ea typeface="Times New Roman" panose="02020603050405020304" pitchFamily="18" charset="0"/>
                <a:cs typeface="Arial" panose="020B0604020202020204" pitchFamily="34" charset="0"/>
              </a:rPr>
              <a:t>4.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Jazar</a:t>
            </a:r>
            <a:r>
              <a:rPr lang="en-US" sz="1600" i="1" dirty="0">
                <a:effectLst/>
                <a:latin typeface="Arial" panose="020B0604020202020204" pitchFamily="34" charset="0"/>
                <a:ea typeface="Times New Roman" panose="02020603050405020304" pitchFamily="18" charset="0"/>
                <a:cs typeface="Arial" panose="020B0604020202020204" pitchFamily="34" charset="0"/>
              </a:rPr>
              <a:t>, R. N. (2008). Vehicle dynamics: Theory and applications. Springer. </a:t>
            </a:r>
          </a:p>
          <a:p>
            <a:pPr marL="0" marR="0" lvl="0" indent="0">
              <a:lnSpc>
                <a:spcPct val="200000"/>
              </a:lnSpc>
              <a:spcBef>
                <a:spcPts val="0"/>
              </a:spcBef>
              <a:spcAft>
                <a:spcPts val="0"/>
              </a:spcAft>
              <a:buNone/>
            </a:pPr>
            <a:r>
              <a:rPr lang="en-US" sz="1600" i="1" dirty="0">
                <a:effectLst/>
                <a:latin typeface="Arial" panose="020B0604020202020204" pitchFamily="34" charset="0"/>
                <a:ea typeface="Times New Roman" panose="02020603050405020304" pitchFamily="18" charset="0"/>
                <a:cs typeface="Arial" panose="020B0604020202020204" pitchFamily="34" charset="0"/>
              </a:rPr>
              <a:t>5.	Nasir, M. Z.,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Dwijotomo</a:t>
            </a:r>
            <a:r>
              <a:rPr lang="en-US" sz="1600" i="1" dirty="0">
                <a:effectLst/>
                <a:latin typeface="Arial" panose="020B0604020202020204" pitchFamily="34" charset="0"/>
                <a:ea typeface="Times New Roman" panose="02020603050405020304" pitchFamily="18" charset="0"/>
                <a:cs typeface="Arial" panose="020B0604020202020204" pitchFamily="34" charset="0"/>
              </a:rPr>
              <a:t>, A., Abdullah, M. A., Hassan, M. Z., &amp;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Hudha</a:t>
            </a:r>
            <a:r>
              <a:rPr lang="en-US" sz="1600" i="1" dirty="0">
                <a:effectLst/>
                <a:latin typeface="Arial" panose="020B0604020202020204" pitchFamily="34" charset="0"/>
                <a:ea typeface="Times New Roman" panose="02020603050405020304" pitchFamily="18" charset="0"/>
                <a:cs typeface="Arial" panose="020B0604020202020204" pitchFamily="34" charset="0"/>
              </a:rPr>
              <a:t>, K. (2012). Hardware-in-the-loop simulation for automatic rack and pinion steering system. Applied Mechanics and Materials, 229-231, 2135–2139. https://doi.org/10.4028/www.scientific.net/amm.229-231.2135</a:t>
            </a:r>
          </a:p>
        </p:txBody>
      </p:sp>
      <p:sp>
        <p:nvSpPr>
          <p:cNvPr id="4" name="Date Placeholder 3">
            <a:extLst>
              <a:ext uri="{FF2B5EF4-FFF2-40B4-BE49-F238E27FC236}">
                <a16:creationId xmlns:a16="http://schemas.microsoft.com/office/drawing/2014/main" id="{82751B9E-2A3A-437E-BC49-AE77AE36EBBA}"/>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6A43A1E4-9A12-4173-9A38-A7ED6DC938F1}"/>
              </a:ext>
            </a:extLst>
          </p:cNvPr>
          <p:cNvSpPr>
            <a:spLocks noGrp="1"/>
          </p:cNvSpPr>
          <p:nvPr>
            <p:ph type="sldNum" sz="quarter" idx="12"/>
          </p:nvPr>
        </p:nvSpPr>
        <p:spPr/>
        <p:txBody>
          <a:bodyPr/>
          <a:lstStyle/>
          <a:p>
            <a:fld id="{93A87939-C1E2-41C2-ACE2-B6897D3F719B}" type="slidenum">
              <a:rPr lang="x-none" smtClean="0"/>
              <a:pPr/>
              <a:t>13</a:t>
            </a:fld>
            <a:endParaRPr lang="x-none"/>
          </a:p>
        </p:txBody>
      </p:sp>
    </p:spTree>
    <p:extLst>
      <p:ext uri="{BB962C8B-B14F-4D97-AF65-F5344CB8AC3E}">
        <p14:creationId xmlns:p14="http://schemas.microsoft.com/office/powerpoint/2010/main" val="2528755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D1F3-6B2D-4E3D-ACAC-E659FC708A7C}"/>
              </a:ext>
            </a:extLst>
          </p:cNvPr>
          <p:cNvSpPr>
            <a:spLocks noGrp="1"/>
          </p:cNvSpPr>
          <p:nvPr>
            <p:ph type="title"/>
          </p:nvPr>
        </p:nvSpPr>
        <p:spPr/>
        <p:txBody>
          <a:bodyPr/>
          <a:lstStyle/>
          <a:p>
            <a:r>
              <a:rPr lang="en-US" dirty="0"/>
              <a:t>VI/REFERENCES:</a:t>
            </a:r>
          </a:p>
        </p:txBody>
      </p:sp>
      <p:sp>
        <p:nvSpPr>
          <p:cNvPr id="3" name="Content Placeholder 2">
            <a:extLst>
              <a:ext uri="{FF2B5EF4-FFF2-40B4-BE49-F238E27FC236}">
                <a16:creationId xmlns:a16="http://schemas.microsoft.com/office/drawing/2014/main" id="{180EA4E7-DFFB-4CBF-A020-7C0E460D5AB8}"/>
              </a:ext>
            </a:extLst>
          </p:cNvPr>
          <p:cNvSpPr>
            <a:spLocks noGrp="1"/>
          </p:cNvSpPr>
          <p:nvPr>
            <p:ph idx="1"/>
          </p:nvPr>
        </p:nvSpPr>
        <p:spPr>
          <a:xfrm>
            <a:off x="218318" y="658995"/>
            <a:ext cx="11839964" cy="4830826"/>
          </a:xfrm>
        </p:spPr>
        <p:txBody>
          <a:bodyPr>
            <a:noAutofit/>
          </a:bodyPr>
          <a:lstStyle/>
          <a:p>
            <a:pPr marL="0" marR="0" lvl="0" indent="0">
              <a:lnSpc>
                <a:spcPct val="200000"/>
              </a:lnSpc>
              <a:spcBef>
                <a:spcPts val="0"/>
              </a:spcBef>
              <a:spcAft>
                <a:spcPts val="0"/>
              </a:spcAft>
              <a:buNone/>
            </a:pPr>
            <a:r>
              <a:rPr lang="en-US" sz="1600" i="1" dirty="0">
                <a:effectLst/>
                <a:latin typeface="Arial" panose="020B0604020202020204" pitchFamily="34" charset="0"/>
                <a:ea typeface="Times New Roman" panose="02020603050405020304" pitchFamily="18" charset="0"/>
                <a:cs typeface="Arial" panose="020B0604020202020204" pitchFamily="34" charset="0"/>
              </a:rPr>
              <a:t>6.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Nemes</a:t>
            </a:r>
            <a:r>
              <a:rPr lang="en-US" sz="1600" i="1" dirty="0">
                <a:effectLst/>
                <a:latin typeface="Arial" panose="020B0604020202020204" pitchFamily="34" charset="0"/>
                <a:ea typeface="Times New Roman" panose="02020603050405020304" pitchFamily="18" charset="0"/>
                <a:cs typeface="Arial" panose="020B0604020202020204" pitchFamily="34" charset="0"/>
              </a:rPr>
              <a:t>, R.-O.,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Ruba</a:t>
            </a:r>
            <a:r>
              <a:rPr lang="en-US" sz="1600" i="1" dirty="0">
                <a:effectLst/>
                <a:latin typeface="Arial" panose="020B0604020202020204" pitchFamily="34" charset="0"/>
                <a:ea typeface="Times New Roman" panose="02020603050405020304" pitchFamily="18" charset="0"/>
                <a:cs typeface="Arial" panose="020B0604020202020204" pitchFamily="34" charset="0"/>
              </a:rPr>
              <a:t>, M., &amp;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Martis</a:t>
            </a:r>
            <a:r>
              <a:rPr lang="en-US" sz="1600" i="1" dirty="0">
                <a:effectLst/>
                <a:latin typeface="Arial" panose="020B0604020202020204" pitchFamily="34" charset="0"/>
                <a:ea typeface="Times New Roman" panose="02020603050405020304" pitchFamily="18" charset="0"/>
                <a:cs typeface="Arial" panose="020B0604020202020204" pitchFamily="34" charset="0"/>
              </a:rPr>
              <a:t>, C. (2018). Integration of real-time electric power steering system MATLAB/Simulink model into National Instruments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Veristand</a:t>
            </a:r>
            <a:r>
              <a:rPr lang="en-US" sz="1600" i="1" dirty="0">
                <a:effectLst/>
                <a:latin typeface="Arial" panose="020B0604020202020204" pitchFamily="34" charset="0"/>
                <a:ea typeface="Times New Roman" panose="02020603050405020304" pitchFamily="18" charset="0"/>
                <a:cs typeface="Arial" panose="020B0604020202020204" pitchFamily="34" charset="0"/>
              </a:rPr>
              <a:t> Environment. 2018 IEEE 18th International Power Electronics and Motion Control Conference (PEMC). https://doi.org/10.1109/epepemc.2018.8521888 </a:t>
            </a:r>
          </a:p>
          <a:p>
            <a:pPr marL="0" marR="0" lvl="0" indent="0">
              <a:lnSpc>
                <a:spcPct val="200000"/>
              </a:lnSpc>
              <a:spcBef>
                <a:spcPts val="0"/>
              </a:spcBef>
              <a:spcAft>
                <a:spcPts val="0"/>
              </a:spcAft>
              <a:buNone/>
            </a:pPr>
            <a:r>
              <a:rPr lang="en-US" sz="1600" i="1" dirty="0">
                <a:effectLst/>
                <a:latin typeface="Arial" panose="020B0604020202020204" pitchFamily="34" charset="0"/>
                <a:ea typeface="Times New Roman" panose="02020603050405020304" pitchFamily="18" charset="0"/>
                <a:cs typeface="Arial" panose="020B0604020202020204" pitchFamily="34" charset="0"/>
              </a:rPr>
              <a:t>7.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Pacejka</a:t>
            </a:r>
            <a:r>
              <a:rPr lang="en-US" sz="1600" i="1" dirty="0">
                <a:effectLst/>
                <a:latin typeface="Arial" panose="020B0604020202020204" pitchFamily="34" charset="0"/>
                <a:ea typeface="Times New Roman" panose="02020603050405020304" pitchFamily="18" charset="0"/>
                <a:cs typeface="Arial" panose="020B0604020202020204" pitchFamily="34" charset="0"/>
              </a:rPr>
              <a:t>, H. B. (2002).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Tyres</a:t>
            </a:r>
            <a:r>
              <a:rPr lang="en-US" sz="1600" i="1" dirty="0">
                <a:effectLst/>
                <a:latin typeface="Arial" panose="020B0604020202020204" pitchFamily="34" charset="0"/>
                <a:ea typeface="Times New Roman" panose="02020603050405020304" pitchFamily="18" charset="0"/>
                <a:cs typeface="Arial" panose="020B0604020202020204" pitchFamily="34" charset="0"/>
              </a:rPr>
              <a:t> and vehicle dynamics. Butterworth-Heinemann. </a:t>
            </a:r>
          </a:p>
          <a:p>
            <a:pPr marL="0" marR="0" lvl="0" indent="0">
              <a:lnSpc>
                <a:spcPct val="200000"/>
              </a:lnSpc>
              <a:spcBef>
                <a:spcPts val="0"/>
              </a:spcBef>
              <a:spcAft>
                <a:spcPts val="0"/>
              </a:spcAft>
              <a:buNone/>
            </a:pPr>
            <a:r>
              <a:rPr lang="en-US" sz="1600" i="1" dirty="0">
                <a:effectLst/>
                <a:latin typeface="Arial" panose="020B0604020202020204" pitchFamily="34" charset="0"/>
                <a:ea typeface="Times New Roman" panose="02020603050405020304" pitchFamily="18" charset="0"/>
                <a:cs typeface="Arial" panose="020B0604020202020204" pitchFamily="34" charset="0"/>
              </a:rPr>
              <a:t>8.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Qun</a:t>
            </a:r>
            <a:r>
              <a:rPr lang="en-US" sz="1600" i="1" dirty="0">
                <a:effectLst/>
                <a:latin typeface="Arial" panose="020B0604020202020204" pitchFamily="34" charset="0"/>
                <a:ea typeface="Times New Roman" panose="02020603050405020304" pitchFamily="18" charset="0"/>
                <a:cs typeface="Arial" panose="020B0604020202020204" pitchFamily="34" charset="0"/>
              </a:rPr>
              <a:t>, Z., &amp;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Juhua</a:t>
            </a:r>
            <a:r>
              <a:rPr lang="en-US" sz="1600" i="1" dirty="0">
                <a:effectLst/>
                <a:latin typeface="Arial" panose="020B0604020202020204" pitchFamily="34" charset="0"/>
                <a:ea typeface="Times New Roman" panose="02020603050405020304" pitchFamily="18" charset="0"/>
                <a:cs typeface="Arial" panose="020B0604020202020204" pitchFamily="34" charset="0"/>
              </a:rPr>
              <a:t>, H. (2009). Modeling and simulation of the Electric Power Steering System. 2009 Pacific-Asia Conference on Circuits, Communications and Systems. https://doi.org/10.1109/paccs.2009.67 </a:t>
            </a:r>
          </a:p>
          <a:p>
            <a:pPr marL="0" marR="0" lvl="0" indent="0">
              <a:lnSpc>
                <a:spcPct val="200000"/>
              </a:lnSpc>
              <a:spcBef>
                <a:spcPts val="0"/>
              </a:spcBef>
              <a:spcAft>
                <a:spcPts val="0"/>
              </a:spcAft>
              <a:buNone/>
            </a:pPr>
            <a:r>
              <a:rPr lang="en-US" sz="1600" i="1" dirty="0">
                <a:effectLst/>
                <a:latin typeface="Arial" panose="020B0604020202020204" pitchFamily="34" charset="0"/>
                <a:ea typeface="Times New Roman" panose="02020603050405020304" pitchFamily="18" charset="0"/>
                <a:cs typeface="Arial" panose="020B0604020202020204" pitchFamily="34" charset="0"/>
              </a:rPr>
              <a:t>9.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Ingale</a:t>
            </a:r>
            <a:r>
              <a:rPr lang="en-US" sz="1600" i="1" dirty="0">
                <a:effectLst/>
                <a:latin typeface="Arial" panose="020B0604020202020204" pitchFamily="34" charset="0"/>
                <a:ea typeface="Times New Roman" panose="02020603050405020304" pitchFamily="18" charset="0"/>
                <a:cs typeface="Arial" panose="020B0604020202020204" pitchFamily="34" charset="0"/>
              </a:rPr>
              <a:t>, A. (no date) “Modeling Mass-Spring-Damper System using </a:t>
            </a:r>
            <a:r>
              <a:rPr lang="en-US" sz="1600" i="1" dirty="0" err="1">
                <a:effectLst/>
                <a:latin typeface="Arial" panose="020B0604020202020204" pitchFamily="34" charset="0"/>
                <a:ea typeface="Times New Roman" panose="02020603050405020304" pitchFamily="18" charset="0"/>
                <a:cs typeface="Arial" panose="020B0604020202020204" pitchFamily="34" charset="0"/>
              </a:rPr>
              <a:t>Simscape</a:t>
            </a:r>
            <a:r>
              <a:rPr lang="en-US" sz="1600" i="1" dirty="0">
                <a:effectLst/>
                <a:latin typeface="Arial" panose="020B0604020202020204" pitchFamily="34" charset="0"/>
                <a:ea typeface="Times New Roman" panose="02020603050405020304" pitchFamily="18" charset="0"/>
                <a:cs typeface="Arial" panose="020B0604020202020204" pitchFamily="34" charset="0"/>
              </a:rPr>
              <a:t>,” Journal of Engineering Research and Application [Preprint]. Available at: https://doi.org/10.9790/9622-0801033033. </a:t>
            </a:r>
          </a:p>
          <a:p>
            <a:pPr marL="0" marR="0" lvl="0" indent="0">
              <a:lnSpc>
                <a:spcPct val="200000"/>
              </a:lnSpc>
              <a:spcBef>
                <a:spcPts val="0"/>
              </a:spcBef>
              <a:spcAft>
                <a:spcPts val="0"/>
              </a:spcAft>
              <a:buNone/>
            </a:pPr>
            <a:r>
              <a:rPr lang="en-US" sz="1600" i="1" dirty="0">
                <a:effectLst/>
                <a:latin typeface="Arial" panose="020B0604020202020204" pitchFamily="34" charset="0"/>
                <a:ea typeface="Times New Roman" panose="02020603050405020304" pitchFamily="18" charset="0"/>
                <a:cs typeface="Arial" panose="020B0604020202020204" pitchFamily="34" charset="0"/>
              </a:rPr>
              <a:t>10.	Sh., A., H., E. and A., E.-H. (2006) “Side-stick control of power rack and pinion steering system,” The International Conference on Applied Mechanics and Mechanical Engineering, 12(12), pp. 383–396. Available at: https://doi.org/10.21608/amme.2006.41261. </a:t>
            </a:r>
          </a:p>
        </p:txBody>
      </p:sp>
      <p:sp>
        <p:nvSpPr>
          <p:cNvPr id="4" name="Date Placeholder 3">
            <a:extLst>
              <a:ext uri="{FF2B5EF4-FFF2-40B4-BE49-F238E27FC236}">
                <a16:creationId xmlns:a16="http://schemas.microsoft.com/office/drawing/2014/main" id="{82751B9E-2A3A-437E-BC49-AE77AE36EBBA}"/>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6A43A1E4-9A12-4173-9A38-A7ED6DC938F1}"/>
              </a:ext>
            </a:extLst>
          </p:cNvPr>
          <p:cNvSpPr>
            <a:spLocks noGrp="1"/>
          </p:cNvSpPr>
          <p:nvPr>
            <p:ph type="sldNum" sz="quarter" idx="12"/>
          </p:nvPr>
        </p:nvSpPr>
        <p:spPr/>
        <p:txBody>
          <a:bodyPr/>
          <a:lstStyle/>
          <a:p>
            <a:fld id="{93A87939-C1E2-41C2-ACE2-B6897D3F719B}" type="slidenum">
              <a:rPr lang="x-none" smtClean="0"/>
              <a:pPr/>
              <a:t>14</a:t>
            </a:fld>
            <a:endParaRPr lang="x-none"/>
          </a:p>
        </p:txBody>
      </p:sp>
    </p:spTree>
    <p:extLst>
      <p:ext uri="{BB962C8B-B14F-4D97-AF65-F5344CB8AC3E}">
        <p14:creationId xmlns:p14="http://schemas.microsoft.com/office/powerpoint/2010/main" val="250861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8" name="Picture 2" descr="BKE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37483" y="5935"/>
            <a:ext cx="664893" cy="63497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CB44752F-637F-4425-BFB1-FBEC38BD1C33}" type="slidenum">
              <a:rPr lang="en-US" smtClean="0">
                <a:latin typeface="Roboto" panose="02000000000000000000" pitchFamily="2" charset="0"/>
                <a:ea typeface="Roboto" panose="02000000000000000000" pitchFamily="2" charset="0"/>
              </a:rPr>
              <a:pPr/>
              <a:t>15</a:t>
            </a:fld>
            <a:endParaRPr lang="en-US">
              <a:latin typeface="Roboto" panose="02000000000000000000" pitchFamily="2" charset="0"/>
              <a:ea typeface="Roboto" panose="02000000000000000000" pitchFamily="2" charset="0"/>
            </a:endParaRPr>
          </a:p>
        </p:txBody>
      </p:sp>
      <p:sp>
        <p:nvSpPr>
          <p:cNvPr id="17" name="Google Shape;583;p52"/>
          <p:cNvSpPr txBox="1">
            <a:spLocks/>
          </p:cNvSpPr>
          <p:nvPr/>
        </p:nvSpPr>
        <p:spPr>
          <a:xfrm>
            <a:off x="2848217" y="1427045"/>
            <a:ext cx="6497600" cy="2384580"/>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8000" b="1" dirty="0">
                <a:latin typeface="Roboto" panose="02000000000000000000" pitchFamily="2" charset="0"/>
                <a:ea typeface="Roboto" panose="02000000000000000000" pitchFamily="2" charset="0"/>
              </a:rPr>
              <a:t>Thank you for listening!</a:t>
            </a:r>
          </a:p>
        </p:txBody>
      </p:sp>
      <p:pic>
        <p:nvPicPr>
          <p:cNvPr id="19" name="Picture 2" descr="Không có mô tả."/>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2305" y="-18751"/>
            <a:ext cx="520531" cy="68434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83;p52"/>
          <p:cNvSpPr txBox="1">
            <a:spLocks/>
          </p:cNvSpPr>
          <p:nvPr/>
        </p:nvSpPr>
        <p:spPr>
          <a:xfrm>
            <a:off x="2845933" y="3908899"/>
            <a:ext cx="6497600" cy="1068431"/>
          </a:xfrm>
          <a:prstGeom prst="rect">
            <a:avLst/>
          </a:prstGeom>
        </p:spPr>
        <p:txBody>
          <a:bodyPr spcFirstLastPara="1" vert="horz" wrap="square" lIns="121900" tIns="121900" rIns="121900" bIns="12190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vi-VN" sz="5867" b="1" dirty="0">
                <a:latin typeface="Roboto" panose="02000000000000000000" pitchFamily="2" charset="0"/>
                <a:ea typeface="Roboto" panose="02000000000000000000" pitchFamily="2" charset="0"/>
              </a:rPr>
              <a:t>Have a nice day</a:t>
            </a:r>
            <a:endParaRPr lang="en-US" sz="5867"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985563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84F7-4F61-46E0-F935-640B21286471}"/>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CFE7CFB0-E889-BA43-FF59-811B9008D419}"/>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DECF0C5D-4025-7420-602B-6E28BBA5031A}"/>
              </a:ext>
            </a:extLst>
          </p:cNvPr>
          <p:cNvSpPr>
            <a:spLocks noGrp="1"/>
          </p:cNvSpPr>
          <p:nvPr>
            <p:ph type="sldNum" sz="quarter" idx="12"/>
          </p:nvPr>
        </p:nvSpPr>
        <p:spPr/>
        <p:txBody>
          <a:bodyPr/>
          <a:lstStyle/>
          <a:p>
            <a:fld id="{93A87939-C1E2-41C2-ACE2-B6897D3F719B}" type="slidenum">
              <a:rPr lang="x-none" smtClean="0"/>
              <a:pPr/>
              <a:t>16</a:t>
            </a:fld>
            <a:endParaRPr lang="x-none"/>
          </a:p>
        </p:txBody>
      </p:sp>
      <p:pic>
        <p:nvPicPr>
          <p:cNvPr id="6" name="Picture 5">
            <a:extLst>
              <a:ext uri="{FF2B5EF4-FFF2-40B4-BE49-F238E27FC236}">
                <a16:creationId xmlns:a16="http://schemas.microsoft.com/office/drawing/2014/main" id="{4322F7C5-A04B-2134-4F5F-F10EA7FF5696}"/>
              </a:ext>
            </a:extLst>
          </p:cNvPr>
          <p:cNvPicPr>
            <a:picLocks noChangeAspect="1"/>
          </p:cNvPicPr>
          <p:nvPr/>
        </p:nvPicPr>
        <p:blipFill>
          <a:blip r:embed="rId2"/>
          <a:stretch>
            <a:fillRect/>
          </a:stretch>
        </p:blipFill>
        <p:spPr>
          <a:xfrm>
            <a:off x="-52050" y="711200"/>
            <a:ext cx="7607848" cy="4963886"/>
          </a:xfrm>
          <a:prstGeom prst="rect">
            <a:avLst/>
          </a:prstGeom>
        </p:spPr>
      </p:pic>
      <p:pic>
        <p:nvPicPr>
          <p:cNvPr id="7" name="Picture 6">
            <a:extLst>
              <a:ext uri="{FF2B5EF4-FFF2-40B4-BE49-F238E27FC236}">
                <a16:creationId xmlns:a16="http://schemas.microsoft.com/office/drawing/2014/main" id="{A8581DC7-4922-96B9-6998-437E412F2318}"/>
              </a:ext>
            </a:extLst>
          </p:cNvPr>
          <p:cNvPicPr>
            <a:picLocks noChangeAspect="1"/>
          </p:cNvPicPr>
          <p:nvPr/>
        </p:nvPicPr>
        <p:blipFill>
          <a:blip r:embed="rId3"/>
          <a:stretch>
            <a:fillRect/>
          </a:stretch>
        </p:blipFill>
        <p:spPr>
          <a:xfrm>
            <a:off x="6990624" y="827454"/>
            <a:ext cx="5201376" cy="4477375"/>
          </a:xfrm>
          <a:prstGeom prst="rect">
            <a:avLst/>
          </a:prstGeom>
        </p:spPr>
      </p:pic>
      <p:sp>
        <p:nvSpPr>
          <p:cNvPr id="8" name="Title 1">
            <a:extLst>
              <a:ext uri="{FF2B5EF4-FFF2-40B4-BE49-F238E27FC236}">
                <a16:creationId xmlns:a16="http://schemas.microsoft.com/office/drawing/2014/main" id="{2CA993A5-C641-723C-6E2D-D172C832601B}"/>
              </a:ext>
            </a:extLst>
          </p:cNvPr>
          <p:cNvSpPr txBox="1">
            <a:spLocks/>
          </p:cNvSpPr>
          <p:nvPr/>
        </p:nvSpPr>
        <p:spPr>
          <a:xfrm>
            <a:off x="566630" y="542108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000" b="1" kern="1200" dirty="0">
                <a:solidFill>
                  <a:schemeClr val="lt1"/>
                </a:solidFill>
                <a:latin typeface="Arial" panose="020B0604020202020204" pitchFamily="34" charset="0"/>
                <a:ea typeface="+mn-ea"/>
                <a:cs typeface="Arial" panose="020B0604020202020204" pitchFamily="34" charset="0"/>
              </a:defRPr>
            </a:lvl1pPr>
          </a:lstStyle>
          <a:p>
            <a:r>
              <a:rPr lang="en-GB" dirty="0">
                <a:solidFill>
                  <a:schemeClr val="tx1"/>
                </a:solidFill>
              </a:rPr>
              <a:t>	Sample Model							Our model</a:t>
            </a:r>
          </a:p>
        </p:txBody>
      </p:sp>
    </p:spTree>
    <p:extLst>
      <p:ext uri="{BB962C8B-B14F-4D97-AF65-F5344CB8AC3E}">
        <p14:creationId xmlns:p14="http://schemas.microsoft.com/office/powerpoint/2010/main" val="106352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5F32-B89E-789E-4BB3-1561B68179E2}"/>
              </a:ext>
            </a:extLst>
          </p:cNvPr>
          <p:cNvSpPr>
            <a:spLocks noGrp="1"/>
          </p:cNvSpPr>
          <p:nvPr>
            <p:ph type="title"/>
          </p:nvPr>
        </p:nvSpPr>
        <p:spPr/>
        <p:txBody>
          <a:bodyPr/>
          <a:lstStyle/>
          <a:p>
            <a:r>
              <a:rPr lang="en-US" dirty="0"/>
              <a:t>Torsion bar</a:t>
            </a:r>
          </a:p>
        </p:txBody>
      </p:sp>
      <p:sp>
        <p:nvSpPr>
          <p:cNvPr id="4" name="Date Placeholder 3">
            <a:extLst>
              <a:ext uri="{FF2B5EF4-FFF2-40B4-BE49-F238E27FC236}">
                <a16:creationId xmlns:a16="http://schemas.microsoft.com/office/drawing/2014/main" id="{816F11F8-070B-C42C-5524-014A0B5676F6}"/>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7E24F58F-4D6A-2DDA-AD49-AB3EFF895CF3}"/>
              </a:ext>
            </a:extLst>
          </p:cNvPr>
          <p:cNvSpPr>
            <a:spLocks noGrp="1"/>
          </p:cNvSpPr>
          <p:nvPr>
            <p:ph type="sldNum" sz="quarter" idx="12"/>
          </p:nvPr>
        </p:nvSpPr>
        <p:spPr/>
        <p:txBody>
          <a:bodyPr/>
          <a:lstStyle/>
          <a:p>
            <a:fld id="{93A87939-C1E2-41C2-ACE2-B6897D3F719B}" type="slidenum">
              <a:rPr lang="x-none" smtClean="0"/>
              <a:pPr/>
              <a:t>17</a:t>
            </a:fld>
            <a:endParaRPr lang="x-none"/>
          </a:p>
        </p:txBody>
      </p:sp>
      <p:pic>
        <p:nvPicPr>
          <p:cNvPr id="6" name="Picture 5">
            <a:extLst>
              <a:ext uri="{FF2B5EF4-FFF2-40B4-BE49-F238E27FC236}">
                <a16:creationId xmlns:a16="http://schemas.microsoft.com/office/drawing/2014/main" id="{4250380D-E206-3AA8-C2E6-7A257E0C98B7}"/>
              </a:ext>
            </a:extLst>
          </p:cNvPr>
          <p:cNvPicPr>
            <a:picLocks noChangeAspect="1"/>
          </p:cNvPicPr>
          <p:nvPr/>
        </p:nvPicPr>
        <p:blipFill>
          <a:blip r:embed="rId2"/>
          <a:stretch>
            <a:fillRect/>
          </a:stretch>
        </p:blipFill>
        <p:spPr>
          <a:xfrm>
            <a:off x="2494721" y="1218088"/>
            <a:ext cx="6993205" cy="1871951"/>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054E0B95-3B3C-6366-FC96-34F6FB518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469" y="4700653"/>
            <a:ext cx="3960005" cy="724526"/>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C9090A09-C9A0-08A9-5875-C1084FF014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8570" y="4021209"/>
            <a:ext cx="3893636" cy="740012"/>
          </a:xfrm>
          <a:prstGeom prst="rect">
            <a:avLst/>
          </a:prstGeom>
        </p:spPr>
      </p:pic>
      <p:sp>
        <p:nvSpPr>
          <p:cNvPr id="12" name="TextBox 11">
            <a:extLst>
              <a:ext uri="{FF2B5EF4-FFF2-40B4-BE49-F238E27FC236}">
                <a16:creationId xmlns:a16="http://schemas.microsoft.com/office/drawing/2014/main" id="{5A9EBE17-18F9-9945-E994-82649FFB3850}"/>
              </a:ext>
            </a:extLst>
          </p:cNvPr>
          <p:cNvSpPr txBox="1"/>
          <p:nvPr/>
        </p:nvSpPr>
        <p:spPr>
          <a:xfrm>
            <a:off x="1392976" y="3337285"/>
            <a:ext cx="9406045" cy="461665"/>
          </a:xfrm>
          <a:prstGeom prst="rect">
            <a:avLst/>
          </a:prstGeom>
          <a:noFill/>
        </p:spPr>
        <p:txBody>
          <a:bodyPr wrap="square">
            <a:spAutoFit/>
          </a:bodyPr>
          <a:lstStyle/>
          <a:p>
            <a:r>
              <a:rPr lang="en-US" sz="2400" dirty="0"/>
              <a:t>For the system shown above, we can write equations for disk 1 and disk 2</a:t>
            </a:r>
          </a:p>
        </p:txBody>
      </p:sp>
    </p:spTree>
    <p:extLst>
      <p:ext uri="{BB962C8B-B14F-4D97-AF65-F5344CB8AC3E}">
        <p14:creationId xmlns:p14="http://schemas.microsoft.com/office/powerpoint/2010/main" val="326555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C662E-3740-23C7-151C-9228CB2E7F2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Gear train</a:t>
            </a:r>
          </a:p>
        </p:txBody>
      </p:sp>
      <p:pic>
        <p:nvPicPr>
          <p:cNvPr id="6" name="Picture 5" descr="Diagram, schematic&#10;&#10;Description automatically generated">
            <a:extLst>
              <a:ext uri="{FF2B5EF4-FFF2-40B4-BE49-F238E27FC236}">
                <a16:creationId xmlns:a16="http://schemas.microsoft.com/office/drawing/2014/main" id="{A6EBCBA0-9D9D-1590-A33D-9FF12F7AAF99}"/>
              </a:ext>
            </a:extLst>
          </p:cNvPr>
          <p:cNvPicPr>
            <a:picLocks noChangeAspect="1"/>
          </p:cNvPicPr>
          <p:nvPr/>
        </p:nvPicPr>
        <p:blipFill>
          <a:blip r:embed="rId2"/>
          <a:stretch>
            <a:fillRect/>
          </a:stretch>
        </p:blipFill>
        <p:spPr>
          <a:xfrm>
            <a:off x="4207933" y="720084"/>
            <a:ext cx="7347537" cy="5418807"/>
          </a:xfrm>
          <a:prstGeom prst="rect">
            <a:avLst/>
          </a:prstGeom>
        </p:spPr>
      </p:pic>
      <p:sp>
        <p:nvSpPr>
          <p:cNvPr id="4" name="Date Placeholder 3">
            <a:extLst>
              <a:ext uri="{FF2B5EF4-FFF2-40B4-BE49-F238E27FC236}">
                <a16:creationId xmlns:a16="http://schemas.microsoft.com/office/drawing/2014/main" id="{DBC0D96C-94AC-4377-1E37-C08C8C8477BB}"/>
              </a:ext>
            </a:extLst>
          </p:cNvPr>
          <p:cNvSpPr>
            <a:spLocks noGrp="1"/>
          </p:cNvSpPr>
          <p:nvPr>
            <p:ph type="dt" sz="half" idx="10"/>
          </p:nvPr>
        </p:nvSpPr>
        <p:spPr>
          <a:xfrm>
            <a:off x="8047083" y="6356350"/>
            <a:ext cx="2556791" cy="365125"/>
          </a:xfrm>
          <a:noFill/>
        </p:spPr>
        <p:txBody>
          <a:bodyPr vert="horz" lIns="91440" tIns="45720" rIns="91440" bIns="45720" rtlCol="0" anchor="ctr">
            <a:normAutofit/>
          </a:bodyPr>
          <a:lstStyle/>
          <a:p>
            <a:pPr algn="r">
              <a:spcAft>
                <a:spcPts val="600"/>
              </a:spcAft>
            </a:pPr>
            <a:fld id="{1AECB53B-8781-46A0-9B90-E1F8C3BBD4E4}" type="datetime1">
              <a:rPr lang="en-US" smtClean="0"/>
              <a:pPr algn="r">
                <a:spcAft>
                  <a:spcPts val="600"/>
                </a:spcAft>
              </a:pPr>
              <a:t>1/4/2023</a:t>
            </a:fld>
            <a:endParaRPr lang="en-US"/>
          </a:p>
        </p:txBody>
      </p:sp>
      <p:sp>
        <p:nvSpPr>
          <p:cNvPr id="5" name="Slide Number Placeholder 4">
            <a:extLst>
              <a:ext uri="{FF2B5EF4-FFF2-40B4-BE49-F238E27FC236}">
                <a16:creationId xmlns:a16="http://schemas.microsoft.com/office/drawing/2014/main" id="{75E7575D-BC4B-9622-DBF5-E239B587C55A}"/>
              </a:ext>
            </a:extLst>
          </p:cNvPr>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algn="l">
              <a:spcAft>
                <a:spcPts val="600"/>
              </a:spcAft>
            </a:pPr>
            <a:fld id="{93A87939-C1E2-41C2-ACE2-B6897D3F719B}" type="slidenum">
              <a:rPr lang="en-US" sz="1200" smtClean="0">
                <a:solidFill>
                  <a:schemeClr val="tx1">
                    <a:tint val="75000"/>
                  </a:schemeClr>
                </a:solidFill>
              </a:rPr>
              <a:pPr algn="l">
                <a:spcAft>
                  <a:spcPts val="600"/>
                </a:spcAft>
              </a:pPr>
              <a:t>18</a:t>
            </a:fld>
            <a:endParaRPr lang="en-US" sz="1200">
              <a:solidFill>
                <a:schemeClr val="tx1">
                  <a:tint val="75000"/>
                </a:schemeClr>
              </a:solidFill>
            </a:endParaRPr>
          </a:p>
        </p:txBody>
      </p:sp>
    </p:spTree>
    <p:extLst>
      <p:ext uri="{BB962C8B-B14F-4D97-AF65-F5344CB8AC3E}">
        <p14:creationId xmlns:p14="http://schemas.microsoft.com/office/powerpoint/2010/main" val="206040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BFF0-E7D0-BA15-EE0B-3AF4FF9D2620}"/>
              </a:ext>
            </a:extLst>
          </p:cNvPr>
          <p:cNvSpPr>
            <a:spLocks noGrp="1"/>
          </p:cNvSpPr>
          <p:nvPr>
            <p:ph type="title"/>
          </p:nvPr>
        </p:nvSpPr>
        <p:spPr/>
        <p:txBody>
          <a:bodyPr/>
          <a:lstStyle/>
          <a:p>
            <a:r>
              <a:rPr lang="en-US" dirty="0"/>
              <a:t>Table of contents</a:t>
            </a:r>
          </a:p>
        </p:txBody>
      </p:sp>
      <p:graphicFrame>
        <p:nvGraphicFramePr>
          <p:cNvPr id="7" name="Content Placeholder 2">
            <a:extLst>
              <a:ext uri="{FF2B5EF4-FFF2-40B4-BE49-F238E27FC236}">
                <a16:creationId xmlns:a16="http://schemas.microsoft.com/office/drawing/2014/main" id="{0EDC28BF-F0C6-E7BC-9143-2D99915AD49E}"/>
              </a:ext>
            </a:extLst>
          </p:cNvPr>
          <p:cNvGraphicFramePr>
            <a:graphicFrameLocks noGrp="1"/>
          </p:cNvGraphicFramePr>
          <p:nvPr>
            <p:ph idx="1"/>
            <p:extLst>
              <p:ext uri="{D42A27DB-BD31-4B8C-83A1-F6EECF244321}">
                <p14:modId xmlns:p14="http://schemas.microsoft.com/office/powerpoint/2010/main" val="1519469066"/>
              </p:ext>
            </p:extLst>
          </p:nvPr>
        </p:nvGraphicFramePr>
        <p:xfrm>
          <a:off x="342205" y="158266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1D15D7FE-EE1B-218F-1FA7-86426982C320}"/>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68493752-DCC8-9368-7134-3558064476A0}"/>
              </a:ext>
            </a:extLst>
          </p:cNvPr>
          <p:cNvSpPr>
            <a:spLocks noGrp="1"/>
          </p:cNvSpPr>
          <p:nvPr>
            <p:ph type="sldNum" sz="quarter" idx="12"/>
          </p:nvPr>
        </p:nvSpPr>
        <p:spPr/>
        <p:txBody>
          <a:bodyPr/>
          <a:lstStyle/>
          <a:p>
            <a:fld id="{93A87939-C1E2-41C2-ACE2-B6897D3F719B}" type="slidenum">
              <a:rPr lang="x-none" smtClean="0"/>
              <a:pPr/>
              <a:t>2</a:t>
            </a:fld>
            <a:endParaRPr lang="x-none"/>
          </a:p>
        </p:txBody>
      </p:sp>
    </p:spTree>
    <p:extLst>
      <p:ext uri="{BB962C8B-B14F-4D97-AF65-F5344CB8AC3E}">
        <p14:creationId xmlns:p14="http://schemas.microsoft.com/office/powerpoint/2010/main" val="1952655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15D38B-75DB-4D4C-A5BA-C002E43750CE}"/>
              </a:ext>
            </a:extLst>
          </p:cNvPr>
          <p:cNvPicPr>
            <a:picLocks noChangeAspect="1"/>
          </p:cNvPicPr>
          <p:nvPr/>
        </p:nvPicPr>
        <p:blipFill>
          <a:blip r:embed="rId2"/>
          <a:stretch>
            <a:fillRect/>
          </a:stretch>
        </p:blipFill>
        <p:spPr>
          <a:xfrm>
            <a:off x="6564086" y="1091509"/>
            <a:ext cx="5268011" cy="4727548"/>
          </a:xfrm>
          <a:prstGeom prst="rect">
            <a:avLst/>
          </a:prstGeom>
        </p:spPr>
      </p:pic>
      <p:sp>
        <p:nvSpPr>
          <p:cNvPr id="2" name="Title 1">
            <a:extLst>
              <a:ext uri="{FF2B5EF4-FFF2-40B4-BE49-F238E27FC236}">
                <a16:creationId xmlns:a16="http://schemas.microsoft.com/office/drawing/2014/main" id="{FFFCFDB5-C35C-42C2-8E97-67D55E9F0F74}"/>
              </a:ext>
            </a:extLst>
          </p:cNvPr>
          <p:cNvSpPr>
            <a:spLocks noGrp="1"/>
          </p:cNvSpPr>
          <p:nvPr>
            <p:ph type="title"/>
          </p:nvPr>
        </p:nvSpPr>
        <p:spPr/>
        <p:txBody>
          <a:bodyPr/>
          <a:lstStyle/>
          <a:p>
            <a:r>
              <a:rPr lang="en-US" dirty="0"/>
              <a:t>I. Introduction:</a:t>
            </a:r>
          </a:p>
        </p:txBody>
      </p:sp>
      <p:sp>
        <p:nvSpPr>
          <p:cNvPr id="3" name="Content Placeholder 2">
            <a:extLst>
              <a:ext uri="{FF2B5EF4-FFF2-40B4-BE49-F238E27FC236}">
                <a16:creationId xmlns:a16="http://schemas.microsoft.com/office/drawing/2014/main" id="{00AD1CBA-1F34-4525-8D45-45055B2F7249}"/>
              </a:ext>
            </a:extLst>
          </p:cNvPr>
          <p:cNvSpPr>
            <a:spLocks noGrp="1"/>
          </p:cNvSpPr>
          <p:nvPr>
            <p:ph idx="1"/>
          </p:nvPr>
        </p:nvSpPr>
        <p:spPr>
          <a:xfrm>
            <a:off x="359903" y="842506"/>
            <a:ext cx="5365983" cy="5172988"/>
          </a:xfrm>
        </p:spPr>
        <p:txBody>
          <a:bodyPr>
            <a:normAutofit/>
          </a:bodyPr>
          <a:lstStyle/>
          <a:p>
            <a:pPr marL="0" indent="0" algn="ctr">
              <a:buNone/>
            </a:pPr>
            <a:r>
              <a:rPr lang="en-US" sz="2400" b="1" u="sng" dirty="0">
                <a:latin typeface="Arial" panose="020B0604020202020204" pitchFamily="34" charset="0"/>
                <a:cs typeface="Arial" panose="020B0604020202020204" pitchFamily="34" charset="0"/>
              </a:rPr>
              <a:t>Goal of the project:</a:t>
            </a:r>
            <a:r>
              <a:rPr lang="en-US" sz="2400" b="1" dirty="0">
                <a:latin typeface="Arial" panose="020B0604020202020204" pitchFamily="34" charset="0"/>
                <a:cs typeface="Arial" panose="020B0604020202020204" pitchFamily="34" charset="0"/>
              </a:rPr>
              <a:t> </a:t>
            </a:r>
          </a:p>
          <a:p>
            <a:pPr marL="0" indent="0">
              <a:buNone/>
            </a:pPr>
            <a:r>
              <a:rPr lang="en-US" sz="2400" dirty="0">
                <a:latin typeface="Arial" panose="020B0604020202020204" pitchFamily="34" charset="0"/>
                <a:cs typeface="Arial" panose="020B0604020202020204" pitchFamily="34" charset="0"/>
              </a:rPr>
              <a:t>- 	Learning how to use MATLAB/Simulink with the Mass-Spring-Damper model.</a:t>
            </a:r>
          </a:p>
          <a:p>
            <a:pPr marL="0" indent="0">
              <a:buNone/>
            </a:pPr>
            <a:r>
              <a:rPr lang="en-US" sz="2400" dirty="0">
                <a:latin typeface="Arial" panose="020B0604020202020204" pitchFamily="34" charset="0"/>
                <a:cs typeface="Arial" panose="020B0604020202020204" pitchFamily="34" charset="0"/>
              </a:rPr>
              <a:t>-	Contribution to an analysis of the dynamic behavior of the mechanical components of EPS system</a:t>
            </a:r>
          </a:p>
          <a:p>
            <a:pPr marL="0" indent="0">
              <a:buNone/>
            </a:pPr>
            <a:r>
              <a:rPr lang="en-US" sz="2400" dirty="0">
                <a:latin typeface="Arial" panose="020B0604020202020204" pitchFamily="34" charset="0"/>
                <a:cs typeface="Arial" panose="020B0604020202020204" pitchFamily="34" charset="0"/>
              </a:rPr>
              <a:t>-	Analysis of the complete system dynamics of EPS, and implementation of the EPS simulation model on MATLAB/Simulink, with simulation results analysis.</a:t>
            </a:r>
          </a:p>
          <a:p>
            <a:pPr marL="514350" indent="-514350">
              <a:buAutoNum type="arabicPeriod"/>
            </a:pPr>
            <a:endParaRPr lang="en-US" sz="2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248AE59D-63F8-4ED9-BCBC-B49CE61E4143}"/>
              </a:ext>
            </a:extLst>
          </p:cNvPr>
          <p:cNvSpPr>
            <a:spLocks noGrp="1"/>
          </p:cNvSpPr>
          <p:nvPr>
            <p:ph type="sldNum" sz="quarter" idx="12"/>
          </p:nvPr>
        </p:nvSpPr>
        <p:spPr/>
        <p:txBody>
          <a:bodyPr/>
          <a:lstStyle/>
          <a:p>
            <a:fld id="{93A87939-C1E2-41C2-ACE2-B6897D3F719B}" type="slidenum">
              <a:rPr lang="x-none" smtClean="0"/>
              <a:pPr/>
              <a:t>3</a:t>
            </a:fld>
            <a:endParaRPr lang="x-none"/>
          </a:p>
        </p:txBody>
      </p:sp>
    </p:spTree>
    <p:extLst>
      <p:ext uri="{BB962C8B-B14F-4D97-AF65-F5344CB8AC3E}">
        <p14:creationId xmlns:p14="http://schemas.microsoft.com/office/powerpoint/2010/main" val="117818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FDB5-C35C-42C2-8E97-67D55E9F0F74}"/>
              </a:ext>
            </a:extLst>
          </p:cNvPr>
          <p:cNvSpPr>
            <a:spLocks noGrp="1"/>
          </p:cNvSpPr>
          <p:nvPr>
            <p:ph type="title"/>
          </p:nvPr>
        </p:nvSpPr>
        <p:spPr/>
        <p:txBody>
          <a:bodyPr/>
          <a:lstStyle/>
          <a:p>
            <a:r>
              <a:rPr lang="en-US" dirty="0"/>
              <a:t>I. Introduction:</a:t>
            </a:r>
          </a:p>
        </p:txBody>
      </p:sp>
      <p:sp>
        <p:nvSpPr>
          <p:cNvPr id="4" name="Date Placeholder 3">
            <a:extLst>
              <a:ext uri="{FF2B5EF4-FFF2-40B4-BE49-F238E27FC236}">
                <a16:creationId xmlns:a16="http://schemas.microsoft.com/office/drawing/2014/main" id="{5A4CE452-1CF5-4DE2-B621-D4D544F1FD35}"/>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248AE59D-63F8-4ED9-BCBC-B49CE61E4143}"/>
              </a:ext>
            </a:extLst>
          </p:cNvPr>
          <p:cNvSpPr>
            <a:spLocks noGrp="1"/>
          </p:cNvSpPr>
          <p:nvPr>
            <p:ph type="sldNum" sz="quarter" idx="12"/>
          </p:nvPr>
        </p:nvSpPr>
        <p:spPr/>
        <p:txBody>
          <a:bodyPr/>
          <a:lstStyle/>
          <a:p>
            <a:fld id="{93A87939-C1E2-41C2-ACE2-B6897D3F719B}" type="slidenum">
              <a:rPr lang="x-none" smtClean="0"/>
              <a:pPr/>
              <a:t>4</a:t>
            </a:fld>
            <a:endParaRPr lang="x-none"/>
          </a:p>
        </p:txBody>
      </p:sp>
      <p:sp>
        <p:nvSpPr>
          <p:cNvPr id="7" name="Content Placeholder 2">
            <a:extLst>
              <a:ext uri="{FF2B5EF4-FFF2-40B4-BE49-F238E27FC236}">
                <a16:creationId xmlns:a16="http://schemas.microsoft.com/office/drawing/2014/main" id="{A2FD0641-EC36-4C3C-9FE9-1444631A917E}"/>
              </a:ext>
            </a:extLst>
          </p:cNvPr>
          <p:cNvSpPr txBox="1">
            <a:spLocks/>
          </p:cNvSpPr>
          <p:nvPr/>
        </p:nvSpPr>
        <p:spPr>
          <a:xfrm>
            <a:off x="75747" y="576675"/>
            <a:ext cx="5264879" cy="5172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latin typeface="Arial" panose="020B0604020202020204" pitchFamily="34" charset="0"/>
                <a:cs typeface="Arial" panose="020B0604020202020204" pitchFamily="34" charset="0"/>
              </a:rPr>
              <a:t> 		</a:t>
            </a:r>
            <a:r>
              <a:rPr lang="en-US" sz="2400" b="1" u="sng" dirty="0">
                <a:latin typeface="Arial" panose="020B0604020202020204" pitchFamily="34" charset="0"/>
                <a:cs typeface="Arial" panose="020B0604020202020204" pitchFamily="34" charset="0"/>
              </a:rPr>
              <a:t>Limitation</a:t>
            </a:r>
            <a:r>
              <a:rPr lang="en-US" sz="2400" dirty="0">
                <a:latin typeface="Arial" panose="020B0604020202020204" pitchFamily="34" charset="0"/>
                <a:cs typeface="Arial" panose="020B0604020202020204" pitchFamily="34" charset="0"/>
              </a:rPr>
              <a:t>: </a:t>
            </a:r>
          </a:p>
          <a:p>
            <a:pPr marL="0" indent="0">
              <a:lnSpc>
                <a:spcPct val="150000"/>
              </a:lnSpc>
              <a:buNone/>
            </a:pPr>
            <a:r>
              <a:rPr lang="en-US" sz="2400" dirty="0">
                <a:latin typeface="Arial" panose="020B0604020202020204" pitchFamily="34" charset="0"/>
                <a:cs typeface="Arial" panose="020B0604020202020204" pitchFamily="34" charset="0"/>
              </a:rPr>
              <a:t>This project skips on the effect of motor and effect of forces acting from road to EPS system through wheels.</a:t>
            </a:r>
          </a:p>
        </p:txBody>
      </p:sp>
      <p:pic>
        <p:nvPicPr>
          <p:cNvPr id="8" name="Picture 7">
            <a:extLst>
              <a:ext uri="{FF2B5EF4-FFF2-40B4-BE49-F238E27FC236}">
                <a16:creationId xmlns:a16="http://schemas.microsoft.com/office/drawing/2014/main" id="{FE29A0BF-182F-3D60-BDB8-84B4D8609378}"/>
              </a:ext>
            </a:extLst>
          </p:cNvPr>
          <p:cNvPicPr>
            <a:picLocks noChangeAspect="1"/>
          </p:cNvPicPr>
          <p:nvPr/>
        </p:nvPicPr>
        <p:blipFill>
          <a:blip r:embed="rId3"/>
          <a:stretch>
            <a:fillRect/>
          </a:stretch>
        </p:blipFill>
        <p:spPr>
          <a:xfrm>
            <a:off x="6564086" y="1091509"/>
            <a:ext cx="5268011" cy="4727548"/>
          </a:xfrm>
          <a:prstGeom prst="rect">
            <a:avLst/>
          </a:prstGeom>
        </p:spPr>
      </p:pic>
    </p:spTree>
    <p:extLst>
      <p:ext uri="{BB962C8B-B14F-4D97-AF65-F5344CB8AC3E}">
        <p14:creationId xmlns:p14="http://schemas.microsoft.com/office/powerpoint/2010/main" val="144630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FDB5-C35C-42C2-8E97-67D55E9F0F74}"/>
              </a:ext>
            </a:extLst>
          </p:cNvPr>
          <p:cNvSpPr>
            <a:spLocks noGrp="1"/>
          </p:cNvSpPr>
          <p:nvPr>
            <p:ph type="title"/>
          </p:nvPr>
        </p:nvSpPr>
        <p:spPr/>
        <p:txBody>
          <a:bodyPr/>
          <a:lstStyle/>
          <a:p>
            <a:r>
              <a:rPr lang="en-US" dirty="0"/>
              <a:t>II. THEORETICAL BASICS:</a:t>
            </a:r>
          </a:p>
        </p:txBody>
      </p:sp>
      <p:sp>
        <p:nvSpPr>
          <p:cNvPr id="3" name="Content Placeholder 2">
            <a:extLst>
              <a:ext uri="{FF2B5EF4-FFF2-40B4-BE49-F238E27FC236}">
                <a16:creationId xmlns:a16="http://schemas.microsoft.com/office/drawing/2014/main" id="{00AD1CBA-1F34-4525-8D45-45055B2F7249}"/>
              </a:ext>
            </a:extLst>
          </p:cNvPr>
          <p:cNvSpPr>
            <a:spLocks noGrp="1"/>
          </p:cNvSpPr>
          <p:nvPr>
            <p:ph idx="1"/>
          </p:nvPr>
        </p:nvSpPr>
        <p:spPr>
          <a:xfrm>
            <a:off x="359903" y="842506"/>
            <a:ext cx="10515600" cy="5172988"/>
          </a:xfrm>
        </p:spPr>
        <p:txBody>
          <a:bodyPr/>
          <a:lstStyle/>
          <a:p>
            <a:pPr marL="457200" marR="0" lvl="1" indent="0">
              <a:lnSpc>
                <a:spcPct val="107000"/>
              </a:lnSpc>
              <a:spcBef>
                <a:spcPts val="0"/>
              </a:spcBef>
              <a:spcAft>
                <a:spcPts val="0"/>
              </a:spcAft>
              <a:buNone/>
            </a:pPr>
            <a:r>
              <a:rPr lang="en-US" sz="2000" b="1" dirty="0">
                <a:effectLst/>
                <a:latin typeface="Arial" panose="020B0604020202020204" pitchFamily="34" charset="0"/>
                <a:ea typeface="DengXian" panose="02010600030101010101" pitchFamily="2" charset="-122"/>
                <a:cs typeface="Arial" panose="020B0604020202020204" pitchFamily="34" charset="0"/>
              </a:rPr>
              <a:t>2.1) Mass damper theory:</a:t>
            </a:r>
            <a:endParaRPr lang="en-US" sz="2000" dirty="0">
              <a:effectLst/>
              <a:latin typeface="Arial" panose="020B0604020202020204" pitchFamily="34" charset="0"/>
              <a:ea typeface="DengXian" panose="02010600030101010101" pitchFamily="2" charset="-122"/>
              <a:cs typeface="Arial" panose="020B0604020202020204" pitchFamily="34" charset="0"/>
            </a:endParaRPr>
          </a:p>
          <a:p>
            <a:pPr marL="457200" lvl="1" indent="0">
              <a:buNone/>
            </a:pP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A4CE452-1CF5-4DE2-B621-D4D544F1FD35}"/>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248AE59D-63F8-4ED9-BCBC-B49CE61E4143}"/>
              </a:ext>
            </a:extLst>
          </p:cNvPr>
          <p:cNvSpPr>
            <a:spLocks noGrp="1"/>
          </p:cNvSpPr>
          <p:nvPr>
            <p:ph type="sldNum" sz="quarter" idx="12"/>
          </p:nvPr>
        </p:nvSpPr>
        <p:spPr/>
        <p:txBody>
          <a:bodyPr/>
          <a:lstStyle/>
          <a:p>
            <a:fld id="{93A87939-C1E2-41C2-ACE2-B6897D3F719B}" type="slidenum">
              <a:rPr lang="x-none" smtClean="0"/>
              <a:pPr/>
              <a:t>5</a:t>
            </a:fld>
            <a:endParaRPr lang="x-none"/>
          </a:p>
        </p:txBody>
      </p:sp>
      <p:sp>
        <p:nvSpPr>
          <p:cNvPr id="7" name="TextBox 6">
            <a:extLst>
              <a:ext uri="{FF2B5EF4-FFF2-40B4-BE49-F238E27FC236}">
                <a16:creationId xmlns:a16="http://schemas.microsoft.com/office/drawing/2014/main" id="{38C503F3-1FEE-4AAA-8CCA-B18E3689FD58}"/>
              </a:ext>
            </a:extLst>
          </p:cNvPr>
          <p:cNvSpPr txBox="1"/>
          <p:nvPr/>
        </p:nvSpPr>
        <p:spPr>
          <a:xfrm>
            <a:off x="5306308" y="2859923"/>
            <a:ext cx="548640" cy="275794"/>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A1CA9AC3-DB0E-4746-93B2-6CA134085C8F}"/>
              </a:ext>
            </a:extLst>
          </p:cNvPr>
          <p:cNvSpPr txBox="1"/>
          <p:nvPr/>
        </p:nvSpPr>
        <p:spPr>
          <a:xfrm rot="19975814">
            <a:off x="4672557" y="4070854"/>
            <a:ext cx="385739" cy="152052"/>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F53C971B-72BC-4218-882E-5F390BC5458D}"/>
              </a:ext>
            </a:extLst>
          </p:cNvPr>
          <p:cNvSpPr txBox="1"/>
          <p:nvPr/>
        </p:nvSpPr>
        <p:spPr>
          <a:xfrm rot="1274066">
            <a:off x="6693025" y="4483906"/>
            <a:ext cx="340054" cy="178998"/>
          </a:xfrm>
          <a:prstGeom prst="rect">
            <a:avLst/>
          </a:prstGeom>
          <a:solidFill>
            <a:schemeClr val="bg1"/>
          </a:solidFill>
        </p:spPr>
        <p:txBody>
          <a:bodyPr wrap="square" rtlCol="0">
            <a:spAutoFit/>
          </a:bodyPr>
          <a:lstStyle/>
          <a:p>
            <a:endParaRPr lang="en-US" dirty="0"/>
          </a:p>
        </p:txBody>
      </p:sp>
      <p:pic>
        <p:nvPicPr>
          <p:cNvPr id="10" name="Content Placeholder 4" descr="Diagram, schematic&#10;&#10;Description automatically generated">
            <a:extLst>
              <a:ext uri="{FF2B5EF4-FFF2-40B4-BE49-F238E27FC236}">
                <a16:creationId xmlns:a16="http://schemas.microsoft.com/office/drawing/2014/main" id="{7D201B64-BE9C-6A49-7511-855D5DD515E4}"/>
              </a:ext>
            </a:extLst>
          </p:cNvPr>
          <p:cNvPicPr>
            <a:picLocks noChangeAspect="1"/>
          </p:cNvPicPr>
          <p:nvPr/>
        </p:nvPicPr>
        <p:blipFill>
          <a:blip r:embed="rId3"/>
          <a:stretch>
            <a:fillRect/>
          </a:stretch>
        </p:blipFill>
        <p:spPr>
          <a:xfrm>
            <a:off x="6668510" y="911956"/>
            <a:ext cx="4275285" cy="2033162"/>
          </a:xfrm>
          <a:prstGeom prst="rect">
            <a:avLst/>
          </a:prstGeom>
        </p:spPr>
      </p:pic>
      <p:grpSp>
        <p:nvGrpSpPr>
          <p:cNvPr id="13" name="Group 12">
            <a:extLst>
              <a:ext uri="{FF2B5EF4-FFF2-40B4-BE49-F238E27FC236}">
                <a16:creationId xmlns:a16="http://schemas.microsoft.com/office/drawing/2014/main" id="{EF7BCBAB-E360-54E5-62FD-D4572703D04A}"/>
              </a:ext>
            </a:extLst>
          </p:cNvPr>
          <p:cNvGrpSpPr/>
          <p:nvPr/>
        </p:nvGrpSpPr>
        <p:grpSpPr>
          <a:xfrm>
            <a:off x="527746" y="1470242"/>
            <a:ext cx="4597028" cy="1786482"/>
            <a:chOff x="2518538" y="2395239"/>
            <a:chExt cx="5204278" cy="2033162"/>
          </a:xfrm>
        </p:grpSpPr>
        <p:pic>
          <p:nvPicPr>
            <p:cNvPr id="11" name="Picture 10">
              <a:extLst>
                <a:ext uri="{FF2B5EF4-FFF2-40B4-BE49-F238E27FC236}">
                  <a16:creationId xmlns:a16="http://schemas.microsoft.com/office/drawing/2014/main" id="{DBF3E29E-4C61-3B8C-EFA8-90FE1F2A1181}"/>
                </a:ext>
              </a:extLst>
            </p:cNvPr>
            <p:cNvPicPr>
              <a:picLocks noChangeAspect="1"/>
            </p:cNvPicPr>
            <p:nvPr/>
          </p:nvPicPr>
          <p:blipFill>
            <a:blip r:embed="rId4"/>
            <a:stretch>
              <a:fillRect/>
            </a:stretch>
          </p:blipFill>
          <p:spPr>
            <a:xfrm>
              <a:off x="3029424" y="2395239"/>
              <a:ext cx="4693392" cy="2033162"/>
            </a:xfrm>
            <a:prstGeom prst="rect">
              <a:avLst/>
            </a:prstGeom>
          </p:spPr>
        </p:pic>
        <p:sp>
          <p:nvSpPr>
            <p:cNvPr id="12" name="AutoShape 2">
              <a:extLst>
                <a:ext uri="{FF2B5EF4-FFF2-40B4-BE49-F238E27FC236}">
                  <a16:creationId xmlns:a16="http://schemas.microsoft.com/office/drawing/2014/main" id="{51E7903A-1918-D5F7-EDBE-F1DECB19FF05}"/>
                </a:ext>
              </a:extLst>
            </p:cNvPr>
            <p:cNvSpPr>
              <a:spLocks noChangeArrowheads="1"/>
            </p:cNvSpPr>
            <p:nvPr/>
          </p:nvSpPr>
          <p:spPr bwMode="auto">
            <a:xfrm>
              <a:off x="2518538" y="3411820"/>
              <a:ext cx="834571" cy="461645"/>
            </a:xfrm>
            <a:prstGeom prst="rightArrow">
              <a:avLst>
                <a:gd name="adj1" fmla="val 50000"/>
                <a:gd name="adj2" fmla="val 108333"/>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sp>
        <p:nvSpPr>
          <p:cNvPr id="14" name="Content Placeholder 2">
            <a:extLst>
              <a:ext uri="{FF2B5EF4-FFF2-40B4-BE49-F238E27FC236}">
                <a16:creationId xmlns:a16="http://schemas.microsoft.com/office/drawing/2014/main" id="{1A967690-E295-BB83-92E4-F19CF5C0EB47}"/>
              </a:ext>
            </a:extLst>
          </p:cNvPr>
          <p:cNvSpPr txBox="1">
            <a:spLocks/>
          </p:cNvSpPr>
          <p:nvPr/>
        </p:nvSpPr>
        <p:spPr>
          <a:xfrm>
            <a:off x="359903" y="2995273"/>
            <a:ext cx="11239074" cy="51729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latin typeface="Arial" panose="020B0604020202020204" pitchFamily="34" charset="0"/>
                <a:cs typeface="Arial" panose="020B0604020202020204" pitchFamily="34" charset="0"/>
              </a:rPr>
              <a:t>- x :displacement of the object </a:t>
            </a:r>
          </a:p>
          <a:p>
            <a:pPr marL="0" indent="0">
              <a:lnSpc>
                <a:spcPct val="150000"/>
              </a:lnSpc>
              <a:buNone/>
            </a:pPr>
            <a:r>
              <a:rPr lang="en-US" sz="2400" dirty="0">
                <a:latin typeface="Arial" panose="020B0604020202020204" pitchFamily="34" charset="0"/>
                <a:cs typeface="Arial" panose="020B0604020202020204" pitchFamily="34" charset="0"/>
              </a:rPr>
              <a:t>- Mass : m. </a:t>
            </a:r>
          </a:p>
          <a:p>
            <a:pPr marL="0" indent="0">
              <a:lnSpc>
                <a:spcPct val="150000"/>
              </a:lnSpc>
              <a:buNone/>
            </a:pPr>
            <a:r>
              <a:rPr lang="en-US" sz="2400" dirty="0">
                <a:latin typeface="Arial" panose="020B0604020202020204" pitchFamily="34" charset="0"/>
                <a:cs typeface="Arial" panose="020B0604020202020204" pitchFamily="34" charset="0"/>
              </a:rPr>
              <a:t>- Spring constant : k </a:t>
            </a:r>
          </a:p>
          <a:p>
            <a:pPr>
              <a:lnSpc>
                <a:spcPct val="150000"/>
              </a:lnSpc>
              <a:buFontTx/>
              <a:buChar char="-"/>
            </a:pPr>
            <a:r>
              <a:rPr lang="en-US" sz="2400" dirty="0">
                <a:latin typeface="Arial" panose="020B0604020202020204" pitchFamily="34" charset="0"/>
                <a:cs typeface="Arial" panose="020B0604020202020204" pitchFamily="34" charset="0"/>
              </a:rPr>
              <a:t>Damping coefficient : c. </a:t>
            </a:r>
          </a:p>
          <a:p>
            <a:pPr>
              <a:lnSpc>
                <a:spcPct val="150000"/>
              </a:lnSpc>
              <a:buFontTx/>
              <a:buChar char="-"/>
            </a:pPr>
            <a:r>
              <a:rPr lang="en-US" sz="2400" dirty="0">
                <a:latin typeface="Arial" panose="020B0604020202020204" pitchFamily="34" charset="0"/>
                <a:cs typeface="Arial" panose="020B0604020202020204" pitchFamily="34" charset="0"/>
              </a:rPr>
              <a:t>The function f(t): input to the system (depend on position, velocity, or time). </a:t>
            </a:r>
          </a:p>
        </p:txBody>
      </p:sp>
    </p:spTree>
    <p:extLst>
      <p:ext uri="{BB962C8B-B14F-4D97-AF65-F5344CB8AC3E}">
        <p14:creationId xmlns:p14="http://schemas.microsoft.com/office/powerpoint/2010/main" val="224171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FDB5-C35C-42C2-8E97-67D55E9F0F74}"/>
              </a:ext>
            </a:extLst>
          </p:cNvPr>
          <p:cNvSpPr>
            <a:spLocks noGrp="1"/>
          </p:cNvSpPr>
          <p:nvPr>
            <p:ph type="title"/>
          </p:nvPr>
        </p:nvSpPr>
        <p:spPr/>
        <p:txBody>
          <a:bodyPr/>
          <a:lstStyle/>
          <a:p>
            <a:r>
              <a:rPr lang="en-US" dirty="0"/>
              <a:t>II. THEORETICAL BASICS:</a:t>
            </a:r>
          </a:p>
        </p:txBody>
      </p:sp>
      <p:sp>
        <p:nvSpPr>
          <p:cNvPr id="3" name="Content Placeholder 2">
            <a:extLst>
              <a:ext uri="{FF2B5EF4-FFF2-40B4-BE49-F238E27FC236}">
                <a16:creationId xmlns:a16="http://schemas.microsoft.com/office/drawing/2014/main" id="{00AD1CBA-1F34-4525-8D45-45055B2F7249}"/>
              </a:ext>
            </a:extLst>
          </p:cNvPr>
          <p:cNvSpPr>
            <a:spLocks noGrp="1"/>
          </p:cNvSpPr>
          <p:nvPr>
            <p:ph idx="1"/>
          </p:nvPr>
        </p:nvSpPr>
        <p:spPr>
          <a:xfrm>
            <a:off x="359903" y="921696"/>
            <a:ext cx="10515600" cy="5399196"/>
          </a:xfrm>
        </p:spPr>
        <p:txBody>
          <a:bodyPr/>
          <a:lstStyle/>
          <a:p>
            <a:pPr marL="457200" marR="0" lvl="1" indent="0">
              <a:lnSpc>
                <a:spcPct val="107000"/>
              </a:lnSpc>
              <a:spcBef>
                <a:spcPts val="0"/>
              </a:spcBef>
              <a:spcAft>
                <a:spcPts val="0"/>
              </a:spcAft>
              <a:buNone/>
            </a:pPr>
            <a:r>
              <a:rPr lang="en-US" sz="2000" b="1" dirty="0">
                <a:effectLst/>
                <a:latin typeface="Arial" panose="020B0604020202020204" pitchFamily="34" charset="0"/>
                <a:ea typeface="DengXian" panose="02010600030101010101" pitchFamily="2" charset="-122"/>
                <a:cs typeface="Arial" panose="020B0604020202020204" pitchFamily="34" charset="0"/>
              </a:rPr>
              <a:t>2.2)		Electric Power Steering Dynamic theory:</a:t>
            </a:r>
            <a:endParaRPr lang="en-US" sz="2000" dirty="0">
              <a:effectLst/>
              <a:latin typeface="Arial" panose="020B0604020202020204" pitchFamily="34" charset="0"/>
              <a:ea typeface="DengXian" panose="02010600030101010101" pitchFamily="2" charset="-122"/>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A4CE452-1CF5-4DE2-B621-D4D544F1FD35}"/>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248AE59D-63F8-4ED9-BCBC-B49CE61E4143}"/>
              </a:ext>
            </a:extLst>
          </p:cNvPr>
          <p:cNvSpPr>
            <a:spLocks noGrp="1"/>
          </p:cNvSpPr>
          <p:nvPr>
            <p:ph type="sldNum" sz="quarter" idx="12"/>
          </p:nvPr>
        </p:nvSpPr>
        <p:spPr/>
        <p:txBody>
          <a:bodyPr/>
          <a:lstStyle/>
          <a:p>
            <a:fld id="{93A87939-C1E2-41C2-ACE2-B6897D3F719B}" type="slidenum">
              <a:rPr lang="x-none" smtClean="0"/>
              <a:pPr/>
              <a:t>6</a:t>
            </a:fld>
            <a:endParaRPr lang="x-none"/>
          </a:p>
        </p:txBody>
      </p:sp>
      <p:sp>
        <p:nvSpPr>
          <p:cNvPr id="8" name="TextBox 7">
            <a:extLst>
              <a:ext uri="{FF2B5EF4-FFF2-40B4-BE49-F238E27FC236}">
                <a16:creationId xmlns:a16="http://schemas.microsoft.com/office/drawing/2014/main" id="{A1CA9AC3-DB0E-4746-93B2-6CA134085C8F}"/>
              </a:ext>
            </a:extLst>
          </p:cNvPr>
          <p:cNvSpPr txBox="1"/>
          <p:nvPr/>
        </p:nvSpPr>
        <p:spPr>
          <a:xfrm rot="19975814">
            <a:off x="4709632" y="4038197"/>
            <a:ext cx="385739" cy="152052"/>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F53C971B-72BC-4218-882E-5F390BC5458D}"/>
              </a:ext>
            </a:extLst>
          </p:cNvPr>
          <p:cNvSpPr txBox="1"/>
          <p:nvPr/>
        </p:nvSpPr>
        <p:spPr>
          <a:xfrm rot="1274066">
            <a:off x="6730100" y="4451249"/>
            <a:ext cx="340054" cy="178998"/>
          </a:xfrm>
          <a:prstGeom prst="rect">
            <a:avLst/>
          </a:prstGeom>
          <a:solidFill>
            <a:schemeClr val="bg1"/>
          </a:solidFill>
        </p:spPr>
        <p:txBody>
          <a:bodyPr wrap="square" rtlCol="0">
            <a:spAutoFit/>
          </a:bodyPr>
          <a:lstStyle/>
          <a:p>
            <a:endParaRPr lang="en-US" dirty="0"/>
          </a:p>
        </p:txBody>
      </p:sp>
      <p:pic>
        <p:nvPicPr>
          <p:cNvPr id="12" name="Picture 11">
            <a:extLst>
              <a:ext uri="{FF2B5EF4-FFF2-40B4-BE49-F238E27FC236}">
                <a16:creationId xmlns:a16="http://schemas.microsoft.com/office/drawing/2014/main" id="{0CFB93D2-F8F7-292A-385D-6AF346381E05}"/>
              </a:ext>
            </a:extLst>
          </p:cNvPr>
          <p:cNvPicPr>
            <a:picLocks noChangeAspect="1"/>
          </p:cNvPicPr>
          <p:nvPr/>
        </p:nvPicPr>
        <p:blipFill>
          <a:blip r:embed="rId3"/>
          <a:stretch>
            <a:fillRect/>
          </a:stretch>
        </p:blipFill>
        <p:spPr>
          <a:xfrm>
            <a:off x="3383184" y="1253681"/>
            <a:ext cx="5425632" cy="4860440"/>
          </a:xfrm>
          <a:prstGeom prst="rect">
            <a:avLst/>
          </a:prstGeom>
        </p:spPr>
      </p:pic>
    </p:spTree>
    <p:extLst>
      <p:ext uri="{BB962C8B-B14F-4D97-AF65-F5344CB8AC3E}">
        <p14:creationId xmlns:p14="http://schemas.microsoft.com/office/powerpoint/2010/main" val="147828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FDB5-C35C-42C2-8E97-67D55E9F0F74}"/>
              </a:ext>
            </a:extLst>
          </p:cNvPr>
          <p:cNvSpPr>
            <a:spLocks noGrp="1"/>
          </p:cNvSpPr>
          <p:nvPr>
            <p:ph type="title"/>
          </p:nvPr>
        </p:nvSpPr>
        <p:spPr/>
        <p:txBody>
          <a:bodyPr/>
          <a:lstStyle/>
          <a:p>
            <a:r>
              <a:rPr lang="en-US" dirty="0"/>
              <a:t>II. THEORETICAL BASICS:</a:t>
            </a:r>
          </a:p>
        </p:txBody>
      </p:sp>
      <p:sp>
        <p:nvSpPr>
          <p:cNvPr id="3" name="Content Placeholder 2">
            <a:extLst>
              <a:ext uri="{FF2B5EF4-FFF2-40B4-BE49-F238E27FC236}">
                <a16:creationId xmlns:a16="http://schemas.microsoft.com/office/drawing/2014/main" id="{00AD1CBA-1F34-4525-8D45-45055B2F7249}"/>
              </a:ext>
            </a:extLst>
          </p:cNvPr>
          <p:cNvSpPr>
            <a:spLocks noGrp="1"/>
          </p:cNvSpPr>
          <p:nvPr>
            <p:ph idx="1"/>
          </p:nvPr>
        </p:nvSpPr>
        <p:spPr>
          <a:xfrm>
            <a:off x="359903" y="921696"/>
            <a:ext cx="10515600" cy="5399196"/>
          </a:xfrm>
        </p:spPr>
        <p:txBody>
          <a:bodyPr/>
          <a:lstStyle/>
          <a:p>
            <a:pPr marL="457200" marR="0" lvl="1" indent="0">
              <a:lnSpc>
                <a:spcPct val="107000"/>
              </a:lnSpc>
              <a:spcBef>
                <a:spcPts val="0"/>
              </a:spcBef>
              <a:spcAft>
                <a:spcPts val="0"/>
              </a:spcAft>
              <a:buNone/>
            </a:pPr>
            <a:r>
              <a:rPr lang="en-US" sz="2000" b="1" dirty="0">
                <a:effectLst/>
                <a:latin typeface="Arial" panose="020B0604020202020204" pitchFamily="34" charset="0"/>
                <a:ea typeface="DengXian" panose="02010600030101010101" pitchFamily="2" charset="-122"/>
                <a:cs typeface="Arial" panose="020B0604020202020204" pitchFamily="34" charset="0"/>
              </a:rPr>
              <a:t>2.2)		Electric Power Steering Dynamic theory:</a:t>
            </a:r>
          </a:p>
          <a:p>
            <a:pPr marL="457200" marR="0" lvl="1" indent="0">
              <a:lnSpc>
                <a:spcPct val="107000"/>
              </a:lnSpc>
              <a:spcBef>
                <a:spcPts val="0"/>
              </a:spcBef>
              <a:spcAft>
                <a:spcPts val="0"/>
              </a:spcAft>
              <a:buNone/>
            </a:pPr>
            <a:r>
              <a:rPr lang="en-US" sz="2000" b="1" dirty="0">
                <a:latin typeface="Arial" panose="020B0604020202020204" pitchFamily="34" charset="0"/>
                <a:ea typeface="DengXian" panose="02010600030101010101" pitchFamily="2" charset="-122"/>
                <a:cs typeface="Arial" panose="020B0604020202020204" pitchFamily="34" charset="0"/>
              </a:rPr>
              <a:t>2.2.1) Steering column equation</a:t>
            </a:r>
            <a:endParaRPr lang="en-US" sz="2000" dirty="0">
              <a:effectLst/>
              <a:latin typeface="Arial" panose="020B0604020202020204" pitchFamily="34" charset="0"/>
              <a:ea typeface="DengXian" panose="02010600030101010101" pitchFamily="2" charset="-122"/>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A4CE452-1CF5-4DE2-B621-D4D544F1FD35}"/>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248AE59D-63F8-4ED9-BCBC-B49CE61E4143}"/>
              </a:ext>
            </a:extLst>
          </p:cNvPr>
          <p:cNvSpPr>
            <a:spLocks noGrp="1"/>
          </p:cNvSpPr>
          <p:nvPr>
            <p:ph type="sldNum" sz="quarter" idx="12"/>
          </p:nvPr>
        </p:nvSpPr>
        <p:spPr/>
        <p:txBody>
          <a:bodyPr/>
          <a:lstStyle/>
          <a:p>
            <a:fld id="{93A87939-C1E2-41C2-ACE2-B6897D3F719B}" type="slidenum">
              <a:rPr lang="x-none" smtClean="0"/>
              <a:pPr/>
              <a:t>7</a:t>
            </a:fld>
            <a:endParaRPr lang="x-none"/>
          </a:p>
        </p:txBody>
      </p:sp>
      <p:sp>
        <p:nvSpPr>
          <p:cNvPr id="8" name="TextBox 7">
            <a:extLst>
              <a:ext uri="{FF2B5EF4-FFF2-40B4-BE49-F238E27FC236}">
                <a16:creationId xmlns:a16="http://schemas.microsoft.com/office/drawing/2014/main" id="{A1CA9AC3-DB0E-4746-93B2-6CA134085C8F}"/>
              </a:ext>
            </a:extLst>
          </p:cNvPr>
          <p:cNvSpPr txBox="1"/>
          <p:nvPr/>
        </p:nvSpPr>
        <p:spPr>
          <a:xfrm rot="19975814">
            <a:off x="4709632" y="4038197"/>
            <a:ext cx="385739" cy="152052"/>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F53C971B-72BC-4218-882E-5F390BC5458D}"/>
              </a:ext>
            </a:extLst>
          </p:cNvPr>
          <p:cNvSpPr txBox="1"/>
          <p:nvPr/>
        </p:nvSpPr>
        <p:spPr>
          <a:xfrm rot="1274066">
            <a:off x="6730100" y="4451249"/>
            <a:ext cx="340054" cy="178998"/>
          </a:xfrm>
          <a:prstGeom prst="rect">
            <a:avLst/>
          </a:prstGeom>
          <a:solidFill>
            <a:schemeClr val="bg1"/>
          </a:solidFill>
        </p:spPr>
        <p:txBody>
          <a:bodyPr wrap="square" rtlCol="0">
            <a:spAutoFit/>
          </a:bodyPr>
          <a:lstStyle/>
          <a:p>
            <a:endParaRPr lang="en-US" dirty="0"/>
          </a:p>
        </p:txBody>
      </p:sp>
      <p:pic>
        <p:nvPicPr>
          <p:cNvPr id="6" name="Picture 5">
            <a:extLst>
              <a:ext uri="{FF2B5EF4-FFF2-40B4-BE49-F238E27FC236}">
                <a16:creationId xmlns:a16="http://schemas.microsoft.com/office/drawing/2014/main" id="{CBD2C346-F055-D59D-2606-BBAA24C3E3DE}"/>
              </a:ext>
            </a:extLst>
          </p:cNvPr>
          <p:cNvPicPr>
            <a:picLocks noChangeAspect="1"/>
          </p:cNvPicPr>
          <p:nvPr/>
        </p:nvPicPr>
        <p:blipFill>
          <a:blip r:embed="rId3"/>
          <a:stretch>
            <a:fillRect/>
          </a:stretch>
        </p:blipFill>
        <p:spPr>
          <a:xfrm>
            <a:off x="8762981" y="1533156"/>
            <a:ext cx="2171700" cy="2667635"/>
          </a:xfrm>
          <a:prstGeom prst="rect">
            <a:avLst/>
          </a:prstGeom>
          <a:ln>
            <a:solidFill>
              <a:schemeClr val="tx1"/>
            </a:solidFill>
          </a:ln>
        </p:spPr>
      </p:pic>
      <p:sp>
        <p:nvSpPr>
          <p:cNvPr id="7" name="Content Placeholder 2">
            <a:extLst>
              <a:ext uri="{FF2B5EF4-FFF2-40B4-BE49-F238E27FC236}">
                <a16:creationId xmlns:a16="http://schemas.microsoft.com/office/drawing/2014/main" id="{5154C198-FA32-9710-CCD0-1D80144FBF28}"/>
              </a:ext>
            </a:extLst>
          </p:cNvPr>
          <p:cNvSpPr txBox="1">
            <a:spLocks/>
          </p:cNvSpPr>
          <p:nvPr/>
        </p:nvSpPr>
        <p:spPr>
          <a:xfrm>
            <a:off x="7973274" y="4838301"/>
            <a:ext cx="3827785" cy="977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800" dirty="0">
                <a:latin typeface="Arial" panose="020B0604020202020204" pitchFamily="34" charset="0"/>
                <a:cs typeface="Arial" panose="020B0604020202020204" pitchFamily="34" charset="0"/>
              </a:rPr>
              <a:t>Steering column equation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737BBD8-538B-A876-1B0D-8746CAB9C516}"/>
                  </a:ext>
                </a:extLst>
              </p:cNvPr>
              <p:cNvSpPr txBox="1"/>
              <p:nvPr/>
            </p:nvSpPr>
            <p:spPr>
              <a:xfrm>
                <a:off x="6409258" y="5178000"/>
                <a:ext cx="6129130" cy="8479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𝑠</m:t>
                          </m:r>
                        </m:sub>
                      </m:sSub>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sSub>
                            <m:sSubPr>
                              <m:ctrlPr>
                                <a:rPr lang="en-US" sz="2400" i="1">
                                  <a:solidFill>
                                    <a:srgbClr val="836967"/>
                                  </a:solidFill>
                                  <a:latin typeface="Cambria Math" panose="02040503050406030204" pitchFamily="18" charset="0"/>
                                </a:rPr>
                              </m:ctrlPr>
                            </m:sSubPr>
                            <m:e>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𝑑</m:t>
                                  </m:r>
                                </m:e>
                                <m:sup>
                                  <m:r>
                                    <a:rPr lang="en-US" sz="2400" i="0">
                                      <a:latin typeface="Cambria Math" panose="02040503050406030204" pitchFamily="18" charset="0"/>
                                    </a:rPr>
                                    <m:t>2</m:t>
                                  </m:r>
                                </m:sup>
                              </m:sSup>
                            </m:e>
                            <m:sub>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𝑠</m:t>
                                  </m:r>
                                </m:sub>
                              </m:sSub>
                            </m:sub>
                          </m:sSub>
                        </m:num>
                        <m:den>
                          <m:r>
                            <a:rPr lang="en-US" sz="2400" i="1">
                              <a:latin typeface="Cambria Math" panose="02040503050406030204" pitchFamily="18" charset="0"/>
                            </a:rPr>
                            <m:t>𝑑</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𝑡</m:t>
                              </m:r>
                            </m:e>
                            <m:sup>
                              <m:r>
                                <a:rPr lang="en-US" sz="2400" i="0">
                                  <a:latin typeface="Cambria Math" panose="02040503050406030204" pitchFamily="18" charset="0"/>
                                </a:rPr>
                                <m:t>2</m:t>
                              </m:r>
                            </m:sup>
                          </m:sSup>
                        </m:den>
                      </m:f>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𝑑</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𝑠</m:t>
                          </m:r>
                        </m:sub>
                      </m:sSub>
                      <m:d>
                        <m:dPr>
                          <m:ctrlPr>
                            <a:rPr lang="en-US" sz="2400" i="1">
                              <a:solidFill>
                                <a:srgbClr val="836967"/>
                              </a:solidFill>
                              <a:latin typeface="Cambria Math" panose="02040503050406030204" pitchFamily="18" charset="0"/>
                            </a:rPr>
                          </m:ctrlPr>
                        </m:dP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𝑠</m:t>
                              </m:r>
                            </m:sub>
                          </m:sSub>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𝑟</m:t>
                              </m:r>
                            </m:sub>
                          </m:sSub>
                        </m:e>
                      </m:d>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𝑠</m:t>
                          </m:r>
                        </m:sub>
                      </m:sSub>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𝑑</m:t>
                              </m:r>
                            </m:e>
                            <m:sub>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𝑠</m:t>
                                  </m:r>
                                </m:sub>
                              </m:sSub>
                            </m:sub>
                          </m:sSub>
                        </m:num>
                        <m:den>
                          <m:r>
                            <a:rPr lang="en-US" sz="2400" i="1">
                              <a:latin typeface="Cambria Math" panose="02040503050406030204" pitchFamily="18" charset="0"/>
                            </a:rPr>
                            <m:t>𝑑</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𝑡</m:t>
                              </m:r>
                            </m:e>
                            <m:sup>
                              <m:r>
                                <a:rPr lang="en-US" sz="2400" i="0">
                                  <a:latin typeface="Cambria Math" panose="02040503050406030204" pitchFamily="18" charset="0"/>
                                </a:rPr>
                                <m:t>2</m:t>
                              </m:r>
                            </m:sup>
                          </m:sSup>
                        </m:den>
                      </m:f>
                    </m:oMath>
                  </m:oMathPara>
                </a14:m>
                <a:endParaRPr lang="en-US" sz="2400" dirty="0"/>
              </a:p>
            </p:txBody>
          </p:sp>
        </mc:Choice>
        <mc:Fallback>
          <p:sp>
            <p:nvSpPr>
              <p:cNvPr id="11" name="TextBox 10">
                <a:extLst>
                  <a:ext uri="{FF2B5EF4-FFF2-40B4-BE49-F238E27FC236}">
                    <a16:creationId xmlns:a16="http://schemas.microsoft.com/office/drawing/2014/main" id="{4737BBD8-538B-A876-1B0D-8746CAB9C516}"/>
                  </a:ext>
                </a:extLst>
              </p:cNvPr>
              <p:cNvSpPr txBox="1">
                <a:spLocks noRot="1" noChangeAspect="1" noMove="1" noResize="1" noEditPoints="1" noAdjustHandles="1" noChangeArrowheads="1" noChangeShapeType="1" noTextEdit="1"/>
              </p:cNvSpPr>
              <p:nvPr/>
            </p:nvSpPr>
            <p:spPr>
              <a:xfrm>
                <a:off x="6409258" y="5178000"/>
                <a:ext cx="6129130" cy="847989"/>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6543E7A4-1124-D7B3-C0BF-A122A7FCC9C7}"/>
              </a:ext>
            </a:extLst>
          </p:cNvPr>
          <p:cNvSpPr txBox="1">
            <a:spLocks/>
          </p:cNvSpPr>
          <p:nvPr/>
        </p:nvSpPr>
        <p:spPr>
          <a:xfrm>
            <a:off x="269689" y="1553896"/>
            <a:ext cx="8672915" cy="4614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800" dirty="0">
                <a:latin typeface="Arial" panose="020B0604020202020204" pitchFamily="34" charset="0"/>
                <a:cs typeface="Arial" panose="020B0604020202020204" pitchFamily="34" charset="0"/>
              </a:rPr>
              <a:t>The dynamic equations from the steering wheel to steering column</a:t>
            </a:r>
          </a:p>
          <a:p>
            <a:pPr marL="0" indent="0">
              <a:lnSpc>
                <a:spcPct val="150000"/>
              </a:lnSpc>
              <a:buNone/>
            </a:pPr>
            <a:r>
              <a:rPr lang="en-US" sz="1800" dirty="0">
                <a:latin typeface="Arial" panose="020B0604020202020204" pitchFamily="34" charset="0"/>
                <a:cs typeface="Arial" panose="020B0604020202020204" pitchFamily="34" charset="0"/>
              </a:rPr>
              <a:t>While:</a:t>
            </a:r>
          </a:p>
          <a:p>
            <a:pPr marL="0" indent="0">
              <a:lnSpc>
                <a:spcPct val="150000"/>
              </a:lnSpc>
              <a:buNone/>
            </a:pPr>
            <a:r>
              <a:rPr lang="en-US" sz="1800" dirty="0" err="1">
                <a:latin typeface="Arial" panose="020B0604020202020204" pitchFamily="34" charset="0"/>
                <a:cs typeface="Arial" panose="020B0604020202020204" pitchFamily="34" charset="0"/>
              </a:rPr>
              <a:t>J</a:t>
            </a:r>
            <a:r>
              <a:rPr lang="en-US" sz="1800" baseline="-25000" dirty="0" err="1">
                <a:latin typeface="Arial" panose="020B0604020202020204" pitchFamily="34" charset="0"/>
                <a:cs typeface="Arial" panose="020B0604020202020204" pitchFamily="34" charset="0"/>
              </a:rPr>
              <a:t>s</a:t>
            </a:r>
            <a:r>
              <a:rPr lang="en-US" sz="1800" dirty="0">
                <a:latin typeface="Arial" panose="020B0604020202020204" pitchFamily="34" charset="0"/>
                <a:cs typeface="Arial" panose="020B0604020202020204" pitchFamily="34" charset="0"/>
              </a:rPr>
              <a:t>: Inertia of steering wheel and steering column (kg.m^2)</a:t>
            </a:r>
          </a:p>
          <a:p>
            <a:pPr marL="0" indent="0">
              <a:lnSpc>
                <a:spcPct val="150000"/>
              </a:lnSpc>
              <a:buNone/>
            </a:pPr>
            <a:r>
              <a:rPr lang="en-US" sz="1800" dirty="0">
                <a:latin typeface="Arial" panose="020B0604020202020204" pitchFamily="34" charset="0"/>
                <a:cs typeface="Arial" panose="020B0604020202020204" pitchFamily="34" charset="0"/>
              </a:rPr>
              <a:t>B</a:t>
            </a:r>
            <a:r>
              <a:rPr lang="en-US" sz="1800" baseline="-25000" dirty="0">
                <a:latin typeface="Arial" panose="020B0604020202020204" pitchFamily="34" charset="0"/>
                <a:cs typeface="Arial" panose="020B0604020202020204" pitchFamily="34" charset="0"/>
              </a:rPr>
              <a:t>s</a:t>
            </a:r>
            <a:r>
              <a:rPr lang="en-US" sz="1800" dirty="0">
                <a:latin typeface="Arial" panose="020B0604020202020204" pitchFamily="34" charset="0"/>
                <a:cs typeface="Arial" panose="020B0604020202020204" pitchFamily="34" charset="0"/>
              </a:rPr>
              <a:t>: Viscous damping coefficient of steering column (Nm.[rad]^(-1))</a:t>
            </a:r>
          </a:p>
          <a:p>
            <a:pPr marL="0" indent="0">
              <a:lnSpc>
                <a:spcPct val="150000"/>
              </a:lnSpc>
              <a:buNone/>
            </a:pPr>
            <a:r>
              <a:rPr lang="en-US" sz="1800" dirty="0">
                <a:latin typeface="Arial" panose="020B0604020202020204" pitchFamily="34" charset="0"/>
                <a:cs typeface="Arial" panose="020B0604020202020204" pitchFamily="34" charset="0"/>
              </a:rPr>
              <a:t>K</a:t>
            </a:r>
            <a:r>
              <a:rPr lang="en-US" sz="1800" baseline="-25000" dirty="0">
                <a:latin typeface="Arial" panose="020B0604020202020204" pitchFamily="34" charset="0"/>
                <a:cs typeface="Arial" panose="020B0604020202020204" pitchFamily="34" charset="0"/>
              </a:rPr>
              <a:t>s</a:t>
            </a:r>
            <a:r>
              <a:rPr lang="en-US" sz="1800" dirty="0">
                <a:latin typeface="Arial" panose="020B0604020202020204" pitchFamily="34" charset="0"/>
                <a:cs typeface="Arial" panose="020B0604020202020204" pitchFamily="34" charset="0"/>
              </a:rPr>
              <a:t>: Rigidity of torsional bar (Nm.[rad]^(-1))</a:t>
            </a:r>
          </a:p>
          <a:p>
            <a:pPr marL="0" indent="0">
              <a:lnSpc>
                <a:spcPct val="150000"/>
              </a:lnSpc>
              <a:buNone/>
            </a:pPr>
            <a:r>
              <a:rPr lang="en-US" sz="1800" dirty="0" err="1">
                <a:latin typeface="Arial" panose="020B0604020202020204" pitchFamily="34" charset="0"/>
                <a:cs typeface="Arial" panose="020B0604020202020204" pitchFamily="34" charset="0"/>
              </a:rPr>
              <a:t>θ</a:t>
            </a:r>
            <a:r>
              <a:rPr lang="en-US" sz="1800" baseline="-25000" dirty="0" err="1">
                <a:latin typeface="Arial" panose="020B0604020202020204" pitchFamily="34" charset="0"/>
                <a:cs typeface="Arial" panose="020B0604020202020204" pitchFamily="34" charset="0"/>
              </a:rPr>
              <a:t>s</a:t>
            </a:r>
            <a:r>
              <a:rPr lang="en-US" sz="1800" dirty="0">
                <a:latin typeface="Arial" panose="020B0604020202020204" pitchFamily="34" charset="0"/>
                <a:cs typeface="Arial" panose="020B0604020202020204" pitchFamily="34" charset="0"/>
              </a:rPr>
              <a:t>: Turn angle of steering wheel (rad)</a:t>
            </a:r>
          </a:p>
          <a:p>
            <a:pPr marL="0" indent="0">
              <a:lnSpc>
                <a:spcPct val="150000"/>
              </a:lnSpc>
              <a:buNone/>
            </a:pPr>
            <a:r>
              <a:rPr lang="en-US" sz="1800" dirty="0" err="1">
                <a:latin typeface="Arial" panose="020B0604020202020204" pitchFamily="34" charset="0"/>
                <a:cs typeface="Arial" panose="020B0604020202020204" pitchFamily="34" charset="0"/>
              </a:rPr>
              <a:t>θ</a:t>
            </a:r>
            <a:r>
              <a:rPr lang="en-US" sz="1800" baseline="-25000" dirty="0" err="1">
                <a:latin typeface="Arial" panose="020B0604020202020204" pitchFamily="34" charset="0"/>
                <a:cs typeface="Arial" panose="020B0604020202020204" pitchFamily="34" charset="0"/>
              </a:rPr>
              <a:t>r</a:t>
            </a:r>
            <a:r>
              <a:rPr lang="en-US" sz="1800" dirty="0">
                <a:latin typeface="Arial" panose="020B0604020202020204" pitchFamily="34" charset="0"/>
                <a:cs typeface="Arial" panose="020B0604020202020204" pitchFamily="34" charset="0"/>
              </a:rPr>
              <a:t>: Turn angle of output steering axle (rad)</a:t>
            </a:r>
          </a:p>
          <a:p>
            <a:pPr marL="0" indent="0">
              <a:lnSpc>
                <a:spcPct val="150000"/>
              </a:lnSpc>
              <a:buNone/>
            </a:pPr>
            <a:r>
              <a:rPr lang="en-US" sz="1800" dirty="0">
                <a:latin typeface="Arial" panose="020B0604020202020204" pitchFamily="34" charset="0"/>
                <a:cs typeface="Arial" panose="020B0604020202020204" pitchFamily="34" charset="0"/>
              </a:rPr>
              <a:t>T</a:t>
            </a:r>
            <a:r>
              <a:rPr lang="en-US" sz="1800" baseline="-25000" dirty="0">
                <a:latin typeface="Arial" panose="020B0604020202020204" pitchFamily="34" charset="0"/>
                <a:cs typeface="Arial" panose="020B0604020202020204" pitchFamily="34" charset="0"/>
              </a:rPr>
              <a:t>d</a:t>
            </a:r>
            <a:r>
              <a:rPr lang="en-US" sz="1800" dirty="0">
                <a:latin typeface="Arial" panose="020B0604020202020204" pitchFamily="34" charset="0"/>
                <a:cs typeface="Arial" panose="020B0604020202020204" pitchFamily="34" charset="0"/>
              </a:rPr>
              <a:t>: Input torque of steering wheel (</a:t>
            </a:r>
            <a:r>
              <a:rPr lang="en-US" sz="1800" dirty="0" err="1">
                <a:latin typeface="Arial" panose="020B0604020202020204" pitchFamily="34" charset="0"/>
                <a:cs typeface="Arial" panose="020B0604020202020204" pitchFamily="34" charset="0"/>
              </a:rPr>
              <a:t>N.m</a:t>
            </a:r>
            <a:r>
              <a:rPr lang="en-US" sz="1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1317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FDB5-C35C-42C2-8E97-67D55E9F0F74}"/>
              </a:ext>
            </a:extLst>
          </p:cNvPr>
          <p:cNvSpPr>
            <a:spLocks noGrp="1"/>
          </p:cNvSpPr>
          <p:nvPr>
            <p:ph type="title"/>
          </p:nvPr>
        </p:nvSpPr>
        <p:spPr/>
        <p:txBody>
          <a:bodyPr/>
          <a:lstStyle/>
          <a:p>
            <a:r>
              <a:rPr lang="en-US" dirty="0"/>
              <a:t>II. THEORETICAL BASICS:</a:t>
            </a:r>
          </a:p>
        </p:txBody>
      </p:sp>
      <p:sp>
        <p:nvSpPr>
          <p:cNvPr id="3" name="Content Placeholder 2">
            <a:extLst>
              <a:ext uri="{FF2B5EF4-FFF2-40B4-BE49-F238E27FC236}">
                <a16:creationId xmlns:a16="http://schemas.microsoft.com/office/drawing/2014/main" id="{00AD1CBA-1F34-4525-8D45-45055B2F7249}"/>
              </a:ext>
            </a:extLst>
          </p:cNvPr>
          <p:cNvSpPr>
            <a:spLocks noGrp="1"/>
          </p:cNvSpPr>
          <p:nvPr>
            <p:ph idx="1"/>
          </p:nvPr>
        </p:nvSpPr>
        <p:spPr>
          <a:xfrm>
            <a:off x="359903" y="921696"/>
            <a:ext cx="10515600" cy="5399196"/>
          </a:xfrm>
        </p:spPr>
        <p:txBody>
          <a:bodyPr/>
          <a:lstStyle/>
          <a:p>
            <a:pPr marL="457200" marR="0" lvl="1" indent="0">
              <a:lnSpc>
                <a:spcPct val="107000"/>
              </a:lnSpc>
              <a:spcBef>
                <a:spcPts val="0"/>
              </a:spcBef>
              <a:spcAft>
                <a:spcPts val="0"/>
              </a:spcAft>
              <a:buNone/>
            </a:pPr>
            <a:r>
              <a:rPr lang="en-US" sz="2000" b="1" dirty="0">
                <a:effectLst/>
                <a:latin typeface="Arial" panose="020B0604020202020204" pitchFamily="34" charset="0"/>
                <a:ea typeface="DengXian" panose="02010600030101010101" pitchFamily="2" charset="-122"/>
                <a:cs typeface="Arial" panose="020B0604020202020204" pitchFamily="34" charset="0"/>
              </a:rPr>
              <a:t>2.2)		Electric Power Steering Dynamic theory:</a:t>
            </a:r>
          </a:p>
          <a:p>
            <a:pPr marL="457200" marR="0" lvl="1" indent="0">
              <a:lnSpc>
                <a:spcPct val="107000"/>
              </a:lnSpc>
              <a:spcBef>
                <a:spcPts val="0"/>
              </a:spcBef>
              <a:spcAft>
                <a:spcPts val="0"/>
              </a:spcAft>
              <a:buNone/>
            </a:pPr>
            <a:r>
              <a:rPr lang="en-US" sz="2000" b="1" dirty="0">
                <a:latin typeface="Arial" panose="020B0604020202020204" pitchFamily="34" charset="0"/>
                <a:ea typeface="DengXian" panose="02010600030101010101" pitchFamily="2" charset="-122"/>
                <a:cs typeface="Arial" panose="020B0604020202020204" pitchFamily="34" charset="0"/>
              </a:rPr>
              <a:t>2.2.2) Rack and pinion dynamic</a:t>
            </a:r>
            <a:endParaRPr lang="en-US" sz="2000" dirty="0">
              <a:effectLst/>
              <a:latin typeface="Arial" panose="020B0604020202020204" pitchFamily="34" charset="0"/>
              <a:ea typeface="DengXian" panose="02010600030101010101" pitchFamily="2" charset="-122"/>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A4CE452-1CF5-4DE2-B621-D4D544F1FD35}"/>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248AE59D-63F8-4ED9-BCBC-B49CE61E4143}"/>
              </a:ext>
            </a:extLst>
          </p:cNvPr>
          <p:cNvSpPr>
            <a:spLocks noGrp="1"/>
          </p:cNvSpPr>
          <p:nvPr>
            <p:ph type="sldNum" sz="quarter" idx="12"/>
          </p:nvPr>
        </p:nvSpPr>
        <p:spPr/>
        <p:txBody>
          <a:bodyPr/>
          <a:lstStyle/>
          <a:p>
            <a:fld id="{93A87939-C1E2-41C2-ACE2-B6897D3F719B}" type="slidenum">
              <a:rPr lang="x-none" smtClean="0"/>
              <a:pPr/>
              <a:t>8</a:t>
            </a:fld>
            <a:endParaRPr lang="x-none"/>
          </a:p>
        </p:txBody>
      </p:sp>
      <p:sp>
        <p:nvSpPr>
          <p:cNvPr id="8" name="TextBox 7">
            <a:extLst>
              <a:ext uri="{FF2B5EF4-FFF2-40B4-BE49-F238E27FC236}">
                <a16:creationId xmlns:a16="http://schemas.microsoft.com/office/drawing/2014/main" id="{A1CA9AC3-DB0E-4746-93B2-6CA134085C8F}"/>
              </a:ext>
            </a:extLst>
          </p:cNvPr>
          <p:cNvSpPr txBox="1"/>
          <p:nvPr/>
        </p:nvSpPr>
        <p:spPr>
          <a:xfrm rot="19975814">
            <a:off x="4709632" y="4038197"/>
            <a:ext cx="385739" cy="152052"/>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F53C971B-72BC-4218-882E-5F390BC5458D}"/>
              </a:ext>
            </a:extLst>
          </p:cNvPr>
          <p:cNvSpPr txBox="1"/>
          <p:nvPr/>
        </p:nvSpPr>
        <p:spPr>
          <a:xfrm rot="1274066">
            <a:off x="6730100" y="4451249"/>
            <a:ext cx="340054" cy="178998"/>
          </a:xfrm>
          <a:prstGeom prst="rect">
            <a:avLst/>
          </a:prstGeom>
          <a:solidFill>
            <a:schemeClr val="bg1"/>
          </a:solidFill>
        </p:spPr>
        <p:txBody>
          <a:bodyPr wrap="square" rtlCol="0">
            <a:spAutoFit/>
          </a:bodyPr>
          <a:lstStyle/>
          <a:p>
            <a:endParaRPr lang="en-US" dirty="0"/>
          </a:p>
        </p:txBody>
      </p:sp>
      <p:sp>
        <p:nvSpPr>
          <p:cNvPr id="7" name="Content Placeholder 2">
            <a:extLst>
              <a:ext uri="{FF2B5EF4-FFF2-40B4-BE49-F238E27FC236}">
                <a16:creationId xmlns:a16="http://schemas.microsoft.com/office/drawing/2014/main" id="{5154C198-FA32-9710-CCD0-1D80144FBF28}"/>
              </a:ext>
            </a:extLst>
          </p:cNvPr>
          <p:cNvSpPr txBox="1">
            <a:spLocks/>
          </p:cNvSpPr>
          <p:nvPr/>
        </p:nvSpPr>
        <p:spPr>
          <a:xfrm>
            <a:off x="7973274" y="4838301"/>
            <a:ext cx="3827785" cy="977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800" dirty="0">
                <a:latin typeface="Arial" panose="020B0604020202020204" pitchFamily="34" charset="0"/>
                <a:cs typeface="Arial" panose="020B0604020202020204" pitchFamily="34" charset="0"/>
              </a:rPr>
              <a:t>Rack and pinion dynamic equation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737BBD8-538B-A876-1B0D-8746CAB9C516}"/>
                  </a:ext>
                </a:extLst>
              </p:cNvPr>
              <p:cNvSpPr txBox="1"/>
              <p:nvPr/>
            </p:nvSpPr>
            <p:spPr>
              <a:xfrm>
                <a:off x="5459895" y="5206197"/>
                <a:ext cx="7033906" cy="9364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𝑑</m:t>
                              </m:r>
                            </m:e>
                            <m:sup>
                              <m:r>
                                <a:rPr lang="en-US" sz="2400" i="1">
                                  <a:latin typeface="Cambria Math" panose="02040503050406030204" pitchFamily="18" charset="0"/>
                                </a:rPr>
                                <m:t>2</m:t>
                              </m:r>
                            </m:sup>
                          </m:sSup>
                          <m:r>
                            <a:rPr lang="en-US" sz="2400" i="1">
                              <a:latin typeface="Cambria Math" panose="02040503050406030204" pitchFamily="18" charset="0"/>
                            </a:rPr>
                            <m:t>𝑥</m:t>
                          </m:r>
                        </m:num>
                        <m:den>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𝑝</m:t>
                              </m:r>
                            </m:sub>
                          </m:sSub>
                        </m:den>
                      </m:f>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𝑠</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𝑠</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𝑟</m:t>
                                  </m:r>
                                </m:sub>
                              </m:sSub>
                            </m:e>
                          </m:d>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𝑟</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𝑥</m:t>
                              </m:r>
                            </m:sub>
                          </m:sSub>
                        </m:num>
                        <m:den>
                          <m:r>
                            <a:rPr lang="en-US" sz="2400" i="1">
                              <a:latin typeface="Cambria Math" panose="02040503050406030204" pitchFamily="18" charset="0"/>
                            </a:rPr>
                            <m:t>𝑑𝑡</m:t>
                          </m:r>
                        </m:den>
                      </m:f>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𝑟</m:t>
                          </m:r>
                        </m:sub>
                      </m:sSub>
                      <m:r>
                        <a:rPr lang="en-US" sz="2400" i="1">
                          <a:latin typeface="Cambria Math" panose="02040503050406030204" pitchFamily="18" charset="0"/>
                        </a:rPr>
                        <m:t>×</m:t>
                      </m:r>
                      <m:r>
                        <a:rPr lang="en-US" sz="2400" i="1">
                          <a:latin typeface="Cambria Math" panose="02040503050406030204" pitchFamily="18" charset="0"/>
                        </a:rPr>
                        <m:t>𝑥</m:t>
                      </m:r>
                    </m:oMath>
                  </m:oMathPara>
                </a14:m>
                <a:endParaRPr lang="en-US" sz="2400" dirty="0"/>
              </a:p>
            </p:txBody>
          </p:sp>
        </mc:Choice>
        <mc:Fallback>
          <p:sp>
            <p:nvSpPr>
              <p:cNvPr id="11" name="TextBox 10">
                <a:extLst>
                  <a:ext uri="{FF2B5EF4-FFF2-40B4-BE49-F238E27FC236}">
                    <a16:creationId xmlns:a16="http://schemas.microsoft.com/office/drawing/2014/main" id="{4737BBD8-538B-A876-1B0D-8746CAB9C516}"/>
                  </a:ext>
                </a:extLst>
              </p:cNvPr>
              <p:cNvSpPr txBox="1">
                <a:spLocks noRot="1" noChangeAspect="1" noMove="1" noResize="1" noEditPoints="1" noAdjustHandles="1" noChangeArrowheads="1" noChangeShapeType="1" noTextEdit="1"/>
              </p:cNvSpPr>
              <p:nvPr/>
            </p:nvSpPr>
            <p:spPr>
              <a:xfrm>
                <a:off x="5459895" y="5206197"/>
                <a:ext cx="7033906" cy="936475"/>
              </a:xfrm>
              <a:prstGeom prst="rect">
                <a:avLst/>
              </a:prstGeom>
              <a:blipFill>
                <a:blip r:embed="rId3"/>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6543E7A4-1124-D7B3-C0BF-A122A7FCC9C7}"/>
              </a:ext>
            </a:extLst>
          </p:cNvPr>
          <p:cNvSpPr txBox="1">
            <a:spLocks/>
          </p:cNvSpPr>
          <p:nvPr/>
        </p:nvSpPr>
        <p:spPr>
          <a:xfrm>
            <a:off x="269689" y="1553896"/>
            <a:ext cx="8672915" cy="4614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800" dirty="0">
                <a:latin typeface="Arial" panose="020B0604020202020204" pitchFamily="34" charset="0"/>
                <a:cs typeface="Arial" panose="020B0604020202020204" pitchFamily="34" charset="0"/>
              </a:rPr>
              <a:t>While:</a:t>
            </a:r>
          </a:p>
          <a:p>
            <a:pPr marL="0" indent="0">
              <a:lnSpc>
                <a:spcPct val="150000"/>
              </a:lnSpc>
              <a:buNone/>
            </a:pPr>
            <a:r>
              <a:rPr lang="en-US" sz="1800" dirty="0">
                <a:latin typeface="Arial" panose="020B0604020202020204" pitchFamily="34" charset="0"/>
                <a:cs typeface="Arial" panose="020B0604020202020204" pitchFamily="34" charset="0"/>
              </a:rPr>
              <a:t>m: mass of the pinion and rack (kg)</a:t>
            </a:r>
          </a:p>
          <a:p>
            <a:pPr marL="0" indent="0">
              <a:lnSpc>
                <a:spcPct val="150000"/>
              </a:lnSpc>
              <a:buNone/>
            </a:pPr>
            <a:r>
              <a:rPr lang="en-US" sz="1800" dirty="0" err="1">
                <a:latin typeface="Arial" panose="020B0604020202020204" pitchFamily="34" charset="0"/>
                <a:cs typeface="Arial" panose="020B0604020202020204" pitchFamily="34" charset="0"/>
              </a:rPr>
              <a:t>r</a:t>
            </a:r>
            <a:r>
              <a:rPr lang="en-US" sz="1800" baseline="-25000" dirty="0" err="1">
                <a:latin typeface="Arial" panose="020B0604020202020204" pitchFamily="34" charset="0"/>
                <a:cs typeface="Arial" panose="020B0604020202020204" pitchFamily="34" charset="0"/>
              </a:rPr>
              <a:t>p</a:t>
            </a:r>
            <a:r>
              <a:rPr lang="en-US" sz="1800" dirty="0">
                <a:latin typeface="Arial" panose="020B0604020202020204" pitchFamily="34" charset="0"/>
                <a:cs typeface="Arial" panose="020B0604020202020204" pitchFamily="34" charset="0"/>
              </a:rPr>
              <a:t>: pinion radius (m)</a:t>
            </a:r>
          </a:p>
          <a:p>
            <a:pPr marL="0" indent="0">
              <a:lnSpc>
                <a:spcPct val="150000"/>
              </a:lnSpc>
              <a:buNone/>
            </a:pPr>
            <a:r>
              <a:rPr lang="en-US" sz="1800" dirty="0">
                <a:latin typeface="Arial" panose="020B0604020202020204" pitchFamily="34" charset="0"/>
                <a:cs typeface="Arial" panose="020B0604020202020204" pitchFamily="34" charset="0"/>
              </a:rPr>
              <a:t>B</a:t>
            </a:r>
            <a:r>
              <a:rPr lang="en-US" sz="1800" baseline="-25000" dirty="0">
                <a:latin typeface="Arial" panose="020B0604020202020204" pitchFamily="34" charset="0"/>
                <a:cs typeface="Arial" panose="020B0604020202020204" pitchFamily="34" charset="0"/>
              </a:rPr>
              <a:t>r</a:t>
            </a:r>
            <a:r>
              <a:rPr lang="en-US" sz="1800" dirty="0">
                <a:latin typeface="Arial" panose="020B0604020202020204" pitchFamily="34" charset="0"/>
                <a:cs typeface="Arial" panose="020B0604020202020204" pitchFamily="34" charset="0"/>
              </a:rPr>
              <a:t>: Viscous damping coefficient of rack and pinion (Nm.[rad]^(-1))</a:t>
            </a:r>
          </a:p>
          <a:p>
            <a:pPr marL="0" indent="0">
              <a:lnSpc>
                <a:spcPct val="150000"/>
              </a:lnSpc>
              <a:buNone/>
            </a:pPr>
            <a:r>
              <a:rPr lang="en-US" sz="1800" dirty="0" err="1">
                <a:latin typeface="Arial" panose="020B0604020202020204" pitchFamily="34" charset="0"/>
                <a:cs typeface="Arial" panose="020B0604020202020204" pitchFamily="34" charset="0"/>
              </a:rPr>
              <a:t>θ</a:t>
            </a:r>
            <a:r>
              <a:rPr lang="en-US" sz="1800" baseline="-25000" dirty="0" err="1">
                <a:latin typeface="Arial" panose="020B0604020202020204" pitchFamily="34" charset="0"/>
                <a:cs typeface="Arial" panose="020B0604020202020204" pitchFamily="34" charset="0"/>
              </a:rPr>
              <a:t>r</a:t>
            </a:r>
            <a:r>
              <a:rPr lang="en-US" sz="1800" dirty="0">
                <a:latin typeface="Arial" panose="020B0604020202020204" pitchFamily="34" charset="0"/>
                <a:cs typeface="Arial" panose="020B0604020202020204" pitchFamily="34" charset="0"/>
              </a:rPr>
              <a:t>: Turn angle of output steering axle (rad)</a:t>
            </a:r>
          </a:p>
          <a:p>
            <a:pPr marL="0" indent="0">
              <a:lnSpc>
                <a:spcPct val="150000"/>
              </a:lnSpc>
              <a:buNone/>
            </a:pPr>
            <a:r>
              <a:rPr lang="en-US" sz="1800" dirty="0" err="1">
                <a:latin typeface="Arial" panose="020B0604020202020204" pitchFamily="34" charset="0"/>
                <a:cs typeface="Arial" panose="020B0604020202020204" pitchFamily="34" charset="0"/>
              </a:rPr>
              <a:t>θ</a:t>
            </a:r>
            <a:r>
              <a:rPr lang="en-US" sz="1800" baseline="-25000" dirty="0" err="1">
                <a:latin typeface="Arial" panose="020B0604020202020204" pitchFamily="34" charset="0"/>
                <a:cs typeface="Arial" panose="020B0604020202020204" pitchFamily="34" charset="0"/>
              </a:rPr>
              <a:t>s</a:t>
            </a:r>
            <a:r>
              <a:rPr lang="en-US" sz="1800" dirty="0">
                <a:latin typeface="Arial" panose="020B0604020202020204" pitchFamily="34" charset="0"/>
                <a:cs typeface="Arial" panose="020B0604020202020204" pitchFamily="34" charset="0"/>
              </a:rPr>
              <a:t>: Turn angle of steering wheel (rad)</a:t>
            </a:r>
          </a:p>
          <a:p>
            <a:pPr marL="0" indent="0">
              <a:lnSpc>
                <a:spcPct val="150000"/>
              </a:lnSpc>
              <a:buNone/>
            </a:pPr>
            <a:r>
              <a:rPr lang="en-US" sz="1800" dirty="0">
                <a:latin typeface="Arial" panose="020B0604020202020204" pitchFamily="34" charset="0"/>
                <a:cs typeface="Arial" panose="020B0604020202020204" pitchFamily="34" charset="0"/>
              </a:rPr>
              <a:t>K</a:t>
            </a:r>
            <a:r>
              <a:rPr lang="en-US" sz="1800" baseline="-25000" dirty="0">
                <a:latin typeface="Arial" panose="020B0604020202020204" pitchFamily="34" charset="0"/>
                <a:cs typeface="Arial" panose="020B0604020202020204" pitchFamily="34" charset="0"/>
              </a:rPr>
              <a:t>s</a:t>
            </a:r>
            <a:r>
              <a:rPr lang="en-US" sz="1800" dirty="0">
                <a:latin typeface="Arial" panose="020B0604020202020204" pitchFamily="34" charset="0"/>
                <a:cs typeface="Arial" panose="020B0604020202020204" pitchFamily="34" charset="0"/>
              </a:rPr>
              <a:t>: Rigidity of torsional bar (Nm.[rad]^(-1))</a:t>
            </a:r>
          </a:p>
          <a:p>
            <a:pPr marL="0" indent="0">
              <a:lnSpc>
                <a:spcPct val="150000"/>
              </a:lnSpc>
              <a:buNone/>
            </a:pPr>
            <a:r>
              <a:rPr lang="en-US" sz="1800" dirty="0">
                <a:latin typeface="Arial" panose="020B0604020202020204" pitchFamily="34" charset="0"/>
                <a:cs typeface="Arial" panose="020B0604020202020204" pitchFamily="34" charset="0"/>
              </a:rPr>
              <a:t>x : displacement of rack (m)</a:t>
            </a:r>
          </a:p>
        </p:txBody>
      </p:sp>
      <p:pic>
        <p:nvPicPr>
          <p:cNvPr id="10" name="Picture 9">
            <a:extLst>
              <a:ext uri="{FF2B5EF4-FFF2-40B4-BE49-F238E27FC236}">
                <a16:creationId xmlns:a16="http://schemas.microsoft.com/office/drawing/2014/main" id="{9C1FBE59-99DD-7F61-4221-AE1FA65D3809}"/>
              </a:ext>
            </a:extLst>
          </p:cNvPr>
          <p:cNvPicPr>
            <a:picLocks noChangeAspect="1"/>
          </p:cNvPicPr>
          <p:nvPr/>
        </p:nvPicPr>
        <p:blipFill>
          <a:blip r:embed="rId4"/>
          <a:stretch>
            <a:fillRect/>
          </a:stretch>
        </p:blipFill>
        <p:spPr>
          <a:xfrm>
            <a:off x="7805530" y="1305724"/>
            <a:ext cx="4026567" cy="3433265"/>
          </a:xfrm>
          <a:prstGeom prst="rect">
            <a:avLst/>
          </a:prstGeom>
          <a:ln>
            <a:solidFill>
              <a:schemeClr val="accent5"/>
            </a:solidFill>
          </a:ln>
        </p:spPr>
      </p:pic>
    </p:spTree>
    <p:extLst>
      <p:ext uri="{BB962C8B-B14F-4D97-AF65-F5344CB8AC3E}">
        <p14:creationId xmlns:p14="http://schemas.microsoft.com/office/powerpoint/2010/main" val="65216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FDB5-C35C-42C2-8E97-67D55E9F0F74}"/>
              </a:ext>
            </a:extLst>
          </p:cNvPr>
          <p:cNvSpPr>
            <a:spLocks noGrp="1"/>
          </p:cNvSpPr>
          <p:nvPr>
            <p:ph type="title"/>
          </p:nvPr>
        </p:nvSpPr>
        <p:spPr>
          <a:xfrm>
            <a:off x="0" y="-1"/>
            <a:ext cx="5892023" cy="487067"/>
          </a:xfrm>
        </p:spPr>
        <p:txBody>
          <a:bodyPr>
            <a:normAutofit fontScale="90000"/>
          </a:bodyPr>
          <a:lstStyle/>
          <a:p>
            <a:r>
              <a:rPr lang="en-US" dirty="0"/>
              <a:t>III. </a:t>
            </a:r>
            <a:r>
              <a:rPr lang="en-US" sz="2000" b="1" dirty="0">
                <a:effectLst/>
                <a:latin typeface="Arial" panose="020B0604020202020204" pitchFamily="34" charset="0"/>
                <a:ea typeface="DengXian" panose="02010600030101010101" pitchFamily="2" charset="-122"/>
                <a:cs typeface="Arial" panose="020B0604020202020204" pitchFamily="34" charset="0"/>
              </a:rPr>
              <a:t>MATLAB/SIMULINK SIMULATION AND RESULT </a:t>
            </a:r>
            <a:endParaRPr lang="en-US" dirty="0"/>
          </a:p>
        </p:txBody>
      </p:sp>
      <p:sp>
        <p:nvSpPr>
          <p:cNvPr id="4" name="Date Placeholder 3">
            <a:extLst>
              <a:ext uri="{FF2B5EF4-FFF2-40B4-BE49-F238E27FC236}">
                <a16:creationId xmlns:a16="http://schemas.microsoft.com/office/drawing/2014/main" id="{5A4CE452-1CF5-4DE2-B621-D4D544F1FD35}"/>
              </a:ext>
            </a:extLst>
          </p:cNvPr>
          <p:cNvSpPr>
            <a:spLocks noGrp="1"/>
          </p:cNvSpPr>
          <p:nvPr>
            <p:ph type="dt" sz="half" idx="10"/>
          </p:nvPr>
        </p:nvSpPr>
        <p:spPr/>
        <p:txBody>
          <a:bodyPr/>
          <a:lstStyle/>
          <a:p>
            <a:fld id="{1AECB53B-8781-46A0-9B90-E1F8C3BBD4E4}" type="datetime1">
              <a:rPr lang="en-US" smtClean="0"/>
              <a:pPr/>
              <a:t>1/4/2023</a:t>
            </a:fld>
            <a:endParaRPr lang="x-none"/>
          </a:p>
        </p:txBody>
      </p:sp>
      <p:sp>
        <p:nvSpPr>
          <p:cNvPr id="5" name="Slide Number Placeholder 4">
            <a:extLst>
              <a:ext uri="{FF2B5EF4-FFF2-40B4-BE49-F238E27FC236}">
                <a16:creationId xmlns:a16="http://schemas.microsoft.com/office/drawing/2014/main" id="{248AE59D-63F8-4ED9-BCBC-B49CE61E4143}"/>
              </a:ext>
            </a:extLst>
          </p:cNvPr>
          <p:cNvSpPr>
            <a:spLocks noGrp="1"/>
          </p:cNvSpPr>
          <p:nvPr>
            <p:ph type="sldNum" sz="quarter" idx="12"/>
          </p:nvPr>
        </p:nvSpPr>
        <p:spPr/>
        <p:txBody>
          <a:bodyPr/>
          <a:lstStyle/>
          <a:p>
            <a:fld id="{93A87939-C1E2-41C2-ACE2-B6897D3F719B}" type="slidenum">
              <a:rPr lang="x-none" smtClean="0"/>
              <a:pPr/>
              <a:t>9</a:t>
            </a:fld>
            <a:endParaRPr lang="x-none"/>
          </a:p>
        </p:txBody>
      </p:sp>
      <p:sp>
        <p:nvSpPr>
          <p:cNvPr id="7" name="TextBox 6">
            <a:extLst>
              <a:ext uri="{FF2B5EF4-FFF2-40B4-BE49-F238E27FC236}">
                <a16:creationId xmlns:a16="http://schemas.microsoft.com/office/drawing/2014/main" id="{38C503F3-1FEE-4AAA-8CCA-B18E3689FD58}"/>
              </a:ext>
            </a:extLst>
          </p:cNvPr>
          <p:cNvSpPr txBox="1"/>
          <p:nvPr/>
        </p:nvSpPr>
        <p:spPr>
          <a:xfrm>
            <a:off x="5343383" y="2827266"/>
            <a:ext cx="548640" cy="275794"/>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A1CA9AC3-DB0E-4746-93B2-6CA134085C8F}"/>
              </a:ext>
            </a:extLst>
          </p:cNvPr>
          <p:cNvSpPr txBox="1"/>
          <p:nvPr/>
        </p:nvSpPr>
        <p:spPr>
          <a:xfrm rot="19975814">
            <a:off x="4709632" y="4038197"/>
            <a:ext cx="385739" cy="152052"/>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F53C971B-72BC-4218-882E-5F390BC5458D}"/>
              </a:ext>
            </a:extLst>
          </p:cNvPr>
          <p:cNvSpPr txBox="1"/>
          <p:nvPr/>
        </p:nvSpPr>
        <p:spPr>
          <a:xfrm rot="1274066">
            <a:off x="6730100" y="4451249"/>
            <a:ext cx="340054" cy="178998"/>
          </a:xfrm>
          <a:prstGeom prst="rect">
            <a:avLst/>
          </a:prstGeom>
          <a:solidFill>
            <a:schemeClr val="bg1"/>
          </a:solidFill>
        </p:spPr>
        <p:txBody>
          <a:bodyPr wrap="square" rtlCol="0">
            <a:spAutoFit/>
          </a:bodyPr>
          <a:lstStyle/>
          <a:p>
            <a:endParaRPr lang="en-US" dirty="0"/>
          </a:p>
        </p:txBody>
      </p:sp>
      <p:pic>
        <p:nvPicPr>
          <p:cNvPr id="6" name="Picture 5" descr="Table&#10;&#10;Description automatically generated">
            <a:extLst>
              <a:ext uri="{FF2B5EF4-FFF2-40B4-BE49-F238E27FC236}">
                <a16:creationId xmlns:a16="http://schemas.microsoft.com/office/drawing/2014/main" id="{D53C25B9-CF87-C6EA-744E-06D89D6F5CC5}"/>
              </a:ext>
            </a:extLst>
          </p:cNvPr>
          <p:cNvPicPr>
            <a:picLocks noChangeAspect="1"/>
          </p:cNvPicPr>
          <p:nvPr/>
        </p:nvPicPr>
        <p:blipFill>
          <a:blip r:embed="rId3"/>
          <a:stretch>
            <a:fillRect/>
          </a:stretch>
        </p:blipFill>
        <p:spPr>
          <a:xfrm>
            <a:off x="7021549" y="1469738"/>
            <a:ext cx="4543425" cy="1495425"/>
          </a:xfrm>
          <a:prstGeom prst="rect">
            <a:avLst/>
          </a:prstGeom>
        </p:spPr>
      </p:pic>
      <p:pic>
        <p:nvPicPr>
          <p:cNvPr id="14" name="Picture 13" descr="Diagram&#10;&#10;Description automatically generated">
            <a:extLst>
              <a:ext uri="{FF2B5EF4-FFF2-40B4-BE49-F238E27FC236}">
                <a16:creationId xmlns:a16="http://schemas.microsoft.com/office/drawing/2014/main" id="{3715E554-7364-DBA6-9A84-E131E1F647A4}"/>
              </a:ext>
            </a:extLst>
          </p:cNvPr>
          <p:cNvPicPr>
            <a:picLocks noChangeAspect="1"/>
          </p:cNvPicPr>
          <p:nvPr/>
        </p:nvPicPr>
        <p:blipFill>
          <a:blip r:embed="rId4"/>
          <a:stretch>
            <a:fillRect/>
          </a:stretch>
        </p:blipFill>
        <p:spPr>
          <a:xfrm>
            <a:off x="407098" y="1138362"/>
            <a:ext cx="6390640" cy="2296160"/>
          </a:xfrm>
          <a:prstGeom prst="rect">
            <a:avLst/>
          </a:prstGeom>
        </p:spPr>
      </p:pic>
      <p:pic>
        <p:nvPicPr>
          <p:cNvPr id="12" name="Picture 11" descr="Chart&#10;&#10;Description automatically generated">
            <a:extLst>
              <a:ext uri="{FF2B5EF4-FFF2-40B4-BE49-F238E27FC236}">
                <a16:creationId xmlns:a16="http://schemas.microsoft.com/office/drawing/2014/main" id="{24899DF3-D3DB-9798-3D51-123E61707FB8}"/>
              </a:ext>
            </a:extLst>
          </p:cNvPr>
          <p:cNvPicPr>
            <a:picLocks noChangeAspect="1"/>
          </p:cNvPicPr>
          <p:nvPr/>
        </p:nvPicPr>
        <p:blipFill>
          <a:blip r:embed="rId5"/>
          <a:stretch>
            <a:fillRect/>
          </a:stretch>
        </p:blipFill>
        <p:spPr>
          <a:xfrm>
            <a:off x="3208222" y="3381514"/>
            <a:ext cx="6232810" cy="2847996"/>
          </a:xfrm>
          <a:prstGeom prst="rect">
            <a:avLst/>
          </a:prstGeom>
        </p:spPr>
      </p:pic>
      <p:sp>
        <p:nvSpPr>
          <p:cNvPr id="3" name="Content Placeholder 2">
            <a:extLst>
              <a:ext uri="{FF2B5EF4-FFF2-40B4-BE49-F238E27FC236}">
                <a16:creationId xmlns:a16="http://schemas.microsoft.com/office/drawing/2014/main" id="{00AD1CBA-1F34-4525-8D45-45055B2F7249}"/>
              </a:ext>
            </a:extLst>
          </p:cNvPr>
          <p:cNvSpPr>
            <a:spLocks noGrp="1"/>
          </p:cNvSpPr>
          <p:nvPr>
            <p:ph idx="1"/>
          </p:nvPr>
        </p:nvSpPr>
        <p:spPr>
          <a:xfrm>
            <a:off x="562895" y="613906"/>
            <a:ext cx="10515600" cy="5172988"/>
          </a:xfrm>
        </p:spPr>
        <p:txBody>
          <a:bodyPr/>
          <a:lstStyle/>
          <a:p>
            <a:pPr marL="457200" lvl="1" indent="0">
              <a:lnSpc>
                <a:spcPct val="107000"/>
              </a:lnSpc>
              <a:spcBef>
                <a:spcPts val="0"/>
              </a:spcBef>
              <a:buNone/>
            </a:pPr>
            <a:r>
              <a:rPr lang="en-US" sz="2200" b="1" dirty="0">
                <a:effectLst/>
                <a:latin typeface="Arial" panose="020B0604020202020204" pitchFamily="34" charset="0"/>
                <a:ea typeface="DengXian" panose="02010600030101010101" pitchFamily="2" charset="-122"/>
                <a:cs typeface="Arial" panose="020B0604020202020204" pitchFamily="34" charset="0"/>
              </a:rPr>
              <a:t>3.1 : </a:t>
            </a:r>
            <a:r>
              <a:rPr lang="en-US" sz="2200" b="1" dirty="0">
                <a:latin typeface="Arial" panose="020B0604020202020204" pitchFamily="34" charset="0"/>
                <a:ea typeface="DengXian" panose="02010600030101010101" pitchFamily="2" charset="-122"/>
                <a:cs typeface="Arial" panose="020B0604020202020204" pitchFamily="34" charset="0"/>
              </a:rPr>
              <a:t>Mass – damper system</a:t>
            </a:r>
            <a:endParaRPr lang="en-US" sz="2200" b="1" dirty="0">
              <a:effectLst/>
              <a:latin typeface="Arial" panose="020B060402020202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3068656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5397</TotalTime>
  <Words>1489</Words>
  <Application>Microsoft Office PowerPoint</Application>
  <PresentationFormat>Widescreen</PresentationFormat>
  <Paragraphs>142</Paragraphs>
  <Slides>18</Slides>
  <Notes>10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Roboto</vt:lpstr>
      <vt:lpstr>Times New Roman</vt:lpstr>
      <vt:lpstr>Office Theme</vt:lpstr>
      <vt:lpstr>Modelling and simulation using Matlab/Simulink and its applications in Electric Power Steering sytem</vt:lpstr>
      <vt:lpstr>Table of contents</vt:lpstr>
      <vt:lpstr>I. Introduction:</vt:lpstr>
      <vt:lpstr>I. Introduction:</vt:lpstr>
      <vt:lpstr>II. THEORETICAL BASICS:</vt:lpstr>
      <vt:lpstr>II. THEORETICAL BASICS:</vt:lpstr>
      <vt:lpstr>II. THEORETICAL BASICS:</vt:lpstr>
      <vt:lpstr>II. THEORETICAL BASICS:</vt:lpstr>
      <vt:lpstr>III. MATLAB/SIMULINK SIMULATION AND RESULT </vt:lpstr>
      <vt:lpstr>III. MATLAB/SIMULINK SIMULATION AND RESULT </vt:lpstr>
      <vt:lpstr>III. MATLAB/SIMULINK SIMULATION AND RESULT </vt:lpstr>
      <vt:lpstr>III. MATLAB/SIMULINK SIMULATION AND RESULT </vt:lpstr>
      <vt:lpstr>VI/REFERENCES:</vt:lpstr>
      <vt:lpstr>VI/REFERENCES:</vt:lpstr>
      <vt:lpstr>PowerPoint Presentation</vt:lpstr>
      <vt:lpstr>PowerPoint Presentation</vt:lpstr>
      <vt:lpstr>Torsion bar</vt:lpstr>
      <vt:lpstr>Gear train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 Nguyễn</dc:creator>
  <cp:lastModifiedBy>Trịnh Tiến Long</cp:lastModifiedBy>
  <cp:revision>101</cp:revision>
  <dcterms:created xsi:type="dcterms:W3CDTF">2022-12-07T13:51:11Z</dcterms:created>
  <dcterms:modified xsi:type="dcterms:W3CDTF">2023-01-04T16:10:38Z</dcterms:modified>
</cp:coreProperties>
</file>