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HK Grotesk Bold" panose="020B0604020202020204" charset="0"/>
      <p:regular r:id="rId15"/>
    </p:embeddedFont>
    <p:embeddedFont>
      <p:font typeface="HK Grotesk Medium" panose="020B0604020202020204" charset="0"/>
      <p:regular r:id="rId16"/>
    </p:embeddedFont>
    <p:embeddedFont>
      <p:font typeface="HK Grotesk Semi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607824"/>
            <a:ext cx="4732122" cy="4650476"/>
            <a:chOff x="0" y="0"/>
            <a:chExt cx="6309496" cy="6200635"/>
          </a:xfrm>
        </p:grpSpPr>
        <p:sp>
          <p:nvSpPr>
            <p:cNvPr id="3" name="Freeform 3"/>
            <p:cNvSpPr/>
            <p:nvPr/>
          </p:nvSpPr>
          <p:spPr>
            <a:xfrm>
              <a:off x="0" y="1900040"/>
              <a:ext cx="6309496" cy="4266354"/>
            </a:xfrm>
            <a:custGeom>
              <a:avLst/>
              <a:gdLst/>
              <a:ahLst/>
              <a:cxnLst/>
              <a:rect l="l" t="t" r="r" b="b"/>
              <a:pathLst>
                <a:path w="6309496" h="4266354">
                  <a:moveTo>
                    <a:pt x="0" y="0"/>
                  </a:moveTo>
                  <a:lnTo>
                    <a:pt x="6309496" y="0"/>
                  </a:lnTo>
                  <a:lnTo>
                    <a:pt x="6309496" y="4266354"/>
                  </a:lnTo>
                  <a:lnTo>
                    <a:pt x="0" y="4266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4654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2938278" y="1310046"/>
              <a:ext cx="3201491" cy="4869188"/>
            </a:xfrm>
            <a:custGeom>
              <a:avLst/>
              <a:gdLst/>
              <a:ahLst/>
              <a:cxnLst/>
              <a:rect l="l" t="t" r="r" b="b"/>
              <a:pathLst>
                <a:path w="3201491" h="4869188">
                  <a:moveTo>
                    <a:pt x="3201492" y="0"/>
                  </a:moveTo>
                  <a:lnTo>
                    <a:pt x="0" y="0"/>
                  </a:lnTo>
                  <a:lnTo>
                    <a:pt x="0" y="4869188"/>
                  </a:lnTo>
                  <a:lnTo>
                    <a:pt x="3201492" y="4869188"/>
                  </a:lnTo>
                  <a:lnTo>
                    <a:pt x="3201492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 flipH="1">
              <a:off x="0" y="2067562"/>
              <a:ext cx="2809138" cy="4115953"/>
            </a:xfrm>
            <a:custGeom>
              <a:avLst/>
              <a:gdLst/>
              <a:ahLst/>
              <a:cxnLst/>
              <a:rect l="l" t="t" r="r" b="b"/>
              <a:pathLst>
                <a:path w="2809138" h="4115953">
                  <a:moveTo>
                    <a:pt x="2809138" y="0"/>
                  </a:moveTo>
                  <a:lnTo>
                    <a:pt x="0" y="0"/>
                  </a:lnTo>
                  <a:lnTo>
                    <a:pt x="0" y="4115953"/>
                  </a:lnTo>
                  <a:lnTo>
                    <a:pt x="2809138" y="4115953"/>
                  </a:lnTo>
                  <a:lnTo>
                    <a:pt x="2809138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702937" y="2084682"/>
              <a:ext cx="2217469" cy="4115953"/>
            </a:xfrm>
            <a:custGeom>
              <a:avLst/>
              <a:gdLst/>
              <a:ahLst/>
              <a:cxnLst/>
              <a:rect l="l" t="t" r="r" b="b"/>
              <a:pathLst>
                <a:path w="2217469" h="4115953">
                  <a:moveTo>
                    <a:pt x="0" y="0"/>
                  </a:moveTo>
                  <a:lnTo>
                    <a:pt x="2217469" y="0"/>
                  </a:lnTo>
                  <a:lnTo>
                    <a:pt x="2217469" y="4115953"/>
                  </a:lnTo>
                  <a:lnTo>
                    <a:pt x="0" y="41159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12744">
              <a:off x="1721347" y="1620216"/>
              <a:ext cx="267782" cy="267782"/>
            </a:xfrm>
            <a:custGeom>
              <a:avLst/>
              <a:gdLst/>
              <a:ahLst/>
              <a:cxnLst/>
              <a:rect l="l" t="t" r="r" b="b"/>
              <a:pathLst>
                <a:path w="267782" h="267782">
                  <a:moveTo>
                    <a:pt x="0" y="0"/>
                  </a:moveTo>
                  <a:lnTo>
                    <a:pt x="267781" y="0"/>
                  </a:lnTo>
                  <a:lnTo>
                    <a:pt x="267781" y="267781"/>
                  </a:lnTo>
                  <a:lnTo>
                    <a:pt x="0" y="267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407354">
              <a:off x="4037111" y="763285"/>
              <a:ext cx="267782" cy="267782"/>
            </a:xfrm>
            <a:custGeom>
              <a:avLst/>
              <a:gdLst/>
              <a:ahLst/>
              <a:cxnLst/>
              <a:rect l="l" t="t" r="r" b="b"/>
              <a:pathLst>
                <a:path w="267782" h="267782">
                  <a:moveTo>
                    <a:pt x="0" y="0"/>
                  </a:moveTo>
                  <a:lnTo>
                    <a:pt x="267781" y="0"/>
                  </a:lnTo>
                  <a:lnTo>
                    <a:pt x="267781" y="267782"/>
                  </a:lnTo>
                  <a:lnTo>
                    <a:pt x="0" y="2677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1768104">
              <a:off x="2441958" y="706583"/>
              <a:ext cx="992641" cy="696089"/>
            </a:xfrm>
            <a:custGeom>
              <a:avLst/>
              <a:gdLst/>
              <a:ahLst/>
              <a:cxnLst/>
              <a:rect l="l" t="t" r="r" b="b"/>
              <a:pathLst>
                <a:path w="992641" h="696089">
                  <a:moveTo>
                    <a:pt x="0" y="0"/>
                  </a:moveTo>
                  <a:lnTo>
                    <a:pt x="992641" y="0"/>
                  </a:lnTo>
                  <a:lnTo>
                    <a:pt x="992641" y="696089"/>
                  </a:lnTo>
                  <a:lnTo>
                    <a:pt x="0" y="696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 rot="-1209112">
              <a:off x="773075" y="149681"/>
              <a:ext cx="992641" cy="696089"/>
            </a:xfrm>
            <a:custGeom>
              <a:avLst/>
              <a:gdLst/>
              <a:ahLst/>
              <a:cxnLst/>
              <a:rect l="l" t="t" r="r" b="b"/>
              <a:pathLst>
                <a:path w="992641" h="696089">
                  <a:moveTo>
                    <a:pt x="0" y="0"/>
                  </a:moveTo>
                  <a:lnTo>
                    <a:pt x="992641" y="0"/>
                  </a:lnTo>
                  <a:lnTo>
                    <a:pt x="992641" y="696089"/>
                  </a:lnTo>
                  <a:lnTo>
                    <a:pt x="0" y="696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417443" y="6179234"/>
              <a:ext cx="5834688" cy="0"/>
            </a:xfrm>
            <a:prstGeom prst="line">
              <a:avLst/>
            </a:prstGeom>
            <a:ln w="8560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215219" y="642210"/>
            <a:ext cx="11259920" cy="717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  <a:spcBef>
                <a:spcPct val="0"/>
              </a:spcBef>
            </a:pPr>
            <a:r>
              <a:rPr lang="en-US" sz="4342" dirty="0">
                <a:solidFill>
                  <a:srgbClr val="202C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12367" y="1829824"/>
            <a:ext cx="7663267" cy="70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9"/>
              </a:lnSpc>
              <a:spcBef>
                <a:spcPct val="0"/>
              </a:spcBef>
            </a:pPr>
            <a:r>
              <a:rPr lang="en-US" sz="41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12367" y="5545152"/>
            <a:ext cx="2614639" cy="70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en-US" sz="41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41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1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56269" y="5545152"/>
            <a:ext cx="4733606" cy="70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en-US" sz="41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Phi Long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12367" y="7868114"/>
            <a:ext cx="3028881" cy="70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en-US" sz="41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41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1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656269" y="7763549"/>
            <a:ext cx="6507531" cy="682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en-US" sz="41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41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1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1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1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en-US" sz="41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Phượng</a:t>
            </a:r>
            <a:endParaRPr lang="en-US" sz="4142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312367" y="6706738"/>
            <a:ext cx="3028881" cy="682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en-US" sz="4142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SV: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56269" y="6706738"/>
            <a:ext cx="3650245" cy="1460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</a:pPr>
            <a:r>
              <a:rPr lang="en-US" sz="4142" dirty="0">
                <a:solidFill>
                  <a:srgbClr val="000000"/>
                </a:solidFill>
                <a:latin typeface="HK Grotesk Bold"/>
              </a:rPr>
              <a:t> </a:t>
            </a:r>
            <a:r>
              <a:rPr lang="en-US" sz="41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2020605458</a:t>
            </a:r>
          </a:p>
          <a:p>
            <a:pPr algn="l">
              <a:lnSpc>
                <a:spcPts val="5799"/>
              </a:lnSpc>
              <a:spcBef>
                <a:spcPct val="0"/>
              </a:spcBef>
            </a:pPr>
            <a:endParaRPr lang="en-US" sz="4142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94182" y="3111714"/>
            <a:ext cx="16981154" cy="21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4064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ỨNG DỤNG WEB HỖ TRỢ GIÁM THỊ XÁC NHẬN</a:t>
            </a:r>
          </a:p>
          <a:p>
            <a:pPr algn="ctr">
              <a:lnSpc>
                <a:spcPts val="5690"/>
              </a:lnSpc>
            </a:pPr>
            <a:r>
              <a:rPr lang="en-US" sz="4064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 SINH DỰA TRÊN TÍNH NĂNG NHẬN DIỆN KHUÂN MẶT</a:t>
            </a:r>
          </a:p>
          <a:p>
            <a:pPr algn="ctr">
              <a:lnSpc>
                <a:spcPts val="5690"/>
              </a:lnSpc>
              <a:spcBef>
                <a:spcPct val="0"/>
              </a:spcBef>
            </a:pPr>
            <a:endParaRPr lang="en-US" sz="4064" dirty="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38175"/>
            <a:ext cx="551576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230764" y="7212785"/>
            <a:ext cx="3057236" cy="3074215"/>
            <a:chOff x="0" y="0"/>
            <a:chExt cx="4076315" cy="4098954"/>
          </a:xfrm>
        </p:grpSpPr>
        <p:sp>
          <p:nvSpPr>
            <p:cNvPr id="4" name="Freeform 4"/>
            <p:cNvSpPr/>
            <p:nvPr/>
          </p:nvSpPr>
          <p:spPr>
            <a:xfrm rot="5400000">
              <a:off x="320317" y="333183"/>
              <a:ext cx="3540750" cy="3971247"/>
            </a:xfrm>
            <a:custGeom>
              <a:avLst/>
              <a:gdLst/>
              <a:ahLst/>
              <a:cxnLst/>
              <a:rect l="l" t="t" r="r" b="b"/>
              <a:pathLst>
                <a:path w="3540750" h="3971247">
                  <a:moveTo>
                    <a:pt x="0" y="0"/>
                  </a:moveTo>
                  <a:lnTo>
                    <a:pt x="3540750" y="0"/>
                  </a:lnTo>
                  <a:lnTo>
                    <a:pt x="3540750" y="3971247"/>
                  </a:lnTo>
                  <a:lnTo>
                    <a:pt x="0" y="397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1318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4089182"/>
              <a:ext cx="4076315" cy="0"/>
            </a:xfrm>
            <a:prstGeom prst="line">
              <a:avLst/>
            </a:prstGeom>
            <a:ln w="9772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12744">
              <a:off x="917561" y="1936535"/>
              <a:ext cx="152849" cy="152849"/>
            </a:xfrm>
            <a:custGeom>
              <a:avLst/>
              <a:gdLst/>
              <a:ahLst/>
              <a:cxnLst/>
              <a:rect l="l" t="t" r="r" b="b"/>
              <a:pathLst>
                <a:path w="152849" h="152849">
                  <a:moveTo>
                    <a:pt x="0" y="0"/>
                  </a:moveTo>
                  <a:lnTo>
                    <a:pt x="152849" y="0"/>
                  </a:lnTo>
                  <a:lnTo>
                    <a:pt x="152849" y="152849"/>
                  </a:lnTo>
                  <a:lnTo>
                    <a:pt x="0" y="152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883048" y="435921"/>
              <a:ext cx="2585383" cy="3663033"/>
            </a:xfrm>
            <a:custGeom>
              <a:avLst/>
              <a:gdLst/>
              <a:ahLst/>
              <a:cxnLst/>
              <a:rect l="l" t="t" r="r" b="b"/>
              <a:pathLst>
                <a:path w="2585383" h="3663033">
                  <a:moveTo>
                    <a:pt x="0" y="0"/>
                  </a:moveTo>
                  <a:lnTo>
                    <a:pt x="2585383" y="0"/>
                  </a:lnTo>
                  <a:lnTo>
                    <a:pt x="2585383" y="3663033"/>
                  </a:lnTo>
                  <a:lnTo>
                    <a:pt x="0" y="36630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407354">
              <a:off x="721700" y="472007"/>
              <a:ext cx="152849" cy="152849"/>
            </a:xfrm>
            <a:custGeom>
              <a:avLst/>
              <a:gdLst/>
              <a:ahLst/>
              <a:cxnLst/>
              <a:rect l="l" t="t" r="r" b="b"/>
              <a:pathLst>
                <a:path w="152849" h="152849">
                  <a:moveTo>
                    <a:pt x="0" y="0"/>
                  </a:moveTo>
                  <a:lnTo>
                    <a:pt x="152849" y="0"/>
                  </a:lnTo>
                  <a:lnTo>
                    <a:pt x="152849" y="152849"/>
                  </a:lnTo>
                  <a:lnTo>
                    <a:pt x="0" y="152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588143">
              <a:off x="3303686" y="447817"/>
              <a:ext cx="152849" cy="152849"/>
            </a:xfrm>
            <a:custGeom>
              <a:avLst/>
              <a:gdLst/>
              <a:ahLst/>
              <a:cxnLst/>
              <a:rect l="l" t="t" r="r" b="b"/>
              <a:pathLst>
                <a:path w="152849" h="152849">
                  <a:moveTo>
                    <a:pt x="0" y="0"/>
                  </a:moveTo>
                  <a:lnTo>
                    <a:pt x="152849" y="0"/>
                  </a:lnTo>
                  <a:lnTo>
                    <a:pt x="152849" y="152849"/>
                  </a:lnTo>
                  <a:lnTo>
                    <a:pt x="0" y="152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38411" y="1916255"/>
              <a:ext cx="1885014" cy="2172927"/>
            </a:xfrm>
            <a:custGeom>
              <a:avLst/>
              <a:gdLst/>
              <a:ahLst/>
              <a:cxnLst/>
              <a:rect l="l" t="t" r="r" b="b"/>
              <a:pathLst>
                <a:path w="1885014" h="2172927">
                  <a:moveTo>
                    <a:pt x="0" y="0"/>
                  </a:moveTo>
                  <a:lnTo>
                    <a:pt x="1885014" y="0"/>
                  </a:lnTo>
                  <a:lnTo>
                    <a:pt x="1885014" y="2172927"/>
                  </a:lnTo>
                  <a:lnTo>
                    <a:pt x="0" y="21729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833485" y="2012960"/>
              <a:ext cx="1056035" cy="2085994"/>
            </a:xfrm>
            <a:custGeom>
              <a:avLst/>
              <a:gdLst/>
              <a:ahLst/>
              <a:cxnLst/>
              <a:rect l="l" t="t" r="r" b="b"/>
              <a:pathLst>
                <a:path w="1056035" h="2085994">
                  <a:moveTo>
                    <a:pt x="0" y="0"/>
                  </a:moveTo>
                  <a:lnTo>
                    <a:pt x="1056035" y="0"/>
                  </a:lnTo>
                  <a:lnTo>
                    <a:pt x="1056035" y="2085994"/>
                  </a:lnTo>
                  <a:lnTo>
                    <a:pt x="0" y="2085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 rot="407354">
              <a:off x="2455640" y="8499"/>
              <a:ext cx="152849" cy="152849"/>
            </a:xfrm>
            <a:custGeom>
              <a:avLst/>
              <a:gdLst/>
              <a:ahLst/>
              <a:cxnLst/>
              <a:rect l="l" t="t" r="r" b="b"/>
              <a:pathLst>
                <a:path w="152849" h="152849">
                  <a:moveTo>
                    <a:pt x="0" y="0"/>
                  </a:moveTo>
                  <a:lnTo>
                    <a:pt x="152849" y="0"/>
                  </a:lnTo>
                  <a:lnTo>
                    <a:pt x="152849" y="152849"/>
                  </a:lnTo>
                  <a:lnTo>
                    <a:pt x="0" y="152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776945" y="1725014"/>
            <a:ext cx="13116104" cy="5943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3999" b="1" spc="12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99" b="1" spc="12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spc="12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999" b="1" spc="12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spc="12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999" b="1" spc="12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b="1" spc="12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999" b="1" spc="12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Giao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3000" spc="93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Giao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.\</a:t>
            </a:r>
          </a:p>
          <a:p>
            <a:pPr marL="647700" lvl="1" indent="-323850" algn="l">
              <a:lnSpc>
                <a:spcPts val="5040"/>
              </a:lnSpc>
              <a:buFont typeface="Arial"/>
              <a:buChar char="•"/>
            </a:pP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spc="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endParaRPr lang="en-US" sz="3000" spc="93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5040"/>
              </a:lnSpc>
            </a:pPr>
            <a:endParaRPr lang="en-US" sz="3000" spc="93" dirty="0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357642" y="-952505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3"/>
                </a:lnTo>
                <a:lnTo>
                  <a:pt x="11374591" y="11752743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230591" y="-2402128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00359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783681" y="7908910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728190" y="1197389"/>
            <a:ext cx="6437507" cy="1118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Phần Mềm</a:t>
            </a:r>
          </a:p>
          <a:p>
            <a:pPr marL="0" lvl="0" indent="0" algn="l">
              <a:lnSpc>
                <a:spcPts val="311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HK Grotesk Semi-Bold"/>
            </a:endParaRPr>
          </a:p>
        </p:txBody>
      </p:sp>
      <p:sp>
        <p:nvSpPr>
          <p:cNvPr id="13" name="Freeform 13"/>
          <p:cNvSpPr/>
          <p:nvPr/>
        </p:nvSpPr>
        <p:spPr>
          <a:xfrm rot="-1572517">
            <a:off x="-27065" y="288345"/>
            <a:ext cx="2111531" cy="1480711"/>
          </a:xfrm>
          <a:custGeom>
            <a:avLst/>
            <a:gdLst/>
            <a:ahLst/>
            <a:cxnLst/>
            <a:rect l="l" t="t" r="r" b="b"/>
            <a:pathLst>
              <a:path w="2111531" h="1480711">
                <a:moveTo>
                  <a:pt x="0" y="0"/>
                </a:moveTo>
                <a:lnTo>
                  <a:pt x="2111530" y="0"/>
                </a:lnTo>
                <a:lnTo>
                  <a:pt x="2111530" y="1480710"/>
                </a:lnTo>
                <a:lnTo>
                  <a:pt x="0" y="1480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1151521">
            <a:off x="17038643" y="950835"/>
            <a:ext cx="405216" cy="405216"/>
          </a:xfrm>
          <a:custGeom>
            <a:avLst/>
            <a:gdLst/>
            <a:ahLst/>
            <a:cxnLst/>
            <a:rect l="l" t="t" r="r" b="b"/>
            <a:pathLst>
              <a:path w="405216" h="405216">
                <a:moveTo>
                  <a:pt x="0" y="0"/>
                </a:moveTo>
                <a:lnTo>
                  <a:pt x="405216" y="0"/>
                </a:lnTo>
                <a:lnTo>
                  <a:pt x="405216" y="405216"/>
                </a:lnTo>
                <a:lnTo>
                  <a:pt x="0" y="4052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781913">
            <a:off x="3862762" y="9182545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99466">
            <a:off x="1073018" y="6733908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655050">
            <a:off x="1937968" y="663772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2302895" y="3451397"/>
            <a:ext cx="6110792" cy="3927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590028" y="3451397"/>
            <a:ext cx="6089555" cy="323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ct val="1500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HK Grotesk Semi-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882477" y="-3060043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00359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Freeform 11"/>
          <p:cNvSpPr/>
          <p:nvPr/>
        </p:nvSpPr>
        <p:spPr>
          <a:xfrm rot="1172709" flipH="1">
            <a:off x="15989619" y="310545"/>
            <a:ext cx="2111531" cy="1480711"/>
          </a:xfrm>
          <a:custGeom>
            <a:avLst/>
            <a:gdLst/>
            <a:ahLst/>
            <a:cxnLst/>
            <a:rect l="l" t="t" r="r" b="b"/>
            <a:pathLst>
              <a:path w="2111531" h="1480711">
                <a:moveTo>
                  <a:pt x="2111531" y="0"/>
                </a:moveTo>
                <a:lnTo>
                  <a:pt x="0" y="0"/>
                </a:lnTo>
                <a:lnTo>
                  <a:pt x="0" y="1480711"/>
                </a:lnTo>
                <a:lnTo>
                  <a:pt x="2111531" y="1480711"/>
                </a:lnTo>
                <a:lnTo>
                  <a:pt x="2111531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1151521">
            <a:off x="17039192" y="6614950"/>
            <a:ext cx="409235" cy="409235"/>
          </a:xfrm>
          <a:custGeom>
            <a:avLst/>
            <a:gdLst/>
            <a:ahLst/>
            <a:cxnLst/>
            <a:rect l="l" t="t" r="r" b="b"/>
            <a:pathLst>
              <a:path w="409235" h="409235">
                <a:moveTo>
                  <a:pt x="0" y="0"/>
                </a:moveTo>
                <a:lnTo>
                  <a:pt x="409235" y="0"/>
                </a:lnTo>
                <a:lnTo>
                  <a:pt x="409235" y="409234"/>
                </a:lnTo>
                <a:lnTo>
                  <a:pt x="0" y="4092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781913">
            <a:off x="1062270" y="6710369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99466">
            <a:off x="16510643" y="3715694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655050">
            <a:off x="14648405" y="1057490"/>
            <a:ext cx="336138" cy="336138"/>
          </a:xfrm>
          <a:custGeom>
            <a:avLst/>
            <a:gdLst/>
            <a:ahLst/>
            <a:cxnLst/>
            <a:rect l="l" t="t" r="r" b="b"/>
            <a:pathLst>
              <a:path w="336138" h="336138">
                <a:moveTo>
                  <a:pt x="0" y="0"/>
                </a:moveTo>
                <a:lnTo>
                  <a:pt x="336138" y="0"/>
                </a:lnTo>
                <a:lnTo>
                  <a:pt x="336138" y="336138"/>
                </a:lnTo>
                <a:lnTo>
                  <a:pt x="0" y="336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7762833" y="974701"/>
            <a:ext cx="2762333" cy="1384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K Grotesk Bold"/>
              </a:rPr>
              <a:t>KẾT LUẬN</a:t>
            </a:r>
          </a:p>
          <a:p>
            <a:pPr algn="l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21172" y="2378655"/>
            <a:ext cx="13981596" cy="2853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THÀNH CÔNG ỨNG DỤNG WEB GIÚP GIÁM THỊ ĐIỂM DANH SINH VIÊN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ỨNG CÁC YÊU CẦU CHỨC NĂNG VÀ PHI CHỨC NĂNG.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HK Grotesk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821173" y="5756494"/>
            <a:ext cx="14526931" cy="2853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 TIẾN GIAO DIỆN NGƯỜI DÙNG.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CÁC TÍNH NĂNG MỚI IMPORT TÀI KHOẢN SINH VIÊN TỪ DÁNH SÁCH CÓ SẴN, KHẮC PHỤC CÁC LỖI PHÁT SINH KHÁC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80145" y="3313057"/>
            <a:ext cx="9551938" cy="1500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12000" dirty="0">
                <a:solidFill>
                  <a:srgbClr val="000000"/>
                </a:solidFill>
                <a:latin typeface="HK Grotesk Medium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685753" y="4991100"/>
            <a:ext cx="5573547" cy="4478858"/>
            <a:chOff x="0" y="0"/>
            <a:chExt cx="7431395" cy="5971810"/>
          </a:xfrm>
        </p:grpSpPr>
        <p:sp>
          <p:nvSpPr>
            <p:cNvPr id="4" name="Freeform 4"/>
            <p:cNvSpPr/>
            <p:nvPr/>
          </p:nvSpPr>
          <p:spPr>
            <a:xfrm rot="5400000">
              <a:off x="1901083" y="464696"/>
              <a:ext cx="4426651" cy="6044853"/>
            </a:xfrm>
            <a:custGeom>
              <a:avLst/>
              <a:gdLst/>
              <a:ahLst/>
              <a:cxnLst/>
              <a:rect l="l" t="t" r="r" b="b"/>
              <a:pathLst>
                <a:path w="4426651" h="6044853">
                  <a:moveTo>
                    <a:pt x="0" y="0"/>
                  </a:moveTo>
                  <a:lnTo>
                    <a:pt x="4426651" y="0"/>
                  </a:lnTo>
                  <a:lnTo>
                    <a:pt x="4426651" y="6044853"/>
                  </a:lnTo>
                  <a:lnTo>
                    <a:pt x="0" y="6044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3780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5664200"/>
              <a:ext cx="7326890" cy="0"/>
            </a:xfrm>
            <a:prstGeom prst="line">
              <a:avLst/>
            </a:prstGeom>
            <a:ln w="25400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723527" y="2648522"/>
              <a:ext cx="4887188" cy="3323288"/>
            </a:xfrm>
            <a:custGeom>
              <a:avLst/>
              <a:gdLst/>
              <a:ahLst/>
              <a:cxnLst/>
              <a:rect l="l" t="t" r="r" b="b"/>
              <a:pathLst>
                <a:path w="4887188" h="3323288">
                  <a:moveTo>
                    <a:pt x="0" y="0"/>
                  </a:moveTo>
                  <a:lnTo>
                    <a:pt x="4887188" y="0"/>
                  </a:lnTo>
                  <a:lnTo>
                    <a:pt x="4887188" y="3323288"/>
                  </a:lnTo>
                  <a:lnTo>
                    <a:pt x="0" y="3323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12744">
              <a:off x="1748439" y="1414296"/>
              <a:ext cx="362364" cy="362364"/>
            </a:xfrm>
            <a:custGeom>
              <a:avLst/>
              <a:gdLst/>
              <a:ahLst/>
              <a:cxnLst/>
              <a:rect l="l" t="t" r="r" b="b"/>
              <a:pathLst>
                <a:path w="362364" h="362364">
                  <a:moveTo>
                    <a:pt x="0" y="0"/>
                  </a:moveTo>
                  <a:lnTo>
                    <a:pt x="362364" y="0"/>
                  </a:lnTo>
                  <a:lnTo>
                    <a:pt x="362364" y="362365"/>
                  </a:lnTo>
                  <a:lnTo>
                    <a:pt x="0" y="362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249078" flipH="1">
              <a:off x="4216755" y="1129771"/>
              <a:ext cx="2062049" cy="1446012"/>
            </a:xfrm>
            <a:custGeom>
              <a:avLst/>
              <a:gdLst/>
              <a:ahLst/>
              <a:cxnLst/>
              <a:rect l="l" t="t" r="r" b="b"/>
              <a:pathLst>
                <a:path w="2062049" h="1446012">
                  <a:moveTo>
                    <a:pt x="2062048" y="0"/>
                  </a:moveTo>
                  <a:lnTo>
                    <a:pt x="0" y="0"/>
                  </a:lnTo>
                  <a:lnTo>
                    <a:pt x="0" y="1446012"/>
                  </a:lnTo>
                  <a:lnTo>
                    <a:pt x="2062048" y="1446012"/>
                  </a:lnTo>
                  <a:lnTo>
                    <a:pt x="2062048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512744">
              <a:off x="7003434" y="2074306"/>
              <a:ext cx="400432" cy="400432"/>
            </a:xfrm>
            <a:custGeom>
              <a:avLst/>
              <a:gdLst/>
              <a:ahLst/>
              <a:cxnLst/>
              <a:rect l="l" t="t" r="r" b="b"/>
              <a:pathLst>
                <a:path w="400432" h="400432">
                  <a:moveTo>
                    <a:pt x="0" y="0"/>
                  </a:moveTo>
                  <a:lnTo>
                    <a:pt x="400432" y="0"/>
                  </a:lnTo>
                  <a:lnTo>
                    <a:pt x="400432" y="400432"/>
                  </a:lnTo>
                  <a:lnTo>
                    <a:pt x="0" y="400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 rot="-512744">
              <a:off x="3069768" y="30812"/>
              <a:ext cx="448184" cy="448184"/>
            </a:xfrm>
            <a:custGeom>
              <a:avLst/>
              <a:gdLst/>
              <a:ahLst/>
              <a:cxnLst/>
              <a:rect l="l" t="t" r="r" b="b"/>
              <a:pathLst>
                <a:path w="448184" h="448184">
                  <a:moveTo>
                    <a:pt x="0" y="0"/>
                  </a:moveTo>
                  <a:lnTo>
                    <a:pt x="448184" y="0"/>
                  </a:lnTo>
                  <a:lnTo>
                    <a:pt x="448184" y="448184"/>
                  </a:lnTo>
                  <a:lnTo>
                    <a:pt x="0" y="448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0"/>
            <a:ext cx="5861758" cy="10287000"/>
            <a:chOff x="0" y="0"/>
            <a:chExt cx="7815678" cy="1371600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7"/>
            <a:srcRect l="16843" r="16843" b="22319"/>
            <a:stretch>
              <a:fillRect/>
            </a:stretch>
          </p:blipFill>
          <p:spPr>
            <a:xfrm>
              <a:off x="0" y="0"/>
              <a:ext cx="7815678" cy="13716000"/>
            </a:xfrm>
            <a:prstGeom prst="rect">
              <a:avLst/>
            </a:prstGeom>
          </p:spPr>
        </p:pic>
      </p:grpSp>
      <p:sp>
        <p:nvSpPr>
          <p:cNvPr id="14" name="AutoShape 14"/>
          <p:cNvSpPr/>
          <p:nvPr/>
        </p:nvSpPr>
        <p:spPr>
          <a:xfrm rot="-5400000">
            <a:off x="523813" y="5318895"/>
            <a:ext cx="10656841" cy="0"/>
          </a:xfrm>
          <a:prstGeom prst="line">
            <a:avLst/>
          </a:prstGeom>
          <a:ln w="19050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85762"/>
            <a:ext cx="16074872" cy="1161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6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 ĐẦU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1731167" y="6722607"/>
            <a:ext cx="1589519" cy="5539267"/>
            <a:chOff x="0" y="0"/>
            <a:chExt cx="2119358" cy="7385689"/>
          </a:xfrm>
        </p:grpSpPr>
        <p:sp>
          <p:nvSpPr>
            <p:cNvPr id="4" name="Freeform 4"/>
            <p:cNvSpPr/>
            <p:nvPr/>
          </p:nvSpPr>
          <p:spPr>
            <a:xfrm>
              <a:off x="88803" y="194798"/>
              <a:ext cx="1782118" cy="7190891"/>
            </a:xfrm>
            <a:custGeom>
              <a:avLst/>
              <a:gdLst/>
              <a:ahLst/>
              <a:cxnLst/>
              <a:rect l="l" t="t" r="r" b="b"/>
              <a:pathLst>
                <a:path w="1782118" h="7190891">
                  <a:moveTo>
                    <a:pt x="0" y="0"/>
                  </a:moveTo>
                  <a:lnTo>
                    <a:pt x="1782119" y="0"/>
                  </a:lnTo>
                  <a:lnTo>
                    <a:pt x="1782119" y="7190891"/>
                  </a:lnTo>
                  <a:lnTo>
                    <a:pt x="0" y="71908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9841" r="-19841" b="-1077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6350"/>
              <a:ext cx="2119358" cy="0"/>
            </a:xfrm>
            <a:prstGeom prst="line">
              <a:avLst/>
            </a:prstGeom>
            <a:ln w="12700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81100" y="3762866"/>
            <a:ext cx="411446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3360" y="2145459"/>
            <a:ext cx="14182496" cy="222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800" spc="42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khuân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6076"/>
              </a:lnSpc>
            </a:pPr>
            <a:endParaRPr lang="en-US" sz="2800" spc="42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1100" y="1824038"/>
            <a:ext cx="372287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 do chọn đề tài: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03360" y="4181966"/>
            <a:ext cx="14182496" cy="222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ReactJS, NodeJS, python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amazon service.</a:t>
            </a:r>
          </a:p>
          <a:p>
            <a:pPr algn="l">
              <a:lnSpc>
                <a:spcPts val="6076"/>
              </a:lnSpc>
            </a:pPr>
            <a:endParaRPr lang="en-US" sz="2800" spc="42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1100" y="6146654"/>
            <a:ext cx="463226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cứu:</a:t>
            </a:r>
          </a:p>
          <a:p>
            <a:pPr algn="l">
              <a:lnSpc>
                <a:spcPts val="4199"/>
              </a:lnSpc>
            </a:pPr>
            <a:endParaRPr lang="en-US" sz="3499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03360" y="6620476"/>
            <a:ext cx="14182496" cy="222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Studio,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ReactJS, NodeJS</a:t>
            </a:r>
          </a:p>
          <a:p>
            <a:pPr marL="604521" lvl="1" indent="-302261" algn="l">
              <a:lnSpc>
                <a:spcPts val="6076"/>
              </a:lnSpc>
              <a:buFont typeface="Arial"/>
              <a:buChar char="•"/>
            </a:pP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18/03/2024 </a:t>
            </a:r>
            <a:r>
              <a:rPr lang="en-US" sz="2800" spc="42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spc="4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18/05/2024.</a:t>
            </a:r>
          </a:p>
          <a:p>
            <a:pPr algn="l">
              <a:lnSpc>
                <a:spcPts val="6076"/>
              </a:lnSpc>
            </a:pPr>
            <a:endParaRPr lang="en-US" sz="2800" spc="42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357642" y="-952505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3"/>
                </a:lnTo>
                <a:lnTo>
                  <a:pt x="11374591" y="11752743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230591" y="-2402128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08204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5686086" y="1028700"/>
            <a:ext cx="6915829" cy="156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4"/>
              </a:lnSpc>
            </a:pPr>
            <a:r>
              <a:rPr lang="en-US" sz="50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0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50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50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507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6084"/>
              </a:lnSpc>
            </a:pPr>
            <a:endParaRPr lang="en-US" sz="507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6545" y="2324100"/>
            <a:ext cx="8115300" cy="59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62648" y="3162300"/>
            <a:ext cx="11014997" cy="262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ty.</a:t>
            </a:r>
          </a:p>
          <a:p>
            <a:pPr algn="l">
              <a:lnSpc>
                <a:spcPts val="4080"/>
              </a:lnSpc>
            </a:pPr>
            <a:endParaRPr lang="en-US" sz="34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5753100"/>
            <a:ext cx="8115300" cy="59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80791" y="6819900"/>
            <a:ext cx="11014997" cy="15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34063" lvl="1" indent="-367031" algn="l">
              <a:lnSpc>
                <a:spcPts val="408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4080"/>
              </a:lnSpc>
            </a:pPr>
            <a:endParaRPr lang="en-US" sz="3400" dirty="0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783681" y="7275859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354698" y="7311513"/>
            <a:ext cx="1947566" cy="2266812"/>
          </a:xfrm>
          <a:custGeom>
            <a:avLst/>
            <a:gdLst/>
            <a:ahLst/>
            <a:cxnLst/>
            <a:rect l="l" t="t" r="r" b="b"/>
            <a:pathLst>
              <a:path w="1947566" h="2266812">
                <a:moveTo>
                  <a:pt x="0" y="0"/>
                </a:moveTo>
                <a:lnTo>
                  <a:pt x="1947566" y="0"/>
                </a:lnTo>
                <a:lnTo>
                  <a:pt x="1947566" y="2266812"/>
                </a:lnTo>
                <a:lnTo>
                  <a:pt x="0" y="226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024" t="-3139" r="-1302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2910880" y="7706456"/>
            <a:ext cx="1903897" cy="1197011"/>
          </a:xfrm>
          <a:custGeom>
            <a:avLst/>
            <a:gdLst/>
            <a:ahLst/>
            <a:cxnLst/>
            <a:rect l="l" t="t" r="r" b="b"/>
            <a:pathLst>
              <a:path w="1903897" h="1197011">
                <a:moveTo>
                  <a:pt x="0" y="0"/>
                </a:moveTo>
                <a:lnTo>
                  <a:pt x="1903897" y="0"/>
                </a:lnTo>
                <a:lnTo>
                  <a:pt x="1903897" y="1197011"/>
                </a:lnTo>
                <a:lnTo>
                  <a:pt x="0" y="11970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95" r="-9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256606" y="1019175"/>
            <a:ext cx="9774787" cy="1649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01"/>
              </a:lnSpc>
            </a:pPr>
            <a:r>
              <a:rPr lang="en-US" sz="6917" dirty="0" err="1">
                <a:solidFill>
                  <a:srgbClr val="000000"/>
                </a:solidFill>
                <a:latin typeface="HK Grotesk Medium"/>
              </a:rPr>
              <a:t>Tổng</a:t>
            </a:r>
            <a:r>
              <a:rPr lang="en-US" sz="6917" dirty="0">
                <a:solidFill>
                  <a:srgbClr val="000000"/>
                </a:solidFill>
                <a:latin typeface="HK Grotesk Medium"/>
              </a:rPr>
              <a:t> Quan </a:t>
            </a:r>
            <a:r>
              <a:rPr lang="en-US" sz="6917" dirty="0" err="1">
                <a:solidFill>
                  <a:srgbClr val="000000"/>
                </a:solidFill>
                <a:latin typeface="HK Grotesk Medium"/>
              </a:rPr>
              <a:t>Công</a:t>
            </a:r>
            <a:r>
              <a:rPr lang="en-US" sz="6917" dirty="0">
                <a:solidFill>
                  <a:srgbClr val="000000"/>
                </a:solidFill>
                <a:latin typeface="HK Grotesk Medium"/>
              </a:rPr>
              <a:t> </a:t>
            </a:r>
            <a:r>
              <a:rPr lang="en-US" sz="6917" dirty="0" err="1">
                <a:solidFill>
                  <a:srgbClr val="000000"/>
                </a:solidFill>
                <a:latin typeface="HK Grotesk Medium"/>
              </a:rPr>
              <a:t>Nghệ</a:t>
            </a:r>
            <a:endParaRPr lang="en-US" sz="6917" dirty="0">
              <a:solidFill>
                <a:srgbClr val="000000"/>
              </a:solidFill>
              <a:latin typeface="HK Grotesk Medium"/>
            </a:endParaRPr>
          </a:p>
          <a:p>
            <a:pPr algn="l">
              <a:lnSpc>
                <a:spcPts val="4611"/>
              </a:lnSpc>
            </a:pPr>
            <a:endParaRPr lang="en-US" sz="6917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75553" y="2011966"/>
            <a:ext cx="14735681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RTE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111111"/>
                </a:solidFill>
                <a:latin typeface="+mj-lt"/>
              </a:rPr>
              <a:t>X</a:t>
            </a:r>
            <a:r>
              <a:rPr lang="vi-VN" sz="3000" b="0" i="0" dirty="0">
                <a:solidFill>
                  <a:srgbClr val="111111"/>
                </a:solidFill>
                <a:effectLst/>
                <a:latin typeface="+mj-lt"/>
              </a:rPr>
              <a:t>ây dựng trên “V8 JavaScript Engine” của Google Chrome với cấu ​​trúc I/O non-block, mô hình event-driven (hướng sự kiện)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75553" y="4893582"/>
            <a:ext cx="10948474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863871" y="4603681"/>
            <a:ext cx="10948474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Facebook.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pic>
        <p:nvPicPr>
          <p:cNvPr id="1026" name="Picture 2" descr="Nodejs là gì? Tổng quan kiến thức về Node.JS từ A-Z">
            <a:extLst>
              <a:ext uri="{FF2B5EF4-FFF2-40B4-BE49-F238E27FC236}">
                <a16:creationId xmlns:a16="http://schemas.microsoft.com/office/drawing/2014/main" id="{89E89DB9-992F-0FD6-BB9E-7DE2BEC7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9" y="7447623"/>
            <a:ext cx="3476006" cy="181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783681" y="7275859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256606" y="1019175"/>
            <a:ext cx="9774787" cy="1649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01"/>
              </a:lnSpc>
            </a:pPr>
            <a:r>
              <a:rPr lang="en-US" sz="6917" dirty="0" err="1">
                <a:solidFill>
                  <a:srgbClr val="000000"/>
                </a:solidFill>
                <a:latin typeface="HK Grotesk Medium"/>
              </a:rPr>
              <a:t>Tổng</a:t>
            </a:r>
            <a:r>
              <a:rPr lang="en-US" sz="6917" dirty="0">
                <a:solidFill>
                  <a:srgbClr val="000000"/>
                </a:solidFill>
                <a:latin typeface="HK Grotesk Medium"/>
              </a:rPr>
              <a:t> Quan </a:t>
            </a:r>
            <a:r>
              <a:rPr lang="en-US" sz="6917" dirty="0" err="1">
                <a:solidFill>
                  <a:srgbClr val="000000"/>
                </a:solidFill>
                <a:latin typeface="HK Grotesk Medium"/>
              </a:rPr>
              <a:t>Công</a:t>
            </a:r>
            <a:r>
              <a:rPr lang="en-US" sz="6917" dirty="0">
                <a:solidFill>
                  <a:srgbClr val="000000"/>
                </a:solidFill>
                <a:latin typeface="HK Grotesk Medium"/>
              </a:rPr>
              <a:t> </a:t>
            </a:r>
            <a:r>
              <a:rPr lang="en-US" sz="6917" dirty="0" err="1">
                <a:solidFill>
                  <a:srgbClr val="000000"/>
                </a:solidFill>
                <a:latin typeface="HK Grotesk Medium"/>
              </a:rPr>
              <a:t>Nghệ</a:t>
            </a:r>
            <a:endParaRPr lang="en-US" sz="6917" dirty="0">
              <a:solidFill>
                <a:srgbClr val="000000"/>
              </a:solidFill>
              <a:latin typeface="HK Grotesk Medium"/>
            </a:endParaRPr>
          </a:p>
          <a:p>
            <a:pPr algn="l">
              <a:lnSpc>
                <a:spcPts val="4611"/>
              </a:lnSpc>
            </a:pPr>
            <a:endParaRPr lang="en-US" sz="6917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75553" y="2011966"/>
            <a:ext cx="1473568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300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nàp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75553" y="4893582"/>
            <a:ext cx="10948474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dê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khuân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pic>
        <p:nvPicPr>
          <p:cNvPr id="2052" name="Picture 4" descr="Nomad Uses Native Support for AWS Rekognition Segment Detection">
            <a:extLst>
              <a:ext uri="{FF2B5EF4-FFF2-40B4-BE49-F238E27FC236}">
                <a16:creationId xmlns:a16="http://schemas.microsoft.com/office/drawing/2014/main" id="{929FCF09-7514-76CF-7DD5-399ADACE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3" y="7550536"/>
            <a:ext cx="3476007" cy="195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logo and symbol, meaning, history, PNG">
            <a:extLst>
              <a:ext uri="{FF2B5EF4-FFF2-40B4-BE49-F238E27FC236}">
                <a16:creationId xmlns:a16="http://schemas.microsoft.com/office/drawing/2014/main" id="{4A365E10-1E06-8AB5-6DC0-F26EBDD1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11" y="7051564"/>
            <a:ext cx="4378341" cy="273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783681" y="7275859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256606" y="1019175"/>
            <a:ext cx="9774787" cy="163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1"/>
              </a:lnSpc>
            </a:pPr>
            <a:r>
              <a:rPr lang="en-US" sz="6917">
                <a:solidFill>
                  <a:srgbClr val="000000"/>
                </a:solidFill>
                <a:latin typeface="HK Grotesk Medium"/>
              </a:rPr>
              <a:t>Lịch Sử Phát Triển</a:t>
            </a:r>
          </a:p>
          <a:p>
            <a:pPr algn="ctr">
              <a:lnSpc>
                <a:spcPts val="4611"/>
              </a:lnSpc>
            </a:pPr>
            <a:endParaRPr lang="en-US" sz="6917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8700" y="2009612"/>
            <a:ext cx="10948474" cy="188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2009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Ryan Dahl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Joyent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399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3714919"/>
            <a:ext cx="5693957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1995.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Oracle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2010.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5309287"/>
            <a:ext cx="720090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Jordan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Walke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Facebook.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2013.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B5200277-3900-3533-C39B-22347741755F}"/>
              </a:ext>
            </a:extLst>
          </p:cNvPr>
          <p:cNvSpPr txBox="1"/>
          <p:nvPr/>
        </p:nvSpPr>
        <p:spPr>
          <a:xfrm>
            <a:off x="9950563" y="2465345"/>
            <a:ext cx="7053392" cy="2923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vi-VN" sz="3000" b="0" i="0" dirty="0">
                <a:solidFill>
                  <a:srgbClr val="202122"/>
                </a:solidFill>
                <a:effectLst/>
                <a:latin typeface="+mj-lt"/>
              </a:rPr>
              <a:t>Sự phát triển của Python được chỉ đạo phần lớn là thông qua quy trình </a:t>
            </a:r>
            <a:r>
              <a:rPr lang="vi-VN" sz="3000" b="0" i="1" dirty="0">
                <a:solidFill>
                  <a:srgbClr val="202122"/>
                </a:solidFill>
                <a:effectLst/>
                <a:latin typeface="+mj-lt"/>
              </a:rPr>
              <a:t>Đề nghị Cải tiến Python</a:t>
            </a:r>
            <a:r>
              <a:rPr lang="vi-VN" sz="3000" b="0" i="0" dirty="0">
                <a:solidFill>
                  <a:srgbClr val="202122"/>
                </a:solidFill>
                <a:effectLst/>
                <a:latin typeface="+mj-lt"/>
              </a:rPr>
              <a:t> 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2003.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B7CC0D58-C49A-FE15-4DEB-48A180069EDF}"/>
              </a:ext>
            </a:extLst>
          </p:cNvPr>
          <p:cNvSpPr/>
          <p:nvPr/>
        </p:nvSpPr>
        <p:spPr>
          <a:xfrm>
            <a:off x="1525657" y="7306770"/>
            <a:ext cx="1947566" cy="2266812"/>
          </a:xfrm>
          <a:custGeom>
            <a:avLst/>
            <a:gdLst/>
            <a:ahLst/>
            <a:cxnLst/>
            <a:rect l="l" t="t" r="r" b="b"/>
            <a:pathLst>
              <a:path w="1947566" h="2266812">
                <a:moveTo>
                  <a:pt x="0" y="0"/>
                </a:moveTo>
                <a:lnTo>
                  <a:pt x="1947566" y="0"/>
                </a:lnTo>
                <a:lnTo>
                  <a:pt x="1947566" y="2266812"/>
                </a:lnTo>
                <a:lnTo>
                  <a:pt x="0" y="226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024" t="-3139" r="-1302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F67773B9-3E1B-EA2A-990C-04270B867EE3}"/>
              </a:ext>
            </a:extLst>
          </p:cNvPr>
          <p:cNvSpPr/>
          <p:nvPr/>
        </p:nvSpPr>
        <p:spPr>
          <a:xfrm>
            <a:off x="8103675" y="7642584"/>
            <a:ext cx="1903897" cy="1197011"/>
          </a:xfrm>
          <a:custGeom>
            <a:avLst/>
            <a:gdLst/>
            <a:ahLst/>
            <a:cxnLst/>
            <a:rect l="l" t="t" r="r" b="b"/>
            <a:pathLst>
              <a:path w="1903897" h="1197011">
                <a:moveTo>
                  <a:pt x="0" y="0"/>
                </a:moveTo>
                <a:lnTo>
                  <a:pt x="1903897" y="0"/>
                </a:lnTo>
                <a:lnTo>
                  <a:pt x="1903897" y="1197011"/>
                </a:lnTo>
                <a:lnTo>
                  <a:pt x="0" y="11970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95" r="-995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0" name="Picture 2" descr="Nodejs là gì? Tổng quan kiến thức về Node.JS từ A-Z">
            <a:extLst>
              <a:ext uri="{FF2B5EF4-FFF2-40B4-BE49-F238E27FC236}">
                <a16:creationId xmlns:a16="http://schemas.microsoft.com/office/drawing/2014/main" id="{8CCDB16B-1742-C6C4-335C-16C43F38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75" y="7463914"/>
            <a:ext cx="3326511" cy="173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Nomad Uses Native Support for AWS Rekognition Segment Detection">
            <a:extLst>
              <a:ext uri="{FF2B5EF4-FFF2-40B4-BE49-F238E27FC236}">
                <a16:creationId xmlns:a16="http://schemas.microsoft.com/office/drawing/2014/main" id="{B9E85A7A-79F8-CAB0-B21B-8A9FF26C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148" y="7679606"/>
            <a:ext cx="2632350" cy="14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Python logo and symbol, meaning, history, PNG">
            <a:extLst>
              <a:ext uri="{FF2B5EF4-FFF2-40B4-BE49-F238E27FC236}">
                <a16:creationId xmlns:a16="http://schemas.microsoft.com/office/drawing/2014/main" id="{188F0293-8326-FE09-FCBB-1B34066E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832" y="7531419"/>
            <a:ext cx="2950511" cy="18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:a16="http://schemas.microsoft.com/office/drawing/2014/main" id="{9CA80FF8-9974-E5E5-6DD5-C4EF4DC2D8EF}"/>
              </a:ext>
            </a:extLst>
          </p:cNvPr>
          <p:cNvSpPr txBox="1"/>
          <p:nvPr/>
        </p:nvSpPr>
        <p:spPr>
          <a:xfrm>
            <a:off x="9725504" y="5226207"/>
            <a:ext cx="72009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2016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AWS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Amazon web services.</a:t>
            </a: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74759EB2-4779-3FA1-BB4A-255C1881A4EB}"/>
              </a:ext>
            </a:extLst>
          </p:cNvPr>
          <p:cNvSpPr/>
          <p:nvPr/>
        </p:nvSpPr>
        <p:spPr>
          <a:xfrm>
            <a:off x="1541699" y="7256494"/>
            <a:ext cx="1947566" cy="2266812"/>
          </a:xfrm>
          <a:custGeom>
            <a:avLst/>
            <a:gdLst/>
            <a:ahLst/>
            <a:cxnLst/>
            <a:rect l="l" t="t" r="r" b="b"/>
            <a:pathLst>
              <a:path w="1947566" h="2266812">
                <a:moveTo>
                  <a:pt x="0" y="0"/>
                </a:moveTo>
                <a:lnTo>
                  <a:pt x="1947566" y="0"/>
                </a:lnTo>
                <a:lnTo>
                  <a:pt x="1947566" y="2266812"/>
                </a:lnTo>
                <a:lnTo>
                  <a:pt x="0" y="226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024" t="-3139" r="-1302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170FAA30-1842-4E5D-270E-6B0DCC66A8DD}"/>
              </a:ext>
            </a:extLst>
          </p:cNvPr>
          <p:cNvSpPr/>
          <p:nvPr/>
        </p:nvSpPr>
        <p:spPr>
          <a:xfrm>
            <a:off x="8119717" y="7592308"/>
            <a:ext cx="1903897" cy="1197011"/>
          </a:xfrm>
          <a:custGeom>
            <a:avLst/>
            <a:gdLst/>
            <a:ahLst/>
            <a:cxnLst/>
            <a:rect l="l" t="t" r="r" b="b"/>
            <a:pathLst>
              <a:path w="1903897" h="1197011">
                <a:moveTo>
                  <a:pt x="0" y="0"/>
                </a:moveTo>
                <a:lnTo>
                  <a:pt x="1903897" y="0"/>
                </a:lnTo>
                <a:lnTo>
                  <a:pt x="1903897" y="1197011"/>
                </a:lnTo>
                <a:lnTo>
                  <a:pt x="0" y="11970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95" r="-995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8" name="Picture 2" descr="Nodejs là gì? Tổng quan kiến thức về Node.JS từ A-Z">
            <a:extLst>
              <a:ext uri="{FF2B5EF4-FFF2-40B4-BE49-F238E27FC236}">
                <a16:creationId xmlns:a16="http://schemas.microsoft.com/office/drawing/2014/main" id="{29B14643-E024-CC3E-BA3C-2FBD3B9B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17" y="7413638"/>
            <a:ext cx="3326511" cy="173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Nomad Uses Native Support for AWS Rekognition Segment Detection">
            <a:extLst>
              <a:ext uri="{FF2B5EF4-FFF2-40B4-BE49-F238E27FC236}">
                <a16:creationId xmlns:a16="http://schemas.microsoft.com/office/drawing/2014/main" id="{FCA6AE05-F8EE-5B14-BD9C-169D3D0F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190" y="7629330"/>
            <a:ext cx="2632350" cy="14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17672" flipH="1">
            <a:off x="9345608" y="-4847671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11374591" y="0"/>
                </a:moveTo>
                <a:lnTo>
                  <a:pt x="0" y="0"/>
                </a:lnTo>
                <a:lnTo>
                  <a:pt x="0" y="11752742"/>
                </a:lnTo>
                <a:lnTo>
                  <a:pt x="11374591" y="11752742"/>
                </a:lnTo>
                <a:lnTo>
                  <a:pt x="1137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85656" y="2011966"/>
            <a:ext cx="11374591" cy="11752742"/>
          </a:xfrm>
          <a:custGeom>
            <a:avLst/>
            <a:gdLst/>
            <a:ahLst/>
            <a:cxnLst/>
            <a:rect l="l" t="t" r="r" b="b"/>
            <a:pathLst>
              <a:path w="11374591" h="11752742">
                <a:moveTo>
                  <a:pt x="0" y="0"/>
                </a:moveTo>
                <a:lnTo>
                  <a:pt x="11374591" y="0"/>
                </a:lnTo>
                <a:lnTo>
                  <a:pt x="11374591" y="11752742"/>
                </a:lnTo>
                <a:lnTo>
                  <a:pt x="0" y="1175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4" b="-3743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433386"/>
            <a:ext cx="17287282" cy="9420228"/>
            <a:chOff x="0" y="0"/>
            <a:chExt cx="23049710" cy="125603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3049710" cy="12560304"/>
              <a:chOff x="0" y="0"/>
              <a:chExt cx="4274726" cy="232939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274726" cy="2329394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329394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329394"/>
                    </a:lnTo>
                    <a:lnTo>
                      <a:pt x="0" y="2329394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4274726" cy="23674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377762" y="367052"/>
              <a:ext cx="22294185" cy="11826201"/>
              <a:chOff x="0" y="0"/>
              <a:chExt cx="4134609" cy="21932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34608" cy="2193250"/>
              </a:xfrm>
              <a:custGeom>
                <a:avLst/>
                <a:gdLst/>
                <a:ahLst/>
                <a:cxnLst/>
                <a:rect l="l" t="t" r="r" b="b"/>
                <a:pathLst>
                  <a:path w="4134608" h="2193250">
                    <a:moveTo>
                      <a:pt x="0" y="0"/>
                    </a:moveTo>
                    <a:lnTo>
                      <a:pt x="4134608" y="0"/>
                    </a:lnTo>
                    <a:lnTo>
                      <a:pt x="4134608" y="2193250"/>
                    </a:lnTo>
                    <a:lnTo>
                      <a:pt x="0" y="2193250"/>
                    </a:lnTo>
                    <a:close/>
                  </a:path>
                </a:pathLst>
              </a:custGeom>
              <a:solidFill>
                <a:srgbClr val="FAFAFA"/>
              </a:solidFill>
              <a:ln w="9525" cap="sq">
                <a:solidFill>
                  <a:srgbClr val="767676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134609" cy="22313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sp>
        <p:nvSpPr>
          <p:cNvPr id="11" name="AutoShape 11"/>
          <p:cNvSpPr/>
          <p:nvPr/>
        </p:nvSpPr>
        <p:spPr>
          <a:xfrm>
            <a:off x="783681" y="7275859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256606" y="1019175"/>
            <a:ext cx="9774787" cy="163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1"/>
              </a:lnSpc>
            </a:pPr>
            <a:r>
              <a:rPr lang="en-US" sz="6917">
                <a:solidFill>
                  <a:srgbClr val="000000"/>
                </a:solidFill>
                <a:latin typeface="HK Grotesk Medium"/>
              </a:rPr>
              <a:t>Ưu Điểm Công Nghệ</a:t>
            </a:r>
          </a:p>
          <a:p>
            <a:pPr algn="ctr">
              <a:lnSpc>
                <a:spcPts val="4611"/>
              </a:lnSpc>
            </a:pPr>
            <a:endParaRPr lang="en-US" sz="6917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8700" y="2009612"/>
            <a:ext cx="10948474" cy="188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2399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3714919"/>
            <a:ext cx="689610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5309287"/>
            <a:ext cx="560070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nhẹn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2DDD4E73-0858-B546-83D4-1251350CEAD5}"/>
              </a:ext>
            </a:extLst>
          </p:cNvPr>
          <p:cNvSpPr txBox="1"/>
          <p:nvPr/>
        </p:nvSpPr>
        <p:spPr>
          <a:xfrm>
            <a:off x="9160041" y="2455332"/>
            <a:ext cx="68961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dụng,câu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C674BFD0-A4C6-FB34-B177-354671FC42F5}"/>
              </a:ext>
            </a:extLst>
          </p:cNvPr>
          <p:cNvSpPr txBox="1"/>
          <p:nvPr/>
        </p:nvSpPr>
        <p:spPr>
          <a:xfrm>
            <a:off x="9239154" y="5171020"/>
            <a:ext cx="7524846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  <p:pic>
        <p:nvPicPr>
          <p:cNvPr id="22" name="Picture 6" descr="Python logo and symbol, meaning, history, PNG">
            <a:extLst>
              <a:ext uri="{FF2B5EF4-FFF2-40B4-BE49-F238E27FC236}">
                <a16:creationId xmlns:a16="http://schemas.microsoft.com/office/drawing/2014/main" id="{C4E861EB-5220-2157-D445-C6DA9155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832" y="7531419"/>
            <a:ext cx="2950511" cy="18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12">
            <a:extLst>
              <a:ext uri="{FF2B5EF4-FFF2-40B4-BE49-F238E27FC236}">
                <a16:creationId xmlns:a16="http://schemas.microsoft.com/office/drawing/2014/main" id="{F54B651C-A2D3-BBA4-F7C6-2E70A1AA08BF}"/>
              </a:ext>
            </a:extLst>
          </p:cNvPr>
          <p:cNvSpPr/>
          <p:nvPr/>
        </p:nvSpPr>
        <p:spPr>
          <a:xfrm>
            <a:off x="1541699" y="7256494"/>
            <a:ext cx="1947566" cy="2266812"/>
          </a:xfrm>
          <a:custGeom>
            <a:avLst/>
            <a:gdLst/>
            <a:ahLst/>
            <a:cxnLst/>
            <a:rect l="l" t="t" r="r" b="b"/>
            <a:pathLst>
              <a:path w="1947566" h="2266812">
                <a:moveTo>
                  <a:pt x="0" y="0"/>
                </a:moveTo>
                <a:lnTo>
                  <a:pt x="1947566" y="0"/>
                </a:lnTo>
                <a:lnTo>
                  <a:pt x="1947566" y="2266812"/>
                </a:lnTo>
                <a:lnTo>
                  <a:pt x="0" y="2266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024" t="-3139" r="-1302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F9A7E9EC-CCCA-5616-AAC7-6CACB6E28767}"/>
              </a:ext>
            </a:extLst>
          </p:cNvPr>
          <p:cNvSpPr/>
          <p:nvPr/>
        </p:nvSpPr>
        <p:spPr>
          <a:xfrm>
            <a:off x="8119717" y="7592308"/>
            <a:ext cx="1903897" cy="1197011"/>
          </a:xfrm>
          <a:custGeom>
            <a:avLst/>
            <a:gdLst/>
            <a:ahLst/>
            <a:cxnLst/>
            <a:rect l="l" t="t" r="r" b="b"/>
            <a:pathLst>
              <a:path w="1903897" h="1197011">
                <a:moveTo>
                  <a:pt x="0" y="0"/>
                </a:moveTo>
                <a:lnTo>
                  <a:pt x="1903897" y="0"/>
                </a:lnTo>
                <a:lnTo>
                  <a:pt x="1903897" y="1197011"/>
                </a:lnTo>
                <a:lnTo>
                  <a:pt x="0" y="1197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95" r="-995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5" name="Picture 2" descr="Nodejs là gì? Tổng quan kiến thức về Node.JS từ A-Z">
            <a:extLst>
              <a:ext uri="{FF2B5EF4-FFF2-40B4-BE49-F238E27FC236}">
                <a16:creationId xmlns:a16="http://schemas.microsoft.com/office/drawing/2014/main" id="{BD675C3E-53F8-78F6-B0BD-A7570E8D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17" y="7413638"/>
            <a:ext cx="3326511" cy="173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Nomad Uses Native Support for AWS Rekognition Segment Detection">
            <a:extLst>
              <a:ext uri="{FF2B5EF4-FFF2-40B4-BE49-F238E27FC236}">
                <a16:creationId xmlns:a16="http://schemas.microsoft.com/office/drawing/2014/main" id="{6AC65317-40E6-A350-FEF3-F75D2E180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190" y="7629330"/>
            <a:ext cx="2632350" cy="148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359" y="433386"/>
            <a:ext cx="17287282" cy="9420228"/>
            <a:chOff x="0" y="0"/>
            <a:chExt cx="4274726" cy="23293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29394"/>
            </a:xfrm>
            <a:custGeom>
              <a:avLst/>
              <a:gdLst/>
              <a:ahLst/>
              <a:cxnLst/>
              <a:rect l="l" t="t" r="r" b="b"/>
              <a:pathLst>
                <a:path w="4274726" h="2329394">
                  <a:moveTo>
                    <a:pt x="0" y="0"/>
                  </a:moveTo>
                  <a:lnTo>
                    <a:pt x="4274726" y="0"/>
                  </a:lnTo>
                  <a:lnTo>
                    <a:pt x="4274726" y="2329394"/>
                  </a:lnTo>
                  <a:lnTo>
                    <a:pt x="0" y="2329394"/>
                  </a:lnTo>
                  <a:close/>
                </a:path>
              </a:pathLst>
            </a:custGeom>
            <a:solidFill>
              <a:srgbClr val="FAFAFA"/>
            </a:solidFill>
            <a:ln w="9525" cap="sq">
              <a:solidFill>
                <a:srgbClr val="767676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674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36521" y="1028700"/>
            <a:ext cx="10014958" cy="167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5"/>
              </a:lnSpc>
            </a:pPr>
            <a:r>
              <a:rPr lang="en-US" sz="5496">
                <a:solidFill>
                  <a:srgbClr val="000000"/>
                </a:solidFill>
                <a:latin typeface="HK Grotesk Medium"/>
              </a:rPr>
              <a:t>Phân Tích Yêu Cầu Hệ Thống</a:t>
            </a:r>
          </a:p>
          <a:p>
            <a:pPr algn="ctr">
              <a:lnSpc>
                <a:spcPts val="6595"/>
              </a:lnSpc>
            </a:pPr>
            <a:endParaRPr lang="en-US" sz="5496">
              <a:solidFill>
                <a:srgbClr val="000000"/>
              </a:solidFill>
              <a:latin typeface="HK Grotesk Medium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1975253" y="6761036"/>
            <a:ext cx="5284047" cy="4306499"/>
            <a:chOff x="0" y="0"/>
            <a:chExt cx="7045396" cy="57419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45396" cy="5741998"/>
            </a:xfrm>
            <a:custGeom>
              <a:avLst/>
              <a:gdLst/>
              <a:ahLst/>
              <a:cxnLst/>
              <a:rect l="l" t="t" r="r" b="b"/>
              <a:pathLst>
                <a:path w="7045396" h="5741998">
                  <a:moveTo>
                    <a:pt x="0" y="0"/>
                  </a:moveTo>
                  <a:lnTo>
                    <a:pt x="7045396" y="0"/>
                  </a:lnTo>
                  <a:lnTo>
                    <a:pt x="7045396" y="5741998"/>
                  </a:lnTo>
                  <a:lnTo>
                    <a:pt x="0" y="5741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-512744">
              <a:off x="407121" y="27312"/>
              <a:ext cx="397280" cy="397280"/>
            </a:xfrm>
            <a:custGeom>
              <a:avLst/>
              <a:gdLst/>
              <a:ahLst/>
              <a:cxnLst/>
              <a:rect l="l" t="t" r="r" b="b"/>
              <a:pathLst>
                <a:path w="397280" h="397280">
                  <a:moveTo>
                    <a:pt x="0" y="0"/>
                  </a:moveTo>
                  <a:lnTo>
                    <a:pt x="397280" y="0"/>
                  </a:lnTo>
                  <a:lnTo>
                    <a:pt x="397280" y="397280"/>
                  </a:lnTo>
                  <a:lnTo>
                    <a:pt x="0" y="397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1652131">
              <a:off x="5304571" y="521234"/>
              <a:ext cx="397280" cy="397280"/>
            </a:xfrm>
            <a:custGeom>
              <a:avLst/>
              <a:gdLst/>
              <a:ahLst/>
              <a:cxnLst/>
              <a:rect l="l" t="t" r="r" b="b"/>
              <a:pathLst>
                <a:path w="397280" h="397280">
                  <a:moveTo>
                    <a:pt x="0" y="0"/>
                  </a:moveTo>
                  <a:lnTo>
                    <a:pt x="397279" y="0"/>
                  </a:lnTo>
                  <a:lnTo>
                    <a:pt x="397279" y="397280"/>
                  </a:lnTo>
                  <a:lnTo>
                    <a:pt x="0" y="397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72170" y="1209435"/>
            <a:ext cx="420953" cy="389573"/>
          </a:xfrm>
          <a:custGeom>
            <a:avLst/>
            <a:gdLst/>
            <a:ahLst/>
            <a:cxnLst/>
            <a:rect l="l" t="t" r="r" b="b"/>
            <a:pathLst>
              <a:path w="420953" h="389573">
                <a:moveTo>
                  <a:pt x="0" y="0"/>
                </a:moveTo>
                <a:lnTo>
                  <a:pt x="420953" y="0"/>
                </a:lnTo>
                <a:lnTo>
                  <a:pt x="420953" y="389572"/>
                </a:lnTo>
                <a:lnTo>
                  <a:pt x="0" y="389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783681" y="2046682"/>
            <a:ext cx="16720639" cy="0"/>
          </a:xfrm>
          <a:prstGeom prst="line">
            <a:avLst/>
          </a:prstGeom>
          <a:ln w="9525" cap="flat">
            <a:solidFill>
              <a:srgbClr val="76767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682646" y="2397577"/>
            <a:ext cx="8841271" cy="327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spc="404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499" spc="40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99" spc="404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499" spc="40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99" spc="404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499" spc="40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99" spc="404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499" spc="40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nhập,tạo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7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spc="2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7695"/>
              </a:lnSpc>
            </a:pPr>
            <a:endParaRPr lang="en-US" sz="3000" spc="270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82647" y="5061012"/>
            <a:ext cx="10292606" cy="3568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spc="404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cầu phi chức năng: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000" spc="31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 mật.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000" spc="31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 độ xử lý nhanh.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000" spc="315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thân thiện, tương thích nhiều thiết bị.</a:t>
            </a:r>
          </a:p>
          <a:p>
            <a:pPr algn="l">
              <a:lnSpc>
                <a:spcPts val="7695"/>
              </a:lnSpc>
            </a:pPr>
            <a:endParaRPr lang="en-US" sz="3500" spc="315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4325" y="950118"/>
            <a:ext cx="7534275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5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 algn="l">
              <a:lnSpc>
                <a:spcPts val="9000"/>
              </a:lnSpc>
            </a:pPr>
            <a:endParaRPr lang="en-US" sz="5400">
              <a:solidFill>
                <a:srgbClr val="000000"/>
              </a:solidFill>
              <a:latin typeface="HK Grotesk Medium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7339904"/>
            <a:ext cx="3222581" cy="3836793"/>
            <a:chOff x="0" y="0"/>
            <a:chExt cx="4296775" cy="5115724"/>
          </a:xfrm>
        </p:grpSpPr>
        <p:sp>
          <p:nvSpPr>
            <p:cNvPr id="4" name="AutoShape 4"/>
            <p:cNvSpPr/>
            <p:nvPr/>
          </p:nvSpPr>
          <p:spPr>
            <a:xfrm>
              <a:off x="249617" y="5090324"/>
              <a:ext cx="3797542" cy="0"/>
            </a:xfrm>
            <a:prstGeom prst="line">
              <a:avLst/>
            </a:prstGeom>
            <a:ln w="25400" cap="flat">
              <a:solidFill>
                <a:srgbClr val="76767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4296775" cy="5115724"/>
            </a:xfrm>
            <a:custGeom>
              <a:avLst/>
              <a:gdLst/>
              <a:ahLst/>
              <a:cxnLst/>
              <a:rect l="l" t="t" r="r" b="b"/>
              <a:pathLst>
                <a:path w="4296775" h="5115724">
                  <a:moveTo>
                    <a:pt x="0" y="0"/>
                  </a:moveTo>
                  <a:lnTo>
                    <a:pt x="4296775" y="0"/>
                  </a:lnTo>
                  <a:lnTo>
                    <a:pt x="4296775" y="5115724"/>
                  </a:lnTo>
                  <a:lnTo>
                    <a:pt x="0" y="5115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-2921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22581" y="2803489"/>
            <a:ext cx="10269369" cy="2462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Case: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dùng,hệ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4799"/>
              </a:lnSpc>
            </a:pPr>
            <a:endParaRPr lang="en-US" sz="3999" dirty="0">
              <a:solidFill>
                <a:srgbClr val="000000"/>
              </a:solidFill>
              <a:latin typeface="HK Grotesk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22581" y="6139924"/>
            <a:ext cx="10062248" cy="2462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39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4799"/>
              </a:lnSpc>
            </a:pPr>
            <a:endParaRPr lang="en-US" sz="3999" dirty="0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978</Words>
  <Application>Microsoft Office PowerPoint</Application>
  <PresentationFormat>Custom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HK Grotesk Bold</vt:lpstr>
      <vt:lpstr>Calibri</vt:lpstr>
      <vt:lpstr>HK Grotesk Medium</vt:lpstr>
      <vt:lpstr>HK Grotesk Semi-Bold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 đoạn văn bản của bạn</dc:title>
  <cp:lastModifiedBy>long nguyễn</cp:lastModifiedBy>
  <cp:revision>4</cp:revision>
  <dcterms:created xsi:type="dcterms:W3CDTF">2006-08-16T00:00:00Z</dcterms:created>
  <dcterms:modified xsi:type="dcterms:W3CDTF">2024-09-18T06:29:31Z</dcterms:modified>
  <dc:identifier>DAGFpTiNftA</dc:identifier>
</cp:coreProperties>
</file>