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3"/>
  </p:notesMasterIdLst>
  <p:handoutMasterIdLst>
    <p:handoutMasterId r:id="rId24"/>
  </p:handoutMasterIdLst>
  <p:sldIdLst>
    <p:sldId id="3421" r:id="rId2"/>
    <p:sldId id="3378" r:id="rId3"/>
    <p:sldId id="3379" r:id="rId4"/>
    <p:sldId id="3443" r:id="rId5"/>
    <p:sldId id="3458" r:id="rId6"/>
    <p:sldId id="3444" r:id="rId7"/>
    <p:sldId id="3459" r:id="rId8"/>
    <p:sldId id="3460" r:id="rId9"/>
    <p:sldId id="3461" r:id="rId10"/>
    <p:sldId id="3462" r:id="rId11"/>
    <p:sldId id="3463" r:id="rId12"/>
    <p:sldId id="3464" r:id="rId13"/>
    <p:sldId id="3465" r:id="rId14"/>
    <p:sldId id="3466" r:id="rId15"/>
    <p:sldId id="3467" r:id="rId16"/>
    <p:sldId id="3434" r:id="rId17"/>
    <p:sldId id="3454" r:id="rId18"/>
    <p:sldId id="3435" r:id="rId19"/>
    <p:sldId id="3457" r:id="rId20"/>
    <p:sldId id="3437" r:id="rId21"/>
    <p:sldId id="3442" r:id="rId22"/>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pos="4050">
          <p15:clr>
            <a:srgbClr val="A4A3A4"/>
          </p15:clr>
        </p15:guide>
        <p15:guide id="3" pos="557">
          <p15:clr>
            <a:srgbClr val="A4A3A4"/>
          </p15:clr>
        </p15:guide>
        <p15:guide id="4" orient="horz" pos="4183">
          <p15:clr>
            <a:srgbClr val="A4A3A4"/>
          </p15:clr>
        </p15:guide>
        <p15:guide id="5" pos="7497">
          <p15:clr>
            <a:srgbClr val="A4A3A4"/>
          </p15:clr>
        </p15:guide>
        <p15:guide id="6" pos="690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2744"/>
    <a:srgbClr val="0673AE"/>
    <a:srgbClr val="FE5817"/>
    <a:srgbClr val="5ED1E5"/>
    <a:srgbClr val="FFC000"/>
    <a:srgbClr val="F2F2F2"/>
    <a:srgbClr val="C00000"/>
    <a:srgbClr val="F59817"/>
    <a:srgbClr val="33AE7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5317" autoAdjust="0"/>
  </p:normalViewPr>
  <p:slideViewPr>
    <p:cSldViewPr>
      <p:cViewPr varScale="1">
        <p:scale>
          <a:sx n="109" d="100"/>
          <a:sy n="109" d="100"/>
        </p:scale>
        <p:origin x="444" y="78"/>
      </p:cViewPr>
      <p:guideLst>
        <p:guide orient="horz" pos="328"/>
        <p:guide pos="4050"/>
        <p:guide pos="557"/>
        <p:guide orient="horz" pos="4183"/>
        <p:guide pos="7497"/>
        <p:guide pos="6908"/>
      </p:guideLst>
    </p:cSldViewPr>
  </p:slideViewPr>
  <p:outlineViewPr>
    <p:cViewPr>
      <p:scale>
        <a:sx n="100" d="100"/>
        <a:sy n="100" d="100"/>
      </p:scale>
      <p:origin x="0" y="-20556"/>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2021/4/29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Calibri" panose="020F0502020204030204"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Calibri" panose="020F0502020204030204" pitchFamily="34" charset="0"/>
              </a:defRPr>
            </a:lvl1pPr>
          </a:lstStyle>
          <a:p>
            <a:pPr>
              <a:defRPr/>
            </a:pPr>
            <a:fld id="{06024D97-E667-405D-B634-E583E2108D71}" type="datetimeFigureOut">
              <a:rPr lang="zh-CN" altLang="en-US"/>
              <a:t>2021/4/29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Calibri" panose="020F0502020204030204"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cs typeface="Calibri" panose="020F0502020204030204" pitchFamily="34" charset="0"/>
              </a:defRPr>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Calibri" panose="020F0502020204030204" pitchFamily="34" charset="0"/>
      </a:defRPr>
    </a:lvl1pPr>
    <a:lvl2pPr marL="455930" algn="l" rtl="0" eaLnBrk="0" fontAlgn="base" hangingPunct="0">
      <a:spcBef>
        <a:spcPct val="30000"/>
      </a:spcBef>
      <a:spcAft>
        <a:spcPct val="0"/>
      </a:spcAft>
      <a:defRPr sz="1300" kern="1200">
        <a:solidFill>
          <a:schemeClr val="tx1"/>
        </a:solidFill>
        <a:latin typeface="+mn-lt"/>
        <a:ea typeface="+mn-ea"/>
        <a:cs typeface="Calibri" panose="020F0502020204030204" pitchFamily="34" charset="0"/>
      </a:defRPr>
    </a:lvl2pPr>
    <a:lvl3pPr marL="913130" algn="l" rtl="0" eaLnBrk="0" fontAlgn="base" hangingPunct="0">
      <a:spcBef>
        <a:spcPct val="30000"/>
      </a:spcBef>
      <a:spcAft>
        <a:spcPct val="0"/>
      </a:spcAft>
      <a:defRPr sz="1300" kern="1200">
        <a:solidFill>
          <a:schemeClr val="tx1"/>
        </a:solidFill>
        <a:latin typeface="+mn-lt"/>
        <a:ea typeface="+mn-ea"/>
        <a:cs typeface="Calibri" panose="020F0502020204030204" pitchFamily="34" charset="0"/>
      </a:defRPr>
    </a:lvl3pPr>
    <a:lvl4pPr marL="1370330" algn="l" rtl="0" eaLnBrk="0" fontAlgn="base" hangingPunct="0">
      <a:spcBef>
        <a:spcPct val="30000"/>
      </a:spcBef>
      <a:spcAft>
        <a:spcPct val="0"/>
      </a:spcAft>
      <a:defRPr sz="1300" kern="1200">
        <a:solidFill>
          <a:schemeClr val="tx1"/>
        </a:solidFill>
        <a:latin typeface="+mn-lt"/>
        <a:ea typeface="+mn-ea"/>
        <a:cs typeface="Calibri" panose="020F0502020204030204" pitchFamily="34" charset="0"/>
      </a:defRPr>
    </a:lvl4pPr>
    <a:lvl5pPr marL="1827530" algn="l" rtl="0" eaLnBrk="0" fontAlgn="base" hangingPunct="0">
      <a:spcBef>
        <a:spcPct val="30000"/>
      </a:spcBef>
      <a:spcAft>
        <a:spcPct val="0"/>
      </a:spcAft>
      <a:defRPr sz="1300" kern="1200">
        <a:solidFill>
          <a:schemeClr val="tx1"/>
        </a:solidFill>
        <a:latin typeface="+mn-lt"/>
        <a:ea typeface="+mn-ea"/>
        <a:cs typeface="Calibri" panose="020F0502020204030204" pitchFamily="34" charset="0"/>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10</a:t>
            </a:fld>
            <a:endParaRPr lang="en-US" dirty="0"/>
          </a:p>
        </p:txBody>
      </p:sp>
    </p:spTree>
    <p:extLst>
      <p:ext uri="{BB962C8B-B14F-4D97-AF65-F5344CB8AC3E}">
        <p14:creationId xmlns:p14="http://schemas.microsoft.com/office/powerpoint/2010/main" val="3785403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11</a:t>
            </a:fld>
            <a:endParaRPr lang="en-US" dirty="0"/>
          </a:p>
        </p:txBody>
      </p:sp>
    </p:spTree>
    <p:extLst>
      <p:ext uri="{BB962C8B-B14F-4D97-AF65-F5344CB8AC3E}">
        <p14:creationId xmlns:p14="http://schemas.microsoft.com/office/powerpoint/2010/main" val="230042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4214555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13</a:t>
            </a:fld>
            <a:endParaRPr lang="en-US" dirty="0"/>
          </a:p>
        </p:txBody>
      </p:sp>
    </p:spTree>
    <p:extLst>
      <p:ext uri="{BB962C8B-B14F-4D97-AF65-F5344CB8AC3E}">
        <p14:creationId xmlns:p14="http://schemas.microsoft.com/office/powerpoint/2010/main" val="2208320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14</a:t>
            </a:fld>
            <a:endParaRPr lang="en-US" dirty="0"/>
          </a:p>
        </p:txBody>
      </p:sp>
    </p:spTree>
    <p:extLst>
      <p:ext uri="{BB962C8B-B14F-4D97-AF65-F5344CB8AC3E}">
        <p14:creationId xmlns:p14="http://schemas.microsoft.com/office/powerpoint/2010/main" val="773242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15</a:t>
            </a:fld>
            <a:endParaRPr lang="en-US" dirty="0"/>
          </a:p>
        </p:txBody>
      </p:sp>
    </p:spTree>
    <p:extLst>
      <p:ext uri="{BB962C8B-B14F-4D97-AF65-F5344CB8AC3E}">
        <p14:creationId xmlns:p14="http://schemas.microsoft.com/office/powerpoint/2010/main" val="241777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17</a:t>
            </a:fld>
            <a:endParaRPr lang="en-US" dirty="0"/>
          </a:p>
        </p:txBody>
      </p:sp>
    </p:spTree>
    <p:extLst>
      <p:ext uri="{BB962C8B-B14F-4D97-AF65-F5344CB8AC3E}">
        <p14:creationId xmlns:p14="http://schemas.microsoft.com/office/powerpoint/2010/main" val="117136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19</a:t>
            </a:fld>
            <a:endParaRPr lang="en-US" dirty="0"/>
          </a:p>
        </p:txBody>
      </p:sp>
    </p:spTree>
    <p:extLst>
      <p:ext uri="{BB962C8B-B14F-4D97-AF65-F5344CB8AC3E}">
        <p14:creationId xmlns:p14="http://schemas.microsoft.com/office/powerpoint/2010/main" val="1377785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extLst>
      <p:ext uri="{BB962C8B-B14F-4D97-AF65-F5344CB8AC3E}">
        <p14:creationId xmlns:p14="http://schemas.microsoft.com/office/powerpoint/2010/main" val="304385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extLst>
      <p:ext uri="{BB962C8B-B14F-4D97-AF65-F5344CB8AC3E}">
        <p14:creationId xmlns:p14="http://schemas.microsoft.com/office/powerpoint/2010/main" val="2645133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6</a:t>
            </a:fld>
            <a:endParaRPr lang="en-US" dirty="0"/>
          </a:p>
        </p:txBody>
      </p:sp>
    </p:spTree>
    <p:extLst>
      <p:ext uri="{BB962C8B-B14F-4D97-AF65-F5344CB8AC3E}">
        <p14:creationId xmlns:p14="http://schemas.microsoft.com/office/powerpoint/2010/main" val="2695133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156602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8</a:t>
            </a:fld>
            <a:endParaRPr lang="en-US" dirty="0"/>
          </a:p>
        </p:txBody>
      </p:sp>
    </p:spTree>
    <p:extLst>
      <p:ext uri="{BB962C8B-B14F-4D97-AF65-F5344CB8AC3E}">
        <p14:creationId xmlns:p14="http://schemas.microsoft.com/office/powerpoint/2010/main" val="1298791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9</a:t>
            </a:fld>
            <a:endParaRPr lang="en-US" dirty="0"/>
          </a:p>
        </p:txBody>
      </p:sp>
    </p:spTree>
    <p:extLst>
      <p:ext uri="{BB962C8B-B14F-4D97-AF65-F5344CB8AC3E}">
        <p14:creationId xmlns:p14="http://schemas.microsoft.com/office/powerpoint/2010/main" val="4170082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2021/4/29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fld id="{32BF82D2-7A68-459D-A996-9BDDA2518FA4}" type="datetimeFigureOut">
              <a:rPr lang="zh-CN" altLang="en-US" smtClean="0"/>
              <a:t>2021/4/29</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cs typeface="Calibri" panose="020F0502020204030204" pitchFamily="34" charset="0"/>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2.xml"/><Relationship Id="rId5" Type="http://schemas.openxmlformats.org/officeDocument/2006/relationships/tags" Target="../tags/tag5.xml"/><Relationship Id="rId10"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tags" Target="../tags/tag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p:cNvSpPr>
            <a:spLocks noEditPoints="1"/>
          </p:cNvSpPr>
          <p:nvPr/>
        </p:nvSpPr>
        <p:spPr bwMode="auto">
          <a:xfrm>
            <a:off x="1028082" y="1171104"/>
            <a:ext cx="4784417" cy="5034458"/>
          </a:xfrm>
          <a:custGeom>
            <a:avLst/>
            <a:gdLst>
              <a:gd name="T0" fmla="*/ 1840 w 2277"/>
              <a:gd name="T1" fmla="*/ 895 h 2396"/>
              <a:gd name="T2" fmla="*/ 1889 w 2277"/>
              <a:gd name="T3" fmla="*/ 956 h 2396"/>
              <a:gd name="T4" fmla="*/ 1879 w 2277"/>
              <a:gd name="T5" fmla="*/ 1033 h 2396"/>
              <a:gd name="T6" fmla="*/ 524 w 2277"/>
              <a:gd name="T7" fmla="*/ 2386 h 2396"/>
              <a:gd name="T8" fmla="*/ 438 w 2277"/>
              <a:gd name="T9" fmla="*/ 2389 h 2396"/>
              <a:gd name="T10" fmla="*/ 377 w 2277"/>
              <a:gd name="T11" fmla="*/ 2305 h 2396"/>
              <a:gd name="T12" fmla="*/ 405 w 2277"/>
              <a:gd name="T13" fmla="*/ 2225 h 2396"/>
              <a:gd name="T14" fmla="*/ 1765 w 2277"/>
              <a:gd name="T15" fmla="*/ 885 h 2396"/>
              <a:gd name="T16" fmla="*/ 2202 w 2277"/>
              <a:gd name="T17" fmla="*/ 815 h 2396"/>
              <a:gd name="T18" fmla="*/ 2265 w 2277"/>
              <a:gd name="T19" fmla="*/ 862 h 2396"/>
              <a:gd name="T20" fmla="*/ 2273 w 2277"/>
              <a:gd name="T21" fmla="*/ 937 h 2396"/>
              <a:gd name="T22" fmla="*/ 934 w 2277"/>
              <a:gd name="T23" fmla="*/ 2297 h 2396"/>
              <a:gd name="T24" fmla="*/ 852 w 2277"/>
              <a:gd name="T25" fmla="*/ 2326 h 2396"/>
              <a:gd name="T26" fmla="*/ 768 w 2277"/>
              <a:gd name="T27" fmla="*/ 2264 h 2396"/>
              <a:gd name="T28" fmla="*/ 772 w 2277"/>
              <a:gd name="T29" fmla="*/ 2178 h 2396"/>
              <a:gd name="T30" fmla="*/ 2127 w 2277"/>
              <a:gd name="T31" fmla="*/ 824 h 2396"/>
              <a:gd name="T32" fmla="*/ 1495 w 2277"/>
              <a:gd name="T33" fmla="*/ 550 h 2396"/>
              <a:gd name="T34" fmla="*/ 1566 w 2277"/>
              <a:gd name="T35" fmla="*/ 580 h 2396"/>
              <a:gd name="T36" fmla="*/ 1594 w 2277"/>
              <a:gd name="T37" fmla="*/ 651 h 2396"/>
              <a:gd name="T38" fmla="*/ 1566 w 2277"/>
              <a:gd name="T39" fmla="*/ 723 h 2396"/>
              <a:gd name="T40" fmla="*/ 199 w 2277"/>
              <a:gd name="T41" fmla="*/ 2063 h 2396"/>
              <a:gd name="T42" fmla="*/ 108 w 2277"/>
              <a:gd name="T43" fmla="*/ 2035 h 2396"/>
              <a:gd name="T44" fmla="*/ 81 w 2277"/>
              <a:gd name="T45" fmla="*/ 1944 h 2396"/>
              <a:gd name="T46" fmla="*/ 1423 w 2277"/>
              <a:gd name="T47" fmla="*/ 580 h 2396"/>
              <a:gd name="T48" fmla="*/ 1495 w 2277"/>
              <a:gd name="T49" fmla="*/ 550 h 2396"/>
              <a:gd name="T50" fmla="*/ 2078 w 2277"/>
              <a:gd name="T51" fmla="*/ 342 h 2396"/>
              <a:gd name="T52" fmla="*/ 2127 w 2277"/>
              <a:gd name="T53" fmla="*/ 405 h 2396"/>
              <a:gd name="T54" fmla="*/ 2116 w 2277"/>
              <a:gd name="T55" fmla="*/ 480 h 2396"/>
              <a:gd name="T56" fmla="*/ 761 w 2277"/>
              <a:gd name="T57" fmla="*/ 1834 h 2396"/>
              <a:gd name="T58" fmla="*/ 676 w 2277"/>
              <a:gd name="T59" fmla="*/ 1838 h 2396"/>
              <a:gd name="T60" fmla="*/ 615 w 2277"/>
              <a:gd name="T61" fmla="*/ 1754 h 2396"/>
              <a:gd name="T62" fmla="*/ 643 w 2277"/>
              <a:gd name="T63" fmla="*/ 1672 h 2396"/>
              <a:gd name="T64" fmla="*/ 2003 w 2277"/>
              <a:gd name="T65" fmla="*/ 333 h 2396"/>
              <a:gd name="T66" fmla="*/ 1704 w 2277"/>
              <a:gd name="T67" fmla="*/ 54 h 2396"/>
              <a:gd name="T68" fmla="*/ 1750 w 2277"/>
              <a:gd name="T69" fmla="*/ 80 h 2396"/>
              <a:gd name="T70" fmla="*/ 1779 w 2277"/>
              <a:gd name="T71" fmla="*/ 152 h 2396"/>
              <a:gd name="T72" fmla="*/ 1750 w 2277"/>
              <a:gd name="T73" fmla="*/ 224 h 2396"/>
              <a:gd name="T74" fmla="*/ 384 w 2277"/>
              <a:gd name="T75" fmla="*/ 1564 h 2396"/>
              <a:gd name="T76" fmla="*/ 294 w 2277"/>
              <a:gd name="T77" fmla="*/ 1536 h 2396"/>
              <a:gd name="T78" fmla="*/ 266 w 2277"/>
              <a:gd name="T79" fmla="*/ 1445 h 2396"/>
              <a:gd name="T80" fmla="*/ 1607 w 2277"/>
              <a:gd name="T81" fmla="*/ 80 h 2396"/>
              <a:gd name="T82" fmla="*/ 1678 w 2277"/>
              <a:gd name="T83" fmla="*/ 51 h 2396"/>
              <a:gd name="T84" fmla="*/ 1465 w 2277"/>
              <a:gd name="T85" fmla="*/ 12 h 2396"/>
              <a:gd name="T86" fmla="*/ 1512 w 2277"/>
              <a:gd name="T87" fmla="*/ 75 h 2396"/>
              <a:gd name="T88" fmla="*/ 1502 w 2277"/>
              <a:gd name="T89" fmla="*/ 150 h 2396"/>
              <a:gd name="T90" fmla="*/ 147 w 2277"/>
              <a:gd name="T91" fmla="*/ 1504 h 2396"/>
              <a:gd name="T92" fmla="*/ 63 w 2277"/>
              <a:gd name="T93" fmla="*/ 1508 h 2396"/>
              <a:gd name="T94" fmla="*/ 0 w 2277"/>
              <a:gd name="T95" fmla="*/ 1424 h 2396"/>
              <a:gd name="T96" fmla="*/ 28 w 2277"/>
              <a:gd name="T97" fmla="*/ 1342 h 2396"/>
              <a:gd name="T98" fmla="*/ 1388 w 2277"/>
              <a:gd name="T99" fmla="*/ 4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7" h="2396">
                <a:moveTo>
                  <a:pt x="1792" y="881"/>
                </a:moveTo>
                <a:lnTo>
                  <a:pt x="1816" y="885"/>
                </a:lnTo>
                <a:lnTo>
                  <a:pt x="1840" y="895"/>
                </a:lnTo>
                <a:lnTo>
                  <a:pt x="1863" y="911"/>
                </a:lnTo>
                <a:lnTo>
                  <a:pt x="1879" y="934"/>
                </a:lnTo>
                <a:lnTo>
                  <a:pt x="1889" y="956"/>
                </a:lnTo>
                <a:lnTo>
                  <a:pt x="1893" y="983"/>
                </a:lnTo>
                <a:lnTo>
                  <a:pt x="1889" y="1009"/>
                </a:lnTo>
                <a:lnTo>
                  <a:pt x="1879" y="1033"/>
                </a:lnTo>
                <a:lnTo>
                  <a:pt x="1863" y="1054"/>
                </a:lnTo>
                <a:lnTo>
                  <a:pt x="548" y="2368"/>
                </a:lnTo>
                <a:lnTo>
                  <a:pt x="524" y="2386"/>
                </a:lnTo>
                <a:lnTo>
                  <a:pt x="496" y="2394"/>
                </a:lnTo>
                <a:lnTo>
                  <a:pt x="468" y="2396"/>
                </a:lnTo>
                <a:lnTo>
                  <a:pt x="438" y="2389"/>
                </a:lnTo>
                <a:lnTo>
                  <a:pt x="405" y="2368"/>
                </a:lnTo>
                <a:lnTo>
                  <a:pt x="383" y="2333"/>
                </a:lnTo>
                <a:lnTo>
                  <a:pt x="377" y="2305"/>
                </a:lnTo>
                <a:lnTo>
                  <a:pt x="377" y="2278"/>
                </a:lnTo>
                <a:lnTo>
                  <a:pt x="388" y="2250"/>
                </a:lnTo>
                <a:lnTo>
                  <a:pt x="405" y="2225"/>
                </a:lnTo>
                <a:lnTo>
                  <a:pt x="1720" y="911"/>
                </a:lnTo>
                <a:lnTo>
                  <a:pt x="1741" y="895"/>
                </a:lnTo>
                <a:lnTo>
                  <a:pt x="1765" y="885"/>
                </a:lnTo>
                <a:lnTo>
                  <a:pt x="1792" y="881"/>
                </a:lnTo>
                <a:close/>
                <a:moveTo>
                  <a:pt x="2176" y="812"/>
                </a:moveTo>
                <a:lnTo>
                  <a:pt x="2202" y="815"/>
                </a:lnTo>
                <a:lnTo>
                  <a:pt x="2226" y="824"/>
                </a:lnTo>
                <a:lnTo>
                  <a:pt x="2247" y="841"/>
                </a:lnTo>
                <a:lnTo>
                  <a:pt x="2265" y="862"/>
                </a:lnTo>
                <a:lnTo>
                  <a:pt x="2273" y="887"/>
                </a:lnTo>
                <a:lnTo>
                  <a:pt x="2277" y="913"/>
                </a:lnTo>
                <a:lnTo>
                  <a:pt x="2273" y="937"/>
                </a:lnTo>
                <a:lnTo>
                  <a:pt x="2265" y="962"/>
                </a:lnTo>
                <a:lnTo>
                  <a:pt x="2247" y="984"/>
                </a:lnTo>
                <a:lnTo>
                  <a:pt x="934" y="2297"/>
                </a:lnTo>
                <a:lnTo>
                  <a:pt x="910" y="2316"/>
                </a:lnTo>
                <a:lnTo>
                  <a:pt x="882" y="2325"/>
                </a:lnTo>
                <a:lnTo>
                  <a:pt x="852" y="2326"/>
                </a:lnTo>
                <a:lnTo>
                  <a:pt x="824" y="2319"/>
                </a:lnTo>
                <a:lnTo>
                  <a:pt x="791" y="2297"/>
                </a:lnTo>
                <a:lnTo>
                  <a:pt x="768" y="2264"/>
                </a:lnTo>
                <a:lnTo>
                  <a:pt x="761" y="2236"/>
                </a:lnTo>
                <a:lnTo>
                  <a:pt x="763" y="2206"/>
                </a:lnTo>
                <a:lnTo>
                  <a:pt x="772" y="2178"/>
                </a:lnTo>
                <a:lnTo>
                  <a:pt x="791" y="2154"/>
                </a:lnTo>
                <a:lnTo>
                  <a:pt x="2104" y="841"/>
                </a:lnTo>
                <a:lnTo>
                  <a:pt x="2127" y="824"/>
                </a:lnTo>
                <a:lnTo>
                  <a:pt x="2151" y="815"/>
                </a:lnTo>
                <a:lnTo>
                  <a:pt x="2176" y="812"/>
                </a:lnTo>
                <a:close/>
                <a:moveTo>
                  <a:pt x="1495" y="550"/>
                </a:moveTo>
                <a:lnTo>
                  <a:pt x="1519" y="553"/>
                </a:lnTo>
                <a:lnTo>
                  <a:pt x="1544" y="562"/>
                </a:lnTo>
                <a:lnTo>
                  <a:pt x="1566" y="580"/>
                </a:lnTo>
                <a:lnTo>
                  <a:pt x="1582" y="600"/>
                </a:lnTo>
                <a:lnTo>
                  <a:pt x="1593" y="625"/>
                </a:lnTo>
                <a:lnTo>
                  <a:pt x="1594" y="651"/>
                </a:lnTo>
                <a:lnTo>
                  <a:pt x="1593" y="676"/>
                </a:lnTo>
                <a:lnTo>
                  <a:pt x="1582" y="700"/>
                </a:lnTo>
                <a:lnTo>
                  <a:pt x="1566" y="723"/>
                </a:lnTo>
                <a:lnTo>
                  <a:pt x="252" y="2035"/>
                </a:lnTo>
                <a:lnTo>
                  <a:pt x="227" y="2052"/>
                </a:lnTo>
                <a:lnTo>
                  <a:pt x="199" y="2063"/>
                </a:lnTo>
                <a:lnTo>
                  <a:pt x="171" y="2065"/>
                </a:lnTo>
                <a:lnTo>
                  <a:pt x="142" y="2058"/>
                </a:lnTo>
                <a:lnTo>
                  <a:pt x="108" y="2035"/>
                </a:lnTo>
                <a:lnTo>
                  <a:pt x="86" y="2002"/>
                </a:lnTo>
                <a:lnTo>
                  <a:pt x="79" y="1974"/>
                </a:lnTo>
                <a:lnTo>
                  <a:pt x="81" y="1944"/>
                </a:lnTo>
                <a:lnTo>
                  <a:pt x="91" y="1916"/>
                </a:lnTo>
                <a:lnTo>
                  <a:pt x="108" y="1892"/>
                </a:lnTo>
                <a:lnTo>
                  <a:pt x="1423" y="580"/>
                </a:lnTo>
                <a:lnTo>
                  <a:pt x="1444" y="562"/>
                </a:lnTo>
                <a:lnTo>
                  <a:pt x="1469" y="553"/>
                </a:lnTo>
                <a:lnTo>
                  <a:pt x="1495" y="550"/>
                </a:lnTo>
                <a:close/>
                <a:moveTo>
                  <a:pt x="2029" y="330"/>
                </a:moveTo>
                <a:lnTo>
                  <a:pt x="2054" y="333"/>
                </a:lnTo>
                <a:lnTo>
                  <a:pt x="2078" y="342"/>
                </a:lnTo>
                <a:lnTo>
                  <a:pt x="2101" y="360"/>
                </a:lnTo>
                <a:lnTo>
                  <a:pt x="2116" y="381"/>
                </a:lnTo>
                <a:lnTo>
                  <a:pt x="2127" y="405"/>
                </a:lnTo>
                <a:lnTo>
                  <a:pt x="2130" y="431"/>
                </a:lnTo>
                <a:lnTo>
                  <a:pt x="2127" y="457"/>
                </a:lnTo>
                <a:lnTo>
                  <a:pt x="2116" y="480"/>
                </a:lnTo>
                <a:lnTo>
                  <a:pt x="2101" y="503"/>
                </a:lnTo>
                <a:lnTo>
                  <a:pt x="786" y="1815"/>
                </a:lnTo>
                <a:lnTo>
                  <a:pt x="761" y="1834"/>
                </a:lnTo>
                <a:lnTo>
                  <a:pt x="734" y="1843"/>
                </a:lnTo>
                <a:lnTo>
                  <a:pt x="706" y="1845"/>
                </a:lnTo>
                <a:lnTo>
                  <a:pt x="676" y="1838"/>
                </a:lnTo>
                <a:lnTo>
                  <a:pt x="643" y="1815"/>
                </a:lnTo>
                <a:lnTo>
                  <a:pt x="620" y="1782"/>
                </a:lnTo>
                <a:lnTo>
                  <a:pt x="615" y="1754"/>
                </a:lnTo>
                <a:lnTo>
                  <a:pt x="615" y="1724"/>
                </a:lnTo>
                <a:lnTo>
                  <a:pt x="625" y="1696"/>
                </a:lnTo>
                <a:lnTo>
                  <a:pt x="643" y="1672"/>
                </a:lnTo>
                <a:lnTo>
                  <a:pt x="1957" y="360"/>
                </a:lnTo>
                <a:lnTo>
                  <a:pt x="1978" y="342"/>
                </a:lnTo>
                <a:lnTo>
                  <a:pt x="2003" y="333"/>
                </a:lnTo>
                <a:lnTo>
                  <a:pt x="2029" y="330"/>
                </a:lnTo>
                <a:close/>
                <a:moveTo>
                  <a:pt x="1678" y="51"/>
                </a:moveTo>
                <a:lnTo>
                  <a:pt x="1704" y="54"/>
                </a:lnTo>
                <a:lnTo>
                  <a:pt x="1729" y="63"/>
                </a:lnTo>
                <a:lnTo>
                  <a:pt x="1750" y="80"/>
                </a:lnTo>
                <a:lnTo>
                  <a:pt x="1750" y="80"/>
                </a:lnTo>
                <a:lnTo>
                  <a:pt x="1767" y="101"/>
                </a:lnTo>
                <a:lnTo>
                  <a:pt x="1776" y="126"/>
                </a:lnTo>
                <a:lnTo>
                  <a:pt x="1779" y="152"/>
                </a:lnTo>
                <a:lnTo>
                  <a:pt x="1776" y="178"/>
                </a:lnTo>
                <a:lnTo>
                  <a:pt x="1767" y="201"/>
                </a:lnTo>
                <a:lnTo>
                  <a:pt x="1750" y="224"/>
                </a:lnTo>
                <a:lnTo>
                  <a:pt x="437" y="1536"/>
                </a:lnTo>
                <a:lnTo>
                  <a:pt x="412" y="1555"/>
                </a:lnTo>
                <a:lnTo>
                  <a:pt x="384" y="1564"/>
                </a:lnTo>
                <a:lnTo>
                  <a:pt x="355" y="1566"/>
                </a:lnTo>
                <a:lnTo>
                  <a:pt x="327" y="1559"/>
                </a:lnTo>
                <a:lnTo>
                  <a:pt x="294" y="1536"/>
                </a:lnTo>
                <a:lnTo>
                  <a:pt x="271" y="1503"/>
                </a:lnTo>
                <a:lnTo>
                  <a:pt x="264" y="1475"/>
                </a:lnTo>
                <a:lnTo>
                  <a:pt x="266" y="1445"/>
                </a:lnTo>
                <a:lnTo>
                  <a:pt x="274" y="1417"/>
                </a:lnTo>
                <a:lnTo>
                  <a:pt x="294" y="1393"/>
                </a:lnTo>
                <a:lnTo>
                  <a:pt x="1607" y="80"/>
                </a:lnTo>
                <a:lnTo>
                  <a:pt x="1629" y="63"/>
                </a:lnTo>
                <a:lnTo>
                  <a:pt x="1652" y="54"/>
                </a:lnTo>
                <a:lnTo>
                  <a:pt x="1678" y="51"/>
                </a:lnTo>
                <a:close/>
                <a:moveTo>
                  <a:pt x="1414" y="0"/>
                </a:moveTo>
                <a:lnTo>
                  <a:pt x="1441" y="4"/>
                </a:lnTo>
                <a:lnTo>
                  <a:pt x="1465" y="12"/>
                </a:lnTo>
                <a:lnTo>
                  <a:pt x="1486" y="30"/>
                </a:lnTo>
                <a:lnTo>
                  <a:pt x="1502" y="51"/>
                </a:lnTo>
                <a:lnTo>
                  <a:pt x="1512" y="75"/>
                </a:lnTo>
                <a:lnTo>
                  <a:pt x="1516" y="101"/>
                </a:lnTo>
                <a:lnTo>
                  <a:pt x="1512" y="128"/>
                </a:lnTo>
                <a:lnTo>
                  <a:pt x="1502" y="150"/>
                </a:lnTo>
                <a:lnTo>
                  <a:pt x="1486" y="173"/>
                </a:lnTo>
                <a:lnTo>
                  <a:pt x="171" y="1485"/>
                </a:lnTo>
                <a:lnTo>
                  <a:pt x="147" y="1504"/>
                </a:lnTo>
                <a:lnTo>
                  <a:pt x="121" y="1513"/>
                </a:lnTo>
                <a:lnTo>
                  <a:pt x="91" y="1515"/>
                </a:lnTo>
                <a:lnTo>
                  <a:pt x="63" y="1508"/>
                </a:lnTo>
                <a:lnTo>
                  <a:pt x="28" y="1485"/>
                </a:lnTo>
                <a:lnTo>
                  <a:pt x="7" y="1452"/>
                </a:lnTo>
                <a:lnTo>
                  <a:pt x="0" y="1424"/>
                </a:lnTo>
                <a:lnTo>
                  <a:pt x="2" y="1395"/>
                </a:lnTo>
                <a:lnTo>
                  <a:pt x="11" y="1367"/>
                </a:lnTo>
                <a:lnTo>
                  <a:pt x="28" y="1342"/>
                </a:lnTo>
                <a:lnTo>
                  <a:pt x="1343" y="30"/>
                </a:lnTo>
                <a:lnTo>
                  <a:pt x="1364" y="12"/>
                </a:lnTo>
                <a:lnTo>
                  <a:pt x="1388" y="4"/>
                </a:lnTo>
                <a:lnTo>
                  <a:pt x="1414" y="0"/>
                </a:lnTo>
                <a:close/>
              </a:path>
            </a:pathLst>
          </a:custGeom>
          <a:solidFill>
            <a:schemeClr val="accent2"/>
          </a:solidFill>
          <a:ln w="0">
            <a:noFill/>
            <a:prstDash val="solid"/>
            <a:round/>
          </a:ln>
        </p:spPr>
        <p:txBody>
          <a:bodyPr vert="horz" wrap="square" lIns="128580" tIns="64290" rIns="128580" bIns="64290" numCol="1" anchor="t" anchorCtr="0" compatLnSpc="1"/>
          <a:lstStyle/>
          <a:p>
            <a:endParaRPr lang="zh-CN" altLang="en-US">
              <a:cs typeface="Calibri" panose="020F0502020204030204" pitchFamily="34" charset="0"/>
            </a:endParaRPr>
          </a:p>
        </p:txBody>
      </p:sp>
      <p:sp>
        <p:nvSpPr>
          <p:cNvPr id="6" name="Freeform 6"/>
          <p:cNvSpPr>
            <a:spLocks noEditPoints="1"/>
          </p:cNvSpPr>
          <p:nvPr/>
        </p:nvSpPr>
        <p:spPr bwMode="auto">
          <a:xfrm>
            <a:off x="993727" y="663997"/>
            <a:ext cx="5082946" cy="5348589"/>
          </a:xfrm>
          <a:custGeom>
            <a:avLst/>
            <a:gdLst>
              <a:gd name="T0" fmla="*/ 1840 w 2277"/>
              <a:gd name="T1" fmla="*/ 895 h 2396"/>
              <a:gd name="T2" fmla="*/ 1889 w 2277"/>
              <a:gd name="T3" fmla="*/ 956 h 2396"/>
              <a:gd name="T4" fmla="*/ 1879 w 2277"/>
              <a:gd name="T5" fmla="*/ 1033 h 2396"/>
              <a:gd name="T6" fmla="*/ 524 w 2277"/>
              <a:gd name="T7" fmla="*/ 2386 h 2396"/>
              <a:gd name="T8" fmla="*/ 438 w 2277"/>
              <a:gd name="T9" fmla="*/ 2389 h 2396"/>
              <a:gd name="T10" fmla="*/ 377 w 2277"/>
              <a:gd name="T11" fmla="*/ 2305 h 2396"/>
              <a:gd name="T12" fmla="*/ 405 w 2277"/>
              <a:gd name="T13" fmla="*/ 2225 h 2396"/>
              <a:gd name="T14" fmla="*/ 1765 w 2277"/>
              <a:gd name="T15" fmla="*/ 885 h 2396"/>
              <a:gd name="T16" fmla="*/ 2202 w 2277"/>
              <a:gd name="T17" fmla="*/ 815 h 2396"/>
              <a:gd name="T18" fmla="*/ 2265 w 2277"/>
              <a:gd name="T19" fmla="*/ 862 h 2396"/>
              <a:gd name="T20" fmla="*/ 2273 w 2277"/>
              <a:gd name="T21" fmla="*/ 937 h 2396"/>
              <a:gd name="T22" fmla="*/ 934 w 2277"/>
              <a:gd name="T23" fmla="*/ 2297 h 2396"/>
              <a:gd name="T24" fmla="*/ 852 w 2277"/>
              <a:gd name="T25" fmla="*/ 2326 h 2396"/>
              <a:gd name="T26" fmla="*/ 768 w 2277"/>
              <a:gd name="T27" fmla="*/ 2264 h 2396"/>
              <a:gd name="T28" fmla="*/ 772 w 2277"/>
              <a:gd name="T29" fmla="*/ 2178 h 2396"/>
              <a:gd name="T30" fmla="*/ 2127 w 2277"/>
              <a:gd name="T31" fmla="*/ 824 h 2396"/>
              <a:gd name="T32" fmla="*/ 1495 w 2277"/>
              <a:gd name="T33" fmla="*/ 550 h 2396"/>
              <a:gd name="T34" fmla="*/ 1566 w 2277"/>
              <a:gd name="T35" fmla="*/ 580 h 2396"/>
              <a:gd name="T36" fmla="*/ 1594 w 2277"/>
              <a:gd name="T37" fmla="*/ 651 h 2396"/>
              <a:gd name="T38" fmla="*/ 1566 w 2277"/>
              <a:gd name="T39" fmla="*/ 723 h 2396"/>
              <a:gd name="T40" fmla="*/ 199 w 2277"/>
              <a:gd name="T41" fmla="*/ 2063 h 2396"/>
              <a:gd name="T42" fmla="*/ 108 w 2277"/>
              <a:gd name="T43" fmla="*/ 2035 h 2396"/>
              <a:gd name="T44" fmla="*/ 81 w 2277"/>
              <a:gd name="T45" fmla="*/ 1944 h 2396"/>
              <a:gd name="T46" fmla="*/ 1423 w 2277"/>
              <a:gd name="T47" fmla="*/ 580 h 2396"/>
              <a:gd name="T48" fmla="*/ 1495 w 2277"/>
              <a:gd name="T49" fmla="*/ 550 h 2396"/>
              <a:gd name="T50" fmla="*/ 2078 w 2277"/>
              <a:gd name="T51" fmla="*/ 342 h 2396"/>
              <a:gd name="T52" fmla="*/ 2127 w 2277"/>
              <a:gd name="T53" fmla="*/ 405 h 2396"/>
              <a:gd name="T54" fmla="*/ 2116 w 2277"/>
              <a:gd name="T55" fmla="*/ 480 h 2396"/>
              <a:gd name="T56" fmla="*/ 761 w 2277"/>
              <a:gd name="T57" fmla="*/ 1834 h 2396"/>
              <a:gd name="T58" fmla="*/ 676 w 2277"/>
              <a:gd name="T59" fmla="*/ 1838 h 2396"/>
              <a:gd name="T60" fmla="*/ 615 w 2277"/>
              <a:gd name="T61" fmla="*/ 1754 h 2396"/>
              <a:gd name="T62" fmla="*/ 643 w 2277"/>
              <a:gd name="T63" fmla="*/ 1672 h 2396"/>
              <a:gd name="T64" fmla="*/ 2003 w 2277"/>
              <a:gd name="T65" fmla="*/ 333 h 2396"/>
              <a:gd name="T66" fmla="*/ 1704 w 2277"/>
              <a:gd name="T67" fmla="*/ 54 h 2396"/>
              <a:gd name="T68" fmla="*/ 1750 w 2277"/>
              <a:gd name="T69" fmla="*/ 80 h 2396"/>
              <a:gd name="T70" fmla="*/ 1779 w 2277"/>
              <a:gd name="T71" fmla="*/ 152 h 2396"/>
              <a:gd name="T72" fmla="*/ 1750 w 2277"/>
              <a:gd name="T73" fmla="*/ 224 h 2396"/>
              <a:gd name="T74" fmla="*/ 384 w 2277"/>
              <a:gd name="T75" fmla="*/ 1564 h 2396"/>
              <a:gd name="T76" fmla="*/ 294 w 2277"/>
              <a:gd name="T77" fmla="*/ 1536 h 2396"/>
              <a:gd name="T78" fmla="*/ 266 w 2277"/>
              <a:gd name="T79" fmla="*/ 1445 h 2396"/>
              <a:gd name="T80" fmla="*/ 1607 w 2277"/>
              <a:gd name="T81" fmla="*/ 80 h 2396"/>
              <a:gd name="T82" fmla="*/ 1678 w 2277"/>
              <a:gd name="T83" fmla="*/ 51 h 2396"/>
              <a:gd name="T84" fmla="*/ 1465 w 2277"/>
              <a:gd name="T85" fmla="*/ 12 h 2396"/>
              <a:gd name="T86" fmla="*/ 1512 w 2277"/>
              <a:gd name="T87" fmla="*/ 75 h 2396"/>
              <a:gd name="T88" fmla="*/ 1502 w 2277"/>
              <a:gd name="T89" fmla="*/ 150 h 2396"/>
              <a:gd name="T90" fmla="*/ 147 w 2277"/>
              <a:gd name="T91" fmla="*/ 1504 h 2396"/>
              <a:gd name="T92" fmla="*/ 63 w 2277"/>
              <a:gd name="T93" fmla="*/ 1508 h 2396"/>
              <a:gd name="T94" fmla="*/ 0 w 2277"/>
              <a:gd name="T95" fmla="*/ 1424 h 2396"/>
              <a:gd name="T96" fmla="*/ 28 w 2277"/>
              <a:gd name="T97" fmla="*/ 1342 h 2396"/>
              <a:gd name="T98" fmla="*/ 1388 w 2277"/>
              <a:gd name="T99" fmla="*/ 4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7" h="2396">
                <a:moveTo>
                  <a:pt x="1792" y="881"/>
                </a:moveTo>
                <a:lnTo>
                  <a:pt x="1816" y="885"/>
                </a:lnTo>
                <a:lnTo>
                  <a:pt x="1840" y="895"/>
                </a:lnTo>
                <a:lnTo>
                  <a:pt x="1863" y="911"/>
                </a:lnTo>
                <a:lnTo>
                  <a:pt x="1879" y="934"/>
                </a:lnTo>
                <a:lnTo>
                  <a:pt x="1889" y="956"/>
                </a:lnTo>
                <a:lnTo>
                  <a:pt x="1893" y="983"/>
                </a:lnTo>
                <a:lnTo>
                  <a:pt x="1889" y="1009"/>
                </a:lnTo>
                <a:lnTo>
                  <a:pt x="1879" y="1033"/>
                </a:lnTo>
                <a:lnTo>
                  <a:pt x="1863" y="1054"/>
                </a:lnTo>
                <a:lnTo>
                  <a:pt x="548" y="2368"/>
                </a:lnTo>
                <a:lnTo>
                  <a:pt x="524" y="2386"/>
                </a:lnTo>
                <a:lnTo>
                  <a:pt x="496" y="2394"/>
                </a:lnTo>
                <a:lnTo>
                  <a:pt x="468" y="2396"/>
                </a:lnTo>
                <a:lnTo>
                  <a:pt x="438" y="2389"/>
                </a:lnTo>
                <a:lnTo>
                  <a:pt x="405" y="2368"/>
                </a:lnTo>
                <a:lnTo>
                  <a:pt x="383" y="2333"/>
                </a:lnTo>
                <a:lnTo>
                  <a:pt x="377" y="2305"/>
                </a:lnTo>
                <a:lnTo>
                  <a:pt x="377" y="2278"/>
                </a:lnTo>
                <a:lnTo>
                  <a:pt x="388" y="2250"/>
                </a:lnTo>
                <a:lnTo>
                  <a:pt x="405" y="2225"/>
                </a:lnTo>
                <a:lnTo>
                  <a:pt x="1720" y="911"/>
                </a:lnTo>
                <a:lnTo>
                  <a:pt x="1741" y="895"/>
                </a:lnTo>
                <a:lnTo>
                  <a:pt x="1765" y="885"/>
                </a:lnTo>
                <a:lnTo>
                  <a:pt x="1792" y="881"/>
                </a:lnTo>
                <a:close/>
                <a:moveTo>
                  <a:pt x="2176" y="812"/>
                </a:moveTo>
                <a:lnTo>
                  <a:pt x="2202" y="815"/>
                </a:lnTo>
                <a:lnTo>
                  <a:pt x="2226" y="824"/>
                </a:lnTo>
                <a:lnTo>
                  <a:pt x="2247" y="841"/>
                </a:lnTo>
                <a:lnTo>
                  <a:pt x="2265" y="862"/>
                </a:lnTo>
                <a:lnTo>
                  <a:pt x="2273" y="887"/>
                </a:lnTo>
                <a:lnTo>
                  <a:pt x="2277" y="913"/>
                </a:lnTo>
                <a:lnTo>
                  <a:pt x="2273" y="937"/>
                </a:lnTo>
                <a:lnTo>
                  <a:pt x="2265" y="962"/>
                </a:lnTo>
                <a:lnTo>
                  <a:pt x="2247" y="984"/>
                </a:lnTo>
                <a:lnTo>
                  <a:pt x="934" y="2297"/>
                </a:lnTo>
                <a:lnTo>
                  <a:pt x="910" y="2316"/>
                </a:lnTo>
                <a:lnTo>
                  <a:pt x="882" y="2325"/>
                </a:lnTo>
                <a:lnTo>
                  <a:pt x="852" y="2326"/>
                </a:lnTo>
                <a:lnTo>
                  <a:pt x="824" y="2319"/>
                </a:lnTo>
                <a:lnTo>
                  <a:pt x="791" y="2297"/>
                </a:lnTo>
                <a:lnTo>
                  <a:pt x="768" y="2264"/>
                </a:lnTo>
                <a:lnTo>
                  <a:pt x="761" y="2236"/>
                </a:lnTo>
                <a:lnTo>
                  <a:pt x="763" y="2206"/>
                </a:lnTo>
                <a:lnTo>
                  <a:pt x="772" y="2178"/>
                </a:lnTo>
                <a:lnTo>
                  <a:pt x="791" y="2154"/>
                </a:lnTo>
                <a:lnTo>
                  <a:pt x="2104" y="841"/>
                </a:lnTo>
                <a:lnTo>
                  <a:pt x="2127" y="824"/>
                </a:lnTo>
                <a:lnTo>
                  <a:pt x="2151" y="815"/>
                </a:lnTo>
                <a:lnTo>
                  <a:pt x="2176" y="812"/>
                </a:lnTo>
                <a:close/>
                <a:moveTo>
                  <a:pt x="1495" y="550"/>
                </a:moveTo>
                <a:lnTo>
                  <a:pt x="1519" y="553"/>
                </a:lnTo>
                <a:lnTo>
                  <a:pt x="1544" y="562"/>
                </a:lnTo>
                <a:lnTo>
                  <a:pt x="1566" y="580"/>
                </a:lnTo>
                <a:lnTo>
                  <a:pt x="1582" y="600"/>
                </a:lnTo>
                <a:lnTo>
                  <a:pt x="1593" y="625"/>
                </a:lnTo>
                <a:lnTo>
                  <a:pt x="1594" y="651"/>
                </a:lnTo>
                <a:lnTo>
                  <a:pt x="1593" y="676"/>
                </a:lnTo>
                <a:lnTo>
                  <a:pt x="1582" y="700"/>
                </a:lnTo>
                <a:lnTo>
                  <a:pt x="1566" y="723"/>
                </a:lnTo>
                <a:lnTo>
                  <a:pt x="252" y="2035"/>
                </a:lnTo>
                <a:lnTo>
                  <a:pt x="227" y="2052"/>
                </a:lnTo>
                <a:lnTo>
                  <a:pt x="199" y="2063"/>
                </a:lnTo>
                <a:lnTo>
                  <a:pt x="171" y="2065"/>
                </a:lnTo>
                <a:lnTo>
                  <a:pt x="142" y="2058"/>
                </a:lnTo>
                <a:lnTo>
                  <a:pt x="108" y="2035"/>
                </a:lnTo>
                <a:lnTo>
                  <a:pt x="86" y="2002"/>
                </a:lnTo>
                <a:lnTo>
                  <a:pt x="79" y="1974"/>
                </a:lnTo>
                <a:lnTo>
                  <a:pt x="81" y="1944"/>
                </a:lnTo>
                <a:lnTo>
                  <a:pt x="91" y="1916"/>
                </a:lnTo>
                <a:lnTo>
                  <a:pt x="108" y="1892"/>
                </a:lnTo>
                <a:lnTo>
                  <a:pt x="1423" y="580"/>
                </a:lnTo>
                <a:lnTo>
                  <a:pt x="1444" y="562"/>
                </a:lnTo>
                <a:lnTo>
                  <a:pt x="1469" y="553"/>
                </a:lnTo>
                <a:lnTo>
                  <a:pt x="1495" y="550"/>
                </a:lnTo>
                <a:close/>
                <a:moveTo>
                  <a:pt x="2029" y="330"/>
                </a:moveTo>
                <a:lnTo>
                  <a:pt x="2054" y="333"/>
                </a:lnTo>
                <a:lnTo>
                  <a:pt x="2078" y="342"/>
                </a:lnTo>
                <a:lnTo>
                  <a:pt x="2101" y="360"/>
                </a:lnTo>
                <a:lnTo>
                  <a:pt x="2116" y="381"/>
                </a:lnTo>
                <a:lnTo>
                  <a:pt x="2127" y="405"/>
                </a:lnTo>
                <a:lnTo>
                  <a:pt x="2130" y="431"/>
                </a:lnTo>
                <a:lnTo>
                  <a:pt x="2127" y="457"/>
                </a:lnTo>
                <a:lnTo>
                  <a:pt x="2116" y="480"/>
                </a:lnTo>
                <a:lnTo>
                  <a:pt x="2101" y="503"/>
                </a:lnTo>
                <a:lnTo>
                  <a:pt x="786" y="1815"/>
                </a:lnTo>
                <a:lnTo>
                  <a:pt x="761" y="1834"/>
                </a:lnTo>
                <a:lnTo>
                  <a:pt x="734" y="1843"/>
                </a:lnTo>
                <a:lnTo>
                  <a:pt x="706" y="1845"/>
                </a:lnTo>
                <a:lnTo>
                  <a:pt x="676" y="1838"/>
                </a:lnTo>
                <a:lnTo>
                  <a:pt x="643" y="1815"/>
                </a:lnTo>
                <a:lnTo>
                  <a:pt x="620" y="1782"/>
                </a:lnTo>
                <a:lnTo>
                  <a:pt x="615" y="1754"/>
                </a:lnTo>
                <a:lnTo>
                  <a:pt x="615" y="1724"/>
                </a:lnTo>
                <a:lnTo>
                  <a:pt x="625" y="1696"/>
                </a:lnTo>
                <a:lnTo>
                  <a:pt x="643" y="1672"/>
                </a:lnTo>
                <a:lnTo>
                  <a:pt x="1957" y="360"/>
                </a:lnTo>
                <a:lnTo>
                  <a:pt x="1978" y="342"/>
                </a:lnTo>
                <a:lnTo>
                  <a:pt x="2003" y="333"/>
                </a:lnTo>
                <a:lnTo>
                  <a:pt x="2029" y="330"/>
                </a:lnTo>
                <a:close/>
                <a:moveTo>
                  <a:pt x="1678" y="51"/>
                </a:moveTo>
                <a:lnTo>
                  <a:pt x="1704" y="54"/>
                </a:lnTo>
                <a:lnTo>
                  <a:pt x="1729" y="63"/>
                </a:lnTo>
                <a:lnTo>
                  <a:pt x="1750" y="80"/>
                </a:lnTo>
                <a:lnTo>
                  <a:pt x="1750" y="80"/>
                </a:lnTo>
                <a:lnTo>
                  <a:pt x="1767" y="101"/>
                </a:lnTo>
                <a:lnTo>
                  <a:pt x="1776" y="126"/>
                </a:lnTo>
                <a:lnTo>
                  <a:pt x="1779" y="152"/>
                </a:lnTo>
                <a:lnTo>
                  <a:pt x="1776" y="178"/>
                </a:lnTo>
                <a:lnTo>
                  <a:pt x="1767" y="201"/>
                </a:lnTo>
                <a:lnTo>
                  <a:pt x="1750" y="224"/>
                </a:lnTo>
                <a:lnTo>
                  <a:pt x="437" y="1536"/>
                </a:lnTo>
                <a:lnTo>
                  <a:pt x="412" y="1555"/>
                </a:lnTo>
                <a:lnTo>
                  <a:pt x="384" y="1564"/>
                </a:lnTo>
                <a:lnTo>
                  <a:pt x="355" y="1566"/>
                </a:lnTo>
                <a:lnTo>
                  <a:pt x="327" y="1559"/>
                </a:lnTo>
                <a:lnTo>
                  <a:pt x="294" y="1536"/>
                </a:lnTo>
                <a:lnTo>
                  <a:pt x="271" y="1503"/>
                </a:lnTo>
                <a:lnTo>
                  <a:pt x="264" y="1475"/>
                </a:lnTo>
                <a:lnTo>
                  <a:pt x="266" y="1445"/>
                </a:lnTo>
                <a:lnTo>
                  <a:pt x="274" y="1417"/>
                </a:lnTo>
                <a:lnTo>
                  <a:pt x="294" y="1393"/>
                </a:lnTo>
                <a:lnTo>
                  <a:pt x="1607" y="80"/>
                </a:lnTo>
                <a:lnTo>
                  <a:pt x="1629" y="63"/>
                </a:lnTo>
                <a:lnTo>
                  <a:pt x="1652" y="54"/>
                </a:lnTo>
                <a:lnTo>
                  <a:pt x="1678" y="51"/>
                </a:lnTo>
                <a:close/>
                <a:moveTo>
                  <a:pt x="1414" y="0"/>
                </a:moveTo>
                <a:lnTo>
                  <a:pt x="1441" y="4"/>
                </a:lnTo>
                <a:lnTo>
                  <a:pt x="1465" y="12"/>
                </a:lnTo>
                <a:lnTo>
                  <a:pt x="1486" y="30"/>
                </a:lnTo>
                <a:lnTo>
                  <a:pt x="1502" y="51"/>
                </a:lnTo>
                <a:lnTo>
                  <a:pt x="1512" y="75"/>
                </a:lnTo>
                <a:lnTo>
                  <a:pt x="1516" y="101"/>
                </a:lnTo>
                <a:lnTo>
                  <a:pt x="1512" y="128"/>
                </a:lnTo>
                <a:lnTo>
                  <a:pt x="1502" y="150"/>
                </a:lnTo>
                <a:lnTo>
                  <a:pt x="1486" y="173"/>
                </a:lnTo>
                <a:lnTo>
                  <a:pt x="171" y="1485"/>
                </a:lnTo>
                <a:lnTo>
                  <a:pt x="147" y="1504"/>
                </a:lnTo>
                <a:lnTo>
                  <a:pt x="121" y="1513"/>
                </a:lnTo>
                <a:lnTo>
                  <a:pt x="91" y="1515"/>
                </a:lnTo>
                <a:lnTo>
                  <a:pt x="63" y="1508"/>
                </a:lnTo>
                <a:lnTo>
                  <a:pt x="28" y="1485"/>
                </a:lnTo>
                <a:lnTo>
                  <a:pt x="7" y="1452"/>
                </a:lnTo>
                <a:lnTo>
                  <a:pt x="0" y="1424"/>
                </a:lnTo>
                <a:lnTo>
                  <a:pt x="2" y="1395"/>
                </a:lnTo>
                <a:lnTo>
                  <a:pt x="11" y="1367"/>
                </a:lnTo>
                <a:lnTo>
                  <a:pt x="28" y="1342"/>
                </a:lnTo>
                <a:lnTo>
                  <a:pt x="1343" y="30"/>
                </a:lnTo>
                <a:lnTo>
                  <a:pt x="1364" y="12"/>
                </a:lnTo>
                <a:lnTo>
                  <a:pt x="1388" y="4"/>
                </a:lnTo>
                <a:lnTo>
                  <a:pt x="1414" y="0"/>
                </a:lnTo>
                <a:close/>
              </a:path>
            </a:pathLst>
          </a:custGeom>
          <a:blipFill dpi="0"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a:blipFill>
          <a:ln w="0">
            <a:noFill/>
            <a:prstDash val="solid"/>
            <a:round/>
          </a:ln>
        </p:spPr>
        <p:txBody>
          <a:bodyPr vert="horz" wrap="square" lIns="128580" tIns="64290" rIns="128580" bIns="64290" numCol="1" anchor="t" anchorCtr="0" compatLnSpc="1"/>
          <a:lstStyle/>
          <a:p>
            <a:endParaRPr lang="zh-CN" altLang="en-US">
              <a:cs typeface="Calibri" panose="020F0502020204030204" pitchFamily="34" charset="0"/>
            </a:endParaRPr>
          </a:p>
        </p:txBody>
      </p:sp>
      <p:sp>
        <p:nvSpPr>
          <p:cNvPr id="3" name="矩形 259"/>
          <p:cNvSpPr>
            <a:spLocks noChangeArrowheads="1"/>
          </p:cNvSpPr>
          <p:nvPr/>
        </p:nvSpPr>
        <p:spPr bwMode="auto">
          <a:xfrm>
            <a:off x="6213352" y="2733040"/>
            <a:ext cx="597095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3600">
                <a:solidFill>
                  <a:schemeClr val="accent1"/>
                </a:solidFill>
                <a:latin typeface="Arial" panose="020B0604020202020204" pitchFamily="34" charset="0"/>
                <a:ea typeface="Calibri" panose="020F0502020204030204" pitchFamily="34" charset="0"/>
                <a:cs typeface="Arial" panose="020B0604020202020204" pitchFamily="34" charset="0"/>
              </a:rPr>
              <a:t>Đồ án bảo mật thông tin</a:t>
            </a:r>
            <a:endParaRPr lang="zh-CN" altLang="en-US" sz="3600" dirty="0">
              <a:solidFill>
                <a:schemeClr val="accent1"/>
              </a:solidFill>
              <a:latin typeface="Arial" panose="020B0604020202020204" pitchFamily="34" charset="0"/>
              <a:ea typeface="Calibri" panose="020F0502020204030204" pitchFamily="34" charset="0"/>
              <a:cs typeface="Arial" panose="020B0604020202020204" pitchFamily="34" charset="0"/>
            </a:endParaRPr>
          </a:p>
        </p:txBody>
      </p:sp>
      <p:sp>
        <p:nvSpPr>
          <p:cNvPr id="4" name="矩形 259"/>
          <p:cNvSpPr>
            <a:spLocks noChangeArrowheads="1"/>
          </p:cNvSpPr>
          <p:nvPr/>
        </p:nvSpPr>
        <p:spPr bwMode="auto">
          <a:xfrm>
            <a:off x="6111028" y="3544317"/>
            <a:ext cx="6439027"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4400" b="1">
                <a:solidFill>
                  <a:schemeClr val="accent1"/>
                </a:solidFill>
                <a:latin typeface="Arial" panose="020B0604020202020204" pitchFamily="34" charset="0"/>
                <a:ea typeface="Calibri" panose="020F0502020204030204" pitchFamily="34" charset="0"/>
                <a:cs typeface="Arial" panose="020B0604020202020204" pitchFamily="34" charset="0"/>
              </a:rPr>
              <a:t>Khai thác lỗ hổng với Metasploit Framework</a:t>
            </a:r>
            <a:endParaRPr lang="zh-CN" altLang="en-US" sz="4400" b="1" dirty="0">
              <a:solidFill>
                <a:schemeClr val="accent1"/>
              </a:solidFill>
              <a:latin typeface="Arial" panose="020B0604020202020204" pitchFamily="34" charset="0"/>
              <a:ea typeface="Calibri" panose="020F0502020204030204" pitchFamily="34" charset="0"/>
              <a:cs typeface="Arial" panose="020B0604020202020204" pitchFamily="34" charset="0"/>
            </a:endParaRPr>
          </a:p>
        </p:txBody>
      </p:sp>
      <p:sp>
        <p:nvSpPr>
          <p:cNvPr id="5" name="矩形 259"/>
          <p:cNvSpPr>
            <a:spLocks noChangeArrowheads="1"/>
          </p:cNvSpPr>
          <p:nvPr/>
        </p:nvSpPr>
        <p:spPr bwMode="auto">
          <a:xfrm>
            <a:off x="5349255" y="5469152"/>
            <a:ext cx="5196932"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000">
                <a:solidFill>
                  <a:schemeClr val="accent1"/>
                </a:solidFill>
                <a:latin typeface="Arial" panose="020B0604020202020204" pitchFamily="34" charset="0"/>
                <a:ea typeface="Calibri" panose="020F0502020204030204" pitchFamily="34" charset="0"/>
                <a:cs typeface="Arial" panose="020B0604020202020204" pitchFamily="34" charset="0"/>
              </a:rPr>
              <a:t>Lâm Ngọc Quốc Khánh</a:t>
            </a:r>
          </a:p>
          <a:p>
            <a:pPr>
              <a:buNone/>
            </a:pPr>
            <a:r>
              <a:rPr lang="en-US" altLang="zh-CN" sz="2000">
                <a:solidFill>
                  <a:schemeClr val="accent1"/>
                </a:solidFill>
                <a:latin typeface="Arial" panose="020B0604020202020204" pitchFamily="34" charset="0"/>
                <a:ea typeface="Calibri" panose="020F0502020204030204" pitchFamily="34" charset="0"/>
                <a:cs typeface="Arial" panose="020B0604020202020204" pitchFamily="34" charset="0"/>
              </a:rPr>
              <a:t>Dương Khánh Văn</a:t>
            </a:r>
          </a:p>
          <a:p>
            <a:pPr>
              <a:buNone/>
            </a:pPr>
            <a:r>
              <a:rPr lang="en-US" altLang="zh-CN" sz="2000">
                <a:solidFill>
                  <a:schemeClr val="accent1"/>
                </a:solidFill>
                <a:latin typeface="Arial" panose="020B0604020202020204" pitchFamily="34" charset="0"/>
                <a:ea typeface="Calibri" panose="020F0502020204030204" pitchFamily="34" charset="0"/>
                <a:cs typeface="Arial" panose="020B0604020202020204" pitchFamily="34" charset="0"/>
              </a:rPr>
              <a:t>Lê Huỳnh Đức </a:t>
            </a:r>
            <a:endParaRPr lang="zh-CN" altLang="en-US" sz="2000" dirty="0">
              <a:solidFill>
                <a:schemeClr val="accent1"/>
              </a:solidFill>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TextBox 11">
            <a:extLst>
              <a:ext uri="{FF2B5EF4-FFF2-40B4-BE49-F238E27FC236}">
                <a16:creationId xmlns:a16="http://schemas.microsoft.com/office/drawing/2014/main" id="{6872C29A-2EEE-4BBE-AC13-8DDB9D2C029F}"/>
              </a:ext>
            </a:extLst>
          </p:cNvPr>
          <p:cNvSpPr txBox="1"/>
          <p:nvPr/>
        </p:nvSpPr>
        <p:spPr>
          <a:xfrm>
            <a:off x="9929914" y="17585"/>
            <a:ext cx="2928836" cy="307777"/>
          </a:xfrm>
          <a:prstGeom prst="rect">
            <a:avLst/>
          </a:prstGeom>
          <a:noFill/>
        </p:spPr>
        <p:txBody>
          <a:bodyPr wrap="square" lIns="0" tIns="0" rIns="0" bIns="0" rtlCol="0">
            <a:spAutoFit/>
          </a:bodyPr>
          <a:lstStyle/>
          <a:p>
            <a:pPr marL="0" lvl="1" indent="0"/>
            <a:r>
              <a:rPr lang="en-US" altLang="zh-CN" sz="20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Tổng quan về phần mềm</a:t>
            </a:r>
            <a:endParaRPr lang="en-US" altLang="zh-CN" sz="20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6" name="矩形 259">
            <a:extLst>
              <a:ext uri="{FF2B5EF4-FFF2-40B4-BE49-F238E27FC236}">
                <a16:creationId xmlns:a16="http://schemas.microsoft.com/office/drawing/2014/main" id="{8541A223-41F5-48E5-B8B9-B7787C41E8A2}"/>
              </a:ext>
            </a:extLst>
          </p:cNvPr>
          <p:cNvSpPr>
            <a:spLocks noChangeArrowheads="1"/>
          </p:cNvSpPr>
          <p:nvPr/>
        </p:nvSpPr>
        <p:spPr bwMode="auto">
          <a:xfrm>
            <a:off x="12417087" y="6740207"/>
            <a:ext cx="5498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a:latin typeface="Arial" panose="020B0604020202020204" pitchFamily="34" charset="0"/>
                <a:ea typeface="Calibri" panose="020F0502020204030204" pitchFamily="34" charset="0"/>
                <a:cs typeface="Arial" panose="020B0604020202020204" pitchFamily="34" charset="0"/>
              </a:rPr>
              <a:t>9</a:t>
            </a:r>
            <a:endParaRPr lang="zh-CN" altLang="en-US" dirty="0">
              <a:latin typeface="Arial" panose="020B0604020202020204" pitchFamily="34"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B6F77269-AF70-4552-BAAC-8F576F4F7ED7}"/>
              </a:ext>
            </a:extLst>
          </p:cNvPr>
          <p:cNvSpPr txBox="1"/>
          <p:nvPr/>
        </p:nvSpPr>
        <p:spPr>
          <a:xfrm>
            <a:off x="164679" y="4768453"/>
            <a:ext cx="12385376" cy="1077218"/>
          </a:xfrm>
          <a:prstGeom prst="rect">
            <a:avLst/>
          </a:prstGeom>
          <a:noFill/>
        </p:spPr>
        <p:txBody>
          <a:bodyPr wrap="square" rtlCol="0">
            <a:spAutoFit/>
          </a:bodyPr>
          <a:lstStyle/>
          <a:p>
            <a:pPr algn="l"/>
            <a:r>
              <a:rPr lang="vi-VN" sz="3200" b="1">
                <a:solidFill>
                  <a:srgbClr val="1B1B1B"/>
                </a:solidFill>
                <a:effectLst/>
                <a:latin typeface="Arial" panose="020B0604020202020204" pitchFamily="34" charset="0"/>
              </a:rPr>
              <a:t>Plugins</a:t>
            </a:r>
            <a:r>
              <a:rPr lang="vi-VN" sz="3200">
                <a:solidFill>
                  <a:srgbClr val="1B1B1B"/>
                </a:solidFill>
                <a:effectLst/>
                <a:latin typeface="Arial" panose="020B0604020202020204" pitchFamily="34" charset="0"/>
              </a:rPr>
              <a:t>: Metasploit bao gồm rất nhiều plugins, nó là các đoạn chương trình nhỏ hỗ trợ trong quá trình sử dụng Metasploit.</a:t>
            </a:r>
          </a:p>
        </p:txBody>
      </p:sp>
      <p:pic>
        <p:nvPicPr>
          <p:cNvPr id="5122" name="Picture 2">
            <a:extLst>
              <a:ext uri="{FF2B5EF4-FFF2-40B4-BE49-F238E27FC236}">
                <a16:creationId xmlns:a16="http://schemas.microsoft.com/office/drawing/2014/main" id="{002B299E-6F3F-42F1-8BE6-C2E56E882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03538"/>
            <a:ext cx="12858750" cy="1423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62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TextBox 11">
            <a:extLst>
              <a:ext uri="{FF2B5EF4-FFF2-40B4-BE49-F238E27FC236}">
                <a16:creationId xmlns:a16="http://schemas.microsoft.com/office/drawing/2014/main" id="{6872C29A-2EEE-4BBE-AC13-8DDB9D2C029F}"/>
              </a:ext>
            </a:extLst>
          </p:cNvPr>
          <p:cNvSpPr txBox="1"/>
          <p:nvPr/>
        </p:nvSpPr>
        <p:spPr>
          <a:xfrm>
            <a:off x="9929914" y="17585"/>
            <a:ext cx="2928836" cy="307777"/>
          </a:xfrm>
          <a:prstGeom prst="rect">
            <a:avLst/>
          </a:prstGeom>
          <a:noFill/>
        </p:spPr>
        <p:txBody>
          <a:bodyPr wrap="square" lIns="0" tIns="0" rIns="0" bIns="0" rtlCol="0">
            <a:spAutoFit/>
          </a:bodyPr>
          <a:lstStyle/>
          <a:p>
            <a:pPr marL="0" lvl="1" indent="0"/>
            <a:r>
              <a:rPr lang="en-US" altLang="zh-CN" sz="20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Tổng quan về phần mềm</a:t>
            </a:r>
            <a:endParaRPr lang="en-US" altLang="zh-CN" sz="20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 name="TextBox 1">
            <a:extLst>
              <a:ext uri="{FF2B5EF4-FFF2-40B4-BE49-F238E27FC236}">
                <a16:creationId xmlns:a16="http://schemas.microsoft.com/office/drawing/2014/main" id="{B6F77269-AF70-4552-BAAC-8F576F4F7ED7}"/>
              </a:ext>
            </a:extLst>
          </p:cNvPr>
          <p:cNvSpPr txBox="1"/>
          <p:nvPr/>
        </p:nvSpPr>
        <p:spPr>
          <a:xfrm>
            <a:off x="164679" y="4768453"/>
            <a:ext cx="12385376" cy="1077218"/>
          </a:xfrm>
          <a:prstGeom prst="rect">
            <a:avLst/>
          </a:prstGeom>
          <a:noFill/>
        </p:spPr>
        <p:txBody>
          <a:bodyPr wrap="square" rtlCol="0">
            <a:spAutoFit/>
          </a:bodyPr>
          <a:lstStyle/>
          <a:p>
            <a:pPr algn="l"/>
            <a:r>
              <a:rPr lang="vi-VN" sz="3200" b="1" i="0">
                <a:solidFill>
                  <a:srgbClr val="1B1B1B"/>
                </a:solidFill>
                <a:effectLst/>
                <a:latin typeface="Arial" panose="020B0604020202020204" pitchFamily="34" charset="0"/>
              </a:rPr>
              <a:t>Tools</a:t>
            </a:r>
            <a:r>
              <a:rPr lang="vi-VN" sz="3200" b="0" i="0">
                <a:solidFill>
                  <a:srgbClr val="1B1B1B"/>
                </a:solidFill>
                <a:effectLst/>
                <a:latin typeface="Arial" panose="020B0604020202020204" pitchFamily="34" charset="0"/>
              </a:rPr>
              <a:t>: Nơi chứa các lệnh command-line tiện ích được sử dụng trong quá trình khai thác</a:t>
            </a:r>
            <a:endParaRPr lang="vi-VN" sz="3200">
              <a:solidFill>
                <a:srgbClr val="1B1B1B"/>
              </a:solidFill>
              <a:effectLst/>
              <a:latin typeface="Arial" panose="020B0604020202020204" pitchFamily="34" charset="0"/>
            </a:endParaRPr>
          </a:p>
        </p:txBody>
      </p:sp>
      <p:pic>
        <p:nvPicPr>
          <p:cNvPr id="6146" name="Picture 2">
            <a:extLst>
              <a:ext uri="{FF2B5EF4-FFF2-40B4-BE49-F238E27FC236}">
                <a16:creationId xmlns:a16="http://schemas.microsoft.com/office/drawing/2014/main" id="{6534ECFE-4462-4766-B337-B02499FBB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11525"/>
            <a:ext cx="12858750" cy="60801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259">
            <a:extLst>
              <a:ext uri="{FF2B5EF4-FFF2-40B4-BE49-F238E27FC236}">
                <a16:creationId xmlns:a16="http://schemas.microsoft.com/office/drawing/2014/main" id="{FEF6ECC8-3976-4E17-BEF8-A391436180D2}"/>
              </a:ext>
            </a:extLst>
          </p:cNvPr>
          <p:cNvSpPr>
            <a:spLocks noChangeArrowheads="1"/>
          </p:cNvSpPr>
          <p:nvPr/>
        </p:nvSpPr>
        <p:spPr bwMode="auto">
          <a:xfrm>
            <a:off x="12308883" y="6763599"/>
            <a:ext cx="5498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a:latin typeface="Arial" panose="020B0604020202020204" pitchFamily="34" charset="0"/>
                <a:ea typeface="Calibri" panose="020F0502020204030204" pitchFamily="34" charset="0"/>
                <a:cs typeface="Arial" panose="020B0604020202020204" pitchFamily="34" charset="0"/>
              </a:rPr>
              <a:t>10</a:t>
            </a:r>
            <a:endParaRPr lang="zh-CN" altLang="en-US"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63885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TextBox 11">
            <a:extLst>
              <a:ext uri="{FF2B5EF4-FFF2-40B4-BE49-F238E27FC236}">
                <a16:creationId xmlns:a16="http://schemas.microsoft.com/office/drawing/2014/main" id="{6872C29A-2EEE-4BBE-AC13-8DDB9D2C029F}"/>
              </a:ext>
            </a:extLst>
          </p:cNvPr>
          <p:cNvSpPr txBox="1"/>
          <p:nvPr/>
        </p:nvSpPr>
        <p:spPr>
          <a:xfrm>
            <a:off x="9929914" y="17585"/>
            <a:ext cx="2928836" cy="307777"/>
          </a:xfrm>
          <a:prstGeom prst="rect">
            <a:avLst/>
          </a:prstGeom>
          <a:noFill/>
        </p:spPr>
        <p:txBody>
          <a:bodyPr wrap="square" lIns="0" tIns="0" rIns="0" bIns="0" rtlCol="0">
            <a:spAutoFit/>
          </a:bodyPr>
          <a:lstStyle/>
          <a:p>
            <a:pPr marL="0" lvl="1" indent="0"/>
            <a:r>
              <a:rPr lang="en-US" altLang="zh-CN" sz="20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Tổng quan về phần mềm</a:t>
            </a:r>
            <a:endParaRPr lang="en-US" altLang="zh-CN" sz="20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 name="TextBox 1">
            <a:extLst>
              <a:ext uri="{FF2B5EF4-FFF2-40B4-BE49-F238E27FC236}">
                <a16:creationId xmlns:a16="http://schemas.microsoft.com/office/drawing/2014/main" id="{B6F77269-AF70-4552-BAAC-8F576F4F7ED7}"/>
              </a:ext>
            </a:extLst>
          </p:cNvPr>
          <p:cNvSpPr txBox="1"/>
          <p:nvPr/>
        </p:nvSpPr>
        <p:spPr>
          <a:xfrm>
            <a:off x="164679" y="4768453"/>
            <a:ext cx="12385376" cy="584775"/>
          </a:xfrm>
          <a:prstGeom prst="rect">
            <a:avLst/>
          </a:prstGeom>
          <a:noFill/>
        </p:spPr>
        <p:txBody>
          <a:bodyPr wrap="square" rtlCol="0">
            <a:spAutoFit/>
          </a:bodyPr>
          <a:lstStyle/>
          <a:p>
            <a:pPr algn="l"/>
            <a:r>
              <a:rPr lang="vi-VN" sz="3200" b="1" i="0">
                <a:solidFill>
                  <a:srgbClr val="1B1B1B"/>
                </a:solidFill>
                <a:effectLst/>
                <a:latin typeface="Arial" panose="020B0604020202020204" pitchFamily="34" charset="0"/>
              </a:rPr>
              <a:t>Scripts</a:t>
            </a:r>
            <a:r>
              <a:rPr lang="vi-VN" sz="3200" b="0" i="0">
                <a:solidFill>
                  <a:srgbClr val="1B1B1B"/>
                </a:solidFill>
                <a:effectLst/>
                <a:latin typeface="Arial" panose="020B0604020202020204" pitchFamily="34" charset="0"/>
              </a:rPr>
              <a:t>: Nơi chứa “meterpreter” và các kịch bản mã khai thác khác.</a:t>
            </a:r>
            <a:endParaRPr lang="vi-VN" sz="3200">
              <a:solidFill>
                <a:srgbClr val="1B1B1B"/>
              </a:solidFill>
              <a:effectLst/>
              <a:latin typeface="Arial" panose="020B0604020202020204" pitchFamily="34" charset="0"/>
            </a:endParaRPr>
          </a:p>
        </p:txBody>
      </p:sp>
      <p:pic>
        <p:nvPicPr>
          <p:cNvPr id="7170" name="Picture 2">
            <a:extLst>
              <a:ext uri="{FF2B5EF4-FFF2-40B4-BE49-F238E27FC236}">
                <a16:creationId xmlns:a16="http://schemas.microsoft.com/office/drawing/2014/main" id="{FB997104-E6AE-48E6-B05A-7A171C70B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61" y="2661752"/>
            <a:ext cx="12778628" cy="165943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259">
            <a:extLst>
              <a:ext uri="{FF2B5EF4-FFF2-40B4-BE49-F238E27FC236}">
                <a16:creationId xmlns:a16="http://schemas.microsoft.com/office/drawing/2014/main" id="{B2E92E60-1C66-4531-AF7D-2C105D149F9A}"/>
              </a:ext>
            </a:extLst>
          </p:cNvPr>
          <p:cNvSpPr>
            <a:spLocks noChangeArrowheads="1"/>
          </p:cNvSpPr>
          <p:nvPr/>
        </p:nvSpPr>
        <p:spPr bwMode="auto">
          <a:xfrm>
            <a:off x="12308883" y="6763599"/>
            <a:ext cx="5498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a:latin typeface="Arial" panose="020B0604020202020204" pitchFamily="34" charset="0"/>
                <a:ea typeface="Calibri" panose="020F0502020204030204" pitchFamily="34" charset="0"/>
                <a:cs typeface="Arial" panose="020B0604020202020204" pitchFamily="34" charset="0"/>
              </a:rPr>
              <a:t>11</a:t>
            </a:r>
            <a:endParaRPr lang="zh-CN" altLang="en-US"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72273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TextBox 11">
            <a:extLst>
              <a:ext uri="{FF2B5EF4-FFF2-40B4-BE49-F238E27FC236}">
                <a16:creationId xmlns:a16="http://schemas.microsoft.com/office/drawing/2014/main" id="{6872C29A-2EEE-4BBE-AC13-8DDB9D2C029F}"/>
              </a:ext>
            </a:extLst>
          </p:cNvPr>
          <p:cNvSpPr txBox="1"/>
          <p:nvPr/>
        </p:nvSpPr>
        <p:spPr>
          <a:xfrm>
            <a:off x="9929914" y="17585"/>
            <a:ext cx="2928836" cy="307777"/>
          </a:xfrm>
          <a:prstGeom prst="rect">
            <a:avLst/>
          </a:prstGeom>
          <a:noFill/>
        </p:spPr>
        <p:txBody>
          <a:bodyPr wrap="square" lIns="0" tIns="0" rIns="0" bIns="0" rtlCol="0">
            <a:spAutoFit/>
          </a:bodyPr>
          <a:lstStyle/>
          <a:p>
            <a:pPr marL="0" lvl="1" indent="0"/>
            <a:r>
              <a:rPr lang="en-US" altLang="zh-CN" sz="20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Tổng quan về phần mềm</a:t>
            </a:r>
            <a:endParaRPr lang="en-US" altLang="zh-CN" sz="20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 name="TextBox 1">
            <a:extLst>
              <a:ext uri="{FF2B5EF4-FFF2-40B4-BE49-F238E27FC236}">
                <a16:creationId xmlns:a16="http://schemas.microsoft.com/office/drawing/2014/main" id="{B6F77269-AF70-4552-BAAC-8F576F4F7ED7}"/>
              </a:ext>
            </a:extLst>
          </p:cNvPr>
          <p:cNvSpPr txBox="1"/>
          <p:nvPr/>
        </p:nvSpPr>
        <p:spPr>
          <a:xfrm>
            <a:off x="0" y="369282"/>
            <a:ext cx="6213351" cy="6494085"/>
          </a:xfrm>
          <a:prstGeom prst="rect">
            <a:avLst/>
          </a:prstGeom>
          <a:noFill/>
        </p:spPr>
        <p:txBody>
          <a:bodyPr wrap="square" rtlCol="0">
            <a:spAutoFit/>
          </a:bodyPr>
          <a:lstStyle/>
          <a:p>
            <a:pPr algn="l"/>
            <a:r>
              <a:rPr lang="vi-VN" sz="3200" b="0" i="0">
                <a:solidFill>
                  <a:srgbClr val="1B1B1B"/>
                </a:solidFill>
                <a:effectLst/>
                <a:latin typeface="Open Sans"/>
              </a:rPr>
              <a:t>Ngoài ra Metasploit Framework còn có các thư viện khác nhau:</a:t>
            </a:r>
            <a:r>
              <a:rPr lang="en-US" sz="3200">
                <a:solidFill>
                  <a:srgbClr val="1B1B1B"/>
                </a:solidFill>
                <a:latin typeface="Open Sans"/>
              </a:rPr>
              <a:t>	</a:t>
            </a:r>
            <a:endParaRPr lang="vi-VN" sz="3200" b="0" i="0">
              <a:solidFill>
                <a:srgbClr val="1B1B1B"/>
              </a:solidFill>
              <a:effectLst/>
              <a:latin typeface="Open Sans"/>
            </a:endParaRPr>
          </a:p>
          <a:p>
            <a:pPr algn="l"/>
            <a:r>
              <a:rPr lang="vi-VN" sz="3200" b="1" i="0">
                <a:solidFill>
                  <a:srgbClr val="1B1B1B"/>
                </a:solidFill>
                <a:effectLst/>
                <a:latin typeface="Open Sans"/>
              </a:rPr>
              <a:t>Rex</a:t>
            </a:r>
            <a:r>
              <a:rPr lang="vi-VN" sz="3200" b="0" i="0">
                <a:solidFill>
                  <a:srgbClr val="1B1B1B"/>
                </a:solidFill>
                <a:effectLst/>
                <a:latin typeface="Open Sans"/>
              </a:rPr>
              <a:t>: chứa các thư viện cơ bản cho mọi tác vụ của Metasploit Framework.</a:t>
            </a:r>
          </a:p>
          <a:p>
            <a:pPr algn="l"/>
            <a:r>
              <a:rPr lang="vi-VN" sz="3200" b="1" i="0">
                <a:solidFill>
                  <a:srgbClr val="1B1B1B"/>
                </a:solidFill>
                <a:effectLst/>
                <a:latin typeface="Open Sans"/>
              </a:rPr>
              <a:t>Msf:Core</a:t>
            </a:r>
            <a:r>
              <a:rPr lang="vi-VN" sz="3200" b="0" i="0">
                <a:solidFill>
                  <a:srgbClr val="1B1B1B"/>
                </a:solidFill>
                <a:effectLst/>
                <a:latin typeface="Open Sans"/>
              </a:rPr>
              <a:t>: cung cấp một API cho việc phát triển mã khai thác. Đây cũng là phần cần quan tâm để có thể viết mã khai thác lỗ hổng cho ứng dụng web.</a:t>
            </a:r>
          </a:p>
          <a:p>
            <a:pPr algn="l"/>
            <a:r>
              <a:rPr lang="vi-VN" sz="3200" b="1" i="0">
                <a:solidFill>
                  <a:srgbClr val="1B1B1B"/>
                </a:solidFill>
                <a:effectLst/>
                <a:latin typeface="Open Sans"/>
              </a:rPr>
              <a:t>Msf:Base</a:t>
            </a:r>
            <a:r>
              <a:rPr lang="vi-VN" sz="3200" b="0" i="0">
                <a:solidFill>
                  <a:srgbClr val="1B1B1B"/>
                </a:solidFill>
                <a:effectLst/>
                <a:latin typeface="Open Sans"/>
              </a:rPr>
              <a:t>: thư viện này cung cấp các API được thiết kế cho việc phát triển giao diện.</a:t>
            </a:r>
          </a:p>
        </p:txBody>
      </p:sp>
      <p:pic>
        <p:nvPicPr>
          <p:cNvPr id="8194" name="Picture 2">
            <a:extLst>
              <a:ext uri="{FF2B5EF4-FFF2-40B4-BE49-F238E27FC236}">
                <a16:creationId xmlns:a16="http://schemas.microsoft.com/office/drawing/2014/main" id="{B45399DC-DF94-4530-A815-4379EE4EE9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350" y="1024036"/>
            <a:ext cx="6645399" cy="440064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259">
            <a:extLst>
              <a:ext uri="{FF2B5EF4-FFF2-40B4-BE49-F238E27FC236}">
                <a16:creationId xmlns:a16="http://schemas.microsoft.com/office/drawing/2014/main" id="{05A062F9-2DC1-4F11-BC2F-A24C5AF2EDF2}"/>
              </a:ext>
            </a:extLst>
          </p:cNvPr>
          <p:cNvSpPr>
            <a:spLocks noChangeArrowheads="1"/>
          </p:cNvSpPr>
          <p:nvPr/>
        </p:nvSpPr>
        <p:spPr bwMode="auto">
          <a:xfrm>
            <a:off x="12308883" y="6763599"/>
            <a:ext cx="5498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a:latin typeface="Arial" panose="020B0604020202020204" pitchFamily="34" charset="0"/>
                <a:ea typeface="Calibri" panose="020F0502020204030204" pitchFamily="34" charset="0"/>
                <a:cs typeface="Arial" panose="020B0604020202020204" pitchFamily="34" charset="0"/>
              </a:rPr>
              <a:t>12</a:t>
            </a:r>
            <a:endParaRPr lang="zh-CN" altLang="en-US"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1285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8"/>
          <p:cNvSpPr txBox="1"/>
          <p:nvPr/>
        </p:nvSpPr>
        <p:spPr>
          <a:xfrm>
            <a:off x="4105650" y="52398"/>
            <a:ext cx="4647449" cy="738664"/>
          </a:xfrm>
          <a:prstGeom prst="rect">
            <a:avLst/>
          </a:prstGeom>
          <a:noFill/>
        </p:spPr>
        <p:txBody>
          <a:bodyPr wrap="square" lIns="0" tIns="0" rIns="0" bIns="0" rtlCol="0">
            <a:spAutoFit/>
          </a:bodyPr>
          <a:lstStyle/>
          <a:p>
            <a:pPr algn="ctr"/>
            <a:r>
              <a:rPr lang="en-US" altLang="zh-CN" sz="48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Payload</a:t>
            </a:r>
          </a:p>
        </p:txBody>
      </p:sp>
      <p:sp>
        <p:nvSpPr>
          <p:cNvPr id="5" name="TextBox 11">
            <a:extLst>
              <a:ext uri="{FF2B5EF4-FFF2-40B4-BE49-F238E27FC236}">
                <a16:creationId xmlns:a16="http://schemas.microsoft.com/office/drawing/2014/main" id="{201BF55D-89CD-4B0E-ADB5-3BE7CCC13F18}"/>
              </a:ext>
            </a:extLst>
          </p:cNvPr>
          <p:cNvSpPr txBox="1"/>
          <p:nvPr/>
        </p:nvSpPr>
        <p:spPr>
          <a:xfrm>
            <a:off x="9929914" y="17585"/>
            <a:ext cx="2928836" cy="307777"/>
          </a:xfrm>
          <a:prstGeom prst="rect">
            <a:avLst/>
          </a:prstGeom>
          <a:noFill/>
        </p:spPr>
        <p:txBody>
          <a:bodyPr wrap="square" lIns="0" tIns="0" rIns="0" bIns="0" rtlCol="0">
            <a:spAutoFit/>
          </a:bodyPr>
          <a:lstStyle/>
          <a:p>
            <a:pPr marL="0" lvl="1" indent="0"/>
            <a:r>
              <a:rPr lang="en-US" altLang="zh-CN" sz="20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Tổng quan về phần mềm</a:t>
            </a:r>
            <a:endParaRPr lang="en-US" altLang="zh-CN" sz="20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7" name="TextBox 6">
            <a:extLst>
              <a:ext uri="{FF2B5EF4-FFF2-40B4-BE49-F238E27FC236}">
                <a16:creationId xmlns:a16="http://schemas.microsoft.com/office/drawing/2014/main" id="{C509EC87-D9FE-43B1-884D-E8FD3A6A6721}"/>
              </a:ext>
            </a:extLst>
          </p:cNvPr>
          <p:cNvSpPr txBox="1"/>
          <p:nvPr/>
        </p:nvSpPr>
        <p:spPr>
          <a:xfrm>
            <a:off x="0" y="952029"/>
            <a:ext cx="12858750" cy="5863144"/>
          </a:xfrm>
          <a:prstGeom prst="rect">
            <a:avLst/>
          </a:prstGeom>
          <a:noFill/>
        </p:spPr>
        <p:txBody>
          <a:bodyPr wrap="square" rtlCol="0">
            <a:spAutoFit/>
          </a:bodyPr>
          <a:lstStyle/>
          <a:p>
            <a:pPr algn="l"/>
            <a:r>
              <a:rPr lang="vi-VN" sz="2500" b="0" i="0">
                <a:solidFill>
                  <a:srgbClr val="1B1B1B"/>
                </a:solidFill>
                <a:effectLst/>
                <a:latin typeface="Open Sans"/>
              </a:rPr>
              <a:t>Một payload trong Metasploit-Framework thường được "ánh xạ" bởi một module khai thác. Bản thân nó chứa các đoạn mã sẽ được thực thi trên mục tiêu khi tấn công. Những payload này được sử dụng rất linh hoạt và có giá trị sử dụng lớn trong nhiều loại kịch bản tấn công khác nhau.</a:t>
            </a:r>
          </a:p>
          <a:p>
            <a:pPr algn="l"/>
            <a:r>
              <a:rPr lang="vi-VN" sz="2500" b="0" i="0">
                <a:solidFill>
                  <a:srgbClr val="1B1B1B"/>
                </a:solidFill>
                <a:effectLst/>
                <a:latin typeface="Open Sans"/>
              </a:rPr>
              <a:t>Có ba loại payload:</a:t>
            </a:r>
          </a:p>
          <a:p>
            <a:pPr marL="342900" indent="-342900" algn="l">
              <a:buFont typeface="Wingdings" panose="05000000000000000000" pitchFamily="2" charset="2"/>
              <a:buChar char="Ø"/>
            </a:pPr>
            <a:r>
              <a:rPr lang="vi-VN" sz="2500" b="1" i="0">
                <a:solidFill>
                  <a:srgbClr val="1B1B1B"/>
                </a:solidFill>
                <a:effectLst/>
                <a:latin typeface="Open Sans"/>
              </a:rPr>
              <a:t>Singles</a:t>
            </a:r>
            <a:r>
              <a:rPr lang="vi-VN" sz="2500" b="0" i="0">
                <a:solidFill>
                  <a:srgbClr val="1B1B1B"/>
                </a:solidFill>
                <a:effectLst/>
                <a:latin typeface="Open Sans"/>
              </a:rPr>
              <a:t>: Những payload này hoàn toàn khép kín và có thể hoạt động</a:t>
            </a:r>
            <a:r>
              <a:rPr lang="en-US" sz="2500" b="0" i="0">
                <a:solidFill>
                  <a:srgbClr val="1B1B1B"/>
                </a:solidFill>
                <a:effectLst/>
                <a:latin typeface="Open Sans"/>
              </a:rPr>
              <a:t> </a:t>
            </a:r>
            <a:r>
              <a:rPr lang="vi-VN" sz="2500" b="0" i="0">
                <a:solidFill>
                  <a:srgbClr val="1B1B1B"/>
                </a:solidFill>
                <a:effectLst/>
                <a:latin typeface="Open Sans"/>
              </a:rPr>
              <a:t>một cách độc lập không kết nối với bất cứ điều gì. Nó thường dùng để làm những việc đơn giản như là thêm một người dùng vào trong hệ thống của mục tiêu hay đơn giản là mở một chương trình nào đó trên mục tiêu bị tấn công. Các payload dạng này thường chỉ chạy một lần duy nhất.</a:t>
            </a:r>
          </a:p>
          <a:p>
            <a:pPr marL="342900" indent="-342900" algn="l">
              <a:buFont typeface="Wingdings" panose="05000000000000000000" pitchFamily="2" charset="2"/>
              <a:buChar char="Ø"/>
            </a:pPr>
            <a:r>
              <a:rPr lang="vi-VN" sz="2500" b="1" i="0">
                <a:solidFill>
                  <a:srgbClr val="1B1B1B"/>
                </a:solidFill>
                <a:effectLst/>
                <a:latin typeface="Open Sans"/>
              </a:rPr>
              <a:t>Stagers</a:t>
            </a:r>
            <a:r>
              <a:rPr lang="vi-VN" sz="2500" b="0" i="0">
                <a:solidFill>
                  <a:srgbClr val="1B1B1B"/>
                </a:solidFill>
                <a:effectLst/>
                <a:latin typeface="Open Sans"/>
              </a:rPr>
              <a:t>: Payload này sẽ tạo ra một kết nối mạng giữa kẻ tấn công và mục tiêu. Nó được thiết kế để đảm bảo tính nhỏ gọn và xác thực tính khả thi của việc tấn công. Nó cũng được thiết kế để tải xuống các payload “Stages”.</a:t>
            </a:r>
          </a:p>
          <a:p>
            <a:pPr marL="342900" indent="-342900" algn="l">
              <a:buFont typeface="Wingdings" panose="05000000000000000000" pitchFamily="2" charset="2"/>
              <a:buChar char="Ø"/>
            </a:pPr>
            <a:r>
              <a:rPr lang="vi-VN" sz="2500" b="1" i="0">
                <a:solidFill>
                  <a:srgbClr val="1B1B1B"/>
                </a:solidFill>
                <a:effectLst/>
                <a:latin typeface="Open Sans"/>
              </a:rPr>
              <a:t>Stages</a:t>
            </a:r>
            <a:r>
              <a:rPr lang="vi-VN" sz="2500" b="0" i="0">
                <a:solidFill>
                  <a:srgbClr val="1B1B1B"/>
                </a:solidFill>
                <a:effectLst/>
                <a:latin typeface="Open Sans"/>
              </a:rPr>
              <a:t>: Đây là các payload được tải xuống bới “</a:t>
            </a:r>
            <a:r>
              <a:rPr lang="en-US" sz="2500" b="0" i="0">
                <a:solidFill>
                  <a:srgbClr val="1B1B1B"/>
                </a:solidFill>
                <a:effectLst/>
                <a:latin typeface="Open Sans"/>
              </a:rPr>
              <a:t>S</a:t>
            </a:r>
            <a:r>
              <a:rPr lang="vi-VN" sz="2500" b="0" i="0">
                <a:solidFill>
                  <a:srgbClr val="1B1B1B"/>
                </a:solidFill>
                <a:effectLst/>
                <a:latin typeface="Open Sans"/>
              </a:rPr>
              <a:t>tagers”. Nó có kích thước lớn, thiết kế với nhiều tùy chọn, chức năng khác nhau.</a:t>
            </a:r>
          </a:p>
        </p:txBody>
      </p:sp>
      <p:sp>
        <p:nvSpPr>
          <p:cNvPr id="8" name="矩形 259">
            <a:extLst>
              <a:ext uri="{FF2B5EF4-FFF2-40B4-BE49-F238E27FC236}">
                <a16:creationId xmlns:a16="http://schemas.microsoft.com/office/drawing/2014/main" id="{D38D272C-D7F6-4636-97BB-74409D1E0FB2}"/>
              </a:ext>
            </a:extLst>
          </p:cNvPr>
          <p:cNvSpPr>
            <a:spLocks noChangeArrowheads="1"/>
          </p:cNvSpPr>
          <p:nvPr/>
        </p:nvSpPr>
        <p:spPr bwMode="auto">
          <a:xfrm>
            <a:off x="12308883" y="6763599"/>
            <a:ext cx="5498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a:latin typeface="Arial" panose="020B0604020202020204" pitchFamily="34" charset="0"/>
                <a:ea typeface="Calibri" panose="020F0502020204030204" pitchFamily="34" charset="0"/>
                <a:cs typeface="Arial" panose="020B0604020202020204" pitchFamily="34" charset="0"/>
              </a:rPr>
              <a:t>13</a:t>
            </a:r>
            <a:endParaRPr lang="zh-CN" altLang="en-US"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50321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8"/>
          <p:cNvSpPr txBox="1"/>
          <p:nvPr/>
        </p:nvSpPr>
        <p:spPr>
          <a:xfrm>
            <a:off x="4105650" y="52398"/>
            <a:ext cx="4647449" cy="738664"/>
          </a:xfrm>
          <a:prstGeom prst="rect">
            <a:avLst/>
          </a:prstGeom>
          <a:noFill/>
        </p:spPr>
        <p:txBody>
          <a:bodyPr wrap="square" lIns="0" tIns="0" rIns="0" bIns="0" rtlCol="0">
            <a:spAutoFit/>
          </a:bodyPr>
          <a:lstStyle/>
          <a:p>
            <a:pPr algn="ctr"/>
            <a:r>
              <a:rPr lang="en-US" altLang="zh-CN" sz="48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Meterpreter</a:t>
            </a:r>
          </a:p>
        </p:txBody>
      </p:sp>
      <p:sp>
        <p:nvSpPr>
          <p:cNvPr id="5" name="TextBox 11">
            <a:extLst>
              <a:ext uri="{FF2B5EF4-FFF2-40B4-BE49-F238E27FC236}">
                <a16:creationId xmlns:a16="http://schemas.microsoft.com/office/drawing/2014/main" id="{201BF55D-89CD-4B0E-ADB5-3BE7CCC13F18}"/>
              </a:ext>
            </a:extLst>
          </p:cNvPr>
          <p:cNvSpPr txBox="1"/>
          <p:nvPr/>
        </p:nvSpPr>
        <p:spPr>
          <a:xfrm>
            <a:off x="9929914" y="17585"/>
            <a:ext cx="2928836" cy="307777"/>
          </a:xfrm>
          <a:prstGeom prst="rect">
            <a:avLst/>
          </a:prstGeom>
          <a:noFill/>
        </p:spPr>
        <p:txBody>
          <a:bodyPr wrap="square" lIns="0" tIns="0" rIns="0" bIns="0" rtlCol="0">
            <a:spAutoFit/>
          </a:bodyPr>
          <a:lstStyle/>
          <a:p>
            <a:pPr marL="0" lvl="1" indent="0"/>
            <a:r>
              <a:rPr lang="en-US" altLang="zh-CN" sz="20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Tổng quan về phần mềm</a:t>
            </a:r>
            <a:endParaRPr lang="en-US" altLang="zh-CN" sz="20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7" name="TextBox 6">
            <a:extLst>
              <a:ext uri="{FF2B5EF4-FFF2-40B4-BE49-F238E27FC236}">
                <a16:creationId xmlns:a16="http://schemas.microsoft.com/office/drawing/2014/main" id="{C509EC87-D9FE-43B1-884D-E8FD3A6A6721}"/>
              </a:ext>
            </a:extLst>
          </p:cNvPr>
          <p:cNvSpPr txBox="1"/>
          <p:nvPr/>
        </p:nvSpPr>
        <p:spPr>
          <a:xfrm>
            <a:off x="0" y="877063"/>
            <a:ext cx="12858750" cy="5863144"/>
          </a:xfrm>
          <a:prstGeom prst="rect">
            <a:avLst/>
          </a:prstGeom>
          <a:noFill/>
        </p:spPr>
        <p:txBody>
          <a:bodyPr wrap="square" rtlCol="0">
            <a:spAutoFit/>
          </a:bodyPr>
          <a:lstStyle/>
          <a:p>
            <a:pPr algn="l"/>
            <a:r>
              <a:rPr lang="vi-VN" sz="2800" b="0" i="0">
                <a:solidFill>
                  <a:srgbClr val="1B1B1B"/>
                </a:solidFill>
                <a:effectLst/>
                <a:latin typeface="Open Sans"/>
              </a:rPr>
              <a:t>Đây là một payload nâng cao có trong Metasploit-Framework. Mục đích của nó là để cung cấp những tập lệnh để khai thác, tấn công các mục tiêu. Nó được viết từ các thành phần phát triển dưới dạng thư viện liên kết động (DLL) files.</a:t>
            </a:r>
          </a:p>
          <a:p>
            <a:pPr algn="l"/>
            <a:r>
              <a:rPr lang="vi-VN" sz="2800" b="0" i="0">
                <a:solidFill>
                  <a:srgbClr val="1B1B1B"/>
                </a:solidFill>
                <a:effectLst/>
                <a:latin typeface="Open Sans"/>
              </a:rPr>
              <a:t>Meterpreter và các thành phần mở rộng được thực thi trong bộ nhớ, hoàn toàn không được ghi lên đĩa nên có thể tránh được sự phát hiện từ các phần mềm chống virus.</a:t>
            </a:r>
          </a:p>
          <a:p>
            <a:pPr algn="l"/>
            <a:r>
              <a:rPr lang="vi-VN" sz="2800" b="0" i="0">
                <a:solidFill>
                  <a:srgbClr val="1B1B1B"/>
                </a:solidFill>
                <a:effectLst/>
                <a:latin typeface="Open Sans"/>
              </a:rPr>
              <a:t>Meterpreter cung cấp một tập lệnh để người sử dụng có thể khai thác trên mục tiêu:</a:t>
            </a:r>
          </a:p>
          <a:p>
            <a:pPr marL="457200" indent="-457200" algn="l">
              <a:buFont typeface="Wingdings" panose="05000000000000000000" pitchFamily="2" charset="2"/>
              <a:buChar char="ü"/>
            </a:pPr>
            <a:r>
              <a:rPr lang="vi-VN" sz="2800" b="1" i="0">
                <a:solidFill>
                  <a:srgbClr val="1B1B1B"/>
                </a:solidFill>
                <a:effectLst/>
                <a:latin typeface="Open Sans"/>
              </a:rPr>
              <a:t>Fs</a:t>
            </a:r>
            <a:r>
              <a:rPr lang="vi-VN" sz="2800" b="0" i="0">
                <a:solidFill>
                  <a:srgbClr val="1B1B1B"/>
                </a:solidFill>
                <a:effectLst/>
                <a:latin typeface="Open Sans"/>
              </a:rPr>
              <a:t>: Cho phép tải lên và tải xuống các tệp từ máy bị tấn công.</a:t>
            </a:r>
          </a:p>
          <a:p>
            <a:pPr marL="457200" indent="-457200" algn="l">
              <a:buFont typeface="Wingdings" panose="05000000000000000000" pitchFamily="2" charset="2"/>
              <a:buChar char="ü"/>
            </a:pPr>
            <a:r>
              <a:rPr lang="vi-VN" sz="2800" b="1" i="0">
                <a:solidFill>
                  <a:srgbClr val="1B1B1B"/>
                </a:solidFill>
                <a:effectLst/>
                <a:latin typeface="Open Sans"/>
              </a:rPr>
              <a:t>Net:</a:t>
            </a:r>
            <a:r>
              <a:rPr lang="vi-VN" sz="2800" b="0" i="0">
                <a:solidFill>
                  <a:srgbClr val="1B1B1B"/>
                </a:solidFill>
                <a:effectLst/>
                <a:latin typeface="Open Sans"/>
              </a:rPr>
              <a:t> : Cho phép xem thông tin mạng của máy bị tấn công như IP, bảng định tuyến (route table).</a:t>
            </a:r>
          </a:p>
          <a:p>
            <a:pPr marL="457200" indent="-457200" algn="l">
              <a:buFont typeface="Wingdings" panose="05000000000000000000" pitchFamily="2" charset="2"/>
              <a:buChar char="ü"/>
            </a:pPr>
            <a:r>
              <a:rPr lang="vi-VN" sz="2800" b="1" i="0">
                <a:solidFill>
                  <a:srgbClr val="1B1B1B"/>
                </a:solidFill>
                <a:effectLst/>
                <a:latin typeface="Open Sans"/>
              </a:rPr>
              <a:t>Process</a:t>
            </a:r>
            <a:r>
              <a:rPr lang="vi-VN" sz="2800" b="0" i="0">
                <a:solidFill>
                  <a:srgbClr val="1B1B1B"/>
                </a:solidFill>
                <a:effectLst/>
                <a:latin typeface="Open Sans"/>
              </a:rPr>
              <a:t>: Cho phép tạo các chương trình chạy mới trên máy bị tấn công.</a:t>
            </a:r>
          </a:p>
          <a:p>
            <a:pPr marL="457200" indent="-457200" algn="l">
              <a:buFont typeface="Wingdings" panose="05000000000000000000" pitchFamily="2" charset="2"/>
              <a:buChar char="ü"/>
            </a:pPr>
            <a:r>
              <a:rPr lang="vi-VN" sz="2800" b="1" i="0">
                <a:solidFill>
                  <a:srgbClr val="1B1B1B"/>
                </a:solidFill>
                <a:effectLst/>
                <a:latin typeface="Open Sans"/>
              </a:rPr>
              <a:t>Sys</a:t>
            </a:r>
            <a:r>
              <a:rPr lang="vi-VN" sz="2800" b="0" i="0">
                <a:solidFill>
                  <a:srgbClr val="1B1B1B"/>
                </a:solidFill>
                <a:effectLst/>
                <a:latin typeface="Open Sans"/>
              </a:rPr>
              <a:t>: Cho phép xem thông tin hệ thống của máy bị tấn công.</a:t>
            </a:r>
          </a:p>
        </p:txBody>
      </p:sp>
      <p:sp>
        <p:nvSpPr>
          <p:cNvPr id="8" name="矩形 259">
            <a:extLst>
              <a:ext uri="{FF2B5EF4-FFF2-40B4-BE49-F238E27FC236}">
                <a16:creationId xmlns:a16="http://schemas.microsoft.com/office/drawing/2014/main" id="{2C5A5564-D28F-49E0-81A5-DD714F154893}"/>
              </a:ext>
            </a:extLst>
          </p:cNvPr>
          <p:cNvSpPr>
            <a:spLocks noChangeArrowheads="1"/>
          </p:cNvSpPr>
          <p:nvPr/>
        </p:nvSpPr>
        <p:spPr bwMode="auto">
          <a:xfrm>
            <a:off x="12308883" y="6763599"/>
            <a:ext cx="5498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a:latin typeface="Arial" panose="020B0604020202020204" pitchFamily="34" charset="0"/>
                <a:ea typeface="Calibri" panose="020F0502020204030204" pitchFamily="34" charset="0"/>
                <a:cs typeface="Arial" panose="020B0604020202020204" pitchFamily="34" charset="0"/>
              </a:rPr>
              <a:t>14</a:t>
            </a:r>
            <a:endParaRPr lang="zh-CN" altLang="en-US"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7536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6"/>
          <p:cNvSpPr>
            <a:spLocks noEditPoints="1"/>
          </p:cNvSpPr>
          <p:nvPr/>
        </p:nvSpPr>
        <p:spPr bwMode="auto">
          <a:xfrm>
            <a:off x="1721661" y="1638300"/>
            <a:ext cx="3896434" cy="4100066"/>
          </a:xfrm>
          <a:custGeom>
            <a:avLst/>
            <a:gdLst>
              <a:gd name="T0" fmla="*/ 1840 w 2277"/>
              <a:gd name="T1" fmla="*/ 895 h 2396"/>
              <a:gd name="T2" fmla="*/ 1889 w 2277"/>
              <a:gd name="T3" fmla="*/ 956 h 2396"/>
              <a:gd name="T4" fmla="*/ 1879 w 2277"/>
              <a:gd name="T5" fmla="*/ 1033 h 2396"/>
              <a:gd name="T6" fmla="*/ 524 w 2277"/>
              <a:gd name="T7" fmla="*/ 2386 h 2396"/>
              <a:gd name="T8" fmla="*/ 438 w 2277"/>
              <a:gd name="T9" fmla="*/ 2389 h 2396"/>
              <a:gd name="T10" fmla="*/ 377 w 2277"/>
              <a:gd name="T11" fmla="*/ 2305 h 2396"/>
              <a:gd name="T12" fmla="*/ 405 w 2277"/>
              <a:gd name="T13" fmla="*/ 2225 h 2396"/>
              <a:gd name="T14" fmla="*/ 1765 w 2277"/>
              <a:gd name="T15" fmla="*/ 885 h 2396"/>
              <a:gd name="T16" fmla="*/ 2202 w 2277"/>
              <a:gd name="T17" fmla="*/ 815 h 2396"/>
              <a:gd name="T18" fmla="*/ 2265 w 2277"/>
              <a:gd name="T19" fmla="*/ 862 h 2396"/>
              <a:gd name="T20" fmla="*/ 2273 w 2277"/>
              <a:gd name="T21" fmla="*/ 937 h 2396"/>
              <a:gd name="T22" fmla="*/ 934 w 2277"/>
              <a:gd name="T23" fmla="*/ 2297 h 2396"/>
              <a:gd name="T24" fmla="*/ 852 w 2277"/>
              <a:gd name="T25" fmla="*/ 2326 h 2396"/>
              <a:gd name="T26" fmla="*/ 768 w 2277"/>
              <a:gd name="T27" fmla="*/ 2264 h 2396"/>
              <a:gd name="T28" fmla="*/ 772 w 2277"/>
              <a:gd name="T29" fmla="*/ 2178 h 2396"/>
              <a:gd name="T30" fmla="*/ 2127 w 2277"/>
              <a:gd name="T31" fmla="*/ 824 h 2396"/>
              <a:gd name="T32" fmla="*/ 1495 w 2277"/>
              <a:gd name="T33" fmla="*/ 550 h 2396"/>
              <a:gd name="T34" fmla="*/ 1566 w 2277"/>
              <a:gd name="T35" fmla="*/ 580 h 2396"/>
              <a:gd name="T36" fmla="*/ 1594 w 2277"/>
              <a:gd name="T37" fmla="*/ 651 h 2396"/>
              <a:gd name="T38" fmla="*/ 1566 w 2277"/>
              <a:gd name="T39" fmla="*/ 723 h 2396"/>
              <a:gd name="T40" fmla="*/ 199 w 2277"/>
              <a:gd name="T41" fmla="*/ 2063 h 2396"/>
              <a:gd name="T42" fmla="*/ 108 w 2277"/>
              <a:gd name="T43" fmla="*/ 2035 h 2396"/>
              <a:gd name="T44" fmla="*/ 81 w 2277"/>
              <a:gd name="T45" fmla="*/ 1944 h 2396"/>
              <a:gd name="T46" fmla="*/ 1423 w 2277"/>
              <a:gd name="T47" fmla="*/ 580 h 2396"/>
              <a:gd name="T48" fmla="*/ 1495 w 2277"/>
              <a:gd name="T49" fmla="*/ 550 h 2396"/>
              <a:gd name="T50" fmla="*/ 2078 w 2277"/>
              <a:gd name="T51" fmla="*/ 342 h 2396"/>
              <a:gd name="T52" fmla="*/ 2127 w 2277"/>
              <a:gd name="T53" fmla="*/ 405 h 2396"/>
              <a:gd name="T54" fmla="*/ 2116 w 2277"/>
              <a:gd name="T55" fmla="*/ 480 h 2396"/>
              <a:gd name="T56" fmla="*/ 761 w 2277"/>
              <a:gd name="T57" fmla="*/ 1834 h 2396"/>
              <a:gd name="T58" fmla="*/ 676 w 2277"/>
              <a:gd name="T59" fmla="*/ 1838 h 2396"/>
              <a:gd name="T60" fmla="*/ 615 w 2277"/>
              <a:gd name="T61" fmla="*/ 1754 h 2396"/>
              <a:gd name="T62" fmla="*/ 643 w 2277"/>
              <a:gd name="T63" fmla="*/ 1672 h 2396"/>
              <a:gd name="T64" fmla="*/ 2003 w 2277"/>
              <a:gd name="T65" fmla="*/ 333 h 2396"/>
              <a:gd name="T66" fmla="*/ 1704 w 2277"/>
              <a:gd name="T67" fmla="*/ 54 h 2396"/>
              <a:gd name="T68" fmla="*/ 1750 w 2277"/>
              <a:gd name="T69" fmla="*/ 80 h 2396"/>
              <a:gd name="T70" fmla="*/ 1779 w 2277"/>
              <a:gd name="T71" fmla="*/ 152 h 2396"/>
              <a:gd name="T72" fmla="*/ 1750 w 2277"/>
              <a:gd name="T73" fmla="*/ 224 h 2396"/>
              <a:gd name="T74" fmla="*/ 384 w 2277"/>
              <a:gd name="T75" fmla="*/ 1564 h 2396"/>
              <a:gd name="T76" fmla="*/ 294 w 2277"/>
              <a:gd name="T77" fmla="*/ 1536 h 2396"/>
              <a:gd name="T78" fmla="*/ 266 w 2277"/>
              <a:gd name="T79" fmla="*/ 1445 h 2396"/>
              <a:gd name="T80" fmla="*/ 1607 w 2277"/>
              <a:gd name="T81" fmla="*/ 80 h 2396"/>
              <a:gd name="T82" fmla="*/ 1678 w 2277"/>
              <a:gd name="T83" fmla="*/ 51 h 2396"/>
              <a:gd name="T84" fmla="*/ 1465 w 2277"/>
              <a:gd name="T85" fmla="*/ 12 h 2396"/>
              <a:gd name="T86" fmla="*/ 1512 w 2277"/>
              <a:gd name="T87" fmla="*/ 75 h 2396"/>
              <a:gd name="T88" fmla="*/ 1502 w 2277"/>
              <a:gd name="T89" fmla="*/ 150 h 2396"/>
              <a:gd name="T90" fmla="*/ 147 w 2277"/>
              <a:gd name="T91" fmla="*/ 1504 h 2396"/>
              <a:gd name="T92" fmla="*/ 63 w 2277"/>
              <a:gd name="T93" fmla="*/ 1508 h 2396"/>
              <a:gd name="T94" fmla="*/ 0 w 2277"/>
              <a:gd name="T95" fmla="*/ 1424 h 2396"/>
              <a:gd name="T96" fmla="*/ 28 w 2277"/>
              <a:gd name="T97" fmla="*/ 1342 h 2396"/>
              <a:gd name="T98" fmla="*/ 1388 w 2277"/>
              <a:gd name="T99" fmla="*/ 4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7" h="2396">
                <a:moveTo>
                  <a:pt x="1792" y="881"/>
                </a:moveTo>
                <a:lnTo>
                  <a:pt x="1816" y="885"/>
                </a:lnTo>
                <a:lnTo>
                  <a:pt x="1840" y="895"/>
                </a:lnTo>
                <a:lnTo>
                  <a:pt x="1863" y="911"/>
                </a:lnTo>
                <a:lnTo>
                  <a:pt x="1879" y="934"/>
                </a:lnTo>
                <a:lnTo>
                  <a:pt x="1889" y="956"/>
                </a:lnTo>
                <a:lnTo>
                  <a:pt x="1893" y="983"/>
                </a:lnTo>
                <a:lnTo>
                  <a:pt x="1889" y="1009"/>
                </a:lnTo>
                <a:lnTo>
                  <a:pt x="1879" y="1033"/>
                </a:lnTo>
                <a:lnTo>
                  <a:pt x="1863" y="1054"/>
                </a:lnTo>
                <a:lnTo>
                  <a:pt x="548" y="2368"/>
                </a:lnTo>
                <a:lnTo>
                  <a:pt x="524" y="2386"/>
                </a:lnTo>
                <a:lnTo>
                  <a:pt x="496" y="2394"/>
                </a:lnTo>
                <a:lnTo>
                  <a:pt x="468" y="2396"/>
                </a:lnTo>
                <a:lnTo>
                  <a:pt x="438" y="2389"/>
                </a:lnTo>
                <a:lnTo>
                  <a:pt x="405" y="2368"/>
                </a:lnTo>
                <a:lnTo>
                  <a:pt x="383" y="2333"/>
                </a:lnTo>
                <a:lnTo>
                  <a:pt x="377" y="2305"/>
                </a:lnTo>
                <a:lnTo>
                  <a:pt x="377" y="2278"/>
                </a:lnTo>
                <a:lnTo>
                  <a:pt x="388" y="2250"/>
                </a:lnTo>
                <a:lnTo>
                  <a:pt x="405" y="2225"/>
                </a:lnTo>
                <a:lnTo>
                  <a:pt x="1720" y="911"/>
                </a:lnTo>
                <a:lnTo>
                  <a:pt x="1741" y="895"/>
                </a:lnTo>
                <a:lnTo>
                  <a:pt x="1765" y="885"/>
                </a:lnTo>
                <a:lnTo>
                  <a:pt x="1792" y="881"/>
                </a:lnTo>
                <a:close/>
                <a:moveTo>
                  <a:pt x="2176" y="812"/>
                </a:moveTo>
                <a:lnTo>
                  <a:pt x="2202" y="815"/>
                </a:lnTo>
                <a:lnTo>
                  <a:pt x="2226" y="824"/>
                </a:lnTo>
                <a:lnTo>
                  <a:pt x="2247" y="841"/>
                </a:lnTo>
                <a:lnTo>
                  <a:pt x="2265" y="862"/>
                </a:lnTo>
                <a:lnTo>
                  <a:pt x="2273" y="887"/>
                </a:lnTo>
                <a:lnTo>
                  <a:pt x="2277" y="913"/>
                </a:lnTo>
                <a:lnTo>
                  <a:pt x="2273" y="937"/>
                </a:lnTo>
                <a:lnTo>
                  <a:pt x="2265" y="962"/>
                </a:lnTo>
                <a:lnTo>
                  <a:pt x="2247" y="984"/>
                </a:lnTo>
                <a:lnTo>
                  <a:pt x="934" y="2297"/>
                </a:lnTo>
                <a:lnTo>
                  <a:pt x="910" y="2316"/>
                </a:lnTo>
                <a:lnTo>
                  <a:pt x="882" y="2325"/>
                </a:lnTo>
                <a:lnTo>
                  <a:pt x="852" y="2326"/>
                </a:lnTo>
                <a:lnTo>
                  <a:pt x="824" y="2319"/>
                </a:lnTo>
                <a:lnTo>
                  <a:pt x="791" y="2297"/>
                </a:lnTo>
                <a:lnTo>
                  <a:pt x="768" y="2264"/>
                </a:lnTo>
                <a:lnTo>
                  <a:pt x="761" y="2236"/>
                </a:lnTo>
                <a:lnTo>
                  <a:pt x="763" y="2206"/>
                </a:lnTo>
                <a:lnTo>
                  <a:pt x="772" y="2178"/>
                </a:lnTo>
                <a:lnTo>
                  <a:pt x="791" y="2154"/>
                </a:lnTo>
                <a:lnTo>
                  <a:pt x="2104" y="841"/>
                </a:lnTo>
                <a:lnTo>
                  <a:pt x="2127" y="824"/>
                </a:lnTo>
                <a:lnTo>
                  <a:pt x="2151" y="815"/>
                </a:lnTo>
                <a:lnTo>
                  <a:pt x="2176" y="812"/>
                </a:lnTo>
                <a:close/>
                <a:moveTo>
                  <a:pt x="1495" y="550"/>
                </a:moveTo>
                <a:lnTo>
                  <a:pt x="1519" y="553"/>
                </a:lnTo>
                <a:lnTo>
                  <a:pt x="1544" y="562"/>
                </a:lnTo>
                <a:lnTo>
                  <a:pt x="1566" y="580"/>
                </a:lnTo>
                <a:lnTo>
                  <a:pt x="1582" y="600"/>
                </a:lnTo>
                <a:lnTo>
                  <a:pt x="1593" y="625"/>
                </a:lnTo>
                <a:lnTo>
                  <a:pt x="1594" y="651"/>
                </a:lnTo>
                <a:lnTo>
                  <a:pt x="1593" y="676"/>
                </a:lnTo>
                <a:lnTo>
                  <a:pt x="1582" y="700"/>
                </a:lnTo>
                <a:lnTo>
                  <a:pt x="1566" y="723"/>
                </a:lnTo>
                <a:lnTo>
                  <a:pt x="252" y="2035"/>
                </a:lnTo>
                <a:lnTo>
                  <a:pt x="227" y="2052"/>
                </a:lnTo>
                <a:lnTo>
                  <a:pt x="199" y="2063"/>
                </a:lnTo>
                <a:lnTo>
                  <a:pt x="171" y="2065"/>
                </a:lnTo>
                <a:lnTo>
                  <a:pt x="142" y="2058"/>
                </a:lnTo>
                <a:lnTo>
                  <a:pt x="108" y="2035"/>
                </a:lnTo>
                <a:lnTo>
                  <a:pt x="86" y="2002"/>
                </a:lnTo>
                <a:lnTo>
                  <a:pt x="79" y="1974"/>
                </a:lnTo>
                <a:lnTo>
                  <a:pt x="81" y="1944"/>
                </a:lnTo>
                <a:lnTo>
                  <a:pt x="91" y="1916"/>
                </a:lnTo>
                <a:lnTo>
                  <a:pt x="108" y="1892"/>
                </a:lnTo>
                <a:lnTo>
                  <a:pt x="1423" y="580"/>
                </a:lnTo>
                <a:lnTo>
                  <a:pt x="1444" y="562"/>
                </a:lnTo>
                <a:lnTo>
                  <a:pt x="1469" y="553"/>
                </a:lnTo>
                <a:lnTo>
                  <a:pt x="1495" y="550"/>
                </a:lnTo>
                <a:close/>
                <a:moveTo>
                  <a:pt x="2029" y="330"/>
                </a:moveTo>
                <a:lnTo>
                  <a:pt x="2054" y="333"/>
                </a:lnTo>
                <a:lnTo>
                  <a:pt x="2078" y="342"/>
                </a:lnTo>
                <a:lnTo>
                  <a:pt x="2101" y="360"/>
                </a:lnTo>
                <a:lnTo>
                  <a:pt x="2116" y="381"/>
                </a:lnTo>
                <a:lnTo>
                  <a:pt x="2127" y="405"/>
                </a:lnTo>
                <a:lnTo>
                  <a:pt x="2130" y="431"/>
                </a:lnTo>
                <a:lnTo>
                  <a:pt x="2127" y="457"/>
                </a:lnTo>
                <a:lnTo>
                  <a:pt x="2116" y="480"/>
                </a:lnTo>
                <a:lnTo>
                  <a:pt x="2101" y="503"/>
                </a:lnTo>
                <a:lnTo>
                  <a:pt x="786" y="1815"/>
                </a:lnTo>
                <a:lnTo>
                  <a:pt x="761" y="1834"/>
                </a:lnTo>
                <a:lnTo>
                  <a:pt x="734" y="1843"/>
                </a:lnTo>
                <a:lnTo>
                  <a:pt x="706" y="1845"/>
                </a:lnTo>
                <a:lnTo>
                  <a:pt x="676" y="1838"/>
                </a:lnTo>
                <a:lnTo>
                  <a:pt x="643" y="1815"/>
                </a:lnTo>
                <a:lnTo>
                  <a:pt x="620" y="1782"/>
                </a:lnTo>
                <a:lnTo>
                  <a:pt x="615" y="1754"/>
                </a:lnTo>
                <a:lnTo>
                  <a:pt x="615" y="1724"/>
                </a:lnTo>
                <a:lnTo>
                  <a:pt x="625" y="1696"/>
                </a:lnTo>
                <a:lnTo>
                  <a:pt x="643" y="1672"/>
                </a:lnTo>
                <a:lnTo>
                  <a:pt x="1957" y="360"/>
                </a:lnTo>
                <a:lnTo>
                  <a:pt x="1978" y="342"/>
                </a:lnTo>
                <a:lnTo>
                  <a:pt x="2003" y="333"/>
                </a:lnTo>
                <a:lnTo>
                  <a:pt x="2029" y="330"/>
                </a:lnTo>
                <a:close/>
                <a:moveTo>
                  <a:pt x="1678" y="51"/>
                </a:moveTo>
                <a:lnTo>
                  <a:pt x="1704" y="54"/>
                </a:lnTo>
                <a:lnTo>
                  <a:pt x="1729" y="63"/>
                </a:lnTo>
                <a:lnTo>
                  <a:pt x="1750" y="80"/>
                </a:lnTo>
                <a:lnTo>
                  <a:pt x="1750" y="80"/>
                </a:lnTo>
                <a:lnTo>
                  <a:pt x="1767" y="101"/>
                </a:lnTo>
                <a:lnTo>
                  <a:pt x="1776" y="126"/>
                </a:lnTo>
                <a:lnTo>
                  <a:pt x="1779" y="152"/>
                </a:lnTo>
                <a:lnTo>
                  <a:pt x="1776" y="178"/>
                </a:lnTo>
                <a:lnTo>
                  <a:pt x="1767" y="201"/>
                </a:lnTo>
                <a:lnTo>
                  <a:pt x="1750" y="224"/>
                </a:lnTo>
                <a:lnTo>
                  <a:pt x="437" y="1536"/>
                </a:lnTo>
                <a:lnTo>
                  <a:pt x="412" y="1555"/>
                </a:lnTo>
                <a:lnTo>
                  <a:pt x="384" y="1564"/>
                </a:lnTo>
                <a:lnTo>
                  <a:pt x="355" y="1566"/>
                </a:lnTo>
                <a:lnTo>
                  <a:pt x="327" y="1559"/>
                </a:lnTo>
                <a:lnTo>
                  <a:pt x="294" y="1536"/>
                </a:lnTo>
                <a:lnTo>
                  <a:pt x="271" y="1503"/>
                </a:lnTo>
                <a:lnTo>
                  <a:pt x="264" y="1475"/>
                </a:lnTo>
                <a:lnTo>
                  <a:pt x="266" y="1445"/>
                </a:lnTo>
                <a:lnTo>
                  <a:pt x="274" y="1417"/>
                </a:lnTo>
                <a:lnTo>
                  <a:pt x="294" y="1393"/>
                </a:lnTo>
                <a:lnTo>
                  <a:pt x="1607" y="80"/>
                </a:lnTo>
                <a:lnTo>
                  <a:pt x="1629" y="63"/>
                </a:lnTo>
                <a:lnTo>
                  <a:pt x="1652" y="54"/>
                </a:lnTo>
                <a:lnTo>
                  <a:pt x="1678" y="51"/>
                </a:lnTo>
                <a:close/>
                <a:moveTo>
                  <a:pt x="1414" y="0"/>
                </a:moveTo>
                <a:lnTo>
                  <a:pt x="1441" y="4"/>
                </a:lnTo>
                <a:lnTo>
                  <a:pt x="1465" y="12"/>
                </a:lnTo>
                <a:lnTo>
                  <a:pt x="1486" y="30"/>
                </a:lnTo>
                <a:lnTo>
                  <a:pt x="1502" y="51"/>
                </a:lnTo>
                <a:lnTo>
                  <a:pt x="1512" y="75"/>
                </a:lnTo>
                <a:lnTo>
                  <a:pt x="1516" y="101"/>
                </a:lnTo>
                <a:lnTo>
                  <a:pt x="1512" y="128"/>
                </a:lnTo>
                <a:lnTo>
                  <a:pt x="1502" y="150"/>
                </a:lnTo>
                <a:lnTo>
                  <a:pt x="1486" y="173"/>
                </a:lnTo>
                <a:lnTo>
                  <a:pt x="171" y="1485"/>
                </a:lnTo>
                <a:lnTo>
                  <a:pt x="147" y="1504"/>
                </a:lnTo>
                <a:lnTo>
                  <a:pt x="121" y="1513"/>
                </a:lnTo>
                <a:lnTo>
                  <a:pt x="91" y="1515"/>
                </a:lnTo>
                <a:lnTo>
                  <a:pt x="63" y="1508"/>
                </a:lnTo>
                <a:lnTo>
                  <a:pt x="28" y="1485"/>
                </a:lnTo>
                <a:lnTo>
                  <a:pt x="7" y="1452"/>
                </a:lnTo>
                <a:lnTo>
                  <a:pt x="0" y="1424"/>
                </a:lnTo>
                <a:lnTo>
                  <a:pt x="2" y="1395"/>
                </a:lnTo>
                <a:lnTo>
                  <a:pt x="11" y="1367"/>
                </a:lnTo>
                <a:lnTo>
                  <a:pt x="28" y="1342"/>
                </a:lnTo>
                <a:lnTo>
                  <a:pt x="1343" y="30"/>
                </a:lnTo>
                <a:lnTo>
                  <a:pt x="1364" y="12"/>
                </a:lnTo>
                <a:lnTo>
                  <a:pt x="1388" y="4"/>
                </a:lnTo>
                <a:lnTo>
                  <a:pt x="1414" y="0"/>
                </a:lnTo>
                <a:close/>
              </a:path>
            </a:pathLst>
          </a:custGeom>
          <a:solidFill>
            <a:schemeClr val="accent2"/>
          </a:solidFill>
          <a:ln w="0">
            <a:noFill/>
            <a:prstDash val="solid"/>
            <a:round/>
          </a:ln>
        </p:spPr>
        <p:txBody>
          <a:bodyPr vert="horz" wrap="square" lIns="128580" tIns="64290" rIns="128580" bIns="64290" numCol="1" anchor="t" anchorCtr="0" compatLnSpc="1"/>
          <a:lstStyle/>
          <a:p>
            <a:endParaRPr lang="zh-CN" altLang="en-US">
              <a:cs typeface="Calibri" panose="020F0502020204030204" pitchFamily="34" charset="0"/>
            </a:endParaRPr>
          </a:p>
        </p:txBody>
      </p:sp>
      <p:sp>
        <p:nvSpPr>
          <p:cNvPr id="18" name="Title 13"/>
          <p:cNvSpPr txBox="1"/>
          <p:nvPr/>
        </p:nvSpPr>
        <p:spPr>
          <a:xfrm>
            <a:off x="2843957" y="4346356"/>
            <a:ext cx="1651842" cy="51937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375" b="1"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PART</a:t>
            </a:r>
          </a:p>
        </p:txBody>
      </p:sp>
      <p:sp>
        <p:nvSpPr>
          <p:cNvPr id="11" name="TextBox 48"/>
          <p:cNvSpPr txBox="1"/>
          <p:nvPr/>
        </p:nvSpPr>
        <p:spPr>
          <a:xfrm>
            <a:off x="5997575" y="3040380"/>
            <a:ext cx="5616376" cy="738664"/>
          </a:xfrm>
          <a:prstGeom prst="rect">
            <a:avLst/>
          </a:prstGeom>
          <a:noFill/>
        </p:spPr>
        <p:txBody>
          <a:bodyPr wrap="square" lIns="0" tIns="0" rIns="0" bIns="0" rtlCol="0">
            <a:spAutoFit/>
          </a:bodyPr>
          <a:lstStyle/>
          <a:p>
            <a:r>
              <a:rPr lang="en-US" altLang="zh-CN" sz="4800">
                <a:solidFill>
                  <a:schemeClr val="accent2"/>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Ứng dụng</a:t>
            </a:r>
            <a:endParaRPr lang="en-GB" altLang="zh-CN" sz="4800" dirty="0">
              <a:solidFill>
                <a:schemeClr val="accent2"/>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2" name="矩形 259"/>
          <p:cNvSpPr>
            <a:spLocks noChangeArrowheads="1"/>
          </p:cNvSpPr>
          <p:nvPr/>
        </p:nvSpPr>
        <p:spPr bwMode="auto">
          <a:xfrm>
            <a:off x="2501056" y="2309659"/>
            <a:ext cx="233764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bg1"/>
                </a:solidFill>
                <a:latin typeface="Impact" panose="020B0806030902050204" pitchFamily="34" charset="0"/>
                <a:ea typeface="Calibri" panose="020F0502020204030204" pitchFamily="34" charset="0"/>
                <a:cs typeface="Arial" panose="020B0604020202020204" pitchFamily="34" charset="0"/>
                <a:sym typeface="Arial" panose="020B0604020202020204" pitchFamily="34" charset="0"/>
              </a:rPr>
              <a:t>02</a:t>
            </a:r>
            <a:endParaRPr lang="zh-CN" altLang="en-US" sz="13800" cap="all" spc="300" dirty="0">
              <a:solidFill>
                <a:schemeClr val="bg1"/>
              </a:solidFill>
              <a:latin typeface="Impact" panose="020B080603090205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6" name="矩形 259">
            <a:extLst>
              <a:ext uri="{FF2B5EF4-FFF2-40B4-BE49-F238E27FC236}">
                <a16:creationId xmlns:a16="http://schemas.microsoft.com/office/drawing/2014/main" id="{702983D6-9D53-4B74-AED0-6B0BBCE34193}"/>
              </a:ext>
            </a:extLst>
          </p:cNvPr>
          <p:cNvSpPr>
            <a:spLocks noChangeArrowheads="1"/>
          </p:cNvSpPr>
          <p:nvPr/>
        </p:nvSpPr>
        <p:spPr bwMode="auto">
          <a:xfrm>
            <a:off x="12308883" y="6763599"/>
            <a:ext cx="5498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a:latin typeface="Arial" panose="020B0604020202020204" pitchFamily="34" charset="0"/>
                <a:ea typeface="Calibri" panose="020F0502020204030204" pitchFamily="34" charset="0"/>
                <a:cs typeface="Arial" panose="020B0604020202020204" pitchFamily="34" charset="0"/>
              </a:rPr>
              <a:t>15</a:t>
            </a:r>
            <a:endParaRPr lang="zh-CN" altLang="en-US" dirty="0">
              <a:latin typeface="Arial" panose="020B0604020202020204" pitchFamily="34" charset="0"/>
              <a:ea typeface="Calibri" panose="020F0502020204030204" pitchFamily="34" charset="0"/>
              <a:cs typeface="Arial" panose="020B0604020202020204" pitchFamily="34" charset="0"/>
            </a:endParaRPr>
          </a:p>
        </p:txBody>
      </p:sp>
      <p:sp>
        <p:nvSpPr>
          <p:cNvPr id="8" name="TextBox 11">
            <a:extLst>
              <a:ext uri="{FF2B5EF4-FFF2-40B4-BE49-F238E27FC236}">
                <a16:creationId xmlns:a16="http://schemas.microsoft.com/office/drawing/2014/main" id="{C7D63F0B-B24D-489E-8E18-03B8D769F18D}"/>
              </a:ext>
            </a:extLst>
          </p:cNvPr>
          <p:cNvSpPr txBox="1"/>
          <p:nvPr/>
        </p:nvSpPr>
        <p:spPr>
          <a:xfrm>
            <a:off x="5781303" y="4087323"/>
            <a:ext cx="4450209" cy="430887"/>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en-US" altLang="zh-CN" sz="2800">
                <a:solidFill>
                  <a:schemeClr val="accent2"/>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Quy trình kiểm thử cơ bản</a:t>
            </a:r>
            <a:endParaRPr lang="en-US" altLang="zh-CN" sz="2800" dirty="0">
              <a:solidFill>
                <a:schemeClr val="accent2"/>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8"/>
          <p:cNvSpPr txBox="1"/>
          <p:nvPr/>
        </p:nvSpPr>
        <p:spPr>
          <a:xfrm>
            <a:off x="10482734" y="0"/>
            <a:ext cx="2376016" cy="307777"/>
          </a:xfrm>
          <a:prstGeom prst="rect">
            <a:avLst/>
          </a:prstGeom>
          <a:noFill/>
        </p:spPr>
        <p:txBody>
          <a:bodyPr wrap="square" lIns="0" tIns="0" rIns="0" bIns="0" rtlCol="0">
            <a:spAutoFit/>
          </a:bodyPr>
          <a:lstStyle/>
          <a:p>
            <a:pPr algn="r"/>
            <a:r>
              <a:rPr lang="en-US" altLang="zh-CN" sz="2000">
                <a:solidFill>
                  <a:schemeClr val="accent2"/>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Ứng dụng</a:t>
            </a:r>
            <a:endParaRPr lang="en-GB" altLang="zh-CN" sz="2000" dirty="0">
              <a:solidFill>
                <a:schemeClr val="accent2"/>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4" name="矩形 259">
            <a:extLst>
              <a:ext uri="{FF2B5EF4-FFF2-40B4-BE49-F238E27FC236}">
                <a16:creationId xmlns:a16="http://schemas.microsoft.com/office/drawing/2014/main" id="{FCF87601-014C-4852-94B8-990861AB3522}"/>
              </a:ext>
            </a:extLst>
          </p:cNvPr>
          <p:cNvSpPr>
            <a:spLocks noChangeArrowheads="1"/>
          </p:cNvSpPr>
          <p:nvPr/>
        </p:nvSpPr>
        <p:spPr bwMode="auto">
          <a:xfrm>
            <a:off x="12308883" y="6763599"/>
            <a:ext cx="5498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a:latin typeface="Arial" panose="020B0604020202020204" pitchFamily="34" charset="0"/>
                <a:ea typeface="Calibri" panose="020F0502020204030204" pitchFamily="34" charset="0"/>
                <a:cs typeface="Arial" panose="020B0604020202020204" pitchFamily="34" charset="0"/>
              </a:rPr>
              <a:t>16</a:t>
            </a:r>
            <a:endParaRPr lang="zh-CN" altLang="en-US" dirty="0">
              <a:latin typeface="Arial" panose="020B0604020202020204" pitchFamily="34" charset="0"/>
              <a:ea typeface="Calibri" panose="020F0502020204030204" pitchFamily="34" charset="0"/>
              <a:cs typeface="Arial" panose="020B0604020202020204" pitchFamily="34" charset="0"/>
            </a:endParaRPr>
          </a:p>
        </p:txBody>
      </p:sp>
      <p:sp>
        <p:nvSpPr>
          <p:cNvPr id="5" name="TextBox 48">
            <a:extLst>
              <a:ext uri="{FF2B5EF4-FFF2-40B4-BE49-F238E27FC236}">
                <a16:creationId xmlns:a16="http://schemas.microsoft.com/office/drawing/2014/main" id="{C57E5488-84F8-4EEC-975A-9C3161A94B18}"/>
              </a:ext>
            </a:extLst>
          </p:cNvPr>
          <p:cNvSpPr txBox="1"/>
          <p:nvPr/>
        </p:nvSpPr>
        <p:spPr>
          <a:xfrm>
            <a:off x="2684959" y="153888"/>
            <a:ext cx="7488832" cy="738664"/>
          </a:xfrm>
          <a:prstGeom prst="rect">
            <a:avLst/>
          </a:prstGeom>
          <a:noFill/>
        </p:spPr>
        <p:txBody>
          <a:bodyPr wrap="square" lIns="0" tIns="0" rIns="0" bIns="0" rtlCol="0">
            <a:spAutoFit/>
          </a:bodyPr>
          <a:lstStyle/>
          <a:p>
            <a:pPr algn="ctr"/>
            <a:r>
              <a:rPr lang="en-US" altLang="zh-CN" sz="4800">
                <a:solidFill>
                  <a:schemeClr val="accent2"/>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Quy trình kiểm thử cơ bản</a:t>
            </a:r>
            <a:endParaRPr lang="en-GB" altLang="zh-CN" sz="4800" dirty="0">
              <a:solidFill>
                <a:schemeClr val="accent2"/>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 name="TextBox 1">
            <a:extLst>
              <a:ext uri="{FF2B5EF4-FFF2-40B4-BE49-F238E27FC236}">
                <a16:creationId xmlns:a16="http://schemas.microsoft.com/office/drawing/2014/main" id="{47878611-DAB8-46E0-9905-8C5F0D4025CA}"/>
              </a:ext>
            </a:extLst>
          </p:cNvPr>
          <p:cNvSpPr txBox="1"/>
          <p:nvPr/>
        </p:nvSpPr>
        <p:spPr>
          <a:xfrm>
            <a:off x="0" y="952029"/>
            <a:ext cx="12858750" cy="6232475"/>
          </a:xfrm>
          <a:prstGeom prst="rect">
            <a:avLst/>
          </a:prstGeom>
          <a:noFill/>
        </p:spPr>
        <p:txBody>
          <a:bodyPr wrap="square" rtlCol="0">
            <a:spAutoFit/>
          </a:bodyPr>
          <a:lstStyle/>
          <a:p>
            <a:pPr algn="l"/>
            <a:r>
              <a:rPr lang="vi-VN" sz="2100" b="0" i="0">
                <a:solidFill>
                  <a:srgbClr val="1B1B1B"/>
                </a:solidFill>
                <a:effectLst/>
                <a:latin typeface="Arial" panose="020B0604020202020204" pitchFamily="34" charset="0"/>
              </a:rPr>
              <a:t>Có 2 hình thức khi sử dụng Metasploit-Framework:</a:t>
            </a:r>
          </a:p>
          <a:p>
            <a:pPr algn="l">
              <a:buFont typeface="Arial" panose="020B0604020202020204" pitchFamily="34" charset="0"/>
              <a:buChar char="•"/>
            </a:pPr>
            <a:r>
              <a:rPr lang="vi-VN" sz="2100" b="0" i="0">
                <a:solidFill>
                  <a:srgbClr val="292B2C"/>
                </a:solidFill>
                <a:effectLst/>
                <a:latin typeface="Arial" panose="020B0604020202020204" pitchFamily="34" charset="0"/>
              </a:rPr>
              <a:t>Sử dụng các module để dò quét và tấn công vào lỗ hổng bảo mật của đối tượng.</a:t>
            </a:r>
          </a:p>
          <a:p>
            <a:pPr algn="l">
              <a:buFont typeface="Arial" panose="020B0604020202020204" pitchFamily="34" charset="0"/>
              <a:buChar char="•"/>
            </a:pPr>
            <a:r>
              <a:rPr lang="vi-VN" sz="2100" b="0" i="0">
                <a:solidFill>
                  <a:srgbClr val="292B2C"/>
                </a:solidFill>
                <a:effectLst/>
                <a:latin typeface="Arial" panose="020B0604020202020204" pitchFamily="34" charset="0"/>
              </a:rPr>
              <a:t>Tạo mã độc (Trojan), rồi bằng một cách nào đó truyền mã độc vào máy nạn nhân và lừa nạn nhân kích hoạt nó.</a:t>
            </a:r>
          </a:p>
          <a:p>
            <a:pPr algn="l"/>
            <a:r>
              <a:rPr lang="vi-VN" sz="2100" b="0" i="0">
                <a:solidFill>
                  <a:srgbClr val="1B1B1B"/>
                </a:solidFill>
                <a:effectLst/>
                <a:latin typeface="Arial" panose="020B0604020202020204" pitchFamily="34" charset="0"/>
              </a:rPr>
              <a:t>Về cơ bản thì Metasploit Framework sử dụng hệ quản trị cơ sở dữ liệu PostgreSQL để lưu trữ các cấu hình, payload phục vụ cho các nhiệm vụ khác nhau trong quá trình kiểm thử.</a:t>
            </a:r>
          </a:p>
          <a:p>
            <a:pPr algn="l"/>
            <a:r>
              <a:rPr lang="vi-VN" sz="2100" b="0" i="0">
                <a:solidFill>
                  <a:srgbClr val="1B1B1B"/>
                </a:solidFill>
                <a:effectLst/>
                <a:latin typeface="Arial" panose="020B0604020202020204" pitchFamily="34" charset="0"/>
              </a:rPr>
              <a:t>Quá trình kiểm thử này trải qua các bước như sau:</a:t>
            </a:r>
          </a:p>
          <a:p>
            <a:pPr algn="l"/>
            <a:r>
              <a:rPr lang="vi-VN" sz="2100" b="1" i="0">
                <a:solidFill>
                  <a:srgbClr val="1B1B1B"/>
                </a:solidFill>
                <a:effectLst/>
                <a:latin typeface="Arial" panose="020B0604020202020204" pitchFamily="34" charset="0"/>
              </a:rPr>
              <a:t>Bước 1</a:t>
            </a:r>
            <a:r>
              <a:rPr lang="vi-VN" sz="2100" b="0" i="0">
                <a:solidFill>
                  <a:srgbClr val="1B1B1B"/>
                </a:solidFill>
                <a:effectLst/>
                <a:latin typeface="Arial" panose="020B0604020202020204" pitchFamily="34" charset="0"/>
              </a:rPr>
              <a:t>: Phát hiện, xác định các mục tiêu cần tấn công và thu thập thông tin về mục tiêu đó. Ở bước này ta chủ yếu sử dụng Module Auxiliary/Scanner và các công cụ dò quét khác như “Nmap” được tích hợp sẵn.</a:t>
            </a:r>
          </a:p>
          <a:p>
            <a:pPr algn="l"/>
            <a:r>
              <a:rPr lang="vi-VN" sz="2100" b="1" i="0">
                <a:solidFill>
                  <a:srgbClr val="1B1B1B"/>
                </a:solidFill>
                <a:effectLst/>
                <a:latin typeface="Arial" panose="020B0604020202020204" pitchFamily="34" charset="0"/>
              </a:rPr>
              <a:t>Bước 2:</a:t>
            </a:r>
            <a:r>
              <a:rPr lang="vi-VN" sz="2100" b="0" i="0">
                <a:solidFill>
                  <a:srgbClr val="1B1B1B"/>
                </a:solidFill>
                <a:effectLst/>
                <a:latin typeface="Arial" panose="020B0604020202020204" pitchFamily="34" charset="0"/>
              </a:rPr>
              <a:t> Lựa chọn một mục tiêu vừa tìm được ở bước 1.</a:t>
            </a:r>
          </a:p>
          <a:p>
            <a:pPr algn="l"/>
            <a:r>
              <a:rPr lang="vi-VN" sz="2100" b="1" i="0">
                <a:solidFill>
                  <a:srgbClr val="1B1B1B"/>
                </a:solidFill>
                <a:effectLst/>
                <a:latin typeface="Arial" panose="020B0604020202020204" pitchFamily="34" charset="0"/>
              </a:rPr>
              <a:t>Bước 3</a:t>
            </a:r>
            <a:r>
              <a:rPr lang="vi-VN" sz="2100" b="0" i="0">
                <a:solidFill>
                  <a:srgbClr val="1B1B1B"/>
                </a:solidFill>
                <a:effectLst/>
                <a:latin typeface="Arial" panose="020B0604020202020204" pitchFamily="34" charset="0"/>
              </a:rPr>
              <a:t>: Dựa vào các thông tin mà Module Auxiliary vừa cung cấp. Từ đó tìm kiếm các lỗ hổng và mã khai thác liên quan đến mục tiêu. Dùng module Auxiliary để xác thực các lỗ hổng đã tồn tại thật sự trên các mục tiêu.</a:t>
            </a:r>
          </a:p>
          <a:p>
            <a:pPr algn="l"/>
            <a:r>
              <a:rPr lang="vi-VN" sz="2100" b="1" i="0">
                <a:solidFill>
                  <a:srgbClr val="1B1B1B"/>
                </a:solidFill>
                <a:effectLst/>
                <a:latin typeface="Arial" panose="020B0604020202020204" pitchFamily="34" charset="0"/>
              </a:rPr>
              <a:t>Bước 4:</a:t>
            </a:r>
            <a:r>
              <a:rPr lang="vi-VN" sz="2100" b="0" i="0">
                <a:solidFill>
                  <a:srgbClr val="1B1B1B"/>
                </a:solidFill>
                <a:effectLst/>
                <a:latin typeface="Arial" panose="020B0604020202020204" pitchFamily="34" charset="0"/>
              </a:rPr>
              <a:t> Tiến hành thực hiện tấn công thông qua các mã khai thác.</a:t>
            </a:r>
          </a:p>
          <a:p>
            <a:pPr algn="l"/>
            <a:r>
              <a:rPr lang="vi-VN" sz="2100" b="1" i="0">
                <a:solidFill>
                  <a:srgbClr val="1B1B1B"/>
                </a:solidFill>
                <a:effectLst/>
                <a:latin typeface="Arial" panose="020B0604020202020204" pitchFamily="34" charset="0"/>
              </a:rPr>
              <a:t>Bước 5:</a:t>
            </a:r>
            <a:r>
              <a:rPr lang="vi-VN" sz="2100" b="0" i="0">
                <a:solidFill>
                  <a:srgbClr val="1B1B1B"/>
                </a:solidFill>
                <a:effectLst/>
                <a:latin typeface="Arial" panose="020B0604020202020204" pitchFamily="34" charset="0"/>
              </a:rPr>
              <a:t> Tiến hành triển khai các mã độc và duy trì kết nối sau khi xâm nhập thành công.</a:t>
            </a:r>
          </a:p>
          <a:p>
            <a:pPr algn="l"/>
            <a:r>
              <a:rPr lang="vi-VN" sz="2100" b="1" i="0">
                <a:solidFill>
                  <a:srgbClr val="1B1B1B"/>
                </a:solidFill>
                <a:effectLst/>
                <a:latin typeface="Arial" panose="020B0604020202020204" pitchFamily="34" charset="0"/>
              </a:rPr>
              <a:t>Bước 6</a:t>
            </a:r>
            <a:r>
              <a:rPr lang="vi-VN" sz="2100" b="0" i="0">
                <a:solidFill>
                  <a:srgbClr val="1B1B1B"/>
                </a:solidFill>
                <a:effectLst/>
                <a:latin typeface="Arial" panose="020B0604020202020204" pitchFamily="34" charset="0"/>
              </a:rPr>
              <a:t>: Xóa vết.</a:t>
            </a:r>
          </a:p>
          <a:p>
            <a:pPr algn="l"/>
            <a:r>
              <a:rPr lang="vi-VN" sz="2100" b="0" i="0">
                <a:solidFill>
                  <a:srgbClr val="1B1B1B"/>
                </a:solidFill>
                <a:effectLst/>
                <a:latin typeface="Arial" panose="020B0604020202020204" pitchFamily="34" charset="0"/>
              </a:rPr>
              <a:t>Quy trình trên có thể thay đổi tùy thuộc vào mục tiêu trong thực tế.</a:t>
            </a:r>
          </a:p>
          <a:p>
            <a:pPr algn="l"/>
            <a:r>
              <a:rPr lang="vi-VN" sz="2100" b="0" i="0">
                <a:solidFill>
                  <a:srgbClr val="1B1B1B"/>
                </a:solidFill>
                <a:effectLst/>
                <a:latin typeface="Arial" panose="020B0604020202020204" pitchFamily="34" charset="0"/>
              </a:rPr>
              <a:t>Ngoài việc sử dụng các module khai thác có sẵn, Metasploit Framework hỗ trợ mạnh mẽ cho việc người sử dụng tự tạo các đoạn mã khai thác dựa trên API có sẵn của nó.</a:t>
            </a:r>
          </a:p>
        </p:txBody>
      </p:sp>
    </p:spTree>
    <p:extLst>
      <p:ext uri="{BB962C8B-B14F-4D97-AF65-F5344CB8AC3E}">
        <p14:creationId xmlns:p14="http://schemas.microsoft.com/office/powerpoint/2010/main" val="3633371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6"/>
          <p:cNvSpPr>
            <a:spLocks noEditPoints="1"/>
          </p:cNvSpPr>
          <p:nvPr/>
        </p:nvSpPr>
        <p:spPr bwMode="auto">
          <a:xfrm>
            <a:off x="1721661" y="1638300"/>
            <a:ext cx="3896434" cy="4100066"/>
          </a:xfrm>
          <a:custGeom>
            <a:avLst/>
            <a:gdLst>
              <a:gd name="T0" fmla="*/ 1840 w 2277"/>
              <a:gd name="T1" fmla="*/ 895 h 2396"/>
              <a:gd name="T2" fmla="*/ 1889 w 2277"/>
              <a:gd name="T3" fmla="*/ 956 h 2396"/>
              <a:gd name="T4" fmla="*/ 1879 w 2277"/>
              <a:gd name="T5" fmla="*/ 1033 h 2396"/>
              <a:gd name="T6" fmla="*/ 524 w 2277"/>
              <a:gd name="T7" fmla="*/ 2386 h 2396"/>
              <a:gd name="T8" fmla="*/ 438 w 2277"/>
              <a:gd name="T9" fmla="*/ 2389 h 2396"/>
              <a:gd name="T10" fmla="*/ 377 w 2277"/>
              <a:gd name="T11" fmla="*/ 2305 h 2396"/>
              <a:gd name="T12" fmla="*/ 405 w 2277"/>
              <a:gd name="T13" fmla="*/ 2225 h 2396"/>
              <a:gd name="T14" fmla="*/ 1765 w 2277"/>
              <a:gd name="T15" fmla="*/ 885 h 2396"/>
              <a:gd name="T16" fmla="*/ 2202 w 2277"/>
              <a:gd name="T17" fmla="*/ 815 h 2396"/>
              <a:gd name="T18" fmla="*/ 2265 w 2277"/>
              <a:gd name="T19" fmla="*/ 862 h 2396"/>
              <a:gd name="T20" fmla="*/ 2273 w 2277"/>
              <a:gd name="T21" fmla="*/ 937 h 2396"/>
              <a:gd name="T22" fmla="*/ 934 w 2277"/>
              <a:gd name="T23" fmla="*/ 2297 h 2396"/>
              <a:gd name="T24" fmla="*/ 852 w 2277"/>
              <a:gd name="T25" fmla="*/ 2326 h 2396"/>
              <a:gd name="T26" fmla="*/ 768 w 2277"/>
              <a:gd name="T27" fmla="*/ 2264 h 2396"/>
              <a:gd name="T28" fmla="*/ 772 w 2277"/>
              <a:gd name="T29" fmla="*/ 2178 h 2396"/>
              <a:gd name="T30" fmla="*/ 2127 w 2277"/>
              <a:gd name="T31" fmla="*/ 824 h 2396"/>
              <a:gd name="T32" fmla="*/ 1495 w 2277"/>
              <a:gd name="T33" fmla="*/ 550 h 2396"/>
              <a:gd name="T34" fmla="*/ 1566 w 2277"/>
              <a:gd name="T35" fmla="*/ 580 h 2396"/>
              <a:gd name="T36" fmla="*/ 1594 w 2277"/>
              <a:gd name="T37" fmla="*/ 651 h 2396"/>
              <a:gd name="T38" fmla="*/ 1566 w 2277"/>
              <a:gd name="T39" fmla="*/ 723 h 2396"/>
              <a:gd name="T40" fmla="*/ 199 w 2277"/>
              <a:gd name="T41" fmla="*/ 2063 h 2396"/>
              <a:gd name="T42" fmla="*/ 108 w 2277"/>
              <a:gd name="T43" fmla="*/ 2035 h 2396"/>
              <a:gd name="T44" fmla="*/ 81 w 2277"/>
              <a:gd name="T45" fmla="*/ 1944 h 2396"/>
              <a:gd name="T46" fmla="*/ 1423 w 2277"/>
              <a:gd name="T47" fmla="*/ 580 h 2396"/>
              <a:gd name="T48" fmla="*/ 1495 w 2277"/>
              <a:gd name="T49" fmla="*/ 550 h 2396"/>
              <a:gd name="T50" fmla="*/ 2078 w 2277"/>
              <a:gd name="T51" fmla="*/ 342 h 2396"/>
              <a:gd name="T52" fmla="*/ 2127 w 2277"/>
              <a:gd name="T53" fmla="*/ 405 h 2396"/>
              <a:gd name="T54" fmla="*/ 2116 w 2277"/>
              <a:gd name="T55" fmla="*/ 480 h 2396"/>
              <a:gd name="T56" fmla="*/ 761 w 2277"/>
              <a:gd name="T57" fmla="*/ 1834 h 2396"/>
              <a:gd name="T58" fmla="*/ 676 w 2277"/>
              <a:gd name="T59" fmla="*/ 1838 h 2396"/>
              <a:gd name="T60" fmla="*/ 615 w 2277"/>
              <a:gd name="T61" fmla="*/ 1754 h 2396"/>
              <a:gd name="T62" fmla="*/ 643 w 2277"/>
              <a:gd name="T63" fmla="*/ 1672 h 2396"/>
              <a:gd name="T64" fmla="*/ 2003 w 2277"/>
              <a:gd name="T65" fmla="*/ 333 h 2396"/>
              <a:gd name="T66" fmla="*/ 1704 w 2277"/>
              <a:gd name="T67" fmla="*/ 54 h 2396"/>
              <a:gd name="T68" fmla="*/ 1750 w 2277"/>
              <a:gd name="T69" fmla="*/ 80 h 2396"/>
              <a:gd name="T70" fmla="*/ 1779 w 2277"/>
              <a:gd name="T71" fmla="*/ 152 h 2396"/>
              <a:gd name="T72" fmla="*/ 1750 w 2277"/>
              <a:gd name="T73" fmla="*/ 224 h 2396"/>
              <a:gd name="T74" fmla="*/ 384 w 2277"/>
              <a:gd name="T75" fmla="*/ 1564 h 2396"/>
              <a:gd name="T76" fmla="*/ 294 w 2277"/>
              <a:gd name="T77" fmla="*/ 1536 h 2396"/>
              <a:gd name="T78" fmla="*/ 266 w 2277"/>
              <a:gd name="T79" fmla="*/ 1445 h 2396"/>
              <a:gd name="T80" fmla="*/ 1607 w 2277"/>
              <a:gd name="T81" fmla="*/ 80 h 2396"/>
              <a:gd name="T82" fmla="*/ 1678 w 2277"/>
              <a:gd name="T83" fmla="*/ 51 h 2396"/>
              <a:gd name="T84" fmla="*/ 1465 w 2277"/>
              <a:gd name="T85" fmla="*/ 12 h 2396"/>
              <a:gd name="T86" fmla="*/ 1512 w 2277"/>
              <a:gd name="T87" fmla="*/ 75 h 2396"/>
              <a:gd name="T88" fmla="*/ 1502 w 2277"/>
              <a:gd name="T89" fmla="*/ 150 h 2396"/>
              <a:gd name="T90" fmla="*/ 147 w 2277"/>
              <a:gd name="T91" fmla="*/ 1504 h 2396"/>
              <a:gd name="T92" fmla="*/ 63 w 2277"/>
              <a:gd name="T93" fmla="*/ 1508 h 2396"/>
              <a:gd name="T94" fmla="*/ 0 w 2277"/>
              <a:gd name="T95" fmla="*/ 1424 h 2396"/>
              <a:gd name="T96" fmla="*/ 28 w 2277"/>
              <a:gd name="T97" fmla="*/ 1342 h 2396"/>
              <a:gd name="T98" fmla="*/ 1388 w 2277"/>
              <a:gd name="T99" fmla="*/ 4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7" h="2396">
                <a:moveTo>
                  <a:pt x="1792" y="881"/>
                </a:moveTo>
                <a:lnTo>
                  <a:pt x="1816" y="885"/>
                </a:lnTo>
                <a:lnTo>
                  <a:pt x="1840" y="895"/>
                </a:lnTo>
                <a:lnTo>
                  <a:pt x="1863" y="911"/>
                </a:lnTo>
                <a:lnTo>
                  <a:pt x="1879" y="934"/>
                </a:lnTo>
                <a:lnTo>
                  <a:pt x="1889" y="956"/>
                </a:lnTo>
                <a:lnTo>
                  <a:pt x="1893" y="983"/>
                </a:lnTo>
                <a:lnTo>
                  <a:pt x="1889" y="1009"/>
                </a:lnTo>
                <a:lnTo>
                  <a:pt x="1879" y="1033"/>
                </a:lnTo>
                <a:lnTo>
                  <a:pt x="1863" y="1054"/>
                </a:lnTo>
                <a:lnTo>
                  <a:pt x="548" y="2368"/>
                </a:lnTo>
                <a:lnTo>
                  <a:pt x="524" y="2386"/>
                </a:lnTo>
                <a:lnTo>
                  <a:pt x="496" y="2394"/>
                </a:lnTo>
                <a:lnTo>
                  <a:pt x="468" y="2396"/>
                </a:lnTo>
                <a:lnTo>
                  <a:pt x="438" y="2389"/>
                </a:lnTo>
                <a:lnTo>
                  <a:pt x="405" y="2368"/>
                </a:lnTo>
                <a:lnTo>
                  <a:pt x="383" y="2333"/>
                </a:lnTo>
                <a:lnTo>
                  <a:pt x="377" y="2305"/>
                </a:lnTo>
                <a:lnTo>
                  <a:pt x="377" y="2278"/>
                </a:lnTo>
                <a:lnTo>
                  <a:pt x="388" y="2250"/>
                </a:lnTo>
                <a:lnTo>
                  <a:pt x="405" y="2225"/>
                </a:lnTo>
                <a:lnTo>
                  <a:pt x="1720" y="911"/>
                </a:lnTo>
                <a:lnTo>
                  <a:pt x="1741" y="895"/>
                </a:lnTo>
                <a:lnTo>
                  <a:pt x="1765" y="885"/>
                </a:lnTo>
                <a:lnTo>
                  <a:pt x="1792" y="881"/>
                </a:lnTo>
                <a:close/>
                <a:moveTo>
                  <a:pt x="2176" y="812"/>
                </a:moveTo>
                <a:lnTo>
                  <a:pt x="2202" y="815"/>
                </a:lnTo>
                <a:lnTo>
                  <a:pt x="2226" y="824"/>
                </a:lnTo>
                <a:lnTo>
                  <a:pt x="2247" y="841"/>
                </a:lnTo>
                <a:lnTo>
                  <a:pt x="2265" y="862"/>
                </a:lnTo>
                <a:lnTo>
                  <a:pt x="2273" y="887"/>
                </a:lnTo>
                <a:lnTo>
                  <a:pt x="2277" y="913"/>
                </a:lnTo>
                <a:lnTo>
                  <a:pt x="2273" y="937"/>
                </a:lnTo>
                <a:lnTo>
                  <a:pt x="2265" y="962"/>
                </a:lnTo>
                <a:lnTo>
                  <a:pt x="2247" y="984"/>
                </a:lnTo>
                <a:lnTo>
                  <a:pt x="934" y="2297"/>
                </a:lnTo>
                <a:lnTo>
                  <a:pt x="910" y="2316"/>
                </a:lnTo>
                <a:lnTo>
                  <a:pt x="882" y="2325"/>
                </a:lnTo>
                <a:lnTo>
                  <a:pt x="852" y="2326"/>
                </a:lnTo>
                <a:lnTo>
                  <a:pt x="824" y="2319"/>
                </a:lnTo>
                <a:lnTo>
                  <a:pt x="791" y="2297"/>
                </a:lnTo>
                <a:lnTo>
                  <a:pt x="768" y="2264"/>
                </a:lnTo>
                <a:lnTo>
                  <a:pt x="761" y="2236"/>
                </a:lnTo>
                <a:lnTo>
                  <a:pt x="763" y="2206"/>
                </a:lnTo>
                <a:lnTo>
                  <a:pt x="772" y="2178"/>
                </a:lnTo>
                <a:lnTo>
                  <a:pt x="791" y="2154"/>
                </a:lnTo>
                <a:lnTo>
                  <a:pt x="2104" y="841"/>
                </a:lnTo>
                <a:lnTo>
                  <a:pt x="2127" y="824"/>
                </a:lnTo>
                <a:lnTo>
                  <a:pt x="2151" y="815"/>
                </a:lnTo>
                <a:lnTo>
                  <a:pt x="2176" y="812"/>
                </a:lnTo>
                <a:close/>
                <a:moveTo>
                  <a:pt x="1495" y="550"/>
                </a:moveTo>
                <a:lnTo>
                  <a:pt x="1519" y="553"/>
                </a:lnTo>
                <a:lnTo>
                  <a:pt x="1544" y="562"/>
                </a:lnTo>
                <a:lnTo>
                  <a:pt x="1566" y="580"/>
                </a:lnTo>
                <a:lnTo>
                  <a:pt x="1582" y="600"/>
                </a:lnTo>
                <a:lnTo>
                  <a:pt x="1593" y="625"/>
                </a:lnTo>
                <a:lnTo>
                  <a:pt x="1594" y="651"/>
                </a:lnTo>
                <a:lnTo>
                  <a:pt x="1593" y="676"/>
                </a:lnTo>
                <a:lnTo>
                  <a:pt x="1582" y="700"/>
                </a:lnTo>
                <a:lnTo>
                  <a:pt x="1566" y="723"/>
                </a:lnTo>
                <a:lnTo>
                  <a:pt x="252" y="2035"/>
                </a:lnTo>
                <a:lnTo>
                  <a:pt x="227" y="2052"/>
                </a:lnTo>
                <a:lnTo>
                  <a:pt x="199" y="2063"/>
                </a:lnTo>
                <a:lnTo>
                  <a:pt x="171" y="2065"/>
                </a:lnTo>
                <a:lnTo>
                  <a:pt x="142" y="2058"/>
                </a:lnTo>
                <a:lnTo>
                  <a:pt x="108" y="2035"/>
                </a:lnTo>
                <a:lnTo>
                  <a:pt x="86" y="2002"/>
                </a:lnTo>
                <a:lnTo>
                  <a:pt x="79" y="1974"/>
                </a:lnTo>
                <a:lnTo>
                  <a:pt x="81" y="1944"/>
                </a:lnTo>
                <a:lnTo>
                  <a:pt x="91" y="1916"/>
                </a:lnTo>
                <a:lnTo>
                  <a:pt x="108" y="1892"/>
                </a:lnTo>
                <a:lnTo>
                  <a:pt x="1423" y="580"/>
                </a:lnTo>
                <a:lnTo>
                  <a:pt x="1444" y="562"/>
                </a:lnTo>
                <a:lnTo>
                  <a:pt x="1469" y="553"/>
                </a:lnTo>
                <a:lnTo>
                  <a:pt x="1495" y="550"/>
                </a:lnTo>
                <a:close/>
                <a:moveTo>
                  <a:pt x="2029" y="330"/>
                </a:moveTo>
                <a:lnTo>
                  <a:pt x="2054" y="333"/>
                </a:lnTo>
                <a:lnTo>
                  <a:pt x="2078" y="342"/>
                </a:lnTo>
                <a:lnTo>
                  <a:pt x="2101" y="360"/>
                </a:lnTo>
                <a:lnTo>
                  <a:pt x="2116" y="381"/>
                </a:lnTo>
                <a:lnTo>
                  <a:pt x="2127" y="405"/>
                </a:lnTo>
                <a:lnTo>
                  <a:pt x="2130" y="431"/>
                </a:lnTo>
                <a:lnTo>
                  <a:pt x="2127" y="457"/>
                </a:lnTo>
                <a:lnTo>
                  <a:pt x="2116" y="480"/>
                </a:lnTo>
                <a:lnTo>
                  <a:pt x="2101" y="503"/>
                </a:lnTo>
                <a:lnTo>
                  <a:pt x="786" y="1815"/>
                </a:lnTo>
                <a:lnTo>
                  <a:pt x="761" y="1834"/>
                </a:lnTo>
                <a:lnTo>
                  <a:pt x="734" y="1843"/>
                </a:lnTo>
                <a:lnTo>
                  <a:pt x="706" y="1845"/>
                </a:lnTo>
                <a:lnTo>
                  <a:pt x="676" y="1838"/>
                </a:lnTo>
                <a:lnTo>
                  <a:pt x="643" y="1815"/>
                </a:lnTo>
                <a:lnTo>
                  <a:pt x="620" y="1782"/>
                </a:lnTo>
                <a:lnTo>
                  <a:pt x="615" y="1754"/>
                </a:lnTo>
                <a:lnTo>
                  <a:pt x="615" y="1724"/>
                </a:lnTo>
                <a:lnTo>
                  <a:pt x="625" y="1696"/>
                </a:lnTo>
                <a:lnTo>
                  <a:pt x="643" y="1672"/>
                </a:lnTo>
                <a:lnTo>
                  <a:pt x="1957" y="360"/>
                </a:lnTo>
                <a:lnTo>
                  <a:pt x="1978" y="342"/>
                </a:lnTo>
                <a:lnTo>
                  <a:pt x="2003" y="333"/>
                </a:lnTo>
                <a:lnTo>
                  <a:pt x="2029" y="330"/>
                </a:lnTo>
                <a:close/>
                <a:moveTo>
                  <a:pt x="1678" y="51"/>
                </a:moveTo>
                <a:lnTo>
                  <a:pt x="1704" y="54"/>
                </a:lnTo>
                <a:lnTo>
                  <a:pt x="1729" y="63"/>
                </a:lnTo>
                <a:lnTo>
                  <a:pt x="1750" y="80"/>
                </a:lnTo>
                <a:lnTo>
                  <a:pt x="1750" y="80"/>
                </a:lnTo>
                <a:lnTo>
                  <a:pt x="1767" y="101"/>
                </a:lnTo>
                <a:lnTo>
                  <a:pt x="1776" y="126"/>
                </a:lnTo>
                <a:lnTo>
                  <a:pt x="1779" y="152"/>
                </a:lnTo>
                <a:lnTo>
                  <a:pt x="1776" y="178"/>
                </a:lnTo>
                <a:lnTo>
                  <a:pt x="1767" y="201"/>
                </a:lnTo>
                <a:lnTo>
                  <a:pt x="1750" y="224"/>
                </a:lnTo>
                <a:lnTo>
                  <a:pt x="437" y="1536"/>
                </a:lnTo>
                <a:lnTo>
                  <a:pt x="412" y="1555"/>
                </a:lnTo>
                <a:lnTo>
                  <a:pt x="384" y="1564"/>
                </a:lnTo>
                <a:lnTo>
                  <a:pt x="355" y="1566"/>
                </a:lnTo>
                <a:lnTo>
                  <a:pt x="327" y="1559"/>
                </a:lnTo>
                <a:lnTo>
                  <a:pt x="294" y="1536"/>
                </a:lnTo>
                <a:lnTo>
                  <a:pt x="271" y="1503"/>
                </a:lnTo>
                <a:lnTo>
                  <a:pt x="264" y="1475"/>
                </a:lnTo>
                <a:lnTo>
                  <a:pt x="266" y="1445"/>
                </a:lnTo>
                <a:lnTo>
                  <a:pt x="274" y="1417"/>
                </a:lnTo>
                <a:lnTo>
                  <a:pt x="294" y="1393"/>
                </a:lnTo>
                <a:lnTo>
                  <a:pt x="1607" y="80"/>
                </a:lnTo>
                <a:lnTo>
                  <a:pt x="1629" y="63"/>
                </a:lnTo>
                <a:lnTo>
                  <a:pt x="1652" y="54"/>
                </a:lnTo>
                <a:lnTo>
                  <a:pt x="1678" y="51"/>
                </a:lnTo>
                <a:close/>
                <a:moveTo>
                  <a:pt x="1414" y="0"/>
                </a:moveTo>
                <a:lnTo>
                  <a:pt x="1441" y="4"/>
                </a:lnTo>
                <a:lnTo>
                  <a:pt x="1465" y="12"/>
                </a:lnTo>
                <a:lnTo>
                  <a:pt x="1486" y="30"/>
                </a:lnTo>
                <a:lnTo>
                  <a:pt x="1502" y="51"/>
                </a:lnTo>
                <a:lnTo>
                  <a:pt x="1512" y="75"/>
                </a:lnTo>
                <a:lnTo>
                  <a:pt x="1516" y="101"/>
                </a:lnTo>
                <a:lnTo>
                  <a:pt x="1512" y="128"/>
                </a:lnTo>
                <a:lnTo>
                  <a:pt x="1502" y="150"/>
                </a:lnTo>
                <a:lnTo>
                  <a:pt x="1486" y="173"/>
                </a:lnTo>
                <a:lnTo>
                  <a:pt x="171" y="1485"/>
                </a:lnTo>
                <a:lnTo>
                  <a:pt x="147" y="1504"/>
                </a:lnTo>
                <a:lnTo>
                  <a:pt x="121" y="1513"/>
                </a:lnTo>
                <a:lnTo>
                  <a:pt x="91" y="1515"/>
                </a:lnTo>
                <a:lnTo>
                  <a:pt x="63" y="1508"/>
                </a:lnTo>
                <a:lnTo>
                  <a:pt x="28" y="1485"/>
                </a:lnTo>
                <a:lnTo>
                  <a:pt x="7" y="1452"/>
                </a:lnTo>
                <a:lnTo>
                  <a:pt x="0" y="1424"/>
                </a:lnTo>
                <a:lnTo>
                  <a:pt x="2" y="1395"/>
                </a:lnTo>
                <a:lnTo>
                  <a:pt x="11" y="1367"/>
                </a:lnTo>
                <a:lnTo>
                  <a:pt x="28" y="1342"/>
                </a:lnTo>
                <a:lnTo>
                  <a:pt x="1343" y="30"/>
                </a:lnTo>
                <a:lnTo>
                  <a:pt x="1364" y="12"/>
                </a:lnTo>
                <a:lnTo>
                  <a:pt x="1388" y="4"/>
                </a:lnTo>
                <a:lnTo>
                  <a:pt x="14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cs typeface="Calibri" panose="020F0502020204030204" pitchFamily="34" charset="0"/>
            </a:endParaRPr>
          </a:p>
        </p:txBody>
      </p:sp>
      <p:sp>
        <p:nvSpPr>
          <p:cNvPr id="18" name="Title 13"/>
          <p:cNvSpPr txBox="1"/>
          <p:nvPr/>
        </p:nvSpPr>
        <p:spPr>
          <a:xfrm>
            <a:off x="2843957" y="4346356"/>
            <a:ext cx="1651842" cy="51937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375" b="1"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PART</a:t>
            </a:r>
          </a:p>
        </p:txBody>
      </p:sp>
      <p:sp>
        <p:nvSpPr>
          <p:cNvPr id="11" name="TextBox 48"/>
          <p:cNvSpPr txBox="1"/>
          <p:nvPr/>
        </p:nvSpPr>
        <p:spPr>
          <a:xfrm>
            <a:off x="5997575" y="3040380"/>
            <a:ext cx="6480471" cy="738664"/>
          </a:xfrm>
          <a:prstGeom prst="rect">
            <a:avLst/>
          </a:prstGeom>
          <a:noFill/>
        </p:spPr>
        <p:txBody>
          <a:bodyPr wrap="square" lIns="0" tIns="0" rIns="0" bIns="0" rtlCol="0">
            <a:spAutoFit/>
          </a:bodyPr>
          <a:lstStyle/>
          <a:p>
            <a:pPr lvl="0"/>
            <a:r>
              <a:rPr lang="en-US" altLang="zh-CN" sz="48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Đánh giá</a:t>
            </a:r>
            <a:endParaRPr lang="en-GB" altLang="zh-CN" sz="48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2" name="矩形 259"/>
          <p:cNvSpPr>
            <a:spLocks noChangeArrowheads="1"/>
          </p:cNvSpPr>
          <p:nvPr/>
        </p:nvSpPr>
        <p:spPr bwMode="auto">
          <a:xfrm>
            <a:off x="2520106" y="2309659"/>
            <a:ext cx="229954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bg1"/>
                </a:solidFill>
                <a:latin typeface="Impact" panose="020B0806030902050204" pitchFamily="34" charset="0"/>
                <a:ea typeface="Calibri" panose="020F0502020204030204" pitchFamily="34" charset="0"/>
                <a:cs typeface="Arial" panose="020B0604020202020204" pitchFamily="34" charset="0"/>
                <a:sym typeface="Arial" panose="020B0604020202020204" pitchFamily="34" charset="0"/>
              </a:rPr>
              <a:t>03</a:t>
            </a:r>
            <a:endParaRPr lang="zh-CN" altLang="en-US" sz="13800" cap="all" spc="300" dirty="0">
              <a:solidFill>
                <a:schemeClr val="bg1"/>
              </a:solidFill>
              <a:latin typeface="Impact" panose="020B080603090205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0" name="TextBox 11">
            <a:extLst>
              <a:ext uri="{FF2B5EF4-FFF2-40B4-BE49-F238E27FC236}">
                <a16:creationId xmlns:a16="http://schemas.microsoft.com/office/drawing/2014/main" id="{E57D08CA-9ABA-45C8-8E6F-A599D9E08F5C}"/>
              </a:ext>
            </a:extLst>
          </p:cNvPr>
          <p:cNvSpPr txBox="1"/>
          <p:nvPr/>
        </p:nvSpPr>
        <p:spPr>
          <a:xfrm>
            <a:off x="5997576" y="4120753"/>
            <a:ext cx="1583928" cy="430887"/>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en-US" altLang="zh-CN" sz="28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Ưu điểm</a:t>
            </a:r>
            <a:endParaRPr lang="en-US" altLang="zh-CN" sz="28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7" name="TextBox 11">
            <a:extLst>
              <a:ext uri="{FF2B5EF4-FFF2-40B4-BE49-F238E27FC236}">
                <a16:creationId xmlns:a16="http://schemas.microsoft.com/office/drawing/2014/main" id="{4D55B5C8-7283-45FF-B99B-EC12582CC842}"/>
              </a:ext>
            </a:extLst>
          </p:cNvPr>
          <p:cNvSpPr txBox="1"/>
          <p:nvPr/>
        </p:nvSpPr>
        <p:spPr>
          <a:xfrm>
            <a:off x="5997575" y="4677905"/>
            <a:ext cx="2304008" cy="430887"/>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en-US" altLang="zh-CN" sz="28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Nhược điểm</a:t>
            </a:r>
            <a:endParaRPr lang="en-US" altLang="zh-CN" sz="28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8" name="矩形 259">
            <a:extLst>
              <a:ext uri="{FF2B5EF4-FFF2-40B4-BE49-F238E27FC236}">
                <a16:creationId xmlns:a16="http://schemas.microsoft.com/office/drawing/2014/main" id="{CC6D4863-C856-4EC8-AA65-818ECF13825A}"/>
              </a:ext>
            </a:extLst>
          </p:cNvPr>
          <p:cNvSpPr>
            <a:spLocks noChangeArrowheads="1"/>
          </p:cNvSpPr>
          <p:nvPr/>
        </p:nvSpPr>
        <p:spPr bwMode="auto">
          <a:xfrm>
            <a:off x="12308883" y="6763599"/>
            <a:ext cx="5498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a:latin typeface="Arial" panose="020B0604020202020204" pitchFamily="34" charset="0"/>
                <a:ea typeface="Calibri" panose="020F0502020204030204" pitchFamily="34" charset="0"/>
                <a:cs typeface="Arial" panose="020B0604020202020204" pitchFamily="34" charset="0"/>
              </a:rPr>
              <a:t>17</a:t>
            </a:r>
            <a:endParaRPr lang="zh-CN" altLang="en-US"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8"/>
          <p:cNvSpPr txBox="1"/>
          <p:nvPr/>
        </p:nvSpPr>
        <p:spPr>
          <a:xfrm>
            <a:off x="10266710" y="0"/>
            <a:ext cx="2592040" cy="307777"/>
          </a:xfrm>
          <a:prstGeom prst="rect">
            <a:avLst/>
          </a:prstGeom>
          <a:noFill/>
        </p:spPr>
        <p:txBody>
          <a:bodyPr wrap="square" lIns="0" tIns="0" rIns="0" bIns="0" rtlCol="0">
            <a:spAutoFit/>
          </a:bodyPr>
          <a:lstStyle/>
          <a:p>
            <a:pPr lvl="0"/>
            <a:r>
              <a:rPr lang="en-US" altLang="zh-CN" sz="20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Ứng dụng và đánh giá</a:t>
            </a:r>
            <a:endParaRPr lang="en-GB" altLang="zh-CN" sz="20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8" name="TextBox 48">
            <a:extLst>
              <a:ext uri="{FF2B5EF4-FFF2-40B4-BE49-F238E27FC236}">
                <a16:creationId xmlns:a16="http://schemas.microsoft.com/office/drawing/2014/main" id="{CF3D9B82-0437-4D9F-8CDB-A7B618B745E2}"/>
              </a:ext>
            </a:extLst>
          </p:cNvPr>
          <p:cNvSpPr txBox="1"/>
          <p:nvPr/>
        </p:nvSpPr>
        <p:spPr>
          <a:xfrm>
            <a:off x="4413244" y="513104"/>
            <a:ext cx="3096220" cy="738664"/>
          </a:xfrm>
          <a:prstGeom prst="rect">
            <a:avLst/>
          </a:prstGeom>
          <a:noFill/>
        </p:spPr>
        <p:txBody>
          <a:bodyPr wrap="square" lIns="0" tIns="0" rIns="0" bIns="0" rtlCol="0">
            <a:spAutoFit/>
          </a:bodyPr>
          <a:lstStyle/>
          <a:p>
            <a:pPr lvl="0" algn="ctr"/>
            <a:r>
              <a:rPr lang="en-US" altLang="zh-CN" sz="48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Đánh giá</a:t>
            </a:r>
            <a:endParaRPr lang="en-GB" altLang="zh-CN" sz="48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5" name="TextBox 48">
            <a:extLst>
              <a:ext uri="{FF2B5EF4-FFF2-40B4-BE49-F238E27FC236}">
                <a16:creationId xmlns:a16="http://schemas.microsoft.com/office/drawing/2014/main" id="{E9811EE1-1635-4CA2-BA40-CDEB384A3E02}"/>
              </a:ext>
            </a:extLst>
          </p:cNvPr>
          <p:cNvSpPr txBox="1"/>
          <p:nvPr/>
        </p:nvSpPr>
        <p:spPr>
          <a:xfrm>
            <a:off x="1316807" y="1384077"/>
            <a:ext cx="9289094" cy="5079404"/>
          </a:xfrm>
          <a:prstGeom prst="rect">
            <a:avLst/>
          </a:prstGeom>
          <a:noFill/>
        </p:spPr>
        <p:txBody>
          <a:bodyPr wrap="square" lIns="0" tIns="0" rIns="0" bIns="0" rtlCol="0">
            <a:spAutoFit/>
          </a:bodyPr>
          <a:lstStyle/>
          <a:p>
            <a:pPr marL="457200" lvl="0" indent="-457200">
              <a:lnSpc>
                <a:spcPct val="150000"/>
              </a:lnSpc>
              <a:buFont typeface="Wingdings" panose="05000000000000000000" pitchFamily="2" charset="2"/>
              <a:buChar char="v"/>
            </a:pPr>
            <a:r>
              <a:rPr lang="en-GB" altLang="zh-CN" sz="32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Ưu điểm:</a:t>
            </a:r>
          </a:p>
          <a:p>
            <a:pPr marL="1371600" lvl="2" indent="-457200">
              <a:lnSpc>
                <a:spcPct val="150000"/>
              </a:lnSpc>
              <a:buFont typeface="Wingdings" panose="05000000000000000000" pitchFamily="2" charset="2"/>
              <a:buChar char="ü"/>
            </a:pPr>
            <a:r>
              <a:rPr lang="en-GB" altLang="zh-CN" sz="32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Thư viện được tích hợp sẵn đầy đủ các modules dùng để khai thác.</a:t>
            </a:r>
          </a:p>
          <a:p>
            <a:pPr marL="457200" lvl="0" indent="-457200">
              <a:lnSpc>
                <a:spcPct val="150000"/>
              </a:lnSpc>
              <a:buFont typeface="Wingdings" panose="05000000000000000000" pitchFamily="2" charset="2"/>
              <a:buChar char="v"/>
            </a:pPr>
            <a:r>
              <a:rPr lang="en-GB" altLang="zh-CN" sz="32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Nhược điểm:</a:t>
            </a:r>
          </a:p>
          <a:p>
            <a:pPr marL="1371600" lvl="2" indent="-457200">
              <a:lnSpc>
                <a:spcPct val="150000"/>
              </a:lnSpc>
              <a:buFont typeface="Wingdings" panose="05000000000000000000" pitchFamily="2" charset="2"/>
              <a:buChar char="ü"/>
            </a:pPr>
            <a:r>
              <a:rPr lang="en-GB" altLang="zh-CN" sz="32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Khó sử dụng.</a:t>
            </a:r>
          </a:p>
          <a:p>
            <a:pPr marL="1371600" lvl="2" indent="-457200">
              <a:lnSpc>
                <a:spcPct val="150000"/>
              </a:lnSpc>
              <a:buFont typeface="Wingdings" panose="05000000000000000000" pitchFamily="2" charset="2"/>
              <a:buChar char="ü"/>
            </a:pPr>
            <a:r>
              <a:rPr lang="en-GB" altLang="zh-CN" sz="32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Còn nhiều modules không có khả năng sử dụng.</a:t>
            </a:r>
          </a:p>
        </p:txBody>
      </p:sp>
      <p:sp>
        <p:nvSpPr>
          <p:cNvPr id="5" name="矩形 259">
            <a:extLst>
              <a:ext uri="{FF2B5EF4-FFF2-40B4-BE49-F238E27FC236}">
                <a16:creationId xmlns:a16="http://schemas.microsoft.com/office/drawing/2014/main" id="{2E3014E3-3DC7-4773-87E5-C64CEEC2C1DA}"/>
              </a:ext>
            </a:extLst>
          </p:cNvPr>
          <p:cNvSpPr>
            <a:spLocks noChangeArrowheads="1"/>
          </p:cNvSpPr>
          <p:nvPr/>
        </p:nvSpPr>
        <p:spPr bwMode="auto">
          <a:xfrm>
            <a:off x="12308883" y="6763599"/>
            <a:ext cx="5498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a:latin typeface="Arial" panose="020B0604020202020204" pitchFamily="34" charset="0"/>
                <a:ea typeface="Calibri" panose="020F0502020204030204" pitchFamily="34" charset="0"/>
                <a:cs typeface="Arial" panose="020B0604020202020204" pitchFamily="34" charset="0"/>
              </a:rPr>
              <a:t>18</a:t>
            </a:r>
            <a:endParaRPr lang="zh-CN" altLang="en-US"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65511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6"/>
          <p:cNvSpPr>
            <a:spLocks noEditPoints="1"/>
          </p:cNvSpPr>
          <p:nvPr/>
        </p:nvSpPr>
        <p:spPr bwMode="auto">
          <a:xfrm>
            <a:off x="1125651" y="1099096"/>
            <a:ext cx="4784417" cy="5034458"/>
          </a:xfrm>
          <a:custGeom>
            <a:avLst/>
            <a:gdLst>
              <a:gd name="T0" fmla="*/ 1840 w 2277"/>
              <a:gd name="T1" fmla="*/ 895 h 2396"/>
              <a:gd name="T2" fmla="*/ 1889 w 2277"/>
              <a:gd name="T3" fmla="*/ 956 h 2396"/>
              <a:gd name="T4" fmla="*/ 1879 w 2277"/>
              <a:gd name="T5" fmla="*/ 1033 h 2396"/>
              <a:gd name="T6" fmla="*/ 524 w 2277"/>
              <a:gd name="T7" fmla="*/ 2386 h 2396"/>
              <a:gd name="T8" fmla="*/ 438 w 2277"/>
              <a:gd name="T9" fmla="*/ 2389 h 2396"/>
              <a:gd name="T10" fmla="*/ 377 w 2277"/>
              <a:gd name="T11" fmla="*/ 2305 h 2396"/>
              <a:gd name="T12" fmla="*/ 405 w 2277"/>
              <a:gd name="T13" fmla="*/ 2225 h 2396"/>
              <a:gd name="T14" fmla="*/ 1765 w 2277"/>
              <a:gd name="T15" fmla="*/ 885 h 2396"/>
              <a:gd name="T16" fmla="*/ 2202 w 2277"/>
              <a:gd name="T17" fmla="*/ 815 h 2396"/>
              <a:gd name="T18" fmla="*/ 2265 w 2277"/>
              <a:gd name="T19" fmla="*/ 862 h 2396"/>
              <a:gd name="T20" fmla="*/ 2273 w 2277"/>
              <a:gd name="T21" fmla="*/ 937 h 2396"/>
              <a:gd name="T22" fmla="*/ 934 w 2277"/>
              <a:gd name="T23" fmla="*/ 2297 h 2396"/>
              <a:gd name="T24" fmla="*/ 852 w 2277"/>
              <a:gd name="T25" fmla="*/ 2326 h 2396"/>
              <a:gd name="T26" fmla="*/ 768 w 2277"/>
              <a:gd name="T27" fmla="*/ 2264 h 2396"/>
              <a:gd name="T28" fmla="*/ 772 w 2277"/>
              <a:gd name="T29" fmla="*/ 2178 h 2396"/>
              <a:gd name="T30" fmla="*/ 2127 w 2277"/>
              <a:gd name="T31" fmla="*/ 824 h 2396"/>
              <a:gd name="T32" fmla="*/ 1495 w 2277"/>
              <a:gd name="T33" fmla="*/ 550 h 2396"/>
              <a:gd name="T34" fmla="*/ 1566 w 2277"/>
              <a:gd name="T35" fmla="*/ 580 h 2396"/>
              <a:gd name="T36" fmla="*/ 1594 w 2277"/>
              <a:gd name="T37" fmla="*/ 651 h 2396"/>
              <a:gd name="T38" fmla="*/ 1566 w 2277"/>
              <a:gd name="T39" fmla="*/ 723 h 2396"/>
              <a:gd name="T40" fmla="*/ 199 w 2277"/>
              <a:gd name="T41" fmla="*/ 2063 h 2396"/>
              <a:gd name="T42" fmla="*/ 108 w 2277"/>
              <a:gd name="T43" fmla="*/ 2035 h 2396"/>
              <a:gd name="T44" fmla="*/ 81 w 2277"/>
              <a:gd name="T45" fmla="*/ 1944 h 2396"/>
              <a:gd name="T46" fmla="*/ 1423 w 2277"/>
              <a:gd name="T47" fmla="*/ 580 h 2396"/>
              <a:gd name="T48" fmla="*/ 1495 w 2277"/>
              <a:gd name="T49" fmla="*/ 550 h 2396"/>
              <a:gd name="T50" fmla="*/ 2078 w 2277"/>
              <a:gd name="T51" fmla="*/ 342 h 2396"/>
              <a:gd name="T52" fmla="*/ 2127 w 2277"/>
              <a:gd name="T53" fmla="*/ 405 h 2396"/>
              <a:gd name="T54" fmla="*/ 2116 w 2277"/>
              <a:gd name="T55" fmla="*/ 480 h 2396"/>
              <a:gd name="T56" fmla="*/ 761 w 2277"/>
              <a:gd name="T57" fmla="*/ 1834 h 2396"/>
              <a:gd name="T58" fmla="*/ 676 w 2277"/>
              <a:gd name="T59" fmla="*/ 1838 h 2396"/>
              <a:gd name="T60" fmla="*/ 615 w 2277"/>
              <a:gd name="T61" fmla="*/ 1754 h 2396"/>
              <a:gd name="T62" fmla="*/ 643 w 2277"/>
              <a:gd name="T63" fmla="*/ 1672 h 2396"/>
              <a:gd name="T64" fmla="*/ 2003 w 2277"/>
              <a:gd name="T65" fmla="*/ 333 h 2396"/>
              <a:gd name="T66" fmla="*/ 1704 w 2277"/>
              <a:gd name="T67" fmla="*/ 54 h 2396"/>
              <a:gd name="T68" fmla="*/ 1750 w 2277"/>
              <a:gd name="T69" fmla="*/ 80 h 2396"/>
              <a:gd name="T70" fmla="*/ 1779 w 2277"/>
              <a:gd name="T71" fmla="*/ 152 h 2396"/>
              <a:gd name="T72" fmla="*/ 1750 w 2277"/>
              <a:gd name="T73" fmla="*/ 224 h 2396"/>
              <a:gd name="T74" fmla="*/ 384 w 2277"/>
              <a:gd name="T75" fmla="*/ 1564 h 2396"/>
              <a:gd name="T76" fmla="*/ 294 w 2277"/>
              <a:gd name="T77" fmla="*/ 1536 h 2396"/>
              <a:gd name="T78" fmla="*/ 266 w 2277"/>
              <a:gd name="T79" fmla="*/ 1445 h 2396"/>
              <a:gd name="T80" fmla="*/ 1607 w 2277"/>
              <a:gd name="T81" fmla="*/ 80 h 2396"/>
              <a:gd name="T82" fmla="*/ 1678 w 2277"/>
              <a:gd name="T83" fmla="*/ 51 h 2396"/>
              <a:gd name="T84" fmla="*/ 1465 w 2277"/>
              <a:gd name="T85" fmla="*/ 12 h 2396"/>
              <a:gd name="T86" fmla="*/ 1512 w 2277"/>
              <a:gd name="T87" fmla="*/ 75 h 2396"/>
              <a:gd name="T88" fmla="*/ 1502 w 2277"/>
              <a:gd name="T89" fmla="*/ 150 h 2396"/>
              <a:gd name="T90" fmla="*/ 147 w 2277"/>
              <a:gd name="T91" fmla="*/ 1504 h 2396"/>
              <a:gd name="T92" fmla="*/ 63 w 2277"/>
              <a:gd name="T93" fmla="*/ 1508 h 2396"/>
              <a:gd name="T94" fmla="*/ 0 w 2277"/>
              <a:gd name="T95" fmla="*/ 1424 h 2396"/>
              <a:gd name="T96" fmla="*/ 28 w 2277"/>
              <a:gd name="T97" fmla="*/ 1342 h 2396"/>
              <a:gd name="T98" fmla="*/ 1388 w 2277"/>
              <a:gd name="T99" fmla="*/ 4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7" h="2396">
                <a:moveTo>
                  <a:pt x="1792" y="881"/>
                </a:moveTo>
                <a:lnTo>
                  <a:pt x="1816" y="885"/>
                </a:lnTo>
                <a:lnTo>
                  <a:pt x="1840" y="895"/>
                </a:lnTo>
                <a:lnTo>
                  <a:pt x="1863" y="911"/>
                </a:lnTo>
                <a:lnTo>
                  <a:pt x="1879" y="934"/>
                </a:lnTo>
                <a:lnTo>
                  <a:pt x="1889" y="956"/>
                </a:lnTo>
                <a:lnTo>
                  <a:pt x="1893" y="983"/>
                </a:lnTo>
                <a:lnTo>
                  <a:pt x="1889" y="1009"/>
                </a:lnTo>
                <a:lnTo>
                  <a:pt x="1879" y="1033"/>
                </a:lnTo>
                <a:lnTo>
                  <a:pt x="1863" y="1054"/>
                </a:lnTo>
                <a:lnTo>
                  <a:pt x="548" y="2368"/>
                </a:lnTo>
                <a:lnTo>
                  <a:pt x="524" y="2386"/>
                </a:lnTo>
                <a:lnTo>
                  <a:pt x="496" y="2394"/>
                </a:lnTo>
                <a:lnTo>
                  <a:pt x="468" y="2396"/>
                </a:lnTo>
                <a:lnTo>
                  <a:pt x="438" y="2389"/>
                </a:lnTo>
                <a:lnTo>
                  <a:pt x="405" y="2368"/>
                </a:lnTo>
                <a:lnTo>
                  <a:pt x="383" y="2333"/>
                </a:lnTo>
                <a:lnTo>
                  <a:pt x="377" y="2305"/>
                </a:lnTo>
                <a:lnTo>
                  <a:pt x="377" y="2278"/>
                </a:lnTo>
                <a:lnTo>
                  <a:pt x="388" y="2250"/>
                </a:lnTo>
                <a:lnTo>
                  <a:pt x="405" y="2225"/>
                </a:lnTo>
                <a:lnTo>
                  <a:pt x="1720" y="911"/>
                </a:lnTo>
                <a:lnTo>
                  <a:pt x="1741" y="895"/>
                </a:lnTo>
                <a:lnTo>
                  <a:pt x="1765" y="885"/>
                </a:lnTo>
                <a:lnTo>
                  <a:pt x="1792" y="881"/>
                </a:lnTo>
                <a:close/>
                <a:moveTo>
                  <a:pt x="2176" y="812"/>
                </a:moveTo>
                <a:lnTo>
                  <a:pt x="2202" y="815"/>
                </a:lnTo>
                <a:lnTo>
                  <a:pt x="2226" y="824"/>
                </a:lnTo>
                <a:lnTo>
                  <a:pt x="2247" y="841"/>
                </a:lnTo>
                <a:lnTo>
                  <a:pt x="2265" y="862"/>
                </a:lnTo>
                <a:lnTo>
                  <a:pt x="2273" y="887"/>
                </a:lnTo>
                <a:lnTo>
                  <a:pt x="2277" y="913"/>
                </a:lnTo>
                <a:lnTo>
                  <a:pt x="2273" y="937"/>
                </a:lnTo>
                <a:lnTo>
                  <a:pt x="2265" y="962"/>
                </a:lnTo>
                <a:lnTo>
                  <a:pt x="2247" y="984"/>
                </a:lnTo>
                <a:lnTo>
                  <a:pt x="934" y="2297"/>
                </a:lnTo>
                <a:lnTo>
                  <a:pt x="910" y="2316"/>
                </a:lnTo>
                <a:lnTo>
                  <a:pt x="882" y="2325"/>
                </a:lnTo>
                <a:lnTo>
                  <a:pt x="852" y="2326"/>
                </a:lnTo>
                <a:lnTo>
                  <a:pt x="824" y="2319"/>
                </a:lnTo>
                <a:lnTo>
                  <a:pt x="791" y="2297"/>
                </a:lnTo>
                <a:lnTo>
                  <a:pt x="768" y="2264"/>
                </a:lnTo>
                <a:lnTo>
                  <a:pt x="761" y="2236"/>
                </a:lnTo>
                <a:lnTo>
                  <a:pt x="763" y="2206"/>
                </a:lnTo>
                <a:lnTo>
                  <a:pt x="772" y="2178"/>
                </a:lnTo>
                <a:lnTo>
                  <a:pt x="791" y="2154"/>
                </a:lnTo>
                <a:lnTo>
                  <a:pt x="2104" y="841"/>
                </a:lnTo>
                <a:lnTo>
                  <a:pt x="2127" y="824"/>
                </a:lnTo>
                <a:lnTo>
                  <a:pt x="2151" y="815"/>
                </a:lnTo>
                <a:lnTo>
                  <a:pt x="2176" y="812"/>
                </a:lnTo>
                <a:close/>
                <a:moveTo>
                  <a:pt x="1495" y="550"/>
                </a:moveTo>
                <a:lnTo>
                  <a:pt x="1519" y="553"/>
                </a:lnTo>
                <a:lnTo>
                  <a:pt x="1544" y="562"/>
                </a:lnTo>
                <a:lnTo>
                  <a:pt x="1566" y="580"/>
                </a:lnTo>
                <a:lnTo>
                  <a:pt x="1582" y="600"/>
                </a:lnTo>
                <a:lnTo>
                  <a:pt x="1593" y="625"/>
                </a:lnTo>
                <a:lnTo>
                  <a:pt x="1594" y="651"/>
                </a:lnTo>
                <a:lnTo>
                  <a:pt x="1593" y="676"/>
                </a:lnTo>
                <a:lnTo>
                  <a:pt x="1582" y="700"/>
                </a:lnTo>
                <a:lnTo>
                  <a:pt x="1566" y="723"/>
                </a:lnTo>
                <a:lnTo>
                  <a:pt x="252" y="2035"/>
                </a:lnTo>
                <a:lnTo>
                  <a:pt x="227" y="2052"/>
                </a:lnTo>
                <a:lnTo>
                  <a:pt x="199" y="2063"/>
                </a:lnTo>
                <a:lnTo>
                  <a:pt x="171" y="2065"/>
                </a:lnTo>
                <a:lnTo>
                  <a:pt x="142" y="2058"/>
                </a:lnTo>
                <a:lnTo>
                  <a:pt x="108" y="2035"/>
                </a:lnTo>
                <a:lnTo>
                  <a:pt x="86" y="2002"/>
                </a:lnTo>
                <a:lnTo>
                  <a:pt x="79" y="1974"/>
                </a:lnTo>
                <a:lnTo>
                  <a:pt x="81" y="1944"/>
                </a:lnTo>
                <a:lnTo>
                  <a:pt x="91" y="1916"/>
                </a:lnTo>
                <a:lnTo>
                  <a:pt x="108" y="1892"/>
                </a:lnTo>
                <a:lnTo>
                  <a:pt x="1423" y="580"/>
                </a:lnTo>
                <a:lnTo>
                  <a:pt x="1444" y="562"/>
                </a:lnTo>
                <a:lnTo>
                  <a:pt x="1469" y="553"/>
                </a:lnTo>
                <a:lnTo>
                  <a:pt x="1495" y="550"/>
                </a:lnTo>
                <a:close/>
                <a:moveTo>
                  <a:pt x="2029" y="330"/>
                </a:moveTo>
                <a:lnTo>
                  <a:pt x="2054" y="333"/>
                </a:lnTo>
                <a:lnTo>
                  <a:pt x="2078" y="342"/>
                </a:lnTo>
                <a:lnTo>
                  <a:pt x="2101" y="360"/>
                </a:lnTo>
                <a:lnTo>
                  <a:pt x="2116" y="381"/>
                </a:lnTo>
                <a:lnTo>
                  <a:pt x="2127" y="405"/>
                </a:lnTo>
                <a:lnTo>
                  <a:pt x="2130" y="431"/>
                </a:lnTo>
                <a:lnTo>
                  <a:pt x="2127" y="457"/>
                </a:lnTo>
                <a:lnTo>
                  <a:pt x="2116" y="480"/>
                </a:lnTo>
                <a:lnTo>
                  <a:pt x="2101" y="503"/>
                </a:lnTo>
                <a:lnTo>
                  <a:pt x="786" y="1815"/>
                </a:lnTo>
                <a:lnTo>
                  <a:pt x="761" y="1834"/>
                </a:lnTo>
                <a:lnTo>
                  <a:pt x="734" y="1843"/>
                </a:lnTo>
                <a:lnTo>
                  <a:pt x="706" y="1845"/>
                </a:lnTo>
                <a:lnTo>
                  <a:pt x="676" y="1838"/>
                </a:lnTo>
                <a:lnTo>
                  <a:pt x="643" y="1815"/>
                </a:lnTo>
                <a:lnTo>
                  <a:pt x="620" y="1782"/>
                </a:lnTo>
                <a:lnTo>
                  <a:pt x="615" y="1754"/>
                </a:lnTo>
                <a:lnTo>
                  <a:pt x="615" y="1724"/>
                </a:lnTo>
                <a:lnTo>
                  <a:pt x="625" y="1696"/>
                </a:lnTo>
                <a:lnTo>
                  <a:pt x="643" y="1672"/>
                </a:lnTo>
                <a:lnTo>
                  <a:pt x="1957" y="360"/>
                </a:lnTo>
                <a:lnTo>
                  <a:pt x="1978" y="342"/>
                </a:lnTo>
                <a:lnTo>
                  <a:pt x="2003" y="333"/>
                </a:lnTo>
                <a:lnTo>
                  <a:pt x="2029" y="330"/>
                </a:lnTo>
                <a:close/>
                <a:moveTo>
                  <a:pt x="1678" y="51"/>
                </a:moveTo>
                <a:lnTo>
                  <a:pt x="1704" y="54"/>
                </a:lnTo>
                <a:lnTo>
                  <a:pt x="1729" y="63"/>
                </a:lnTo>
                <a:lnTo>
                  <a:pt x="1750" y="80"/>
                </a:lnTo>
                <a:lnTo>
                  <a:pt x="1750" y="80"/>
                </a:lnTo>
                <a:lnTo>
                  <a:pt x="1767" y="101"/>
                </a:lnTo>
                <a:lnTo>
                  <a:pt x="1776" y="126"/>
                </a:lnTo>
                <a:lnTo>
                  <a:pt x="1779" y="152"/>
                </a:lnTo>
                <a:lnTo>
                  <a:pt x="1776" y="178"/>
                </a:lnTo>
                <a:lnTo>
                  <a:pt x="1767" y="201"/>
                </a:lnTo>
                <a:lnTo>
                  <a:pt x="1750" y="224"/>
                </a:lnTo>
                <a:lnTo>
                  <a:pt x="437" y="1536"/>
                </a:lnTo>
                <a:lnTo>
                  <a:pt x="412" y="1555"/>
                </a:lnTo>
                <a:lnTo>
                  <a:pt x="384" y="1564"/>
                </a:lnTo>
                <a:lnTo>
                  <a:pt x="355" y="1566"/>
                </a:lnTo>
                <a:lnTo>
                  <a:pt x="327" y="1559"/>
                </a:lnTo>
                <a:lnTo>
                  <a:pt x="294" y="1536"/>
                </a:lnTo>
                <a:lnTo>
                  <a:pt x="271" y="1503"/>
                </a:lnTo>
                <a:lnTo>
                  <a:pt x="264" y="1475"/>
                </a:lnTo>
                <a:lnTo>
                  <a:pt x="266" y="1445"/>
                </a:lnTo>
                <a:lnTo>
                  <a:pt x="274" y="1417"/>
                </a:lnTo>
                <a:lnTo>
                  <a:pt x="294" y="1393"/>
                </a:lnTo>
                <a:lnTo>
                  <a:pt x="1607" y="80"/>
                </a:lnTo>
                <a:lnTo>
                  <a:pt x="1629" y="63"/>
                </a:lnTo>
                <a:lnTo>
                  <a:pt x="1652" y="54"/>
                </a:lnTo>
                <a:lnTo>
                  <a:pt x="1678" y="51"/>
                </a:lnTo>
                <a:close/>
                <a:moveTo>
                  <a:pt x="1414" y="0"/>
                </a:moveTo>
                <a:lnTo>
                  <a:pt x="1441" y="4"/>
                </a:lnTo>
                <a:lnTo>
                  <a:pt x="1465" y="12"/>
                </a:lnTo>
                <a:lnTo>
                  <a:pt x="1486" y="30"/>
                </a:lnTo>
                <a:lnTo>
                  <a:pt x="1502" y="51"/>
                </a:lnTo>
                <a:lnTo>
                  <a:pt x="1512" y="75"/>
                </a:lnTo>
                <a:lnTo>
                  <a:pt x="1516" y="101"/>
                </a:lnTo>
                <a:lnTo>
                  <a:pt x="1512" y="128"/>
                </a:lnTo>
                <a:lnTo>
                  <a:pt x="1502" y="150"/>
                </a:lnTo>
                <a:lnTo>
                  <a:pt x="1486" y="173"/>
                </a:lnTo>
                <a:lnTo>
                  <a:pt x="171" y="1485"/>
                </a:lnTo>
                <a:lnTo>
                  <a:pt x="147" y="1504"/>
                </a:lnTo>
                <a:lnTo>
                  <a:pt x="121" y="1513"/>
                </a:lnTo>
                <a:lnTo>
                  <a:pt x="91" y="1515"/>
                </a:lnTo>
                <a:lnTo>
                  <a:pt x="63" y="1508"/>
                </a:lnTo>
                <a:lnTo>
                  <a:pt x="28" y="1485"/>
                </a:lnTo>
                <a:lnTo>
                  <a:pt x="7" y="1452"/>
                </a:lnTo>
                <a:lnTo>
                  <a:pt x="0" y="1424"/>
                </a:lnTo>
                <a:lnTo>
                  <a:pt x="2" y="1395"/>
                </a:lnTo>
                <a:lnTo>
                  <a:pt x="11" y="1367"/>
                </a:lnTo>
                <a:lnTo>
                  <a:pt x="28" y="1342"/>
                </a:lnTo>
                <a:lnTo>
                  <a:pt x="1343" y="30"/>
                </a:lnTo>
                <a:lnTo>
                  <a:pt x="1364" y="12"/>
                </a:lnTo>
                <a:lnTo>
                  <a:pt x="1388" y="4"/>
                </a:lnTo>
                <a:lnTo>
                  <a:pt x="1414" y="0"/>
                </a:lnTo>
                <a:close/>
              </a:path>
            </a:pathLst>
          </a:custGeom>
          <a:solidFill>
            <a:schemeClr val="accent2"/>
          </a:solidFill>
          <a:ln w="0">
            <a:noFill/>
            <a:prstDash val="solid"/>
            <a:round/>
          </a:ln>
        </p:spPr>
        <p:txBody>
          <a:bodyPr vert="horz" wrap="square" lIns="128580" tIns="64290" rIns="128580" bIns="64290" numCol="1" anchor="t" anchorCtr="0" compatLnSpc="1"/>
          <a:lstStyle/>
          <a:p>
            <a:endParaRPr lang="zh-CN" altLang="en-US">
              <a:cs typeface="Calibri" panose="020F0502020204030204" pitchFamily="34" charset="0"/>
            </a:endParaRPr>
          </a:p>
        </p:txBody>
      </p:sp>
      <p:sp>
        <p:nvSpPr>
          <p:cNvPr id="11" name="MH_Number_1"/>
          <p:cNvSpPr/>
          <p:nvPr>
            <p:custDataLst>
              <p:tags r:id="rId1"/>
            </p:custDataLst>
          </p:nvPr>
        </p:nvSpPr>
        <p:spPr>
          <a:xfrm>
            <a:off x="7244931" y="1844083"/>
            <a:ext cx="379667" cy="379667"/>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rPr>
              <a:t>1</a:t>
            </a:r>
            <a:endParaRPr lang="zh-CN" altLang="en-US" sz="2110" b="1" dirty="0">
              <a:solidFill>
                <a:schemeClr val="bg1"/>
              </a:solidFill>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p:txBody>
      </p:sp>
      <p:sp>
        <p:nvSpPr>
          <p:cNvPr id="12" name="MH_Entry_1"/>
          <p:cNvSpPr/>
          <p:nvPr>
            <p:custDataLst>
              <p:tags r:id="rId2"/>
            </p:custDataLst>
          </p:nvPr>
        </p:nvSpPr>
        <p:spPr>
          <a:xfrm>
            <a:off x="7797527" y="1772137"/>
            <a:ext cx="4619560" cy="4924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32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Tổng quan về Metasploit</a:t>
            </a:r>
          </a:p>
        </p:txBody>
      </p:sp>
      <p:sp>
        <p:nvSpPr>
          <p:cNvPr id="13" name="MH_Number_2"/>
          <p:cNvSpPr/>
          <p:nvPr>
            <p:custDataLst>
              <p:tags r:id="rId3"/>
            </p:custDataLst>
          </p:nvPr>
        </p:nvSpPr>
        <p:spPr>
          <a:xfrm>
            <a:off x="7244931" y="3107299"/>
            <a:ext cx="379667" cy="379667"/>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rPr>
              <a:t>2</a:t>
            </a:r>
            <a:endParaRPr lang="zh-CN" altLang="en-US" sz="2110" b="1" dirty="0">
              <a:solidFill>
                <a:schemeClr val="bg1"/>
              </a:solidFill>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p:txBody>
      </p:sp>
      <p:sp>
        <p:nvSpPr>
          <p:cNvPr id="14" name="MH_Entry_2"/>
          <p:cNvSpPr/>
          <p:nvPr>
            <p:custDataLst>
              <p:tags r:id="rId4"/>
            </p:custDataLst>
          </p:nvPr>
        </p:nvSpPr>
        <p:spPr>
          <a:xfrm>
            <a:off x="7797527" y="3011064"/>
            <a:ext cx="3611448" cy="4924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en-US" altLang="zh-CN" sz="3200">
                <a:solidFill>
                  <a:schemeClr val="accent2"/>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Ứng dụng</a:t>
            </a:r>
            <a:endParaRPr lang="zh-CN" altLang="en-US" sz="3200" dirty="0">
              <a:solidFill>
                <a:schemeClr val="accent2"/>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5" name="MH_Number_3"/>
          <p:cNvSpPr/>
          <p:nvPr>
            <p:custDataLst>
              <p:tags r:id="rId5"/>
            </p:custDataLst>
          </p:nvPr>
        </p:nvSpPr>
        <p:spPr>
          <a:xfrm>
            <a:off x="7244931" y="4370515"/>
            <a:ext cx="379667" cy="379667"/>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a:solidFill>
                  <a:schemeClr val="bg1"/>
                </a:solidFill>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rPr>
              <a:t>3</a:t>
            </a:r>
            <a:endParaRPr lang="zh-CN" altLang="en-US" sz="2110" b="1" dirty="0">
              <a:solidFill>
                <a:schemeClr val="bg1"/>
              </a:solidFill>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p:txBody>
      </p:sp>
      <p:sp>
        <p:nvSpPr>
          <p:cNvPr id="16" name="MH_Entry_3"/>
          <p:cNvSpPr/>
          <p:nvPr>
            <p:custDataLst>
              <p:tags r:id="rId6"/>
            </p:custDataLst>
          </p:nvPr>
        </p:nvSpPr>
        <p:spPr>
          <a:xfrm>
            <a:off x="7806932" y="4323935"/>
            <a:ext cx="4095051" cy="4924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en-US" altLang="zh-CN" sz="32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Đánh giá</a:t>
            </a:r>
            <a:endParaRPr lang="zh-CN" altLang="en-US" sz="32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7" name="MH_Number_4"/>
          <p:cNvSpPr/>
          <p:nvPr>
            <p:custDataLst>
              <p:tags r:id="rId7"/>
            </p:custDataLst>
          </p:nvPr>
        </p:nvSpPr>
        <p:spPr>
          <a:xfrm>
            <a:off x="7244931" y="5633731"/>
            <a:ext cx="379667" cy="379667"/>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rPr>
              <a:t>4</a:t>
            </a:r>
            <a:endParaRPr lang="zh-CN" altLang="en-US" sz="2110" b="1" dirty="0">
              <a:solidFill>
                <a:schemeClr val="bg1"/>
              </a:solidFill>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p:txBody>
      </p:sp>
      <p:sp>
        <p:nvSpPr>
          <p:cNvPr id="18" name="MH_Entry_4"/>
          <p:cNvSpPr/>
          <p:nvPr>
            <p:custDataLst>
              <p:tags r:id="rId8"/>
            </p:custDataLst>
          </p:nvPr>
        </p:nvSpPr>
        <p:spPr>
          <a:xfrm>
            <a:off x="7806933" y="5499823"/>
            <a:ext cx="1934810" cy="4924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en-US" altLang="zh-CN" sz="3200">
                <a:solidFill>
                  <a:schemeClr val="accent2"/>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Demo</a:t>
            </a:r>
            <a:endParaRPr lang="zh-CN" altLang="en-US" sz="3200" dirty="0">
              <a:solidFill>
                <a:schemeClr val="accent2"/>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0" name="MH_Others_2"/>
          <p:cNvSpPr txBox="1"/>
          <p:nvPr>
            <p:custDataLst>
              <p:tags r:id="rId9"/>
            </p:custDataLst>
          </p:nvPr>
        </p:nvSpPr>
        <p:spPr>
          <a:xfrm>
            <a:off x="2033249" y="3134175"/>
            <a:ext cx="3052331" cy="738664"/>
          </a:xfrm>
          <a:prstGeom prst="rect">
            <a:avLst/>
          </a:prstGeom>
          <a:noFill/>
        </p:spPr>
        <p:txBody>
          <a:bodyPr wrap="square" lIns="0" tIns="0" rIns="0" bIns="0">
            <a:spAutoFit/>
          </a:bodyPr>
          <a:lstStyle/>
          <a:p>
            <a:pPr algn="ctr">
              <a:defRPr/>
            </a:pPr>
            <a:r>
              <a:rPr lang="en-US" altLang="zh-CN" sz="4800" b="1">
                <a:solidFill>
                  <a:schemeClr val="bg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Mục Lục</a:t>
            </a:r>
            <a:endParaRPr lang="zh-CN" altLang="en-US" sz="4800" b="1" dirty="0">
              <a:solidFill>
                <a:schemeClr val="bg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9" name="矩形 259">
            <a:extLst>
              <a:ext uri="{FF2B5EF4-FFF2-40B4-BE49-F238E27FC236}">
                <a16:creationId xmlns:a16="http://schemas.microsoft.com/office/drawing/2014/main" id="{9C4688A3-00E1-47EC-85FE-3158B15E754A}"/>
              </a:ext>
            </a:extLst>
          </p:cNvPr>
          <p:cNvSpPr>
            <a:spLocks noChangeArrowheads="1"/>
          </p:cNvSpPr>
          <p:nvPr/>
        </p:nvSpPr>
        <p:spPr bwMode="auto">
          <a:xfrm>
            <a:off x="12417087" y="6740207"/>
            <a:ext cx="5498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a:latin typeface="Arial" panose="020B0604020202020204" pitchFamily="34" charset="0"/>
                <a:ea typeface="Calibri" panose="020F0502020204030204" pitchFamily="34" charset="0"/>
                <a:cs typeface="Arial" panose="020B0604020202020204" pitchFamily="34" charset="0"/>
              </a:rPr>
              <a:t>1</a:t>
            </a:r>
            <a:endParaRPr lang="zh-CN" altLang="en-US"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6"/>
          <p:cNvSpPr>
            <a:spLocks noEditPoints="1"/>
          </p:cNvSpPr>
          <p:nvPr/>
        </p:nvSpPr>
        <p:spPr bwMode="auto">
          <a:xfrm>
            <a:off x="1721661" y="1638300"/>
            <a:ext cx="3896434" cy="4100066"/>
          </a:xfrm>
          <a:custGeom>
            <a:avLst/>
            <a:gdLst>
              <a:gd name="T0" fmla="*/ 1840 w 2277"/>
              <a:gd name="T1" fmla="*/ 895 h 2396"/>
              <a:gd name="T2" fmla="*/ 1889 w 2277"/>
              <a:gd name="T3" fmla="*/ 956 h 2396"/>
              <a:gd name="T4" fmla="*/ 1879 w 2277"/>
              <a:gd name="T5" fmla="*/ 1033 h 2396"/>
              <a:gd name="T6" fmla="*/ 524 w 2277"/>
              <a:gd name="T7" fmla="*/ 2386 h 2396"/>
              <a:gd name="T8" fmla="*/ 438 w 2277"/>
              <a:gd name="T9" fmla="*/ 2389 h 2396"/>
              <a:gd name="T10" fmla="*/ 377 w 2277"/>
              <a:gd name="T11" fmla="*/ 2305 h 2396"/>
              <a:gd name="T12" fmla="*/ 405 w 2277"/>
              <a:gd name="T13" fmla="*/ 2225 h 2396"/>
              <a:gd name="T14" fmla="*/ 1765 w 2277"/>
              <a:gd name="T15" fmla="*/ 885 h 2396"/>
              <a:gd name="T16" fmla="*/ 2202 w 2277"/>
              <a:gd name="T17" fmla="*/ 815 h 2396"/>
              <a:gd name="T18" fmla="*/ 2265 w 2277"/>
              <a:gd name="T19" fmla="*/ 862 h 2396"/>
              <a:gd name="T20" fmla="*/ 2273 w 2277"/>
              <a:gd name="T21" fmla="*/ 937 h 2396"/>
              <a:gd name="T22" fmla="*/ 934 w 2277"/>
              <a:gd name="T23" fmla="*/ 2297 h 2396"/>
              <a:gd name="T24" fmla="*/ 852 w 2277"/>
              <a:gd name="T25" fmla="*/ 2326 h 2396"/>
              <a:gd name="T26" fmla="*/ 768 w 2277"/>
              <a:gd name="T27" fmla="*/ 2264 h 2396"/>
              <a:gd name="T28" fmla="*/ 772 w 2277"/>
              <a:gd name="T29" fmla="*/ 2178 h 2396"/>
              <a:gd name="T30" fmla="*/ 2127 w 2277"/>
              <a:gd name="T31" fmla="*/ 824 h 2396"/>
              <a:gd name="T32" fmla="*/ 1495 w 2277"/>
              <a:gd name="T33" fmla="*/ 550 h 2396"/>
              <a:gd name="T34" fmla="*/ 1566 w 2277"/>
              <a:gd name="T35" fmla="*/ 580 h 2396"/>
              <a:gd name="T36" fmla="*/ 1594 w 2277"/>
              <a:gd name="T37" fmla="*/ 651 h 2396"/>
              <a:gd name="T38" fmla="*/ 1566 w 2277"/>
              <a:gd name="T39" fmla="*/ 723 h 2396"/>
              <a:gd name="T40" fmla="*/ 199 w 2277"/>
              <a:gd name="T41" fmla="*/ 2063 h 2396"/>
              <a:gd name="T42" fmla="*/ 108 w 2277"/>
              <a:gd name="T43" fmla="*/ 2035 h 2396"/>
              <a:gd name="T44" fmla="*/ 81 w 2277"/>
              <a:gd name="T45" fmla="*/ 1944 h 2396"/>
              <a:gd name="T46" fmla="*/ 1423 w 2277"/>
              <a:gd name="T47" fmla="*/ 580 h 2396"/>
              <a:gd name="T48" fmla="*/ 1495 w 2277"/>
              <a:gd name="T49" fmla="*/ 550 h 2396"/>
              <a:gd name="T50" fmla="*/ 2078 w 2277"/>
              <a:gd name="T51" fmla="*/ 342 h 2396"/>
              <a:gd name="T52" fmla="*/ 2127 w 2277"/>
              <a:gd name="T53" fmla="*/ 405 h 2396"/>
              <a:gd name="T54" fmla="*/ 2116 w 2277"/>
              <a:gd name="T55" fmla="*/ 480 h 2396"/>
              <a:gd name="T56" fmla="*/ 761 w 2277"/>
              <a:gd name="T57" fmla="*/ 1834 h 2396"/>
              <a:gd name="T58" fmla="*/ 676 w 2277"/>
              <a:gd name="T59" fmla="*/ 1838 h 2396"/>
              <a:gd name="T60" fmla="*/ 615 w 2277"/>
              <a:gd name="T61" fmla="*/ 1754 h 2396"/>
              <a:gd name="T62" fmla="*/ 643 w 2277"/>
              <a:gd name="T63" fmla="*/ 1672 h 2396"/>
              <a:gd name="T64" fmla="*/ 2003 w 2277"/>
              <a:gd name="T65" fmla="*/ 333 h 2396"/>
              <a:gd name="T66" fmla="*/ 1704 w 2277"/>
              <a:gd name="T67" fmla="*/ 54 h 2396"/>
              <a:gd name="T68" fmla="*/ 1750 w 2277"/>
              <a:gd name="T69" fmla="*/ 80 h 2396"/>
              <a:gd name="T70" fmla="*/ 1779 w 2277"/>
              <a:gd name="T71" fmla="*/ 152 h 2396"/>
              <a:gd name="T72" fmla="*/ 1750 w 2277"/>
              <a:gd name="T73" fmla="*/ 224 h 2396"/>
              <a:gd name="T74" fmla="*/ 384 w 2277"/>
              <a:gd name="T75" fmla="*/ 1564 h 2396"/>
              <a:gd name="T76" fmla="*/ 294 w 2277"/>
              <a:gd name="T77" fmla="*/ 1536 h 2396"/>
              <a:gd name="T78" fmla="*/ 266 w 2277"/>
              <a:gd name="T79" fmla="*/ 1445 h 2396"/>
              <a:gd name="T80" fmla="*/ 1607 w 2277"/>
              <a:gd name="T81" fmla="*/ 80 h 2396"/>
              <a:gd name="T82" fmla="*/ 1678 w 2277"/>
              <a:gd name="T83" fmla="*/ 51 h 2396"/>
              <a:gd name="T84" fmla="*/ 1465 w 2277"/>
              <a:gd name="T85" fmla="*/ 12 h 2396"/>
              <a:gd name="T86" fmla="*/ 1512 w 2277"/>
              <a:gd name="T87" fmla="*/ 75 h 2396"/>
              <a:gd name="T88" fmla="*/ 1502 w 2277"/>
              <a:gd name="T89" fmla="*/ 150 h 2396"/>
              <a:gd name="T90" fmla="*/ 147 w 2277"/>
              <a:gd name="T91" fmla="*/ 1504 h 2396"/>
              <a:gd name="T92" fmla="*/ 63 w 2277"/>
              <a:gd name="T93" fmla="*/ 1508 h 2396"/>
              <a:gd name="T94" fmla="*/ 0 w 2277"/>
              <a:gd name="T95" fmla="*/ 1424 h 2396"/>
              <a:gd name="T96" fmla="*/ 28 w 2277"/>
              <a:gd name="T97" fmla="*/ 1342 h 2396"/>
              <a:gd name="T98" fmla="*/ 1388 w 2277"/>
              <a:gd name="T99" fmla="*/ 4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7" h="2396">
                <a:moveTo>
                  <a:pt x="1792" y="881"/>
                </a:moveTo>
                <a:lnTo>
                  <a:pt x="1816" y="885"/>
                </a:lnTo>
                <a:lnTo>
                  <a:pt x="1840" y="895"/>
                </a:lnTo>
                <a:lnTo>
                  <a:pt x="1863" y="911"/>
                </a:lnTo>
                <a:lnTo>
                  <a:pt x="1879" y="934"/>
                </a:lnTo>
                <a:lnTo>
                  <a:pt x="1889" y="956"/>
                </a:lnTo>
                <a:lnTo>
                  <a:pt x="1893" y="983"/>
                </a:lnTo>
                <a:lnTo>
                  <a:pt x="1889" y="1009"/>
                </a:lnTo>
                <a:lnTo>
                  <a:pt x="1879" y="1033"/>
                </a:lnTo>
                <a:lnTo>
                  <a:pt x="1863" y="1054"/>
                </a:lnTo>
                <a:lnTo>
                  <a:pt x="548" y="2368"/>
                </a:lnTo>
                <a:lnTo>
                  <a:pt x="524" y="2386"/>
                </a:lnTo>
                <a:lnTo>
                  <a:pt x="496" y="2394"/>
                </a:lnTo>
                <a:lnTo>
                  <a:pt x="468" y="2396"/>
                </a:lnTo>
                <a:lnTo>
                  <a:pt x="438" y="2389"/>
                </a:lnTo>
                <a:lnTo>
                  <a:pt x="405" y="2368"/>
                </a:lnTo>
                <a:lnTo>
                  <a:pt x="383" y="2333"/>
                </a:lnTo>
                <a:lnTo>
                  <a:pt x="377" y="2305"/>
                </a:lnTo>
                <a:lnTo>
                  <a:pt x="377" y="2278"/>
                </a:lnTo>
                <a:lnTo>
                  <a:pt x="388" y="2250"/>
                </a:lnTo>
                <a:lnTo>
                  <a:pt x="405" y="2225"/>
                </a:lnTo>
                <a:lnTo>
                  <a:pt x="1720" y="911"/>
                </a:lnTo>
                <a:lnTo>
                  <a:pt x="1741" y="895"/>
                </a:lnTo>
                <a:lnTo>
                  <a:pt x="1765" y="885"/>
                </a:lnTo>
                <a:lnTo>
                  <a:pt x="1792" y="881"/>
                </a:lnTo>
                <a:close/>
                <a:moveTo>
                  <a:pt x="2176" y="812"/>
                </a:moveTo>
                <a:lnTo>
                  <a:pt x="2202" y="815"/>
                </a:lnTo>
                <a:lnTo>
                  <a:pt x="2226" y="824"/>
                </a:lnTo>
                <a:lnTo>
                  <a:pt x="2247" y="841"/>
                </a:lnTo>
                <a:lnTo>
                  <a:pt x="2265" y="862"/>
                </a:lnTo>
                <a:lnTo>
                  <a:pt x="2273" y="887"/>
                </a:lnTo>
                <a:lnTo>
                  <a:pt x="2277" y="913"/>
                </a:lnTo>
                <a:lnTo>
                  <a:pt x="2273" y="937"/>
                </a:lnTo>
                <a:lnTo>
                  <a:pt x="2265" y="962"/>
                </a:lnTo>
                <a:lnTo>
                  <a:pt x="2247" y="984"/>
                </a:lnTo>
                <a:lnTo>
                  <a:pt x="934" y="2297"/>
                </a:lnTo>
                <a:lnTo>
                  <a:pt x="910" y="2316"/>
                </a:lnTo>
                <a:lnTo>
                  <a:pt x="882" y="2325"/>
                </a:lnTo>
                <a:lnTo>
                  <a:pt x="852" y="2326"/>
                </a:lnTo>
                <a:lnTo>
                  <a:pt x="824" y="2319"/>
                </a:lnTo>
                <a:lnTo>
                  <a:pt x="791" y="2297"/>
                </a:lnTo>
                <a:lnTo>
                  <a:pt x="768" y="2264"/>
                </a:lnTo>
                <a:lnTo>
                  <a:pt x="761" y="2236"/>
                </a:lnTo>
                <a:lnTo>
                  <a:pt x="763" y="2206"/>
                </a:lnTo>
                <a:lnTo>
                  <a:pt x="772" y="2178"/>
                </a:lnTo>
                <a:lnTo>
                  <a:pt x="791" y="2154"/>
                </a:lnTo>
                <a:lnTo>
                  <a:pt x="2104" y="841"/>
                </a:lnTo>
                <a:lnTo>
                  <a:pt x="2127" y="824"/>
                </a:lnTo>
                <a:lnTo>
                  <a:pt x="2151" y="815"/>
                </a:lnTo>
                <a:lnTo>
                  <a:pt x="2176" y="812"/>
                </a:lnTo>
                <a:close/>
                <a:moveTo>
                  <a:pt x="1495" y="550"/>
                </a:moveTo>
                <a:lnTo>
                  <a:pt x="1519" y="553"/>
                </a:lnTo>
                <a:lnTo>
                  <a:pt x="1544" y="562"/>
                </a:lnTo>
                <a:lnTo>
                  <a:pt x="1566" y="580"/>
                </a:lnTo>
                <a:lnTo>
                  <a:pt x="1582" y="600"/>
                </a:lnTo>
                <a:lnTo>
                  <a:pt x="1593" y="625"/>
                </a:lnTo>
                <a:lnTo>
                  <a:pt x="1594" y="651"/>
                </a:lnTo>
                <a:lnTo>
                  <a:pt x="1593" y="676"/>
                </a:lnTo>
                <a:lnTo>
                  <a:pt x="1582" y="700"/>
                </a:lnTo>
                <a:lnTo>
                  <a:pt x="1566" y="723"/>
                </a:lnTo>
                <a:lnTo>
                  <a:pt x="252" y="2035"/>
                </a:lnTo>
                <a:lnTo>
                  <a:pt x="227" y="2052"/>
                </a:lnTo>
                <a:lnTo>
                  <a:pt x="199" y="2063"/>
                </a:lnTo>
                <a:lnTo>
                  <a:pt x="171" y="2065"/>
                </a:lnTo>
                <a:lnTo>
                  <a:pt x="142" y="2058"/>
                </a:lnTo>
                <a:lnTo>
                  <a:pt x="108" y="2035"/>
                </a:lnTo>
                <a:lnTo>
                  <a:pt x="86" y="2002"/>
                </a:lnTo>
                <a:lnTo>
                  <a:pt x="79" y="1974"/>
                </a:lnTo>
                <a:lnTo>
                  <a:pt x="81" y="1944"/>
                </a:lnTo>
                <a:lnTo>
                  <a:pt x="91" y="1916"/>
                </a:lnTo>
                <a:lnTo>
                  <a:pt x="108" y="1892"/>
                </a:lnTo>
                <a:lnTo>
                  <a:pt x="1423" y="580"/>
                </a:lnTo>
                <a:lnTo>
                  <a:pt x="1444" y="562"/>
                </a:lnTo>
                <a:lnTo>
                  <a:pt x="1469" y="553"/>
                </a:lnTo>
                <a:lnTo>
                  <a:pt x="1495" y="550"/>
                </a:lnTo>
                <a:close/>
                <a:moveTo>
                  <a:pt x="2029" y="330"/>
                </a:moveTo>
                <a:lnTo>
                  <a:pt x="2054" y="333"/>
                </a:lnTo>
                <a:lnTo>
                  <a:pt x="2078" y="342"/>
                </a:lnTo>
                <a:lnTo>
                  <a:pt x="2101" y="360"/>
                </a:lnTo>
                <a:lnTo>
                  <a:pt x="2116" y="381"/>
                </a:lnTo>
                <a:lnTo>
                  <a:pt x="2127" y="405"/>
                </a:lnTo>
                <a:lnTo>
                  <a:pt x="2130" y="431"/>
                </a:lnTo>
                <a:lnTo>
                  <a:pt x="2127" y="457"/>
                </a:lnTo>
                <a:lnTo>
                  <a:pt x="2116" y="480"/>
                </a:lnTo>
                <a:lnTo>
                  <a:pt x="2101" y="503"/>
                </a:lnTo>
                <a:lnTo>
                  <a:pt x="786" y="1815"/>
                </a:lnTo>
                <a:lnTo>
                  <a:pt x="761" y="1834"/>
                </a:lnTo>
                <a:lnTo>
                  <a:pt x="734" y="1843"/>
                </a:lnTo>
                <a:lnTo>
                  <a:pt x="706" y="1845"/>
                </a:lnTo>
                <a:lnTo>
                  <a:pt x="676" y="1838"/>
                </a:lnTo>
                <a:lnTo>
                  <a:pt x="643" y="1815"/>
                </a:lnTo>
                <a:lnTo>
                  <a:pt x="620" y="1782"/>
                </a:lnTo>
                <a:lnTo>
                  <a:pt x="615" y="1754"/>
                </a:lnTo>
                <a:lnTo>
                  <a:pt x="615" y="1724"/>
                </a:lnTo>
                <a:lnTo>
                  <a:pt x="625" y="1696"/>
                </a:lnTo>
                <a:lnTo>
                  <a:pt x="643" y="1672"/>
                </a:lnTo>
                <a:lnTo>
                  <a:pt x="1957" y="360"/>
                </a:lnTo>
                <a:lnTo>
                  <a:pt x="1978" y="342"/>
                </a:lnTo>
                <a:lnTo>
                  <a:pt x="2003" y="333"/>
                </a:lnTo>
                <a:lnTo>
                  <a:pt x="2029" y="330"/>
                </a:lnTo>
                <a:close/>
                <a:moveTo>
                  <a:pt x="1678" y="51"/>
                </a:moveTo>
                <a:lnTo>
                  <a:pt x="1704" y="54"/>
                </a:lnTo>
                <a:lnTo>
                  <a:pt x="1729" y="63"/>
                </a:lnTo>
                <a:lnTo>
                  <a:pt x="1750" y="80"/>
                </a:lnTo>
                <a:lnTo>
                  <a:pt x="1750" y="80"/>
                </a:lnTo>
                <a:lnTo>
                  <a:pt x="1767" y="101"/>
                </a:lnTo>
                <a:lnTo>
                  <a:pt x="1776" y="126"/>
                </a:lnTo>
                <a:lnTo>
                  <a:pt x="1779" y="152"/>
                </a:lnTo>
                <a:lnTo>
                  <a:pt x="1776" y="178"/>
                </a:lnTo>
                <a:lnTo>
                  <a:pt x="1767" y="201"/>
                </a:lnTo>
                <a:lnTo>
                  <a:pt x="1750" y="224"/>
                </a:lnTo>
                <a:lnTo>
                  <a:pt x="437" y="1536"/>
                </a:lnTo>
                <a:lnTo>
                  <a:pt x="412" y="1555"/>
                </a:lnTo>
                <a:lnTo>
                  <a:pt x="384" y="1564"/>
                </a:lnTo>
                <a:lnTo>
                  <a:pt x="355" y="1566"/>
                </a:lnTo>
                <a:lnTo>
                  <a:pt x="327" y="1559"/>
                </a:lnTo>
                <a:lnTo>
                  <a:pt x="294" y="1536"/>
                </a:lnTo>
                <a:lnTo>
                  <a:pt x="271" y="1503"/>
                </a:lnTo>
                <a:lnTo>
                  <a:pt x="264" y="1475"/>
                </a:lnTo>
                <a:lnTo>
                  <a:pt x="266" y="1445"/>
                </a:lnTo>
                <a:lnTo>
                  <a:pt x="274" y="1417"/>
                </a:lnTo>
                <a:lnTo>
                  <a:pt x="294" y="1393"/>
                </a:lnTo>
                <a:lnTo>
                  <a:pt x="1607" y="80"/>
                </a:lnTo>
                <a:lnTo>
                  <a:pt x="1629" y="63"/>
                </a:lnTo>
                <a:lnTo>
                  <a:pt x="1652" y="54"/>
                </a:lnTo>
                <a:lnTo>
                  <a:pt x="1678" y="51"/>
                </a:lnTo>
                <a:close/>
                <a:moveTo>
                  <a:pt x="1414" y="0"/>
                </a:moveTo>
                <a:lnTo>
                  <a:pt x="1441" y="4"/>
                </a:lnTo>
                <a:lnTo>
                  <a:pt x="1465" y="12"/>
                </a:lnTo>
                <a:lnTo>
                  <a:pt x="1486" y="30"/>
                </a:lnTo>
                <a:lnTo>
                  <a:pt x="1502" y="51"/>
                </a:lnTo>
                <a:lnTo>
                  <a:pt x="1512" y="75"/>
                </a:lnTo>
                <a:lnTo>
                  <a:pt x="1516" y="101"/>
                </a:lnTo>
                <a:lnTo>
                  <a:pt x="1512" y="128"/>
                </a:lnTo>
                <a:lnTo>
                  <a:pt x="1502" y="150"/>
                </a:lnTo>
                <a:lnTo>
                  <a:pt x="1486" y="173"/>
                </a:lnTo>
                <a:lnTo>
                  <a:pt x="171" y="1485"/>
                </a:lnTo>
                <a:lnTo>
                  <a:pt x="147" y="1504"/>
                </a:lnTo>
                <a:lnTo>
                  <a:pt x="121" y="1513"/>
                </a:lnTo>
                <a:lnTo>
                  <a:pt x="91" y="1515"/>
                </a:lnTo>
                <a:lnTo>
                  <a:pt x="63" y="1508"/>
                </a:lnTo>
                <a:lnTo>
                  <a:pt x="28" y="1485"/>
                </a:lnTo>
                <a:lnTo>
                  <a:pt x="7" y="1452"/>
                </a:lnTo>
                <a:lnTo>
                  <a:pt x="0" y="1424"/>
                </a:lnTo>
                <a:lnTo>
                  <a:pt x="2" y="1395"/>
                </a:lnTo>
                <a:lnTo>
                  <a:pt x="11" y="1367"/>
                </a:lnTo>
                <a:lnTo>
                  <a:pt x="28" y="1342"/>
                </a:lnTo>
                <a:lnTo>
                  <a:pt x="1343" y="30"/>
                </a:lnTo>
                <a:lnTo>
                  <a:pt x="1364" y="12"/>
                </a:lnTo>
                <a:lnTo>
                  <a:pt x="1388" y="4"/>
                </a:lnTo>
                <a:lnTo>
                  <a:pt x="1414" y="0"/>
                </a:lnTo>
                <a:close/>
              </a:path>
            </a:pathLst>
          </a:custGeom>
          <a:solidFill>
            <a:schemeClr val="accent2"/>
          </a:solidFill>
          <a:ln w="0">
            <a:noFill/>
            <a:prstDash val="solid"/>
            <a:round/>
          </a:ln>
        </p:spPr>
        <p:txBody>
          <a:bodyPr vert="horz" wrap="square" lIns="128580" tIns="64290" rIns="128580" bIns="64290" numCol="1" anchor="t" anchorCtr="0" compatLnSpc="1"/>
          <a:lstStyle/>
          <a:p>
            <a:endParaRPr lang="zh-CN" altLang="en-US">
              <a:cs typeface="Calibri" panose="020F0502020204030204" pitchFamily="34" charset="0"/>
            </a:endParaRPr>
          </a:p>
        </p:txBody>
      </p:sp>
      <p:sp>
        <p:nvSpPr>
          <p:cNvPr id="18" name="Title 13"/>
          <p:cNvSpPr txBox="1"/>
          <p:nvPr/>
        </p:nvSpPr>
        <p:spPr>
          <a:xfrm>
            <a:off x="2843957" y="4346356"/>
            <a:ext cx="1651842" cy="51937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375" b="1"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PART</a:t>
            </a:r>
          </a:p>
        </p:txBody>
      </p:sp>
      <p:sp>
        <p:nvSpPr>
          <p:cNvPr id="11" name="TextBox 48"/>
          <p:cNvSpPr txBox="1"/>
          <p:nvPr/>
        </p:nvSpPr>
        <p:spPr>
          <a:xfrm>
            <a:off x="6058535" y="3042285"/>
            <a:ext cx="6783705" cy="738505"/>
          </a:xfrm>
          <a:prstGeom prst="rect">
            <a:avLst/>
          </a:prstGeom>
          <a:noFill/>
        </p:spPr>
        <p:txBody>
          <a:bodyPr wrap="square" lIns="0" tIns="0" rIns="0" bIns="0" rtlCol="0">
            <a:spAutoFit/>
          </a:bodyPr>
          <a:lstStyle/>
          <a:p>
            <a:pPr lvl="0"/>
            <a:r>
              <a:rPr lang="en-US" altLang="zh-CN" sz="4800">
                <a:solidFill>
                  <a:schemeClr val="accent2"/>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DEMO</a:t>
            </a:r>
            <a:endParaRPr lang="zh-CN" altLang="en-US" sz="4800" dirty="0">
              <a:solidFill>
                <a:schemeClr val="accent2"/>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2" name="矩形 259"/>
          <p:cNvSpPr>
            <a:spLocks noChangeArrowheads="1"/>
          </p:cNvSpPr>
          <p:nvPr/>
        </p:nvSpPr>
        <p:spPr bwMode="auto">
          <a:xfrm>
            <a:off x="2577256" y="2309659"/>
            <a:ext cx="218524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bg1"/>
                </a:solidFill>
                <a:latin typeface="Impact" panose="020B0806030902050204" pitchFamily="34" charset="0"/>
                <a:ea typeface="Calibri" panose="020F0502020204030204" pitchFamily="34" charset="0"/>
                <a:cs typeface="Arial" panose="020B0604020202020204" pitchFamily="34" charset="0"/>
                <a:sym typeface="Arial" panose="020B0604020202020204" pitchFamily="34" charset="0"/>
              </a:rPr>
              <a:t>04</a:t>
            </a:r>
            <a:endParaRPr lang="zh-CN" altLang="en-US" sz="13800" cap="all" spc="300" dirty="0">
              <a:solidFill>
                <a:schemeClr val="bg1"/>
              </a:solidFill>
              <a:latin typeface="Impact" panose="020B080603090205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6" name="矩形 259">
            <a:extLst>
              <a:ext uri="{FF2B5EF4-FFF2-40B4-BE49-F238E27FC236}">
                <a16:creationId xmlns:a16="http://schemas.microsoft.com/office/drawing/2014/main" id="{A26D0B90-735C-4E63-B119-378089A3E399}"/>
              </a:ext>
            </a:extLst>
          </p:cNvPr>
          <p:cNvSpPr>
            <a:spLocks noChangeArrowheads="1"/>
          </p:cNvSpPr>
          <p:nvPr/>
        </p:nvSpPr>
        <p:spPr bwMode="auto">
          <a:xfrm>
            <a:off x="12308883" y="6763599"/>
            <a:ext cx="5498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a:latin typeface="Arial" panose="020B0604020202020204" pitchFamily="34" charset="0"/>
                <a:ea typeface="Calibri" panose="020F0502020204030204" pitchFamily="34" charset="0"/>
                <a:cs typeface="Arial" panose="020B0604020202020204" pitchFamily="34" charset="0"/>
              </a:rPr>
              <a:t>19</a:t>
            </a:r>
            <a:endParaRPr lang="zh-CN" altLang="en-US" dirty="0">
              <a:latin typeface="Arial" panose="020B0604020202020204" pitchFamily="34" charset="0"/>
              <a:ea typeface="Calibri" panose="020F0502020204030204" pitchFamily="34" charset="0"/>
              <a:cs typeface="Arial" panose="020B0604020202020204" pitchFamily="34" charset="0"/>
            </a:endParaRPr>
          </a:p>
        </p:txBody>
      </p:sp>
      <p:sp>
        <p:nvSpPr>
          <p:cNvPr id="7" name="TextBox 11">
            <a:extLst>
              <a:ext uri="{FF2B5EF4-FFF2-40B4-BE49-F238E27FC236}">
                <a16:creationId xmlns:a16="http://schemas.microsoft.com/office/drawing/2014/main" id="{BFF2567B-CF18-4818-A44F-EB7877EFB222}"/>
              </a:ext>
            </a:extLst>
          </p:cNvPr>
          <p:cNvSpPr txBox="1"/>
          <p:nvPr/>
        </p:nvSpPr>
        <p:spPr>
          <a:xfrm>
            <a:off x="5781303" y="4087323"/>
            <a:ext cx="5112568" cy="430887"/>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en-US" altLang="zh-CN" sz="2800">
                <a:solidFill>
                  <a:schemeClr val="accent2"/>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Các bước thực hiện khai thác</a:t>
            </a:r>
            <a:endParaRPr lang="en-US" altLang="zh-CN" sz="2800" dirty="0">
              <a:solidFill>
                <a:schemeClr val="accent2"/>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p:cNvSpPr>
            <a:spLocks noEditPoints="1"/>
          </p:cNvSpPr>
          <p:nvPr/>
        </p:nvSpPr>
        <p:spPr bwMode="auto">
          <a:xfrm>
            <a:off x="1028082" y="1171104"/>
            <a:ext cx="4784417" cy="5034458"/>
          </a:xfrm>
          <a:custGeom>
            <a:avLst/>
            <a:gdLst>
              <a:gd name="T0" fmla="*/ 1840 w 2277"/>
              <a:gd name="T1" fmla="*/ 895 h 2396"/>
              <a:gd name="T2" fmla="*/ 1889 w 2277"/>
              <a:gd name="T3" fmla="*/ 956 h 2396"/>
              <a:gd name="T4" fmla="*/ 1879 w 2277"/>
              <a:gd name="T5" fmla="*/ 1033 h 2396"/>
              <a:gd name="T6" fmla="*/ 524 w 2277"/>
              <a:gd name="T7" fmla="*/ 2386 h 2396"/>
              <a:gd name="T8" fmla="*/ 438 w 2277"/>
              <a:gd name="T9" fmla="*/ 2389 h 2396"/>
              <a:gd name="T10" fmla="*/ 377 w 2277"/>
              <a:gd name="T11" fmla="*/ 2305 h 2396"/>
              <a:gd name="T12" fmla="*/ 405 w 2277"/>
              <a:gd name="T13" fmla="*/ 2225 h 2396"/>
              <a:gd name="T14" fmla="*/ 1765 w 2277"/>
              <a:gd name="T15" fmla="*/ 885 h 2396"/>
              <a:gd name="T16" fmla="*/ 2202 w 2277"/>
              <a:gd name="T17" fmla="*/ 815 h 2396"/>
              <a:gd name="T18" fmla="*/ 2265 w 2277"/>
              <a:gd name="T19" fmla="*/ 862 h 2396"/>
              <a:gd name="T20" fmla="*/ 2273 w 2277"/>
              <a:gd name="T21" fmla="*/ 937 h 2396"/>
              <a:gd name="T22" fmla="*/ 934 w 2277"/>
              <a:gd name="T23" fmla="*/ 2297 h 2396"/>
              <a:gd name="T24" fmla="*/ 852 w 2277"/>
              <a:gd name="T25" fmla="*/ 2326 h 2396"/>
              <a:gd name="T26" fmla="*/ 768 w 2277"/>
              <a:gd name="T27" fmla="*/ 2264 h 2396"/>
              <a:gd name="T28" fmla="*/ 772 w 2277"/>
              <a:gd name="T29" fmla="*/ 2178 h 2396"/>
              <a:gd name="T30" fmla="*/ 2127 w 2277"/>
              <a:gd name="T31" fmla="*/ 824 h 2396"/>
              <a:gd name="T32" fmla="*/ 1495 w 2277"/>
              <a:gd name="T33" fmla="*/ 550 h 2396"/>
              <a:gd name="T34" fmla="*/ 1566 w 2277"/>
              <a:gd name="T35" fmla="*/ 580 h 2396"/>
              <a:gd name="T36" fmla="*/ 1594 w 2277"/>
              <a:gd name="T37" fmla="*/ 651 h 2396"/>
              <a:gd name="T38" fmla="*/ 1566 w 2277"/>
              <a:gd name="T39" fmla="*/ 723 h 2396"/>
              <a:gd name="T40" fmla="*/ 199 w 2277"/>
              <a:gd name="T41" fmla="*/ 2063 h 2396"/>
              <a:gd name="T42" fmla="*/ 108 w 2277"/>
              <a:gd name="T43" fmla="*/ 2035 h 2396"/>
              <a:gd name="T44" fmla="*/ 81 w 2277"/>
              <a:gd name="T45" fmla="*/ 1944 h 2396"/>
              <a:gd name="T46" fmla="*/ 1423 w 2277"/>
              <a:gd name="T47" fmla="*/ 580 h 2396"/>
              <a:gd name="T48" fmla="*/ 1495 w 2277"/>
              <a:gd name="T49" fmla="*/ 550 h 2396"/>
              <a:gd name="T50" fmla="*/ 2078 w 2277"/>
              <a:gd name="T51" fmla="*/ 342 h 2396"/>
              <a:gd name="T52" fmla="*/ 2127 w 2277"/>
              <a:gd name="T53" fmla="*/ 405 h 2396"/>
              <a:gd name="T54" fmla="*/ 2116 w 2277"/>
              <a:gd name="T55" fmla="*/ 480 h 2396"/>
              <a:gd name="T56" fmla="*/ 761 w 2277"/>
              <a:gd name="T57" fmla="*/ 1834 h 2396"/>
              <a:gd name="T58" fmla="*/ 676 w 2277"/>
              <a:gd name="T59" fmla="*/ 1838 h 2396"/>
              <a:gd name="T60" fmla="*/ 615 w 2277"/>
              <a:gd name="T61" fmla="*/ 1754 h 2396"/>
              <a:gd name="T62" fmla="*/ 643 w 2277"/>
              <a:gd name="T63" fmla="*/ 1672 h 2396"/>
              <a:gd name="T64" fmla="*/ 2003 w 2277"/>
              <a:gd name="T65" fmla="*/ 333 h 2396"/>
              <a:gd name="T66" fmla="*/ 1704 w 2277"/>
              <a:gd name="T67" fmla="*/ 54 h 2396"/>
              <a:gd name="T68" fmla="*/ 1750 w 2277"/>
              <a:gd name="T69" fmla="*/ 80 h 2396"/>
              <a:gd name="T70" fmla="*/ 1779 w 2277"/>
              <a:gd name="T71" fmla="*/ 152 h 2396"/>
              <a:gd name="T72" fmla="*/ 1750 w 2277"/>
              <a:gd name="T73" fmla="*/ 224 h 2396"/>
              <a:gd name="T74" fmla="*/ 384 w 2277"/>
              <a:gd name="T75" fmla="*/ 1564 h 2396"/>
              <a:gd name="T76" fmla="*/ 294 w 2277"/>
              <a:gd name="T77" fmla="*/ 1536 h 2396"/>
              <a:gd name="T78" fmla="*/ 266 w 2277"/>
              <a:gd name="T79" fmla="*/ 1445 h 2396"/>
              <a:gd name="T80" fmla="*/ 1607 w 2277"/>
              <a:gd name="T81" fmla="*/ 80 h 2396"/>
              <a:gd name="T82" fmla="*/ 1678 w 2277"/>
              <a:gd name="T83" fmla="*/ 51 h 2396"/>
              <a:gd name="T84" fmla="*/ 1465 w 2277"/>
              <a:gd name="T85" fmla="*/ 12 h 2396"/>
              <a:gd name="T86" fmla="*/ 1512 w 2277"/>
              <a:gd name="T87" fmla="*/ 75 h 2396"/>
              <a:gd name="T88" fmla="*/ 1502 w 2277"/>
              <a:gd name="T89" fmla="*/ 150 h 2396"/>
              <a:gd name="T90" fmla="*/ 147 w 2277"/>
              <a:gd name="T91" fmla="*/ 1504 h 2396"/>
              <a:gd name="T92" fmla="*/ 63 w 2277"/>
              <a:gd name="T93" fmla="*/ 1508 h 2396"/>
              <a:gd name="T94" fmla="*/ 0 w 2277"/>
              <a:gd name="T95" fmla="*/ 1424 h 2396"/>
              <a:gd name="T96" fmla="*/ 28 w 2277"/>
              <a:gd name="T97" fmla="*/ 1342 h 2396"/>
              <a:gd name="T98" fmla="*/ 1388 w 2277"/>
              <a:gd name="T99" fmla="*/ 4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7" h="2396">
                <a:moveTo>
                  <a:pt x="1792" y="881"/>
                </a:moveTo>
                <a:lnTo>
                  <a:pt x="1816" y="885"/>
                </a:lnTo>
                <a:lnTo>
                  <a:pt x="1840" y="895"/>
                </a:lnTo>
                <a:lnTo>
                  <a:pt x="1863" y="911"/>
                </a:lnTo>
                <a:lnTo>
                  <a:pt x="1879" y="934"/>
                </a:lnTo>
                <a:lnTo>
                  <a:pt x="1889" y="956"/>
                </a:lnTo>
                <a:lnTo>
                  <a:pt x="1893" y="983"/>
                </a:lnTo>
                <a:lnTo>
                  <a:pt x="1889" y="1009"/>
                </a:lnTo>
                <a:lnTo>
                  <a:pt x="1879" y="1033"/>
                </a:lnTo>
                <a:lnTo>
                  <a:pt x="1863" y="1054"/>
                </a:lnTo>
                <a:lnTo>
                  <a:pt x="548" y="2368"/>
                </a:lnTo>
                <a:lnTo>
                  <a:pt x="524" y="2386"/>
                </a:lnTo>
                <a:lnTo>
                  <a:pt x="496" y="2394"/>
                </a:lnTo>
                <a:lnTo>
                  <a:pt x="468" y="2396"/>
                </a:lnTo>
                <a:lnTo>
                  <a:pt x="438" y="2389"/>
                </a:lnTo>
                <a:lnTo>
                  <a:pt x="405" y="2368"/>
                </a:lnTo>
                <a:lnTo>
                  <a:pt x="383" y="2333"/>
                </a:lnTo>
                <a:lnTo>
                  <a:pt x="377" y="2305"/>
                </a:lnTo>
                <a:lnTo>
                  <a:pt x="377" y="2278"/>
                </a:lnTo>
                <a:lnTo>
                  <a:pt x="388" y="2250"/>
                </a:lnTo>
                <a:lnTo>
                  <a:pt x="405" y="2225"/>
                </a:lnTo>
                <a:lnTo>
                  <a:pt x="1720" y="911"/>
                </a:lnTo>
                <a:lnTo>
                  <a:pt x="1741" y="895"/>
                </a:lnTo>
                <a:lnTo>
                  <a:pt x="1765" y="885"/>
                </a:lnTo>
                <a:lnTo>
                  <a:pt x="1792" y="881"/>
                </a:lnTo>
                <a:close/>
                <a:moveTo>
                  <a:pt x="2176" y="812"/>
                </a:moveTo>
                <a:lnTo>
                  <a:pt x="2202" y="815"/>
                </a:lnTo>
                <a:lnTo>
                  <a:pt x="2226" y="824"/>
                </a:lnTo>
                <a:lnTo>
                  <a:pt x="2247" y="841"/>
                </a:lnTo>
                <a:lnTo>
                  <a:pt x="2265" y="862"/>
                </a:lnTo>
                <a:lnTo>
                  <a:pt x="2273" y="887"/>
                </a:lnTo>
                <a:lnTo>
                  <a:pt x="2277" y="913"/>
                </a:lnTo>
                <a:lnTo>
                  <a:pt x="2273" y="937"/>
                </a:lnTo>
                <a:lnTo>
                  <a:pt x="2265" y="962"/>
                </a:lnTo>
                <a:lnTo>
                  <a:pt x="2247" y="984"/>
                </a:lnTo>
                <a:lnTo>
                  <a:pt x="934" y="2297"/>
                </a:lnTo>
                <a:lnTo>
                  <a:pt x="910" y="2316"/>
                </a:lnTo>
                <a:lnTo>
                  <a:pt x="882" y="2325"/>
                </a:lnTo>
                <a:lnTo>
                  <a:pt x="852" y="2326"/>
                </a:lnTo>
                <a:lnTo>
                  <a:pt x="824" y="2319"/>
                </a:lnTo>
                <a:lnTo>
                  <a:pt x="791" y="2297"/>
                </a:lnTo>
                <a:lnTo>
                  <a:pt x="768" y="2264"/>
                </a:lnTo>
                <a:lnTo>
                  <a:pt x="761" y="2236"/>
                </a:lnTo>
                <a:lnTo>
                  <a:pt x="763" y="2206"/>
                </a:lnTo>
                <a:lnTo>
                  <a:pt x="772" y="2178"/>
                </a:lnTo>
                <a:lnTo>
                  <a:pt x="791" y="2154"/>
                </a:lnTo>
                <a:lnTo>
                  <a:pt x="2104" y="841"/>
                </a:lnTo>
                <a:lnTo>
                  <a:pt x="2127" y="824"/>
                </a:lnTo>
                <a:lnTo>
                  <a:pt x="2151" y="815"/>
                </a:lnTo>
                <a:lnTo>
                  <a:pt x="2176" y="812"/>
                </a:lnTo>
                <a:close/>
                <a:moveTo>
                  <a:pt x="1495" y="550"/>
                </a:moveTo>
                <a:lnTo>
                  <a:pt x="1519" y="553"/>
                </a:lnTo>
                <a:lnTo>
                  <a:pt x="1544" y="562"/>
                </a:lnTo>
                <a:lnTo>
                  <a:pt x="1566" y="580"/>
                </a:lnTo>
                <a:lnTo>
                  <a:pt x="1582" y="600"/>
                </a:lnTo>
                <a:lnTo>
                  <a:pt x="1593" y="625"/>
                </a:lnTo>
                <a:lnTo>
                  <a:pt x="1594" y="651"/>
                </a:lnTo>
                <a:lnTo>
                  <a:pt x="1593" y="676"/>
                </a:lnTo>
                <a:lnTo>
                  <a:pt x="1582" y="700"/>
                </a:lnTo>
                <a:lnTo>
                  <a:pt x="1566" y="723"/>
                </a:lnTo>
                <a:lnTo>
                  <a:pt x="252" y="2035"/>
                </a:lnTo>
                <a:lnTo>
                  <a:pt x="227" y="2052"/>
                </a:lnTo>
                <a:lnTo>
                  <a:pt x="199" y="2063"/>
                </a:lnTo>
                <a:lnTo>
                  <a:pt x="171" y="2065"/>
                </a:lnTo>
                <a:lnTo>
                  <a:pt x="142" y="2058"/>
                </a:lnTo>
                <a:lnTo>
                  <a:pt x="108" y="2035"/>
                </a:lnTo>
                <a:lnTo>
                  <a:pt x="86" y="2002"/>
                </a:lnTo>
                <a:lnTo>
                  <a:pt x="79" y="1974"/>
                </a:lnTo>
                <a:lnTo>
                  <a:pt x="81" y="1944"/>
                </a:lnTo>
                <a:lnTo>
                  <a:pt x="91" y="1916"/>
                </a:lnTo>
                <a:lnTo>
                  <a:pt x="108" y="1892"/>
                </a:lnTo>
                <a:lnTo>
                  <a:pt x="1423" y="580"/>
                </a:lnTo>
                <a:lnTo>
                  <a:pt x="1444" y="562"/>
                </a:lnTo>
                <a:lnTo>
                  <a:pt x="1469" y="553"/>
                </a:lnTo>
                <a:lnTo>
                  <a:pt x="1495" y="550"/>
                </a:lnTo>
                <a:close/>
                <a:moveTo>
                  <a:pt x="2029" y="330"/>
                </a:moveTo>
                <a:lnTo>
                  <a:pt x="2054" y="333"/>
                </a:lnTo>
                <a:lnTo>
                  <a:pt x="2078" y="342"/>
                </a:lnTo>
                <a:lnTo>
                  <a:pt x="2101" y="360"/>
                </a:lnTo>
                <a:lnTo>
                  <a:pt x="2116" y="381"/>
                </a:lnTo>
                <a:lnTo>
                  <a:pt x="2127" y="405"/>
                </a:lnTo>
                <a:lnTo>
                  <a:pt x="2130" y="431"/>
                </a:lnTo>
                <a:lnTo>
                  <a:pt x="2127" y="457"/>
                </a:lnTo>
                <a:lnTo>
                  <a:pt x="2116" y="480"/>
                </a:lnTo>
                <a:lnTo>
                  <a:pt x="2101" y="503"/>
                </a:lnTo>
                <a:lnTo>
                  <a:pt x="786" y="1815"/>
                </a:lnTo>
                <a:lnTo>
                  <a:pt x="761" y="1834"/>
                </a:lnTo>
                <a:lnTo>
                  <a:pt x="734" y="1843"/>
                </a:lnTo>
                <a:lnTo>
                  <a:pt x="706" y="1845"/>
                </a:lnTo>
                <a:lnTo>
                  <a:pt x="676" y="1838"/>
                </a:lnTo>
                <a:lnTo>
                  <a:pt x="643" y="1815"/>
                </a:lnTo>
                <a:lnTo>
                  <a:pt x="620" y="1782"/>
                </a:lnTo>
                <a:lnTo>
                  <a:pt x="615" y="1754"/>
                </a:lnTo>
                <a:lnTo>
                  <a:pt x="615" y="1724"/>
                </a:lnTo>
                <a:lnTo>
                  <a:pt x="625" y="1696"/>
                </a:lnTo>
                <a:lnTo>
                  <a:pt x="643" y="1672"/>
                </a:lnTo>
                <a:lnTo>
                  <a:pt x="1957" y="360"/>
                </a:lnTo>
                <a:lnTo>
                  <a:pt x="1978" y="342"/>
                </a:lnTo>
                <a:lnTo>
                  <a:pt x="2003" y="333"/>
                </a:lnTo>
                <a:lnTo>
                  <a:pt x="2029" y="330"/>
                </a:lnTo>
                <a:close/>
                <a:moveTo>
                  <a:pt x="1678" y="51"/>
                </a:moveTo>
                <a:lnTo>
                  <a:pt x="1704" y="54"/>
                </a:lnTo>
                <a:lnTo>
                  <a:pt x="1729" y="63"/>
                </a:lnTo>
                <a:lnTo>
                  <a:pt x="1750" y="80"/>
                </a:lnTo>
                <a:lnTo>
                  <a:pt x="1750" y="80"/>
                </a:lnTo>
                <a:lnTo>
                  <a:pt x="1767" y="101"/>
                </a:lnTo>
                <a:lnTo>
                  <a:pt x="1776" y="126"/>
                </a:lnTo>
                <a:lnTo>
                  <a:pt x="1779" y="152"/>
                </a:lnTo>
                <a:lnTo>
                  <a:pt x="1776" y="178"/>
                </a:lnTo>
                <a:lnTo>
                  <a:pt x="1767" y="201"/>
                </a:lnTo>
                <a:lnTo>
                  <a:pt x="1750" y="224"/>
                </a:lnTo>
                <a:lnTo>
                  <a:pt x="437" y="1536"/>
                </a:lnTo>
                <a:lnTo>
                  <a:pt x="412" y="1555"/>
                </a:lnTo>
                <a:lnTo>
                  <a:pt x="384" y="1564"/>
                </a:lnTo>
                <a:lnTo>
                  <a:pt x="355" y="1566"/>
                </a:lnTo>
                <a:lnTo>
                  <a:pt x="327" y="1559"/>
                </a:lnTo>
                <a:lnTo>
                  <a:pt x="294" y="1536"/>
                </a:lnTo>
                <a:lnTo>
                  <a:pt x="271" y="1503"/>
                </a:lnTo>
                <a:lnTo>
                  <a:pt x="264" y="1475"/>
                </a:lnTo>
                <a:lnTo>
                  <a:pt x="266" y="1445"/>
                </a:lnTo>
                <a:lnTo>
                  <a:pt x="274" y="1417"/>
                </a:lnTo>
                <a:lnTo>
                  <a:pt x="294" y="1393"/>
                </a:lnTo>
                <a:lnTo>
                  <a:pt x="1607" y="80"/>
                </a:lnTo>
                <a:lnTo>
                  <a:pt x="1629" y="63"/>
                </a:lnTo>
                <a:lnTo>
                  <a:pt x="1652" y="54"/>
                </a:lnTo>
                <a:lnTo>
                  <a:pt x="1678" y="51"/>
                </a:lnTo>
                <a:close/>
                <a:moveTo>
                  <a:pt x="1414" y="0"/>
                </a:moveTo>
                <a:lnTo>
                  <a:pt x="1441" y="4"/>
                </a:lnTo>
                <a:lnTo>
                  <a:pt x="1465" y="12"/>
                </a:lnTo>
                <a:lnTo>
                  <a:pt x="1486" y="30"/>
                </a:lnTo>
                <a:lnTo>
                  <a:pt x="1502" y="51"/>
                </a:lnTo>
                <a:lnTo>
                  <a:pt x="1512" y="75"/>
                </a:lnTo>
                <a:lnTo>
                  <a:pt x="1516" y="101"/>
                </a:lnTo>
                <a:lnTo>
                  <a:pt x="1512" y="128"/>
                </a:lnTo>
                <a:lnTo>
                  <a:pt x="1502" y="150"/>
                </a:lnTo>
                <a:lnTo>
                  <a:pt x="1486" y="173"/>
                </a:lnTo>
                <a:lnTo>
                  <a:pt x="171" y="1485"/>
                </a:lnTo>
                <a:lnTo>
                  <a:pt x="147" y="1504"/>
                </a:lnTo>
                <a:lnTo>
                  <a:pt x="121" y="1513"/>
                </a:lnTo>
                <a:lnTo>
                  <a:pt x="91" y="1515"/>
                </a:lnTo>
                <a:lnTo>
                  <a:pt x="63" y="1508"/>
                </a:lnTo>
                <a:lnTo>
                  <a:pt x="28" y="1485"/>
                </a:lnTo>
                <a:lnTo>
                  <a:pt x="7" y="1452"/>
                </a:lnTo>
                <a:lnTo>
                  <a:pt x="0" y="1424"/>
                </a:lnTo>
                <a:lnTo>
                  <a:pt x="2" y="1395"/>
                </a:lnTo>
                <a:lnTo>
                  <a:pt x="11" y="1367"/>
                </a:lnTo>
                <a:lnTo>
                  <a:pt x="28" y="1342"/>
                </a:lnTo>
                <a:lnTo>
                  <a:pt x="1343" y="30"/>
                </a:lnTo>
                <a:lnTo>
                  <a:pt x="1364" y="12"/>
                </a:lnTo>
                <a:lnTo>
                  <a:pt x="1388" y="4"/>
                </a:lnTo>
                <a:lnTo>
                  <a:pt x="1414" y="0"/>
                </a:lnTo>
                <a:close/>
              </a:path>
            </a:pathLst>
          </a:custGeom>
          <a:solidFill>
            <a:schemeClr val="accent2"/>
          </a:solidFill>
          <a:ln w="0">
            <a:noFill/>
            <a:prstDash val="solid"/>
            <a:round/>
          </a:ln>
        </p:spPr>
        <p:txBody>
          <a:bodyPr vert="horz" wrap="square" lIns="128580" tIns="64290" rIns="128580" bIns="64290" numCol="1" anchor="t" anchorCtr="0" compatLnSpc="1"/>
          <a:lstStyle/>
          <a:p>
            <a:endParaRPr lang="zh-CN" altLang="en-US">
              <a:cs typeface="Calibri" panose="020F0502020204030204" pitchFamily="34" charset="0"/>
            </a:endParaRPr>
          </a:p>
        </p:txBody>
      </p:sp>
      <p:sp>
        <p:nvSpPr>
          <p:cNvPr id="6" name="Freeform 6"/>
          <p:cNvSpPr>
            <a:spLocks noEditPoints="1"/>
          </p:cNvSpPr>
          <p:nvPr/>
        </p:nvSpPr>
        <p:spPr bwMode="auto">
          <a:xfrm>
            <a:off x="993727" y="663997"/>
            <a:ext cx="5082946" cy="5348589"/>
          </a:xfrm>
          <a:custGeom>
            <a:avLst/>
            <a:gdLst>
              <a:gd name="T0" fmla="*/ 1840 w 2277"/>
              <a:gd name="T1" fmla="*/ 895 h 2396"/>
              <a:gd name="T2" fmla="*/ 1889 w 2277"/>
              <a:gd name="T3" fmla="*/ 956 h 2396"/>
              <a:gd name="T4" fmla="*/ 1879 w 2277"/>
              <a:gd name="T5" fmla="*/ 1033 h 2396"/>
              <a:gd name="T6" fmla="*/ 524 w 2277"/>
              <a:gd name="T7" fmla="*/ 2386 h 2396"/>
              <a:gd name="T8" fmla="*/ 438 w 2277"/>
              <a:gd name="T9" fmla="*/ 2389 h 2396"/>
              <a:gd name="T10" fmla="*/ 377 w 2277"/>
              <a:gd name="T11" fmla="*/ 2305 h 2396"/>
              <a:gd name="T12" fmla="*/ 405 w 2277"/>
              <a:gd name="T13" fmla="*/ 2225 h 2396"/>
              <a:gd name="T14" fmla="*/ 1765 w 2277"/>
              <a:gd name="T15" fmla="*/ 885 h 2396"/>
              <a:gd name="T16" fmla="*/ 2202 w 2277"/>
              <a:gd name="T17" fmla="*/ 815 h 2396"/>
              <a:gd name="T18" fmla="*/ 2265 w 2277"/>
              <a:gd name="T19" fmla="*/ 862 h 2396"/>
              <a:gd name="T20" fmla="*/ 2273 w 2277"/>
              <a:gd name="T21" fmla="*/ 937 h 2396"/>
              <a:gd name="T22" fmla="*/ 934 w 2277"/>
              <a:gd name="T23" fmla="*/ 2297 h 2396"/>
              <a:gd name="T24" fmla="*/ 852 w 2277"/>
              <a:gd name="T25" fmla="*/ 2326 h 2396"/>
              <a:gd name="T26" fmla="*/ 768 w 2277"/>
              <a:gd name="T27" fmla="*/ 2264 h 2396"/>
              <a:gd name="T28" fmla="*/ 772 w 2277"/>
              <a:gd name="T29" fmla="*/ 2178 h 2396"/>
              <a:gd name="T30" fmla="*/ 2127 w 2277"/>
              <a:gd name="T31" fmla="*/ 824 h 2396"/>
              <a:gd name="T32" fmla="*/ 1495 w 2277"/>
              <a:gd name="T33" fmla="*/ 550 h 2396"/>
              <a:gd name="T34" fmla="*/ 1566 w 2277"/>
              <a:gd name="T35" fmla="*/ 580 h 2396"/>
              <a:gd name="T36" fmla="*/ 1594 w 2277"/>
              <a:gd name="T37" fmla="*/ 651 h 2396"/>
              <a:gd name="T38" fmla="*/ 1566 w 2277"/>
              <a:gd name="T39" fmla="*/ 723 h 2396"/>
              <a:gd name="T40" fmla="*/ 199 w 2277"/>
              <a:gd name="T41" fmla="*/ 2063 h 2396"/>
              <a:gd name="T42" fmla="*/ 108 w 2277"/>
              <a:gd name="T43" fmla="*/ 2035 h 2396"/>
              <a:gd name="T44" fmla="*/ 81 w 2277"/>
              <a:gd name="T45" fmla="*/ 1944 h 2396"/>
              <a:gd name="T46" fmla="*/ 1423 w 2277"/>
              <a:gd name="T47" fmla="*/ 580 h 2396"/>
              <a:gd name="T48" fmla="*/ 1495 w 2277"/>
              <a:gd name="T49" fmla="*/ 550 h 2396"/>
              <a:gd name="T50" fmla="*/ 2078 w 2277"/>
              <a:gd name="T51" fmla="*/ 342 h 2396"/>
              <a:gd name="T52" fmla="*/ 2127 w 2277"/>
              <a:gd name="T53" fmla="*/ 405 h 2396"/>
              <a:gd name="T54" fmla="*/ 2116 w 2277"/>
              <a:gd name="T55" fmla="*/ 480 h 2396"/>
              <a:gd name="T56" fmla="*/ 761 w 2277"/>
              <a:gd name="T57" fmla="*/ 1834 h 2396"/>
              <a:gd name="T58" fmla="*/ 676 w 2277"/>
              <a:gd name="T59" fmla="*/ 1838 h 2396"/>
              <a:gd name="T60" fmla="*/ 615 w 2277"/>
              <a:gd name="T61" fmla="*/ 1754 h 2396"/>
              <a:gd name="T62" fmla="*/ 643 w 2277"/>
              <a:gd name="T63" fmla="*/ 1672 h 2396"/>
              <a:gd name="T64" fmla="*/ 2003 w 2277"/>
              <a:gd name="T65" fmla="*/ 333 h 2396"/>
              <a:gd name="T66" fmla="*/ 1704 w 2277"/>
              <a:gd name="T67" fmla="*/ 54 h 2396"/>
              <a:gd name="T68" fmla="*/ 1750 w 2277"/>
              <a:gd name="T69" fmla="*/ 80 h 2396"/>
              <a:gd name="T70" fmla="*/ 1779 w 2277"/>
              <a:gd name="T71" fmla="*/ 152 h 2396"/>
              <a:gd name="T72" fmla="*/ 1750 w 2277"/>
              <a:gd name="T73" fmla="*/ 224 h 2396"/>
              <a:gd name="T74" fmla="*/ 384 w 2277"/>
              <a:gd name="T75" fmla="*/ 1564 h 2396"/>
              <a:gd name="T76" fmla="*/ 294 w 2277"/>
              <a:gd name="T77" fmla="*/ 1536 h 2396"/>
              <a:gd name="T78" fmla="*/ 266 w 2277"/>
              <a:gd name="T79" fmla="*/ 1445 h 2396"/>
              <a:gd name="T80" fmla="*/ 1607 w 2277"/>
              <a:gd name="T81" fmla="*/ 80 h 2396"/>
              <a:gd name="T82" fmla="*/ 1678 w 2277"/>
              <a:gd name="T83" fmla="*/ 51 h 2396"/>
              <a:gd name="T84" fmla="*/ 1465 w 2277"/>
              <a:gd name="T85" fmla="*/ 12 h 2396"/>
              <a:gd name="T86" fmla="*/ 1512 w 2277"/>
              <a:gd name="T87" fmla="*/ 75 h 2396"/>
              <a:gd name="T88" fmla="*/ 1502 w 2277"/>
              <a:gd name="T89" fmla="*/ 150 h 2396"/>
              <a:gd name="T90" fmla="*/ 147 w 2277"/>
              <a:gd name="T91" fmla="*/ 1504 h 2396"/>
              <a:gd name="T92" fmla="*/ 63 w 2277"/>
              <a:gd name="T93" fmla="*/ 1508 h 2396"/>
              <a:gd name="T94" fmla="*/ 0 w 2277"/>
              <a:gd name="T95" fmla="*/ 1424 h 2396"/>
              <a:gd name="T96" fmla="*/ 28 w 2277"/>
              <a:gd name="T97" fmla="*/ 1342 h 2396"/>
              <a:gd name="T98" fmla="*/ 1388 w 2277"/>
              <a:gd name="T99" fmla="*/ 4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7" h="2396">
                <a:moveTo>
                  <a:pt x="1792" y="881"/>
                </a:moveTo>
                <a:lnTo>
                  <a:pt x="1816" y="885"/>
                </a:lnTo>
                <a:lnTo>
                  <a:pt x="1840" y="895"/>
                </a:lnTo>
                <a:lnTo>
                  <a:pt x="1863" y="911"/>
                </a:lnTo>
                <a:lnTo>
                  <a:pt x="1879" y="934"/>
                </a:lnTo>
                <a:lnTo>
                  <a:pt x="1889" y="956"/>
                </a:lnTo>
                <a:lnTo>
                  <a:pt x="1893" y="983"/>
                </a:lnTo>
                <a:lnTo>
                  <a:pt x="1889" y="1009"/>
                </a:lnTo>
                <a:lnTo>
                  <a:pt x="1879" y="1033"/>
                </a:lnTo>
                <a:lnTo>
                  <a:pt x="1863" y="1054"/>
                </a:lnTo>
                <a:lnTo>
                  <a:pt x="548" y="2368"/>
                </a:lnTo>
                <a:lnTo>
                  <a:pt x="524" y="2386"/>
                </a:lnTo>
                <a:lnTo>
                  <a:pt x="496" y="2394"/>
                </a:lnTo>
                <a:lnTo>
                  <a:pt x="468" y="2396"/>
                </a:lnTo>
                <a:lnTo>
                  <a:pt x="438" y="2389"/>
                </a:lnTo>
                <a:lnTo>
                  <a:pt x="405" y="2368"/>
                </a:lnTo>
                <a:lnTo>
                  <a:pt x="383" y="2333"/>
                </a:lnTo>
                <a:lnTo>
                  <a:pt x="377" y="2305"/>
                </a:lnTo>
                <a:lnTo>
                  <a:pt x="377" y="2278"/>
                </a:lnTo>
                <a:lnTo>
                  <a:pt x="388" y="2250"/>
                </a:lnTo>
                <a:lnTo>
                  <a:pt x="405" y="2225"/>
                </a:lnTo>
                <a:lnTo>
                  <a:pt x="1720" y="911"/>
                </a:lnTo>
                <a:lnTo>
                  <a:pt x="1741" y="895"/>
                </a:lnTo>
                <a:lnTo>
                  <a:pt x="1765" y="885"/>
                </a:lnTo>
                <a:lnTo>
                  <a:pt x="1792" y="881"/>
                </a:lnTo>
                <a:close/>
                <a:moveTo>
                  <a:pt x="2176" y="812"/>
                </a:moveTo>
                <a:lnTo>
                  <a:pt x="2202" y="815"/>
                </a:lnTo>
                <a:lnTo>
                  <a:pt x="2226" y="824"/>
                </a:lnTo>
                <a:lnTo>
                  <a:pt x="2247" y="841"/>
                </a:lnTo>
                <a:lnTo>
                  <a:pt x="2265" y="862"/>
                </a:lnTo>
                <a:lnTo>
                  <a:pt x="2273" y="887"/>
                </a:lnTo>
                <a:lnTo>
                  <a:pt x="2277" y="913"/>
                </a:lnTo>
                <a:lnTo>
                  <a:pt x="2273" y="937"/>
                </a:lnTo>
                <a:lnTo>
                  <a:pt x="2265" y="962"/>
                </a:lnTo>
                <a:lnTo>
                  <a:pt x="2247" y="984"/>
                </a:lnTo>
                <a:lnTo>
                  <a:pt x="934" y="2297"/>
                </a:lnTo>
                <a:lnTo>
                  <a:pt x="910" y="2316"/>
                </a:lnTo>
                <a:lnTo>
                  <a:pt x="882" y="2325"/>
                </a:lnTo>
                <a:lnTo>
                  <a:pt x="852" y="2326"/>
                </a:lnTo>
                <a:lnTo>
                  <a:pt x="824" y="2319"/>
                </a:lnTo>
                <a:lnTo>
                  <a:pt x="791" y="2297"/>
                </a:lnTo>
                <a:lnTo>
                  <a:pt x="768" y="2264"/>
                </a:lnTo>
                <a:lnTo>
                  <a:pt x="761" y="2236"/>
                </a:lnTo>
                <a:lnTo>
                  <a:pt x="763" y="2206"/>
                </a:lnTo>
                <a:lnTo>
                  <a:pt x="772" y="2178"/>
                </a:lnTo>
                <a:lnTo>
                  <a:pt x="791" y="2154"/>
                </a:lnTo>
                <a:lnTo>
                  <a:pt x="2104" y="841"/>
                </a:lnTo>
                <a:lnTo>
                  <a:pt x="2127" y="824"/>
                </a:lnTo>
                <a:lnTo>
                  <a:pt x="2151" y="815"/>
                </a:lnTo>
                <a:lnTo>
                  <a:pt x="2176" y="812"/>
                </a:lnTo>
                <a:close/>
                <a:moveTo>
                  <a:pt x="1495" y="550"/>
                </a:moveTo>
                <a:lnTo>
                  <a:pt x="1519" y="553"/>
                </a:lnTo>
                <a:lnTo>
                  <a:pt x="1544" y="562"/>
                </a:lnTo>
                <a:lnTo>
                  <a:pt x="1566" y="580"/>
                </a:lnTo>
                <a:lnTo>
                  <a:pt x="1582" y="600"/>
                </a:lnTo>
                <a:lnTo>
                  <a:pt x="1593" y="625"/>
                </a:lnTo>
                <a:lnTo>
                  <a:pt x="1594" y="651"/>
                </a:lnTo>
                <a:lnTo>
                  <a:pt x="1593" y="676"/>
                </a:lnTo>
                <a:lnTo>
                  <a:pt x="1582" y="700"/>
                </a:lnTo>
                <a:lnTo>
                  <a:pt x="1566" y="723"/>
                </a:lnTo>
                <a:lnTo>
                  <a:pt x="252" y="2035"/>
                </a:lnTo>
                <a:lnTo>
                  <a:pt x="227" y="2052"/>
                </a:lnTo>
                <a:lnTo>
                  <a:pt x="199" y="2063"/>
                </a:lnTo>
                <a:lnTo>
                  <a:pt x="171" y="2065"/>
                </a:lnTo>
                <a:lnTo>
                  <a:pt x="142" y="2058"/>
                </a:lnTo>
                <a:lnTo>
                  <a:pt x="108" y="2035"/>
                </a:lnTo>
                <a:lnTo>
                  <a:pt x="86" y="2002"/>
                </a:lnTo>
                <a:lnTo>
                  <a:pt x="79" y="1974"/>
                </a:lnTo>
                <a:lnTo>
                  <a:pt x="81" y="1944"/>
                </a:lnTo>
                <a:lnTo>
                  <a:pt x="91" y="1916"/>
                </a:lnTo>
                <a:lnTo>
                  <a:pt x="108" y="1892"/>
                </a:lnTo>
                <a:lnTo>
                  <a:pt x="1423" y="580"/>
                </a:lnTo>
                <a:lnTo>
                  <a:pt x="1444" y="562"/>
                </a:lnTo>
                <a:lnTo>
                  <a:pt x="1469" y="553"/>
                </a:lnTo>
                <a:lnTo>
                  <a:pt x="1495" y="550"/>
                </a:lnTo>
                <a:close/>
                <a:moveTo>
                  <a:pt x="2029" y="330"/>
                </a:moveTo>
                <a:lnTo>
                  <a:pt x="2054" y="333"/>
                </a:lnTo>
                <a:lnTo>
                  <a:pt x="2078" y="342"/>
                </a:lnTo>
                <a:lnTo>
                  <a:pt x="2101" y="360"/>
                </a:lnTo>
                <a:lnTo>
                  <a:pt x="2116" y="381"/>
                </a:lnTo>
                <a:lnTo>
                  <a:pt x="2127" y="405"/>
                </a:lnTo>
                <a:lnTo>
                  <a:pt x="2130" y="431"/>
                </a:lnTo>
                <a:lnTo>
                  <a:pt x="2127" y="457"/>
                </a:lnTo>
                <a:lnTo>
                  <a:pt x="2116" y="480"/>
                </a:lnTo>
                <a:lnTo>
                  <a:pt x="2101" y="503"/>
                </a:lnTo>
                <a:lnTo>
                  <a:pt x="786" y="1815"/>
                </a:lnTo>
                <a:lnTo>
                  <a:pt x="761" y="1834"/>
                </a:lnTo>
                <a:lnTo>
                  <a:pt x="734" y="1843"/>
                </a:lnTo>
                <a:lnTo>
                  <a:pt x="706" y="1845"/>
                </a:lnTo>
                <a:lnTo>
                  <a:pt x="676" y="1838"/>
                </a:lnTo>
                <a:lnTo>
                  <a:pt x="643" y="1815"/>
                </a:lnTo>
                <a:lnTo>
                  <a:pt x="620" y="1782"/>
                </a:lnTo>
                <a:lnTo>
                  <a:pt x="615" y="1754"/>
                </a:lnTo>
                <a:lnTo>
                  <a:pt x="615" y="1724"/>
                </a:lnTo>
                <a:lnTo>
                  <a:pt x="625" y="1696"/>
                </a:lnTo>
                <a:lnTo>
                  <a:pt x="643" y="1672"/>
                </a:lnTo>
                <a:lnTo>
                  <a:pt x="1957" y="360"/>
                </a:lnTo>
                <a:lnTo>
                  <a:pt x="1978" y="342"/>
                </a:lnTo>
                <a:lnTo>
                  <a:pt x="2003" y="333"/>
                </a:lnTo>
                <a:lnTo>
                  <a:pt x="2029" y="330"/>
                </a:lnTo>
                <a:close/>
                <a:moveTo>
                  <a:pt x="1678" y="51"/>
                </a:moveTo>
                <a:lnTo>
                  <a:pt x="1704" y="54"/>
                </a:lnTo>
                <a:lnTo>
                  <a:pt x="1729" y="63"/>
                </a:lnTo>
                <a:lnTo>
                  <a:pt x="1750" y="80"/>
                </a:lnTo>
                <a:lnTo>
                  <a:pt x="1750" y="80"/>
                </a:lnTo>
                <a:lnTo>
                  <a:pt x="1767" y="101"/>
                </a:lnTo>
                <a:lnTo>
                  <a:pt x="1776" y="126"/>
                </a:lnTo>
                <a:lnTo>
                  <a:pt x="1779" y="152"/>
                </a:lnTo>
                <a:lnTo>
                  <a:pt x="1776" y="178"/>
                </a:lnTo>
                <a:lnTo>
                  <a:pt x="1767" y="201"/>
                </a:lnTo>
                <a:lnTo>
                  <a:pt x="1750" y="224"/>
                </a:lnTo>
                <a:lnTo>
                  <a:pt x="437" y="1536"/>
                </a:lnTo>
                <a:lnTo>
                  <a:pt x="412" y="1555"/>
                </a:lnTo>
                <a:lnTo>
                  <a:pt x="384" y="1564"/>
                </a:lnTo>
                <a:lnTo>
                  <a:pt x="355" y="1566"/>
                </a:lnTo>
                <a:lnTo>
                  <a:pt x="327" y="1559"/>
                </a:lnTo>
                <a:lnTo>
                  <a:pt x="294" y="1536"/>
                </a:lnTo>
                <a:lnTo>
                  <a:pt x="271" y="1503"/>
                </a:lnTo>
                <a:lnTo>
                  <a:pt x="264" y="1475"/>
                </a:lnTo>
                <a:lnTo>
                  <a:pt x="266" y="1445"/>
                </a:lnTo>
                <a:lnTo>
                  <a:pt x="274" y="1417"/>
                </a:lnTo>
                <a:lnTo>
                  <a:pt x="294" y="1393"/>
                </a:lnTo>
                <a:lnTo>
                  <a:pt x="1607" y="80"/>
                </a:lnTo>
                <a:lnTo>
                  <a:pt x="1629" y="63"/>
                </a:lnTo>
                <a:lnTo>
                  <a:pt x="1652" y="54"/>
                </a:lnTo>
                <a:lnTo>
                  <a:pt x="1678" y="51"/>
                </a:lnTo>
                <a:close/>
                <a:moveTo>
                  <a:pt x="1414" y="0"/>
                </a:moveTo>
                <a:lnTo>
                  <a:pt x="1441" y="4"/>
                </a:lnTo>
                <a:lnTo>
                  <a:pt x="1465" y="12"/>
                </a:lnTo>
                <a:lnTo>
                  <a:pt x="1486" y="30"/>
                </a:lnTo>
                <a:lnTo>
                  <a:pt x="1502" y="51"/>
                </a:lnTo>
                <a:lnTo>
                  <a:pt x="1512" y="75"/>
                </a:lnTo>
                <a:lnTo>
                  <a:pt x="1516" y="101"/>
                </a:lnTo>
                <a:lnTo>
                  <a:pt x="1512" y="128"/>
                </a:lnTo>
                <a:lnTo>
                  <a:pt x="1502" y="150"/>
                </a:lnTo>
                <a:lnTo>
                  <a:pt x="1486" y="173"/>
                </a:lnTo>
                <a:lnTo>
                  <a:pt x="171" y="1485"/>
                </a:lnTo>
                <a:lnTo>
                  <a:pt x="147" y="1504"/>
                </a:lnTo>
                <a:lnTo>
                  <a:pt x="121" y="1513"/>
                </a:lnTo>
                <a:lnTo>
                  <a:pt x="91" y="1515"/>
                </a:lnTo>
                <a:lnTo>
                  <a:pt x="63" y="1508"/>
                </a:lnTo>
                <a:lnTo>
                  <a:pt x="28" y="1485"/>
                </a:lnTo>
                <a:lnTo>
                  <a:pt x="7" y="1452"/>
                </a:lnTo>
                <a:lnTo>
                  <a:pt x="0" y="1424"/>
                </a:lnTo>
                <a:lnTo>
                  <a:pt x="2" y="1395"/>
                </a:lnTo>
                <a:lnTo>
                  <a:pt x="11" y="1367"/>
                </a:lnTo>
                <a:lnTo>
                  <a:pt x="28" y="1342"/>
                </a:lnTo>
                <a:lnTo>
                  <a:pt x="1343" y="30"/>
                </a:lnTo>
                <a:lnTo>
                  <a:pt x="1364" y="12"/>
                </a:lnTo>
                <a:lnTo>
                  <a:pt x="1388" y="4"/>
                </a:lnTo>
                <a:lnTo>
                  <a:pt x="1414" y="0"/>
                </a:lnTo>
                <a:close/>
              </a:path>
            </a:pathLst>
          </a:custGeom>
          <a:blipFill dpi="0"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a:blipFill>
          <a:ln w="0">
            <a:noFill/>
            <a:prstDash val="solid"/>
            <a:round/>
          </a:ln>
        </p:spPr>
        <p:txBody>
          <a:bodyPr vert="horz" wrap="square" lIns="128580" tIns="64290" rIns="128580" bIns="64290" numCol="1" anchor="t" anchorCtr="0" compatLnSpc="1"/>
          <a:lstStyle/>
          <a:p>
            <a:endParaRPr lang="zh-CN" altLang="en-US">
              <a:cs typeface="Calibri" panose="020F0502020204030204" pitchFamily="34" charset="0"/>
            </a:endParaRPr>
          </a:p>
        </p:txBody>
      </p:sp>
      <p:sp>
        <p:nvSpPr>
          <p:cNvPr id="4" name="矩形 259"/>
          <p:cNvSpPr>
            <a:spLocks noChangeArrowheads="1"/>
          </p:cNvSpPr>
          <p:nvPr/>
        </p:nvSpPr>
        <p:spPr bwMode="auto">
          <a:xfrm>
            <a:off x="5638800" y="3640902"/>
            <a:ext cx="6479208"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8000" b="1" dirty="0">
                <a:solidFill>
                  <a:schemeClr val="accent1"/>
                </a:solidFill>
                <a:latin typeface="Calibri" panose="020F0502020204030204" pitchFamily="34" charset="0"/>
                <a:ea typeface="Calibri" panose="020F0502020204030204" pitchFamily="34" charset="0"/>
                <a:cs typeface="Arial" panose="020B0604020202020204" pitchFamily="34" charset="0"/>
              </a:rPr>
              <a:t>THANK YOU</a:t>
            </a:r>
            <a:endParaRPr lang="zh-CN" altLang="en-US" sz="8000" b="1" dirty="0">
              <a:solidFill>
                <a:schemeClr val="accent1"/>
              </a:solidFill>
              <a:latin typeface="Calibri" panose="020F0502020204030204" pitchFamily="34" charset="0"/>
              <a:ea typeface="Calibri" panose="020F0502020204030204" pitchFamily="34" charset="0"/>
              <a:cs typeface="Arial" panose="020B0604020202020204" pitchFamily="34" charset="0"/>
            </a:endParaRPr>
          </a:p>
        </p:txBody>
      </p:sp>
      <p:sp>
        <p:nvSpPr>
          <p:cNvPr id="5" name="矩形 259"/>
          <p:cNvSpPr>
            <a:spLocks noChangeArrowheads="1"/>
          </p:cNvSpPr>
          <p:nvPr/>
        </p:nvSpPr>
        <p:spPr bwMode="auto">
          <a:xfrm>
            <a:off x="5638800" y="4990074"/>
            <a:ext cx="359469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dirty="0">
                <a:solidFill>
                  <a:schemeClr val="accent1"/>
                </a:solidFill>
                <a:latin typeface="Calibri" panose="020F0502020204030204" pitchFamily="34" charset="0"/>
                <a:ea typeface="Calibri" panose="020F0502020204030204" pitchFamily="34" charset="0"/>
                <a:cs typeface="Arial" panose="020B0604020202020204" pitchFamily="34" charset="0"/>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6"/>
          <p:cNvSpPr>
            <a:spLocks noEditPoints="1"/>
          </p:cNvSpPr>
          <p:nvPr/>
        </p:nvSpPr>
        <p:spPr bwMode="auto">
          <a:xfrm>
            <a:off x="1721661" y="1638300"/>
            <a:ext cx="3896434" cy="4100066"/>
          </a:xfrm>
          <a:custGeom>
            <a:avLst/>
            <a:gdLst>
              <a:gd name="T0" fmla="*/ 1840 w 2277"/>
              <a:gd name="T1" fmla="*/ 895 h 2396"/>
              <a:gd name="T2" fmla="*/ 1889 w 2277"/>
              <a:gd name="T3" fmla="*/ 956 h 2396"/>
              <a:gd name="T4" fmla="*/ 1879 w 2277"/>
              <a:gd name="T5" fmla="*/ 1033 h 2396"/>
              <a:gd name="T6" fmla="*/ 524 w 2277"/>
              <a:gd name="T7" fmla="*/ 2386 h 2396"/>
              <a:gd name="T8" fmla="*/ 438 w 2277"/>
              <a:gd name="T9" fmla="*/ 2389 h 2396"/>
              <a:gd name="T10" fmla="*/ 377 w 2277"/>
              <a:gd name="T11" fmla="*/ 2305 h 2396"/>
              <a:gd name="T12" fmla="*/ 405 w 2277"/>
              <a:gd name="T13" fmla="*/ 2225 h 2396"/>
              <a:gd name="T14" fmla="*/ 1765 w 2277"/>
              <a:gd name="T15" fmla="*/ 885 h 2396"/>
              <a:gd name="T16" fmla="*/ 2202 w 2277"/>
              <a:gd name="T17" fmla="*/ 815 h 2396"/>
              <a:gd name="T18" fmla="*/ 2265 w 2277"/>
              <a:gd name="T19" fmla="*/ 862 h 2396"/>
              <a:gd name="T20" fmla="*/ 2273 w 2277"/>
              <a:gd name="T21" fmla="*/ 937 h 2396"/>
              <a:gd name="T22" fmla="*/ 934 w 2277"/>
              <a:gd name="T23" fmla="*/ 2297 h 2396"/>
              <a:gd name="T24" fmla="*/ 852 w 2277"/>
              <a:gd name="T25" fmla="*/ 2326 h 2396"/>
              <a:gd name="T26" fmla="*/ 768 w 2277"/>
              <a:gd name="T27" fmla="*/ 2264 h 2396"/>
              <a:gd name="T28" fmla="*/ 772 w 2277"/>
              <a:gd name="T29" fmla="*/ 2178 h 2396"/>
              <a:gd name="T30" fmla="*/ 2127 w 2277"/>
              <a:gd name="T31" fmla="*/ 824 h 2396"/>
              <a:gd name="T32" fmla="*/ 1495 w 2277"/>
              <a:gd name="T33" fmla="*/ 550 h 2396"/>
              <a:gd name="T34" fmla="*/ 1566 w 2277"/>
              <a:gd name="T35" fmla="*/ 580 h 2396"/>
              <a:gd name="T36" fmla="*/ 1594 w 2277"/>
              <a:gd name="T37" fmla="*/ 651 h 2396"/>
              <a:gd name="T38" fmla="*/ 1566 w 2277"/>
              <a:gd name="T39" fmla="*/ 723 h 2396"/>
              <a:gd name="T40" fmla="*/ 199 w 2277"/>
              <a:gd name="T41" fmla="*/ 2063 h 2396"/>
              <a:gd name="T42" fmla="*/ 108 w 2277"/>
              <a:gd name="T43" fmla="*/ 2035 h 2396"/>
              <a:gd name="T44" fmla="*/ 81 w 2277"/>
              <a:gd name="T45" fmla="*/ 1944 h 2396"/>
              <a:gd name="T46" fmla="*/ 1423 w 2277"/>
              <a:gd name="T47" fmla="*/ 580 h 2396"/>
              <a:gd name="T48" fmla="*/ 1495 w 2277"/>
              <a:gd name="T49" fmla="*/ 550 h 2396"/>
              <a:gd name="T50" fmla="*/ 2078 w 2277"/>
              <a:gd name="T51" fmla="*/ 342 h 2396"/>
              <a:gd name="T52" fmla="*/ 2127 w 2277"/>
              <a:gd name="T53" fmla="*/ 405 h 2396"/>
              <a:gd name="T54" fmla="*/ 2116 w 2277"/>
              <a:gd name="T55" fmla="*/ 480 h 2396"/>
              <a:gd name="T56" fmla="*/ 761 w 2277"/>
              <a:gd name="T57" fmla="*/ 1834 h 2396"/>
              <a:gd name="T58" fmla="*/ 676 w 2277"/>
              <a:gd name="T59" fmla="*/ 1838 h 2396"/>
              <a:gd name="T60" fmla="*/ 615 w 2277"/>
              <a:gd name="T61" fmla="*/ 1754 h 2396"/>
              <a:gd name="T62" fmla="*/ 643 w 2277"/>
              <a:gd name="T63" fmla="*/ 1672 h 2396"/>
              <a:gd name="T64" fmla="*/ 2003 w 2277"/>
              <a:gd name="T65" fmla="*/ 333 h 2396"/>
              <a:gd name="T66" fmla="*/ 1704 w 2277"/>
              <a:gd name="T67" fmla="*/ 54 h 2396"/>
              <a:gd name="T68" fmla="*/ 1750 w 2277"/>
              <a:gd name="T69" fmla="*/ 80 h 2396"/>
              <a:gd name="T70" fmla="*/ 1779 w 2277"/>
              <a:gd name="T71" fmla="*/ 152 h 2396"/>
              <a:gd name="T72" fmla="*/ 1750 w 2277"/>
              <a:gd name="T73" fmla="*/ 224 h 2396"/>
              <a:gd name="T74" fmla="*/ 384 w 2277"/>
              <a:gd name="T75" fmla="*/ 1564 h 2396"/>
              <a:gd name="T76" fmla="*/ 294 w 2277"/>
              <a:gd name="T77" fmla="*/ 1536 h 2396"/>
              <a:gd name="T78" fmla="*/ 266 w 2277"/>
              <a:gd name="T79" fmla="*/ 1445 h 2396"/>
              <a:gd name="T80" fmla="*/ 1607 w 2277"/>
              <a:gd name="T81" fmla="*/ 80 h 2396"/>
              <a:gd name="T82" fmla="*/ 1678 w 2277"/>
              <a:gd name="T83" fmla="*/ 51 h 2396"/>
              <a:gd name="T84" fmla="*/ 1465 w 2277"/>
              <a:gd name="T85" fmla="*/ 12 h 2396"/>
              <a:gd name="T86" fmla="*/ 1512 w 2277"/>
              <a:gd name="T87" fmla="*/ 75 h 2396"/>
              <a:gd name="T88" fmla="*/ 1502 w 2277"/>
              <a:gd name="T89" fmla="*/ 150 h 2396"/>
              <a:gd name="T90" fmla="*/ 147 w 2277"/>
              <a:gd name="T91" fmla="*/ 1504 h 2396"/>
              <a:gd name="T92" fmla="*/ 63 w 2277"/>
              <a:gd name="T93" fmla="*/ 1508 h 2396"/>
              <a:gd name="T94" fmla="*/ 0 w 2277"/>
              <a:gd name="T95" fmla="*/ 1424 h 2396"/>
              <a:gd name="T96" fmla="*/ 28 w 2277"/>
              <a:gd name="T97" fmla="*/ 1342 h 2396"/>
              <a:gd name="T98" fmla="*/ 1388 w 2277"/>
              <a:gd name="T99" fmla="*/ 4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7" h="2396">
                <a:moveTo>
                  <a:pt x="1792" y="881"/>
                </a:moveTo>
                <a:lnTo>
                  <a:pt x="1816" y="885"/>
                </a:lnTo>
                <a:lnTo>
                  <a:pt x="1840" y="895"/>
                </a:lnTo>
                <a:lnTo>
                  <a:pt x="1863" y="911"/>
                </a:lnTo>
                <a:lnTo>
                  <a:pt x="1879" y="934"/>
                </a:lnTo>
                <a:lnTo>
                  <a:pt x="1889" y="956"/>
                </a:lnTo>
                <a:lnTo>
                  <a:pt x="1893" y="983"/>
                </a:lnTo>
                <a:lnTo>
                  <a:pt x="1889" y="1009"/>
                </a:lnTo>
                <a:lnTo>
                  <a:pt x="1879" y="1033"/>
                </a:lnTo>
                <a:lnTo>
                  <a:pt x="1863" y="1054"/>
                </a:lnTo>
                <a:lnTo>
                  <a:pt x="548" y="2368"/>
                </a:lnTo>
                <a:lnTo>
                  <a:pt x="524" y="2386"/>
                </a:lnTo>
                <a:lnTo>
                  <a:pt x="496" y="2394"/>
                </a:lnTo>
                <a:lnTo>
                  <a:pt x="468" y="2396"/>
                </a:lnTo>
                <a:lnTo>
                  <a:pt x="438" y="2389"/>
                </a:lnTo>
                <a:lnTo>
                  <a:pt x="405" y="2368"/>
                </a:lnTo>
                <a:lnTo>
                  <a:pt x="383" y="2333"/>
                </a:lnTo>
                <a:lnTo>
                  <a:pt x="377" y="2305"/>
                </a:lnTo>
                <a:lnTo>
                  <a:pt x="377" y="2278"/>
                </a:lnTo>
                <a:lnTo>
                  <a:pt x="388" y="2250"/>
                </a:lnTo>
                <a:lnTo>
                  <a:pt x="405" y="2225"/>
                </a:lnTo>
                <a:lnTo>
                  <a:pt x="1720" y="911"/>
                </a:lnTo>
                <a:lnTo>
                  <a:pt x="1741" y="895"/>
                </a:lnTo>
                <a:lnTo>
                  <a:pt x="1765" y="885"/>
                </a:lnTo>
                <a:lnTo>
                  <a:pt x="1792" y="881"/>
                </a:lnTo>
                <a:close/>
                <a:moveTo>
                  <a:pt x="2176" y="812"/>
                </a:moveTo>
                <a:lnTo>
                  <a:pt x="2202" y="815"/>
                </a:lnTo>
                <a:lnTo>
                  <a:pt x="2226" y="824"/>
                </a:lnTo>
                <a:lnTo>
                  <a:pt x="2247" y="841"/>
                </a:lnTo>
                <a:lnTo>
                  <a:pt x="2265" y="862"/>
                </a:lnTo>
                <a:lnTo>
                  <a:pt x="2273" y="887"/>
                </a:lnTo>
                <a:lnTo>
                  <a:pt x="2277" y="913"/>
                </a:lnTo>
                <a:lnTo>
                  <a:pt x="2273" y="937"/>
                </a:lnTo>
                <a:lnTo>
                  <a:pt x="2265" y="962"/>
                </a:lnTo>
                <a:lnTo>
                  <a:pt x="2247" y="984"/>
                </a:lnTo>
                <a:lnTo>
                  <a:pt x="934" y="2297"/>
                </a:lnTo>
                <a:lnTo>
                  <a:pt x="910" y="2316"/>
                </a:lnTo>
                <a:lnTo>
                  <a:pt x="882" y="2325"/>
                </a:lnTo>
                <a:lnTo>
                  <a:pt x="852" y="2326"/>
                </a:lnTo>
                <a:lnTo>
                  <a:pt x="824" y="2319"/>
                </a:lnTo>
                <a:lnTo>
                  <a:pt x="791" y="2297"/>
                </a:lnTo>
                <a:lnTo>
                  <a:pt x="768" y="2264"/>
                </a:lnTo>
                <a:lnTo>
                  <a:pt x="761" y="2236"/>
                </a:lnTo>
                <a:lnTo>
                  <a:pt x="763" y="2206"/>
                </a:lnTo>
                <a:lnTo>
                  <a:pt x="772" y="2178"/>
                </a:lnTo>
                <a:lnTo>
                  <a:pt x="791" y="2154"/>
                </a:lnTo>
                <a:lnTo>
                  <a:pt x="2104" y="841"/>
                </a:lnTo>
                <a:lnTo>
                  <a:pt x="2127" y="824"/>
                </a:lnTo>
                <a:lnTo>
                  <a:pt x="2151" y="815"/>
                </a:lnTo>
                <a:lnTo>
                  <a:pt x="2176" y="812"/>
                </a:lnTo>
                <a:close/>
                <a:moveTo>
                  <a:pt x="1495" y="550"/>
                </a:moveTo>
                <a:lnTo>
                  <a:pt x="1519" y="553"/>
                </a:lnTo>
                <a:lnTo>
                  <a:pt x="1544" y="562"/>
                </a:lnTo>
                <a:lnTo>
                  <a:pt x="1566" y="580"/>
                </a:lnTo>
                <a:lnTo>
                  <a:pt x="1582" y="600"/>
                </a:lnTo>
                <a:lnTo>
                  <a:pt x="1593" y="625"/>
                </a:lnTo>
                <a:lnTo>
                  <a:pt x="1594" y="651"/>
                </a:lnTo>
                <a:lnTo>
                  <a:pt x="1593" y="676"/>
                </a:lnTo>
                <a:lnTo>
                  <a:pt x="1582" y="700"/>
                </a:lnTo>
                <a:lnTo>
                  <a:pt x="1566" y="723"/>
                </a:lnTo>
                <a:lnTo>
                  <a:pt x="252" y="2035"/>
                </a:lnTo>
                <a:lnTo>
                  <a:pt x="227" y="2052"/>
                </a:lnTo>
                <a:lnTo>
                  <a:pt x="199" y="2063"/>
                </a:lnTo>
                <a:lnTo>
                  <a:pt x="171" y="2065"/>
                </a:lnTo>
                <a:lnTo>
                  <a:pt x="142" y="2058"/>
                </a:lnTo>
                <a:lnTo>
                  <a:pt x="108" y="2035"/>
                </a:lnTo>
                <a:lnTo>
                  <a:pt x="86" y="2002"/>
                </a:lnTo>
                <a:lnTo>
                  <a:pt x="79" y="1974"/>
                </a:lnTo>
                <a:lnTo>
                  <a:pt x="81" y="1944"/>
                </a:lnTo>
                <a:lnTo>
                  <a:pt x="91" y="1916"/>
                </a:lnTo>
                <a:lnTo>
                  <a:pt x="108" y="1892"/>
                </a:lnTo>
                <a:lnTo>
                  <a:pt x="1423" y="580"/>
                </a:lnTo>
                <a:lnTo>
                  <a:pt x="1444" y="562"/>
                </a:lnTo>
                <a:lnTo>
                  <a:pt x="1469" y="553"/>
                </a:lnTo>
                <a:lnTo>
                  <a:pt x="1495" y="550"/>
                </a:lnTo>
                <a:close/>
                <a:moveTo>
                  <a:pt x="2029" y="330"/>
                </a:moveTo>
                <a:lnTo>
                  <a:pt x="2054" y="333"/>
                </a:lnTo>
                <a:lnTo>
                  <a:pt x="2078" y="342"/>
                </a:lnTo>
                <a:lnTo>
                  <a:pt x="2101" y="360"/>
                </a:lnTo>
                <a:lnTo>
                  <a:pt x="2116" y="381"/>
                </a:lnTo>
                <a:lnTo>
                  <a:pt x="2127" y="405"/>
                </a:lnTo>
                <a:lnTo>
                  <a:pt x="2130" y="431"/>
                </a:lnTo>
                <a:lnTo>
                  <a:pt x="2127" y="457"/>
                </a:lnTo>
                <a:lnTo>
                  <a:pt x="2116" y="480"/>
                </a:lnTo>
                <a:lnTo>
                  <a:pt x="2101" y="503"/>
                </a:lnTo>
                <a:lnTo>
                  <a:pt x="786" y="1815"/>
                </a:lnTo>
                <a:lnTo>
                  <a:pt x="761" y="1834"/>
                </a:lnTo>
                <a:lnTo>
                  <a:pt x="734" y="1843"/>
                </a:lnTo>
                <a:lnTo>
                  <a:pt x="706" y="1845"/>
                </a:lnTo>
                <a:lnTo>
                  <a:pt x="676" y="1838"/>
                </a:lnTo>
                <a:lnTo>
                  <a:pt x="643" y="1815"/>
                </a:lnTo>
                <a:lnTo>
                  <a:pt x="620" y="1782"/>
                </a:lnTo>
                <a:lnTo>
                  <a:pt x="615" y="1754"/>
                </a:lnTo>
                <a:lnTo>
                  <a:pt x="615" y="1724"/>
                </a:lnTo>
                <a:lnTo>
                  <a:pt x="625" y="1696"/>
                </a:lnTo>
                <a:lnTo>
                  <a:pt x="643" y="1672"/>
                </a:lnTo>
                <a:lnTo>
                  <a:pt x="1957" y="360"/>
                </a:lnTo>
                <a:lnTo>
                  <a:pt x="1978" y="342"/>
                </a:lnTo>
                <a:lnTo>
                  <a:pt x="2003" y="333"/>
                </a:lnTo>
                <a:lnTo>
                  <a:pt x="2029" y="330"/>
                </a:lnTo>
                <a:close/>
                <a:moveTo>
                  <a:pt x="1678" y="51"/>
                </a:moveTo>
                <a:lnTo>
                  <a:pt x="1704" y="54"/>
                </a:lnTo>
                <a:lnTo>
                  <a:pt x="1729" y="63"/>
                </a:lnTo>
                <a:lnTo>
                  <a:pt x="1750" y="80"/>
                </a:lnTo>
                <a:lnTo>
                  <a:pt x="1750" y="80"/>
                </a:lnTo>
                <a:lnTo>
                  <a:pt x="1767" y="101"/>
                </a:lnTo>
                <a:lnTo>
                  <a:pt x="1776" y="126"/>
                </a:lnTo>
                <a:lnTo>
                  <a:pt x="1779" y="152"/>
                </a:lnTo>
                <a:lnTo>
                  <a:pt x="1776" y="178"/>
                </a:lnTo>
                <a:lnTo>
                  <a:pt x="1767" y="201"/>
                </a:lnTo>
                <a:lnTo>
                  <a:pt x="1750" y="224"/>
                </a:lnTo>
                <a:lnTo>
                  <a:pt x="437" y="1536"/>
                </a:lnTo>
                <a:lnTo>
                  <a:pt x="412" y="1555"/>
                </a:lnTo>
                <a:lnTo>
                  <a:pt x="384" y="1564"/>
                </a:lnTo>
                <a:lnTo>
                  <a:pt x="355" y="1566"/>
                </a:lnTo>
                <a:lnTo>
                  <a:pt x="327" y="1559"/>
                </a:lnTo>
                <a:lnTo>
                  <a:pt x="294" y="1536"/>
                </a:lnTo>
                <a:lnTo>
                  <a:pt x="271" y="1503"/>
                </a:lnTo>
                <a:lnTo>
                  <a:pt x="264" y="1475"/>
                </a:lnTo>
                <a:lnTo>
                  <a:pt x="266" y="1445"/>
                </a:lnTo>
                <a:lnTo>
                  <a:pt x="274" y="1417"/>
                </a:lnTo>
                <a:lnTo>
                  <a:pt x="294" y="1393"/>
                </a:lnTo>
                <a:lnTo>
                  <a:pt x="1607" y="80"/>
                </a:lnTo>
                <a:lnTo>
                  <a:pt x="1629" y="63"/>
                </a:lnTo>
                <a:lnTo>
                  <a:pt x="1652" y="54"/>
                </a:lnTo>
                <a:lnTo>
                  <a:pt x="1678" y="51"/>
                </a:lnTo>
                <a:close/>
                <a:moveTo>
                  <a:pt x="1414" y="0"/>
                </a:moveTo>
                <a:lnTo>
                  <a:pt x="1441" y="4"/>
                </a:lnTo>
                <a:lnTo>
                  <a:pt x="1465" y="12"/>
                </a:lnTo>
                <a:lnTo>
                  <a:pt x="1486" y="30"/>
                </a:lnTo>
                <a:lnTo>
                  <a:pt x="1502" y="51"/>
                </a:lnTo>
                <a:lnTo>
                  <a:pt x="1512" y="75"/>
                </a:lnTo>
                <a:lnTo>
                  <a:pt x="1516" y="101"/>
                </a:lnTo>
                <a:lnTo>
                  <a:pt x="1512" y="128"/>
                </a:lnTo>
                <a:lnTo>
                  <a:pt x="1502" y="150"/>
                </a:lnTo>
                <a:lnTo>
                  <a:pt x="1486" y="173"/>
                </a:lnTo>
                <a:lnTo>
                  <a:pt x="171" y="1485"/>
                </a:lnTo>
                <a:lnTo>
                  <a:pt x="147" y="1504"/>
                </a:lnTo>
                <a:lnTo>
                  <a:pt x="121" y="1513"/>
                </a:lnTo>
                <a:lnTo>
                  <a:pt x="91" y="1515"/>
                </a:lnTo>
                <a:lnTo>
                  <a:pt x="63" y="1508"/>
                </a:lnTo>
                <a:lnTo>
                  <a:pt x="28" y="1485"/>
                </a:lnTo>
                <a:lnTo>
                  <a:pt x="7" y="1452"/>
                </a:lnTo>
                <a:lnTo>
                  <a:pt x="0" y="1424"/>
                </a:lnTo>
                <a:lnTo>
                  <a:pt x="2" y="1395"/>
                </a:lnTo>
                <a:lnTo>
                  <a:pt x="11" y="1367"/>
                </a:lnTo>
                <a:lnTo>
                  <a:pt x="28" y="1342"/>
                </a:lnTo>
                <a:lnTo>
                  <a:pt x="1343" y="30"/>
                </a:lnTo>
                <a:lnTo>
                  <a:pt x="1364" y="12"/>
                </a:lnTo>
                <a:lnTo>
                  <a:pt x="1388" y="4"/>
                </a:lnTo>
                <a:lnTo>
                  <a:pt x="14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cs typeface="Calibri" panose="020F0502020204030204" pitchFamily="34" charset="0"/>
            </a:endParaRPr>
          </a:p>
        </p:txBody>
      </p:sp>
      <p:sp>
        <p:nvSpPr>
          <p:cNvPr id="18" name="Title 13"/>
          <p:cNvSpPr txBox="1"/>
          <p:nvPr/>
        </p:nvSpPr>
        <p:spPr>
          <a:xfrm>
            <a:off x="2843957" y="4346356"/>
            <a:ext cx="1651842" cy="51937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375" b="1"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PART</a:t>
            </a:r>
          </a:p>
        </p:txBody>
      </p:sp>
      <p:sp>
        <p:nvSpPr>
          <p:cNvPr id="11" name="TextBox 48"/>
          <p:cNvSpPr txBox="1"/>
          <p:nvPr/>
        </p:nvSpPr>
        <p:spPr>
          <a:xfrm>
            <a:off x="5781303" y="2877661"/>
            <a:ext cx="6984776" cy="738664"/>
          </a:xfrm>
          <a:prstGeom prst="rect">
            <a:avLst/>
          </a:prstGeom>
          <a:noFill/>
        </p:spPr>
        <p:txBody>
          <a:bodyPr wrap="square" lIns="0" tIns="0" rIns="0" bIns="0" rtlCol="0">
            <a:spAutoFit/>
          </a:bodyPr>
          <a:lstStyle/>
          <a:p>
            <a:r>
              <a:rPr lang="en-US" altLang="zh-CN" sz="48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Tổng quan về Metasploit</a:t>
            </a:r>
          </a:p>
        </p:txBody>
      </p:sp>
      <p:sp>
        <p:nvSpPr>
          <p:cNvPr id="12" name="矩形 259"/>
          <p:cNvSpPr>
            <a:spLocks noChangeArrowheads="1"/>
          </p:cNvSpPr>
          <p:nvPr/>
        </p:nvSpPr>
        <p:spPr bwMode="auto">
          <a:xfrm>
            <a:off x="2710606" y="2309659"/>
            <a:ext cx="191854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bg1"/>
                </a:solidFill>
                <a:latin typeface="Impact" panose="020B0806030902050204" pitchFamily="34" charset="0"/>
                <a:ea typeface="Calibri" panose="020F0502020204030204" pitchFamily="34" charset="0"/>
                <a:cs typeface="Arial" panose="020B0604020202020204" pitchFamily="34" charset="0"/>
                <a:sym typeface="Arial" panose="020B0604020202020204" pitchFamily="34" charset="0"/>
              </a:rPr>
              <a:t>01</a:t>
            </a:r>
            <a:endParaRPr lang="zh-CN" altLang="en-US" sz="13800" cap="all" spc="300" dirty="0">
              <a:solidFill>
                <a:schemeClr val="bg1"/>
              </a:solidFill>
              <a:latin typeface="Impact" panose="020B080603090205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3" name="TextBox 11"/>
          <p:cNvSpPr txBox="1"/>
          <p:nvPr/>
        </p:nvSpPr>
        <p:spPr>
          <a:xfrm>
            <a:off x="5853311" y="3814997"/>
            <a:ext cx="2890133" cy="430887"/>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en-US" altLang="zh-CN" sz="28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Giới thiệu chung</a:t>
            </a:r>
            <a:endParaRPr lang="en-US" altLang="zh-CN" sz="28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4" name="TextBox 11"/>
          <p:cNvSpPr txBox="1"/>
          <p:nvPr/>
        </p:nvSpPr>
        <p:spPr>
          <a:xfrm>
            <a:off x="5853311" y="4418797"/>
            <a:ext cx="2890133" cy="430887"/>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en-US" altLang="zh-CN" sz="28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Cấu trúc</a:t>
            </a:r>
            <a:endParaRPr lang="en-US" altLang="zh-CN" sz="28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5" name="矩形 259">
            <a:extLst>
              <a:ext uri="{FF2B5EF4-FFF2-40B4-BE49-F238E27FC236}">
                <a16:creationId xmlns:a16="http://schemas.microsoft.com/office/drawing/2014/main" id="{0A2D44D4-DF38-415A-A20C-DF797C9CDB14}"/>
              </a:ext>
            </a:extLst>
          </p:cNvPr>
          <p:cNvSpPr>
            <a:spLocks noChangeArrowheads="1"/>
          </p:cNvSpPr>
          <p:nvPr/>
        </p:nvSpPr>
        <p:spPr bwMode="auto">
          <a:xfrm>
            <a:off x="12417087" y="6740207"/>
            <a:ext cx="5498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a:latin typeface="Arial" panose="020B0604020202020204" pitchFamily="34" charset="0"/>
                <a:ea typeface="Calibri" panose="020F0502020204030204" pitchFamily="34" charset="0"/>
                <a:cs typeface="Arial" panose="020B0604020202020204" pitchFamily="34" charset="0"/>
              </a:rPr>
              <a:t>2</a:t>
            </a:r>
            <a:endParaRPr lang="zh-CN" altLang="en-US" dirty="0">
              <a:latin typeface="Arial" panose="020B0604020202020204" pitchFamily="34" charset="0"/>
              <a:ea typeface="Calibri" panose="020F0502020204030204" pitchFamily="34" charset="0"/>
              <a:cs typeface="Arial" panose="020B0604020202020204" pitchFamily="34" charset="0"/>
            </a:endParaRPr>
          </a:p>
        </p:txBody>
      </p:sp>
      <p:sp>
        <p:nvSpPr>
          <p:cNvPr id="16" name="TextBox 11">
            <a:extLst>
              <a:ext uri="{FF2B5EF4-FFF2-40B4-BE49-F238E27FC236}">
                <a16:creationId xmlns:a16="http://schemas.microsoft.com/office/drawing/2014/main" id="{79CB9B9F-B80C-46CF-B8E8-4C32D6C2EF38}"/>
              </a:ext>
            </a:extLst>
          </p:cNvPr>
          <p:cNvSpPr txBox="1"/>
          <p:nvPr/>
        </p:nvSpPr>
        <p:spPr>
          <a:xfrm>
            <a:off x="5868421" y="5022597"/>
            <a:ext cx="2890133" cy="430887"/>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en-US" altLang="zh-CN" sz="28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Payload</a:t>
            </a:r>
            <a:endParaRPr lang="en-US" altLang="zh-CN" sz="28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7" name="TextBox 11">
            <a:extLst>
              <a:ext uri="{FF2B5EF4-FFF2-40B4-BE49-F238E27FC236}">
                <a16:creationId xmlns:a16="http://schemas.microsoft.com/office/drawing/2014/main" id="{13BC1F86-4A2F-456F-A308-FD30BF1C541F}"/>
              </a:ext>
            </a:extLst>
          </p:cNvPr>
          <p:cNvSpPr txBox="1"/>
          <p:nvPr/>
        </p:nvSpPr>
        <p:spPr>
          <a:xfrm>
            <a:off x="5853311" y="5626397"/>
            <a:ext cx="2890133" cy="430887"/>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en-US" altLang="zh-CN" sz="28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Meterpreter</a:t>
            </a:r>
            <a:endParaRPr lang="en-US" altLang="zh-CN" sz="28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1" name="TextBox 48"/>
          <p:cNvSpPr txBox="1"/>
          <p:nvPr/>
        </p:nvSpPr>
        <p:spPr>
          <a:xfrm>
            <a:off x="4105650" y="52398"/>
            <a:ext cx="4647449" cy="738664"/>
          </a:xfrm>
          <a:prstGeom prst="rect">
            <a:avLst/>
          </a:prstGeom>
          <a:noFill/>
        </p:spPr>
        <p:txBody>
          <a:bodyPr wrap="square" lIns="0" tIns="0" rIns="0" bIns="0" rtlCol="0">
            <a:spAutoFit/>
          </a:bodyPr>
          <a:lstStyle/>
          <a:p>
            <a:pPr algn="ctr"/>
            <a:r>
              <a:rPr lang="en-US" altLang="zh-CN" sz="48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Giới thiệu chung</a:t>
            </a:r>
          </a:p>
        </p:txBody>
      </p:sp>
      <p:sp>
        <p:nvSpPr>
          <p:cNvPr id="5" name="TextBox 11">
            <a:extLst>
              <a:ext uri="{FF2B5EF4-FFF2-40B4-BE49-F238E27FC236}">
                <a16:creationId xmlns:a16="http://schemas.microsoft.com/office/drawing/2014/main" id="{201BF55D-89CD-4B0E-ADB5-3BE7CCC13F18}"/>
              </a:ext>
            </a:extLst>
          </p:cNvPr>
          <p:cNvSpPr txBox="1"/>
          <p:nvPr/>
        </p:nvSpPr>
        <p:spPr>
          <a:xfrm>
            <a:off x="9929914" y="17585"/>
            <a:ext cx="2928836" cy="307777"/>
          </a:xfrm>
          <a:prstGeom prst="rect">
            <a:avLst/>
          </a:prstGeom>
          <a:noFill/>
        </p:spPr>
        <p:txBody>
          <a:bodyPr wrap="square" lIns="0" tIns="0" rIns="0" bIns="0" rtlCol="0">
            <a:spAutoFit/>
          </a:bodyPr>
          <a:lstStyle/>
          <a:p>
            <a:pPr marL="0" lvl="1" indent="0"/>
            <a:r>
              <a:rPr lang="en-US" altLang="zh-CN" sz="20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Tổng quan về phần mềm</a:t>
            </a:r>
            <a:endParaRPr lang="en-US" altLang="zh-CN" sz="20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6" name="矩形 259">
            <a:extLst>
              <a:ext uri="{FF2B5EF4-FFF2-40B4-BE49-F238E27FC236}">
                <a16:creationId xmlns:a16="http://schemas.microsoft.com/office/drawing/2014/main" id="{8CD19153-97B9-4950-99D4-3179239AEA23}"/>
              </a:ext>
            </a:extLst>
          </p:cNvPr>
          <p:cNvSpPr>
            <a:spLocks noChangeArrowheads="1"/>
          </p:cNvSpPr>
          <p:nvPr/>
        </p:nvSpPr>
        <p:spPr bwMode="auto">
          <a:xfrm>
            <a:off x="12417087" y="6740207"/>
            <a:ext cx="5498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a:latin typeface="Arial" panose="020B0604020202020204" pitchFamily="34" charset="0"/>
                <a:ea typeface="Calibri" panose="020F0502020204030204" pitchFamily="34" charset="0"/>
                <a:cs typeface="Arial" panose="020B0604020202020204" pitchFamily="34" charset="0"/>
              </a:rPr>
              <a:t>3</a:t>
            </a:r>
            <a:endParaRPr lang="zh-CN" altLang="en-US" dirty="0">
              <a:latin typeface="Arial" panose="020B060402020202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915493F-7AC5-4936-A5FA-6EDAAAD6F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015" y="952029"/>
            <a:ext cx="10722720" cy="6031530"/>
          </a:xfrm>
          <a:prstGeom prst="rect">
            <a:avLst/>
          </a:prstGeom>
        </p:spPr>
      </p:pic>
    </p:spTree>
    <p:extLst>
      <p:ext uri="{BB962C8B-B14F-4D97-AF65-F5344CB8AC3E}">
        <p14:creationId xmlns:p14="http://schemas.microsoft.com/office/powerpoint/2010/main" val="144974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1"/>
          <p:cNvSpPr txBox="1"/>
          <p:nvPr/>
        </p:nvSpPr>
        <p:spPr>
          <a:xfrm>
            <a:off x="208919" y="384671"/>
            <a:ext cx="12447566" cy="6463308"/>
          </a:xfrm>
          <a:prstGeom prst="rect">
            <a:avLst/>
          </a:prstGeom>
          <a:noFill/>
        </p:spPr>
        <p:txBody>
          <a:bodyPr wrap="square" lIns="0" tIns="0" rIns="0" bIns="0" rtlCol="0">
            <a:spAutoFit/>
          </a:bodyPr>
          <a:lstStyle/>
          <a:p>
            <a:pPr marL="457200" indent="-457200" algn="l">
              <a:buFont typeface="Wingdings" panose="05000000000000000000" pitchFamily="2" charset="2"/>
              <a:buChar char="ü"/>
            </a:pPr>
            <a:r>
              <a:rPr lang="vi-VN" sz="2800" b="0" i="0">
                <a:solidFill>
                  <a:srgbClr val="1B1B1B"/>
                </a:solidFill>
                <a:effectLst/>
                <a:latin typeface="+mn-lt"/>
              </a:rPr>
              <a:t>Ra đời vào năm 2003</a:t>
            </a:r>
            <a:r>
              <a:rPr lang="en-US" sz="2800" b="0" i="0">
                <a:solidFill>
                  <a:srgbClr val="1B1B1B"/>
                </a:solidFill>
                <a:effectLst/>
                <a:latin typeface="+mn-lt"/>
              </a:rPr>
              <a:t>.</a:t>
            </a:r>
          </a:p>
          <a:p>
            <a:pPr marL="457200" indent="-457200" algn="l">
              <a:buFont typeface="Wingdings" panose="05000000000000000000" pitchFamily="2" charset="2"/>
              <a:buChar char="ü"/>
            </a:pPr>
            <a:r>
              <a:rPr lang="en-US" sz="2800">
                <a:solidFill>
                  <a:srgbClr val="1B1B1B"/>
                </a:solidFill>
                <a:latin typeface="+mn-lt"/>
              </a:rPr>
              <a:t>T</a:t>
            </a:r>
            <a:r>
              <a:rPr lang="vi-VN" sz="2800" b="0" i="0">
                <a:solidFill>
                  <a:srgbClr val="1B1B1B"/>
                </a:solidFill>
                <a:effectLst/>
                <a:latin typeface="+mn-lt"/>
              </a:rPr>
              <a:t>ác giả H. D. Moore</a:t>
            </a:r>
            <a:r>
              <a:rPr lang="en-US" sz="2800" b="0" i="0">
                <a:solidFill>
                  <a:srgbClr val="1B1B1B"/>
                </a:solidFill>
                <a:effectLst/>
                <a:latin typeface="+mn-lt"/>
              </a:rPr>
              <a:t>.</a:t>
            </a:r>
          </a:p>
          <a:p>
            <a:pPr marL="457200" indent="-457200" algn="l">
              <a:buFont typeface="Wingdings" panose="05000000000000000000" pitchFamily="2" charset="2"/>
              <a:buChar char="ü"/>
            </a:pPr>
            <a:r>
              <a:rPr lang="vi-VN" sz="2800" b="0" i="0">
                <a:solidFill>
                  <a:srgbClr val="1B1B1B"/>
                </a:solidFill>
                <a:effectLst/>
                <a:latin typeface="+mn-lt"/>
              </a:rPr>
              <a:t>Metasploit Framework là tên của một dự án bảo mật máy tính</a:t>
            </a:r>
            <a:r>
              <a:rPr lang="en-US" sz="2800" b="0" i="0">
                <a:solidFill>
                  <a:srgbClr val="1B1B1B"/>
                </a:solidFill>
                <a:effectLst/>
                <a:latin typeface="+mn-lt"/>
              </a:rPr>
              <a:t>.</a:t>
            </a:r>
          </a:p>
          <a:p>
            <a:pPr marL="457200" indent="-457200" algn="l">
              <a:buFont typeface="Wingdings" panose="05000000000000000000" pitchFamily="2" charset="2"/>
              <a:buChar char="ü"/>
            </a:pPr>
            <a:r>
              <a:rPr lang="en-US" sz="2800">
                <a:solidFill>
                  <a:srgbClr val="1B1B1B"/>
                </a:solidFill>
                <a:latin typeface="+mn-lt"/>
              </a:rPr>
              <a:t>G</a:t>
            </a:r>
            <a:r>
              <a:rPr lang="vi-VN" sz="2800" b="0" i="0">
                <a:solidFill>
                  <a:srgbClr val="1B1B1B"/>
                </a:solidFill>
                <a:effectLst/>
                <a:latin typeface="+mn-lt"/>
              </a:rPr>
              <a:t>iúp tổng hợp, cung cấp thông tin về các lỗ hổng bảo mật</a:t>
            </a:r>
            <a:r>
              <a:rPr lang="en-US" sz="2800" b="0" i="0">
                <a:solidFill>
                  <a:srgbClr val="1B1B1B"/>
                </a:solidFill>
                <a:effectLst/>
                <a:latin typeface="+mn-lt"/>
              </a:rPr>
              <a:t>.</a:t>
            </a:r>
          </a:p>
          <a:p>
            <a:pPr marL="457200" indent="-457200" algn="l">
              <a:buFont typeface="Wingdings" panose="05000000000000000000" pitchFamily="2" charset="2"/>
              <a:buChar char="ü"/>
            </a:pPr>
            <a:r>
              <a:rPr lang="en-US" sz="2800" b="0" i="0">
                <a:solidFill>
                  <a:srgbClr val="1B1B1B"/>
                </a:solidFill>
                <a:effectLst/>
                <a:latin typeface="+mn-lt"/>
              </a:rPr>
              <a:t>Đ</a:t>
            </a:r>
            <a:r>
              <a:rPr lang="vi-VN" sz="2800" b="0" i="0">
                <a:solidFill>
                  <a:srgbClr val="1B1B1B"/>
                </a:solidFill>
                <a:effectLst/>
                <a:latin typeface="+mn-lt"/>
              </a:rPr>
              <a:t>ồng thời hỗ trợ khai thác các lỗ hổng này.</a:t>
            </a:r>
          </a:p>
          <a:p>
            <a:pPr marL="457200" indent="-457200" algn="l">
              <a:buFont typeface="Wingdings" panose="05000000000000000000" pitchFamily="2" charset="2"/>
              <a:buChar char="ü"/>
            </a:pPr>
            <a:r>
              <a:rPr lang="vi-VN" sz="2800" b="0" i="0">
                <a:solidFill>
                  <a:srgbClr val="1B1B1B"/>
                </a:solidFill>
                <a:effectLst/>
                <a:latin typeface="+mn-lt"/>
              </a:rPr>
              <a:t>Metasploit Framework tập trung vào việc triển khai nhanh các bước khai thác </a:t>
            </a:r>
            <a:r>
              <a:rPr lang="en-US" sz="2800">
                <a:solidFill>
                  <a:srgbClr val="1B1B1B"/>
                </a:solidFill>
                <a:latin typeface="+mn-lt"/>
              </a:rPr>
              <a:t>l</a:t>
            </a:r>
            <a:r>
              <a:rPr lang="vi-VN" sz="2800" b="0" i="0">
                <a:solidFill>
                  <a:srgbClr val="1B1B1B"/>
                </a:solidFill>
                <a:effectLst/>
                <a:latin typeface="+mn-lt"/>
              </a:rPr>
              <a:t>ỗ hổng bảo mật và phát triển các hệ thống phát hiện xâm nhập.</a:t>
            </a:r>
            <a:endParaRPr lang="en-US" sz="2800" b="0" i="0">
              <a:solidFill>
                <a:srgbClr val="1B1B1B"/>
              </a:solidFill>
              <a:effectLst/>
              <a:latin typeface="+mn-lt"/>
            </a:endParaRPr>
          </a:p>
          <a:p>
            <a:pPr marL="457200" indent="-457200" algn="l">
              <a:buFont typeface="Wingdings" panose="05000000000000000000" pitchFamily="2" charset="2"/>
              <a:buChar char="ü"/>
            </a:pPr>
            <a:r>
              <a:rPr lang="en-US" sz="2800">
                <a:solidFill>
                  <a:srgbClr val="1B1B1B"/>
                </a:solidFill>
                <a:latin typeface="+mn-lt"/>
              </a:rPr>
              <a:t>Ban đầu </a:t>
            </a:r>
            <a:r>
              <a:rPr lang="vi-VN" sz="2800" b="0" i="0">
                <a:solidFill>
                  <a:srgbClr val="1B1B1B"/>
                </a:solidFill>
                <a:effectLst/>
                <a:latin typeface="+mn-lt"/>
              </a:rPr>
              <a:t>nó được viết trên nền tảng ngôn ngữ lập trình Perl với các thành phần </a:t>
            </a:r>
            <a:r>
              <a:rPr lang="en-US" sz="2800" b="0" i="0">
                <a:solidFill>
                  <a:srgbClr val="1B1B1B"/>
                </a:solidFill>
                <a:effectLst/>
                <a:latin typeface="+mn-lt"/>
              </a:rPr>
              <a:t>C</a:t>
            </a:r>
            <a:r>
              <a:rPr lang="vi-VN" sz="2800" b="0" i="0">
                <a:solidFill>
                  <a:srgbClr val="1B1B1B"/>
                </a:solidFill>
                <a:effectLst/>
                <a:latin typeface="+mn-lt"/>
              </a:rPr>
              <a:t>hính được viết bằng C và Python</a:t>
            </a:r>
            <a:r>
              <a:rPr lang="en-US" sz="2800" b="0" i="0">
                <a:solidFill>
                  <a:srgbClr val="1B1B1B"/>
                </a:solidFill>
                <a:effectLst/>
                <a:latin typeface="+mn-lt"/>
              </a:rPr>
              <a:t>.</a:t>
            </a:r>
          </a:p>
          <a:p>
            <a:pPr marL="457200" indent="-457200" algn="l">
              <a:buFont typeface="Wingdings" panose="05000000000000000000" pitchFamily="2" charset="2"/>
              <a:buChar char="ü"/>
            </a:pPr>
            <a:r>
              <a:rPr lang="en-US" sz="2800">
                <a:solidFill>
                  <a:srgbClr val="1B1B1B"/>
                </a:solidFill>
                <a:latin typeface="+mn-lt"/>
              </a:rPr>
              <a:t>S</a:t>
            </a:r>
            <a:r>
              <a:rPr lang="vi-VN" sz="2800" b="0" i="0">
                <a:solidFill>
                  <a:srgbClr val="1B1B1B"/>
                </a:solidFill>
                <a:effectLst/>
                <a:latin typeface="+mn-lt"/>
              </a:rPr>
              <a:t>au này được viết lại bằng Ruby</a:t>
            </a:r>
            <a:r>
              <a:rPr lang="en-US" sz="2800" b="0" i="0">
                <a:solidFill>
                  <a:srgbClr val="1B1B1B"/>
                </a:solidFill>
                <a:effectLst/>
                <a:latin typeface="+mn-lt"/>
              </a:rPr>
              <a:t>.</a:t>
            </a:r>
          </a:p>
          <a:p>
            <a:pPr marL="457200" indent="-457200" algn="l">
              <a:buFont typeface="Wingdings" panose="05000000000000000000" pitchFamily="2" charset="2"/>
              <a:buChar char="ü"/>
            </a:pPr>
            <a:r>
              <a:rPr lang="vi-VN" sz="2800" b="0" i="0">
                <a:solidFill>
                  <a:srgbClr val="1B1B1B"/>
                </a:solidFill>
                <a:effectLst/>
                <a:latin typeface="+mn-lt"/>
              </a:rPr>
              <a:t>Năm 2009, Metasploit được Rapid7 – một công ty chuyên về bảo mật mua lại.</a:t>
            </a:r>
          </a:p>
          <a:p>
            <a:pPr marL="457200" indent="-457200" algn="l">
              <a:buFont typeface="Wingdings" panose="05000000000000000000" pitchFamily="2" charset="2"/>
              <a:buChar char="ü"/>
            </a:pPr>
            <a:r>
              <a:rPr lang="vi-VN" sz="2800" b="0" i="0">
                <a:solidFill>
                  <a:srgbClr val="1B1B1B"/>
                </a:solidFill>
                <a:effectLst/>
                <a:latin typeface="+mn-lt"/>
              </a:rPr>
              <a:t>Trên Kali linux, Metasploit framework được cài đặt mặc định</a:t>
            </a:r>
            <a:r>
              <a:rPr lang="en-US" sz="2800" b="0" i="0">
                <a:solidFill>
                  <a:srgbClr val="1B1B1B"/>
                </a:solidFill>
                <a:effectLst/>
                <a:latin typeface="+mn-lt"/>
              </a:rPr>
              <a:t>.</a:t>
            </a:r>
          </a:p>
          <a:p>
            <a:pPr marL="457200" indent="-457200" algn="l">
              <a:buFont typeface="Wingdings" panose="05000000000000000000" pitchFamily="2" charset="2"/>
              <a:buChar char="ü"/>
            </a:pPr>
            <a:r>
              <a:rPr lang="vi-VN" sz="2800" b="0" i="0">
                <a:solidFill>
                  <a:srgbClr val="1B1B1B"/>
                </a:solidFill>
                <a:effectLst/>
                <a:latin typeface="+mn-lt"/>
              </a:rPr>
              <a:t>Đối với các nền tảng khác như Windows, macOS ... người sử dụng cần cài đặt một cách thủ công</a:t>
            </a:r>
            <a:r>
              <a:rPr lang="en-US" sz="2800" b="0" i="0">
                <a:solidFill>
                  <a:srgbClr val="1B1B1B"/>
                </a:solidFill>
                <a:effectLst/>
                <a:latin typeface="+mn-lt"/>
              </a:rPr>
              <a:t>.</a:t>
            </a:r>
            <a:endParaRPr lang="vi-VN" sz="2800" b="0" i="0">
              <a:solidFill>
                <a:srgbClr val="1B1B1B"/>
              </a:solidFill>
              <a:effectLst/>
              <a:latin typeface="+mn-lt"/>
            </a:endParaRPr>
          </a:p>
        </p:txBody>
      </p:sp>
      <p:sp>
        <p:nvSpPr>
          <p:cNvPr id="5" name="TextBox 11">
            <a:extLst>
              <a:ext uri="{FF2B5EF4-FFF2-40B4-BE49-F238E27FC236}">
                <a16:creationId xmlns:a16="http://schemas.microsoft.com/office/drawing/2014/main" id="{201BF55D-89CD-4B0E-ADB5-3BE7CCC13F18}"/>
              </a:ext>
            </a:extLst>
          </p:cNvPr>
          <p:cNvSpPr txBox="1"/>
          <p:nvPr/>
        </p:nvSpPr>
        <p:spPr>
          <a:xfrm>
            <a:off x="9929914" y="17585"/>
            <a:ext cx="2928836" cy="307777"/>
          </a:xfrm>
          <a:prstGeom prst="rect">
            <a:avLst/>
          </a:prstGeom>
          <a:noFill/>
        </p:spPr>
        <p:txBody>
          <a:bodyPr wrap="square" lIns="0" tIns="0" rIns="0" bIns="0" rtlCol="0">
            <a:spAutoFit/>
          </a:bodyPr>
          <a:lstStyle/>
          <a:p>
            <a:pPr marL="0" lvl="1" indent="0"/>
            <a:r>
              <a:rPr lang="en-US" altLang="zh-CN" sz="20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Tổng quan về phần mềm</a:t>
            </a:r>
            <a:endParaRPr lang="en-US" altLang="zh-CN" sz="20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6" name="矩形 259">
            <a:extLst>
              <a:ext uri="{FF2B5EF4-FFF2-40B4-BE49-F238E27FC236}">
                <a16:creationId xmlns:a16="http://schemas.microsoft.com/office/drawing/2014/main" id="{8CD19153-97B9-4950-99D4-3179239AEA23}"/>
              </a:ext>
            </a:extLst>
          </p:cNvPr>
          <p:cNvSpPr>
            <a:spLocks noChangeArrowheads="1"/>
          </p:cNvSpPr>
          <p:nvPr/>
        </p:nvSpPr>
        <p:spPr bwMode="auto">
          <a:xfrm>
            <a:off x="12417087" y="6740207"/>
            <a:ext cx="5498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a:latin typeface="Arial" panose="020B0604020202020204" pitchFamily="34" charset="0"/>
                <a:ea typeface="Calibri" panose="020F0502020204030204" pitchFamily="34" charset="0"/>
                <a:cs typeface="Arial" panose="020B0604020202020204" pitchFamily="34" charset="0"/>
              </a:rPr>
              <a:t>4</a:t>
            </a:r>
            <a:endParaRPr lang="zh-CN" altLang="en-US"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29927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1" name="TextBox 48"/>
          <p:cNvSpPr txBox="1"/>
          <p:nvPr/>
        </p:nvSpPr>
        <p:spPr>
          <a:xfrm>
            <a:off x="3765079" y="173152"/>
            <a:ext cx="4647449" cy="738664"/>
          </a:xfrm>
          <a:prstGeom prst="rect">
            <a:avLst/>
          </a:prstGeom>
          <a:noFill/>
        </p:spPr>
        <p:txBody>
          <a:bodyPr wrap="square" lIns="0" tIns="0" rIns="0" bIns="0" rtlCol="0">
            <a:spAutoFit/>
          </a:bodyPr>
          <a:lstStyle/>
          <a:p>
            <a:pPr algn="ctr"/>
            <a:r>
              <a:rPr lang="en-US" altLang="zh-CN" sz="48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Cấu trúc</a:t>
            </a:r>
          </a:p>
        </p:txBody>
      </p:sp>
      <p:sp>
        <p:nvSpPr>
          <p:cNvPr id="5" name="TextBox 11">
            <a:extLst>
              <a:ext uri="{FF2B5EF4-FFF2-40B4-BE49-F238E27FC236}">
                <a16:creationId xmlns:a16="http://schemas.microsoft.com/office/drawing/2014/main" id="{6872C29A-2EEE-4BBE-AC13-8DDB9D2C029F}"/>
              </a:ext>
            </a:extLst>
          </p:cNvPr>
          <p:cNvSpPr txBox="1"/>
          <p:nvPr/>
        </p:nvSpPr>
        <p:spPr>
          <a:xfrm>
            <a:off x="9929914" y="17585"/>
            <a:ext cx="2928836" cy="307777"/>
          </a:xfrm>
          <a:prstGeom prst="rect">
            <a:avLst/>
          </a:prstGeom>
          <a:noFill/>
        </p:spPr>
        <p:txBody>
          <a:bodyPr wrap="square" lIns="0" tIns="0" rIns="0" bIns="0" rtlCol="0">
            <a:spAutoFit/>
          </a:bodyPr>
          <a:lstStyle/>
          <a:p>
            <a:pPr marL="0" lvl="1" indent="0"/>
            <a:r>
              <a:rPr lang="en-US" altLang="zh-CN" sz="20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Tổng quan về phần mềm</a:t>
            </a:r>
            <a:endParaRPr lang="en-US" altLang="zh-CN" sz="20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6" name="矩形 259">
            <a:extLst>
              <a:ext uri="{FF2B5EF4-FFF2-40B4-BE49-F238E27FC236}">
                <a16:creationId xmlns:a16="http://schemas.microsoft.com/office/drawing/2014/main" id="{8541A223-41F5-48E5-B8B9-B7787C41E8A2}"/>
              </a:ext>
            </a:extLst>
          </p:cNvPr>
          <p:cNvSpPr>
            <a:spLocks noChangeArrowheads="1"/>
          </p:cNvSpPr>
          <p:nvPr/>
        </p:nvSpPr>
        <p:spPr bwMode="auto">
          <a:xfrm>
            <a:off x="12417087" y="6740207"/>
            <a:ext cx="5498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a:latin typeface="Arial" panose="020B0604020202020204" pitchFamily="34" charset="0"/>
                <a:ea typeface="Calibri" panose="020F0502020204030204" pitchFamily="34" charset="0"/>
                <a:cs typeface="Arial" panose="020B0604020202020204" pitchFamily="34" charset="0"/>
              </a:rPr>
              <a:t>5</a:t>
            </a:r>
            <a:endParaRPr lang="zh-CN" altLang="en-US" dirty="0">
              <a:latin typeface="Arial" panose="020B0604020202020204" pitchFamily="34" charset="0"/>
              <a:ea typeface="Calibri" panose="020F050202020403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F30801EE-2F8E-4D86-8ADC-69E70D805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 y="2897981"/>
            <a:ext cx="12858750" cy="14366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6F77269-AF70-4552-BAAC-8F576F4F7ED7}"/>
              </a:ext>
            </a:extLst>
          </p:cNvPr>
          <p:cNvSpPr txBox="1"/>
          <p:nvPr/>
        </p:nvSpPr>
        <p:spPr>
          <a:xfrm>
            <a:off x="164679" y="4768453"/>
            <a:ext cx="12385376" cy="1569660"/>
          </a:xfrm>
          <a:prstGeom prst="rect">
            <a:avLst/>
          </a:prstGeom>
          <a:noFill/>
        </p:spPr>
        <p:txBody>
          <a:bodyPr wrap="square" rtlCol="0">
            <a:spAutoFit/>
          </a:bodyPr>
          <a:lstStyle/>
          <a:p>
            <a:pPr algn="l"/>
            <a:r>
              <a:rPr lang="vi-VN" sz="3200" b="1" i="0">
                <a:solidFill>
                  <a:srgbClr val="1B1B1B"/>
                </a:solidFill>
                <a:effectLst/>
                <a:latin typeface="Arial" panose="020B0604020202020204" pitchFamily="34" charset="0"/>
              </a:rPr>
              <a:t>Data</a:t>
            </a:r>
            <a:r>
              <a:rPr lang="vi-VN" sz="3200" b="0" i="0">
                <a:solidFill>
                  <a:srgbClr val="1B1B1B"/>
                </a:solidFill>
                <a:effectLst/>
                <a:latin typeface="Arial" panose="020B0604020202020204" pitchFamily="34" charset="0"/>
              </a:rPr>
              <a:t>: Đây là nơi dùng để lưu trữ các tập tin nhị phân có thể chỉnh sửa được cần thiết cho việc khai thác, các tệp tin tấn công từ điển hoặc các file hình ảnh,…</a:t>
            </a:r>
          </a:p>
        </p:txBody>
      </p:sp>
      <p:sp>
        <p:nvSpPr>
          <p:cNvPr id="3" name="TextBox 2">
            <a:extLst>
              <a:ext uri="{FF2B5EF4-FFF2-40B4-BE49-F238E27FC236}">
                <a16:creationId xmlns:a16="http://schemas.microsoft.com/office/drawing/2014/main" id="{6BF46CE5-1902-4F3A-ACB8-1D54FBED5CFB}"/>
              </a:ext>
            </a:extLst>
          </p:cNvPr>
          <p:cNvSpPr txBox="1"/>
          <p:nvPr/>
        </p:nvSpPr>
        <p:spPr>
          <a:xfrm>
            <a:off x="308695" y="1779762"/>
            <a:ext cx="8701421" cy="584775"/>
          </a:xfrm>
          <a:prstGeom prst="rect">
            <a:avLst/>
          </a:prstGeom>
          <a:noFill/>
        </p:spPr>
        <p:txBody>
          <a:bodyPr wrap="none" rtlCol="0">
            <a:spAutoFit/>
          </a:bodyPr>
          <a:lstStyle/>
          <a:p>
            <a:r>
              <a:rPr lang="vi-VN" sz="3200" b="0" i="0">
                <a:solidFill>
                  <a:srgbClr val="1B1B1B"/>
                </a:solidFill>
                <a:effectLst/>
                <a:latin typeface="Arial" panose="020B0604020202020204" pitchFamily="34" charset="0"/>
              </a:rPr>
              <a:t>Một số thư mục quan trọng cần chú ý như sau:</a:t>
            </a:r>
          </a:p>
        </p:txBody>
      </p:sp>
    </p:spTree>
    <p:extLst>
      <p:ext uri="{BB962C8B-B14F-4D97-AF65-F5344CB8AC3E}">
        <p14:creationId xmlns:p14="http://schemas.microsoft.com/office/powerpoint/2010/main" val="3497321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TextBox 11">
            <a:extLst>
              <a:ext uri="{FF2B5EF4-FFF2-40B4-BE49-F238E27FC236}">
                <a16:creationId xmlns:a16="http://schemas.microsoft.com/office/drawing/2014/main" id="{6872C29A-2EEE-4BBE-AC13-8DDB9D2C029F}"/>
              </a:ext>
            </a:extLst>
          </p:cNvPr>
          <p:cNvSpPr txBox="1"/>
          <p:nvPr/>
        </p:nvSpPr>
        <p:spPr>
          <a:xfrm>
            <a:off x="9929914" y="17585"/>
            <a:ext cx="2928836" cy="307777"/>
          </a:xfrm>
          <a:prstGeom prst="rect">
            <a:avLst/>
          </a:prstGeom>
          <a:noFill/>
        </p:spPr>
        <p:txBody>
          <a:bodyPr wrap="square" lIns="0" tIns="0" rIns="0" bIns="0" rtlCol="0">
            <a:spAutoFit/>
          </a:bodyPr>
          <a:lstStyle/>
          <a:p>
            <a:pPr marL="0" lvl="1" indent="0"/>
            <a:r>
              <a:rPr lang="en-US" altLang="zh-CN" sz="20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Tổng quan về phần mềm</a:t>
            </a:r>
            <a:endParaRPr lang="en-US" altLang="zh-CN" sz="20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6" name="矩形 259">
            <a:extLst>
              <a:ext uri="{FF2B5EF4-FFF2-40B4-BE49-F238E27FC236}">
                <a16:creationId xmlns:a16="http://schemas.microsoft.com/office/drawing/2014/main" id="{8541A223-41F5-48E5-B8B9-B7787C41E8A2}"/>
              </a:ext>
            </a:extLst>
          </p:cNvPr>
          <p:cNvSpPr>
            <a:spLocks noChangeArrowheads="1"/>
          </p:cNvSpPr>
          <p:nvPr/>
        </p:nvSpPr>
        <p:spPr bwMode="auto">
          <a:xfrm>
            <a:off x="12417087" y="6740207"/>
            <a:ext cx="5498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a:latin typeface="Arial" panose="020B0604020202020204" pitchFamily="34" charset="0"/>
                <a:ea typeface="Calibri" panose="020F0502020204030204" pitchFamily="34" charset="0"/>
                <a:cs typeface="Arial" panose="020B0604020202020204" pitchFamily="34" charset="0"/>
              </a:rPr>
              <a:t>6</a:t>
            </a:r>
            <a:endParaRPr lang="zh-CN" altLang="en-US" dirty="0">
              <a:latin typeface="Arial" panose="020B0604020202020204" pitchFamily="34"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B6F77269-AF70-4552-BAAC-8F576F4F7ED7}"/>
              </a:ext>
            </a:extLst>
          </p:cNvPr>
          <p:cNvSpPr txBox="1"/>
          <p:nvPr/>
        </p:nvSpPr>
        <p:spPr>
          <a:xfrm>
            <a:off x="164679" y="4768453"/>
            <a:ext cx="12385376" cy="1077218"/>
          </a:xfrm>
          <a:prstGeom prst="rect">
            <a:avLst/>
          </a:prstGeom>
          <a:noFill/>
        </p:spPr>
        <p:txBody>
          <a:bodyPr wrap="square" rtlCol="0">
            <a:spAutoFit/>
          </a:bodyPr>
          <a:lstStyle/>
          <a:p>
            <a:pPr algn="l"/>
            <a:r>
              <a:rPr lang="vi-VN" sz="3200" b="1" i="0">
                <a:solidFill>
                  <a:srgbClr val="1B1B1B"/>
                </a:solidFill>
                <a:effectLst/>
                <a:latin typeface="Arial" panose="020B0604020202020204" pitchFamily="34" charset="0"/>
              </a:rPr>
              <a:t>Documentation</a:t>
            </a:r>
            <a:r>
              <a:rPr lang="vi-VN" sz="3200" b="0" i="0">
                <a:solidFill>
                  <a:srgbClr val="1B1B1B"/>
                </a:solidFill>
                <a:effectLst/>
                <a:latin typeface="Arial" panose="020B0604020202020204" pitchFamily="34" charset="0"/>
              </a:rPr>
              <a:t>: Đây là nơi chứa các tài liệu mô tả cần thiết cho metasploit framework.</a:t>
            </a:r>
          </a:p>
        </p:txBody>
      </p:sp>
      <p:pic>
        <p:nvPicPr>
          <p:cNvPr id="2050" name="Picture 2">
            <a:extLst>
              <a:ext uri="{FF2B5EF4-FFF2-40B4-BE49-F238E27FC236}">
                <a16:creationId xmlns:a16="http://schemas.microsoft.com/office/drawing/2014/main" id="{CCF91808-650E-4C0D-A8A2-20B661763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65463"/>
            <a:ext cx="12858750" cy="110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266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TextBox 11">
            <a:extLst>
              <a:ext uri="{FF2B5EF4-FFF2-40B4-BE49-F238E27FC236}">
                <a16:creationId xmlns:a16="http://schemas.microsoft.com/office/drawing/2014/main" id="{6872C29A-2EEE-4BBE-AC13-8DDB9D2C029F}"/>
              </a:ext>
            </a:extLst>
          </p:cNvPr>
          <p:cNvSpPr txBox="1"/>
          <p:nvPr/>
        </p:nvSpPr>
        <p:spPr>
          <a:xfrm>
            <a:off x="9929914" y="17585"/>
            <a:ext cx="2928836" cy="307777"/>
          </a:xfrm>
          <a:prstGeom prst="rect">
            <a:avLst/>
          </a:prstGeom>
          <a:noFill/>
        </p:spPr>
        <p:txBody>
          <a:bodyPr wrap="square" lIns="0" tIns="0" rIns="0" bIns="0" rtlCol="0">
            <a:spAutoFit/>
          </a:bodyPr>
          <a:lstStyle/>
          <a:p>
            <a:pPr marL="0" lvl="1" indent="0"/>
            <a:r>
              <a:rPr lang="en-US" altLang="zh-CN" sz="20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Tổng quan về phần mềm</a:t>
            </a:r>
            <a:endParaRPr lang="en-US" altLang="zh-CN" sz="20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6" name="矩形 259">
            <a:extLst>
              <a:ext uri="{FF2B5EF4-FFF2-40B4-BE49-F238E27FC236}">
                <a16:creationId xmlns:a16="http://schemas.microsoft.com/office/drawing/2014/main" id="{8541A223-41F5-48E5-B8B9-B7787C41E8A2}"/>
              </a:ext>
            </a:extLst>
          </p:cNvPr>
          <p:cNvSpPr>
            <a:spLocks noChangeArrowheads="1"/>
          </p:cNvSpPr>
          <p:nvPr/>
        </p:nvSpPr>
        <p:spPr bwMode="auto">
          <a:xfrm>
            <a:off x="12417087" y="6740207"/>
            <a:ext cx="5498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a:latin typeface="Arial" panose="020B0604020202020204" pitchFamily="34" charset="0"/>
                <a:ea typeface="Calibri" panose="020F0502020204030204" pitchFamily="34" charset="0"/>
                <a:cs typeface="Arial" panose="020B0604020202020204" pitchFamily="34" charset="0"/>
              </a:rPr>
              <a:t>7</a:t>
            </a:r>
            <a:endParaRPr lang="zh-CN" altLang="en-US" dirty="0">
              <a:latin typeface="Arial" panose="020B0604020202020204" pitchFamily="34"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B6F77269-AF70-4552-BAAC-8F576F4F7ED7}"/>
              </a:ext>
            </a:extLst>
          </p:cNvPr>
          <p:cNvSpPr txBox="1"/>
          <p:nvPr/>
        </p:nvSpPr>
        <p:spPr>
          <a:xfrm>
            <a:off x="164679" y="4768453"/>
            <a:ext cx="12385376" cy="584775"/>
          </a:xfrm>
          <a:prstGeom prst="rect">
            <a:avLst/>
          </a:prstGeom>
          <a:noFill/>
        </p:spPr>
        <p:txBody>
          <a:bodyPr wrap="square" rtlCol="0">
            <a:spAutoFit/>
          </a:bodyPr>
          <a:lstStyle/>
          <a:p>
            <a:pPr algn="l"/>
            <a:r>
              <a:rPr lang="vi-VN" sz="3200" b="1" i="0">
                <a:solidFill>
                  <a:srgbClr val="1B1B1B"/>
                </a:solidFill>
                <a:effectLst/>
                <a:latin typeface="Arial" panose="020B0604020202020204" pitchFamily="34" charset="0"/>
              </a:rPr>
              <a:t>Lib</a:t>
            </a:r>
            <a:r>
              <a:rPr lang="vi-VN" sz="3200" b="0" i="0">
                <a:solidFill>
                  <a:srgbClr val="1B1B1B"/>
                </a:solidFill>
                <a:effectLst/>
                <a:latin typeface="Arial" panose="020B0604020202020204" pitchFamily="34" charset="0"/>
              </a:rPr>
              <a:t>: chứa các file thư viện mã nguồn cơ sở của framework.</a:t>
            </a:r>
          </a:p>
        </p:txBody>
      </p:sp>
      <p:pic>
        <p:nvPicPr>
          <p:cNvPr id="3074" name="Picture 2">
            <a:extLst>
              <a:ext uri="{FF2B5EF4-FFF2-40B4-BE49-F238E27FC236}">
                <a16:creationId xmlns:a16="http://schemas.microsoft.com/office/drawing/2014/main" id="{3540C32D-207B-4001-A7F4-D4361D202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35275"/>
            <a:ext cx="12858750" cy="1560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4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TextBox 11">
            <a:extLst>
              <a:ext uri="{FF2B5EF4-FFF2-40B4-BE49-F238E27FC236}">
                <a16:creationId xmlns:a16="http://schemas.microsoft.com/office/drawing/2014/main" id="{6872C29A-2EEE-4BBE-AC13-8DDB9D2C029F}"/>
              </a:ext>
            </a:extLst>
          </p:cNvPr>
          <p:cNvSpPr txBox="1"/>
          <p:nvPr/>
        </p:nvSpPr>
        <p:spPr>
          <a:xfrm>
            <a:off x="9929914" y="17585"/>
            <a:ext cx="2928836" cy="307777"/>
          </a:xfrm>
          <a:prstGeom prst="rect">
            <a:avLst/>
          </a:prstGeom>
          <a:noFill/>
        </p:spPr>
        <p:txBody>
          <a:bodyPr wrap="square" lIns="0" tIns="0" rIns="0" bIns="0" rtlCol="0">
            <a:spAutoFit/>
          </a:bodyPr>
          <a:lstStyle/>
          <a:p>
            <a:pPr marL="0" lvl="1" indent="0"/>
            <a:r>
              <a:rPr lang="en-US" altLang="zh-CN" sz="200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Tổng quan về phần mềm</a:t>
            </a:r>
            <a:endParaRPr lang="en-US" altLang="zh-CN" sz="2000" dirty="0">
              <a:solidFill>
                <a:schemeClr val="accent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6" name="矩形 259">
            <a:extLst>
              <a:ext uri="{FF2B5EF4-FFF2-40B4-BE49-F238E27FC236}">
                <a16:creationId xmlns:a16="http://schemas.microsoft.com/office/drawing/2014/main" id="{8541A223-41F5-48E5-B8B9-B7787C41E8A2}"/>
              </a:ext>
            </a:extLst>
          </p:cNvPr>
          <p:cNvSpPr>
            <a:spLocks noChangeArrowheads="1"/>
          </p:cNvSpPr>
          <p:nvPr/>
        </p:nvSpPr>
        <p:spPr bwMode="auto">
          <a:xfrm>
            <a:off x="12417087" y="6740207"/>
            <a:ext cx="5498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a:latin typeface="Arial" panose="020B0604020202020204" pitchFamily="34" charset="0"/>
                <a:ea typeface="Calibri" panose="020F0502020204030204" pitchFamily="34" charset="0"/>
                <a:cs typeface="Arial" panose="020B0604020202020204" pitchFamily="34" charset="0"/>
              </a:rPr>
              <a:t>8</a:t>
            </a:r>
            <a:endParaRPr lang="zh-CN" altLang="en-US" dirty="0">
              <a:latin typeface="Arial" panose="020B0604020202020204" pitchFamily="34"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B6F77269-AF70-4552-BAAC-8F576F4F7ED7}"/>
              </a:ext>
            </a:extLst>
          </p:cNvPr>
          <p:cNvSpPr txBox="1"/>
          <p:nvPr/>
        </p:nvSpPr>
        <p:spPr>
          <a:xfrm>
            <a:off x="164679" y="4768453"/>
            <a:ext cx="12385376" cy="1569660"/>
          </a:xfrm>
          <a:prstGeom prst="rect">
            <a:avLst/>
          </a:prstGeom>
          <a:noFill/>
        </p:spPr>
        <p:txBody>
          <a:bodyPr wrap="square" rtlCol="0">
            <a:spAutoFit/>
          </a:bodyPr>
          <a:lstStyle/>
          <a:p>
            <a:pPr algn="l"/>
            <a:r>
              <a:rPr lang="vi-VN" sz="3200" b="1" i="0">
                <a:solidFill>
                  <a:srgbClr val="1B1B1B"/>
                </a:solidFill>
                <a:effectLst/>
                <a:latin typeface="Arial" panose="020B0604020202020204" pitchFamily="34" charset="0"/>
              </a:rPr>
              <a:t>Modules</a:t>
            </a:r>
            <a:r>
              <a:rPr lang="vi-VN" sz="3200" b="0" i="0">
                <a:solidFill>
                  <a:srgbClr val="1B1B1B"/>
                </a:solidFill>
                <a:effectLst/>
                <a:latin typeface="Arial" panose="020B0604020202020204" pitchFamily="34" charset="0"/>
              </a:rPr>
              <a:t>: Đây là nơi chứa các module thực tế của Metasploit Framework dùng cho khai thác, các chức năng phụ để kiểm tra khả năng tấn công, các module cho việc mã hóa...</a:t>
            </a:r>
          </a:p>
        </p:txBody>
      </p:sp>
      <p:pic>
        <p:nvPicPr>
          <p:cNvPr id="4098" name="Picture 2">
            <a:extLst>
              <a:ext uri="{FF2B5EF4-FFF2-40B4-BE49-F238E27FC236}">
                <a16:creationId xmlns:a16="http://schemas.microsoft.com/office/drawing/2014/main" id="{AB3BF174-63CC-4BC5-85A5-5385E750E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28988"/>
            <a:ext cx="12858750" cy="57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609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自定义设计方案">
  <a:themeElements>
    <a:clrScheme name="自定义 11">
      <a:dk1>
        <a:sysClr val="windowText" lastClr="000000"/>
      </a:dk1>
      <a:lt1>
        <a:sysClr val="window" lastClr="FFFFFF"/>
      </a:lt1>
      <a:dk2>
        <a:srgbClr val="44546A"/>
      </a:dk2>
      <a:lt2>
        <a:srgbClr val="E7E6E6"/>
      </a:lt2>
      <a:accent1>
        <a:srgbClr val="1F4C6B"/>
      </a:accent1>
      <a:accent2>
        <a:srgbClr val="D14E5B"/>
      </a:accent2>
      <a:accent3>
        <a:srgbClr val="1F4C6B"/>
      </a:accent3>
      <a:accent4>
        <a:srgbClr val="D14E5B"/>
      </a:accent4>
      <a:accent5>
        <a:srgbClr val="1F4C6B"/>
      </a:accent5>
      <a:accent6>
        <a:srgbClr val="D14E5B"/>
      </a:accent6>
      <a:hlink>
        <a:srgbClr val="1F4C6B"/>
      </a:hlink>
      <a:folHlink>
        <a:srgbClr val="D14E5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1399</Words>
  <Application>Microsoft Office PowerPoint</Application>
  <PresentationFormat>Custom</PresentationFormat>
  <Paragraphs>149</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Impact</vt:lpstr>
      <vt:lpstr>Open Sans</vt:lpstr>
      <vt:lpstr>Wingdings</vt:lpstr>
      <vt:lpstr>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bt075</dc:title>
  <dc:creator/>
  <cp:lastModifiedBy/>
  <cp:revision>6</cp:revision>
  <dcterms:created xsi:type="dcterms:W3CDTF">2016-11-08T17:51:00Z</dcterms:created>
  <dcterms:modified xsi:type="dcterms:W3CDTF">2021-04-29T05:51:50Z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