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BE72A-0AEC-46EC-887F-756759F46A6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218031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BE72A-0AEC-46EC-887F-756759F46A6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111604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BE72A-0AEC-46EC-887F-756759F46A6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389116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BE72A-0AEC-46EC-887F-756759F46A6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412984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BE72A-0AEC-46EC-887F-756759F46A6C}"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228221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BE72A-0AEC-46EC-887F-756759F46A6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66020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BE72A-0AEC-46EC-887F-756759F46A6C}"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39707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BE72A-0AEC-46EC-887F-756759F46A6C}"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110881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BE72A-0AEC-46EC-887F-756759F46A6C}"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318702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3BE72A-0AEC-46EC-887F-756759F46A6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16327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3BE72A-0AEC-46EC-887F-756759F46A6C}"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B03F1-59D8-4872-8029-38BED88BCD14}" type="slidenum">
              <a:rPr lang="en-US" smtClean="0"/>
              <a:t>‹#›</a:t>
            </a:fld>
            <a:endParaRPr lang="en-US"/>
          </a:p>
        </p:txBody>
      </p:sp>
    </p:spTree>
    <p:extLst>
      <p:ext uri="{BB962C8B-B14F-4D97-AF65-F5344CB8AC3E}">
        <p14:creationId xmlns:p14="http://schemas.microsoft.com/office/powerpoint/2010/main" val="246535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BE72A-0AEC-46EC-887F-756759F46A6C}"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B03F1-59D8-4872-8029-38BED88BCD14}" type="slidenum">
              <a:rPr lang="en-US" smtClean="0"/>
              <a:t>‹#›</a:t>
            </a:fld>
            <a:endParaRPr lang="en-US"/>
          </a:p>
        </p:txBody>
      </p:sp>
    </p:spTree>
    <p:extLst>
      <p:ext uri="{BB962C8B-B14F-4D97-AF65-F5344CB8AC3E}">
        <p14:creationId xmlns:p14="http://schemas.microsoft.com/office/powerpoint/2010/main" val="248993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sl.vn/su-khac-biet-giua-ma-hoa-bat-doi-xung-va-ma-hoa-doi-xu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sl.com/vi/faqs/H%C3%A0m-b%C4%83m-m%E1%BA%ADt-m%C3%A3-l%C3%A0-g%C3%A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sl.vn/su-khac-biet-giua-ma-hoa-bat-doi-xung-va-ma-hoa-doi-xu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592388" cy="1455783"/>
          </a:xfrm>
        </p:spPr>
        <p:txBody>
          <a:bodyPr/>
          <a:lstStyle/>
          <a:p>
            <a:r>
              <a:rPr lang="en-US" smtClean="0">
                <a:latin typeface="Times New Roman" panose="02020603050405020304" pitchFamily="18" charset="0"/>
                <a:cs typeface="Times New Roman" panose="02020603050405020304" pitchFamily="18" charset="0"/>
              </a:rPr>
              <a:t>Nhóm 10</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66012" y="2652804"/>
            <a:ext cx="6156960" cy="604202"/>
          </a:xfrm>
        </p:spPr>
        <p:txBody>
          <a:bodyPr>
            <a:normAutofit fontScale="85000" lnSpcReduction="10000"/>
          </a:bodyPr>
          <a:lstStyle/>
          <a:p>
            <a:r>
              <a:rPr lang="en-US" sz="4000" b="1">
                <a:solidFill>
                  <a:srgbClr val="00B0F0"/>
                </a:solidFill>
                <a:latin typeface="Times New Roman" panose="02020603050405020304" pitchFamily="18" charset="0"/>
                <a:cs typeface="Times New Roman" panose="02020603050405020304" pitchFamily="18" charset="0"/>
              </a:rPr>
              <a:t>S/MIME EMAIL SECURITY</a:t>
            </a:r>
          </a:p>
          <a:p>
            <a:endParaRPr lang="en-US">
              <a:solidFill>
                <a:srgbClr val="00B0F0"/>
              </a:solidFill>
            </a:endParaRPr>
          </a:p>
        </p:txBody>
      </p:sp>
      <p:sp>
        <p:nvSpPr>
          <p:cNvPr id="4" name="TextBox 3"/>
          <p:cNvSpPr txBox="1"/>
          <p:nvPr/>
        </p:nvSpPr>
        <p:spPr>
          <a:xfrm>
            <a:off x="7628709" y="4319451"/>
            <a:ext cx="3587931" cy="1754326"/>
          </a:xfrm>
          <a:prstGeom prst="rect">
            <a:avLst/>
          </a:prstGeom>
          <a:noFill/>
        </p:spPr>
        <p:txBody>
          <a:bodyPr wrap="square" rtlCol="0">
            <a:spAutoFit/>
          </a:bodyPr>
          <a:lstStyle/>
          <a:p>
            <a:r>
              <a:rPr lang="en-US" smtClean="0"/>
              <a:t>Thành Viên:</a:t>
            </a:r>
          </a:p>
          <a:p>
            <a:pPr>
              <a:lnSpc>
                <a:spcPct val="150000"/>
              </a:lnSpc>
            </a:pPr>
            <a:r>
              <a:rPr lang="en-US" sz="2000" b="1" smtClean="0"/>
              <a:t>Phạm Phi Phong</a:t>
            </a:r>
          </a:p>
          <a:p>
            <a:pPr>
              <a:lnSpc>
                <a:spcPct val="150000"/>
              </a:lnSpc>
            </a:pPr>
            <a:r>
              <a:rPr lang="en-US" sz="2000" b="1" smtClean="0"/>
              <a:t>Phạm Phú Lợi</a:t>
            </a:r>
          </a:p>
          <a:p>
            <a:pPr>
              <a:lnSpc>
                <a:spcPct val="150000"/>
              </a:lnSpc>
            </a:pPr>
            <a:r>
              <a:rPr lang="en-US" sz="2000" b="1" smtClean="0"/>
              <a:t>Nguyễn Mai Trường Phát</a:t>
            </a:r>
            <a:endParaRPr lang="en-US" sz="2000" b="1"/>
          </a:p>
        </p:txBody>
      </p:sp>
    </p:spTree>
    <p:extLst>
      <p:ext uri="{BB962C8B-B14F-4D97-AF65-F5344CB8AC3E}">
        <p14:creationId xmlns:p14="http://schemas.microsoft.com/office/powerpoint/2010/main" val="2571337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30578"/>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Các bước thực hiện.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35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 Tải </a:t>
            </a:r>
            <a:r>
              <a:rPr lang="en-US" b="1"/>
              <a:t>xuống chứng chỉ của bạn.</a:t>
            </a:r>
            <a:r>
              <a:rPr lang="en-US"/>
              <a:t/>
            </a:r>
            <a:br>
              <a:rPr lang="en-US"/>
            </a:br>
            <a:endParaRPr lang="en-US"/>
          </a:p>
        </p:txBody>
      </p:sp>
      <p:sp>
        <p:nvSpPr>
          <p:cNvPr id="3" name="Content Placeholder 2"/>
          <p:cNvSpPr>
            <a:spLocks noGrp="1"/>
          </p:cNvSpPr>
          <p:nvPr>
            <p:ph idx="1"/>
          </p:nvPr>
        </p:nvSpPr>
        <p:spPr>
          <a:xfrm>
            <a:off x="838200" y="1219200"/>
            <a:ext cx="10515600" cy="5638800"/>
          </a:xfrm>
        </p:spPr>
        <p:txBody>
          <a:bodyPr>
            <a:normAutofit/>
          </a:bodyPr>
          <a:lstStyle/>
          <a:p>
            <a:r>
              <a:rPr lang="en-US"/>
              <a:t>Tải xuống tệp PKCS # 12 cùng với chứng chỉ của bạn từ tài khoản SSL.com của bạn bằng cách nhấp vào liên kết được cung cấp trong email Liên kết kích hoạt chứng chỉ của bạn và làm theo hướng dẫn trên màn hình trong trình duyệt web của bạn. Bạn sẽ được nhắc tạo mật khẩu trước khi tải xuống tệp. (Giữ mật khẩu này an toàn - bạn sẽ cần nó sau này.) </a:t>
            </a:r>
            <a:r>
              <a:rPr lang="en-US" b="1"/>
              <a:t>Đảm bảo theo dõi nơi bạn đã lưu tệp PKCS # 12 của mình và không làm mất tệp đó.</a:t>
            </a:r>
            <a:r>
              <a:rPr lang="en-US"/>
              <a:t> Nếu bạn mất khóa riêng, bạn sẽ không thể đọc các tin nhắn được mã hóa bằng khóa chung của bạn.</a:t>
            </a:r>
            <a:br>
              <a:rPr lang="en-US"/>
            </a:br>
            <a:r>
              <a:rPr lang="en-US"/>
              <a:t/>
            </a:r>
            <a:br>
              <a:rPr lang="en-US"/>
            </a:br>
            <a:r>
              <a:rPr lang="en-US" b="1"/>
              <a:t>Lưu ý:</a:t>
            </a:r>
            <a:r>
              <a:rPr lang="en-US"/>
              <a:t> khi tải xuống chứng chỉ của bạn, có thể chọn giữa các thuật toán RSA và ECDSA thông qua </a:t>
            </a:r>
            <a:r>
              <a:rPr lang="en-US" b="1"/>
              <a:t>Thuật toán</a:t>
            </a:r>
            <a:r>
              <a:rPr lang="en-US"/>
              <a:t> trình đơn thả xuống. Tuy nhiên, không thể sử dụng khóa ECDSA để mã hóa email, vì vậy tốt nhất bạn nên để bộ này thành </a:t>
            </a:r>
            <a:r>
              <a:rPr lang="en-US" b="1"/>
              <a:t>RSA</a:t>
            </a:r>
            <a:r>
              <a:rPr lang="en-US"/>
              <a:t>.</a:t>
            </a:r>
          </a:p>
          <a:p>
            <a:endParaRPr lang="en-US"/>
          </a:p>
        </p:txBody>
      </p:sp>
    </p:spTree>
    <p:extLst>
      <p:ext uri="{BB962C8B-B14F-4D97-AF65-F5344CB8AC3E}">
        <p14:creationId xmlns:p14="http://schemas.microsoft.com/office/powerpoint/2010/main" val="211902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2. Mở </a:t>
            </a:r>
            <a:r>
              <a:rPr lang="en-US" b="1"/>
              <a:t>Tùy chọn Outlook.</a:t>
            </a:r>
            <a:r>
              <a:rPr lang="en-US"/>
              <a:t/>
            </a:r>
            <a:br>
              <a:rPr lang="en-US"/>
            </a:br>
            <a:endParaRPr lang="en-US"/>
          </a:p>
        </p:txBody>
      </p:sp>
      <p:sp>
        <p:nvSpPr>
          <p:cNvPr id="3" name="Content Placeholder 2"/>
          <p:cNvSpPr>
            <a:spLocks noGrp="1"/>
          </p:cNvSpPr>
          <p:nvPr>
            <p:ph idx="1"/>
          </p:nvPr>
        </p:nvSpPr>
        <p:spPr/>
        <p:txBody>
          <a:bodyPr/>
          <a:lstStyle/>
          <a:p>
            <a:r>
              <a:rPr lang="en-US"/>
              <a:t>Trong Outlook, hãy chọn </a:t>
            </a:r>
            <a:r>
              <a:rPr lang="en-US" b="1"/>
              <a:t>Tập tin</a:t>
            </a:r>
            <a:r>
              <a:rPr lang="en-US"/>
              <a:t> từ menu chính, sau đó nhấp </a:t>
            </a:r>
            <a:r>
              <a:rPr lang="en-US" b="1"/>
              <a:t>Các lựa chọn</a:t>
            </a:r>
            <a:r>
              <a:rPr lang="en-US"/>
              <a:t>.</a:t>
            </a:r>
            <a:endParaRPr lang="en-US"/>
          </a:p>
        </p:txBody>
      </p:sp>
    </p:spTree>
    <p:extLst>
      <p:ext uri="{BB962C8B-B14F-4D97-AF65-F5344CB8AC3E}">
        <p14:creationId xmlns:p14="http://schemas.microsoft.com/office/powerpoint/2010/main" val="36614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3. Mở </a:t>
            </a:r>
            <a:r>
              <a:rPr lang="en-US" b="1"/>
              <a:t>Trung tâm Tin cậy.</a:t>
            </a:r>
            <a:r>
              <a:rPr lang="en-US"/>
              <a:t> </a:t>
            </a:r>
            <a:endParaRPr lang="en-US"/>
          </a:p>
        </p:txBody>
      </p:sp>
      <p:pic>
        <p:nvPicPr>
          <p:cNvPr id="4" name="Content Placeholder 3" descr="Các lựa chọ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1256" y="1384663"/>
            <a:ext cx="5189567" cy="5473337"/>
          </a:xfrm>
          <a:prstGeom prst="rect">
            <a:avLst/>
          </a:prstGeom>
          <a:noFill/>
          <a:ln>
            <a:noFill/>
          </a:ln>
        </p:spPr>
      </p:pic>
    </p:spTree>
    <p:extLst>
      <p:ext uri="{BB962C8B-B14F-4D97-AF65-F5344CB8AC3E}">
        <p14:creationId xmlns:p14="http://schemas.microsoft.com/office/powerpoint/2010/main" val="61145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Chọn </a:t>
            </a:r>
            <a:r>
              <a:rPr lang="en-US" b="1"/>
              <a:t>Trung tâm tin tưởng</a:t>
            </a:r>
            <a:r>
              <a:rPr lang="en-US"/>
              <a:t> ở dưới cùng của menu ở bên trái của </a:t>
            </a:r>
            <a:r>
              <a:rPr lang="en-US" b="1"/>
              <a:t>Tùy chọn Outlook</a:t>
            </a:r>
            <a:r>
              <a:rPr lang="en-US"/>
              <a:t> cửa sổ.</a:t>
            </a:r>
            <a:br>
              <a:rPr lang="en-US"/>
            </a:br>
            <a:endParaRPr lang="en-US"/>
          </a:p>
        </p:txBody>
      </p:sp>
      <p:pic>
        <p:nvPicPr>
          <p:cNvPr id="4" name="Content Placeholder 3" descr="Nhấp vào Trung tâm tin cậ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6777" y="1306286"/>
            <a:ext cx="6679473" cy="5551714"/>
          </a:xfrm>
          <a:prstGeom prst="rect">
            <a:avLst/>
          </a:prstGeom>
          <a:noFill/>
          <a:ln>
            <a:noFill/>
          </a:ln>
        </p:spPr>
      </p:pic>
    </p:spTree>
    <p:extLst>
      <p:ext uri="{BB962C8B-B14F-4D97-AF65-F5344CB8AC3E}">
        <p14:creationId xmlns:p14="http://schemas.microsoft.com/office/powerpoint/2010/main" val="24049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4. Mở </a:t>
            </a:r>
            <a:r>
              <a:rPr lang="en-US" b="1"/>
              <a:t>Cài đặt Trung tâm Tin cậy.</a:t>
            </a:r>
            <a:r>
              <a:rPr lang="en-US"/>
              <a:t/>
            </a:r>
            <a:br>
              <a:rPr lang="en-US"/>
            </a:br>
            <a:endParaRPr lang="en-US"/>
          </a:p>
        </p:txBody>
      </p:sp>
      <p:sp>
        <p:nvSpPr>
          <p:cNvPr id="3" name="Content Placeholder 2"/>
          <p:cNvSpPr>
            <a:spLocks noGrp="1"/>
          </p:cNvSpPr>
          <p:nvPr>
            <p:ph idx="1"/>
          </p:nvPr>
        </p:nvSpPr>
        <p:spPr>
          <a:xfrm>
            <a:off x="838200" y="1062446"/>
            <a:ext cx="10515600" cy="5114517"/>
          </a:xfrm>
        </p:spPr>
        <p:txBody>
          <a:bodyPr/>
          <a:lstStyle/>
          <a:p>
            <a:r>
              <a:rPr lang="en-US"/>
              <a:t>Nhấn vào </a:t>
            </a:r>
            <a:r>
              <a:rPr lang="en-US" b="1"/>
              <a:t>Cài đặt Trung tâm Niềm tin</a:t>
            </a:r>
            <a:r>
              <a:rPr lang="en-US"/>
              <a:t> .</a:t>
            </a:r>
          </a:p>
          <a:p>
            <a:endParaRPr lang="en-US"/>
          </a:p>
        </p:txBody>
      </p:sp>
      <p:pic>
        <p:nvPicPr>
          <p:cNvPr id="4" name="Picture 3" descr="Nhấp vào Cài đặt Trung tâm Tin cậy"/>
          <p:cNvPicPr/>
          <p:nvPr/>
        </p:nvPicPr>
        <p:blipFill>
          <a:blip r:embed="rId2">
            <a:extLst>
              <a:ext uri="{28A0092B-C50C-407E-A947-70E740481C1C}">
                <a14:useLocalDpi xmlns:a14="http://schemas.microsoft.com/office/drawing/2010/main" val="0"/>
              </a:ext>
            </a:extLst>
          </a:blip>
          <a:srcRect/>
          <a:stretch>
            <a:fillRect/>
          </a:stretch>
        </p:blipFill>
        <p:spPr bwMode="auto">
          <a:xfrm>
            <a:off x="2954972" y="1512796"/>
            <a:ext cx="6282055" cy="5345204"/>
          </a:xfrm>
          <a:prstGeom prst="rect">
            <a:avLst/>
          </a:prstGeom>
          <a:noFill/>
          <a:ln>
            <a:noFill/>
          </a:ln>
        </p:spPr>
      </p:pic>
    </p:spTree>
    <p:extLst>
      <p:ext uri="{BB962C8B-B14F-4D97-AF65-F5344CB8AC3E}">
        <p14:creationId xmlns:p14="http://schemas.microsoft.com/office/powerpoint/2010/main" val="427455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5. Chọn </a:t>
            </a:r>
            <a:r>
              <a:rPr lang="en-US" b="1"/>
              <a:t>Bảo mật Email.</a:t>
            </a:r>
            <a:r>
              <a:rPr lang="en-US"/>
              <a:t/>
            </a:r>
            <a:br>
              <a:rPr lang="en-US"/>
            </a:br>
            <a:endParaRPr lang="en-US"/>
          </a:p>
        </p:txBody>
      </p:sp>
      <p:sp>
        <p:nvSpPr>
          <p:cNvPr id="3" name="Content Placeholder 2"/>
          <p:cNvSpPr>
            <a:spLocks noGrp="1"/>
          </p:cNvSpPr>
          <p:nvPr>
            <p:ph idx="1"/>
          </p:nvPr>
        </p:nvSpPr>
        <p:spPr>
          <a:xfrm>
            <a:off x="838200" y="1071154"/>
            <a:ext cx="10515600" cy="5105809"/>
          </a:xfrm>
        </p:spPr>
        <p:txBody>
          <a:bodyPr/>
          <a:lstStyle/>
          <a:p>
            <a:r>
              <a:rPr lang="en-US"/>
              <a:t>Chọn </a:t>
            </a:r>
            <a:r>
              <a:rPr lang="en-US" b="1"/>
              <a:t>Bảo mật Email</a:t>
            </a:r>
            <a:r>
              <a:rPr lang="en-US"/>
              <a:t> từ menu bên trái của </a:t>
            </a:r>
            <a:r>
              <a:rPr lang="en-US" b="1"/>
              <a:t>Trung tâm tin tưởng</a:t>
            </a:r>
            <a:r>
              <a:rPr lang="en-US"/>
              <a:t> cửa sổ.</a:t>
            </a:r>
          </a:p>
          <a:p>
            <a:endParaRPr lang="en-US"/>
          </a:p>
        </p:txBody>
      </p:sp>
      <p:pic>
        <p:nvPicPr>
          <p:cNvPr id="4" name="Picture 3" descr="Chọn bảo mật email"/>
          <p:cNvPicPr/>
          <p:nvPr/>
        </p:nvPicPr>
        <p:blipFill>
          <a:blip r:embed="rId2">
            <a:extLst>
              <a:ext uri="{28A0092B-C50C-407E-A947-70E740481C1C}">
                <a14:useLocalDpi xmlns:a14="http://schemas.microsoft.com/office/drawing/2010/main" val="0"/>
              </a:ext>
            </a:extLst>
          </a:blip>
          <a:srcRect/>
          <a:stretch>
            <a:fillRect/>
          </a:stretch>
        </p:blipFill>
        <p:spPr bwMode="auto">
          <a:xfrm>
            <a:off x="3245123" y="1772602"/>
            <a:ext cx="5858510" cy="4993958"/>
          </a:xfrm>
          <a:prstGeom prst="rect">
            <a:avLst/>
          </a:prstGeom>
          <a:noFill/>
          <a:ln>
            <a:noFill/>
          </a:ln>
        </p:spPr>
      </p:pic>
    </p:spTree>
    <p:extLst>
      <p:ext uri="{BB962C8B-B14F-4D97-AF65-F5344CB8AC3E}">
        <p14:creationId xmlns:p14="http://schemas.microsoft.com/office/powerpoint/2010/main" val="163856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6.	Nhấp </a:t>
            </a:r>
            <a:r>
              <a:rPr lang="en-US" b="1"/>
              <a:t>vào Nhập / Xuất.</a:t>
            </a:r>
            <a:r>
              <a:rPr lang="en-US"/>
              <a:t/>
            </a:r>
            <a:br>
              <a:rPr lang="en-US"/>
            </a:br>
            <a:endParaRPr lang="en-US"/>
          </a:p>
        </p:txBody>
      </p:sp>
      <p:sp>
        <p:nvSpPr>
          <p:cNvPr id="3" name="Content Placeholder 2"/>
          <p:cNvSpPr>
            <a:spLocks noGrp="1"/>
          </p:cNvSpPr>
          <p:nvPr>
            <p:ph idx="1"/>
          </p:nvPr>
        </p:nvSpPr>
        <p:spPr>
          <a:xfrm>
            <a:off x="838200" y="1062446"/>
            <a:ext cx="10515600" cy="5114517"/>
          </a:xfrm>
        </p:spPr>
        <p:txBody>
          <a:bodyPr/>
          <a:lstStyle/>
          <a:p>
            <a:r>
              <a:rPr lang="en-US"/>
              <a:t>Nhấn vào </a:t>
            </a:r>
            <a:r>
              <a:rPr lang="en-US" b="1"/>
              <a:t>Import / Export</a:t>
            </a:r>
            <a:r>
              <a:rPr lang="en-US"/>
              <a:t> nút, dưới </a:t>
            </a:r>
            <a:r>
              <a:rPr lang="en-US" b="1"/>
              <a:t>ID kỹ thuật số (Chứng chỉ)</a:t>
            </a:r>
            <a:r>
              <a:rPr lang="en-US"/>
              <a:t>.</a:t>
            </a:r>
          </a:p>
          <a:p>
            <a:endParaRPr lang="en-US"/>
          </a:p>
        </p:txBody>
      </p:sp>
      <p:pic>
        <p:nvPicPr>
          <p:cNvPr id="4" name="Picture 3" descr="Nhấp vào Nhập / Xuất"/>
          <p:cNvPicPr/>
          <p:nvPr/>
        </p:nvPicPr>
        <p:blipFill>
          <a:blip r:embed="rId2">
            <a:extLst>
              <a:ext uri="{28A0092B-C50C-407E-A947-70E740481C1C}">
                <a14:useLocalDpi xmlns:a14="http://schemas.microsoft.com/office/drawing/2010/main" val="0"/>
              </a:ext>
            </a:extLst>
          </a:blip>
          <a:srcRect/>
          <a:stretch>
            <a:fillRect/>
          </a:stretch>
        </p:blipFill>
        <p:spPr bwMode="auto">
          <a:xfrm>
            <a:off x="2936058" y="1608229"/>
            <a:ext cx="6459220" cy="5266055"/>
          </a:xfrm>
          <a:prstGeom prst="rect">
            <a:avLst/>
          </a:prstGeom>
          <a:noFill/>
          <a:ln>
            <a:noFill/>
          </a:ln>
        </p:spPr>
      </p:pic>
    </p:spTree>
    <p:extLst>
      <p:ext uri="{BB962C8B-B14F-4D97-AF65-F5344CB8AC3E}">
        <p14:creationId xmlns:p14="http://schemas.microsoft.com/office/powerpoint/2010/main" val="263229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7. Duyệt </a:t>
            </a:r>
            <a:r>
              <a:rPr lang="en-US" b="1"/>
              <a:t>tìm tệp.</a:t>
            </a:r>
            <a:r>
              <a:rPr lang="en-US"/>
              <a:t/>
            </a:r>
            <a:br>
              <a:rPr lang="en-US"/>
            </a:br>
            <a:endParaRPr lang="en-US"/>
          </a:p>
        </p:txBody>
      </p:sp>
      <p:sp>
        <p:nvSpPr>
          <p:cNvPr id="3" name="Content Placeholder 2"/>
          <p:cNvSpPr>
            <a:spLocks noGrp="1"/>
          </p:cNvSpPr>
          <p:nvPr>
            <p:ph idx="1"/>
          </p:nvPr>
        </p:nvSpPr>
        <p:spPr>
          <a:xfrm>
            <a:off x="838200" y="1036320"/>
            <a:ext cx="10515600" cy="5140643"/>
          </a:xfrm>
        </p:spPr>
        <p:txBody>
          <a:bodyPr/>
          <a:lstStyle/>
          <a:p>
            <a:r>
              <a:rPr lang="en-US"/>
              <a:t>Hãy chắc chắn </a:t>
            </a:r>
            <a:r>
              <a:rPr lang="en-US" b="1"/>
              <a:t>Nhập ID kỹ thuật số hiện có từ một tệp tin</a:t>
            </a:r>
            <a:r>
              <a:rPr lang="en-US"/>
              <a:t> được kiểm tra, sau đó nhấp </a:t>
            </a:r>
            <a:r>
              <a:rPr lang="en-US" b="1"/>
              <a:t>Duyệt qua ...</a:t>
            </a:r>
            <a:endParaRPr lang="en-US"/>
          </a:p>
        </p:txBody>
      </p:sp>
      <p:pic>
        <p:nvPicPr>
          <p:cNvPr id="4" name="Picture 3" descr="Duyệt tìm tệp"/>
          <p:cNvPicPr/>
          <p:nvPr/>
        </p:nvPicPr>
        <p:blipFill>
          <a:blip r:embed="rId2">
            <a:extLst>
              <a:ext uri="{28A0092B-C50C-407E-A947-70E740481C1C}">
                <a14:useLocalDpi xmlns:a14="http://schemas.microsoft.com/office/drawing/2010/main" val="0"/>
              </a:ext>
            </a:extLst>
          </a:blip>
          <a:srcRect/>
          <a:stretch>
            <a:fillRect/>
          </a:stretch>
        </p:blipFill>
        <p:spPr bwMode="auto">
          <a:xfrm>
            <a:off x="5880735" y="1466487"/>
            <a:ext cx="4944019" cy="5381671"/>
          </a:xfrm>
          <a:prstGeom prst="rect">
            <a:avLst/>
          </a:prstGeom>
          <a:noFill/>
          <a:ln>
            <a:noFill/>
          </a:ln>
        </p:spPr>
      </p:pic>
    </p:spTree>
    <p:extLst>
      <p:ext uri="{BB962C8B-B14F-4D97-AF65-F5344CB8AC3E}">
        <p14:creationId xmlns:p14="http://schemas.microsoft.com/office/powerpoint/2010/main" val="243053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8.	Mở </a:t>
            </a:r>
            <a:r>
              <a:rPr lang="en-US" b="1"/>
              <a:t>tệp.</a:t>
            </a:r>
            <a:r>
              <a:rPr lang="en-US"/>
              <a:t/>
            </a:r>
            <a:br>
              <a:rPr lang="en-US"/>
            </a:br>
            <a:endParaRPr lang="en-US"/>
          </a:p>
        </p:txBody>
      </p:sp>
      <p:sp>
        <p:nvSpPr>
          <p:cNvPr id="3" name="Content Placeholder 2"/>
          <p:cNvSpPr>
            <a:spLocks noGrp="1"/>
          </p:cNvSpPr>
          <p:nvPr>
            <p:ph idx="1"/>
          </p:nvPr>
        </p:nvSpPr>
        <p:spPr>
          <a:xfrm>
            <a:off x="838200" y="1018903"/>
            <a:ext cx="10515600" cy="5158060"/>
          </a:xfrm>
        </p:spPr>
        <p:txBody>
          <a:bodyPr/>
          <a:lstStyle/>
          <a:p>
            <a:r>
              <a:rPr lang="en-US"/>
              <a:t>Điều hướng đến tệp PKCS # 12, sau đó nhấp vào </a:t>
            </a:r>
            <a:r>
              <a:rPr lang="en-US" b="1"/>
              <a:t>Mở</a:t>
            </a:r>
            <a:r>
              <a:rPr lang="en-US"/>
              <a:t>. Phần mở rộng tên tệp phải là .p12.</a:t>
            </a:r>
            <a:endParaRPr lang="en-US"/>
          </a:p>
        </p:txBody>
      </p:sp>
      <p:pic>
        <p:nvPicPr>
          <p:cNvPr id="4" name="Picture 3" descr="Điều hướng đến tập tin"/>
          <p:cNvPicPr/>
          <p:nvPr/>
        </p:nvPicPr>
        <p:blipFill>
          <a:blip r:embed="rId2">
            <a:extLst>
              <a:ext uri="{28A0092B-C50C-407E-A947-70E740481C1C}">
                <a14:useLocalDpi xmlns:a14="http://schemas.microsoft.com/office/drawing/2010/main" val="0"/>
              </a:ext>
            </a:extLst>
          </a:blip>
          <a:srcRect/>
          <a:stretch>
            <a:fillRect/>
          </a:stretch>
        </p:blipFill>
        <p:spPr bwMode="auto">
          <a:xfrm>
            <a:off x="4149089" y="1437959"/>
            <a:ext cx="5160373" cy="5392782"/>
          </a:xfrm>
          <a:prstGeom prst="rect">
            <a:avLst/>
          </a:prstGeom>
          <a:noFill/>
          <a:ln>
            <a:noFill/>
          </a:ln>
        </p:spPr>
      </p:pic>
    </p:spTree>
    <p:extLst>
      <p:ext uri="{BB962C8B-B14F-4D97-AF65-F5344CB8AC3E}">
        <p14:creationId xmlns:p14="http://schemas.microsoft.com/office/powerpoint/2010/main" val="348515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S/MIME là gì?</a:t>
            </a:r>
          </a:p>
        </p:txBody>
      </p:sp>
      <p:sp>
        <p:nvSpPr>
          <p:cNvPr id="3" name="Content Placeholder 2"/>
          <p:cNvSpPr>
            <a:spLocks noGrp="1"/>
          </p:cNvSpPr>
          <p:nvPr>
            <p:ph idx="1"/>
          </p:nvPr>
        </p:nvSpPr>
        <p:spPr/>
        <p:txBody>
          <a:bodyPr/>
          <a:lstStyle/>
          <a:p>
            <a:r>
              <a:rPr lang="en-US"/>
              <a:t>(Secure/Multipurpose Internet Mail), là một công nghệ cho phép bạn mã hóa email của </a:t>
            </a:r>
            <a:r>
              <a:rPr lang="en-US" smtClean="0"/>
              <a:t>mình.</a:t>
            </a:r>
          </a:p>
          <a:p>
            <a:r>
              <a:rPr lang="en-US"/>
              <a:t>S/MIME dựa trên </a:t>
            </a:r>
            <a:r>
              <a:rPr lang="en-US" u="sng">
                <a:hlinkClick r:id="rId2"/>
              </a:rPr>
              <a:t>mật mã bất đối xứng</a:t>
            </a:r>
            <a:r>
              <a:rPr lang="en-US"/>
              <a:t> để bảo vệ email của bạn khỏi sự </a:t>
            </a:r>
            <a:r>
              <a:rPr lang="en-US" smtClean="0"/>
              <a:t>truy </a:t>
            </a:r>
            <a:r>
              <a:rPr lang="en-US"/>
              <a:t>cập không mong </a:t>
            </a:r>
            <a:r>
              <a:rPr lang="en-US" smtClean="0"/>
              <a:t>muốn.</a:t>
            </a:r>
          </a:p>
          <a:p>
            <a:r>
              <a:rPr lang="en-US"/>
              <a:t>Nó cũng cho phép bạn ký điện tử các email của bạn để xác minh bạn là người gửi thư hợp pháp, biến nó thành vũ khí hiệu quả chống lại nhiều cuộc tấn công lừa đảo ngoài </a:t>
            </a:r>
            <a:r>
              <a:rPr lang="en-US" smtClean="0"/>
              <a:t>kia.</a:t>
            </a:r>
            <a:endParaRPr lang="en-US"/>
          </a:p>
        </p:txBody>
      </p:sp>
    </p:spTree>
    <p:extLst>
      <p:ext uri="{BB962C8B-B14F-4D97-AF65-F5344CB8AC3E}">
        <p14:creationId xmlns:p14="http://schemas.microsoft.com/office/powerpoint/2010/main" val="397618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9.	Nhập </a:t>
            </a:r>
            <a:r>
              <a:rPr lang="en-US" b="1"/>
              <a:t>mật khẩu PKCS # 12.</a:t>
            </a:r>
            <a:r>
              <a:rPr lang="en-US"/>
              <a:t/>
            </a:r>
            <a:br>
              <a:rPr lang="en-US"/>
            </a:br>
            <a:endParaRPr lang="en-US"/>
          </a:p>
        </p:txBody>
      </p:sp>
      <p:sp>
        <p:nvSpPr>
          <p:cNvPr id="3" name="Content Placeholder 2"/>
          <p:cNvSpPr>
            <a:spLocks noGrp="1"/>
          </p:cNvSpPr>
          <p:nvPr>
            <p:ph idx="1"/>
          </p:nvPr>
        </p:nvSpPr>
        <p:spPr>
          <a:xfrm>
            <a:off x="838200" y="1071154"/>
            <a:ext cx="10515600" cy="5105809"/>
          </a:xfrm>
        </p:spPr>
        <p:txBody>
          <a:bodyPr/>
          <a:lstStyle/>
          <a:p>
            <a:r>
              <a:rPr lang="en-US"/>
              <a:t>Nhập mật khẩu bạn đã sử dụng khi tải xuống tệp PKCS # 12, sau đó nhấp vào </a:t>
            </a:r>
            <a:r>
              <a:rPr lang="en-US" b="1"/>
              <a:t>OK</a:t>
            </a:r>
            <a:r>
              <a:rPr lang="en-US"/>
              <a:t>.</a:t>
            </a:r>
            <a:endParaRPr lang="en-US"/>
          </a:p>
        </p:txBody>
      </p:sp>
      <p:pic>
        <p:nvPicPr>
          <p:cNvPr id="4" name="Picture 3" descr="Nhập mật khẩu"/>
          <p:cNvPicPr/>
          <p:nvPr/>
        </p:nvPicPr>
        <p:blipFill>
          <a:blip r:embed="rId2">
            <a:extLst>
              <a:ext uri="{28A0092B-C50C-407E-A947-70E740481C1C}">
                <a14:useLocalDpi xmlns:a14="http://schemas.microsoft.com/office/drawing/2010/main" val="0"/>
              </a:ext>
            </a:extLst>
          </a:blip>
          <a:srcRect/>
          <a:stretch>
            <a:fillRect/>
          </a:stretch>
        </p:blipFill>
        <p:spPr bwMode="auto">
          <a:xfrm>
            <a:off x="3299551" y="1507036"/>
            <a:ext cx="5104220" cy="5350964"/>
          </a:xfrm>
          <a:prstGeom prst="rect">
            <a:avLst/>
          </a:prstGeom>
          <a:noFill/>
          <a:ln>
            <a:noFill/>
          </a:ln>
        </p:spPr>
      </p:pic>
    </p:spTree>
    <p:extLst>
      <p:ext uri="{BB962C8B-B14F-4D97-AF65-F5344CB8AC3E}">
        <p14:creationId xmlns:p14="http://schemas.microsoft.com/office/powerpoint/2010/main" val="152957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10.	Nhấp </a:t>
            </a:r>
            <a:r>
              <a:rPr lang="en-US" b="1"/>
              <a:t>vào OK.</a:t>
            </a:r>
            <a:r>
              <a:rPr lang="en-US"/>
              <a:t/>
            </a:r>
            <a:br>
              <a:rPr lang="en-US"/>
            </a:br>
            <a:endParaRPr lang="en-US"/>
          </a:p>
        </p:txBody>
      </p:sp>
      <p:sp>
        <p:nvSpPr>
          <p:cNvPr id="3" name="Content Placeholder 2"/>
          <p:cNvSpPr>
            <a:spLocks noGrp="1"/>
          </p:cNvSpPr>
          <p:nvPr>
            <p:ph idx="1"/>
          </p:nvPr>
        </p:nvSpPr>
        <p:spPr>
          <a:xfrm>
            <a:off x="838200" y="1001486"/>
            <a:ext cx="10515600" cy="5175477"/>
          </a:xfrm>
        </p:spPr>
        <p:txBody>
          <a:bodyPr/>
          <a:lstStyle/>
          <a:p>
            <a:r>
              <a:rPr lang="en-US"/>
              <a:t>Nhấp chuột </a:t>
            </a:r>
            <a:r>
              <a:rPr lang="en-US" b="1"/>
              <a:t>OK</a:t>
            </a:r>
            <a:r>
              <a:rPr lang="en-US"/>
              <a:t> trên hộp thoại bảo mật bật lên.</a:t>
            </a:r>
            <a:endParaRPr lang="en-US"/>
          </a:p>
        </p:txBody>
      </p:sp>
      <p:pic>
        <p:nvPicPr>
          <p:cNvPr id="4" name="Picture 3" descr="nhấn OK"/>
          <p:cNvPicPr/>
          <p:nvPr/>
        </p:nvPicPr>
        <p:blipFill>
          <a:blip r:embed="rId2">
            <a:extLst>
              <a:ext uri="{28A0092B-C50C-407E-A947-70E740481C1C}">
                <a14:useLocalDpi xmlns:a14="http://schemas.microsoft.com/office/drawing/2010/main" val="0"/>
              </a:ext>
            </a:extLst>
          </a:blip>
          <a:srcRect/>
          <a:stretch>
            <a:fillRect/>
          </a:stretch>
        </p:blipFill>
        <p:spPr bwMode="auto">
          <a:xfrm>
            <a:off x="3444603" y="1827712"/>
            <a:ext cx="5511800" cy="4038600"/>
          </a:xfrm>
          <a:prstGeom prst="rect">
            <a:avLst/>
          </a:prstGeom>
          <a:noFill/>
          <a:ln>
            <a:noFill/>
          </a:ln>
        </p:spPr>
      </p:pic>
    </p:spTree>
    <p:extLst>
      <p:ext uri="{BB962C8B-B14F-4D97-AF65-F5344CB8AC3E}">
        <p14:creationId xmlns:p14="http://schemas.microsoft.com/office/powerpoint/2010/main" val="278521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11.	Mở </a:t>
            </a:r>
            <a:r>
              <a:rPr lang="en-US" b="1"/>
              <a:t>cài đặt email được mã hóa.</a:t>
            </a:r>
            <a:r>
              <a:rPr lang="en-US"/>
              <a:t/>
            </a:r>
            <a:br>
              <a:rPr lang="en-US"/>
            </a:br>
            <a:endParaRPr lang="en-US"/>
          </a:p>
        </p:txBody>
      </p:sp>
      <p:sp>
        <p:nvSpPr>
          <p:cNvPr id="3" name="Content Placeholder 2"/>
          <p:cNvSpPr>
            <a:spLocks noGrp="1"/>
          </p:cNvSpPr>
          <p:nvPr>
            <p:ph idx="1"/>
          </p:nvPr>
        </p:nvSpPr>
        <p:spPr>
          <a:xfrm>
            <a:off x="838200" y="1071154"/>
            <a:ext cx="10515600" cy="5105809"/>
          </a:xfrm>
        </p:spPr>
        <p:txBody>
          <a:bodyPr/>
          <a:lstStyle/>
          <a:p>
            <a:r>
              <a:rPr lang="en-US"/>
              <a:t>Nhấn vào </a:t>
            </a:r>
            <a:r>
              <a:rPr lang="en-US" b="1"/>
              <a:t>Cài đặt</a:t>
            </a:r>
            <a:r>
              <a:rPr lang="en-US"/>
              <a:t> nút, dưới </a:t>
            </a:r>
            <a:r>
              <a:rPr lang="en-US" b="1"/>
              <a:t>Email được mã hóa</a:t>
            </a:r>
            <a:r>
              <a:rPr lang="en-US"/>
              <a:t>.</a:t>
            </a:r>
            <a:endParaRPr lang="en-US"/>
          </a:p>
        </p:txBody>
      </p:sp>
      <p:pic>
        <p:nvPicPr>
          <p:cNvPr id="4" name="Picture 3" descr="Nhấp vào Cài đặt"/>
          <p:cNvPicPr/>
          <p:nvPr/>
        </p:nvPicPr>
        <p:blipFill>
          <a:blip r:embed="rId2">
            <a:extLst>
              <a:ext uri="{28A0092B-C50C-407E-A947-70E740481C1C}">
                <a14:useLocalDpi xmlns:a14="http://schemas.microsoft.com/office/drawing/2010/main" val="0"/>
              </a:ext>
            </a:extLst>
          </a:blip>
          <a:srcRect/>
          <a:stretch>
            <a:fillRect/>
          </a:stretch>
        </p:blipFill>
        <p:spPr bwMode="auto">
          <a:xfrm>
            <a:off x="3023688" y="1567542"/>
            <a:ext cx="6144623" cy="5089389"/>
          </a:xfrm>
          <a:prstGeom prst="rect">
            <a:avLst/>
          </a:prstGeom>
          <a:noFill/>
          <a:ln>
            <a:noFill/>
          </a:ln>
        </p:spPr>
      </p:pic>
    </p:spTree>
    <p:extLst>
      <p:ext uri="{BB962C8B-B14F-4D97-AF65-F5344CB8AC3E}">
        <p14:creationId xmlns:p14="http://schemas.microsoft.com/office/powerpoint/2010/main" val="127271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12.	Đặt </a:t>
            </a:r>
            <a:r>
              <a:rPr lang="en-US" b="1"/>
              <a:t>tên cho cài đặt bảo mật.</a:t>
            </a:r>
            <a:r>
              <a:rPr lang="en-US"/>
              <a:t/>
            </a:r>
            <a:br>
              <a:rPr lang="en-US"/>
            </a:br>
            <a:endParaRPr lang="en-US"/>
          </a:p>
        </p:txBody>
      </p:sp>
      <p:sp>
        <p:nvSpPr>
          <p:cNvPr id="3" name="Content Placeholder 2"/>
          <p:cNvSpPr>
            <a:spLocks noGrp="1"/>
          </p:cNvSpPr>
          <p:nvPr>
            <p:ph idx="1"/>
          </p:nvPr>
        </p:nvSpPr>
        <p:spPr>
          <a:xfrm>
            <a:off x="838200" y="1036320"/>
            <a:ext cx="10515600" cy="5140643"/>
          </a:xfrm>
        </p:spPr>
        <p:txBody>
          <a:bodyPr/>
          <a:lstStyle/>
          <a:p>
            <a:r>
              <a:rPr lang="en-US"/>
              <a:t>Nhập tên cho cài đặt bảo mật của bạn.</a:t>
            </a:r>
            <a:endParaRPr lang="en-US"/>
          </a:p>
        </p:txBody>
      </p:sp>
      <p:pic>
        <p:nvPicPr>
          <p:cNvPr id="4" name="Picture 3" descr="Nhập tên cài đặt bảo mật"/>
          <p:cNvPicPr/>
          <p:nvPr/>
        </p:nvPicPr>
        <p:blipFill>
          <a:blip r:embed="rId2">
            <a:extLst>
              <a:ext uri="{28A0092B-C50C-407E-A947-70E740481C1C}">
                <a14:useLocalDpi xmlns:a14="http://schemas.microsoft.com/office/drawing/2010/main" val="0"/>
              </a:ext>
            </a:extLst>
          </a:blip>
          <a:srcRect/>
          <a:stretch>
            <a:fillRect/>
          </a:stretch>
        </p:blipFill>
        <p:spPr bwMode="auto">
          <a:xfrm>
            <a:off x="3432266" y="1602376"/>
            <a:ext cx="5250180" cy="5245781"/>
          </a:xfrm>
          <a:prstGeom prst="rect">
            <a:avLst/>
          </a:prstGeom>
          <a:noFill/>
          <a:ln>
            <a:noFill/>
          </a:ln>
        </p:spPr>
      </p:pic>
    </p:spTree>
    <p:extLst>
      <p:ext uri="{BB962C8B-B14F-4D97-AF65-F5344CB8AC3E}">
        <p14:creationId xmlns:p14="http://schemas.microsoft.com/office/powerpoint/2010/main" val="3255903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13.	Chọn </a:t>
            </a:r>
            <a:r>
              <a:rPr lang="en-US" b="1"/>
              <a:t>chứng chỉ ký.</a:t>
            </a:r>
            <a:r>
              <a:rPr lang="en-US"/>
              <a:t/>
            </a:r>
            <a:br>
              <a:rPr lang="en-US"/>
            </a:br>
            <a:endParaRPr lang="en-US"/>
          </a:p>
        </p:txBody>
      </p:sp>
      <p:sp>
        <p:nvSpPr>
          <p:cNvPr id="3" name="Content Placeholder 2"/>
          <p:cNvSpPr>
            <a:spLocks noGrp="1"/>
          </p:cNvSpPr>
          <p:nvPr>
            <p:ph idx="1"/>
          </p:nvPr>
        </p:nvSpPr>
        <p:spPr>
          <a:xfrm>
            <a:off x="838200" y="1001486"/>
            <a:ext cx="10515600" cy="5175477"/>
          </a:xfrm>
        </p:spPr>
        <p:txBody>
          <a:bodyPr/>
          <a:lstStyle/>
          <a:p>
            <a:r>
              <a:rPr lang="en-US"/>
              <a:t>Nhấp chuột </a:t>
            </a:r>
            <a:r>
              <a:rPr lang="en-US" b="1"/>
              <a:t>Chọn</a:t>
            </a:r>
            <a:r>
              <a:rPr lang="en-US"/>
              <a:t>, kế bên </a:t>
            </a:r>
            <a:r>
              <a:rPr lang="en-US" b="1"/>
              <a:t>Giấy chứng nhận ký</a:t>
            </a:r>
            <a:r>
              <a:rPr lang="en-US"/>
              <a:t>.</a:t>
            </a:r>
            <a:endParaRPr lang="en-US"/>
          </a:p>
        </p:txBody>
      </p:sp>
      <p:pic>
        <p:nvPicPr>
          <p:cNvPr id="4" name="Picture 3" descr="Nhấp vào Chọn"/>
          <p:cNvPicPr/>
          <p:nvPr/>
        </p:nvPicPr>
        <p:blipFill>
          <a:blip r:embed="rId2">
            <a:extLst>
              <a:ext uri="{28A0092B-C50C-407E-A947-70E740481C1C}">
                <a14:useLocalDpi xmlns:a14="http://schemas.microsoft.com/office/drawing/2010/main" val="0"/>
              </a:ext>
            </a:extLst>
          </a:blip>
          <a:srcRect/>
          <a:stretch>
            <a:fillRect/>
          </a:stretch>
        </p:blipFill>
        <p:spPr bwMode="auto">
          <a:xfrm>
            <a:off x="3509645" y="1690688"/>
            <a:ext cx="5172710" cy="4890770"/>
          </a:xfrm>
          <a:prstGeom prst="rect">
            <a:avLst/>
          </a:prstGeom>
          <a:noFill/>
          <a:ln>
            <a:noFill/>
          </a:ln>
        </p:spPr>
      </p:pic>
    </p:spTree>
    <p:extLst>
      <p:ext uri="{BB962C8B-B14F-4D97-AF65-F5344CB8AC3E}">
        <p14:creationId xmlns:p14="http://schemas.microsoft.com/office/powerpoint/2010/main" val="322363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14.	Xác </a:t>
            </a:r>
            <a:r>
              <a:rPr lang="en-US" b="1"/>
              <a:t>nhận hoặc chọn chứng chỉ.</a:t>
            </a:r>
            <a:r>
              <a:rPr lang="en-US"/>
              <a:t/>
            </a:r>
            <a:br>
              <a:rPr lang="en-US"/>
            </a:br>
            <a:endParaRPr lang="en-US"/>
          </a:p>
        </p:txBody>
      </p:sp>
      <p:sp>
        <p:nvSpPr>
          <p:cNvPr id="3" name="Content Placeholder 2"/>
          <p:cNvSpPr>
            <a:spLocks noGrp="1"/>
          </p:cNvSpPr>
          <p:nvPr>
            <p:ph idx="1"/>
          </p:nvPr>
        </p:nvSpPr>
        <p:spPr>
          <a:xfrm>
            <a:off x="838200" y="1062446"/>
            <a:ext cx="10515600" cy="5114517"/>
          </a:xfrm>
        </p:spPr>
        <p:txBody>
          <a:bodyPr/>
          <a:lstStyle/>
          <a:p>
            <a:r>
              <a:rPr lang="en-US"/>
              <a:t>Nếu bạn chỉ cài đặt một chứng chỉ (như được hiển thị ở đây), bạn có thể nhấp vào </a:t>
            </a:r>
            <a:r>
              <a:rPr lang="en-US" b="1"/>
              <a:t>OK</a:t>
            </a:r>
            <a:r>
              <a:rPr lang="en-US"/>
              <a:t> trên </a:t>
            </a:r>
            <a:r>
              <a:rPr lang="en-US" b="1"/>
              <a:t>Xác nhận Giấy chứng nhận</a:t>
            </a:r>
            <a:r>
              <a:rPr lang="en-US"/>
              <a:t> hộp thoại bật lên. Nếu không, bạn sẽ phải chọn một trong danh sách các chứng chỉ đã cài đặt.</a:t>
            </a:r>
            <a:endParaRPr lang="en-US"/>
          </a:p>
        </p:txBody>
      </p:sp>
      <p:pic>
        <p:nvPicPr>
          <p:cNvPr id="4" name="Picture 3" descr="Xác nhận Giấy chứng nhận"/>
          <p:cNvPicPr/>
          <p:nvPr/>
        </p:nvPicPr>
        <p:blipFill>
          <a:blip r:embed="rId2">
            <a:extLst>
              <a:ext uri="{28A0092B-C50C-407E-A947-70E740481C1C}">
                <a14:useLocalDpi xmlns:a14="http://schemas.microsoft.com/office/drawing/2010/main" val="0"/>
              </a:ext>
            </a:extLst>
          </a:blip>
          <a:srcRect/>
          <a:stretch>
            <a:fillRect/>
          </a:stretch>
        </p:blipFill>
        <p:spPr bwMode="auto">
          <a:xfrm>
            <a:off x="3468915" y="2388008"/>
            <a:ext cx="5457371" cy="4459105"/>
          </a:xfrm>
          <a:prstGeom prst="rect">
            <a:avLst/>
          </a:prstGeom>
          <a:noFill/>
          <a:ln>
            <a:noFill/>
          </a:ln>
        </p:spPr>
      </p:pic>
    </p:spTree>
    <p:extLst>
      <p:ext uri="{BB962C8B-B14F-4D97-AF65-F5344CB8AC3E}">
        <p14:creationId xmlns:p14="http://schemas.microsoft.com/office/powerpoint/2010/main" val="567285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15.	Đặt </a:t>
            </a:r>
            <a:r>
              <a:rPr lang="en-US" b="1"/>
              <a:t>thuật toán băm.</a:t>
            </a:r>
            <a:r>
              <a:rPr lang="en-US"/>
              <a:t/>
            </a:r>
            <a:br>
              <a:rPr lang="en-US"/>
            </a:br>
            <a:endParaRPr lang="en-US"/>
          </a:p>
        </p:txBody>
      </p:sp>
      <p:sp>
        <p:nvSpPr>
          <p:cNvPr id="3" name="Content Placeholder 2"/>
          <p:cNvSpPr>
            <a:spLocks noGrp="1"/>
          </p:cNvSpPr>
          <p:nvPr>
            <p:ph idx="1"/>
          </p:nvPr>
        </p:nvSpPr>
        <p:spPr>
          <a:xfrm>
            <a:off x="838200" y="1071154"/>
            <a:ext cx="10515600" cy="5105809"/>
          </a:xfrm>
        </p:spPr>
        <p:txBody>
          <a:bodyPr/>
          <a:lstStyle/>
          <a:p>
            <a:r>
              <a:rPr lang="en-US"/>
              <a:t>Đặt </a:t>
            </a:r>
            <a:r>
              <a:rPr lang="en-US" b="1"/>
              <a:t>Thuật toán băm</a:t>
            </a:r>
            <a:r>
              <a:rPr lang="en-US"/>
              <a:t> đến </a:t>
            </a:r>
            <a:r>
              <a:rPr lang="en-US" b="1"/>
              <a:t>SHA256.</a:t>
            </a:r>
            <a:endParaRPr lang="en-US"/>
          </a:p>
        </p:txBody>
      </p:sp>
      <p:pic>
        <p:nvPicPr>
          <p:cNvPr id="4" name="Picture 3" descr="Đặt thuật toán băm"/>
          <p:cNvPicPr/>
          <p:nvPr/>
        </p:nvPicPr>
        <p:blipFill>
          <a:blip r:embed="rId2">
            <a:extLst>
              <a:ext uri="{28A0092B-C50C-407E-A947-70E740481C1C}">
                <a14:useLocalDpi xmlns:a14="http://schemas.microsoft.com/office/drawing/2010/main" val="0"/>
              </a:ext>
            </a:extLst>
          </a:blip>
          <a:srcRect/>
          <a:stretch>
            <a:fillRect/>
          </a:stretch>
        </p:blipFill>
        <p:spPr bwMode="auto">
          <a:xfrm>
            <a:off x="3433445" y="1602831"/>
            <a:ext cx="5325110" cy="4923790"/>
          </a:xfrm>
          <a:prstGeom prst="rect">
            <a:avLst/>
          </a:prstGeom>
          <a:noFill/>
          <a:ln>
            <a:noFill/>
          </a:ln>
        </p:spPr>
      </p:pic>
    </p:spTree>
    <p:extLst>
      <p:ext uri="{BB962C8B-B14F-4D97-AF65-F5344CB8AC3E}">
        <p14:creationId xmlns:p14="http://schemas.microsoft.com/office/powerpoint/2010/main" val="1214268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16.	Chọn </a:t>
            </a:r>
            <a:r>
              <a:rPr lang="en-US" b="1"/>
              <a:t>chứng chỉ mã hóa.</a:t>
            </a:r>
            <a:r>
              <a:rPr lang="en-US"/>
              <a:t/>
            </a:r>
            <a:br>
              <a:rPr lang="en-US"/>
            </a:br>
            <a:endParaRPr lang="en-US"/>
          </a:p>
        </p:txBody>
      </p:sp>
      <p:sp>
        <p:nvSpPr>
          <p:cNvPr id="3" name="Content Placeholder 2"/>
          <p:cNvSpPr>
            <a:spLocks noGrp="1"/>
          </p:cNvSpPr>
          <p:nvPr>
            <p:ph idx="1"/>
          </p:nvPr>
        </p:nvSpPr>
        <p:spPr>
          <a:xfrm>
            <a:off x="838200" y="1062446"/>
            <a:ext cx="10515600" cy="5114517"/>
          </a:xfrm>
        </p:spPr>
        <p:txBody>
          <a:bodyPr/>
          <a:lstStyle/>
          <a:p>
            <a:r>
              <a:rPr lang="en-US"/>
              <a:t>Nhấp chuột </a:t>
            </a:r>
            <a:r>
              <a:rPr lang="en-US" b="1"/>
              <a:t>Chọn</a:t>
            </a:r>
            <a:r>
              <a:rPr lang="en-US"/>
              <a:t>, kế bên </a:t>
            </a:r>
            <a:r>
              <a:rPr lang="en-US" b="1"/>
              <a:t>Chứng chỉ mã hóa</a:t>
            </a:r>
            <a:r>
              <a:rPr lang="en-US"/>
              <a:t>, Và nhấp vào </a:t>
            </a:r>
            <a:r>
              <a:rPr lang="en-US" b="1"/>
              <a:t>OK</a:t>
            </a:r>
            <a:r>
              <a:rPr lang="en-US"/>
              <a:t> trên </a:t>
            </a:r>
            <a:r>
              <a:rPr lang="en-US" b="1"/>
              <a:t>Xác nhận Giấy chứng nhận</a:t>
            </a:r>
            <a:r>
              <a:rPr lang="en-US"/>
              <a:t> hộp thoại. Một lần nữa, nếu bạn có nhiều chứng chỉ, hãy chọn cùng một chứng chỉ bạn đã chọn cho </a:t>
            </a:r>
            <a:r>
              <a:rPr lang="en-US" b="1"/>
              <a:t>Giấy chứng nhận ký</a:t>
            </a:r>
            <a:r>
              <a:rPr lang="en-US"/>
              <a:t>.</a:t>
            </a:r>
            <a:br>
              <a:rPr lang="en-US"/>
            </a:br>
            <a:endParaRPr lang="en-US"/>
          </a:p>
        </p:txBody>
      </p:sp>
      <p:pic>
        <p:nvPicPr>
          <p:cNvPr id="4" name="Picture 3" descr="Chọn chứng chỉ mã hóa"/>
          <p:cNvPicPr/>
          <p:nvPr/>
        </p:nvPicPr>
        <p:blipFill>
          <a:blip r:embed="rId2">
            <a:extLst>
              <a:ext uri="{28A0092B-C50C-407E-A947-70E740481C1C}">
                <a14:useLocalDpi xmlns:a14="http://schemas.microsoft.com/office/drawing/2010/main" val="0"/>
              </a:ext>
            </a:extLst>
          </a:blip>
          <a:srcRect/>
          <a:stretch>
            <a:fillRect/>
          </a:stretch>
        </p:blipFill>
        <p:spPr bwMode="auto">
          <a:xfrm>
            <a:off x="4816066" y="2300922"/>
            <a:ext cx="5416506" cy="4486275"/>
          </a:xfrm>
          <a:prstGeom prst="rect">
            <a:avLst/>
          </a:prstGeom>
          <a:noFill/>
          <a:ln>
            <a:noFill/>
          </a:ln>
        </p:spPr>
      </p:pic>
    </p:spTree>
    <p:extLst>
      <p:ext uri="{BB962C8B-B14F-4D97-AF65-F5344CB8AC3E}">
        <p14:creationId xmlns:p14="http://schemas.microsoft.com/office/powerpoint/2010/main" val="2507724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17.	Đóng </a:t>
            </a:r>
            <a:r>
              <a:rPr lang="en-US" b="1"/>
              <a:t>cửa sổ.</a:t>
            </a:r>
            <a:r>
              <a:rPr lang="en-US"/>
              <a:t/>
            </a:r>
            <a:br>
              <a:rPr lang="en-US"/>
            </a:br>
            <a:endParaRPr lang="en-US"/>
          </a:p>
        </p:txBody>
      </p:sp>
      <p:sp>
        <p:nvSpPr>
          <p:cNvPr id="3" name="Content Placeholder 2"/>
          <p:cNvSpPr>
            <a:spLocks noGrp="1"/>
          </p:cNvSpPr>
          <p:nvPr>
            <p:ph idx="1"/>
          </p:nvPr>
        </p:nvSpPr>
        <p:spPr/>
        <p:txBody>
          <a:bodyPr/>
          <a:lstStyle/>
          <a:p>
            <a:r>
              <a:rPr lang="en-US"/>
              <a:t>Nhấp chuột </a:t>
            </a:r>
            <a:r>
              <a:rPr lang="en-US" b="1"/>
              <a:t>OK</a:t>
            </a:r>
            <a:r>
              <a:rPr lang="en-US"/>
              <a:t> để đóng </a:t>
            </a:r>
            <a:r>
              <a:rPr lang="en-US" b="1"/>
              <a:t>Thay đổi cài đặt bảo mật</a:t>
            </a:r>
            <a:r>
              <a:rPr lang="en-US"/>
              <a:t> cửa sổ.</a:t>
            </a:r>
          </a:p>
          <a:p>
            <a:endParaRPr lang="en-US"/>
          </a:p>
        </p:txBody>
      </p:sp>
    </p:spTree>
    <p:extLst>
      <p:ext uri="{BB962C8B-B14F-4D97-AF65-F5344CB8AC3E}">
        <p14:creationId xmlns:p14="http://schemas.microsoft.com/office/powerpoint/2010/main" val="847786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18.	Thiết </a:t>
            </a:r>
            <a:r>
              <a:rPr lang="en-US" b="1"/>
              <a:t>lập S/MIME mặc định</a:t>
            </a:r>
            <a:r>
              <a:rPr lang="en-US"/>
              <a:t/>
            </a:r>
            <a:br>
              <a:rPr lang="en-US"/>
            </a:br>
            <a:endParaRPr lang="en-US"/>
          </a:p>
        </p:txBody>
      </p:sp>
      <p:sp>
        <p:nvSpPr>
          <p:cNvPr id="3" name="Content Placeholder 2"/>
          <p:cNvSpPr>
            <a:spLocks noGrp="1"/>
          </p:cNvSpPr>
          <p:nvPr>
            <p:ph idx="1"/>
          </p:nvPr>
        </p:nvSpPr>
        <p:spPr>
          <a:xfrm>
            <a:off x="838200" y="923109"/>
            <a:ext cx="10515600" cy="5253854"/>
          </a:xfrm>
        </p:spPr>
        <p:txBody>
          <a:bodyPr/>
          <a:lstStyle/>
          <a:p>
            <a:r>
              <a:rPr lang="en-US"/>
              <a:t>Đặt các tùy chọn mặc định mong muốn của bạn cho S/MIME email qua bốn hộp kiểm bên dưới </a:t>
            </a:r>
            <a:r>
              <a:rPr lang="en-US" b="1"/>
              <a:t>Email được mã hóa</a:t>
            </a:r>
            <a:r>
              <a:rPr lang="en-US"/>
              <a:t>, sau đó nhấn vào </a:t>
            </a:r>
            <a:r>
              <a:rPr lang="en-US" b="1"/>
              <a:t>OK</a:t>
            </a:r>
            <a:r>
              <a:rPr lang="en-US"/>
              <a:t> để đóng </a:t>
            </a:r>
            <a:r>
              <a:rPr lang="en-US" b="1"/>
              <a:t>Trung tâm tin tưởng</a:t>
            </a:r>
            <a:r>
              <a:rPr lang="en-US"/>
              <a:t> Cửa sổ.</a:t>
            </a:r>
          </a:p>
          <a:p>
            <a:endParaRPr lang="en-US"/>
          </a:p>
        </p:txBody>
      </p:sp>
      <p:pic>
        <p:nvPicPr>
          <p:cNvPr id="4" name="Picture 3" descr="Thiết lập S/MIME tùy chọn email"/>
          <p:cNvPicPr/>
          <p:nvPr/>
        </p:nvPicPr>
        <p:blipFill>
          <a:blip r:embed="rId2">
            <a:extLst>
              <a:ext uri="{28A0092B-C50C-407E-A947-70E740481C1C}">
                <a14:useLocalDpi xmlns:a14="http://schemas.microsoft.com/office/drawing/2010/main" val="0"/>
              </a:ext>
            </a:extLst>
          </a:blip>
          <a:srcRect/>
          <a:stretch>
            <a:fillRect/>
          </a:stretch>
        </p:blipFill>
        <p:spPr bwMode="auto">
          <a:xfrm>
            <a:off x="3442879" y="2151016"/>
            <a:ext cx="5422447" cy="4706983"/>
          </a:xfrm>
          <a:prstGeom prst="rect">
            <a:avLst/>
          </a:prstGeom>
          <a:noFill/>
          <a:ln>
            <a:noFill/>
          </a:ln>
        </p:spPr>
      </p:pic>
    </p:spTree>
    <p:extLst>
      <p:ext uri="{BB962C8B-B14F-4D97-AF65-F5344CB8AC3E}">
        <p14:creationId xmlns:p14="http://schemas.microsoft.com/office/powerpoint/2010/main" val="193238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Ngoài ra, </a:t>
            </a:r>
          </a:p>
        </p:txBody>
      </p:sp>
      <p:sp>
        <p:nvSpPr>
          <p:cNvPr id="3" name="Content Placeholder 2"/>
          <p:cNvSpPr>
            <a:spLocks noGrp="1"/>
          </p:cNvSpPr>
          <p:nvPr>
            <p:ph idx="1"/>
          </p:nvPr>
        </p:nvSpPr>
        <p:spPr>
          <a:xfrm>
            <a:off x="838200" y="1349830"/>
            <a:ext cx="10515600" cy="5329644"/>
          </a:xfrm>
        </p:spPr>
        <p:txBody>
          <a:bodyPr>
            <a:normAutofit fontScale="92500"/>
          </a:bodyPr>
          <a:lstStyle/>
          <a:p>
            <a:pPr>
              <a:lnSpc>
                <a:spcPct val="150000"/>
              </a:lnSpc>
            </a:pPr>
            <a:r>
              <a:rPr lang="en-US"/>
              <a:t>S / MIME (Secure / Multipurpose Internet Mail Extension) là phiên bản nâng cao bảo mật của định dạng e-mail internet MIME, được thành lập dựa trên công nghệ bảo mật dữ liệu RSA</a:t>
            </a:r>
            <a:r>
              <a:rPr lang="en-US" smtClean="0"/>
              <a:t>.</a:t>
            </a:r>
          </a:p>
          <a:p>
            <a:pPr>
              <a:lnSpc>
                <a:spcPct val="160000"/>
              </a:lnSpc>
            </a:pPr>
            <a:r>
              <a:rPr lang="en-US"/>
              <a:t>MIME đã thay thế giao thức SMTP vì nó bị giới hạn ở chỉ văn bản, nơi chỉ có tin nhắn văn bản được phép truyền. Giao thức bị hạn chế SMTP không thể trao đổi các tệp đa phương tiện, tài liệu ở các định dạng tùy ý khác nhau vì nó sử dụng biểu diễn ASCII 7-bit của các ký tự trong email mà không thể biểu thị các ký tự đặc biệt có giá trị lớn hơn 127</a:t>
            </a:r>
          </a:p>
        </p:txBody>
      </p:sp>
    </p:spTree>
    <p:extLst>
      <p:ext uri="{BB962C8B-B14F-4D97-AF65-F5344CB8AC3E}">
        <p14:creationId xmlns:p14="http://schemas.microsoft.com/office/powerpoint/2010/main" val="1996083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smtClean="0"/>
              <a:t>19.	Thiết </a:t>
            </a:r>
            <a:r>
              <a:rPr lang="en-US" b="1"/>
              <a:t>lập S/MIME tùy chọn trong một tin nhắn mới.</a:t>
            </a:r>
            <a:r>
              <a:rPr lang="en-US"/>
              <a:t/>
            </a:r>
            <a:br>
              <a:rPr lang="en-US"/>
            </a:br>
            <a:endParaRPr lang="en-US"/>
          </a:p>
        </p:txBody>
      </p:sp>
      <p:sp>
        <p:nvSpPr>
          <p:cNvPr id="3" name="Content Placeholder 2"/>
          <p:cNvSpPr>
            <a:spLocks noGrp="1"/>
          </p:cNvSpPr>
          <p:nvPr>
            <p:ph idx="1"/>
          </p:nvPr>
        </p:nvSpPr>
        <p:spPr>
          <a:xfrm>
            <a:off x="182880" y="1227909"/>
            <a:ext cx="12009120" cy="4949054"/>
          </a:xfrm>
        </p:spPr>
        <p:txBody>
          <a:bodyPr/>
          <a:lstStyle/>
          <a:p>
            <a:r>
              <a:rPr lang="en-US"/>
              <a:t>Bây giờ là của bạn S/MIME chứng chỉ được cài đặt và cấu hình, bạn có thể bắt đầu gửi tin nhắn đã ký và mã hóa. Bắt đầu bằng cách tạo một thư email mới trong Outlook. Dưới </a:t>
            </a:r>
            <a:r>
              <a:rPr lang="en-US" b="1"/>
              <a:t>Các lựa chọn</a:t>
            </a:r>
            <a:r>
              <a:rPr lang="en-US"/>
              <a:t>, bạn có thể chuyển đổi mã hóa và / hoặc cài đặt chữ ký số cho tin nhắn.</a:t>
            </a:r>
          </a:p>
          <a:p>
            <a:endParaRPr lang="en-US"/>
          </a:p>
        </p:txBody>
      </p:sp>
      <p:pic>
        <p:nvPicPr>
          <p:cNvPr id="4" name="Picture 3" descr="Outlook"/>
          <p:cNvPicPr/>
          <p:nvPr/>
        </p:nvPicPr>
        <p:blipFill>
          <a:blip r:embed="rId2">
            <a:extLst>
              <a:ext uri="{28A0092B-C50C-407E-A947-70E740481C1C}">
                <a14:useLocalDpi xmlns:a14="http://schemas.microsoft.com/office/drawing/2010/main" val="0"/>
              </a:ext>
            </a:extLst>
          </a:blip>
          <a:srcRect/>
          <a:stretch>
            <a:fillRect/>
          </a:stretch>
        </p:blipFill>
        <p:spPr bwMode="auto">
          <a:xfrm>
            <a:off x="1798637" y="3101544"/>
            <a:ext cx="9060952" cy="3194752"/>
          </a:xfrm>
          <a:prstGeom prst="rect">
            <a:avLst/>
          </a:prstGeom>
          <a:noFill/>
          <a:ln>
            <a:noFill/>
          </a:ln>
        </p:spPr>
      </p:pic>
    </p:spTree>
    <p:extLst>
      <p:ext uri="{BB962C8B-B14F-4D97-AF65-F5344CB8AC3E}">
        <p14:creationId xmlns:p14="http://schemas.microsoft.com/office/powerpoint/2010/main" val="279124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smtClean="0"/>
              <a:t>20.	Cho </a:t>
            </a:r>
            <a:r>
              <a:rPr lang="en-US" b="1"/>
              <a:t>phép Outlook sử dụng khóa cá nhân của bạn.</a:t>
            </a:r>
            <a:r>
              <a:rPr lang="en-US"/>
              <a:t/>
            </a:r>
            <a:br>
              <a:rPr lang="en-US"/>
            </a:br>
            <a:endParaRPr lang="en-US"/>
          </a:p>
        </p:txBody>
      </p:sp>
      <p:sp>
        <p:nvSpPr>
          <p:cNvPr id="3" name="Content Placeholder 2"/>
          <p:cNvSpPr>
            <a:spLocks noGrp="1"/>
          </p:cNvSpPr>
          <p:nvPr>
            <p:ph idx="1"/>
          </p:nvPr>
        </p:nvSpPr>
        <p:spPr>
          <a:xfrm>
            <a:off x="925285" y="1930128"/>
            <a:ext cx="10515600" cy="4351338"/>
          </a:xfrm>
        </p:spPr>
        <p:txBody>
          <a:bodyPr/>
          <a:lstStyle/>
          <a:p>
            <a:r>
              <a:rPr lang="en-US"/>
              <a:t>Sau khi gửi, nhấp vào </a:t>
            </a:r>
            <a:r>
              <a:rPr lang="en-US" b="1"/>
              <a:t>Cho phép</a:t>
            </a:r>
            <a:r>
              <a:rPr lang="en-US"/>
              <a:t> trong </a:t>
            </a:r>
            <a:r>
              <a:rPr lang="en-US" b="1"/>
              <a:t>Windows Security</a:t>
            </a:r>
            <a:r>
              <a:rPr lang="en-US"/>
              <a:t> hộp thoại xuất hiện, cho phép Outlook sử dụng khóa riêng của bạn.</a:t>
            </a:r>
            <a:endParaRPr lang="en-US"/>
          </a:p>
        </p:txBody>
      </p:sp>
      <p:pic>
        <p:nvPicPr>
          <p:cNvPr id="4" name="Picture 3" descr="Hộp thoại bảo mật"/>
          <p:cNvPicPr/>
          <p:nvPr/>
        </p:nvPicPr>
        <p:blipFill>
          <a:blip r:embed="rId2">
            <a:extLst>
              <a:ext uri="{28A0092B-C50C-407E-A947-70E740481C1C}">
                <a14:useLocalDpi xmlns:a14="http://schemas.microsoft.com/office/drawing/2010/main" val="0"/>
              </a:ext>
            </a:extLst>
          </a:blip>
          <a:srcRect/>
          <a:stretch>
            <a:fillRect/>
          </a:stretch>
        </p:blipFill>
        <p:spPr bwMode="auto">
          <a:xfrm>
            <a:off x="3412127" y="3052763"/>
            <a:ext cx="5367746" cy="3228703"/>
          </a:xfrm>
          <a:prstGeom prst="rect">
            <a:avLst/>
          </a:prstGeom>
          <a:noFill/>
          <a:ln>
            <a:noFill/>
          </a:ln>
        </p:spPr>
      </p:pic>
    </p:spTree>
    <p:extLst>
      <p:ext uri="{BB962C8B-B14F-4D97-AF65-F5344CB8AC3E}">
        <p14:creationId xmlns:p14="http://schemas.microsoft.com/office/powerpoint/2010/main" val="4122063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21.	Sự </a:t>
            </a:r>
            <a:r>
              <a:rPr lang="en-US" b="1"/>
              <a:t>cố tiềm ẩn với mã hóa.</a:t>
            </a:r>
            <a:r>
              <a:rPr lang="en-US"/>
              <a:t/>
            </a:r>
            <a:br>
              <a:rPr lang="en-US"/>
            </a:br>
            <a:endParaRPr lang="en-US"/>
          </a:p>
        </p:txBody>
      </p:sp>
      <p:sp>
        <p:nvSpPr>
          <p:cNvPr id="3" name="Content Placeholder 2"/>
          <p:cNvSpPr>
            <a:spLocks noGrp="1"/>
          </p:cNvSpPr>
          <p:nvPr>
            <p:ph idx="1"/>
          </p:nvPr>
        </p:nvSpPr>
        <p:spPr>
          <a:xfrm>
            <a:off x="838200" y="1045029"/>
            <a:ext cx="10515600" cy="5131934"/>
          </a:xfrm>
        </p:spPr>
        <p:txBody>
          <a:bodyPr/>
          <a:lstStyle/>
          <a:p>
            <a:r>
              <a:rPr lang="en-US"/>
              <a:t>Lưu ý rằng nếu bạn cố gắng gửi email được mã hóa và không có khóa công khai của người nhận, bạn sẽ nhận được thông báo lỗi cung cấp tùy chọn gửi thư không được mã hóa. Bạn có thể giải quyết vấn đề này bằng cách yêu cầu họ gửi cho bạn một email đã ký, sau đó thêm họ làm địa chỉ liên hệ trong Outlook.</a:t>
            </a:r>
            <a:endParaRPr lang="en-US"/>
          </a:p>
        </p:txBody>
      </p:sp>
      <p:pic>
        <p:nvPicPr>
          <p:cNvPr id="4" name="Picture 3" descr="Thông báo lỗi"/>
          <p:cNvPicPr/>
          <p:nvPr/>
        </p:nvPicPr>
        <p:blipFill>
          <a:blip r:embed="rId2">
            <a:extLst>
              <a:ext uri="{28A0092B-C50C-407E-A947-70E740481C1C}">
                <a14:useLocalDpi xmlns:a14="http://schemas.microsoft.com/office/drawing/2010/main" val="0"/>
              </a:ext>
            </a:extLst>
          </a:blip>
          <a:srcRect/>
          <a:stretch>
            <a:fillRect/>
          </a:stretch>
        </p:blipFill>
        <p:spPr bwMode="auto">
          <a:xfrm>
            <a:off x="3579222" y="3381511"/>
            <a:ext cx="5033555" cy="2795452"/>
          </a:xfrm>
          <a:prstGeom prst="rect">
            <a:avLst/>
          </a:prstGeom>
          <a:noFill/>
          <a:ln>
            <a:noFill/>
          </a:ln>
        </p:spPr>
      </p:pic>
    </p:spTree>
    <p:extLst>
      <p:ext uri="{BB962C8B-B14F-4D97-AF65-F5344CB8AC3E}">
        <p14:creationId xmlns:p14="http://schemas.microsoft.com/office/powerpoint/2010/main" val="620604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22.	Xác </a:t>
            </a:r>
            <a:r>
              <a:rPr lang="en-US" b="1"/>
              <a:t>nhận chữ ký.</a:t>
            </a:r>
            <a:r>
              <a:rPr lang="en-US"/>
              <a:t/>
            </a:r>
            <a:br>
              <a:rPr lang="en-US"/>
            </a:br>
            <a:endParaRPr lang="en-US"/>
          </a:p>
        </p:txBody>
      </p:sp>
      <p:sp>
        <p:nvSpPr>
          <p:cNvPr id="3" name="Content Placeholder 2"/>
          <p:cNvSpPr>
            <a:spLocks noGrp="1"/>
          </p:cNvSpPr>
          <p:nvPr>
            <p:ph idx="1"/>
          </p:nvPr>
        </p:nvSpPr>
        <p:spPr>
          <a:xfrm>
            <a:off x="838200" y="1132114"/>
            <a:ext cx="10515600" cy="5044849"/>
          </a:xfrm>
        </p:spPr>
        <p:txBody>
          <a:bodyPr/>
          <a:lstStyle/>
          <a:p>
            <a:r>
              <a:rPr lang="en-US"/>
              <a:t>Khi người liên hệ của bạn gửi cho bạn một email đã ký, bạn sẽ thấy một biểu tượng dải băng nhỏ ở góc trên bên phải của thư. Bạn có thể xác nhận thông tin chi tiết của chứng chỉ bằng cách nhấp vào biểu tượng.</a:t>
            </a:r>
          </a:p>
          <a:p>
            <a:endParaRPr lang="en-US"/>
          </a:p>
        </p:txBody>
      </p:sp>
      <p:pic>
        <p:nvPicPr>
          <p:cNvPr id="4" name="Picture 3" descr="Tin nhắn đã ký"/>
          <p:cNvPicPr/>
          <p:nvPr/>
        </p:nvPicPr>
        <p:blipFill>
          <a:blip r:embed="rId2">
            <a:extLst>
              <a:ext uri="{28A0092B-C50C-407E-A947-70E740481C1C}">
                <a14:useLocalDpi xmlns:a14="http://schemas.microsoft.com/office/drawing/2010/main" val="0"/>
              </a:ext>
            </a:extLst>
          </a:blip>
          <a:srcRect/>
          <a:stretch>
            <a:fillRect/>
          </a:stretch>
        </p:blipFill>
        <p:spPr bwMode="auto">
          <a:xfrm>
            <a:off x="1713887" y="3063420"/>
            <a:ext cx="8764225" cy="2823573"/>
          </a:xfrm>
          <a:prstGeom prst="rect">
            <a:avLst/>
          </a:prstGeom>
          <a:noFill/>
          <a:ln>
            <a:noFill/>
          </a:ln>
        </p:spPr>
      </p:pic>
    </p:spTree>
    <p:extLst>
      <p:ext uri="{BB962C8B-B14F-4D97-AF65-F5344CB8AC3E}">
        <p14:creationId xmlns:p14="http://schemas.microsoft.com/office/powerpoint/2010/main" val="235134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Nhấp chuột phải vào tên người gửi và chọn </a:t>
            </a:r>
            <a:r>
              <a:rPr lang="en-US" b="1"/>
              <a:t>Thêm vào Outlook Contacts</a:t>
            </a:r>
            <a:r>
              <a:rPr lang="en-US"/>
              <a:t>.</a:t>
            </a:r>
            <a:br>
              <a:rPr lang="en-US"/>
            </a:br>
            <a:endParaRPr lang="en-US"/>
          </a:p>
        </p:txBody>
      </p:sp>
      <p:pic>
        <p:nvPicPr>
          <p:cNvPr id="4" name="Content Placeholder 3" descr="Thêm vào Outlook Contac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791" y="1825625"/>
            <a:ext cx="8304417" cy="4351338"/>
          </a:xfrm>
          <a:prstGeom prst="rect">
            <a:avLst/>
          </a:prstGeom>
          <a:noFill/>
          <a:ln>
            <a:noFill/>
          </a:ln>
        </p:spPr>
      </p:pic>
    </p:spTree>
    <p:extLst>
      <p:ext uri="{BB962C8B-B14F-4D97-AF65-F5344CB8AC3E}">
        <p14:creationId xmlns:p14="http://schemas.microsoft.com/office/powerpoint/2010/main" val="162850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24.	Thêm </a:t>
            </a:r>
            <a:r>
              <a:rPr lang="en-US" b="1"/>
              <a:t>liên hệ (bước 2)</a:t>
            </a:r>
            <a:r>
              <a:rPr lang="en-US"/>
              <a:t/>
            </a:r>
            <a:br>
              <a:rPr lang="en-US"/>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352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9766"/>
          </a:xfrm>
        </p:spPr>
        <p:txBody>
          <a:bodyPr>
            <a:normAutofit fontScale="90000"/>
          </a:bodyPr>
          <a:lstStyle/>
          <a:p>
            <a:pPr lvl="0"/>
            <a:r>
              <a:rPr lang="en-US" b="1" smtClean="0"/>
              <a:t>25.	Nhấp </a:t>
            </a:r>
            <a:r>
              <a:rPr lang="en-US" b="1"/>
              <a:t>chuột Lưu và Đóng để lưu số liên lạc của bạn. Bây giờ bạn sẽ có thể gửi email được mã hóa cho người nhận này.</a:t>
            </a:r>
          </a:p>
        </p:txBody>
      </p:sp>
      <p:pic>
        <p:nvPicPr>
          <p:cNvPr id="4" name="Content Placeholder 3" descr="Lưu và Đó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55223" y="2124891"/>
            <a:ext cx="7471008" cy="4531043"/>
          </a:xfrm>
          <a:prstGeom prst="rect">
            <a:avLst/>
          </a:prstGeom>
          <a:noFill/>
          <a:ln>
            <a:noFill/>
          </a:ln>
        </p:spPr>
      </p:pic>
    </p:spTree>
    <p:extLst>
      <p:ext uri="{BB962C8B-B14F-4D97-AF65-F5344CB8AC3E}">
        <p14:creationId xmlns:p14="http://schemas.microsoft.com/office/powerpoint/2010/main" val="717814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983" y="365125"/>
            <a:ext cx="7408816" cy="6253389"/>
          </a:xfrm>
        </p:spPr>
        <p:txBody>
          <a:bodyPr>
            <a:noAutofit/>
          </a:bodyPr>
          <a:lstStyle/>
          <a:p>
            <a:r>
              <a:rPr lang="en-US" sz="9600" b="1" smtClean="0">
                <a:latin typeface="Times New Roman" panose="02020603050405020304" pitchFamily="18" charset="0"/>
                <a:cs typeface="Times New Roman" panose="02020603050405020304" pitchFamily="18" charset="0"/>
              </a:rPr>
              <a:t>DEMO</a:t>
            </a:r>
            <a:endParaRPr lang="en-US" sz="9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00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Cấu trúc </a:t>
            </a:r>
            <a:r>
              <a:rPr lang="en-US" b="1" smtClean="0">
                <a:solidFill>
                  <a:srgbClr val="00B0F0"/>
                </a:solidFill>
                <a:latin typeface="Times New Roman" panose="02020603050405020304" pitchFamily="18" charset="0"/>
                <a:cs typeface="Times New Roman" panose="02020603050405020304" pitchFamily="18" charset="0"/>
              </a:rPr>
              <a:t>S/MIME</a:t>
            </a:r>
            <a:endParaRPr lang="en-US" b="1">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a:t>Một email MIME bao gồm một tin nhắn văn bản cùng với một số tiêu đề đặc biệt và các phần văn bản được định dạng. Mỗi phần có thể chứa một phần dữ liệu được mã hóa ASCII và cả cơ chế giải mã dữ liệu ở đầu bên nhận. Tiêu đề MIME bao gồm đặc điểm kỹ thuật của - Phiên bản MIME, Loại nội dung, Mã hóa chuyển nội dung, ID nội dung, Mô tả nội dung.</a:t>
            </a:r>
          </a:p>
          <a:p>
            <a:endParaRPr lang="en-US"/>
          </a:p>
        </p:txBody>
      </p:sp>
    </p:spTree>
    <p:extLst>
      <p:ext uri="{BB962C8B-B14F-4D97-AF65-F5344CB8AC3E}">
        <p14:creationId xmlns:p14="http://schemas.microsoft.com/office/powerpoint/2010/main" val="59586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Các thuật toán sử dụng trong S/MIME.</a:t>
            </a:r>
          </a:p>
        </p:txBody>
      </p:sp>
      <p:sp>
        <p:nvSpPr>
          <p:cNvPr id="3" name="Content Placeholder 2"/>
          <p:cNvSpPr>
            <a:spLocks noGrp="1"/>
          </p:cNvSpPr>
          <p:nvPr>
            <p:ph idx="1"/>
          </p:nvPr>
        </p:nvSpPr>
        <p:spPr/>
        <p:txBody>
          <a:bodyPr/>
          <a:lstStyle/>
          <a:p>
            <a:pPr lvl="0">
              <a:lnSpc>
                <a:spcPct val="200000"/>
              </a:lnSpc>
            </a:pPr>
            <a:r>
              <a:rPr lang="en-US"/>
              <a:t>Tiêu chuẩn chữ ký số (DSS) cho chữ ký điện </a:t>
            </a:r>
            <a:r>
              <a:rPr lang="en-US" smtClean="0"/>
              <a:t>tử.</a:t>
            </a:r>
            <a:endParaRPr lang="en-US"/>
          </a:p>
          <a:p>
            <a:pPr lvl="0">
              <a:lnSpc>
                <a:spcPct val="200000"/>
              </a:lnSpc>
            </a:pPr>
            <a:r>
              <a:rPr lang="en-US"/>
              <a:t>Diffie-Hellman để mã hóa các khóa phiên đối xứng.</a:t>
            </a:r>
          </a:p>
          <a:p>
            <a:pPr lvl="0">
              <a:lnSpc>
                <a:spcPct val="200000"/>
              </a:lnSpc>
            </a:pPr>
            <a:r>
              <a:rPr lang="en-US"/>
              <a:t>RSA cho chữ ký điện tử hoặc để mã hóa các khóa phiên đối </a:t>
            </a:r>
            <a:r>
              <a:rPr lang="en-US" smtClean="0"/>
              <a:t>xứng.</a:t>
            </a:r>
            <a:endParaRPr lang="en-US"/>
          </a:p>
          <a:p>
            <a:pPr lvl="0">
              <a:lnSpc>
                <a:spcPct val="200000"/>
              </a:lnSpc>
            </a:pPr>
            <a:r>
              <a:rPr lang="en-US"/>
              <a:t>DES-3 để mã hóa khóa đối </a:t>
            </a:r>
            <a:r>
              <a:rPr lang="en-US" smtClean="0"/>
              <a:t>xứng.</a:t>
            </a:r>
            <a:endParaRPr lang="en-US"/>
          </a:p>
          <a:p>
            <a:endParaRPr lang="en-US"/>
          </a:p>
        </p:txBody>
      </p:sp>
    </p:spTree>
    <p:extLst>
      <p:ext uri="{BB962C8B-B14F-4D97-AF65-F5344CB8AC3E}">
        <p14:creationId xmlns:p14="http://schemas.microsoft.com/office/powerpoint/2010/main" val="954294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Mã hóa bật đối xứng.</a:t>
            </a:r>
          </a:p>
        </p:txBody>
      </p:sp>
      <p:sp>
        <p:nvSpPr>
          <p:cNvPr id="3" name="Content Placeholder 2"/>
          <p:cNvSpPr>
            <a:spLocks noGrp="1"/>
          </p:cNvSpPr>
          <p:nvPr>
            <p:ph idx="1"/>
          </p:nvPr>
        </p:nvSpPr>
        <p:spPr>
          <a:xfrm>
            <a:off x="838200" y="1825625"/>
            <a:ext cx="10515600" cy="4923518"/>
          </a:xfrm>
        </p:spPr>
        <p:txBody>
          <a:bodyPr>
            <a:normAutofit lnSpcReduction="10000"/>
          </a:bodyPr>
          <a:lstStyle/>
          <a:p>
            <a:pPr>
              <a:lnSpc>
                <a:spcPct val="150000"/>
              </a:lnSpc>
            </a:pPr>
            <a:r>
              <a:rPr lang="en-US" smtClean="0"/>
              <a:t>S/MIME </a:t>
            </a:r>
            <a:r>
              <a:rPr lang="en-US"/>
              <a:t>sử dụng mật khẩu hóa công khai để mã hóa và giải mã dữ liệu tin nhắn và chữ ký số. Khóa riêng được giữ an toàn, trong khi khóa chung có thể được phân phối rộng rãi. Một mối quan hệ toán học đặc biệt giữa hai khóa tồn tại sao cho dữ liệu được mã hóa bằng một khóa chỉ có thể được giải mã bởi khóa kia. Nếu một tin nhắn được mã hóa bằng khóa chung của bạn, chỉ có khóa riêng của bạn mới có thể giải mã nó và nếu một tin nhắn được ký bằng khóa riêng của bạn, ai đó có khóa chung của bạn có thể xác minh thực tế đó.</a:t>
            </a:r>
          </a:p>
        </p:txBody>
      </p:sp>
    </p:spTree>
    <p:extLst>
      <p:ext uri="{BB962C8B-B14F-4D97-AF65-F5344CB8AC3E}">
        <p14:creationId xmlns:p14="http://schemas.microsoft.com/office/powerpoint/2010/main" val="291199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Chữ kí số.</a:t>
            </a:r>
          </a:p>
        </p:txBody>
      </p:sp>
      <p:sp>
        <p:nvSpPr>
          <p:cNvPr id="3" name="Content Placeholder 2"/>
          <p:cNvSpPr>
            <a:spLocks noGrp="1"/>
          </p:cNvSpPr>
          <p:nvPr>
            <p:ph idx="1"/>
          </p:nvPr>
        </p:nvSpPr>
        <p:spPr/>
        <p:txBody>
          <a:bodyPr>
            <a:normAutofit lnSpcReduction="10000"/>
          </a:bodyPr>
          <a:lstStyle/>
          <a:p>
            <a:pPr>
              <a:lnSpc>
                <a:spcPct val="150000"/>
              </a:lnSpc>
            </a:pPr>
            <a:r>
              <a:rPr lang="en-US"/>
              <a:t>Khi bạn ký một email với S/MIME chứng chỉ, phần mềm ứng dụng email của bạn tạo ra một </a:t>
            </a:r>
            <a:r>
              <a:rPr lang="en-US" u="sng">
                <a:hlinkClick r:id="rId2"/>
              </a:rPr>
              <a:t>băm</a:t>
            </a:r>
            <a:r>
              <a:rPr lang="en-US"/>
              <a:t> hoặc thông báo có độ dài cố định của thư, sau đó mã hóa thư bằng khóa cá nhân của bạn để tạo chữ ký điện tử đi kèm với email. Khi người nhận nhận được thư, phần mềm email của họ sử dụng khóa công khai của bạn </a:t>
            </a:r>
            <a:r>
              <a:rPr lang="en-US" smtClean="0"/>
              <a:t>để </a:t>
            </a:r>
            <a:r>
              <a:rPr lang="en-US"/>
              <a:t>xác minh rằng email thực sự do bạn gửi và nội dung của nó không bị thay đổi khi chuyển tiếp. </a:t>
            </a:r>
          </a:p>
        </p:txBody>
      </p:sp>
    </p:spTree>
    <p:extLst>
      <p:ext uri="{BB962C8B-B14F-4D97-AF65-F5344CB8AC3E}">
        <p14:creationId xmlns:p14="http://schemas.microsoft.com/office/powerpoint/2010/main" val="1581672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Chức năng.</a:t>
            </a:r>
          </a:p>
        </p:txBody>
      </p:sp>
      <p:sp>
        <p:nvSpPr>
          <p:cNvPr id="3" name="Content Placeholder 2"/>
          <p:cNvSpPr>
            <a:spLocks noGrp="1"/>
          </p:cNvSpPr>
          <p:nvPr>
            <p:ph idx="1"/>
          </p:nvPr>
        </p:nvSpPr>
        <p:spPr/>
        <p:txBody>
          <a:bodyPr>
            <a:normAutofit/>
          </a:bodyPr>
          <a:lstStyle/>
          <a:p>
            <a:pPr marL="0" indent="0">
              <a:buNone/>
            </a:pPr>
            <a:r>
              <a:rPr lang="en-US" smtClean="0"/>
              <a:t>	S </a:t>
            </a:r>
            <a:r>
              <a:rPr lang="en-US"/>
              <a:t>/ MIME cung cấp các dịch vụ bảo mật mật mã sau cho các ứng dụng nhắn tin điện tử</a:t>
            </a:r>
            <a:r>
              <a:rPr lang="en-US" smtClean="0"/>
              <a:t>:</a:t>
            </a:r>
          </a:p>
          <a:p>
            <a:pPr marL="0" indent="0">
              <a:buNone/>
            </a:pPr>
            <a:endParaRPr lang="en-US"/>
          </a:p>
          <a:p>
            <a:pPr lvl="0"/>
            <a:r>
              <a:rPr lang="en-US"/>
              <a:t>Xác </a:t>
            </a:r>
            <a:r>
              <a:rPr lang="en-US" smtClean="0"/>
              <a:t>thực.</a:t>
            </a:r>
            <a:endParaRPr lang="en-US"/>
          </a:p>
          <a:p>
            <a:pPr lvl="0"/>
            <a:r>
              <a:rPr lang="en-US"/>
              <a:t>Tính toàn vẹn của </a:t>
            </a:r>
            <a:r>
              <a:rPr lang="en-US" smtClean="0"/>
              <a:t>thư.</a:t>
            </a:r>
            <a:endParaRPr lang="en-US"/>
          </a:p>
          <a:p>
            <a:pPr lvl="0"/>
            <a:r>
              <a:rPr lang="en-US"/>
              <a:t>Không thoái thác nguồn gốc (sử dụng chữ ký số </a:t>
            </a:r>
            <a:r>
              <a:rPr lang="en-US" smtClean="0"/>
              <a:t>).</a:t>
            </a:r>
            <a:endParaRPr lang="en-US"/>
          </a:p>
          <a:p>
            <a:pPr lvl="0"/>
            <a:r>
              <a:rPr lang="en-US"/>
              <a:t>Quyền riêng </a:t>
            </a:r>
            <a:r>
              <a:rPr lang="en-US" smtClean="0"/>
              <a:t>tư.</a:t>
            </a:r>
            <a:endParaRPr lang="en-US"/>
          </a:p>
          <a:p>
            <a:pPr lvl="0"/>
            <a:r>
              <a:rPr lang="en-US"/>
              <a:t>Bảo mật dữ liệu (sử dụng mã hóa</a:t>
            </a:r>
            <a:r>
              <a:rPr lang="en-US" smtClean="0"/>
              <a:t>).</a:t>
            </a:r>
            <a:endParaRPr lang="en-US"/>
          </a:p>
          <a:p>
            <a:endParaRPr lang="en-US"/>
          </a:p>
        </p:txBody>
      </p:sp>
    </p:spTree>
    <p:extLst>
      <p:ext uri="{BB962C8B-B14F-4D97-AF65-F5344CB8AC3E}">
        <p14:creationId xmlns:p14="http://schemas.microsoft.com/office/powerpoint/2010/main" val="2695273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B0F0"/>
                </a:solidFill>
                <a:latin typeface="Times New Roman" panose="02020603050405020304" pitchFamily="18" charset="0"/>
                <a:cs typeface="Times New Roman" panose="02020603050405020304" pitchFamily="18" charset="0"/>
              </a:rPr>
              <a:t>Hoạt động.</a:t>
            </a:r>
          </a:p>
        </p:txBody>
      </p:sp>
      <p:sp>
        <p:nvSpPr>
          <p:cNvPr id="3" name="Content Placeholder 2"/>
          <p:cNvSpPr>
            <a:spLocks noGrp="1"/>
          </p:cNvSpPr>
          <p:nvPr>
            <p:ph idx="1"/>
          </p:nvPr>
        </p:nvSpPr>
        <p:spPr>
          <a:xfrm>
            <a:off x="838200" y="1323703"/>
            <a:ext cx="10515600" cy="5826034"/>
          </a:xfrm>
        </p:spPr>
        <p:txBody>
          <a:bodyPr>
            <a:normAutofit fontScale="92500" lnSpcReduction="20000"/>
          </a:bodyPr>
          <a:lstStyle/>
          <a:p>
            <a:pPr>
              <a:lnSpc>
                <a:spcPct val="150000"/>
              </a:lnSpc>
            </a:pPr>
            <a:r>
              <a:rPr lang="en-US"/>
              <a:t>Tóm lại, </a:t>
            </a:r>
            <a:r>
              <a:rPr lang="en-US" b="1"/>
              <a:t>chứng chỉ email</a:t>
            </a:r>
            <a:r>
              <a:rPr lang="en-US"/>
              <a:t> S / MIME cho phép bạn:</a:t>
            </a:r>
          </a:p>
          <a:p>
            <a:pPr lvl="0">
              <a:lnSpc>
                <a:spcPct val="150000"/>
              </a:lnSpc>
            </a:pPr>
            <a:r>
              <a:rPr lang="en-US"/>
              <a:t>Mã hóa email của bạn để chỉ người nhận dự định của bạn có thể truy cập nội dung của tin nhắn.</a:t>
            </a:r>
          </a:p>
          <a:p>
            <a:pPr lvl="0">
              <a:lnSpc>
                <a:spcPct val="150000"/>
              </a:lnSpc>
            </a:pPr>
            <a:r>
              <a:rPr lang="en-US"/>
              <a:t>Ký điện tử vào email của bạn để người nhận có thể xác minh rằng trên thực tế, email đó được gửi bởi bạn chứ không phải là một kẻ lừa đảo </a:t>
            </a:r>
            <a:r>
              <a:rPr lang="en-US" smtClean="0"/>
              <a:t>giả làm </a:t>
            </a:r>
            <a:r>
              <a:rPr lang="en-US"/>
              <a:t>bạn.</a:t>
            </a:r>
          </a:p>
          <a:p>
            <a:pPr>
              <a:lnSpc>
                <a:spcPct val="150000"/>
              </a:lnSpc>
            </a:pPr>
            <a:r>
              <a:rPr lang="en-US"/>
              <a:t>Cách mà </a:t>
            </a:r>
            <a:r>
              <a:rPr lang="en-US" b="1"/>
              <a:t>chứng chỉ mã hóa email</a:t>
            </a:r>
            <a:r>
              <a:rPr lang="en-US"/>
              <a:t> hoạt động là sử dụng </a:t>
            </a:r>
            <a:r>
              <a:rPr lang="en-US">
                <a:hlinkClick r:id="rId2"/>
              </a:rPr>
              <a:t>mã hóa bất đối xứng</a:t>
            </a:r>
            <a:r>
              <a:rPr lang="en-US"/>
              <a:t>. Nó sử dụng khóa chung để mã hóa email và gửi nó để người nhận, người có khóa riêng phù hợp, có thể tự động giải mã toàn bộ tin nhắn (và mọi tệp đính kèm</a:t>
            </a:r>
            <a:r>
              <a:rPr lang="en-US" smtClean="0"/>
              <a:t>).</a:t>
            </a:r>
            <a:endParaRPr lang="en-US"/>
          </a:p>
        </p:txBody>
      </p:sp>
    </p:spTree>
    <p:extLst>
      <p:ext uri="{BB962C8B-B14F-4D97-AF65-F5344CB8AC3E}">
        <p14:creationId xmlns:p14="http://schemas.microsoft.com/office/powerpoint/2010/main" val="551641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816</Words>
  <Application>Microsoft Office PowerPoint</Application>
  <PresentationFormat>Widescreen</PresentationFormat>
  <Paragraphs>86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Tahoma</vt:lpstr>
      <vt:lpstr>Times New Roman</vt:lpstr>
      <vt:lpstr>Office Theme</vt:lpstr>
      <vt:lpstr>Nhóm 10</vt:lpstr>
      <vt:lpstr>S/MIME là gì?</vt:lpstr>
      <vt:lpstr>Ngoài ra, </vt:lpstr>
      <vt:lpstr>Cấu trúc S/MIME</vt:lpstr>
      <vt:lpstr>Các thuật toán sử dụng trong S/MIME.</vt:lpstr>
      <vt:lpstr>Mã hóa bật đối xứng.</vt:lpstr>
      <vt:lpstr>Chữ kí số.</vt:lpstr>
      <vt:lpstr>Chức năng.</vt:lpstr>
      <vt:lpstr>Hoạt động.</vt:lpstr>
      <vt:lpstr>Các bước thực hiện.</vt:lpstr>
      <vt:lpstr>1. Tải xuống chứng chỉ của bạn. </vt:lpstr>
      <vt:lpstr>2. Mở Tùy chọn Outlook. </vt:lpstr>
      <vt:lpstr>3. Mở Trung tâm Tin cậy. </vt:lpstr>
      <vt:lpstr>Chọn Trung tâm tin tưởng ở dưới cùng của menu ở bên trái của Tùy chọn Outlook cửa sổ. </vt:lpstr>
      <vt:lpstr>4. Mở Cài đặt Trung tâm Tin cậy. </vt:lpstr>
      <vt:lpstr>5. Chọn Bảo mật Email. </vt:lpstr>
      <vt:lpstr>6. Nhấp vào Nhập / Xuất. </vt:lpstr>
      <vt:lpstr>7. Duyệt tìm tệp. </vt:lpstr>
      <vt:lpstr>8. Mở tệp. </vt:lpstr>
      <vt:lpstr>9. Nhập mật khẩu PKCS # 12. </vt:lpstr>
      <vt:lpstr>10. Nhấp vào OK. </vt:lpstr>
      <vt:lpstr>11. Mở cài đặt email được mã hóa. </vt:lpstr>
      <vt:lpstr>12. Đặt tên cho cài đặt bảo mật. </vt:lpstr>
      <vt:lpstr>13. Chọn chứng chỉ ký. </vt:lpstr>
      <vt:lpstr>14. Xác nhận hoặc chọn chứng chỉ. </vt:lpstr>
      <vt:lpstr>15. Đặt thuật toán băm. </vt:lpstr>
      <vt:lpstr>16. Chọn chứng chỉ mã hóa. </vt:lpstr>
      <vt:lpstr>17. Đóng cửa sổ. </vt:lpstr>
      <vt:lpstr>18. Thiết lập S/MIME mặc định </vt:lpstr>
      <vt:lpstr>19. Thiết lập S/MIME tùy chọn trong một tin nhắn mới. </vt:lpstr>
      <vt:lpstr>20. Cho phép Outlook sử dụng khóa cá nhân của bạn. </vt:lpstr>
      <vt:lpstr>21. Sự cố tiềm ẩn với mã hóa. </vt:lpstr>
      <vt:lpstr>22. Xác nhận chữ ký. </vt:lpstr>
      <vt:lpstr>Nhấp chuột phải vào tên người gửi và chọn Thêm vào Outlook Contacts. </vt:lpstr>
      <vt:lpstr>24. Thêm liên hệ (bước 2) </vt:lpstr>
      <vt:lpstr>25. Nhấp chuột Lưu và Đóng để lưu số liên lạc của bạn. Bây giờ bạn sẽ có thể gửi email được mã hóa cho người nhận này.</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10</dc:title>
  <dc:creator>PHONG</dc:creator>
  <cp:lastModifiedBy>PHONG</cp:lastModifiedBy>
  <cp:revision>5</cp:revision>
  <dcterms:created xsi:type="dcterms:W3CDTF">2021-04-28T12:36:37Z</dcterms:created>
  <dcterms:modified xsi:type="dcterms:W3CDTF">2021-04-29T05:25:24Z</dcterms:modified>
</cp:coreProperties>
</file>