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57" r:id="rId8"/>
    <p:sldId id="258" r:id="rId9"/>
    <p:sldId id="259" r:id="rId10"/>
    <p:sldId id="260" r:id="rId11"/>
    <p:sldId id="261" r:id="rId12"/>
    <p:sldId id="262" r:id="rId13"/>
    <p:sldId id="276" r:id="rId14"/>
    <p:sldId id="277" r:id="rId15"/>
    <p:sldId id="278" r:id="rId16"/>
    <p:sldId id="279" r:id="rId17"/>
    <p:sldId id="280" r:id="rId18"/>
    <p:sldId id="281" r:id="rId19"/>
    <p:sldId id="263" r:id="rId20"/>
    <p:sldId id="28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1B800A-019F-4ECC-A84D-23F7EB116291}"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97481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800A-019F-4ECC-A84D-23F7EB116291}"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325385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800A-019F-4ECC-A84D-23F7EB116291}"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78834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B800A-019F-4ECC-A84D-23F7EB116291}"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400618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B800A-019F-4ECC-A84D-23F7EB116291}"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59435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1B800A-019F-4ECC-A84D-23F7EB116291}"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351076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1B800A-019F-4ECC-A84D-23F7EB116291}"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97812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B800A-019F-4ECC-A84D-23F7EB116291}"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176942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B800A-019F-4ECC-A84D-23F7EB116291}"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25026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1B800A-019F-4ECC-A84D-23F7EB116291}"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196178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1B800A-019F-4ECC-A84D-23F7EB116291}"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F0E7A-B88F-4D8B-8056-2769D2600801}" type="slidenum">
              <a:rPr lang="en-US" smtClean="0"/>
              <a:t>‹#›</a:t>
            </a:fld>
            <a:endParaRPr lang="en-US"/>
          </a:p>
        </p:txBody>
      </p:sp>
    </p:spTree>
    <p:extLst>
      <p:ext uri="{BB962C8B-B14F-4D97-AF65-F5344CB8AC3E}">
        <p14:creationId xmlns:p14="http://schemas.microsoft.com/office/powerpoint/2010/main" val="144461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B800A-019F-4ECC-A84D-23F7EB116291}"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F0E7A-B88F-4D8B-8056-2769D2600801}" type="slidenum">
              <a:rPr lang="en-US" smtClean="0"/>
              <a:t>‹#›</a:t>
            </a:fld>
            <a:endParaRPr lang="en-US"/>
          </a:p>
        </p:txBody>
      </p:sp>
    </p:spTree>
    <p:extLst>
      <p:ext uri="{BB962C8B-B14F-4D97-AF65-F5344CB8AC3E}">
        <p14:creationId xmlns:p14="http://schemas.microsoft.com/office/powerpoint/2010/main" val="3148175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9463" y="130627"/>
            <a:ext cx="9144000" cy="1594077"/>
          </a:xfrm>
        </p:spPr>
        <p:txBody>
          <a:bodyPr>
            <a:normAutofit/>
          </a:bodyPr>
          <a:lstStyle/>
          <a:p>
            <a:r>
              <a:rPr lang="en-US" sz="8800" b="1" smtClean="0">
                <a:solidFill>
                  <a:schemeClr val="accent5">
                    <a:lumMod val="75000"/>
                  </a:schemeClr>
                </a:solidFill>
                <a:latin typeface="Times New Roman" panose="02020603050405020304" pitchFamily="18" charset="0"/>
                <a:cs typeface="Times New Roman" panose="02020603050405020304" pitchFamily="18" charset="0"/>
              </a:rPr>
              <a:t>Nhóm 13</a:t>
            </a:r>
            <a:endParaRPr lang="en-US" sz="8800" b="1">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1417" y="2008369"/>
            <a:ext cx="9144000" cy="1655762"/>
          </a:xfrm>
        </p:spPr>
        <p:txBody>
          <a:bodyPr/>
          <a:lstStyle/>
          <a:p>
            <a:r>
              <a:rPr lang="en-US" sz="4400" b="1">
                <a:latin typeface="Times New Roman" panose="02020603050405020304" pitchFamily="18" charset="0"/>
                <a:cs typeface="Times New Roman" panose="02020603050405020304" pitchFamily="18" charset="0"/>
              </a:rPr>
              <a:t>Ứng Dụng Mua Hàng Trực Tuyến Trên Android</a:t>
            </a:r>
            <a:endParaRPr lang="en-US" sz="4400">
              <a:latin typeface="Times New Roman" panose="02020603050405020304" pitchFamily="18" charset="0"/>
              <a:cs typeface="Times New Roman" panose="02020603050405020304" pitchFamily="18" charset="0"/>
            </a:endParaRPr>
          </a:p>
          <a:p>
            <a:endParaRPr lang="en-US"/>
          </a:p>
        </p:txBody>
      </p:sp>
      <p:sp>
        <p:nvSpPr>
          <p:cNvPr id="5" name="TextBox 4"/>
          <p:cNvSpPr txBox="1"/>
          <p:nvPr/>
        </p:nvSpPr>
        <p:spPr>
          <a:xfrm>
            <a:off x="7088778" y="3947796"/>
            <a:ext cx="4359152" cy="2092881"/>
          </a:xfrm>
          <a:prstGeom prst="rect">
            <a:avLst/>
          </a:prstGeom>
          <a:noFill/>
        </p:spPr>
        <p:txBody>
          <a:bodyPr wrap="square" rtlCol="0">
            <a:spAutoFit/>
          </a:bodyPr>
          <a:lstStyle/>
          <a:p>
            <a:r>
              <a:rPr lang="en-US" sz="2800" b="1" smtClean="0"/>
              <a:t>Các thành viên:</a:t>
            </a:r>
          </a:p>
          <a:p>
            <a:endParaRPr lang="en-US" smtClean="0"/>
          </a:p>
          <a:p>
            <a:r>
              <a:rPr lang="en-US" sz="2800" smtClean="0"/>
              <a:t>Nguyễn Mai Trường Phát</a:t>
            </a:r>
          </a:p>
          <a:p>
            <a:r>
              <a:rPr lang="en-US" sz="2800" smtClean="0"/>
              <a:t>Phạm Phi Phong</a:t>
            </a:r>
          </a:p>
          <a:p>
            <a:r>
              <a:rPr lang="en-US" sz="2800" smtClean="0"/>
              <a:t>Phạm Phú Lợi</a:t>
            </a:r>
          </a:p>
        </p:txBody>
      </p:sp>
    </p:spTree>
    <p:extLst>
      <p:ext uri="{BB962C8B-B14F-4D97-AF65-F5344CB8AC3E}">
        <p14:creationId xmlns:p14="http://schemas.microsoft.com/office/powerpoint/2010/main" val="36518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6000" b="1">
                <a:latin typeface="Times New Roman" panose="02020603050405020304" pitchFamily="18" charset="0"/>
                <a:cs typeface="Times New Roman" panose="02020603050405020304" pitchFamily="18" charset="0"/>
              </a:rPr>
              <a:t>Hashing (băm) là gì?</a:t>
            </a:r>
          </a:p>
        </p:txBody>
      </p:sp>
      <p:sp>
        <p:nvSpPr>
          <p:cNvPr id="3" name="Content Placeholder 2"/>
          <p:cNvSpPr>
            <a:spLocks noGrp="1"/>
          </p:cNvSpPr>
          <p:nvPr>
            <p:ph idx="1"/>
          </p:nvPr>
        </p:nvSpPr>
        <p:spPr/>
        <p:txBody>
          <a:bodyPr/>
          <a:lstStyle/>
          <a:p>
            <a:pPr marL="0" indent="0">
              <a:lnSpc>
                <a:spcPct val="150000"/>
              </a:lnSpc>
              <a:buNone/>
            </a:pPr>
            <a:r>
              <a:rPr lang="en-US" smtClean="0">
                <a:latin typeface="+mj-lt"/>
              </a:rPr>
              <a:t>	</a:t>
            </a:r>
            <a:r>
              <a:rPr lang="vi-VN" sz="3600" smtClean="0">
                <a:latin typeface="+mj-lt"/>
              </a:rPr>
              <a:t>Băm </a:t>
            </a:r>
            <a:r>
              <a:rPr lang="vi-VN" sz="3600">
                <a:latin typeface="+mj-lt"/>
              </a:rPr>
              <a:t>là quá trình chuyển đổi đầu vào gồm các chữ cái và ký tự có kích thước không cố định để tạo đầu ra có kích thước cố định. Quá trình này được thực hiện bằng cách sử dụng các công thức toán học như các hàm băm (được thực hiện dưới dạng các thuật </a:t>
            </a:r>
            <a:r>
              <a:rPr lang="vi-VN" sz="3600" smtClean="0">
                <a:latin typeface="+mj-lt"/>
              </a:rPr>
              <a:t>toán</a:t>
            </a:r>
            <a:r>
              <a:rPr lang="en-US" sz="3600">
                <a:latin typeface="+mj-lt"/>
              </a:rPr>
              <a:t> </a:t>
            </a:r>
            <a:r>
              <a:rPr lang="vi-VN" sz="3600" smtClean="0">
                <a:latin typeface="+mj-lt"/>
              </a:rPr>
              <a:t>băm</a:t>
            </a:r>
            <a:r>
              <a:rPr lang="vi-VN" sz="3600">
                <a:latin typeface="+mj-lt"/>
              </a:rPr>
              <a:t>).</a:t>
            </a:r>
            <a:endParaRPr lang="en-US" sz="3600">
              <a:latin typeface="+mj-lt"/>
            </a:endParaRPr>
          </a:p>
        </p:txBody>
      </p:sp>
    </p:spTree>
    <p:extLst>
      <p:ext uri="{BB962C8B-B14F-4D97-AF65-F5344CB8AC3E}">
        <p14:creationId xmlns:p14="http://schemas.microsoft.com/office/powerpoint/2010/main" val="182433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Hashing (băm</a:t>
            </a:r>
            <a:r>
              <a:rPr lang="en-US" b="1" smtClean="0">
                <a:latin typeface="Times New Roman" panose="02020603050405020304" pitchFamily="18" charset="0"/>
                <a:cs typeface="Times New Roman" panose="02020603050405020304" pitchFamily="18" charset="0"/>
              </a:rPr>
              <a:t>) có 4 thuộc tính bảo mật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577" y="1564368"/>
            <a:ext cx="10515600" cy="5293632"/>
          </a:xfrm>
        </p:spPr>
        <p:txBody>
          <a:bodyPr>
            <a:noAutofit/>
          </a:bodyPr>
          <a:lstStyle/>
          <a:p>
            <a:pPr fontAlgn="base">
              <a:lnSpc>
                <a:spcPct val="150000"/>
              </a:lnSpc>
            </a:pPr>
            <a:r>
              <a:rPr lang="en-US" sz="2400" b="1" smtClean="0">
                <a:latin typeface="Times New Roman" panose="02020603050405020304" pitchFamily="18" charset="0"/>
                <a:cs typeface="Times New Roman" panose="02020603050405020304" pitchFamily="18" charset="0"/>
              </a:rPr>
              <a:t>T</a:t>
            </a:r>
            <a:r>
              <a:rPr lang="vi-VN" sz="2400" b="1" smtClean="0">
                <a:latin typeface="Times New Roman" panose="02020603050405020304" pitchFamily="18" charset="0"/>
                <a:cs typeface="Times New Roman" panose="02020603050405020304" pitchFamily="18" charset="0"/>
              </a:rPr>
              <a:t>ính </a:t>
            </a:r>
            <a:r>
              <a:rPr lang="vi-VN" sz="2400" b="1">
                <a:latin typeface="Times New Roman" panose="02020603050405020304" pitchFamily="18" charset="0"/>
                <a:cs typeface="Times New Roman" panose="02020603050405020304" pitchFamily="18" charset="0"/>
              </a:rPr>
              <a:t>xác định</a:t>
            </a:r>
            <a:r>
              <a:rPr lang="vi-VN" sz="2400">
                <a:latin typeface="Times New Roman" panose="02020603050405020304" pitchFamily="18" charset="0"/>
                <a:cs typeface="Times New Roman" panose="02020603050405020304" pitchFamily="18" charset="0"/>
              </a:rPr>
              <a:t>: cùng một thông báo được xử lý bởi cùng một hàm được băm phải luôn tạo ra cùng một hàm được băm </a:t>
            </a:r>
            <a:endParaRPr lang="en-US" sz="2400" smtClean="0">
              <a:latin typeface="Times New Roman" panose="02020603050405020304" pitchFamily="18" charset="0"/>
              <a:cs typeface="Times New Roman" panose="02020603050405020304" pitchFamily="18" charset="0"/>
            </a:endParaRPr>
          </a:p>
          <a:p>
            <a:pPr fontAlgn="base">
              <a:lnSpc>
                <a:spcPct val="150000"/>
              </a:lnSpc>
            </a:pPr>
            <a:r>
              <a:rPr lang="vi-VN" sz="2400" b="1" smtClean="0">
                <a:latin typeface="Times New Roman" panose="02020603050405020304" pitchFamily="18" charset="0"/>
                <a:cs typeface="Times New Roman" panose="02020603050405020304" pitchFamily="18" charset="0"/>
              </a:rPr>
              <a:t>Chống</a:t>
            </a:r>
            <a:r>
              <a:rPr lang="en-US" sz="2400" b="1" smtClean="0">
                <a:latin typeface="Times New Roman" panose="02020603050405020304" pitchFamily="18" charset="0"/>
                <a:cs typeface="Times New Roman" panose="02020603050405020304" pitchFamily="18" charset="0"/>
              </a:rPr>
              <a:t> đảo ngược</a:t>
            </a:r>
            <a:r>
              <a:rPr lang="vi-VN" sz="2400" smtClean="0">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không thể “khôi phục” hàm băm (không thể xác định được dữ liệu đầu vào dựa trên kết quả đầu ra</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fontAlgn="base">
              <a:lnSpc>
                <a:spcPct val="150000"/>
              </a:lnSpc>
            </a:pPr>
            <a:r>
              <a:rPr lang="en-US" sz="2400" b="1" smtClean="0">
                <a:latin typeface="Times New Roman" panose="02020603050405020304" pitchFamily="18" charset="0"/>
                <a:cs typeface="Times New Roman" panose="02020603050405020304" pitchFamily="18" charset="0"/>
              </a:rPr>
              <a:t>Tính hỗn loạn cao</a:t>
            </a:r>
            <a:r>
              <a:rPr lang="en-US" sz="2400">
                <a:latin typeface="Times New Roman" panose="02020603050405020304" pitchFamily="18" charset="0"/>
                <a:cs typeface="Times New Roman" panose="02020603050405020304" pitchFamily="18" charset="0"/>
              </a:rPr>
              <a:t> : một thay đổi nhỏ đối với một </a:t>
            </a:r>
            <a:r>
              <a:rPr lang="en-US" sz="2400" smtClean="0">
                <a:latin typeface="Times New Roman" panose="02020603050405020304" pitchFamily="18" charset="0"/>
                <a:cs typeface="Times New Roman" panose="02020603050405020304" pitchFamily="18" charset="0"/>
              </a:rPr>
              <a:t>Thông điệp</a:t>
            </a:r>
            <a:r>
              <a:rPr lang="en-US" sz="2400">
                <a:latin typeface="Times New Roman" panose="02020603050405020304" pitchFamily="18" charset="0"/>
                <a:cs typeface="Times New Roman" panose="02020603050405020304" pitchFamily="18" charset="0"/>
              </a:rPr>
              <a:t> sẽ tạo ra một hàm băm </a:t>
            </a:r>
            <a:r>
              <a:rPr lang="en-US" sz="2400" smtClean="0">
                <a:latin typeface="Times New Roman" panose="02020603050405020304" pitchFamily="18" charset="0"/>
                <a:cs typeface="Times New Roman" panose="02020603050405020304" pitchFamily="18" charset="0"/>
              </a:rPr>
              <a:t>khác</a:t>
            </a:r>
            <a:r>
              <a:rPr lang="en-US" sz="240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a:p>
            <a:pPr fontAlgn="base">
              <a:lnSpc>
                <a:spcPct val="150000"/>
              </a:lnSpc>
            </a:pPr>
            <a:r>
              <a:rPr lang="en-US" sz="2400" b="1" smtClean="0">
                <a:latin typeface="Times New Roman" panose="02020603050405020304" pitchFamily="18" charset="0"/>
                <a:cs typeface="Times New Roman" panose="02020603050405020304" pitchFamily="18" charset="0"/>
              </a:rPr>
              <a:t>Chống </a:t>
            </a:r>
            <a:r>
              <a:rPr lang="en-US" sz="2400" b="1" smtClean="0">
                <a:latin typeface="Times New Roman" panose="02020603050405020304" pitchFamily="18" charset="0"/>
                <a:cs typeface="Times New Roman" panose="02020603050405020304" pitchFamily="18" charset="0"/>
              </a:rPr>
              <a:t>xung đột va chạm</a:t>
            </a:r>
            <a:r>
              <a:rPr lang="en-US" sz="2400" smtClean="0">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hai thông điệp khác nhau  không được tạo ra cùng một  hàm băm</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87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Chức </a:t>
            </a:r>
            <a:r>
              <a:rPr lang="en-US" b="1">
                <a:latin typeface="Times New Roman" panose="02020603050405020304" pitchFamily="18" charset="0"/>
                <a:cs typeface="Times New Roman" panose="02020603050405020304" pitchFamily="18" charset="0"/>
              </a:rPr>
              <a:t>năng băm mật khẩu sẽ chậm</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3600">
                <a:latin typeface="Times New Roman" panose="02020603050405020304" pitchFamily="18" charset="0"/>
                <a:cs typeface="Times New Roman" panose="02020603050405020304" pitchFamily="18" charset="0"/>
              </a:rPr>
              <a:t>Một thuật toán nhanh sẽ hỗ trợ các cuộc tấn </a:t>
            </a:r>
            <a:r>
              <a:rPr lang="en-US" sz="3600" smtClean="0">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trong </a:t>
            </a:r>
            <a:r>
              <a:rPr lang="en-US" sz="3600">
                <a:latin typeface="Times New Roman" panose="02020603050405020304" pitchFamily="18" charset="0"/>
                <a:cs typeface="Times New Roman" panose="02020603050405020304" pitchFamily="18" charset="0"/>
              </a:rPr>
              <a:t>đó tin tặc sẽ cố gắng đoán mật khẩu bằng cách băm và so sánh hàng </a:t>
            </a:r>
            <a:r>
              <a:rPr lang="en-US" sz="3600" smtClean="0">
                <a:latin typeface="Times New Roman" panose="02020603050405020304" pitchFamily="18" charset="0"/>
                <a:cs typeface="Times New Roman" panose="02020603050405020304" pitchFamily="18" charset="0"/>
              </a:rPr>
              <a:t>tỷ </a:t>
            </a:r>
            <a:r>
              <a:rPr lang="en-US" sz="3600">
                <a:latin typeface="Times New Roman" panose="02020603050405020304" pitchFamily="18" charset="0"/>
                <a:cs typeface="Times New Roman" panose="02020603050405020304" pitchFamily="18" charset="0"/>
              </a:rPr>
              <a:t>mật khẩu tiềm năng mỗi giây</a:t>
            </a:r>
            <a:r>
              <a:rPr lang="en-US" sz="3600" smtClean="0">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89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a:latin typeface="Times New Roman" panose="02020603050405020304" pitchFamily="18" charset="0"/>
                <a:cs typeface="Times New Roman" panose="02020603050405020304" pitchFamily="18" charset="0"/>
              </a:rPr>
              <a:t>Tại sao phải </a:t>
            </a:r>
            <a:r>
              <a:rPr lang="en-US" sz="4800" b="1" smtClean="0">
                <a:latin typeface="Times New Roman" panose="02020603050405020304" pitchFamily="18" charset="0"/>
                <a:cs typeface="Times New Roman" panose="02020603050405020304" pitchFamily="18" charset="0"/>
              </a:rPr>
              <a:t>salt?</a:t>
            </a:r>
            <a:r>
              <a:rPr lang="en-US" b="1"/>
              <a:t/>
            </a:r>
            <a:br>
              <a:rPr lang="en-US" b="1"/>
            </a:br>
            <a:endParaRPr lang="en-US"/>
          </a:p>
        </p:txBody>
      </p:sp>
      <p:sp>
        <p:nvSpPr>
          <p:cNvPr id="3" name="Content Placeholder 2"/>
          <p:cNvSpPr>
            <a:spLocks noGrp="1"/>
          </p:cNvSpPr>
          <p:nvPr>
            <p:ph idx="1"/>
          </p:nvPr>
        </p:nvSpPr>
        <p:spPr>
          <a:xfrm>
            <a:off x="838200" y="1306287"/>
            <a:ext cx="10515600" cy="5477690"/>
          </a:xfrm>
        </p:spPr>
        <p:txBody>
          <a:bodyPr>
            <a:normAutofit fontScale="92500" lnSpcReduction="10000"/>
          </a:bodyPr>
          <a:lstStyle/>
          <a:p>
            <a:pPr marL="0" indent="0">
              <a:lnSpc>
                <a:spcPct val="150000"/>
              </a:lnSpc>
              <a:buNone/>
            </a:pPr>
            <a:r>
              <a:rPr lang="en-US" sz="3200" smtClean="0">
                <a:latin typeface="Times New Roman" panose="02020603050405020304" pitchFamily="18" charset="0"/>
                <a:cs typeface="Times New Roman" panose="02020603050405020304" pitchFamily="18" charset="0"/>
              </a:rPr>
              <a:t>	V</a:t>
            </a:r>
            <a:r>
              <a:rPr lang="vi-VN" sz="3200" smtClean="0">
                <a:latin typeface="Times New Roman" panose="02020603050405020304" pitchFamily="18" charset="0"/>
                <a:cs typeface="Times New Roman" panose="02020603050405020304" pitchFamily="18" charset="0"/>
              </a:rPr>
              <a:t>ẫn </a:t>
            </a:r>
            <a:r>
              <a:rPr lang="vi-VN" sz="3200">
                <a:latin typeface="Times New Roman" panose="02020603050405020304" pitchFamily="18" charset="0"/>
                <a:cs typeface="Times New Roman" panose="02020603050405020304" pitchFamily="18" charset="0"/>
              </a:rPr>
              <a:t>có cách để từ hash_value có thể suy gián tiếp ra được password ví dụ brute-force </a:t>
            </a:r>
            <a:r>
              <a:rPr lang="vi-VN" sz="3200" smtClean="0">
                <a:latin typeface="Times New Roman" panose="02020603050405020304" pitchFamily="18" charset="0"/>
                <a:cs typeface="Times New Roman" panose="02020603050405020304" pitchFamily="18" charset="0"/>
              </a:rPr>
              <a:t>attach</a:t>
            </a:r>
            <a:r>
              <a:rPr lang="en-US" sz="3200" smtClean="0">
                <a:latin typeface="Times New Roman" panose="02020603050405020304" pitchFamily="18" charset="0"/>
                <a:cs typeface="Times New Roman" panose="02020603050405020304" pitchFamily="18" charset="0"/>
              </a:rPr>
              <a:t>(cuộc tấn công lớn)</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dictionary </a:t>
            </a:r>
            <a:r>
              <a:rPr lang="vi-VN" sz="3200" smtClean="0">
                <a:latin typeface="Times New Roman" panose="02020603050405020304" pitchFamily="18" charset="0"/>
                <a:cs typeface="Times New Roman" panose="02020603050405020304" pitchFamily="18" charset="0"/>
              </a:rPr>
              <a:t>attach</a:t>
            </a:r>
            <a:r>
              <a:rPr lang="en-US" sz="3200" smtClean="0">
                <a:latin typeface="Times New Roman" panose="02020603050405020304" pitchFamily="18" charset="0"/>
                <a:cs typeface="Times New Roman" panose="02020603050405020304" pitchFamily="18" charset="0"/>
              </a:rPr>
              <a:t>(tấn công tra từ điển)</a:t>
            </a:r>
            <a:r>
              <a:rPr lang="vi-VN" sz="3200" smtClean="0">
                <a:latin typeface="Times New Roman" panose="02020603050405020304" pitchFamily="18" charset="0"/>
                <a:cs typeface="Times New Roman" panose="02020603050405020304" pitchFamily="18" charset="0"/>
              </a:rPr>
              <a:t>-&gt; </a:t>
            </a:r>
            <a:r>
              <a:rPr lang="vi-VN" sz="3200">
                <a:latin typeface="Times New Roman" panose="02020603050405020304" pitchFamily="18" charset="0"/>
                <a:cs typeface="Times New Roman" panose="02020603050405020304" pitchFamily="18" charset="0"/>
              </a:rPr>
              <a:t>điểm chung là ta cần thử và đoán password nhiều lần cho tới khi đúng cái cần tìm. </a:t>
            </a:r>
            <a:endParaRPr lang="en-US" sz="3200" smtClean="0">
              <a:latin typeface="Times New Roman" panose="02020603050405020304" pitchFamily="18" charset="0"/>
              <a:cs typeface="Times New Roman" panose="02020603050405020304" pitchFamily="18" charset="0"/>
            </a:endParaRPr>
          </a:p>
          <a:p>
            <a:pPr marL="0" indent="0">
              <a:lnSpc>
                <a:spcPct val="150000"/>
              </a:lnSpc>
              <a:buNone/>
            </a:pPr>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Một </a:t>
            </a:r>
            <a:r>
              <a:rPr lang="vi-VN" sz="3200">
                <a:latin typeface="Times New Roman" panose="02020603050405020304" pitchFamily="18" charset="0"/>
                <a:cs typeface="Times New Roman" panose="02020603050405020304" pitchFamily="18" charset="0"/>
              </a:rPr>
              <a:t>cách khác đó là ta có thể tính toán trước giá trị hash của tất cả các trường hợp và của tất cả các thuật toán -&gt; cách này khó, tốn thời gian, nhưng bây giờ với tốc độ tính toán của máy tính, ta vẫn có thể làm được.  </a:t>
            </a:r>
            <a:r>
              <a:rPr lang="en-US"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67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63633"/>
            <a:ext cx="10515600" cy="4313329"/>
          </a:xfrm>
        </p:spPr>
        <p:txBody>
          <a:bodyPr>
            <a:normAutofit lnSpcReduction="10000"/>
          </a:bodyPr>
          <a:lstStyle/>
          <a:p>
            <a:pPr marL="0" indent="0">
              <a:lnSpc>
                <a:spcPct val="150000"/>
              </a:lnSpc>
              <a:buNone/>
            </a:pPr>
            <a:r>
              <a:rPr lang="en-US" sz="3600">
                <a:latin typeface="Times New Roman" panose="02020603050405020304" pitchFamily="18" charset="0"/>
                <a:cs typeface="Times New Roman" panose="02020603050405020304" pitchFamily="18" charset="0"/>
              </a:rPr>
              <a:t>Nếu ta chỉ hash mỗi password, ta gặp vấn đề đó là:</a:t>
            </a:r>
          </a:p>
          <a:p>
            <a:pPr>
              <a:lnSpc>
                <a:spcPct val="150000"/>
              </a:lnSpc>
            </a:pPr>
            <a:r>
              <a:rPr lang="en-US" sz="3600">
                <a:latin typeface="Times New Roman" panose="02020603050405020304" pitchFamily="18" charset="0"/>
                <a:cs typeface="Times New Roman" panose="02020603050405020304" pitchFamily="18" charset="0"/>
              </a:rPr>
              <a:t>2 password giống nhau (user vô tình trùng password) thì chuỗi hash(password) sẽ giống nhau.</a:t>
            </a:r>
          </a:p>
          <a:p>
            <a:pPr>
              <a:lnSpc>
                <a:spcPct val="150000"/>
              </a:lnSpc>
            </a:pPr>
            <a:r>
              <a:rPr lang="vi-VN" sz="3600">
                <a:latin typeface="Times New Roman" panose="02020603050405020304" pitchFamily="18" charset="0"/>
                <a:cs typeface="Times New Roman" panose="02020603050405020304" pitchFamily="18" charset="0"/>
              </a:rPr>
              <a:t>User cố tình đặt password đơn giản và phổ biến</a:t>
            </a:r>
            <a:r>
              <a:rPr lang="en-US" sz="3600">
                <a:latin typeface="Times New Roman" panose="02020603050405020304" pitchFamily="18" charset="0"/>
                <a:cs typeface="Times New Roman" panose="02020603050405020304" pitchFamily="18" charset="0"/>
              </a:rPr>
              <a:t> (ví dụ 123456890…) </a:t>
            </a:r>
            <a:r>
              <a:rPr lang="vi-VN" sz="3600">
                <a:latin typeface="Times New Roman" panose="02020603050405020304" pitchFamily="18" charset="0"/>
                <a:cs typeface="Times New Roman" panose="02020603050405020304" pitchFamily="18" charset="0"/>
              </a:rPr>
              <a:t>-&gt; dễ nhớ cho user nhưng dễ tra ngược.</a:t>
            </a:r>
            <a:endParaRPr lang="en-US" sz="36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12732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id </a:t>
            </a:r>
            <a:r>
              <a:rPr lang="en-US" smtClean="0"/>
              <a:t>|                      </a:t>
            </a:r>
            <a:r>
              <a:rPr lang="en-US"/>
              <a:t>hash_md5 </a:t>
            </a:r>
            <a:r>
              <a:rPr lang="en-US" smtClean="0"/>
              <a:t>                             |</a:t>
            </a:r>
          </a:p>
          <a:p>
            <a:pPr marL="0" indent="0">
              <a:buNone/>
            </a:pPr>
            <a:r>
              <a:rPr lang="en-US" i="1" smtClean="0"/>
              <a:t>---------------------------------------</a:t>
            </a:r>
            <a:r>
              <a:rPr lang="en-US" smtClean="0"/>
              <a:t> -----------------</a:t>
            </a:r>
          </a:p>
          <a:p>
            <a:pPr marL="0" indent="0">
              <a:buNone/>
            </a:pPr>
            <a:r>
              <a:rPr lang="en-US" smtClean="0"/>
              <a:t>1  | </a:t>
            </a:r>
            <a:r>
              <a:rPr lang="en-US"/>
              <a:t>e10adc3949ba59abbe56e057f20f883e </a:t>
            </a:r>
            <a:r>
              <a:rPr lang="en-US" smtClean="0"/>
              <a:t>|</a:t>
            </a:r>
          </a:p>
          <a:p>
            <a:endParaRPr lang="en-US" smtClean="0"/>
          </a:p>
          <a:p>
            <a:pPr marL="0" indent="0">
              <a:buNone/>
            </a:pPr>
            <a:r>
              <a:rPr lang="en-US"/>
              <a:t>id | </a:t>
            </a:r>
            <a:r>
              <a:rPr lang="en-US" smtClean="0"/>
              <a:t>                      hash_md5                             |             salt                  | </a:t>
            </a:r>
          </a:p>
          <a:p>
            <a:pPr marL="0" indent="0">
              <a:buNone/>
            </a:pPr>
            <a:r>
              <a:rPr lang="en-US" i="1" smtClean="0"/>
              <a:t>---------------------------------------------------------</a:t>
            </a:r>
            <a:r>
              <a:rPr lang="en-US" smtClean="0"/>
              <a:t> -----------------------------</a:t>
            </a:r>
          </a:p>
          <a:p>
            <a:pPr marL="0" indent="0">
              <a:buNone/>
            </a:pPr>
            <a:r>
              <a:rPr lang="en-US" smtClean="0"/>
              <a:t>1 </a:t>
            </a:r>
            <a:r>
              <a:rPr lang="en-US"/>
              <a:t>| 0510210d4b370165658bdc0d0b005244 | 7nWZLcCK0vsPzIM |</a:t>
            </a:r>
          </a:p>
        </p:txBody>
      </p:sp>
      <p:sp>
        <p:nvSpPr>
          <p:cNvPr id="9" name="Rectangle 5"/>
          <p:cNvSpPr>
            <a:spLocks noGrp="1" noChangeArrowheads="1"/>
          </p:cNvSpPr>
          <p:nvPr>
            <p:ph type="title"/>
          </p:nvPr>
        </p:nvSpPr>
        <p:spPr bwMode="auto">
          <a:xfrm>
            <a:off x="838200" y="766298"/>
            <a:ext cx="9542997" cy="5232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Giờ ta thử thay vì </a:t>
            </a:r>
            <a:r>
              <a:rPr kumimoji="0" lang="en-US" alt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hash(password)</a:t>
            </a:r>
            <a:r>
              <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ta sẽ </a:t>
            </a:r>
            <a:r>
              <a:rPr kumimoji="0" lang="en-US" alt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hash(salt + password)</a:t>
            </a:r>
            <a:r>
              <a:rPr kumimoji="0" lang="en-US" alt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
            <a:ext cx="10515600" cy="6098586"/>
          </a:xfrm>
        </p:spPr>
        <p:txBody>
          <a:bodyPr>
            <a:normAutofit lnSpcReduction="10000"/>
          </a:bodyPr>
          <a:lstStyle/>
          <a:p>
            <a:pPr marL="0" indent="0">
              <a:lnSpc>
                <a:spcPct val="150000"/>
              </a:lnSpc>
              <a:buNone/>
            </a:pPr>
            <a:r>
              <a:rPr lang="en-US" smtClean="0">
                <a:latin typeface="Times New Roman" panose="02020603050405020304" pitchFamily="18" charset="0"/>
                <a:cs typeface="Times New Roman" panose="02020603050405020304" pitchFamily="18" charset="0"/>
              </a:rPr>
              <a:t>	Như vậy</a:t>
            </a:r>
            <a:r>
              <a:rPr lang="en-US">
                <a:latin typeface="Times New Roman" panose="02020603050405020304" pitchFamily="18" charset="0"/>
                <a:cs typeface="Times New Roman" panose="02020603050405020304" pitchFamily="18" charset="0"/>
              </a:rPr>
              <a:t> kẻ tấn công sẽ </a:t>
            </a:r>
            <a:r>
              <a:rPr lang="en-US" smtClean="0">
                <a:latin typeface="Times New Roman" panose="02020603050405020304" pitchFamily="18" charset="0"/>
                <a:cs typeface="Times New Roman" panose="02020603050405020304" pitchFamily="18" charset="0"/>
              </a:rPr>
              <a:t>phải tính toán lại </a:t>
            </a:r>
            <a:r>
              <a:rPr lang="vi-VN">
                <a:latin typeface="Times New Roman" panose="02020603050405020304" pitchFamily="18" charset="0"/>
                <a:cs typeface="Times New Roman" panose="02020603050405020304" pitchFamily="18" charset="0"/>
              </a:rPr>
              <a:t>tất cả các trường hợp cộng với salt. Nếu salt là random cho từng user, kẻ tấn công sẽ phải tính toán toàn bộ trường hợp cộng với riêng từng salt cho toàn bộ </a:t>
            </a:r>
            <a:r>
              <a:rPr lang="vi-VN" smtClean="0">
                <a:latin typeface="Times New Roman" panose="02020603050405020304" pitchFamily="18" charset="0"/>
                <a:cs typeface="Times New Roman" panose="02020603050405020304" pitchFamily="18" charset="0"/>
              </a:rPr>
              <a:t>user</a:t>
            </a:r>
            <a:r>
              <a:rPr lang="en-US"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0" indent="0">
              <a:lnSpc>
                <a:spcPct val="150000"/>
              </a:lnSpc>
              <a:buNone/>
            </a:pPr>
            <a:r>
              <a:rPr lang="en-US" smtClean="0">
                <a:latin typeface="Times New Roman" panose="02020603050405020304" pitchFamily="18" charset="0"/>
                <a:cs typeface="Times New Roman" panose="02020603050405020304" pitchFamily="18" charset="0"/>
              </a:rPr>
              <a:t>	Chi </a:t>
            </a:r>
            <a:r>
              <a:rPr lang="en-US">
                <a:latin typeface="Times New Roman" panose="02020603050405020304" pitchFamily="18" charset="0"/>
                <a:cs typeface="Times New Roman" panose="02020603050405020304" pitchFamily="18" charset="0"/>
              </a:rPr>
              <a:t>phí cho 2 phép tính trên là vô cùng lớn và tốn rất nhiều thời gian để thực hiện. Vậy tóm lại mục đích của </a:t>
            </a:r>
            <a:r>
              <a:rPr lang="en-US" smtClean="0">
                <a:latin typeface="Times New Roman" panose="02020603050405020304" pitchFamily="18" charset="0"/>
                <a:cs typeface="Times New Roman" panose="02020603050405020304" pitchFamily="18" charset="0"/>
              </a:rPr>
              <a:t>salt là:</a:t>
            </a:r>
          </a:p>
          <a:p>
            <a:pPr>
              <a:lnSpc>
                <a:spcPct val="150000"/>
              </a:lnSpc>
            </a:pPr>
            <a:r>
              <a:rPr lang="vi-VN">
                <a:latin typeface="Times New Roman" panose="02020603050405020304" pitchFamily="18" charset="0"/>
                <a:cs typeface="Times New Roman" panose="02020603050405020304" pitchFamily="18" charset="0"/>
              </a:rPr>
              <a:t>Bảo vệ user kể cả khi user dùng password phổ biến và password không mạnh vì user không thể nhớ được các password phức tạp nhưng tốc độ tính toán của máy tính thì càng ngày càng nhanh.</a:t>
            </a:r>
          </a:p>
          <a:p>
            <a:pPr>
              <a:lnSpc>
                <a:spcPct val="150000"/>
              </a:lnSpc>
            </a:pPr>
            <a:r>
              <a:rPr lang="vi-VN">
                <a:latin typeface="Times New Roman" panose="02020603050405020304" pitchFamily="18" charset="0"/>
                <a:cs typeface="Times New Roman" panose="02020603050405020304" pitchFamily="18" charset="0"/>
              </a:rPr>
              <a:t>Tạo ra nhiều chi phí tính toán, kẻ tấn công không thể tính </a:t>
            </a:r>
            <a:r>
              <a:rPr lang="vi-VN" smtClean="0">
                <a:latin typeface="Times New Roman" panose="02020603050405020304" pitchFamily="18" charset="0"/>
                <a:cs typeface="Times New Roman" panose="02020603050405020304" pitchFamily="18" charset="0"/>
              </a:rPr>
              <a:t>toán.</a:t>
            </a:r>
            <a:endParaRPr lang="vi-VN">
              <a:latin typeface="Times New Roman" panose="02020603050405020304" pitchFamily="18" charset="0"/>
              <a:cs typeface="Times New Roman" panose="02020603050405020304" pitchFamily="18" charset="0"/>
            </a:endParaRPr>
          </a:p>
          <a:p>
            <a:endParaRPr lang="en-US" smtClean="0"/>
          </a:p>
        </p:txBody>
      </p:sp>
    </p:spTree>
    <p:extLst>
      <p:ext uri="{BB962C8B-B14F-4D97-AF65-F5344CB8AC3E}">
        <p14:creationId xmlns:p14="http://schemas.microsoft.com/office/powerpoint/2010/main" val="228646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89" y="0"/>
            <a:ext cx="10515600" cy="1325563"/>
          </a:xfrm>
        </p:spPr>
        <p:txBody>
          <a:bodyPr/>
          <a:lstStyle/>
          <a:p>
            <a:r>
              <a:rPr lang="en-US" b="1">
                <a:latin typeface="Times New Roman" panose="02020603050405020304" pitchFamily="18" charset="0"/>
                <a:cs typeface="Times New Roman" panose="02020603050405020304" pitchFamily="18" charset="0"/>
              </a:rPr>
              <a:t>Tại sao cần Pepper?</a:t>
            </a:r>
          </a:p>
        </p:txBody>
      </p:sp>
      <p:sp>
        <p:nvSpPr>
          <p:cNvPr id="3" name="Content Placeholder 2"/>
          <p:cNvSpPr>
            <a:spLocks noGrp="1"/>
          </p:cNvSpPr>
          <p:nvPr>
            <p:ph idx="1"/>
          </p:nvPr>
        </p:nvSpPr>
        <p:spPr>
          <a:xfrm>
            <a:off x="838200" y="1445622"/>
            <a:ext cx="10515600" cy="5294811"/>
          </a:xfrm>
        </p:spPr>
        <p:txBody>
          <a:bodyPr>
            <a:normAutofit fontScale="85000" lnSpcReduction="20000"/>
          </a:bodyPr>
          <a:lstStyle/>
          <a:p>
            <a:pPr marL="0" indent="0">
              <a:lnSpc>
                <a:spcPct val="150000"/>
              </a:lnSpc>
              <a:buNone/>
            </a:pPr>
            <a:r>
              <a:rPr lang="en-US" sz="3200" smtClean="0">
                <a:latin typeface="Times New Roman" panose="02020603050405020304" pitchFamily="18" charset="0"/>
                <a:cs typeface="Times New Roman" panose="02020603050405020304" pitchFamily="18" charset="0"/>
              </a:rPr>
              <a:t>	Giả sử</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một ổ cứng hư và cần thay một ổ cứng </a:t>
            </a:r>
            <a:r>
              <a:rPr lang="vi-VN" sz="3200" smtClean="0">
                <a:latin typeface="Times New Roman" panose="02020603050405020304" pitchFamily="18" charset="0"/>
                <a:cs typeface="Times New Roman" panose="02020603050405020304" pitchFamily="18" charset="0"/>
              </a:rPr>
              <a:t>mới</a:t>
            </a:r>
            <a:r>
              <a:rPr lang="en-US" sz="3200" smtClean="0">
                <a:latin typeface="Times New Roman" panose="02020603050405020304" pitchFamily="18" charset="0"/>
                <a:cs typeface="Times New Roman" panose="02020603050405020304" pitchFamily="18" charset="0"/>
              </a:rPr>
              <a:t>, ổ cứng</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bị hư là </a:t>
            </a:r>
            <a:r>
              <a:rPr lang="en-US" sz="3200" smtClean="0">
                <a:latin typeface="Times New Roman" panose="02020603050405020304" pitchFamily="18" charset="0"/>
                <a:cs typeface="Times New Roman" panose="02020603050405020304" pitchFamily="18" charset="0"/>
              </a:rPr>
              <a:t>bản sao</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của </a:t>
            </a:r>
            <a:r>
              <a:rPr lang="en-US" sz="3200" smtClean="0">
                <a:latin typeface="Times New Roman" panose="02020603050405020304" pitchFamily="18" charset="0"/>
                <a:cs typeface="Times New Roman" panose="02020603050405020304" pitchFamily="18" charset="0"/>
              </a:rPr>
              <a:t>ổ cứng</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còn lại, </a:t>
            </a:r>
            <a:r>
              <a:rPr lang="en-US" sz="3200" smtClean="0">
                <a:latin typeface="Times New Roman" panose="02020603050405020304" pitchFamily="18" charset="0"/>
                <a:cs typeface="Times New Roman" panose="02020603050405020304" pitchFamily="18" charset="0"/>
              </a:rPr>
              <a:t>cần </a:t>
            </a:r>
            <a:r>
              <a:rPr lang="vi-VN" sz="3200" smtClean="0">
                <a:latin typeface="Times New Roman" panose="02020603050405020304" pitchFamily="18" charset="0"/>
                <a:cs typeface="Times New Roman" panose="02020603050405020304" pitchFamily="18" charset="0"/>
              </a:rPr>
              <a:t>phải </a:t>
            </a:r>
            <a:r>
              <a:rPr lang="vi-VN" sz="3200">
                <a:latin typeface="Times New Roman" panose="02020603050405020304" pitchFamily="18" charset="0"/>
                <a:cs typeface="Times New Roman" panose="02020603050405020304" pitchFamily="18" charset="0"/>
              </a:rPr>
              <a:t>tiêu hủy ổ cứng hư đó nếu không ai đó có thể </a:t>
            </a:r>
            <a:r>
              <a:rPr lang="en-US" sz="3200" smtClean="0">
                <a:latin typeface="Times New Roman" panose="02020603050405020304" pitchFamily="18" charset="0"/>
                <a:cs typeface="Times New Roman" panose="02020603050405020304" pitchFamily="18" charset="0"/>
              </a:rPr>
              <a:t>tìm thấy </a:t>
            </a:r>
            <a:r>
              <a:rPr lang="vi-VN" sz="3200" smtClean="0">
                <a:latin typeface="Times New Roman" panose="02020603050405020304" pitchFamily="18" charset="0"/>
                <a:cs typeface="Times New Roman" panose="02020603050405020304" pitchFamily="18" charset="0"/>
              </a:rPr>
              <a:t>và </a:t>
            </a:r>
            <a:r>
              <a:rPr lang="vi-VN" sz="3200">
                <a:latin typeface="Times New Roman" panose="02020603050405020304" pitchFamily="18" charset="0"/>
                <a:cs typeface="Times New Roman" panose="02020603050405020304" pitchFamily="18" charset="0"/>
              </a:rPr>
              <a:t>tái tạo lại một phần dữ liệu trong </a:t>
            </a:r>
            <a:r>
              <a:rPr lang="en-US" sz="3200" smtClean="0">
                <a:latin typeface="Times New Roman" panose="02020603050405020304" pitchFamily="18" charset="0"/>
                <a:cs typeface="Times New Roman" panose="02020603050405020304" pitchFamily="18" charset="0"/>
              </a:rPr>
              <a:t>ổ cứng</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hư đó</a:t>
            </a:r>
            <a:r>
              <a:rPr lang="vi-VN" sz="3200" smtClean="0">
                <a:latin typeface="Times New Roman" panose="02020603050405020304" pitchFamily="18" charset="0"/>
                <a:cs typeface="Times New Roman" panose="02020603050405020304" pitchFamily="18" charset="0"/>
              </a:rPr>
              <a:t>.</a:t>
            </a:r>
            <a:endParaRPr lang="en-US" sz="3200" smtClean="0">
              <a:latin typeface="Times New Roman" panose="02020603050405020304" pitchFamily="18" charset="0"/>
              <a:cs typeface="Times New Roman" panose="02020603050405020304" pitchFamily="18" charset="0"/>
            </a:endParaRPr>
          </a:p>
          <a:p>
            <a:pPr marL="0" indent="0">
              <a:lnSpc>
                <a:spcPct val="150000"/>
              </a:lnSpc>
              <a:buNone/>
            </a:pPr>
            <a:r>
              <a:rPr lang="en-US" sz="3200" smtClean="0">
                <a:latin typeface="Times New Roman" panose="02020603050405020304" pitchFamily="18" charset="0"/>
                <a:cs typeface="Times New Roman" panose="02020603050405020304" pitchFamily="18" charset="0"/>
              </a:rPr>
              <a:t>	Dù </a:t>
            </a:r>
            <a:r>
              <a:rPr lang="en-US" sz="3200">
                <a:latin typeface="Times New Roman" panose="02020603050405020304" pitchFamily="18" charset="0"/>
                <a:cs typeface="Times New Roman" panose="02020603050405020304" pitchFamily="18" charset="0"/>
              </a:rPr>
              <a:t>random-salt đã làm tăng chi </a:t>
            </a:r>
            <a:r>
              <a:rPr lang="en-US" sz="3200" smtClean="0">
                <a:latin typeface="Times New Roman" panose="02020603050405020304" pitchFamily="18" charset="0"/>
                <a:cs typeface="Times New Roman" panose="02020603050405020304" pitchFamily="18" charset="0"/>
              </a:rPr>
              <a:t>phí </a:t>
            </a:r>
            <a:r>
              <a:rPr lang="vi-VN" sz="3200" smtClean="0">
                <a:latin typeface="Times New Roman" panose="02020603050405020304" pitchFamily="18" charset="0"/>
                <a:cs typeface="Times New Roman" panose="02020603050405020304" pitchFamily="18" charset="0"/>
              </a:rPr>
              <a:t>nhưng </a:t>
            </a:r>
            <a:r>
              <a:rPr lang="vi-VN" sz="3200">
                <a:latin typeface="Times New Roman" panose="02020603050405020304" pitchFamily="18" charset="0"/>
                <a:cs typeface="Times New Roman" panose="02020603050405020304" pitchFamily="18" charset="0"/>
              </a:rPr>
              <a:t>đời không biết đâu mà </a:t>
            </a:r>
            <a:r>
              <a:rPr lang="vi-VN" sz="3200" smtClean="0">
                <a:latin typeface="Times New Roman" panose="02020603050405020304" pitchFamily="18" charset="0"/>
                <a:cs typeface="Times New Roman" panose="02020603050405020304" pitchFamily="18" charset="0"/>
              </a:rPr>
              <a:t>lần</a:t>
            </a:r>
            <a:r>
              <a:rPr lang="en-US" sz="3200" smtClean="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kẻ tấn công luôn có những động lực không tưởng để đạt được cái mình muốn</a:t>
            </a:r>
            <a:r>
              <a:rPr lang="vi-VN" sz="3200" smtClean="0">
                <a:latin typeface="Times New Roman" panose="02020603050405020304" pitchFamily="18" charset="0"/>
                <a:cs typeface="Times New Roman" panose="02020603050405020304" pitchFamily="18" charset="0"/>
              </a:rPr>
              <a:t>.</a:t>
            </a:r>
            <a:endParaRPr lang="en-US" sz="3200" smtClean="0">
              <a:latin typeface="Times New Roman" panose="02020603050405020304" pitchFamily="18" charset="0"/>
              <a:cs typeface="Times New Roman" panose="02020603050405020304" pitchFamily="18" charset="0"/>
            </a:endParaRPr>
          </a:p>
          <a:p>
            <a:pPr marL="0" indent="0">
              <a:lnSpc>
                <a:spcPct val="150000"/>
              </a:lnSpc>
              <a:buNone/>
            </a:pPr>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Giả </a:t>
            </a:r>
            <a:r>
              <a:rPr lang="vi-VN" sz="3200">
                <a:latin typeface="Times New Roman" panose="02020603050405020304" pitchFamily="18" charset="0"/>
                <a:cs typeface="Times New Roman" panose="02020603050405020304" pitchFamily="18" charset="0"/>
              </a:rPr>
              <a:t>sử kẻ tấn công có một siêu siêu máy tính và một </a:t>
            </a:r>
            <a:r>
              <a:rPr lang="en-US" sz="3200" smtClean="0">
                <a:latin typeface="Times New Roman" panose="02020603050405020304" pitchFamily="18" charset="0"/>
                <a:cs typeface="Times New Roman" panose="02020603050405020304" pitchFamily="18" charset="0"/>
              </a:rPr>
              <a:t>bản sao </a:t>
            </a:r>
            <a:r>
              <a:rPr lang="vi-VN" sz="3200" smtClean="0">
                <a:latin typeface="Times New Roman" panose="02020603050405020304" pitchFamily="18" charset="0"/>
                <a:cs typeface="Times New Roman" panose="02020603050405020304" pitchFamily="18" charset="0"/>
              </a:rPr>
              <a:t>ổ </a:t>
            </a:r>
            <a:r>
              <a:rPr lang="vi-VN" sz="3200">
                <a:latin typeface="Times New Roman" panose="02020603050405020304" pitchFamily="18" charset="0"/>
                <a:cs typeface="Times New Roman" panose="02020603050405020304" pitchFamily="18" charset="0"/>
              </a:rPr>
              <a:t>cứng hư </a:t>
            </a:r>
            <a:r>
              <a:rPr lang="vi-VN" sz="3200" smtClean="0">
                <a:latin typeface="Times New Roman" panose="02020603050405020304" pitchFamily="18" charset="0"/>
                <a:cs typeface="Times New Roman" panose="02020603050405020304" pitchFamily="18" charset="0"/>
              </a:rPr>
              <a:t>lục</a:t>
            </a:r>
            <a:r>
              <a:rPr lang="en-US" sz="320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tìm được</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Với siêu máy tính đó, ta có </a:t>
            </a:r>
            <a:r>
              <a:rPr lang="en-US" sz="3200" smtClean="0">
                <a:latin typeface="Times New Roman" panose="02020603050405020304" pitchFamily="18" charset="0"/>
                <a:cs typeface="Times New Roman" panose="02020603050405020304" pitchFamily="18" charset="0"/>
              </a:rPr>
              <a:t>thể</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tra ngược ra password cần tìm.</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89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549"/>
            <a:ext cx="10515600" cy="5924414"/>
          </a:xfrm>
        </p:spPr>
        <p:txBody>
          <a:bodyPr>
            <a:normAutofit lnSpcReduction="10000"/>
          </a:bodyPr>
          <a:lstStyle/>
          <a:p>
            <a:pPr marL="0" indent="0">
              <a:lnSpc>
                <a:spcPct val="150000"/>
              </a:lnSpc>
              <a:buNone/>
            </a:pPr>
            <a:r>
              <a:rPr lang="en-US" smtClean="0"/>
              <a:t>	</a:t>
            </a:r>
            <a:r>
              <a:rPr lang="vi-VN" smtClean="0">
                <a:latin typeface="+mj-lt"/>
              </a:rPr>
              <a:t>Nguyên </a:t>
            </a:r>
            <a:r>
              <a:rPr lang="vi-VN">
                <a:latin typeface="+mj-lt"/>
              </a:rPr>
              <a:t>tắc là không bỏ tất cả trứng trong một giỏ, đó là pepper. Pepper là một chuỗi tương tự như salt, nhưng khác biệt là ta cần </a:t>
            </a:r>
            <a:r>
              <a:rPr lang="vi-VN" b="1">
                <a:latin typeface="+mj-lt"/>
              </a:rPr>
              <a:t>giữ bí mật pepper</a:t>
            </a:r>
            <a:r>
              <a:rPr lang="vi-VN">
                <a:latin typeface="+mj-lt"/>
              </a:rPr>
              <a:t>, lưu ở một chỗ khác ngoài </a:t>
            </a:r>
            <a:r>
              <a:rPr lang="vi-VN" smtClean="0">
                <a:latin typeface="+mj-lt"/>
              </a:rPr>
              <a:t>database</a:t>
            </a:r>
            <a:r>
              <a:rPr lang="en-US">
                <a:latin typeface="+mj-lt"/>
              </a:rPr>
              <a:t>,</a:t>
            </a:r>
            <a:r>
              <a:rPr lang="vi-VN" smtClean="0">
                <a:latin typeface="+mj-lt"/>
              </a:rPr>
              <a:t> chỉ </a:t>
            </a:r>
            <a:r>
              <a:rPr lang="vi-VN">
                <a:latin typeface="+mj-lt"/>
              </a:rPr>
              <a:t>cần 1 pepper là đủ</a:t>
            </a:r>
            <a:r>
              <a:rPr lang="vi-VN" smtClean="0">
                <a:latin typeface="+mj-lt"/>
              </a:rPr>
              <a:t>.</a:t>
            </a:r>
            <a:endParaRPr lang="en-US" smtClean="0">
              <a:latin typeface="+mj-lt"/>
            </a:endParaRPr>
          </a:p>
          <a:p>
            <a:pPr marL="0" indent="0">
              <a:buNone/>
            </a:pPr>
            <a:endParaRPr lang="en-US" smtClean="0"/>
          </a:p>
          <a:p>
            <a:pPr marL="0" indent="0">
              <a:buNone/>
            </a:pPr>
            <a:r>
              <a:rPr lang="en-US" smtClean="0"/>
              <a:t>Từ</a:t>
            </a:r>
          </a:p>
          <a:p>
            <a:pPr marL="0" indent="0">
              <a:buNone/>
            </a:pPr>
            <a:endParaRPr lang="en-US" smtClean="0"/>
          </a:p>
          <a:p>
            <a:pPr marL="0" indent="0">
              <a:buNone/>
            </a:pPr>
            <a:r>
              <a:rPr lang="en-US"/>
              <a:t>hash(salt + password</a:t>
            </a:r>
            <a:r>
              <a:rPr lang="en-US" smtClean="0"/>
              <a:t>)</a:t>
            </a:r>
          </a:p>
          <a:p>
            <a:pPr marL="0" indent="0">
              <a:buNone/>
            </a:pPr>
            <a:endParaRPr lang="en-US" smtClean="0"/>
          </a:p>
          <a:p>
            <a:pPr marL="0" indent="0">
              <a:buNone/>
            </a:pPr>
            <a:r>
              <a:rPr lang="en-US" smtClean="0"/>
              <a:t>Thành</a:t>
            </a:r>
          </a:p>
          <a:p>
            <a:pPr marL="0" indent="0">
              <a:buNone/>
            </a:pPr>
            <a:endParaRPr lang="en-US" smtClean="0"/>
          </a:p>
          <a:p>
            <a:pPr marL="0" indent="0">
              <a:buNone/>
            </a:pPr>
            <a:r>
              <a:rPr lang="en-US"/>
              <a:t>hash(pepper + salt + password)</a:t>
            </a:r>
          </a:p>
        </p:txBody>
      </p:sp>
    </p:spTree>
    <p:extLst>
      <p:ext uri="{BB962C8B-B14F-4D97-AF65-F5344CB8AC3E}">
        <p14:creationId xmlns:p14="http://schemas.microsoft.com/office/powerpoint/2010/main" val="174437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251913"/>
            <a:ext cx="10515600" cy="1325563"/>
          </a:xfrm>
        </p:spPr>
        <p:txBody>
          <a:bodyPr/>
          <a:lstStyle/>
          <a:p>
            <a:r>
              <a:rPr lang="en-US" b="1" smtClean="0">
                <a:latin typeface="Times New Roman" panose="02020603050405020304" pitchFamily="18" charset="0"/>
                <a:cs typeface="Times New Roman" panose="02020603050405020304" pitchFamily="18" charset="0"/>
              </a:rPr>
              <a:t>So sánh bcrypt với SHA</a:t>
            </a:r>
            <a:endParaRPr lang="en-US"/>
          </a:p>
        </p:txBody>
      </p:sp>
      <p:sp>
        <p:nvSpPr>
          <p:cNvPr id="3" name="Content Placeholder 2"/>
          <p:cNvSpPr>
            <a:spLocks noGrp="1"/>
          </p:cNvSpPr>
          <p:nvPr>
            <p:ph idx="1"/>
          </p:nvPr>
        </p:nvSpPr>
        <p:spPr>
          <a:xfrm>
            <a:off x="838200" y="1288869"/>
            <a:ext cx="10515600" cy="5425440"/>
          </a:xfrm>
        </p:spPr>
        <p:txBody>
          <a:bodyPr>
            <a:normAutofit fontScale="77500" lnSpcReduction="20000"/>
          </a:bodyPr>
          <a:lstStyle/>
          <a:p>
            <a:pPr>
              <a:lnSpc>
                <a:spcPct val="160000"/>
              </a:lnSpc>
            </a:pPr>
            <a:r>
              <a:rPr lang="en-US" smtClean="0">
                <a:latin typeface="Times New Roman" panose="02020603050405020304" pitchFamily="18" charset="0"/>
                <a:cs typeface="Times New Roman" panose="02020603050405020304" pitchFamily="18" charset="0"/>
              </a:rPr>
              <a:t>SHA-256 </a:t>
            </a:r>
            <a:r>
              <a:rPr lang="vi-VN">
                <a:latin typeface="Times New Roman" panose="02020603050405020304" pitchFamily="18" charset="0"/>
                <a:cs typeface="Times New Roman" panose="02020603050405020304" pitchFamily="18" charset="0"/>
              </a:rPr>
              <a:t>được thiết kế với mục tiêu là tốc độ, với các CPU hiện đại, có thể </a:t>
            </a:r>
            <a:r>
              <a:rPr lang="en-US" smtClean="0">
                <a:latin typeface="Times New Roman" panose="02020603050405020304" pitchFamily="18" charset="0"/>
                <a:cs typeface="Times New Roman" panose="02020603050405020304" pitchFamily="18" charset="0"/>
              </a:rPr>
              <a:t>tính toán</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hàng triệu kết quả trên giây</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Nếu dùng một thuật toán có tốc độ như </a:t>
            </a:r>
            <a:r>
              <a:rPr lang="vi-VN" smtClean="0">
                <a:latin typeface="Times New Roman" panose="02020603050405020304" pitchFamily="18" charset="0"/>
                <a:cs typeface="Times New Roman" panose="02020603050405020304" pitchFamily="18" charset="0"/>
              </a:rPr>
              <a:t>SHA</a:t>
            </a:r>
            <a:r>
              <a:rPr lang="en-US" smtClean="0">
                <a:latin typeface="Times New Roman" panose="02020603050405020304" pitchFamily="18" charset="0"/>
                <a:cs typeface="Times New Roman" panose="02020603050405020304" pitchFamily="18" charset="0"/>
              </a:rPr>
              <a:t>-256</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tức là </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đã đem </a:t>
            </a:r>
            <a:r>
              <a:rPr lang="en-US" smtClean="0">
                <a:latin typeface="Times New Roman" panose="02020603050405020304" pitchFamily="18" charset="0"/>
                <a:cs typeface="Times New Roman" panose="02020603050405020304" pitchFamily="18" charset="0"/>
              </a:rPr>
              <a:t>điểm lợi </a:t>
            </a:r>
            <a:r>
              <a:rPr lang="vi-VN" smtClean="0">
                <a:latin typeface="Times New Roman" panose="02020603050405020304" pitchFamily="18" charset="0"/>
                <a:cs typeface="Times New Roman" panose="02020603050405020304" pitchFamily="18" charset="0"/>
              </a:rPr>
              <a:t>tới </a:t>
            </a:r>
            <a:r>
              <a:rPr lang="vi-VN">
                <a:latin typeface="Times New Roman" panose="02020603050405020304" pitchFamily="18" charset="0"/>
                <a:cs typeface="Times New Roman" panose="02020603050405020304" pitchFamily="18" charset="0"/>
              </a:rPr>
              <a:t>cho kẻ tấn </a:t>
            </a:r>
            <a:r>
              <a:rPr lang="vi-VN" smtClean="0">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t</a:t>
            </a:r>
            <a:r>
              <a:rPr lang="en-US" smtClean="0">
                <a:latin typeface="Times New Roman" panose="02020603050405020304" pitchFamily="18" charset="0"/>
                <a:cs typeface="Times New Roman" panose="02020603050405020304" pitchFamily="18" charset="0"/>
              </a:rPr>
              <a:t>huật </a:t>
            </a:r>
            <a:r>
              <a:rPr lang="en-US">
                <a:latin typeface="Times New Roman" panose="02020603050405020304" pitchFamily="18" charset="0"/>
                <a:cs typeface="Times New Roman" panose="02020603050405020304" pitchFamily="18" charset="0"/>
              </a:rPr>
              <a:t>toán nhanh + cấu hình server </a:t>
            </a:r>
            <a:r>
              <a:rPr lang="en-US" smtClean="0">
                <a:latin typeface="Times New Roman" panose="02020603050405020304" pitchFamily="18" charset="0"/>
                <a:cs typeface="Times New Roman" panose="02020603050405020304" pitchFamily="18" charset="0"/>
              </a:rPr>
              <a:t>mạnh.</a:t>
            </a:r>
          </a:p>
          <a:p>
            <a:pPr>
              <a:lnSpc>
                <a:spcPct val="160000"/>
              </a:lnSpc>
            </a:pPr>
            <a:r>
              <a:rPr lang="vi-VN">
                <a:latin typeface="Times New Roman" panose="02020603050405020304" pitchFamily="18" charset="0"/>
                <a:cs typeface="Times New Roman" panose="02020603050405020304" pitchFamily="18" charset="0"/>
              </a:rPr>
              <a:t>Trong khi đó, bcrypt được gọi là slow-hash  mất 100ms để tính toán ra chuỗi hash, chậm hơn 10.000 lần so với </a:t>
            </a:r>
            <a:r>
              <a:rPr lang="vi-VN" smtClean="0">
                <a:latin typeface="Times New Roman" panose="02020603050405020304" pitchFamily="18" charset="0"/>
                <a:cs typeface="Times New Roman" panose="02020603050405020304" pitchFamily="18" charset="0"/>
              </a:rPr>
              <a:t>sha1.</a:t>
            </a:r>
            <a:endParaRPr lang="en-US" smtClean="0">
              <a:latin typeface="Times New Roman" panose="02020603050405020304" pitchFamily="18" charset="0"/>
              <a:cs typeface="Times New Roman" panose="02020603050405020304" pitchFamily="18" charset="0"/>
            </a:endParaRPr>
          </a:p>
          <a:p>
            <a:pPr marL="0" indent="0">
              <a:lnSpc>
                <a:spcPct val="160000"/>
              </a:lnSpc>
              <a:buNone/>
            </a:pPr>
            <a:r>
              <a:rPr lang="en-US" smtClean="0">
                <a:latin typeface="Times New Roman" panose="02020603050405020304" pitchFamily="18" charset="0"/>
                <a:cs typeface="Times New Roman" panose="02020603050405020304" pitchFamily="18" charset="0"/>
              </a:rPr>
              <a:t>&gt;&gt;&gt;&gt; </a:t>
            </a:r>
            <a:r>
              <a:rPr lang="vi-VN" smtClean="0">
                <a:latin typeface="Times New Roman" panose="02020603050405020304" pitchFamily="18" charset="0"/>
                <a:cs typeface="Times New Roman" panose="02020603050405020304" pitchFamily="18" charset="0"/>
              </a:rPr>
              <a:t>Có </a:t>
            </a:r>
            <a:r>
              <a:rPr lang="vi-VN">
                <a:latin typeface="Times New Roman" panose="02020603050405020304" pitchFamily="18" charset="0"/>
                <a:cs typeface="Times New Roman" panose="02020603050405020304" pitchFamily="18" charset="0"/>
              </a:rPr>
              <a:t>nghĩa là vẫn đạt được mục đích hash nhưng giảm thiểu nguy cơ tấn </a:t>
            </a:r>
            <a:r>
              <a:rPr lang="vi-VN" smtClean="0">
                <a:latin typeface="Times New Roman" panose="02020603050405020304" pitchFamily="18" charset="0"/>
                <a:cs typeface="Times New Roman" panose="02020603050405020304" pitchFamily="18" charset="0"/>
              </a:rPr>
              <a:t>công</a:t>
            </a:r>
            <a:endParaRPr lang="en-US" smtClean="0">
              <a:latin typeface="Times New Roman" panose="02020603050405020304" pitchFamily="18" charset="0"/>
              <a:cs typeface="Times New Roman" panose="02020603050405020304" pitchFamily="18" charset="0"/>
            </a:endParaRPr>
          </a:p>
          <a:p>
            <a:pPr marL="0" indent="0">
              <a:lnSpc>
                <a:spcPct val="160000"/>
              </a:lnSpc>
              <a:buNone/>
            </a:pPr>
            <a:r>
              <a:rPr lang="vi-VN" b="1">
                <a:latin typeface="Times New Roman" panose="02020603050405020304" pitchFamily="18" charset="0"/>
                <a:cs typeface="Times New Roman" panose="02020603050405020304" pitchFamily="18" charset="0"/>
              </a:rPr>
              <a:t>Tóm lại</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SHA </a:t>
            </a:r>
            <a:r>
              <a:rPr lang="vi-VN">
                <a:latin typeface="Times New Roman" panose="02020603050405020304" pitchFamily="18" charset="0"/>
                <a:cs typeface="Times New Roman" panose="02020603050405020304" pitchFamily="18" charset="0"/>
              </a:rPr>
              <a:t>không phải là một thuật toán yếu, mà vấn đề là </a:t>
            </a:r>
            <a:r>
              <a:rPr lang="vi-VN" smtClean="0">
                <a:latin typeface="Times New Roman" panose="02020603050405020304" pitchFamily="18" charset="0"/>
                <a:cs typeface="Times New Roman" panose="02020603050405020304" pitchFamily="18" charset="0"/>
              </a:rPr>
              <a:t>SHA </a:t>
            </a:r>
            <a:r>
              <a:rPr lang="vi-VN">
                <a:latin typeface="Times New Roman" panose="02020603050405020304" pitchFamily="18" charset="0"/>
                <a:cs typeface="Times New Roman" panose="02020603050405020304" pitchFamily="18" charset="0"/>
              </a:rPr>
              <a:t>không phù hợp cho việc hash password. Nếu cần hash password thì ta nên dùng các thuật toán slow hash </a:t>
            </a:r>
            <a:r>
              <a:rPr lang="vi-VN" smtClean="0">
                <a:latin typeface="Times New Roman" panose="02020603050405020304" pitchFamily="18" charset="0"/>
                <a:cs typeface="Times New Roman" panose="02020603050405020304" pitchFamily="18" charset="0"/>
              </a:rPr>
              <a:t>như </a:t>
            </a:r>
            <a:r>
              <a:rPr lang="vi-VN" b="1" smtClean="0">
                <a:latin typeface="Times New Roman" panose="02020603050405020304" pitchFamily="18" charset="0"/>
                <a:cs typeface="Times New Roman" panose="02020603050405020304" pitchFamily="18" charset="0"/>
              </a:rPr>
              <a:t>bcryp</a:t>
            </a:r>
            <a:endParaRPr lang="en-US" b="1"/>
          </a:p>
        </p:txBody>
      </p:sp>
    </p:spTree>
    <p:extLst>
      <p:ext uri="{BB962C8B-B14F-4D97-AF65-F5344CB8AC3E}">
        <p14:creationId xmlns:p14="http://schemas.microsoft.com/office/powerpoint/2010/main" val="87067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701937" cy="2099400"/>
          </a:xfrm>
        </p:spPr>
        <p:txBody>
          <a:bodyPr>
            <a:normAutofit/>
          </a:bodyPr>
          <a:lstStyle/>
          <a:p>
            <a:r>
              <a:rPr lang="en-US" sz="6000" b="1" smtClean="0">
                <a:latin typeface="Times New Roman" panose="02020603050405020304" pitchFamily="18" charset="0"/>
                <a:cs typeface="Times New Roman" panose="02020603050405020304" pitchFamily="18" charset="0"/>
              </a:rPr>
              <a:t>Giới thiệu sơ lược ứng dụng</a:t>
            </a:r>
            <a:endParaRPr lang="en-US" sz="6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2" indent="0">
              <a:spcBef>
                <a:spcPts val="1000"/>
              </a:spcBef>
              <a:buNone/>
            </a:pPr>
            <a:r>
              <a:rPr lang="en-US" b="1" i="1" smtClean="0"/>
              <a:t>	</a:t>
            </a:r>
          </a:p>
          <a:p>
            <a:pPr marL="0" lvl="2" indent="0">
              <a:spcBef>
                <a:spcPts val="1000"/>
              </a:spcBef>
              <a:buNone/>
            </a:pPr>
            <a:endParaRPr lang="en-US" b="1" i="1"/>
          </a:p>
          <a:p>
            <a:pPr marL="0" lvl="2" indent="0">
              <a:spcBef>
                <a:spcPts val="1000"/>
              </a:spcBef>
              <a:buNone/>
            </a:pPr>
            <a:endParaRPr lang="en-US" b="1" i="1" smtClean="0"/>
          </a:p>
          <a:p>
            <a:pPr marL="0" lvl="2" indent="0">
              <a:spcBef>
                <a:spcPts val="1000"/>
              </a:spcBef>
              <a:buNone/>
            </a:pPr>
            <a:endParaRPr lang="en-US" b="1" i="1"/>
          </a:p>
          <a:p>
            <a:pPr marL="0" lvl="2" indent="0">
              <a:spcBef>
                <a:spcPts val="1000"/>
              </a:spcBef>
              <a:buNone/>
            </a:pPr>
            <a:r>
              <a:rPr lang="en-US" sz="3200" b="1" i="1" smtClean="0">
                <a:latin typeface="Times New Roman" panose="02020603050405020304" pitchFamily="18" charset="0"/>
                <a:cs typeface="Times New Roman" panose="02020603050405020304" pitchFamily="18" charset="0"/>
              </a:rPr>
              <a:t>Giao </a:t>
            </a:r>
            <a:r>
              <a:rPr lang="en-US" sz="3200" b="1" i="1">
                <a:latin typeface="Times New Roman" panose="02020603050405020304" pitchFamily="18" charset="0"/>
                <a:cs typeface="Times New Roman" panose="02020603050405020304" pitchFamily="18" charset="0"/>
              </a:rPr>
              <a:t>diện trang chủ</a:t>
            </a:r>
          </a:p>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845673" y="125005"/>
            <a:ext cx="4018915" cy="6555740"/>
          </a:xfrm>
          <a:prstGeom prst="rect">
            <a:avLst/>
          </a:prstGeom>
        </p:spPr>
      </p:pic>
    </p:spTree>
    <p:extLst>
      <p:ext uri="{BB962C8B-B14F-4D97-AF65-F5344CB8AC3E}">
        <p14:creationId xmlns:p14="http://schemas.microsoft.com/office/powerpoint/2010/main" val="230197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So sánh bcrypt </a:t>
            </a:r>
            <a:r>
              <a:rPr lang="en-US" b="1">
                <a:latin typeface="Times New Roman" panose="02020603050405020304" pitchFamily="18" charset="0"/>
                <a:cs typeface="Times New Roman" panose="02020603050405020304" pitchFamily="18" charset="0"/>
              </a:rPr>
              <a:t>với </a:t>
            </a:r>
            <a:r>
              <a:rPr lang="en-US" b="1" smtClean="0">
                <a:latin typeface="Times New Roman" panose="02020603050405020304" pitchFamily="18" charset="0"/>
                <a:cs typeface="Times New Roman" panose="02020603050405020304" pitchFamily="18" charset="0"/>
              </a:rPr>
              <a:t>MD5</a:t>
            </a:r>
            <a:endParaRPr lang="en-US"/>
          </a:p>
        </p:txBody>
      </p:sp>
      <p:sp>
        <p:nvSpPr>
          <p:cNvPr id="3" name="Content Placeholder 2"/>
          <p:cNvSpPr>
            <a:spLocks noGrp="1"/>
          </p:cNvSpPr>
          <p:nvPr>
            <p:ph idx="1"/>
          </p:nvPr>
        </p:nvSpPr>
        <p:spPr>
          <a:xfrm>
            <a:off x="838200" y="1393370"/>
            <a:ext cx="10515600" cy="5464629"/>
          </a:xfrm>
        </p:spPr>
        <p:txBody>
          <a:bodyPr>
            <a:noAutofit/>
          </a:bodyPr>
          <a:lstStyle/>
          <a:p>
            <a:pPr>
              <a:lnSpc>
                <a:spcPct val="150000"/>
              </a:lnSpc>
            </a:pPr>
            <a:r>
              <a:rPr lang="vi-VN">
                <a:latin typeface="+mj-lt"/>
              </a:rPr>
              <a:t>trong vài năm qua, MD5 được phát hiện là không thành công thuộc tính băm </a:t>
            </a:r>
            <a:r>
              <a:rPr lang="vi-VN">
                <a:latin typeface="+mj-lt"/>
              </a:rPr>
              <a:t>mật </a:t>
            </a:r>
            <a:r>
              <a:rPr lang="vi-VN" smtClean="0">
                <a:latin typeface="+mj-lt"/>
              </a:rPr>
              <a:t>khẩu</a:t>
            </a:r>
            <a:r>
              <a:rPr lang="en-US">
                <a:latin typeface="+mj-lt"/>
              </a:rPr>
              <a:t> </a:t>
            </a:r>
            <a:r>
              <a:rPr lang="en-US" smtClean="0">
                <a:latin typeface="Times New Roman" panose="02020603050405020304" pitchFamily="18" charset="0"/>
                <a:cs typeface="Times New Roman" panose="02020603050405020304" pitchFamily="18" charset="0"/>
              </a:rPr>
              <a:t>thứ tự</a:t>
            </a:r>
            <a:r>
              <a:rPr lang="vi-VN" smtClean="0">
                <a:latin typeface="+mj-lt"/>
              </a:rPr>
              <a:t>, </a:t>
            </a:r>
            <a:r>
              <a:rPr lang="vi-VN">
                <a:latin typeface="+mj-lt"/>
              </a:rPr>
              <a:t>do đó nó trở nên dễ tạo ra xung đột về mặt tính toán.</a:t>
            </a:r>
            <a:r>
              <a:rPr lang="vi-VN">
                <a:latin typeface="+mj-lt"/>
              </a:rPr>
              <a:t> </a:t>
            </a:r>
            <a:endParaRPr lang="en-US">
              <a:latin typeface="+mj-lt"/>
            </a:endParaRPr>
          </a:p>
          <a:p>
            <a:pPr>
              <a:lnSpc>
                <a:spcPct val="150000"/>
              </a:lnSpc>
            </a:pPr>
            <a:r>
              <a:rPr lang="en-US" smtClean="0">
                <a:latin typeface="Times New Roman" panose="02020603050405020304" pitchFamily="18" charset="0"/>
                <a:cs typeface="Times New Roman" panose="02020603050405020304" pitchFamily="18" charset="0"/>
              </a:rPr>
              <a:t>Là</a:t>
            </a:r>
            <a:r>
              <a:rPr lang="en-US" smtClean="0">
                <a:latin typeface="+mj-lt"/>
              </a:rPr>
              <a:t> h</a:t>
            </a:r>
            <a:r>
              <a:rPr lang="vi-VN" smtClean="0">
                <a:latin typeface="+mj-lt"/>
              </a:rPr>
              <a:t>àm </a:t>
            </a:r>
            <a:r>
              <a:rPr lang="vi-VN">
                <a:latin typeface="+mj-lt"/>
              </a:rPr>
              <a:t>băm được tạo nhanh nhất và ngắn nhất (16 byte). Xác suất </a:t>
            </a:r>
            <a:r>
              <a:rPr lang="vi-VN">
                <a:latin typeface="+mj-lt"/>
              </a:rPr>
              <a:t>để </a:t>
            </a:r>
            <a:r>
              <a:rPr lang="vi-VN" smtClean="0">
                <a:latin typeface="+mj-lt"/>
              </a:rPr>
              <a:t>hai </a:t>
            </a:r>
            <a:r>
              <a:rPr lang="en-US" smtClean="0">
                <a:latin typeface="Times New Roman" panose="02020603050405020304" pitchFamily="18" charset="0"/>
                <a:cs typeface="Times New Roman" panose="02020603050405020304" pitchFamily="18" charset="0"/>
              </a:rPr>
              <a:t>hash</a:t>
            </a:r>
            <a:r>
              <a:rPr lang="en-US" smtClean="0">
                <a:latin typeface="+mj-lt"/>
              </a:rPr>
              <a:t>(</a:t>
            </a:r>
            <a:r>
              <a:rPr lang="vi-VN" smtClean="0">
                <a:latin typeface="+mj-lt"/>
              </a:rPr>
              <a:t>băm</a:t>
            </a:r>
            <a:r>
              <a:rPr lang="en-US" smtClean="0">
                <a:latin typeface="+mj-lt"/>
              </a:rPr>
              <a:t>)</a:t>
            </a:r>
            <a:r>
              <a:rPr lang="vi-VN" smtClean="0">
                <a:latin typeface="+mj-lt"/>
              </a:rPr>
              <a:t> </a:t>
            </a:r>
            <a:r>
              <a:rPr lang="vi-VN">
                <a:latin typeface="+mj-lt"/>
              </a:rPr>
              <a:t>vô </a:t>
            </a:r>
            <a:r>
              <a:rPr lang="vi-VN">
                <a:latin typeface="+mj-lt"/>
              </a:rPr>
              <a:t>tình </a:t>
            </a:r>
            <a:r>
              <a:rPr lang="en-US" smtClean="0">
                <a:latin typeface="Times New Roman" panose="02020603050405020304" pitchFamily="18" charset="0"/>
                <a:cs typeface="Times New Roman" panose="02020603050405020304" pitchFamily="18" charset="0"/>
              </a:rPr>
              <a:t>va chạm </a:t>
            </a:r>
            <a:r>
              <a:rPr lang="vi-VN" smtClean="0">
                <a:latin typeface="+mj-lt"/>
              </a:rPr>
              <a:t>là </a:t>
            </a:r>
            <a:r>
              <a:rPr lang="vi-VN">
                <a:latin typeface="+mj-lt"/>
              </a:rPr>
              <a:t>xấp xỉ: 1,47 * 10 </a:t>
            </a:r>
            <a:r>
              <a:rPr lang="vi-VN" baseline="30000">
                <a:latin typeface="+mj-lt"/>
              </a:rPr>
              <a:t>-29</a:t>
            </a:r>
            <a:r>
              <a:rPr lang="vi-VN">
                <a:latin typeface="+mj-lt"/>
              </a:rPr>
              <a:t> </a:t>
            </a:r>
            <a:r>
              <a:rPr lang="vi-VN" smtClean="0">
                <a:latin typeface="+mj-lt"/>
              </a:rPr>
              <a:t>.</a:t>
            </a:r>
            <a:endParaRPr lang="en-US">
              <a:latin typeface="+mj-lt"/>
            </a:endParaRPr>
          </a:p>
          <a:p>
            <a:pPr marL="0" indent="0">
              <a:lnSpc>
                <a:spcPct val="150000"/>
              </a:lnSpc>
              <a:buNone/>
            </a:pPr>
            <a:r>
              <a:rPr lang="en-US" smtClean="0">
                <a:latin typeface="+mj-lt"/>
              </a:rPr>
              <a:t>&gt;&gt;&gt;&gt;</a:t>
            </a:r>
            <a:r>
              <a:rPr lang="vi-VN">
                <a:latin typeface="+mj-lt"/>
              </a:rPr>
              <a:t>Như bạn có thể thấy</a:t>
            </a:r>
            <a:r>
              <a:rPr lang="vi-VN">
                <a:latin typeface="+mj-lt"/>
              </a:rPr>
              <a:t>, </a:t>
            </a:r>
            <a:r>
              <a:rPr lang="en-US" smtClean="0">
                <a:latin typeface="Times New Roman" panose="02020603050405020304" pitchFamily="18" charset="0"/>
                <a:cs typeface="Times New Roman" panose="02020603050405020304" pitchFamily="18" charset="0"/>
              </a:rPr>
              <a:t>hash(băm)</a:t>
            </a:r>
            <a:r>
              <a:rPr lang="vi-VN" smtClean="0">
                <a:latin typeface="Times New Roman" panose="02020603050405020304" pitchFamily="18" charset="0"/>
                <a:cs typeface="Times New Roman" panose="02020603050405020304" pitchFamily="18" charset="0"/>
              </a:rPr>
              <a:t> </a:t>
            </a:r>
            <a:r>
              <a:rPr lang="vi-VN">
                <a:latin typeface="+mj-lt"/>
              </a:rPr>
              <a:t>càng chậm và dài thì càng </a:t>
            </a:r>
            <a:r>
              <a:rPr lang="vi-VN">
                <a:latin typeface="+mj-lt"/>
              </a:rPr>
              <a:t>đáng </a:t>
            </a:r>
            <a:r>
              <a:rPr lang="vi-VN" smtClean="0">
                <a:latin typeface="+mj-lt"/>
              </a:rPr>
              <a:t>ti</a:t>
            </a:r>
            <a:r>
              <a:rPr lang="en-US" smtClean="0">
                <a:latin typeface="+mj-lt"/>
              </a:rPr>
              <a:t>n.</a:t>
            </a:r>
            <a:endParaRPr lang="en-US">
              <a:latin typeface="+mj-lt"/>
            </a:endParaRPr>
          </a:p>
        </p:txBody>
      </p:sp>
    </p:spTree>
    <p:extLst>
      <p:ext uri="{BB962C8B-B14F-4D97-AF65-F5344CB8AC3E}">
        <p14:creationId xmlns:p14="http://schemas.microsoft.com/office/powerpoint/2010/main" val="208607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737" y="365125"/>
            <a:ext cx="10515600" cy="5669915"/>
          </a:xfrm>
        </p:spPr>
        <p:txBody>
          <a:bodyPr>
            <a:noAutofit/>
          </a:bodyPr>
          <a:lstStyle/>
          <a:p>
            <a:r>
              <a:rPr lang="en-US" sz="16600" b="1" smtClean="0">
                <a:latin typeface="Times New Roman" panose="02020603050405020304" pitchFamily="18" charset="0"/>
                <a:cs typeface="Times New Roman" panose="02020603050405020304" pitchFamily="18" charset="0"/>
              </a:rPr>
              <a:t>     Demo</a:t>
            </a:r>
            <a:endParaRPr lang="en-US" sz="16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04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86667" y="0"/>
            <a:ext cx="3054183" cy="602932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7038432" y="-1"/>
            <a:ext cx="3255099" cy="6029325"/>
          </a:xfrm>
          <a:prstGeom prst="rect">
            <a:avLst/>
          </a:prstGeom>
        </p:spPr>
      </p:pic>
      <p:sp>
        <p:nvSpPr>
          <p:cNvPr id="6" name="TextBox 5"/>
          <p:cNvSpPr txBox="1"/>
          <p:nvPr/>
        </p:nvSpPr>
        <p:spPr>
          <a:xfrm>
            <a:off x="1349829" y="6416041"/>
            <a:ext cx="4188822" cy="369332"/>
          </a:xfrm>
          <a:prstGeom prst="rect">
            <a:avLst/>
          </a:prstGeom>
          <a:noFill/>
        </p:spPr>
        <p:txBody>
          <a:bodyPr wrap="square" rtlCol="0">
            <a:spAutoFit/>
          </a:bodyPr>
          <a:lstStyle/>
          <a:p>
            <a:pPr lvl="2"/>
            <a:r>
              <a:rPr lang="en-US" b="1" i="1"/>
              <a:t>Giao diện yêu thích</a:t>
            </a:r>
          </a:p>
        </p:txBody>
      </p:sp>
      <p:sp>
        <p:nvSpPr>
          <p:cNvPr id="7" name="TextBox 6"/>
          <p:cNvSpPr txBox="1"/>
          <p:nvPr/>
        </p:nvSpPr>
        <p:spPr>
          <a:xfrm>
            <a:off x="6766561" y="6416041"/>
            <a:ext cx="3297146" cy="369332"/>
          </a:xfrm>
          <a:prstGeom prst="rect">
            <a:avLst/>
          </a:prstGeom>
          <a:noFill/>
        </p:spPr>
        <p:txBody>
          <a:bodyPr wrap="square" rtlCol="0">
            <a:spAutoFit/>
          </a:bodyPr>
          <a:lstStyle/>
          <a:p>
            <a:pPr lvl="2"/>
            <a:r>
              <a:rPr lang="en-US" b="1" i="1"/>
              <a:t>Giao diện giỏ hàng</a:t>
            </a:r>
          </a:p>
        </p:txBody>
      </p:sp>
    </p:spTree>
    <p:extLst>
      <p:ext uri="{BB962C8B-B14F-4D97-AF65-F5344CB8AC3E}">
        <p14:creationId xmlns:p14="http://schemas.microsoft.com/office/powerpoint/2010/main" val="232428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89463" y="1"/>
            <a:ext cx="3591007" cy="6130835"/>
          </a:xfrm>
          <a:prstGeom prst="rect">
            <a:avLst/>
          </a:prstGeom>
        </p:spPr>
      </p:pic>
      <p:sp>
        <p:nvSpPr>
          <p:cNvPr id="5" name="TextBox 4"/>
          <p:cNvSpPr txBox="1"/>
          <p:nvPr/>
        </p:nvSpPr>
        <p:spPr>
          <a:xfrm>
            <a:off x="1210491" y="6392091"/>
            <a:ext cx="4720046" cy="369332"/>
          </a:xfrm>
          <a:prstGeom prst="rect">
            <a:avLst/>
          </a:prstGeom>
          <a:noFill/>
        </p:spPr>
        <p:txBody>
          <a:bodyPr wrap="square" rtlCol="0">
            <a:spAutoFit/>
          </a:bodyPr>
          <a:lstStyle/>
          <a:p>
            <a:pPr lvl="2"/>
            <a:r>
              <a:rPr lang="en-US" b="1" i="1"/>
              <a:t>Giao diện xác nhận đơn hàng</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648993" y="2"/>
            <a:ext cx="3499259" cy="6130834"/>
          </a:xfrm>
          <a:prstGeom prst="rect">
            <a:avLst/>
          </a:prstGeom>
        </p:spPr>
      </p:pic>
      <p:sp>
        <p:nvSpPr>
          <p:cNvPr id="8" name="TextBox 7"/>
          <p:cNvSpPr txBox="1"/>
          <p:nvPr/>
        </p:nvSpPr>
        <p:spPr>
          <a:xfrm>
            <a:off x="6601097" y="6392091"/>
            <a:ext cx="3648891" cy="369332"/>
          </a:xfrm>
          <a:prstGeom prst="rect">
            <a:avLst/>
          </a:prstGeom>
          <a:noFill/>
        </p:spPr>
        <p:txBody>
          <a:bodyPr wrap="square" rtlCol="0">
            <a:spAutoFit/>
          </a:bodyPr>
          <a:lstStyle/>
          <a:p>
            <a:pPr lvl="2"/>
            <a:r>
              <a:rPr lang="en-US" b="1" i="1"/>
              <a:t>Giao diện sản phẩm</a:t>
            </a:r>
          </a:p>
        </p:txBody>
      </p:sp>
    </p:spTree>
    <p:extLst>
      <p:ext uri="{BB962C8B-B14F-4D97-AF65-F5344CB8AC3E}">
        <p14:creationId xmlns:p14="http://schemas.microsoft.com/office/powerpoint/2010/main" val="143478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81490" y="0"/>
            <a:ext cx="3295310" cy="5897563"/>
          </a:xfrm>
          <a:prstGeom prst="rect">
            <a:avLst/>
          </a:prstGeom>
        </p:spPr>
      </p:pic>
      <p:sp>
        <p:nvSpPr>
          <p:cNvPr id="5" name="TextBox 4"/>
          <p:cNvSpPr txBox="1"/>
          <p:nvPr/>
        </p:nvSpPr>
        <p:spPr>
          <a:xfrm>
            <a:off x="1262743" y="6313715"/>
            <a:ext cx="3614057" cy="369332"/>
          </a:xfrm>
          <a:prstGeom prst="rect">
            <a:avLst/>
          </a:prstGeom>
          <a:noFill/>
        </p:spPr>
        <p:txBody>
          <a:bodyPr wrap="square" rtlCol="0">
            <a:spAutoFit/>
          </a:bodyPr>
          <a:lstStyle/>
          <a:p>
            <a:pPr lvl="2"/>
            <a:r>
              <a:rPr lang="en-US" b="1" i="1"/>
              <a:t>Giao diện tìm kiếm</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498180" y="0"/>
            <a:ext cx="3429591" cy="5897563"/>
          </a:xfrm>
          <a:prstGeom prst="rect">
            <a:avLst/>
          </a:prstGeom>
        </p:spPr>
      </p:pic>
      <p:sp>
        <p:nvSpPr>
          <p:cNvPr id="7" name="TextBox 6"/>
          <p:cNvSpPr txBox="1"/>
          <p:nvPr/>
        </p:nvSpPr>
        <p:spPr>
          <a:xfrm>
            <a:off x="6139542" y="6235337"/>
            <a:ext cx="4563291" cy="369332"/>
          </a:xfrm>
          <a:prstGeom prst="rect">
            <a:avLst/>
          </a:prstGeom>
          <a:noFill/>
        </p:spPr>
        <p:txBody>
          <a:bodyPr wrap="square" rtlCol="0">
            <a:spAutoFit/>
          </a:bodyPr>
          <a:lstStyle/>
          <a:p>
            <a:pPr lvl="2"/>
            <a:r>
              <a:rPr lang="en-US" b="1" i="1"/>
              <a:t>Giao diện đăng nhập</a:t>
            </a:r>
          </a:p>
        </p:txBody>
      </p:sp>
    </p:spTree>
    <p:extLst>
      <p:ext uri="{BB962C8B-B14F-4D97-AF65-F5344CB8AC3E}">
        <p14:creationId xmlns:p14="http://schemas.microsoft.com/office/powerpoint/2010/main" val="175253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08785" y="-1"/>
            <a:ext cx="3324769" cy="6200503"/>
          </a:xfrm>
          <a:prstGeom prst="rect">
            <a:avLst/>
          </a:prstGeom>
        </p:spPr>
      </p:pic>
      <p:sp>
        <p:nvSpPr>
          <p:cNvPr id="6" name="TextBox 5"/>
          <p:cNvSpPr txBox="1"/>
          <p:nvPr/>
        </p:nvSpPr>
        <p:spPr>
          <a:xfrm>
            <a:off x="5791200" y="6200503"/>
            <a:ext cx="4537166" cy="369332"/>
          </a:xfrm>
          <a:prstGeom prst="rect">
            <a:avLst/>
          </a:prstGeom>
          <a:noFill/>
        </p:spPr>
        <p:txBody>
          <a:bodyPr wrap="square" rtlCol="0">
            <a:spAutoFit/>
          </a:bodyPr>
          <a:lstStyle/>
          <a:p>
            <a:pPr lvl="2"/>
            <a:r>
              <a:rPr lang="en-US" b="1" i="1"/>
              <a:t>Giao diện tài khoản cá nhân</a:t>
            </a: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365966" y="0"/>
            <a:ext cx="3382327" cy="6155372"/>
          </a:xfrm>
          <a:prstGeom prst="rect">
            <a:avLst/>
          </a:prstGeom>
        </p:spPr>
      </p:pic>
      <p:sp>
        <p:nvSpPr>
          <p:cNvPr id="9" name="TextBox 8"/>
          <p:cNvSpPr txBox="1"/>
          <p:nvPr/>
        </p:nvSpPr>
        <p:spPr>
          <a:xfrm>
            <a:off x="1271451" y="6200503"/>
            <a:ext cx="4032069" cy="369332"/>
          </a:xfrm>
          <a:prstGeom prst="rect">
            <a:avLst/>
          </a:prstGeom>
          <a:noFill/>
        </p:spPr>
        <p:txBody>
          <a:bodyPr wrap="square" rtlCol="0">
            <a:spAutoFit/>
          </a:bodyPr>
          <a:lstStyle/>
          <a:p>
            <a:pPr lvl="2"/>
            <a:r>
              <a:rPr lang="en-US" b="1" i="1"/>
              <a:t>Giao diện đăng ký</a:t>
            </a:r>
          </a:p>
        </p:txBody>
      </p:sp>
    </p:spTree>
    <p:extLst>
      <p:ext uri="{BB962C8B-B14F-4D97-AF65-F5344CB8AC3E}">
        <p14:creationId xmlns:p14="http://schemas.microsoft.com/office/powerpoint/2010/main" val="153852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latin typeface="Times New Roman" panose="02020603050405020304" pitchFamily="18" charset="0"/>
                <a:cs typeface="Times New Roman" panose="02020603050405020304" pitchFamily="18" charset="0"/>
              </a:rPr>
              <a:t>Bcrypt </a:t>
            </a:r>
            <a:r>
              <a:rPr lang="en-US" sz="4800" b="1" smtClean="0">
                <a:latin typeface="Times New Roman" panose="02020603050405020304" pitchFamily="18" charset="0"/>
                <a:cs typeface="Times New Roman" panose="02020603050405020304" pitchFamily="18" charset="0"/>
              </a:rPr>
              <a:t>là gì?</a:t>
            </a:r>
            <a:endParaRPr lang="vi-VN" sz="4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777" y="1520824"/>
            <a:ext cx="10515600" cy="5032375"/>
          </a:xfrm>
        </p:spPr>
        <p:txBody>
          <a:bodyPr>
            <a:normAutofit fontScale="85000" lnSpcReduction="20000"/>
          </a:bodyPr>
          <a:lstStyle/>
          <a:p>
            <a:pPr marL="457200" lvl="1" indent="0">
              <a:lnSpc>
                <a:spcPct val="150000"/>
              </a:lnSpc>
              <a:buNone/>
            </a:pPr>
            <a:r>
              <a:rPr lang="en-US" b="1" smtClean="0"/>
              <a:t>	</a:t>
            </a:r>
            <a:r>
              <a:rPr lang="vi-VN" sz="3000" b="1" smtClean="0"/>
              <a:t>Bcrypt</a:t>
            </a:r>
            <a:r>
              <a:rPr lang="vi-VN" sz="3000" smtClean="0"/>
              <a:t> </a:t>
            </a:r>
            <a:r>
              <a:rPr lang="vi-VN" sz="3000"/>
              <a:t>là một chức năng mã hóa mật khẩu  thiết kế bởi </a:t>
            </a:r>
            <a:r>
              <a:rPr lang="vi-VN" sz="3000" b="1"/>
              <a:t>Niels Provos</a:t>
            </a:r>
            <a:r>
              <a:rPr lang="vi-VN" sz="3000"/>
              <a:t> và </a:t>
            </a:r>
            <a:r>
              <a:rPr lang="vi-VN" sz="3000" b="1"/>
              <a:t>David Mazières</a:t>
            </a:r>
            <a:r>
              <a:rPr lang="vi-VN" sz="3000"/>
              <a:t>, dựa trên các thuật toán mã hóa Blowfish, và trình bày tại USENIX trong năm 1999</a:t>
            </a:r>
            <a:r>
              <a:rPr lang="vi-VN" sz="3000" smtClean="0"/>
              <a:t>.</a:t>
            </a:r>
            <a:r>
              <a:rPr lang="en-US" sz="3000" smtClean="0"/>
              <a:t> </a:t>
            </a:r>
            <a:r>
              <a:rPr lang="vi-VN" sz="3000" smtClean="0"/>
              <a:t>Bcrypt </a:t>
            </a:r>
            <a:r>
              <a:rPr lang="vi-VN" sz="3000"/>
              <a:t>là một nền tảng tập tin tiện ích mã hóa chéo. File mã hóa  trên tất cả các hệ điều hành hỗ trợ và xử lý. Passphrase phải từ 8 đến 56 ký tự và được mã hóa trong nội bộ một khóa 448 bit.Bcrypt là một thuật toán mã hóa một chiều. Bạn không thể lấy lại mật khẩu khi đã biết chuỗi mật khẩu trong dữ liệu databse trước đó mà bạn hay bất kỳ ai tấn công vào để đánh cắp.</a:t>
            </a:r>
            <a:endParaRPr lang="en-US" sz="3000"/>
          </a:p>
        </p:txBody>
      </p:sp>
    </p:spTree>
    <p:extLst>
      <p:ext uri="{BB962C8B-B14F-4D97-AF65-F5344CB8AC3E}">
        <p14:creationId xmlns:p14="http://schemas.microsoft.com/office/powerpoint/2010/main" val="200078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a:t/>
            </a:r>
            <a:br>
              <a:rPr lang="nb-NO" b="1"/>
            </a:br>
            <a:endParaRPr lang="en-US"/>
          </a:p>
        </p:txBody>
      </p:sp>
      <p:sp>
        <p:nvSpPr>
          <p:cNvPr id="3" name="Content Placeholder 2"/>
          <p:cNvSpPr>
            <a:spLocks noGrp="1"/>
          </p:cNvSpPr>
          <p:nvPr>
            <p:ph idx="1"/>
          </p:nvPr>
        </p:nvSpPr>
        <p:spPr>
          <a:xfrm>
            <a:off x="838200" y="200297"/>
            <a:ext cx="10515600" cy="6574972"/>
          </a:xfrm>
        </p:spPr>
        <p:txBody>
          <a:bodyPr>
            <a:normAutofit fontScale="92500" lnSpcReduction="10000"/>
          </a:bodyPr>
          <a:lstStyle/>
          <a:p>
            <a:pPr marL="457200" lvl="1" indent="0">
              <a:lnSpc>
                <a:spcPct val="150000"/>
              </a:lnSpc>
              <a:buNone/>
            </a:pPr>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Đa </a:t>
            </a:r>
            <a:r>
              <a:rPr lang="vi-VN" sz="3200">
                <a:latin typeface="Times New Roman" panose="02020603050405020304" pitchFamily="18" charset="0"/>
                <a:cs typeface="Times New Roman" panose="02020603050405020304" pitchFamily="18" charset="0"/>
              </a:rPr>
              <a:t>số chúng ta </a:t>
            </a:r>
            <a:r>
              <a:rPr lang="vi-VN" sz="3200" smtClean="0">
                <a:latin typeface="Times New Roman" panose="02020603050405020304" pitchFamily="18" charset="0"/>
                <a:cs typeface="Times New Roman" panose="02020603050405020304" pitchFamily="18" charset="0"/>
              </a:rPr>
              <a:t>khi</a:t>
            </a:r>
            <a:r>
              <a:rPr lang="vi-VN" sz="3200">
                <a:latin typeface="Times New Roman" panose="02020603050405020304" pitchFamily="18" charset="0"/>
                <a:cs typeface="Times New Roman" panose="02020603050405020304" pitchFamily="18" charset="0"/>
              </a:rPr>
              <a:t> xây dựng một ứng </a:t>
            </a:r>
            <a:r>
              <a:rPr lang="vi-VN" sz="3200" smtClean="0">
                <a:latin typeface="Times New Roman" panose="02020603050405020304" pitchFamily="18" charset="0"/>
                <a:cs typeface="Times New Roman" panose="02020603050405020304" pitchFamily="18" charset="0"/>
              </a:rPr>
              <a:t>dụng</a:t>
            </a:r>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liên </a:t>
            </a:r>
            <a:r>
              <a:rPr lang="vi-VN" sz="3200">
                <a:latin typeface="Times New Roman" panose="02020603050405020304" pitchFamily="18" charset="0"/>
                <a:cs typeface="Times New Roman" panose="02020603050405020304" pitchFamily="18" charset="0"/>
              </a:rPr>
              <a:t>quan tới việc xử lý đăng nhập hay xác thực người dùng thì </a:t>
            </a:r>
            <a:r>
              <a:rPr lang="vi-VN" sz="3200" smtClean="0">
                <a:latin typeface="Times New Roman" panose="02020603050405020304" pitchFamily="18" charset="0"/>
                <a:cs typeface="Times New Roman" panose="02020603050405020304" pitchFamily="18" charset="0"/>
              </a:rPr>
              <a:t>đều</a:t>
            </a:r>
            <a:r>
              <a:rPr lang="vi-VN" sz="3200">
                <a:latin typeface="Times New Roman" panose="02020603050405020304" pitchFamily="18" charset="0"/>
                <a:cs typeface="Times New Roman" panose="02020603050405020304" pitchFamily="18" charset="0"/>
              </a:rPr>
              <a:t> sử dụng các dạng mã hóa như </a:t>
            </a:r>
            <a:r>
              <a:rPr lang="vi-VN" sz="3200" smtClean="0">
                <a:latin typeface="Times New Roman" panose="02020603050405020304" pitchFamily="18" charset="0"/>
                <a:cs typeface="Times New Roman" panose="02020603050405020304" pitchFamily="18" charset="0"/>
              </a:rPr>
              <a:t>MD</a:t>
            </a:r>
            <a:r>
              <a:rPr lang="en-US" sz="3200" smtClean="0">
                <a:latin typeface="Times New Roman" panose="02020603050405020304" pitchFamily="18" charset="0"/>
                <a:cs typeface="Times New Roman" panose="02020603050405020304" pitchFamily="18" charset="0"/>
              </a:rPr>
              <a:t>5</a:t>
            </a:r>
            <a:r>
              <a:rPr lang="vi-VN" sz="3200" smtClean="0">
                <a:latin typeface="Times New Roman" panose="02020603050405020304" pitchFamily="18" charset="0"/>
                <a:cs typeface="Times New Roman" panose="02020603050405020304" pitchFamily="18" charset="0"/>
              </a:rPr>
              <a:t>/SHA,SHA1</a:t>
            </a:r>
            <a:r>
              <a:rPr lang="vi-VN" sz="3200">
                <a:latin typeface="Times New Roman" panose="02020603050405020304" pitchFamily="18" charset="0"/>
                <a:cs typeface="Times New Roman" panose="02020603050405020304" pitchFamily="18" charset="0"/>
              </a:rPr>
              <a:t>… để lưu trữ mật khẩu,các dạng mã hóa này tương đối bảo mật nhưng nó quá quen thuộc với hacker</a:t>
            </a:r>
            <a:r>
              <a:rPr lang="vi-VN" sz="3200" smtClean="0">
                <a:latin typeface="Times New Roman" panose="02020603050405020304" pitchFamily="18" charset="0"/>
                <a:cs typeface="Times New Roman" panose="02020603050405020304" pitchFamily="18" charset="0"/>
              </a:rPr>
              <a:t>,</a:t>
            </a:r>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tuy </a:t>
            </a:r>
            <a:r>
              <a:rPr lang="vi-VN" sz="3200">
                <a:latin typeface="Times New Roman" panose="02020603050405020304" pitchFamily="18" charset="0"/>
                <a:cs typeface="Times New Roman" panose="02020603050405020304" pitchFamily="18" charset="0"/>
              </a:rPr>
              <a:t>nhiên các dạng mã hóa trên theo cố </a:t>
            </a:r>
            <a:r>
              <a:rPr lang="vi-VN" sz="3200" smtClean="0">
                <a:latin typeface="Times New Roman" panose="02020603050405020304" pitchFamily="18" charset="0"/>
                <a:cs typeface="Times New Roman" panose="02020603050405020304" pitchFamily="18" charset="0"/>
              </a:rPr>
              <a:t>định</a:t>
            </a:r>
            <a:r>
              <a:rPr lang="en-US" sz="3200" smtClean="0">
                <a:latin typeface="Times New Roman" panose="02020603050405020304" pitchFamily="18" charset="0"/>
                <a:cs typeface="Times New Roman" panose="02020603050405020304" pitchFamily="18" charset="0"/>
              </a:rPr>
              <a:t>.</a:t>
            </a:r>
          </a:p>
          <a:p>
            <a:pPr marL="457200" lvl="1" indent="0">
              <a:lnSpc>
                <a:spcPct val="150000"/>
              </a:lnSpc>
              <a:buNone/>
            </a:pPr>
            <a:r>
              <a:rPr lang="en-US" smtClean="0"/>
              <a:t>	</a:t>
            </a:r>
            <a:r>
              <a:rPr lang="vi-VN" sz="3600" smtClean="0">
                <a:latin typeface="+mj-lt"/>
              </a:rPr>
              <a:t>Để</a:t>
            </a:r>
            <a:r>
              <a:rPr lang="vi-VN" sz="3600">
                <a:latin typeface="+mj-lt"/>
              </a:rPr>
              <a:t> tăng độ an toàn và tính bảo mật cho ngườ dùng tốt hơn thì </a:t>
            </a:r>
            <a:r>
              <a:rPr lang="vi-VN" sz="3600" b="1">
                <a:latin typeface="+mj-lt"/>
              </a:rPr>
              <a:t>Bcrypt</a:t>
            </a:r>
            <a:r>
              <a:rPr lang="vi-VN" sz="3600">
                <a:latin typeface="+mj-lt"/>
              </a:rPr>
              <a:t> là một giải pháp được ưa chuộng trong cộng đồng an ninh hiện nay. Dạng mã hóa </a:t>
            </a:r>
            <a:r>
              <a:rPr lang="vi-VN" sz="3600" b="1">
                <a:latin typeface="+mj-lt"/>
              </a:rPr>
              <a:t>bcrypt</a:t>
            </a:r>
            <a:r>
              <a:rPr lang="vi-VN" sz="3600">
                <a:latin typeface="+mj-lt"/>
              </a:rPr>
              <a:t> nó được coi là bảo mật cao cho nhu cầu hiện nay.</a:t>
            </a:r>
            <a:endParaRPr lang="en-US" sz="4400">
              <a:latin typeface="+mj-lt"/>
              <a:cs typeface="Times New Roman" panose="02020603050405020304" pitchFamily="18" charset="0"/>
            </a:endParaRPr>
          </a:p>
        </p:txBody>
      </p:sp>
    </p:spTree>
    <p:extLst>
      <p:ext uri="{BB962C8B-B14F-4D97-AF65-F5344CB8AC3E}">
        <p14:creationId xmlns:p14="http://schemas.microsoft.com/office/powerpoint/2010/main" val="315308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Vì sao </a:t>
            </a:r>
            <a:r>
              <a:rPr lang="en-US" b="1">
                <a:latin typeface="Times New Roman" panose="02020603050405020304" pitchFamily="18" charset="0"/>
                <a:cs typeface="Times New Roman" panose="02020603050405020304" pitchFamily="18" charset="0"/>
              </a:rPr>
              <a:t>Bcrypt </a:t>
            </a:r>
            <a:r>
              <a:rPr lang="en-US" b="1" smtClean="0">
                <a:latin typeface="Times New Roman" panose="02020603050405020304" pitchFamily="18" charset="0"/>
                <a:cs typeface="Times New Roman" panose="02020603050405020304" pitchFamily="18" charset="0"/>
              </a:rPr>
              <a:t>lại bảo mật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b="1" smtClean="0"/>
              <a:t>	</a:t>
            </a:r>
            <a:r>
              <a:rPr lang="vi-VN" sz="3200" b="1" smtClean="0">
                <a:latin typeface="+mj-lt"/>
              </a:rPr>
              <a:t>Bcrypt</a:t>
            </a:r>
            <a:r>
              <a:rPr lang="vi-VN" sz="3200">
                <a:latin typeface="+mj-lt"/>
              </a:rPr>
              <a:t> nó tự động tạo ra các chuỗi mã hóa ngẫu nhiên sau mỗi lần tạo ra</a:t>
            </a:r>
            <a:r>
              <a:rPr lang="vi-VN" sz="3200" smtClean="0">
                <a:latin typeface="+mj-lt"/>
              </a:rPr>
              <a:t>.</a:t>
            </a:r>
            <a:r>
              <a:rPr lang="en-US" sz="3200" smtClean="0">
                <a:latin typeface="+mj-lt"/>
              </a:rPr>
              <a:t> </a:t>
            </a:r>
            <a:r>
              <a:rPr lang="vi-VN" sz="3200" smtClean="0">
                <a:latin typeface="+mj-lt"/>
              </a:rPr>
              <a:t>Điều </a:t>
            </a:r>
            <a:r>
              <a:rPr lang="vi-VN" sz="3200">
                <a:latin typeface="+mj-lt"/>
              </a:rPr>
              <a:t>này làm cho nó khó khăn hơn cho việc mã hóa và tìm ra mật khẩu cho những cuộc tấn công. Nó cũng có thể được thực hiện để đi chậm hơn, giúp chống lại các cuộc tấn công.</a:t>
            </a:r>
            <a:endParaRPr lang="en-US" sz="3200">
              <a:latin typeface="+mj-lt"/>
            </a:endParaRPr>
          </a:p>
        </p:txBody>
      </p:sp>
    </p:spTree>
    <p:extLst>
      <p:ext uri="{BB962C8B-B14F-4D97-AF65-F5344CB8AC3E}">
        <p14:creationId xmlns:p14="http://schemas.microsoft.com/office/powerpoint/2010/main" val="370071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277</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Nhóm 13</vt:lpstr>
      <vt:lpstr>Giới thiệu sơ lược ứng dụng</vt:lpstr>
      <vt:lpstr>PowerPoint Presentation</vt:lpstr>
      <vt:lpstr>PowerPoint Presentation</vt:lpstr>
      <vt:lpstr>PowerPoint Presentation</vt:lpstr>
      <vt:lpstr>PowerPoint Presentation</vt:lpstr>
      <vt:lpstr>Bcrypt là gì?</vt:lpstr>
      <vt:lpstr> </vt:lpstr>
      <vt:lpstr>Vì sao Bcrypt lại bảo mật</vt:lpstr>
      <vt:lpstr>Hashing (băm) là gì?</vt:lpstr>
      <vt:lpstr>Hashing (băm) có 4 thuộc tính bảo mật</vt:lpstr>
      <vt:lpstr>Chức năng băm mật khẩu sẽ chậm</vt:lpstr>
      <vt:lpstr>Tại sao phải salt? </vt:lpstr>
      <vt:lpstr>PowerPoint Presentation</vt:lpstr>
      <vt:lpstr>Giờ ta thử thay vì hash(password) ta sẽ hash(salt + password): </vt:lpstr>
      <vt:lpstr>PowerPoint Presentation</vt:lpstr>
      <vt:lpstr>Tại sao cần Pepper?</vt:lpstr>
      <vt:lpstr>PowerPoint Presentation</vt:lpstr>
      <vt:lpstr>So sánh bcrypt với SHA</vt:lpstr>
      <vt:lpstr>So sánh bcrypt với MD5</vt:lpstr>
      <vt:lpst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13</dc:title>
  <dc:creator>PHONG</dc:creator>
  <cp:lastModifiedBy>PHONG</cp:lastModifiedBy>
  <cp:revision>19</cp:revision>
  <dcterms:created xsi:type="dcterms:W3CDTF">2021-04-07T05:02:26Z</dcterms:created>
  <dcterms:modified xsi:type="dcterms:W3CDTF">2021-04-07T14:22:04Z</dcterms:modified>
</cp:coreProperties>
</file>