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8" r:id="rId3"/>
    <p:sldId id="272" r:id="rId4"/>
    <p:sldId id="259" r:id="rId5"/>
    <p:sldId id="261" r:id="rId6"/>
    <p:sldId id="257" r:id="rId7"/>
    <p:sldId id="278" r:id="rId8"/>
    <p:sldId id="264" r:id="rId9"/>
    <p:sldId id="286" r:id="rId10"/>
    <p:sldId id="263" r:id="rId11"/>
    <p:sldId id="277" r:id="rId12"/>
    <p:sldId id="275" r:id="rId13"/>
    <p:sldId id="273" r:id="rId14"/>
    <p:sldId id="287" r:id="rId15"/>
    <p:sldId id="288" r:id="rId16"/>
    <p:sldId id="289" r:id="rId17"/>
    <p:sldId id="262" r:id="rId18"/>
    <p:sldId id="260" r:id="rId19"/>
    <p:sldId id="279"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Dosis" panose="020B0604020202020204" charset="0"/>
      <p:regular r:id="rId26"/>
      <p:bold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783CA3-BE23-4D98-B2A0-96A8EBFD1FB0}">
  <a:tblStyle styleId="{9A783CA3-BE23-4D98-B2A0-96A8EBFD1F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143" d="100"/>
          <a:sy n="143" d="100"/>
        </p:scale>
        <p:origin x="9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effectLst/>
                <a:latin typeface="Arial" panose="020B0604020202020204" pitchFamily="34" charset="0"/>
              </a:rPr>
              <a:t>+ Honeyd là loại hình Honeypot tương tác thấp có nhiều ưu điểm tuy nhiên Honeyd có nhược điểm là không thể cung cấp một hệ điều hành thật để tương tác với tin tặc và không có cơ chế cảnh báo khi phát hiện hệ thống bị xâm nhập hay gặp nguy hiểm.</a:t>
            </a:r>
            <a:br>
              <a:rPr lang="vi-VN" dirty="0"/>
            </a:b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50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05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 id="2147483658"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keyfocus.net/kfsensor/free-trial/"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hyperlink" Target="https://filezilla-project.org/download.php"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028475" y="-1"/>
            <a:ext cx="5238600" cy="40313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HỆ THỐNG HONEYPOT</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a:p>
            <a:pPr marL="0" lvl="0" indent="0" rtl="0">
              <a:spcBef>
                <a:spcPts val="600"/>
              </a:spcBef>
              <a:spcAft>
                <a:spcPts val="0"/>
              </a:spcAft>
              <a:buNone/>
            </a:pPr>
            <a:r>
              <a:rPr lang="vi-VN" sz="2000" dirty="0"/>
              <a:t>Honeynet là hình thức honeypot tương tác cao. Khác với các honeypots, Honeynet là một hệ thống thật, hoàn toàn giống một mạng làm việc bình thường. Honeynet cung cấp các hệ thống, ứng dụng, các dịch vụ thật.</a:t>
            </a:r>
            <a:endParaRPr sz="2000" dirty="0"/>
          </a:p>
        </p:txBody>
      </p:sp>
      <p:sp>
        <p:nvSpPr>
          <p:cNvPr id="170" name="Google Shape;170;p20"/>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US" dirty="0"/>
              <a:t>1. Honeynet </a:t>
            </a:r>
            <a:r>
              <a:rPr lang="en-US" dirty="0" err="1"/>
              <a:t>là</a:t>
            </a:r>
            <a:r>
              <a:rPr lang="en-US" dirty="0"/>
              <a:t> </a:t>
            </a:r>
            <a:r>
              <a:rPr lang="en-US" dirty="0" err="1"/>
              <a:t>gì</a:t>
            </a:r>
            <a:r>
              <a:rPr lang="en-US" dirty="0"/>
              <a:t>:</a:t>
            </a:r>
            <a:endParaRPr dirty="0"/>
          </a:p>
        </p:txBody>
      </p:sp>
      <p:sp>
        <p:nvSpPr>
          <p:cNvPr id="171" name="Google Shape;171;p20"/>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a:p>
            <a:pPr marL="0" lvl="0" indent="0" rtl="0">
              <a:spcBef>
                <a:spcPts val="600"/>
              </a:spcBef>
              <a:spcAft>
                <a:spcPts val="0"/>
              </a:spcAft>
              <a:buNone/>
            </a:pPr>
            <a:r>
              <a:rPr lang="vi-VN" sz="2000" dirty="0"/>
              <a:t>Quan trọng nhất khi xây dựng một honeynet chính là honeywall. Honeywall là gateway ở giữa honeypots và mạng bên ngoài. Nó hoạt động ở tầng 2 như là Bridged. Các luồng dữ liệu khi vào và ra từ honeypots đều phải đi qua honeywall.</a:t>
            </a:r>
            <a:endParaRPr sz="2000" dirty="0"/>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6" name="Google Shape;851;p40">
            <a:extLst>
              <a:ext uri="{FF2B5EF4-FFF2-40B4-BE49-F238E27FC236}">
                <a16:creationId xmlns:a16="http://schemas.microsoft.com/office/drawing/2014/main" id="{CB2DA854-79AD-492C-AEED-FB93853FC339}"/>
              </a:ext>
            </a:extLst>
          </p:cNvPr>
          <p:cNvGrpSpPr/>
          <p:nvPr/>
        </p:nvGrpSpPr>
        <p:grpSpPr>
          <a:xfrm>
            <a:off x="1801942" y="1315735"/>
            <a:ext cx="460705" cy="491455"/>
            <a:chOff x="9901824" y="937343"/>
            <a:chExt cx="744273" cy="793950"/>
          </a:xfrm>
        </p:grpSpPr>
        <p:grpSp>
          <p:nvGrpSpPr>
            <p:cNvPr id="7" name="Google Shape;852;p40">
              <a:extLst>
                <a:ext uri="{FF2B5EF4-FFF2-40B4-BE49-F238E27FC236}">
                  <a16:creationId xmlns:a16="http://schemas.microsoft.com/office/drawing/2014/main" id="{D8D53CAE-C814-45A1-95C1-CC9E757625D5}"/>
                </a:ext>
              </a:extLst>
            </p:cNvPr>
            <p:cNvGrpSpPr/>
            <p:nvPr/>
          </p:nvGrpSpPr>
          <p:grpSpPr>
            <a:xfrm>
              <a:off x="9901824" y="937343"/>
              <a:ext cx="744273" cy="793950"/>
              <a:chOff x="9901824" y="937343"/>
              <a:chExt cx="744273" cy="793950"/>
            </a:xfrm>
          </p:grpSpPr>
          <p:sp>
            <p:nvSpPr>
              <p:cNvPr id="14" name="Google Shape;853;p40">
                <a:extLst>
                  <a:ext uri="{FF2B5EF4-FFF2-40B4-BE49-F238E27FC236}">
                    <a16:creationId xmlns:a16="http://schemas.microsoft.com/office/drawing/2014/main" id="{3B4CFA00-B610-412C-9ADE-AC3EF0BC2007}"/>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854;p40">
                <a:extLst>
                  <a:ext uri="{FF2B5EF4-FFF2-40B4-BE49-F238E27FC236}">
                    <a16:creationId xmlns:a16="http://schemas.microsoft.com/office/drawing/2014/main" id="{959754EC-C0E9-4968-A588-B93AF740BCC1}"/>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855;p40">
                <a:extLst>
                  <a:ext uri="{FF2B5EF4-FFF2-40B4-BE49-F238E27FC236}">
                    <a16:creationId xmlns:a16="http://schemas.microsoft.com/office/drawing/2014/main" id="{ACFE6D9B-4DB1-4549-B2B7-51995C120093}"/>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856;p40">
                <a:extLst>
                  <a:ext uri="{FF2B5EF4-FFF2-40B4-BE49-F238E27FC236}">
                    <a16:creationId xmlns:a16="http://schemas.microsoft.com/office/drawing/2014/main" id="{5F335362-F286-4BBA-878C-51FC096CC140}"/>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857;p40">
                <a:extLst>
                  <a:ext uri="{FF2B5EF4-FFF2-40B4-BE49-F238E27FC236}">
                    <a16:creationId xmlns:a16="http://schemas.microsoft.com/office/drawing/2014/main" id="{FC00BEBD-161C-4519-962F-5FA08E74E371}"/>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858;p40">
                <a:extLst>
                  <a:ext uri="{FF2B5EF4-FFF2-40B4-BE49-F238E27FC236}">
                    <a16:creationId xmlns:a16="http://schemas.microsoft.com/office/drawing/2014/main" id="{568A2913-C995-45D3-B5D5-4FA31D9657B7}"/>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859;p40">
                <a:extLst>
                  <a:ext uri="{FF2B5EF4-FFF2-40B4-BE49-F238E27FC236}">
                    <a16:creationId xmlns:a16="http://schemas.microsoft.com/office/drawing/2014/main" id="{D46D9FE7-8981-4215-A551-5B4311CBDF5C}"/>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860;p40">
                <a:extLst>
                  <a:ext uri="{FF2B5EF4-FFF2-40B4-BE49-F238E27FC236}">
                    <a16:creationId xmlns:a16="http://schemas.microsoft.com/office/drawing/2014/main" id="{528A30E8-D072-4ED9-8511-6EA63668E231}"/>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861;p40">
                <a:extLst>
                  <a:ext uri="{FF2B5EF4-FFF2-40B4-BE49-F238E27FC236}">
                    <a16:creationId xmlns:a16="http://schemas.microsoft.com/office/drawing/2014/main" id="{4A692218-20B1-4FE7-8937-3A2C6A343570}"/>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862;p40">
                <a:extLst>
                  <a:ext uri="{FF2B5EF4-FFF2-40B4-BE49-F238E27FC236}">
                    <a16:creationId xmlns:a16="http://schemas.microsoft.com/office/drawing/2014/main" id="{D4962AB7-0F93-4D8A-A2B7-B07682761348}"/>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8" name="Google Shape;863;p40">
              <a:extLst>
                <a:ext uri="{FF2B5EF4-FFF2-40B4-BE49-F238E27FC236}">
                  <a16:creationId xmlns:a16="http://schemas.microsoft.com/office/drawing/2014/main" id="{5FB0FD1E-BB7B-4FCB-BF08-E2E185C13D78}"/>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864;p40">
              <a:extLst>
                <a:ext uri="{FF2B5EF4-FFF2-40B4-BE49-F238E27FC236}">
                  <a16:creationId xmlns:a16="http://schemas.microsoft.com/office/drawing/2014/main" id="{97A7B78E-B85D-4660-A8B4-7F4A975536F9}"/>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865;p40">
              <a:extLst>
                <a:ext uri="{FF2B5EF4-FFF2-40B4-BE49-F238E27FC236}">
                  <a16:creationId xmlns:a16="http://schemas.microsoft.com/office/drawing/2014/main" id="{3804007E-1CC4-4B81-8B62-B0621680B6EE}"/>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866;p40">
              <a:extLst>
                <a:ext uri="{FF2B5EF4-FFF2-40B4-BE49-F238E27FC236}">
                  <a16:creationId xmlns:a16="http://schemas.microsoft.com/office/drawing/2014/main" id="{AD078C62-07FE-4E6C-8083-AE4A77A21AF6}"/>
                </a:ext>
              </a:extLst>
            </p:cNvPr>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867;p40">
              <a:extLst>
                <a:ext uri="{FF2B5EF4-FFF2-40B4-BE49-F238E27FC236}">
                  <a16:creationId xmlns:a16="http://schemas.microsoft.com/office/drawing/2014/main" id="{CA469CF0-53E9-439C-B7CE-88B554455419}"/>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868;p40">
              <a:extLst>
                <a:ext uri="{FF2B5EF4-FFF2-40B4-BE49-F238E27FC236}">
                  <a16:creationId xmlns:a16="http://schemas.microsoft.com/office/drawing/2014/main" id="{F0BBF284-95F1-4207-802E-0107571EF08B}"/>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4" name="Google Shape;897;p40">
            <a:extLst>
              <a:ext uri="{FF2B5EF4-FFF2-40B4-BE49-F238E27FC236}">
                <a16:creationId xmlns:a16="http://schemas.microsoft.com/office/drawing/2014/main" id="{BE1F9694-E5FF-427D-A1D2-811CD985EE45}"/>
              </a:ext>
            </a:extLst>
          </p:cNvPr>
          <p:cNvGrpSpPr/>
          <p:nvPr/>
        </p:nvGrpSpPr>
        <p:grpSpPr>
          <a:xfrm>
            <a:off x="1101375" y="1315735"/>
            <a:ext cx="460705" cy="491455"/>
            <a:chOff x="8770051" y="937343"/>
            <a:chExt cx="744273" cy="793950"/>
          </a:xfrm>
        </p:grpSpPr>
        <p:sp>
          <p:nvSpPr>
            <p:cNvPr id="25" name="Google Shape;898;p40">
              <a:extLst>
                <a:ext uri="{FF2B5EF4-FFF2-40B4-BE49-F238E27FC236}">
                  <a16:creationId xmlns:a16="http://schemas.microsoft.com/office/drawing/2014/main" id="{8E8DF2C1-48CD-4F4F-9237-A151A7E3B2D7}"/>
                </a:ext>
              </a:extLst>
            </p:cNvPr>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899;p40">
              <a:extLst>
                <a:ext uri="{FF2B5EF4-FFF2-40B4-BE49-F238E27FC236}">
                  <a16:creationId xmlns:a16="http://schemas.microsoft.com/office/drawing/2014/main" id="{2428432C-D608-47E6-9732-8A981D396209}"/>
                </a:ext>
              </a:extLst>
            </p:cNvPr>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00;p40">
              <a:extLst>
                <a:ext uri="{FF2B5EF4-FFF2-40B4-BE49-F238E27FC236}">
                  <a16:creationId xmlns:a16="http://schemas.microsoft.com/office/drawing/2014/main" id="{C6BA6851-6FF1-4F2E-B9F1-D1240E22F90D}"/>
                </a:ext>
              </a:extLst>
            </p:cNvPr>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01;p40">
              <a:extLst>
                <a:ext uri="{FF2B5EF4-FFF2-40B4-BE49-F238E27FC236}">
                  <a16:creationId xmlns:a16="http://schemas.microsoft.com/office/drawing/2014/main" id="{BB0D8CE3-896A-4E17-9166-55C991C99E6F}"/>
                </a:ext>
              </a:extLst>
            </p:cNvPr>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02;p40">
              <a:extLst>
                <a:ext uri="{FF2B5EF4-FFF2-40B4-BE49-F238E27FC236}">
                  <a16:creationId xmlns:a16="http://schemas.microsoft.com/office/drawing/2014/main" id="{B8C0C8E4-BBC8-42F5-BFC9-9DDC5F54DDBF}"/>
                </a:ext>
              </a:extLst>
            </p:cNvPr>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0" name="Google Shape;903;p40">
              <a:extLst>
                <a:ext uri="{FF2B5EF4-FFF2-40B4-BE49-F238E27FC236}">
                  <a16:creationId xmlns:a16="http://schemas.microsoft.com/office/drawing/2014/main" id="{F05939C4-45C7-447D-8B9C-1A527CF11C37}"/>
                </a:ext>
              </a:extLst>
            </p:cNvPr>
            <p:cNvGrpSpPr/>
            <p:nvPr/>
          </p:nvGrpSpPr>
          <p:grpSpPr>
            <a:xfrm>
              <a:off x="8770051" y="937343"/>
              <a:ext cx="744273" cy="793950"/>
              <a:chOff x="6565437" y="1588001"/>
              <a:chExt cx="744273" cy="793950"/>
            </a:xfrm>
          </p:grpSpPr>
          <p:sp>
            <p:nvSpPr>
              <p:cNvPr id="31" name="Google Shape;904;p40">
                <a:extLst>
                  <a:ext uri="{FF2B5EF4-FFF2-40B4-BE49-F238E27FC236}">
                    <a16:creationId xmlns:a16="http://schemas.microsoft.com/office/drawing/2014/main" id="{5054AD4C-DA00-4CC2-9097-DE3E780F8627}"/>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905;p40">
                <a:extLst>
                  <a:ext uri="{FF2B5EF4-FFF2-40B4-BE49-F238E27FC236}">
                    <a16:creationId xmlns:a16="http://schemas.microsoft.com/office/drawing/2014/main" id="{6B5225C8-2ABA-4656-A833-C9CBFB131180}"/>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906;p40">
                <a:extLst>
                  <a:ext uri="{FF2B5EF4-FFF2-40B4-BE49-F238E27FC236}">
                    <a16:creationId xmlns:a16="http://schemas.microsoft.com/office/drawing/2014/main" id="{D7F778EC-08EB-484A-A2D0-B7BEBB9B2A34}"/>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907;p40">
                <a:extLst>
                  <a:ext uri="{FF2B5EF4-FFF2-40B4-BE49-F238E27FC236}">
                    <a16:creationId xmlns:a16="http://schemas.microsoft.com/office/drawing/2014/main" id="{DDAD1D41-F026-49AE-AAFA-D57C4E82F2AB}"/>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908;p40">
                <a:extLst>
                  <a:ext uri="{FF2B5EF4-FFF2-40B4-BE49-F238E27FC236}">
                    <a16:creationId xmlns:a16="http://schemas.microsoft.com/office/drawing/2014/main" id="{B4C5D52C-D781-424C-AF76-308DD91A2B67}"/>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909;p40">
                <a:extLst>
                  <a:ext uri="{FF2B5EF4-FFF2-40B4-BE49-F238E27FC236}">
                    <a16:creationId xmlns:a16="http://schemas.microsoft.com/office/drawing/2014/main" id="{5E6CBFAE-1828-4235-AD5E-421D9C93A116}"/>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910;p40">
                <a:extLst>
                  <a:ext uri="{FF2B5EF4-FFF2-40B4-BE49-F238E27FC236}">
                    <a16:creationId xmlns:a16="http://schemas.microsoft.com/office/drawing/2014/main" id="{071E3C0E-70B4-445C-8A2D-0A5D7E3DCEED}"/>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911;p40">
                <a:extLst>
                  <a:ext uri="{FF2B5EF4-FFF2-40B4-BE49-F238E27FC236}">
                    <a16:creationId xmlns:a16="http://schemas.microsoft.com/office/drawing/2014/main" id="{702D7156-88EF-4FEB-B01E-DCF8BDDAC404}"/>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912;p40">
                <a:extLst>
                  <a:ext uri="{FF2B5EF4-FFF2-40B4-BE49-F238E27FC236}">
                    <a16:creationId xmlns:a16="http://schemas.microsoft.com/office/drawing/2014/main" id="{5199ABF5-7B1E-4370-A608-582BB27658B4}"/>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913;p40">
                <a:extLst>
                  <a:ext uri="{FF2B5EF4-FFF2-40B4-BE49-F238E27FC236}">
                    <a16:creationId xmlns:a16="http://schemas.microsoft.com/office/drawing/2014/main" id="{305CD7EF-F682-4A18-88DB-A35C8B5F6EAE}"/>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1" name="Google Shape;914;p40">
            <a:extLst>
              <a:ext uri="{FF2B5EF4-FFF2-40B4-BE49-F238E27FC236}">
                <a16:creationId xmlns:a16="http://schemas.microsoft.com/office/drawing/2014/main" id="{3CEEAF70-E666-4056-9902-9EF2DB129C6D}"/>
              </a:ext>
            </a:extLst>
          </p:cNvPr>
          <p:cNvGrpSpPr/>
          <p:nvPr/>
        </p:nvGrpSpPr>
        <p:grpSpPr>
          <a:xfrm>
            <a:off x="5002247" y="1403644"/>
            <a:ext cx="460705" cy="491455"/>
            <a:chOff x="6506504" y="937343"/>
            <a:chExt cx="744273" cy="793950"/>
          </a:xfrm>
        </p:grpSpPr>
        <p:sp>
          <p:nvSpPr>
            <p:cNvPr id="42" name="Google Shape;915;p40">
              <a:extLst>
                <a:ext uri="{FF2B5EF4-FFF2-40B4-BE49-F238E27FC236}">
                  <a16:creationId xmlns:a16="http://schemas.microsoft.com/office/drawing/2014/main" id="{954C5585-36B5-42DC-A0A1-D5FD840895E6}"/>
                </a:ext>
              </a:extLst>
            </p:cNvPr>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6;p40">
              <a:extLst>
                <a:ext uri="{FF2B5EF4-FFF2-40B4-BE49-F238E27FC236}">
                  <a16:creationId xmlns:a16="http://schemas.microsoft.com/office/drawing/2014/main" id="{2DD5BCE3-FA99-44CD-8626-7FC703965CE4}"/>
                </a:ext>
              </a:extLst>
            </p:cNvPr>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7;p40">
              <a:extLst>
                <a:ext uri="{FF2B5EF4-FFF2-40B4-BE49-F238E27FC236}">
                  <a16:creationId xmlns:a16="http://schemas.microsoft.com/office/drawing/2014/main" id="{9EDA34BF-7A8D-4D3E-8162-432E214A27FB}"/>
                </a:ext>
              </a:extLst>
            </p:cNvPr>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5" name="Google Shape;918;p40">
              <a:extLst>
                <a:ext uri="{FF2B5EF4-FFF2-40B4-BE49-F238E27FC236}">
                  <a16:creationId xmlns:a16="http://schemas.microsoft.com/office/drawing/2014/main" id="{6F870622-7B58-4EB9-A7B8-44AA92C1F27A}"/>
                </a:ext>
              </a:extLst>
            </p:cNvPr>
            <p:cNvGrpSpPr/>
            <p:nvPr/>
          </p:nvGrpSpPr>
          <p:grpSpPr>
            <a:xfrm>
              <a:off x="6506504" y="937343"/>
              <a:ext cx="744273" cy="793950"/>
              <a:chOff x="6565437" y="1588001"/>
              <a:chExt cx="744273" cy="793950"/>
            </a:xfrm>
          </p:grpSpPr>
          <p:sp>
            <p:nvSpPr>
              <p:cNvPr id="46" name="Google Shape;919;p40">
                <a:extLst>
                  <a:ext uri="{FF2B5EF4-FFF2-40B4-BE49-F238E27FC236}">
                    <a16:creationId xmlns:a16="http://schemas.microsoft.com/office/drawing/2014/main" id="{C9488ACC-FB16-427C-9156-9512B2174698}"/>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 name="Google Shape;920;p40">
                <a:extLst>
                  <a:ext uri="{FF2B5EF4-FFF2-40B4-BE49-F238E27FC236}">
                    <a16:creationId xmlns:a16="http://schemas.microsoft.com/office/drawing/2014/main" id="{6037E514-82AD-443E-AA35-E1DCDB587806}"/>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921;p40">
                <a:extLst>
                  <a:ext uri="{FF2B5EF4-FFF2-40B4-BE49-F238E27FC236}">
                    <a16:creationId xmlns:a16="http://schemas.microsoft.com/office/drawing/2014/main" id="{A55E1826-5D7B-4333-9425-08F3C86312E3}"/>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 name="Google Shape;922;p40">
                <a:extLst>
                  <a:ext uri="{FF2B5EF4-FFF2-40B4-BE49-F238E27FC236}">
                    <a16:creationId xmlns:a16="http://schemas.microsoft.com/office/drawing/2014/main" id="{5FE461F7-092E-4E2C-B5FD-75A15EC916DF}"/>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 name="Google Shape;923;p40">
                <a:extLst>
                  <a:ext uri="{FF2B5EF4-FFF2-40B4-BE49-F238E27FC236}">
                    <a16:creationId xmlns:a16="http://schemas.microsoft.com/office/drawing/2014/main" id="{B7EACACA-28A7-422B-8F91-F6532237674E}"/>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 name="Google Shape;924;p40">
                <a:extLst>
                  <a:ext uri="{FF2B5EF4-FFF2-40B4-BE49-F238E27FC236}">
                    <a16:creationId xmlns:a16="http://schemas.microsoft.com/office/drawing/2014/main" id="{1127E3D1-9637-415F-A1F1-FBB26C04080A}"/>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 name="Google Shape;925;p40">
                <a:extLst>
                  <a:ext uri="{FF2B5EF4-FFF2-40B4-BE49-F238E27FC236}">
                    <a16:creationId xmlns:a16="http://schemas.microsoft.com/office/drawing/2014/main" id="{4FC48A65-2D09-4B99-9B57-88B69682940B}"/>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 name="Google Shape;926;p40">
                <a:extLst>
                  <a:ext uri="{FF2B5EF4-FFF2-40B4-BE49-F238E27FC236}">
                    <a16:creationId xmlns:a16="http://schemas.microsoft.com/office/drawing/2014/main" id="{DA11EB29-D7E6-4768-AD20-8EDAF1AF4DDF}"/>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 name="Google Shape;927;p40">
                <a:extLst>
                  <a:ext uri="{FF2B5EF4-FFF2-40B4-BE49-F238E27FC236}">
                    <a16:creationId xmlns:a16="http://schemas.microsoft.com/office/drawing/2014/main" id="{D58502A6-BF38-44E2-94DF-737CDE5879AB}"/>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5" name="Google Shape;928;p40">
                <a:extLst>
                  <a:ext uri="{FF2B5EF4-FFF2-40B4-BE49-F238E27FC236}">
                    <a16:creationId xmlns:a16="http://schemas.microsoft.com/office/drawing/2014/main" id="{90A837A2-388D-441D-93D1-BE7AE2B6C065}"/>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6" name="Google Shape;929;p40">
            <a:extLst>
              <a:ext uri="{FF2B5EF4-FFF2-40B4-BE49-F238E27FC236}">
                <a16:creationId xmlns:a16="http://schemas.microsoft.com/office/drawing/2014/main" id="{8CACF336-D854-43DA-AC73-635C71B778B2}"/>
              </a:ext>
            </a:extLst>
          </p:cNvPr>
          <p:cNvGrpSpPr/>
          <p:nvPr/>
        </p:nvGrpSpPr>
        <p:grpSpPr>
          <a:xfrm>
            <a:off x="5702815" y="1403644"/>
            <a:ext cx="460705" cy="491455"/>
            <a:chOff x="7638277" y="937343"/>
            <a:chExt cx="744273" cy="793950"/>
          </a:xfrm>
        </p:grpSpPr>
        <p:sp>
          <p:nvSpPr>
            <p:cNvPr id="57" name="Google Shape;930;p40">
              <a:extLst>
                <a:ext uri="{FF2B5EF4-FFF2-40B4-BE49-F238E27FC236}">
                  <a16:creationId xmlns:a16="http://schemas.microsoft.com/office/drawing/2014/main" id="{56E73FA0-9E13-4FA4-A4DE-09160A1BE285}"/>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931;p40">
              <a:extLst>
                <a:ext uri="{FF2B5EF4-FFF2-40B4-BE49-F238E27FC236}">
                  <a16:creationId xmlns:a16="http://schemas.microsoft.com/office/drawing/2014/main" id="{3CBFFF6E-C592-4121-B293-2FEB6BFFA692}"/>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32;p40">
              <a:extLst>
                <a:ext uri="{FF2B5EF4-FFF2-40B4-BE49-F238E27FC236}">
                  <a16:creationId xmlns:a16="http://schemas.microsoft.com/office/drawing/2014/main" id="{C08148E9-E630-499C-AA32-D400FCD08C6E}"/>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33;p40">
              <a:extLst>
                <a:ext uri="{FF2B5EF4-FFF2-40B4-BE49-F238E27FC236}">
                  <a16:creationId xmlns:a16="http://schemas.microsoft.com/office/drawing/2014/main" id="{4FACF48C-96BD-4A4B-B107-C007B42A8710}"/>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1" name="Google Shape;934;p40">
              <a:extLst>
                <a:ext uri="{FF2B5EF4-FFF2-40B4-BE49-F238E27FC236}">
                  <a16:creationId xmlns:a16="http://schemas.microsoft.com/office/drawing/2014/main" id="{6F157642-7D0A-43D3-BC16-C1AC8A95768F}"/>
                </a:ext>
              </a:extLst>
            </p:cNvPr>
            <p:cNvGrpSpPr/>
            <p:nvPr/>
          </p:nvGrpSpPr>
          <p:grpSpPr>
            <a:xfrm>
              <a:off x="7638277" y="937343"/>
              <a:ext cx="744273" cy="793950"/>
              <a:chOff x="6565437" y="1588001"/>
              <a:chExt cx="744273" cy="793950"/>
            </a:xfrm>
          </p:grpSpPr>
          <p:sp>
            <p:nvSpPr>
              <p:cNvPr id="62" name="Google Shape;935;p40">
                <a:extLst>
                  <a:ext uri="{FF2B5EF4-FFF2-40B4-BE49-F238E27FC236}">
                    <a16:creationId xmlns:a16="http://schemas.microsoft.com/office/drawing/2014/main" id="{E238913F-D01D-482D-AE4A-8DA3C98A18B2}"/>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936;p40">
                <a:extLst>
                  <a:ext uri="{FF2B5EF4-FFF2-40B4-BE49-F238E27FC236}">
                    <a16:creationId xmlns:a16="http://schemas.microsoft.com/office/drawing/2014/main" id="{1517E5FE-F90C-4832-9982-6FD5E0AE5706}"/>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 name="Google Shape;937;p40">
                <a:extLst>
                  <a:ext uri="{FF2B5EF4-FFF2-40B4-BE49-F238E27FC236}">
                    <a16:creationId xmlns:a16="http://schemas.microsoft.com/office/drawing/2014/main" id="{430C7A75-5933-40AB-BB51-2C74C973384B}"/>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938;p40">
                <a:extLst>
                  <a:ext uri="{FF2B5EF4-FFF2-40B4-BE49-F238E27FC236}">
                    <a16:creationId xmlns:a16="http://schemas.microsoft.com/office/drawing/2014/main" id="{BFAE7F53-B625-438E-98C1-D4170BAFB6DD}"/>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939;p40">
                <a:extLst>
                  <a:ext uri="{FF2B5EF4-FFF2-40B4-BE49-F238E27FC236}">
                    <a16:creationId xmlns:a16="http://schemas.microsoft.com/office/drawing/2014/main" id="{A7455743-4257-4795-8236-F7805392DE3F}"/>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 name="Google Shape;940;p40">
                <a:extLst>
                  <a:ext uri="{FF2B5EF4-FFF2-40B4-BE49-F238E27FC236}">
                    <a16:creationId xmlns:a16="http://schemas.microsoft.com/office/drawing/2014/main" id="{93C45891-DF32-4F0A-AB51-545E6283C028}"/>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941;p40">
                <a:extLst>
                  <a:ext uri="{FF2B5EF4-FFF2-40B4-BE49-F238E27FC236}">
                    <a16:creationId xmlns:a16="http://schemas.microsoft.com/office/drawing/2014/main" id="{7036A573-98DB-422C-99AF-E4307BDD4C03}"/>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942;p40">
                <a:extLst>
                  <a:ext uri="{FF2B5EF4-FFF2-40B4-BE49-F238E27FC236}">
                    <a16:creationId xmlns:a16="http://schemas.microsoft.com/office/drawing/2014/main" id="{2397C092-B93F-42CE-B22B-3BDB4C5C2A7C}"/>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 name="Google Shape;943;p40">
                <a:extLst>
                  <a:ext uri="{FF2B5EF4-FFF2-40B4-BE49-F238E27FC236}">
                    <a16:creationId xmlns:a16="http://schemas.microsoft.com/office/drawing/2014/main" id="{FA4412A1-1370-4851-A148-E7380CD92F4B}"/>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 name="Google Shape;944;p40">
                <a:extLst>
                  <a:ext uri="{FF2B5EF4-FFF2-40B4-BE49-F238E27FC236}">
                    <a16:creationId xmlns:a16="http://schemas.microsoft.com/office/drawing/2014/main" id="{FB8305F4-CE89-4C5B-8EED-30C18FB0C5A7}"/>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p:nvPr/>
        </p:nvSpPr>
        <p:spPr>
          <a:xfrm>
            <a:off x="15111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1709800" y="910325"/>
            <a:ext cx="2493300" cy="3333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latin typeface="Dosis"/>
                <a:ea typeface="Dosis"/>
                <a:cs typeface="Dosis"/>
                <a:sym typeface="Dosis"/>
              </a:rPr>
              <a:t>Place your screenshot here</a:t>
            </a:r>
            <a:endParaRPr sz="1000" dirty="0">
              <a:solidFill>
                <a:srgbClr val="999999"/>
              </a:solidFill>
              <a:latin typeface="Dosis"/>
              <a:ea typeface="Dosis"/>
              <a:cs typeface="Dosis"/>
              <a:sym typeface="Dosis"/>
            </a:endParaRPr>
          </a:p>
        </p:txBody>
      </p:sp>
      <p:sp>
        <p:nvSpPr>
          <p:cNvPr id="294" name="Google Shape;294;p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95" name="Google Shape;295;p34"/>
          <p:cNvSpPr txBox="1">
            <a:spLocks noGrp="1"/>
          </p:cNvSpPr>
          <p:nvPr>
            <p:ph type="body" idx="4294967295"/>
          </p:nvPr>
        </p:nvSpPr>
        <p:spPr>
          <a:xfrm>
            <a:off x="4897300" y="1214749"/>
            <a:ext cx="2788800" cy="1962289"/>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US" dirty="0" err="1">
                <a:solidFill>
                  <a:schemeClr val="accent1"/>
                </a:solidFill>
                <a:latin typeface="Dosis"/>
                <a:ea typeface="Dosis"/>
                <a:cs typeface="Dosis"/>
                <a:sym typeface="Dosis"/>
              </a:rPr>
              <a:t>Mô</a:t>
            </a:r>
            <a:r>
              <a:rPr lang="en-US" dirty="0">
                <a:solidFill>
                  <a:schemeClr val="accent1"/>
                </a:solidFill>
                <a:latin typeface="Dosis"/>
                <a:ea typeface="Dosis"/>
                <a:cs typeface="Dosis"/>
                <a:sym typeface="Dosis"/>
              </a:rPr>
              <a:t> </a:t>
            </a:r>
            <a:r>
              <a:rPr lang="en-US" dirty="0" err="1">
                <a:solidFill>
                  <a:schemeClr val="accent1"/>
                </a:solidFill>
                <a:latin typeface="Dosis"/>
                <a:ea typeface="Dosis"/>
                <a:cs typeface="Dosis"/>
                <a:sym typeface="Dosis"/>
              </a:rPr>
              <a:t>hình</a:t>
            </a:r>
            <a:r>
              <a:rPr lang="en-US" dirty="0">
                <a:solidFill>
                  <a:schemeClr val="accent1"/>
                </a:solidFill>
                <a:latin typeface="Dosis"/>
                <a:ea typeface="Dosis"/>
                <a:cs typeface="Dosis"/>
                <a:sym typeface="Dosis"/>
              </a:rPr>
              <a:t> </a:t>
            </a:r>
            <a:r>
              <a:rPr lang="en-US" dirty="0" err="1">
                <a:solidFill>
                  <a:schemeClr val="accent1"/>
                </a:solidFill>
                <a:latin typeface="Dosis"/>
                <a:ea typeface="Dosis"/>
                <a:cs typeface="Dosis"/>
                <a:sym typeface="Dosis"/>
              </a:rPr>
              <a:t>kiến</a:t>
            </a:r>
            <a:r>
              <a:rPr lang="en-US" dirty="0">
                <a:solidFill>
                  <a:schemeClr val="accent1"/>
                </a:solidFill>
                <a:latin typeface="Dosis"/>
                <a:ea typeface="Dosis"/>
                <a:cs typeface="Dosis"/>
                <a:sym typeface="Dosis"/>
              </a:rPr>
              <a:t> trúc </a:t>
            </a:r>
            <a:r>
              <a:rPr lang="en-US" dirty="0" err="1">
                <a:solidFill>
                  <a:schemeClr val="accent1"/>
                </a:solidFill>
                <a:latin typeface="Dosis"/>
                <a:ea typeface="Dosis"/>
                <a:cs typeface="Dosis"/>
                <a:sym typeface="Dosis"/>
              </a:rPr>
              <a:t>hình</a:t>
            </a:r>
            <a:r>
              <a:rPr lang="en-US" dirty="0">
                <a:solidFill>
                  <a:schemeClr val="accent1"/>
                </a:solidFill>
                <a:latin typeface="Dosis"/>
                <a:ea typeface="Dosis"/>
                <a:cs typeface="Dosis"/>
                <a:sym typeface="Dosis"/>
              </a:rPr>
              <a:t> </a:t>
            </a:r>
            <a:r>
              <a:rPr lang="en-US" dirty="0" err="1">
                <a:solidFill>
                  <a:schemeClr val="accent1"/>
                </a:solidFill>
                <a:latin typeface="Dosis"/>
                <a:ea typeface="Dosis"/>
                <a:cs typeface="Dosis"/>
                <a:sym typeface="Dosis"/>
              </a:rPr>
              <a:t>kiến</a:t>
            </a:r>
            <a:r>
              <a:rPr lang="en-US" dirty="0">
                <a:solidFill>
                  <a:schemeClr val="accent1"/>
                </a:solidFill>
                <a:latin typeface="Dosis"/>
                <a:ea typeface="Dosis"/>
                <a:cs typeface="Dosis"/>
                <a:sym typeface="Dosis"/>
              </a:rPr>
              <a:t> trúc </a:t>
            </a:r>
            <a:r>
              <a:rPr lang="en-US" dirty="0" err="1">
                <a:solidFill>
                  <a:schemeClr val="accent1"/>
                </a:solidFill>
                <a:latin typeface="Dosis"/>
                <a:ea typeface="Dosis"/>
                <a:cs typeface="Dosis"/>
                <a:sym typeface="Dosis"/>
              </a:rPr>
              <a:t>vật</a:t>
            </a:r>
            <a:r>
              <a:rPr lang="en-US" dirty="0">
                <a:solidFill>
                  <a:schemeClr val="accent1"/>
                </a:solidFill>
                <a:latin typeface="Dosis"/>
                <a:ea typeface="Dosis"/>
                <a:cs typeface="Dosis"/>
                <a:sym typeface="Dosis"/>
              </a:rPr>
              <a:t> </a:t>
            </a:r>
            <a:r>
              <a:rPr lang="en-US" dirty="0" err="1">
                <a:solidFill>
                  <a:schemeClr val="accent1"/>
                </a:solidFill>
                <a:latin typeface="Dosis"/>
                <a:ea typeface="Dosis"/>
                <a:cs typeface="Dosis"/>
                <a:sym typeface="Dosis"/>
              </a:rPr>
              <a:t>lý</a:t>
            </a:r>
            <a:r>
              <a:rPr lang="en-US" dirty="0">
                <a:solidFill>
                  <a:schemeClr val="accent1"/>
                </a:solidFill>
                <a:latin typeface="Dosis"/>
                <a:ea typeface="Dosis"/>
                <a:cs typeface="Dosis"/>
                <a:sym typeface="Dosis"/>
              </a:rPr>
              <a:t> honeynet (</a:t>
            </a:r>
            <a:r>
              <a:rPr lang="en-US" dirty="0" err="1">
                <a:solidFill>
                  <a:schemeClr val="accent1"/>
                </a:solidFill>
                <a:latin typeface="Dosis"/>
                <a:ea typeface="Dosis"/>
                <a:cs typeface="Dosis"/>
                <a:sym typeface="Dosis"/>
              </a:rPr>
              <a:t>GenI</a:t>
            </a:r>
            <a:r>
              <a:rPr lang="en-US" dirty="0">
                <a:solidFill>
                  <a:schemeClr val="accent1"/>
                </a:solidFill>
                <a:latin typeface="Dosis"/>
                <a:ea typeface="Dosis"/>
                <a:cs typeface="Dosis"/>
                <a:sym typeface="Dosis"/>
              </a:rPr>
              <a:t>)</a:t>
            </a:r>
          </a:p>
        </p:txBody>
      </p:sp>
      <p:pic>
        <p:nvPicPr>
          <p:cNvPr id="6" name="image6.jpeg">
            <a:extLst>
              <a:ext uri="{FF2B5EF4-FFF2-40B4-BE49-F238E27FC236}">
                <a16:creationId xmlns:a16="http://schemas.microsoft.com/office/drawing/2014/main" id="{CCAE8580-5FC2-4E32-99B5-FB2FF348BAED}"/>
              </a:ext>
            </a:extLst>
          </p:cNvPr>
          <p:cNvPicPr/>
          <p:nvPr/>
        </p:nvPicPr>
        <p:blipFill>
          <a:blip r:embed="rId3" cstate="print"/>
          <a:stretch>
            <a:fillRect/>
          </a:stretch>
        </p:blipFill>
        <p:spPr>
          <a:xfrm>
            <a:off x="1709799" y="910325"/>
            <a:ext cx="2493301" cy="3322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p:nvPr/>
        </p:nvSpPr>
        <p:spPr>
          <a:xfrm>
            <a:off x="195406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txBox="1">
            <a:spLocks noGrp="1"/>
          </p:cNvSpPr>
          <p:nvPr>
            <p:ph type="body" idx="4294967295"/>
          </p:nvPr>
        </p:nvSpPr>
        <p:spPr>
          <a:xfrm>
            <a:off x="4897300" y="535300"/>
            <a:ext cx="2788800" cy="2541623"/>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US" dirty="0" err="1">
                <a:solidFill>
                  <a:schemeClr val="accent1"/>
                </a:solidFill>
                <a:latin typeface="Dosis"/>
                <a:ea typeface="Dosis"/>
                <a:cs typeface="Dosis"/>
                <a:sym typeface="Dosis"/>
              </a:rPr>
              <a:t>Mô</a:t>
            </a:r>
            <a:r>
              <a:rPr lang="en-US" dirty="0">
                <a:solidFill>
                  <a:schemeClr val="accent1"/>
                </a:solidFill>
                <a:latin typeface="Dosis"/>
                <a:ea typeface="Dosis"/>
                <a:cs typeface="Dosis"/>
                <a:sym typeface="Dosis"/>
              </a:rPr>
              <a:t> </a:t>
            </a:r>
            <a:r>
              <a:rPr lang="en-US" dirty="0" err="1">
                <a:solidFill>
                  <a:schemeClr val="accent1"/>
                </a:solidFill>
                <a:latin typeface="Dosis"/>
                <a:ea typeface="Dosis"/>
                <a:cs typeface="Dosis"/>
                <a:sym typeface="Dosis"/>
              </a:rPr>
              <a:t>hình</a:t>
            </a:r>
            <a:r>
              <a:rPr lang="en-US" dirty="0">
                <a:solidFill>
                  <a:schemeClr val="accent1"/>
                </a:solidFill>
                <a:latin typeface="Dosis"/>
                <a:ea typeface="Dosis"/>
                <a:cs typeface="Dosis"/>
                <a:sym typeface="Dosis"/>
              </a:rPr>
              <a:t> </a:t>
            </a:r>
            <a:r>
              <a:rPr lang="en-US" dirty="0" err="1">
                <a:solidFill>
                  <a:schemeClr val="accent1"/>
                </a:solidFill>
                <a:latin typeface="Dosis"/>
                <a:ea typeface="Dosis"/>
                <a:cs typeface="Dosis"/>
                <a:sym typeface="Dosis"/>
              </a:rPr>
              <a:t>kiến</a:t>
            </a:r>
            <a:r>
              <a:rPr lang="en-US" dirty="0">
                <a:solidFill>
                  <a:schemeClr val="accent1"/>
                </a:solidFill>
                <a:latin typeface="Dosis"/>
                <a:ea typeface="Dosis"/>
                <a:cs typeface="Dosis"/>
                <a:sym typeface="Dosis"/>
              </a:rPr>
              <a:t> trúc honeynet (</a:t>
            </a:r>
            <a:r>
              <a:rPr lang="en-US" dirty="0" err="1">
                <a:solidFill>
                  <a:schemeClr val="accent1"/>
                </a:solidFill>
                <a:latin typeface="Dosis"/>
                <a:ea typeface="Dosis"/>
                <a:cs typeface="Dosis"/>
                <a:sym typeface="Dosis"/>
              </a:rPr>
              <a:t>GenII</a:t>
            </a:r>
            <a:r>
              <a:rPr lang="en-US" dirty="0">
                <a:solidFill>
                  <a:schemeClr val="accent1"/>
                </a:solidFill>
                <a:latin typeface="Dosis"/>
                <a:ea typeface="Dosis"/>
                <a:cs typeface="Dosis"/>
                <a:sym typeface="Dosis"/>
              </a:rPr>
              <a:t> </a:t>
            </a:r>
            <a:r>
              <a:rPr lang="en-US" dirty="0" err="1">
                <a:solidFill>
                  <a:schemeClr val="accent1"/>
                </a:solidFill>
                <a:latin typeface="Dosis"/>
                <a:ea typeface="Dosis"/>
                <a:cs typeface="Dosis"/>
                <a:sym typeface="Dosis"/>
              </a:rPr>
              <a:t>và</a:t>
            </a:r>
            <a:r>
              <a:rPr lang="en-US" dirty="0">
                <a:solidFill>
                  <a:schemeClr val="accent1"/>
                </a:solidFill>
                <a:latin typeface="Dosis"/>
                <a:ea typeface="Dosis"/>
                <a:cs typeface="Dosis"/>
                <a:sym typeface="Dosis"/>
              </a:rPr>
              <a:t> Gen III)</a:t>
            </a:r>
            <a:endParaRPr sz="1800" dirty="0"/>
          </a:p>
        </p:txBody>
      </p:sp>
      <p:sp>
        <p:nvSpPr>
          <p:cNvPr id="278" name="Google Shape;278;p32"/>
          <p:cNvSpPr/>
          <p:nvPr/>
        </p:nvSpPr>
        <p:spPr>
          <a:xfrm>
            <a:off x="204737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Dosis"/>
                <a:ea typeface="Dosis"/>
                <a:cs typeface="Dosis"/>
                <a:sym typeface="Dosis"/>
              </a:rPr>
              <a:t>Place your screenshot here</a:t>
            </a:r>
            <a:endParaRPr sz="1000">
              <a:solidFill>
                <a:srgbClr val="999999"/>
              </a:solidFill>
              <a:latin typeface="Dosis"/>
              <a:ea typeface="Dosis"/>
              <a:cs typeface="Dosis"/>
              <a:sym typeface="Dosis"/>
            </a:endParaRPr>
          </a:p>
        </p:txBody>
      </p:sp>
      <p:sp>
        <p:nvSpPr>
          <p:cNvPr id="279" name="Google Shape;279;p3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050" name="Picture 2">
            <a:extLst>
              <a:ext uri="{FF2B5EF4-FFF2-40B4-BE49-F238E27FC236}">
                <a16:creationId xmlns:a16="http://schemas.microsoft.com/office/drawing/2014/main" id="{80BEE401-0777-43EE-9058-208748BDA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375" y="839000"/>
            <a:ext cx="1888500" cy="33561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8FD5AB-07A1-4CDF-B308-469E6458FB70}"/>
              </a:ext>
            </a:extLst>
          </p:cNvPr>
          <p:cNvSpPr txBox="1"/>
          <p:nvPr/>
        </p:nvSpPr>
        <p:spPr>
          <a:xfrm>
            <a:off x="4897300" y="3370189"/>
            <a:ext cx="2788800" cy="1021883"/>
          </a:xfrm>
          <a:prstGeom prst="rect">
            <a:avLst/>
          </a:prstGeom>
          <a:noFill/>
        </p:spPr>
        <p:txBody>
          <a:bodyPr wrap="square">
            <a:spAutoFit/>
          </a:bodyPr>
          <a:lstStyle/>
          <a:p>
            <a:pPr>
              <a:lnSpc>
                <a:spcPct val="150000"/>
              </a:lnSpc>
            </a:pPr>
            <a:r>
              <a:rPr lang="en-US" dirty="0" err="1"/>
              <a:t>Điểm</a:t>
            </a:r>
            <a:r>
              <a:rPr lang="en-US" dirty="0"/>
              <a:t> </a:t>
            </a:r>
            <a:r>
              <a:rPr lang="en-US" dirty="0" err="1"/>
              <a:t>khác</a:t>
            </a:r>
            <a:r>
              <a:rPr lang="en-US" dirty="0"/>
              <a:t> </a:t>
            </a:r>
            <a:r>
              <a:rPr lang="en-US" dirty="0" err="1"/>
              <a:t>biệt</a:t>
            </a:r>
            <a:r>
              <a:rPr lang="en-US" dirty="0"/>
              <a:t> </a:t>
            </a:r>
            <a:r>
              <a:rPr lang="en-US" dirty="0" err="1"/>
              <a:t>chính</a:t>
            </a:r>
            <a:r>
              <a:rPr lang="en-US" dirty="0"/>
              <a:t> </a:t>
            </a:r>
            <a:r>
              <a:rPr lang="en-US" dirty="0" err="1"/>
              <a:t>giữa</a:t>
            </a:r>
            <a:r>
              <a:rPr lang="en-US" dirty="0"/>
              <a:t> Honeynet II </a:t>
            </a:r>
            <a:r>
              <a:rPr lang="en-US" dirty="0" err="1"/>
              <a:t>là</a:t>
            </a:r>
            <a:r>
              <a:rPr lang="en-US" dirty="0"/>
              <a:t> Honeynet III </a:t>
            </a:r>
            <a:r>
              <a:rPr lang="en-US" dirty="0" err="1"/>
              <a:t>cải</a:t>
            </a:r>
            <a:r>
              <a:rPr lang="en-US" dirty="0"/>
              <a:t> </a:t>
            </a:r>
            <a:r>
              <a:rPr lang="en-US" dirty="0" err="1"/>
              <a:t>tiến</a:t>
            </a:r>
            <a:r>
              <a:rPr lang="en-US" dirty="0"/>
              <a:t> </a:t>
            </a:r>
            <a:r>
              <a:rPr lang="en-US" dirty="0" err="1"/>
              <a:t>việc</a:t>
            </a:r>
            <a:r>
              <a:rPr lang="en-US" dirty="0"/>
              <a:t> </a:t>
            </a:r>
            <a:r>
              <a:rPr lang="en-US" dirty="0" err="1"/>
              <a:t>triển</a:t>
            </a:r>
            <a:r>
              <a:rPr lang="en-US" dirty="0"/>
              <a:t> </a:t>
            </a:r>
            <a:r>
              <a:rPr lang="en-US" dirty="0" err="1"/>
              <a:t>khai</a:t>
            </a:r>
            <a:r>
              <a:rPr lang="en-US" dirty="0"/>
              <a:t> </a:t>
            </a:r>
            <a:r>
              <a:rPr lang="en-US" dirty="0" err="1"/>
              <a:t>và</a:t>
            </a:r>
            <a:r>
              <a:rPr lang="en-US" dirty="0"/>
              <a:t> </a:t>
            </a:r>
            <a:r>
              <a:rPr lang="en-US" dirty="0" err="1"/>
              <a:t>quản</a:t>
            </a:r>
            <a:r>
              <a:rPr lang="en-US" dirty="0"/>
              <a:t> </a:t>
            </a:r>
            <a:r>
              <a:rPr lang="en-US" dirty="0" err="1"/>
              <a:t>lý</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2.2.Các </a:t>
            </a:r>
            <a:r>
              <a:rPr lang="en-US" dirty="0" err="1"/>
              <a:t>chức</a:t>
            </a:r>
            <a:r>
              <a:rPr lang="en-US" dirty="0"/>
              <a:t> </a:t>
            </a:r>
            <a:r>
              <a:rPr lang="en-US" dirty="0" err="1"/>
              <a:t>năng</a:t>
            </a:r>
            <a:r>
              <a:rPr lang="en-US" dirty="0"/>
              <a:t> </a:t>
            </a:r>
            <a:r>
              <a:rPr lang="en-US" dirty="0" err="1"/>
              <a:t>của</a:t>
            </a:r>
            <a:r>
              <a:rPr lang="en-US" dirty="0"/>
              <a:t> Honeynet</a:t>
            </a:r>
            <a:endParaRPr dirty="0"/>
          </a:p>
        </p:txBody>
      </p:sp>
      <p:sp>
        <p:nvSpPr>
          <p:cNvPr id="258" name="Google Shape;258;p30"/>
          <p:cNvSpPr txBox="1">
            <a:spLocks noGrp="1"/>
          </p:cNvSpPr>
          <p:nvPr>
            <p:ph type="body" idx="1"/>
          </p:nvPr>
        </p:nvSpPr>
        <p:spPr>
          <a:xfrm>
            <a:off x="981145" y="1052823"/>
            <a:ext cx="2546855" cy="139982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1.Điều </a:t>
            </a:r>
            <a:r>
              <a:rPr lang="en-US" b="1" dirty="0" err="1"/>
              <a:t>khiển</a:t>
            </a:r>
            <a:r>
              <a:rPr lang="en-US" b="1" dirty="0"/>
              <a:t> </a:t>
            </a:r>
            <a:r>
              <a:rPr lang="en-US" b="1" dirty="0" err="1"/>
              <a:t>dữ</a:t>
            </a:r>
            <a:r>
              <a:rPr lang="en-US" b="1" dirty="0"/>
              <a:t> </a:t>
            </a:r>
            <a:r>
              <a:rPr lang="en-US" b="1" dirty="0" err="1"/>
              <a:t>liệu</a:t>
            </a:r>
            <a:r>
              <a:rPr lang="en-US" b="1" dirty="0"/>
              <a:t>:</a:t>
            </a:r>
          </a:p>
          <a:p>
            <a:pPr marL="171450" lvl="0" indent="-171450" algn="just" rtl="0">
              <a:spcBef>
                <a:spcPts val="600"/>
              </a:spcBef>
              <a:spcAft>
                <a:spcPts val="0"/>
              </a:spcAft>
              <a:buFont typeface="Wingdings" panose="05000000000000000000" pitchFamily="2" charset="2"/>
              <a:buChar char="ü"/>
            </a:pPr>
            <a:r>
              <a:rPr lang="en-US" sz="1200" dirty="0"/>
              <a:t>Khi </a:t>
            </a:r>
            <a:r>
              <a:rPr lang="en-US" sz="1200" dirty="0" err="1"/>
              <a:t>các</a:t>
            </a:r>
            <a:r>
              <a:rPr lang="en-US" sz="1200" dirty="0"/>
              <a:t> </a:t>
            </a:r>
            <a:r>
              <a:rPr lang="en-US" sz="1200" dirty="0" err="1"/>
              <a:t>mã</a:t>
            </a:r>
            <a:r>
              <a:rPr lang="en-US" sz="1200" dirty="0"/>
              <a:t> </a:t>
            </a:r>
            <a:r>
              <a:rPr lang="en-US" sz="1200" dirty="0" err="1"/>
              <a:t>hiểm</a:t>
            </a:r>
            <a:r>
              <a:rPr lang="en-US" sz="1200" dirty="0"/>
              <a:t> </a:t>
            </a:r>
            <a:r>
              <a:rPr lang="en-US" sz="1200" dirty="0" err="1"/>
              <a:t>độc</a:t>
            </a:r>
            <a:r>
              <a:rPr lang="en-US" sz="1200" dirty="0"/>
              <a:t> </a:t>
            </a:r>
            <a:r>
              <a:rPr lang="en-US" sz="1200" dirty="0" err="1"/>
              <a:t>thâm</a:t>
            </a:r>
            <a:r>
              <a:rPr lang="en-US" sz="1200" dirty="0"/>
              <a:t> </a:t>
            </a:r>
            <a:r>
              <a:rPr lang="en-US" sz="1200" dirty="0" err="1"/>
              <a:t>nhập</a:t>
            </a:r>
            <a:r>
              <a:rPr lang="en-US" sz="1200" dirty="0"/>
              <a:t> </a:t>
            </a:r>
            <a:r>
              <a:rPr lang="en-US" sz="1200" dirty="0" err="1"/>
              <a:t>vào</a:t>
            </a:r>
            <a:r>
              <a:rPr lang="en-US" sz="1200" dirty="0"/>
              <a:t> honeynet, </a:t>
            </a:r>
            <a:r>
              <a:rPr lang="en-US" sz="1200" dirty="0" err="1"/>
              <a:t>sẽ</a:t>
            </a:r>
            <a:r>
              <a:rPr lang="en-US" sz="1200" dirty="0"/>
              <a:t> </a:t>
            </a:r>
            <a:r>
              <a:rPr lang="en-US" sz="1200" dirty="0" err="1"/>
              <a:t>bị</a:t>
            </a:r>
            <a:r>
              <a:rPr lang="en-US" sz="1200" dirty="0"/>
              <a:t> </a:t>
            </a:r>
            <a:r>
              <a:rPr lang="en-US" sz="1200" dirty="0" err="1"/>
              <a:t>kiểm</a:t>
            </a:r>
            <a:r>
              <a:rPr lang="en-US" sz="1200" dirty="0"/>
              <a:t> </a:t>
            </a:r>
            <a:r>
              <a:rPr lang="en-US" sz="1200" dirty="0" err="1"/>
              <a:t>soát</a:t>
            </a:r>
            <a:r>
              <a:rPr lang="en-US" sz="1200" dirty="0"/>
              <a:t> </a:t>
            </a:r>
            <a:r>
              <a:rPr lang="en-US" sz="1200" dirty="0" err="1"/>
              <a:t>các</a:t>
            </a:r>
            <a:r>
              <a:rPr lang="en-US" sz="1200" dirty="0"/>
              <a:t> </a:t>
            </a:r>
            <a:r>
              <a:rPr lang="en-US" sz="1200" dirty="0" err="1"/>
              <a:t>hoạt</a:t>
            </a:r>
            <a:r>
              <a:rPr lang="en-US" sz="1200" dirty="0"/>
              <a:t> </a:t>
            </a:r>
            <a:r>
              <a:rPr lang="en-US" sz="1200" dirty="0" err="1"/>
              <a:t>động</a:t>
            </a:r>
            <a:r>
              <a:rPr lang="en-US" sz="1200" dirty="0"/>
              <a:t>.</a:t>
            </a:r>
          </a:p>
          <a:p>
            <a:pPr marL="171450" lvl="0" indent="-171450" algn="just" rtl="0">
              <a:spcBef>
                <a:spcPts val="600"/>
              </a:spcBef>
              <a:spcAft>
                <a:spcPts val="0"/>
              </a:spcAft>
              <a:buFont typeface="Wingdings" panose="05000000000000000000" pitchFamily="2" charset="2"/>
              <a:buChar char="ü"/>
            </a:pPr>
            <a:r>
              <a:rPr lang="vi-VN" sz="1200" dirty="0"/>
              <a:t>Các luồng dữ liệu khi đi vào không bị hạn chế, nhưng khi đi ra ngoài thì sẽ bị hạn chế.</a:t>
            </a:r>
            <a:endParaRPr sz="1200" dirty="0"/>
          </a:p>
        </p:txBody>
      </p:sp>
      <p:sp>
        <p:nvSpPr>
          <p:cNvPr id="259" name="Google Shape;259;p30"/>
          <p:cNvSpPr txBox="1">
            <a:spLocks noGrp="1"/>
          </p:cNvSpPr>
          <p:nvPr>
            <p:ph type="body" idx="2"/>
          </p:nvPr>
        </p:nvSpPr>
        <p:spPr>
          <a:xfrm>
            <a:off x="3528000" y="30225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4.Thu </a:t>
            </a:r>
            <a:r>
              <a:rPr lang="en-US" b="1" dirty="0" err="1"/>
              <a:t>nhận</a:t>
            </a:r>
            <a:r>
              <a:rPr lang="en-US" b="1" dirty="0"/>
              <a:t> </a:t>
            </a:r>
            <a:r>
              <a:rPr lang="en-US" b="1" dirty="0" err="1"/>
              <a:t>dữ</a:t>
            </a:r>
            <a:r>
              <a:rPr lang="en-US" b="1" dirty="0"/>
              <a:t> </a:t>
            </a:r>
            <a:r>
              <a:rPr lang="en-US" b="1" dirty="0" err="1"/>
              <a:t>liệu</a:t>
            </a:r>
            <a:r>
              <a:rPr lang="en-US" b="1" dirty="0"/>
              <a:t>:</a:t>
            </a:r>
          </a:p>
          <a:p>
            <a:pPr marL="0" lvl="0" indent="0" algn="l" rtl="0">
              <a:spcBef>
                <a:spcPts val="600"/>
              </a:spcBef>
              <a:spcAft>
                <a:spcPts val="0"/>
              </a:spcAft>
              <a:buNone/>
            </a:pPr>
            <a:r>
              <a:rPr lang="vi-VN" sz="1200" dirty="0"/>
              <a:t>Khi dữ liệu đi vào thì honeynet sẽ xem xét và ghi lại tất cả các hoạt động có tính phá hoại và sau đó sẽ phân tích các động cơ hoạt động của tin tặc.</a:t>
            </a:r>
            <a:endParaRPr sz="1200" dirty="0"/>
          </a:p>
        </p:txBody>
      </p:sp>
      <p:sp>
        <p:nvSpPr>
          <p:cNvPr id="261" name="Google Shape;261;p3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62" name="Google Shape;262;p30"/>
          <p:cNvSpPr txBox="1">
            <a:spLocks noGrp="1"/>
          </p:cNvSpPr>
          <p:nvPr>
            <p:ph type="body" idx="1"/>
          </p:nvPr>
        </p:nvSpPr>
        <p:spPr>
          <a:xfrm>
            <a:off x="981145" y="30225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3.Phân </a:t>
            </a:r>
            <a:r>
              <a:rPr lang="en-US" b="1" dirty="0" err="1"/>
              <a:t>tích</a:t>
            </a:r>
            <a:r>
              <a:rPr lang="en-US" b="1" dirty="0"/>
              <a:t> </a:t>
            </a:r>
            <a:r>
              <a:rPr lang="en-US" b="1" dirty="0" err="1"/>
              <a:t>dữ</a:t>
            </a:r>
            <a:r>
              <a:rPr lang="en-US" b="1" dirty="0"/>
              <a:t> </a:t>
            </a:r>
            <a:r>
              <a:rPr lang="en-US" b="1" dirty="0" err="1"/>
              <a:t>liệu</a:t>
            </a:r>
            <a:r>
              <a:rPr lang="en-US" b="1" dirty="0"/>
              <a:t>:</a:t>
            </a:r>
          </a:p>
          <a:p>
            <a:pPr marL="0" lvl="0" indent="0" algn="l" rtl="0">
              <a:spcBef>
                <a:spcPts val="600"/>
              </a:spcBef>
              <a:spcAft>
                <a:spcPts val="0"/>
              </a:spcAft>
              <a:buNone/>
            </a:pPr>
            <a:r>
              <a:rPr lang="vi-VN" sz="1200" dirty="0"/>
              <a:t>Mục đích chính của honey net chính là thu thập thông tin. Khi đã có thông tin thì người dùng cần phải có khả năng để phân tích các thông tin này.</a:t>
            </a:r>
          </a:p>
        </p:txBody>
      </p:sp>
      <p:sp>
        <p:nvSpPr>
          <p:cNvPr id="263" name="Google Shape;263;p30"/>
          <p:cNvSpPr txBox="1">
            <a:spLocks noGrp="1"/>
          </p:cNvSpPr>
          <p:nvPr>
            <p:ph type="body" idx="2"/>
          </p:nvPr>
        </p:nvSpPr>
        <p:spPr>
          <a:xfrm>
            <a:off x="3541348" y="1052823"/>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2.Thu </a:t>
            </a:r>
            <a:r>
              <a:rPr lang="en-US" b="1" dirty="0" err="1"/>
              <a:t>thập</a:t>
            </a:r>
            <a:r>
              <a:rPr lang="en-US" b="1" dirty="0"/>
              <a:t> </a:t>
            </a:r>
            <a:r>
              <a:rPr lang="en-US" b="1" dirty="0" err="1"/>
              <a:t>dữ</a:t>
            </a:r>
            <a:r>
              <a:rPr lang="en-US" b="1" dirty="0"/>
              <a:t> </a:t>
            </a:r>
            <a:r>
              <a:rPr lang="en-US" b="1" dirty="0" err="1"/>
              <a:t>liệu</a:t>
            </a:r>
            <a:r>
              <a:rPr lang="en-US" b="1" dirty="0"/>
              <a:t>:</a:t>
            </a:r>
          </a:p>
          <a:p>
            <a:pPr marL="0" lvl="0" indent="0" algn="l" rtl="0">
              <a:spcBef>
                <a:spcPts val="600"/>
              </a:spcBef>
              <a:spcAft>
                <a:spcPts val="0"/>
              </a:spcAft>
              <a:buNone/>
            </a:pPr>
            <a:r>
              <a:rPr lang="en-US" sz="1200" dirty="0"/>
              <a:t>Thu </a:t>
            </a:r>
            <a:r>
              <a:rPr lang="en-US" sz="1200" dirty="0" err="1"/>
              <a:t>thập</a:t>
            </a:r>
            <a:r>
              <a:rPr lang="en-US" sz="1200" dirty="0"/>
              <a:t> </a:t>
            </a:r>
            <a:r>
              <a:rPr lang="en-US" sz="1200" dirty="0" err="1"/>
              <a:t>dữ</a:t>
            </a:r>
            <a:r>
              <a:rPr lang="en-US" sz="1200" dirty="0"/>
              <a:t> </a:t>
            </a:r>
            <a:r>
              <a:rPr lang="en-US" sz="1200" dirty="0" err="1"/>
              <a:t>liệu</a:t>
            </a:r>
            <a:r>
              <a:rPr lang="en-US" sz="1200" dirty="0"/>
              <a:t> </a:t>
            </a:r>
            <a:r>
              <a:rPr lang="en-US" sz="1200" dirty="0" err="1"/>
              <a:t>từ</a:t>
            </a:r>
            <a:r>
              <a:rPr lang="en-US" sz="1200" dirty="0"/>
              <a:t> </a:t>
            </a:r>
            <a:r>
              <a:rPr lang="en-US" sz="1200" dirty="0" err="1"/>
              <a:t>các</a:t>
            </a:r>
            <a:r>
              <a:rPr lang="en-US" sz="1200" dirty="0"/>
              <a:t> honeynets </a:t>
            </a:r>
            <a:r>
              <a:rPr lang="en-US" sz="1200" dirty="0" err="1"/>
              <a:t>về</a:t>
            </a:r>
            <a:r>
              <a:rPr lang="en-US" sz="1200" dirty="0"/>
              <a:t> </a:t>
            </a:r>
            <a:r>
              <a:rPr lang="en-US" sz="1200" dirty="0" err="1"/>
              <a:t>một</a:t>
            </a:r>
            <a:r>
              <a:rPr lang="en-US" sz="1200" dirty="0"/>
              <a:t> </a:t>
            </a:r>
            <a:r>
              <a:rPr lang="en-US" sz="1200" dirty="0" err="1"/>
              <a:t>nguồn</a:t>
            </a:r>
            <a:r>
              <a:rPr lang="en-US" sz="1200" dirty="0"/>
              <a:t> </a:t>
            </a:r>
            <a:r>
              <a:rPr lang="en-US" sz="1200" dirty="0" err="1"/>
              <a:t>tập</a:t>
            </a:r>
            <a:r>
              <a:rPr lang="en-US" sz="1200" dirty="0"/>
              <a:t> </a:t>
            </a:r>
            <a:r>
              <a:rPr lang="en-US" sz="1200" dirty="0" err="1"/>
              <a:t>trung</a:t>
            </a:r>
            <a:r>
              <a:rPr lang="en-US" sz="1200" dirty="0"/>
              <a:t>. </a:t>
            </a:r>
            <a:r>
              <a:rPr lang="en-US" sz="1200" dirty="0" err="1"/>
              <a:t>Chỉ</a:t>
            </a:r>
            <a:r>
              <a:rPr lang="en-US" sz="1200" dirty="0"/>
              <a:t> </a:t>
            </a:r>
            <a:r>
              <a:rPr lang="en-US" sz="1200" dirty="0" err="1"/>
              <a:t>áp</a:t>
            </a:r>
            <a:r>
              <a:rPr lang="en-US" sz="1200" dirty="0"/>
              <a:t> </a:t>
            </a:r>
            <a:r>
              <a:rPr lang="en-US" sz="1200" dirty="0" err="1"/>
              <a:t>dụng</a:t>
            </a:r>
            <a:r>
              <a:rPr lang="en-US" sz="1200" dirty="0"/>
              <a:t> </a:t>
            </a:r>
            <a:r>
              <a:rPr lang="en-US" sz="1200" dirty="0" err="1"/>
              <a:t>cho</a:t>
            </a:r>
            <a:r>
              <a:rPr lang="en-US" sz="1200" dirty="0"/>
              <a:t> </a:t>
            </a:r>
            <a:r>
              <a:rPr lang="en-US" sz="1200" dirty="0" err="1"/>
              <a:t>các</a:t>
            </a:r>
            <a:r>
              <a:rPr lang="en-US" sz="1200" dirty="0"/>
              <a:t> </a:t>
            </a:r>
            <a:r>
              <a:rPr lang="en-US" sz="1200" dirty="0" err="1"/>
              <a:t>tổ</a:t>
            </a:r>
            <a:r>
              <a:rPr lang="en-US" sz="1200" dirty="0"/>
              <a:t> </a:t>
            </a:r>
            <a:r>
              <a:rPr lang="en-US" sz="1200" dirty="0" err="1"/>
              <a:t>chức</a:t>
            </a:r>
            <a:r>
              <a:rPr lang="en-US" sz="1200" dirty="0"/>
              <a:t> </a:t>
            </a:r>
            <a:r>
              <a:rPr lang="en-US" sz="1200" dirty="0" err="1"/>
              <a:t>có</a:t>
            </a:r>
            <a:r>
              <a:rPr lang="en-US" sz="1200" dirty="0"/>
              <a:t> </a:t>
            </a:r>
            <a:r>
              <a:rPr lang="en-US" sz="1200" dirty="0" err="1"/>
              <a:t>nhiều</a:t>
            </a:r>
            <a:r>
              <a:rPr lang="en-US" sz="1200" dirty="0"/>
              <a:t> honeynets. </a:t>
            </a:r>
            <a:r>
              <a:rPr lang="en-US" sz="1200" dirty="0" err="1"/>
              <a:t>Đa</a:t>
            </a:r>
            <a:r>
              <a:rPr lang="en-US" sz="1200" dirty="0"/>
              <a:t> </a:t>
            </a:r>
            <a:r>
              <a:rPr lang="en-US" sz="1200" dirty="0" err="1"/>
              <a:t>số</a:t>
            </a:r>
            <a:r>
              <a:rPr lang="en-US" sz="1200" dirty="0"/>
              <a:t> </a:t>
            </a:r>
            <a:r>
              <a:rPr lang="en-US" sz="1200" dirty="0" err="1"/>
              <a:t>các</a:t>
            </a:r>
            <a:r>
              <a:rPr lang="en-US" sz="1200" dirty="0"/>
              <a:t> </a:t>
            </a:r>
            <a:r>
              <a:rPr lang="en-US" sz="1200" dirty="0" err="1"/>
              <a:t>tổ</a:t>
            </a:r>
            <a:r>
              <a:rPr lang="en-US" sz="1200" dirty="0"/>
              <a:t> </a:t>
            </a:r>
            <a:r>
              <a:rPr lang="en-US" sz="1200" dirty="0" err="1"/>
              <a:t>chức</a:t>
            </a:r>
            <a:r>
              <a:rPr lang="en-US" sz="1200" dirty="0"/>
              <a:t> </a:t>
            </a:r>
            <a:r>
              <a:rPr lang="en-US" sz="1200" dirty="0" err="1"/>
              <a:t>chỉ</a:t>
            </a:r>
            <a:r>
              <a:rPr lang="en-US" sz="1200" dirty="0"/>
              <a:t> </a:t>
            </a:r>
            <a:r>
              <a:rPr lang="en-US" sz="1200" dirty="0" err="1"/>
              <a:t>có</a:t>
            </a:r>
            <a:r>
              <a:rPr lang="en-US" sz="1200" dirty="0"/>
              <a:t> </a:t>
            </a:r>
            <a:r>
              <a:rPr lang="en-US" sz="1200" dirty="0" err="1"/>
              <a:t>một</a:t>
            </a:r>
            <a:r>
              <a:rPr lang="en-US" sz="1200" dirty="0"/>
              <a:t> honeynet.</a:t>
            </a:r>
            <a:endParaRPr sz="1200" dirty="0"/>
          </a:p>
        </p:txBody>
      </p:sp>
      <p:pic>
        <p:nvPicPr>
          <p:cNvPr id="3074" name="Picture 2">
            <a:extLst>
              <a:ext uri="{FF2B5EF4-FFF2-40B4-BE49-F238E27FC236}">
                <a16:creationId xmlns:a16="http://schemas.microsoft.com/office/drawing/2014/main" id="{2548DAD0-A7A5-41B9-8EB0-0584210AD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100" y="1884533"/>
            <a:ext cx="2910061" cy="183627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CAE7A07-C167-4FD5-A5CB-3512D62D3127}"/>
              </a:ext>
            </a:extLst>
          </p:cNvPr>
          <p:cNvSpPr txBox="1"/>
          <p:nvPr/>
        </p:nvSpPr>
        <p:spPr>
          <a:xfrm>
            <a:off x="5964448" y="3683679"/>
            <a:ext cx="859283" cy="707886"/>
          </a:xfrm>
          <a:prstGeom prst="rect">
            <a:avLst/>
          </a:prstGeom>
          <a:noFill/>
        </p:spPr>
        <p:txBody>
          <a:bodyPr wrap="square">
            <a:spAutoFit/>
          </a:bodyPr>
          <a:lstStyle/>
          <a:p>
            <a:r>
              <a:rPr lang="en" sz="4000" dirty="0">
                <a:solidFill>
                  <a:srgbClr val="222222"/>
                </a:solidFill>
              </a:rPr>
              <a:t>👉</a:t>
            </a:r>
            <a:endParaRPr lang="en-US" sz="4000" dirty="0"/>
          </a:p>
        </p:txBody>
      </p:sp>
      <p:sp>
        <p:nvSpPr>
          <p:cNvPr id="20" name="TextBox 19">
            <a:extLst>
              <a:ext uri="{FF2B5EF4-FFF2-40B4-BE49-F238E27FC236}">
                <a16:creationId xmlns:a16="http://schemas.microsoft.com/office/drawing/2014/main" id="{27AA3596-2CD2-4919-ACA8-796B7A053447}"/>
              </a:ext>
            </a:extLst>
          </p:cNvPr>
          <p:cNvSpPr txBox="1"/>
          <p:nvPr/>
        </p:nvSpPr>
        <p:spPr>
          <a:xfrm>
            <a:off x="7108291" y="3683679"/>
            <a:ext cx="494177" cy="707886"/>
          </a:xfrm>
          <a:prstGeom prst="rect">
            <a:avLst/>
          </a:prstGeom>
          <a:noFill/>
        </p:spPr>
        <p:txBody>
          <a:bodyPr wrap="square">
            <a:spAutoFit/>
          </a:bodyPr>
          <a:lstStyle/>
          <a:p>
            <a:r>
              <a:rPr lang="en" sz="4000" dirty="0">
                <a:solidFill>
                  <a:srgbClr val="222222"/>
                </a:solidFill>
              </a:rPr>
              <a:t>👆</a:t>
            </a:r>
            <a:endParaRPr lang="en-US" sz="4000" dirty="0"/>
          </a:p>
        </p:txBody>
      </p:sp>
      <p:sp>
        <p:nvSpPr>
          <p:cNvPr id="21" name="TextBox 20">
            <a:extLst>
              <a:ext uri="{FF2B5EF4-FFF2-40B4-BE49-F238E27FC236}">
                <a16:creationId xmlns:a16="http://schemas.microsoft.com/office/drawing/2014/main" id="{A0ABCCB1-B0F3-4C6C-A101-4F3623AF2E7F}"/>
              </a:ext>
            </a:extLst>
          </p:cNvPr>
          <p:cNvSpPr txBox="1"/>
          <p:nvPr/>
        </p:nvSpPr>
        <p:spPr>
          <a:xfrm>
            <a:off x="7602468" y="4603095"/>
            <a:ext cx="1741962" cy="307777"/>
          </a:xfrm>
          <a:prstGeom prst="rect">
            <a:avLst/>
          </a:prstGeom>
          <a:noFill/>
        </p:spPr>
        <p:txBody>
          <a:bodyPr wrap="square">
            <a:spAutoFit/>
          </a:bodyPr>
          <a:lstStyle/>
          <a:p>
            <a:r>
              <a:rPr lang="en" dirty="0">
                <a:solidFill>
                  <a:schemeClr val="accent1"/>
                </a:solidFill>
                <a:highlight>
                  <a:schemeClr val="dk1"/>
                </a:highlight>
                <a:latin typeface="Roboto"/>
                <a:ea typeface="Roboto"/>
                <a:sym typeface="Roboto"/>
              </a:rPr>
              <a:t>Go to section 3</a:t>
            </a:r>
            <a:r>
              <a:rPr lang="en" sz="1400" dirty="0">
                <a:solidFill>
                  <a:srgbClr val="222222"/>
                </a:solidFill>
              </a:rPr>
              <a:t>👉</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58">
                                            <p:txEl>
                                              <p:pRg st="0" end="0"/>
                                            </p:txEl>
                                          </p:spTgt>
                                        </p:tgtEl>
                                        <p:attrNameLst>
                                          <p:attrName>style.visibility</p:attrName>
                                        </p:attrNameLst>
                                      </p:cBhvr>
                                      <p:to>
                                        <p:strVal val="visible"/>
                                      </p:to>
                                    </p:set>
                                    <p:anim calcmode="lin" valueType="num">
                                      <p:cBhvr>
                                        <p:cTn id="7" dur="1000" fill="hold"/>
                                        <p:tgtEl>
                                          <p:spTgt spid="25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58">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58">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5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58">
                                            <p:txEl>
                                              <p:pRg st="1" end="1"/>
                                            </p:txEl>
                                          </p:spTgt>
                                        </p:tgtEl>
                                        <p:attrNameLst>
                                          <p:attrName>style.visibility</p:attrName>
                                        </p:attrNameLst>
                                      </p:cBhvr>
                                      <p:to>
                                        <p:strVal val="visible"/>
                                      </p:to>
                                    </p:set>
                                    <p:anim calcmode="lin" valueType="num">
                                      <p:cBhvr>
                                        <p:cTn id="15" dur="1000" fill="hold"/>
                                        <p:tgtEl>
                                          <p:spTgt spid="258">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58">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58">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25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58">
                                            <p:txEl>
                                              <p:pRg st="2" end="2"/>
                                            </p:txEl>
                                          </p:spTgt>
                                        </p:tgtEl>
                                        <p:attrNameLst>
                                          <p:attrName>style.visibility</p:attrName>
                                        </p:attrNameLst>
                                      </p:cBhvr>
                                      <p:to>
                                        <p:strVal val="visible"/>
                                      </p:to>
                                    </p:set>
                                    <p:anim calcmode="lin" valueType="num">
                                      <p:cBhvr>
                                        <p:cTn id="23" dur="1000" fill="hold"/>
                                        <p:tgtEl>
                                          <p:spTgt spid="258">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58">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58">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25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63">
                                            <p:txEl>
                                              <p:pRg st="0" end="0"/>
                                            </p:txEl>
                                          </p:spTgt>
                                        </p:tgtEl>
                                        <p:attrNameLst>
                                          <p:attrName>style.visibility</p:attrName>
                                        </p:attrNameLst>
                                      </p:cBhvr>
                                      <p:to>
                                        <p:strVal val="visible"/>
                                      </p:to>
                                    </p:set>
                                    <p:anim calcmode="lin" valueType="num">
                                      <p:cBhvr>
                                        <p:cTn id="31" dur="500" fill="hold"/>
                                        <p:tgtEl>
                                          <p:spTgt spid="263">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263">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26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263">
                                            <p:txEl>
                                              <p:pRg st="1" end="1"/>
                                            </p:txEl>
                                          </p:spTgt>
                                        </p:tgtEl>
                                        <p:attrNameLst>
                                          <p:attrName>style.visibility</p:attrName>
                                        </p:attrNameLst>
                                      </p:cBhvr>
                                      <p:to>
                                        <p:strVal val="visible"/>
                                      </p:to>
                                    </p:set>
                                    <p:anim calcmode="lin" valueType="num">
                                      <p:cBhvr>
                                        <p:cTn id="38" dur="500" fill="hold"/>
                                        <p:tgtEl>
                                          <p:spTgt spid="263">
                                            <p:txEl>
                                              <p:pRg st="1" end="1"/>
                                            </p:txEl>
                                          </p:spTgt>
                                        </p:tgtEl>
                                        <p:attrNameLst>
                                          <p:attrName>ppt_w</p:attrName>
                                        </p:attrNameLst>
                                      </p:cBhvr>
                                      <p:tavLst>
                                        <p:tav tm="0">
                                          <p:val>
                                            <p:fltVal val="0"/>
                                          </p:val>
                                        </p:tav>
                                        <p:tav tm="100000">
                                          <p:val>
                                            <p:strVal val="#ppt_w"/>
                                          </p:val>
                                        </p:tav>
                                      </p:tavLst>
                                    </p:anim>
                                    <p:anim calcmode="lin" valueType="num">
                                      <p:cBhvr>
                                        <p:cTn id="39" dur="500" fill="hold"/>
                                        <p:tgtEl>
                                          <p:spTgt spid="263">
                                            <p:txEl>
                                              <p:pRg st="1" end="1"/>
                                            </p:txEl>
                                          </p:spTgt>
                                        </p:tgtEl>
                                        <p:attrNameLst>
                                          <p:attrName>ppt_h</p:attrName>
                                        </p:attrNameLst>
                                      </p:cBhvr>
                                      <p:tavLst>
                                        <p:tav tm="0">
                                          <p:val>
                                            <p:fltVal val="0"/>
                                          </p:val>
                                        </p:tav>
                                        <p:tav tm="100000">
                                          <p:val>
                                            <p:strVal val="#ppt_h"/>
                                          </p:val>
                                        </p:tav>
                                      </p:tavLst>
                                    </p:anim>
                                    <p:animEffect transition="in" filter="fade">
                                      <p:cBhvr>
                                        <p:cTn id="40" dur="500"/>
                                        <p:tgtEl>
                                          <p:spTgt spid="26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262">
                                            <p:txEl>
                                              <p:pRg st="0" end="0"/>
                                            </p:txEl>
                                          </p:spTgt>
                                        </p:tgtEl>
                                        <p:attrNameLst>
                                          <p:attrName>style.visibility</p:attrName>
                                        </p:attrNameLst>
                                      </p:cBhvr>
                                      <p:to>
                                        <p:strVal val="visible"/>
                                      </p:to>
                                    </p:set>
                                    <p:animEffect transition="in" filter="wipe(down)">
                                      <p:cBhvr>
                                        <p:cTn id="45" dur="580">
                                          <p:stCondLst>
                                            <p:cond delay="0"/>
                                          </p:stCondLst>
                                        </p:cTn>
                                        <p:tgtEl>
                                          <p:spTgt spid="262">
                                            <p:txEl>
                                              <p:pRg st="0" end="0"/>
                                            </p:txEl>
                                          </p:spTgt>
                                        </p:tgtEl>
                                      </p:cBhvr>
                                    </p:animEffect>
                                    <p:anim calcmode="lin" valueType="num">
                                      <p:cBhvr>
                                        <p:cTn id="46" dur="1822" tmFilter="0,0; 0.14,0.36; 0.43,0.73; 0.71,0.91; 1.0,1.0">
                                          <p:stCondLst>
                                            <p:cond delay="0"/>
                                          </p:stCondLst>
                                        </p:cTn>
                                        <p:tgtEl>
                                          <p:spTgt spid="262">
                                            <p:txEl>
                                              <p:pRg st="0" end="0"/>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62">
                                            <p:txEl>
                                              <p:pRg st="0" end="0"/>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62">
                                            <p:txEl>
                                              <p:pRg st="0" end="0"/>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62">
                                            <p:txEl>
                                              <p:pRg st="0" end="0"/>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62">
                                            <p:txEl>
                                              <p:pRg st="0" end="0"/>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262">
                                            <p:txEl>
                                              <p:pRg st="0" end="0"/>
                                            </p:txEl>
                                          </p:spTgt>
                                        </p:tgtEl>
                                      </p:cBhvr>
                                      <p:to x="100000" y="60000"/>
                                    </p:animScale>
                                    <p:animScale>
                                      <p:cBhvr>
                                        <p:cTn id="52" dur="166" decel="50000">
                                          <p:stCondLst>
                                            <p:cond delay="676"/>
                                          </p:stCondLst>
                                        </p:cTn>
                                        <p:tgtEl>
                                          <p:spTgt spid="262">
                                            <p:txEl>
                                              <p:pRg st="0" end="0"/>
                                            </p:txEl>
                                          </p:spTgt>
                                        </p:tgtEl>
                                      </p:cBhvr>
                                      <p:to x="100000" y="100000"/>
                                    </p:animScale>
                                    <p:animScale>
                                      <p:cBhvr>
                                        <p:cTn id="53" dur="26">
                                          <p:stCondLst>
                                            <p:cond delay="1312"/>
                                          </p:stCondLst>
                                        </p:cTn>
                                        <p:tgtEl>
                                          <p:spTgt spid="262">
                                            <p:txEl>
                                              <p:pRg st="0" end="0"/>
                                            </p:txEl>
                                          </p:spTgt>
                                        </p:tgtEl>
                                      </p:cBhvr>
                                      <p:to x="100000" y="80000"/>
                                    </p:animScale>
                                    <p:animScale>
                                      <p:cBhvr>
                                        <p:cTn id="54" dur="166" decel="50000">
                                          <p:stCondLst>
                                            <p:cond delay="1338"/>
                                          </p:stCondLst>
                                        </p:cTn>
                                        <p:tgtEl>
                                          <p:spTgt spid="262">
                                            <p:txEl>
                                              <p:pRg st="0" end="0"/>
                                            </p:txEl>
                                          </p:spTgt>
                                        </p:tgtEl>
                                      </p:cBhvr>
                                      <p:to x="100000" y="100000"/>
                                    </p:animScale>
                                    <p:animScale>
                                      <p:cBhvr>
                                        <p:cTn id="55" dur="26">
                                          <p:stCondLst>
                                            <p:cond delay="1642"/>
                                          </p:stCondLst>
                                        </p:cTn>
                                        <p:tgtEl>
                                          <p:spTgt spid="262">
                                            <p:txEl>
                                              <p:pRg st="0" end="0"/>
                                            </p:txEl>
                                          </p:spTgt>
                                        </p:tgtEl>
                                      </p:cBhvr>
                                      <p:to x="100000" y="90000"/>
                                    </p:animScale>
                                    <p:animScale>
                                      <p:cBhvr>
                                        <p:cTn id="56" dur="166" decel="50000">
                                          <p:stCondLst>
                                            <p:cond delay="1668"/>
                                          </p:stCondLst>
                                        </p:cTn>
                                        <p:tgtEl>
                                          <p:spTgt spid="262">
                                            <p:txEl>
                                              <p:pRg st="0" end="0"/>
                                            </p:txEl>
                                          </p:spTgt>
                                        </p:tgtEl>
                                      </p:cBhvr>
                                      <p:to x="100000" y="100000"/>
                                    </p:animScale>
                                    <p:animScale>
                                      <p:cBhvr>
                                        <p:cTn id="57" dur="26">
                                          <p:stCondLst>
                                            <p:cond delay="1808"/>
                                          </p:stCondLst>
                                        </p:cTn>
                                        <p:tgtEl>
                                          <p:spTgt spid="262">
                                            <p:txEl>
                                              <p:pRg st="0" end="0"/>
                                            </p:txEl>
                                          </p:spTgt>
                                        </p:tgtEl>
                                      </p:cBhvr>
                                      <p:to x="100000" y="95000"/>
                                    </p:animScale>
                                    <p:animScale>
                                      <p:cBhvr>
                                        <p:cTn id="58" dur="166" decel="50000">
                                          <p:stCondLst>
                                            <p:cond delay="1834"/>
                                          </p:stCondLst>
                                        </p:cTn>
                                        <p:tgtEl>
                                          <p:spTgt spid="262">
                                            <p:txEl>
                                              <p:pRg st="0" end="0"/>
                                            </p:txEl>
                                          </p:spTgt>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grpId="0" nodeType="clickEffect">
                                  <p:stCondLst>
                                    <p:cond delay="0"/>
                                  </p:stCondLst>
                                  <p:childTnLst>
                                    <p:set>
                                      <p:cBhvr>
                                        <p:cTn id="62" dur="1" fill="hold">
                                          <p:stCondLst>
                                            <p:cond delay="0"/>
                                          </p:stCondLst>
                                        </p:cTn>
                                        <p:tgtEl>
                                          <p:spTgt spid="262">
                                            <p:txEl>
                                              <p:pRg st="1" end="1"/>
                                            </p:txEl>
                                          </p:spTgt>
                                        </p:tgtEl>
                                        <p:attrNameLst>
                                          <p:attrName>style.visibility</p:attrName>
                                        </p:attrNameLst>
                                      </p:cBhvr>
                                      <p:to>
                                        <p:strVal val="visible"/>
                                      </p:to>
                                    </p:set>
                                    <p:animEffect transition="in" filter="wipe(down)">
                                      <p:cBhvr>
                                        <p:cTn id="63" dur="580">
                                          <p:stCondLst>
                                            <p:cond delay="0"/>
                                          </p:stCondLst>
                                        </p:cTn>
                                        <p:tgtEl>
                                          <p:spTgt spid="262">
                                            <p:txEl>
                                              <p:pRg st="1" end="1"/>
                                            </p:txEl>
                                          </p:spTgt>
                                        </p:tgtEl>
                                      </p:cBhvr>
                                    </p:animEffect>
                                    <p:anim calcmode="lin" valueType="num">
                                      <p:cBhvr>
                                        <p:cTn id="64" dur="1822" tmFilter="0,0; 0.14,0.36; 0.43,0.73; 0.71,0.91; 1.0,1.0">
                                          <p:stCondLst>
                                            <p:cond delay="0"/>
                                          </p:stCondLst>
                                        </p:cTn>
                                        <p:tgtEl>
                                          <p:spTgt spid="262">
                                            <p:txEl>
                                              <p:pRg st="1" end="1"/>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262">
                                            <p:txEl>
                                              <p:pRg st="1" end="1"/>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262">
                                            <p:txEl>
                                              <p:pRg st="1" end="1"/>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262">
                                            <p:txEl>
                                              <p:pRg st="1" end="1"/>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262">
                                            <p:txEl>
                                              <p:pRg st="1" end="1"/>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262">
                                            <p:txEl>
                                              <p:pRg st="1" end="1"/>
                                            </p:txEl>
                                          </p:spTgt>
                                        </p:tgtEl>
                                      </p:cBhvr>
                                      <p:to x="100000" y="60000"/>
                                    </p:animScale>
                                    <p:animScale>
                                      <p:cBhvr>
                                        <p:cTn id="70" dur="166" decel="50000">
                                          <p:stCondLst>
                                            <p:cond delay="676"/>
                                          </p:stCondLst>
                                        </p:cTn>
                                        <p:tgtEl>
                                          <p:spTgt spid="262">
                                            <p:txEl>
                                              <p:pRg st="1" end="1"/>
                                            </p:txEl>
                                          </p:spTgt>
                                        </p:tgtEl>
                                      </p:cBhvr>
                                      <p:to x="100000" y="100000"/>
                                    </p:animScale>
                                    <p:animScale>
                                      <p:cBhvr>
                                        <p:cTn id="71" dur="26">
                                          <p:stCondLst>
                                            <p:cond delay="1312"/>
                                          </p:stCondLst>
                                        </p:cTn>
                                        <p:tgtEl>
                                          <p:spTgt spid="262">
                                            <p:txEl>
                                              <p:pRg st="1" end="1"/>
                                            </p:txEl>
                                          </p:spTgt>
                                        </p:tgtEl>
                                      </p:cBhvr>
                                      <p:to x="100000" y="80000"/>
                                    </p:animScale>
                                    <p:animScale>
                                      <p:cBhvr>
                                        <p:cTn id="72" dur="166" decel="50000">
                                          <p:stCondLst>
                                            <p:cond delay="1338"/>
                                          </p:stCondLst>
                                        </p:cTn>
                                        <p:tgtEl>
                                          <p:spTgt spid="262">
                                            <p:txEl>
                                              <p:pRg st="1" end="1"/>
                                            </p:txEl>
                                          </p:spTgt>
                                        </p:tgtEl>
                                      </p:cBhvr>
                                      <p:to x="100000" y="100000"/>
                                    </p:animScale>
                                    <p:animScale>
                                      <p:cBhvr>
                                        <p:cTn id="73" dur="26">
                                          <p:stCondLst>
                                            <p:cond delay="1642"/>
                                          </p:stCondLst>
                                        </p:cTn>
                                        <p:tgtEl>
                                          <p:spTgt spid="262">
                                            <p:txEl>
                                              <p:pRg st="1" end="1"/>
                                            </p:txEl>
                                          </p:spTgt>
                                        </p:tgtEl>
                                      </p:cBhvr>
                                      <p:to x="100000" y="90000"/>
                                    </p:animScale>
                                    <p:animScale>
                                      <p:cBhvr>
                                        <p:cTn id="74" dur="166" decel="50000">
                                          <p:stCondLst>
                                            <p:cond delay="1668"/>
                                          </p:stCondLst>
                                        </p:cTn>
                                        <p:tgtEl>
                                          <p:spTgt spid="262">
                                            <p:txEl>
                                              <p:pRg st="1" end="1"/>
                                            </p:txEl>
                                          </p:spTgt>
                                        </p:tgtEl>
                                      </p:cBhvr>
                                      <p:to x="100000" y="100000"/>
                                    </p:animScale>
                                    <p:animScale>
                                      <p:cBhvr>
                                        <p:cTn id="75" dur="26">
                                          <p:stCondLst>
                                            <p:cond delay="1808"/>
                                          </p:stCondLst>
                                        </p:cTn>
                                        <p:tgtEl>
                                          <p:spTgt spid="262">
                                            <p:txEl>
                                              <p:pRg st="1" end="1"/>
                                            </p:txEl>
                                          </p:spTgt>
                                        </p:tgtEl>
                                      </p:cBhvr>
                                      <p:to x="100000" y="95000"/>
                                    </p:animScale>
                                    <p:animScale>
                                      <p:cBhvr>
                                        <p:cTn id="76" dur="166" decel="50000">
                                          <p:stCondLst>
                                            <p:cond delay="1834"/>
                                          </p:stCondLst>
                                        </p:cTn>
                                        <p:tgtEl>
                                          <p:spTgt spid="262">
                                            <p:txEl>
                                              <p:pRg st="1" end="1"/>
                                            </p:txEl>
                                          </p:spTgt>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21" presetClass="entr" presetSubtype="1" fill="hold" grpId="0" nodeType="clickEffect">
                                  <p:stCondLst>
                                    <p:cond delay="0"/>
                                  </p:stCondLst>
                                  <p:childTnLst>
                                    <p:set>
                                      <p:cBhvr>
                                        <p:cTn id="80" dur="1" fill="hold">
                                          <p:stCondLst>
                                            <p:cond delay="0"/>
                                          </p:stCondLst>
                                        </p:cTn>
                                        <p:tgtEl>
                                          <p:spTgt spid="259">
                                            <p:txEl>
                                              <p:pRg st="0" end="0"/>
                                            </p:txEl>
                                          </p:spTgt>
                                        </p:tgtEl>
                                        <p:attrNameLst>
                                          <p:attrName>style.visibility</p:attrName>
                                        </p:attrNameLst>
                                      </p:cBhvr>
                                      <p:to>
                                        <p:strVal val="visible"/>
                                      </p:to>
                                    </p:set>
                                    <p:animEffect transition="in" filter="wheel(1)">
                                      <p:cBhvr>
                                        <p:cTn id="81" dur="2000"/>
                                        <p:tgtEl>
                                          <p:spTgt spid="259">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1" fill="hold" grpId="0" nodeType="clickEffect">
                                  <p:stCondLst>
                                    <p:cond delay="0"/>
                                  </p:stCondLst>
                                  <p:childTnLst>
                                    <p:set>
                                      <p:cBhvr>
                                        <p:cTn id="85" dur="1" fill="hold">
                                          <p:stCondLst>
                                            <p:cond delay="0"/>
                                          </p:stCondLst>
                                        </p:cTn>
                                        <p:tgtEl>
                                          <p:spTgt spid="259">
                                            <p:txEl>
                                              <p:pRg st="1" end="1"/>
                                            </p:txEl>
                                          </p:spTgt>
                                        </p:tgtEl>
                                        <p:attrNameLst>
                                          <p:attrName>style.visibility</p:attrName>
                                        </p:attrNameLst>
                                      </p:cBhvr>
                                      <p:to>
                                        <p:strVal val="visible"/>
                                      </p:to>
                                    </p:set>
                                    <p:animEffect transition="in" filter="wheel(1)">
                                      <p:cBhvr>
                                        <p:cTn id="86" dur="2000"/>
                                        <p:tgtEl>
                                          <p:spTgt spid="2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build="p"/>
      <p:bldP spid="259" grpId="0" build="p"/>
      <p:bldP spid="262" grpId="0" build="p"/>
      <p:bldP spid="2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0590-57AE-4EA4-93EC-D326A02FB83E}"/>
              </a:ext>
            </a:extLst>
          </p:cNvPr>
          <p:cNvSpPr>
            <a:spLocks noGrp="1"/>
          </p:cNvSpPr>
          <p:nvPr>
            <p:ph type="title"/>
          </p:nvPr>
        </p:nvSpPr>
        <p:spPr/>
        <p:txBody>
          <a:bodyPr/>
          <a:lstStyle/>
          <a:p>
            <a:r>
              <a:rPr lang="en-US" dirty="0"/>
              <a:t>2.3.Ứng </a:t>
            </a:r>
            <a:r>
              <a:rPr lang="en-US" dirty="0" err="1"/>
              <a:t>dụng</a:t>
            </a:r>
            <a:r>
              <a:rPr lang="en-US" dirty="0"/>
              <a:t> </a:t>
            </a:r>
            <a:r>
              <a:rPr lang="en-US" dirty="0" err="1"/>
              <a:t>thực</a:t>
            </a:r>
            <a:r>
              <a:rPr lang="en-US" dirty="0"/>
              <a:t> </a:t>
            </a:r>
            <a:r>
              <a:rPr lang="en-US" dirty="0" err="1"/>
              <a:t>tế</a:t>
            </a:r>
            <a:r>
              <a:rPr lang="en-US" dirty="0"/>
              <a:t> </a:t>
            </a:r>
            <a:r>
              <a:rPr lang="en-US" dirty="0" err="1"/>
              <a:t>của</a:t>
            </a:r>
            <a:r>
              <a:rPr lang="en-US" dirty="0"/>
              <a:t> Honeynet</a:t>
            </a:r>
          </a:p>
        </p:txBody>
      </p:sp>
      <p:sp>
        <p:nvSpPr>
          <p:cNvPr id="3" name="Text Placeholder 2">
            <a:extLst>
              <a:ext uri="{FF2B5EF4-FFF2-40B4-BE49-F238E27FC236}">
                <a16:creationId xmlns:a16="http://schemas.microsoft.com/office/drawing/2014/main" id="{5908D0F2-AFCB-434B-9B16-34C23476DA21}"/>
              </a:ext>
            </a:extLst>
          </p:cNvPr>
          <p:cNvSpPr>
            <a:spLocks noGrp="1"/>
          </p:cNvSpPr>
          <p:nvPr>
            <p:ph type="body" idx="1"/>
          </p:nvPr>
        </p:nvSpPr>
        <p:spPr>
          <a:xfrm>
            <a:off x="1104900" y="1224350"/>
            <a:ext cx="7918960" cy="3549000"/>
          </a:xfrm>
        </p:spPr>
        <p:txBody>
          <a:bodyPr/>
          <a:lstStyle/>
          <a:p>
            <a:pPr algn="just">
              <a:lnSpc>
                <a:spcPct val="150000"/>
              </a:lnSpc>
            </a:pPr>
            <a:r>
              <a:rPr lang="vi-VN" sz="1500" dirty="0"/>
              <a:t>Hiện nay trên thế giới đã có rất nhiều tổ chức, cơ quan, đặc biệt là các công ty, tổ chức an ninh mạng đã tiến hành triển khai Hệ thống Honeynet như: Symantec, Trend Micro, Snort…. Ở Việt Nam, Trung tâm an ninh mạng Bkis cũng đã triển khai hệ thống này và nó có</a:t>
            </a:r>
          </a:p>
          <a:p>
            <a:pPr algn="just">
              <a:lnSpc>
                <a:spcPct val="150000"/>
              </a:lnSpc>
            </a:pPr>
            <a:r>
              <a:rPr lang="vi-VN" sz="1500" dirty="0"/>
              <a:t>tác dụng hữu hiệu trong việc giúp các chuyên gia an ninh mạng nghiên cứu và sớm phát hiện ra các lỗ hổng bảo mật tồn tại trên các sản phẩm công nghệ thông tin; Các kỹ thuật tấn công mạng mới, các mẫu virus- mã độc mới; giúp truy tìm dấu vết – tung tích các tin tặc; kiểm tra độ an toàn của hệ thống mạng và qua đó góp phần bảo vệ hệ thống mạng ngăn chặn sự xâm nhập trái phép của các tin tặc.</a:t>
            </a:r>
          </a:p>
        </p:txBody>
      </p:sp>
      <p:sp>
        <p:nvSpPr>
          <p:cNvPr id="6" name="Slide Number Placeholder 5">
            <a:extLst>
              <a:ext uri="{FF2B5EF4-FFF2-40B4-BE49-F238E27FC236}">
                <a16:creationId xmlns:a16="http://schemas.microsoft.com/office/drawing/2014/main" id="{CF3C1926-FF10-4C79-AEA4-0CF044A09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7" name="TextBox 6">
            <a:extLst>
              <a:ext uri="{FF2B5EF4-FFF2-40B4-BE49-F238E27FC236}">
                <a16:creationId xmlns:a16="http://schemas.microsoft.com/office/drawing/2014/main" id="{9E76B97A-E731-4026-90D7-0CE271E1C506}"/>
              </a:ext>
            </a:extLst>
          </p:cNvPr>
          <p:cNvSpPr txBox="1"/>
          <p:nvPr/>
        </p:nvSpPr>
        <p:spPr>
          <a:xfrm>
            <a:off x="5145075" y="4619461"/>
            <a:ext cx="5259468" cy="307777"/>
          </a:xfrm>
          <a:prstGeom prst="rect">
            <a:avLst/>
          </a:prstGeom>
          <a:noFill/>
        </p:spPr>
        <p:txBody>
          <a:bodyPr wrap="square">
            <a:spAutoFit/>
          </a:bodyPr>
          <a:lstStyle/>
          <a:p>
            <a:r>
              <a:rPr lang="en-US" dirty="0" err="1">
                <a:solidFill>
                  <a:schemeClr val="accent1"/>
                </a:solidFill>
                <a:highlight>
                  <a:schemeClr val="dk1"/>
                </a:highlight>
                <a:latin typeface="Roboto"/>
                <a:ea typeface="Roboto"/>
                <a:sym typeface="Roboto"/>
              </a:rPr>
              <a:t>Một</a:t>
            </a:r>
            <a:r>
              <a:rPr lang="en-US" dirty="0">
                <a:solidFill>
                  <a:schemeClr val="accent1"/>
                </a:solidFill>
                <a:highlight>
                  <a:schemeClr val="dk1"/>
                </a:highlight>
                <a:latin typeface="Roboto"/>
                <a:ea typeface="Roboto"/>
                <a:sym typeface="Roboto"/>
              </a:rPr>
              <a:t> </a:t>
            </a:r>
            <a:r>
              <a:rPr lang="en-US" dirty="0" err="1">
                <a:solidFill>
                  <a:schemeClr val="accent1"/>
                </a:solidFill>
                <a:highlight>
                  <a:schemeClr val="dk1"/>
                </a:highlight>
                <a:latin typeface="Roboto"/>
                <a:ea typeface="Roboto"/>
                <a:sym typeface="Roboto"/>
              </a:rPr>
              <a:t>số</a:t>
            </a:r>
            <a:r>
              <a:rPr lang="en-US" dirty="0">
                <a:solidFill>
                  <a:schemeClr val="accent1"/>
                </a:solidFill>
                <a:highlight>
                  <a:schemeClr val="dk1"/>
                </a:highlight>
                <a:latin typeface="Roboto"/>
                <a:ea typeface="Roboto"/>
                <a:sym typeface="Roboto"/>
              </a:rPr>
              <a:t> </a:t>
            </a:r>
            <a:r>
              <a:rPr lang="en-US" dirty="0" err="1">
                <a:solidFill>
                  <a:schemeClr val="accent1"/>
                </a:solidFill>
                <a:highlight>
                  <a:schemeClr val="dk1"/>
                </a:highlight>
                <a:latin typeface="Roboto"/>
                <a:ea typeface="Roboto"/>
                <a:sym typeface="Roboto"/>
              </a:rPr>
              <a:t>mô</a:t>
            </a:r>
            <a:r>
              <a:rPr lang="en-US" dirty="0">
                <a:solidFill>
                  <a:schemeClr val="accent1"/>
                </a:solidFill>
                <a:highlight>
                  <a:schemeClr val="dk1"/>
                </a:highlight>
                <a:latin typeface="Roboto"/>
                <a:ea typeface="Roboto"/>
                <a:sym typeface="Roboto"/>
              </a:rPr>
              <a:t> </a:t>
            </a:r>
            <a:r>
              <a:rPr lang="en-US" dirty="0" err="1">
                <a:solidFill>
                  <a:schemeClr val="accent1"/>
                </a:solidFill>
                <a:highlight>
                  <a:schemeClr val="dk1"/>
                </a:highlight>
                <a:latin typeface="Roboto"/>
                <a:ea typeface="Roboto"/>
                <a:sym typeface="Roboto"/>
              </a:rPr>
              <a:t>hình</a:t>
            </a:r>
            <a:r>
              <a:rPr lang="en-US" dirty="0">
                <a:solidFill>
                  <a:schemeClr val="accent1"/>
                </a:solidFill>
                <a:highlight>
                  <a:schemeClr val="dk1"/>
                </a:highlight>
                <a:latin typeface="Roboto"/>
                <a:ea typeface="Roboto"/>
                <a:sym typeface="Roboto"/>
              </a:rPr>
              <a:t> </a:t>
            </a:r>
            <a:r>
              <a:rPr lang="en-US" dirty="0" err="1">
                <a:solidFill>
                  <a:schemeClr val="accent1"/>
                </a:solidFill>
                <a:highlight>
                  <a:schemeClr val="dk1"/>
                </a:highlight>
                <a:latin typeface="Roboto"/>
                <a:ea typeface="Roboto"/>
                <a:sym typeface="Roboto"/>
              </a:rPr>
              <a:t>triển</a:t>
            </a:r>
            <a:r>
              <a:rPr lang="en-US" dirty="0">
                <a:solidFill>
                  <a:schemeClr val="accent1"/>
                </a:solidFill>
                <a:highlight>
                  <a:schemeClr val="dk1"/>
                </a:highlight>
                <a:latin typeface="Roboto"/>
                <a:ea typeface="Roboto"/>
                <a:sym typeface="Roboto"/>
              </a:rPr>
              <a:t> </a:t>
            </a:r>
            <a:r>
              <a:rPr lang="en-US" dirty="0" err="1">
                <a:solidFill>
                  <a:schemeClr val="accent1"/>
                </a:solidFill>
                <a:highlight>
                  <a:schemeClr val="dk1"/>
                </a:highlight>
                <a:latin typeface="Roboto"/>
                <a:ea typeface="Roboto"/>
                <a:sym typeface="Roboto"/>
              </a:rPr>
              <a:t>khai</a:t>
            </a:r>
            <a:r>
              <a:rPr lang="en-US" dirty="0">
                <a:solidFill>
                  <a:schemeClr val="accent1"/>
                </a:solidFill>
                <a:highlight>
                  <a:schemeClr val="dk1"/>
                </a:highlight>
                <a:latin typeface="Roboto"/>
                <a:ea typeface="Roboto"/>
                <a:sym typeface="Roboto"/>
              </a:rPr>
              <a:t> </a:t>
            </a:r>
            <a:r>
              <a:rPr lang="en-US" dirty="0" err="1">
                <a:solidFill>
                  <a:schemeClr val="accent1"/>
                </a:solidFill>
                <a:highlight>
                  <a:schemeClr val="dk1"/>
                </a:highlight>
                <a:latin typeface="Roboto"/>
                <a:ea typeface="Roboto"/>
                <a:sym typeface="Roboto"/>
              </a:rPr>
              <a:t>hệ</a:t>
            </a:r>
            <a:r>
              <a:rPr lang="en-US" dirty="0">
                <a:solidFill>
                  <a:schemeClr val="accent1"/>
                </a:solidFill>
                <a:highlight>
                  <a:schemeClr val="dk1"/>
                </a:highlight>
                <a:latin typeface="Roboto"/>
                <a:ea typeface="Roboto"/>
                <a:sym typeface="Roboto"/>
              </a:rPr>
              <a:t> </a:t>
            </a:r>
            <a:r>
              <a:rPr lang="en-US" dirty="0" err="1">
                <a:solidFill>
                  <a:schemeClr val="accent1"/>
                </a:solidFill>
                <a:highlight>
                  <a:schemeClr val="dk1"/>
                </a:highlight>
                <a:latin typeface="Roboto"/>
                <a:ea typeface="Roboto"/>
                <a:sym typeface="Roboto"/>
              </a:rPr>
              <a:t>thống</a:t>
            </a:r>
            <a:r>
              <a:rPr lang="en-US" dirty="0">
                <a:solidFill>
                  <a:schemeClr val="accent1"/>
                </a:solidFill>
                <a:highlight>
                  <a:schemeClr val="dk1"/>
                </a:highlight>
                <a:latin typeface="Roboto"/>
                <a:ea typeface="Roboto"/>
                <a:sym typeface="Roboto"/>
              </a:rPr>
              <a:t> Honeynet.</a:t>
            </a:r>
            <a:r>
              <a:rPr lang="en" sz="1400" dirty="0">
                <a:solidFill>
                  <a:srgbClr val="222222"/>
                </a:solidFill>
              </a:rPr>
              <a:t> 👉</a:t>
            </a:r>
            <a:endParaRPr lang="en-US" dirty="0">
              <a:solidFill>
                <a:schemeClr val="accent1"/>
              </a:solidFill>
              <a:highlight>
                <a:schemeClr val="dk1"/>
              </a:highlight>
              <a:latin typeface="Roboto"/>
              <a:ea typeface="Roboto"/>
              <a:sym typeface="Roboto"/>
            </a:endParaRPr>
          </a:p>
        </p:txBody>
      </p:sp>
    </p:spTree>
    <p:extLst>
      <p:ext uri="{BB962C8B-B14F-4D97-AF65-F5344CB8AC3E}">
        <p14:creationId xmlns:p14="http://schemas.microsoft.com/office/powerpoint/2010/main" val="15766571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5"/>
          <p:cNvSpPr/>
          <p:nvPr/>
        </p:nvSpPr>
        <p:spPr>
          <a:xfrm>
            <a:off x="1079225" y="1052750"/>
            <a:ext cx="4460080" cy="347222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1265867" y="1237141"/>
            <a:ext cx="4086900" cy="260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Dosis"/>
                <a:ea typeface="Dosis"/>
                <a:cs typeface="Dosis"/>
                <a:sym typeface="Dosis"/>
              </a:rPr>
              <a:t>Place your screenshot here</a:t>
            </a:r>
            <a:endParaRPr sz="1000">
              <a:solidFill>
                <a:srgbClr val="999999"/>
              </a:solidFill>
              <a:latin typeface="Dosis"/>
              <a:ea typeface="Dosis"/>
              <a:cs typeface="Dosis"/>
              <a:sym typeface="Dosis"/>
            </a:endParaRPr>
          </a:p>
        </p:txBody>
      </p:sp>
      <p:sp>
        <p:nvSpPr>
          <p:cNvPr id="302" name="Google Shape;302;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03" name="Google Shape;303;p35"/>
          <p:cNvSpPr txBox="1">
            <a:spLocks noGrp="1"/>
          </p:cNvSpPr>
          <p:nvPr>
            <p:ph type="body" idx="4294967295"/>
          </p:nvPr>
        </p:nvSpPr>
        <p:spPr>
          <a:xfrm>
            <a:off x="5811700" y="535300"/>
            <a:ext cx="2788800" cy="340930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vi-VN" sz="1800" dirty="0"/>
              <a:t>Hiện tại, dự án đang triển khai trên nền Honeynet thế hệ thứ III, mô hình triển khai gồm ba Honeypot với các hệ điều hành khác nhau: RedHat Linux 8.0, Windows XP, Windows 2000 và các Honeypot ảo được giả lập chương trình Honeyd.</a:t>
            </a:r>
            <a:endParaRPr sz="1800" dirty="0"/>
          </a:p>
        </p:txBody>
      </p:sp>
      <p:pic>
        <p:nvPicPr>
          <p:cNvPr id="1026" name="Picture 2">
            <a:extLst>
              <a:ext uri="{FF2B5EF4-FFF2-40B4-BE49-F238E27FC236}">
                <a16:creationId xmlns:a16="http://schemas.microsoft.com/office/drawing/2014/main" id="{045E00A9-8567-4DA1-8777-53CBA35F2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867" y="1251785"/>
            <a:ext cx="4086900" cy="25950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D16E809-EACC-4EBE-8E70-8821A2E29F2A}"/>
              </a:ext>
            </a:extLst>
          </p:cNvPr>
          <p:cNvSpPr txBox="1"/>
          <p:nvPr/>
        </p:nvSpPr>
        <p:spPr>
          <a:xfrm>
            <a:off x="1066711" y="58246"/>
            <a:ext cx="7533789" cy="830997"/>
          </a:xfrm>
          <a:prstGeom prst="rect">
            <a:avLst/>
          </a:prstGeom>
          <a:noFill/>
        </p:spPr>
        <p:txBody>
          <a:bodyPr wrap="square">
            <a:spAutoFit/>
          </a:bodyPr>
          <a:lstStyle/>
          <a:p>
            <a:r>
              <a:rPr lang="vi-VN" sz="2400" dirty="0">
                <a:solidFill>
                  <a:schemeClr val="accent1"/>
                </a:solidFill>
                <a:latin typeface="Dosis"/>
                <a:ea typeface="Dosis"/>
                <a:cs typeface="Dosis"/>
                <a:sym typeface="Dosis"/>
              </a:rPr>
              <a:t>Sơ đồ triển khai Honeynet tại đại học Bắc Kinh, Trung Quốc trong một dự án có tên là Artemis</a:t>
            </a:r>
            <a:endParaRPr lang="en-US" sz="2400"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anim calcmode="lin" valueType="num">
                                      <p:cBhvr additive="base">
                                        <p:cTn id="7" dur="500" fill="hold"/>
                                        <p:tgtEl>
                                          <p:spTgt spid="3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2AEF92-D4DB-42A9-87CC-47A028BCFFF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3" name="Google Shape;300;p35">
            <a:extLst>
              <a:ext uri="{FF2B5EF4-FFF2-40B4-BE49-F238E27FC236}">
                <a16:creationId xmlns:a16="http://schemas.microsoft.com/office/drawing/2014/main" id="{8504EB39-2A76-4FC4-9E7F-DAC266009790}"/>
              </a:ext>
            </a:extLst>
          </p:cNvPr>
          <p:cNvSpPr/>
          <p:nvPr/>
        </p:nvSpPr>
        <p:spPr>
          <a:xfrm>
            <a:off x="1079225" y="1052750"/>
            <a:ext cx="4460080" cy="347222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2" name="Picture 4">
            <a:extLst>
              <a:ext uri="{FF2B5EF4-FFF2-40B4-BE49-F238E27FC236}">
                <a16:creationId xmlns:a16="http://schemas.microsoft.com/office/drawing/2014/main" id="{803F536A-B2D9-4712-AD14-3ED74B817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146" y="1248123"/>
            <a:ext cx="4098114" cy="25717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4D8B12-CD92-429F-A2F7-839910A01BA7}"/>
              </a:ext>
            </a:extLst>
          </p:cNvPr>
          <p:cNvSpPr txBox="1"/>
          <p:nvPr/>
        </p:nvSpPr>
        <p:spPr>
          <a:xfrm>
            <a:off x="1079225" y="208480"/>
            <a:ext cx="5129316" cy="461665"/>
          </a:xfrm>
          <a:prstGeom prst="rect">
            <a:avLst/>
          </a:prstGeom>
          <a:noFill/>
        </p:spPr>
        <p:txBody>
          <a:bodyPr wrap="square">
            <a:spAutoFit/>
          </a:bodyPr>
          <a:lstStyle/>
          <a:p>
            <a:r>
              <a:rPr lang="vi-VN" sz="2400" dirty="0">
                <a:solidFill>
                  <a:schemeClr val="accent1"/>
                </a:solidFill>
                <a:latin typeface="Dosis"/>
                <a:ea typeface="Dosis"/>
                <a:cs typeface="Dosis"/>
                <a:sym typeface="Dosis"/>
              </a:rPr>
              <a:t>Mô hình triển khai Honeynet tại Hy Lạp</a:t>
            </a:r>
            <a:endParaRPr lang="en-US" sz="2400" dirty="0"/>
          </a:p>
        </p:txBody>
      </p:sp>
      <p:sp>
        <p:nvSpPr>
          <p:cNvPr id="10" name="Google Shape;303;p35">
            <a:extLst>
              <a:ext uri="{FF2B5EF4-FFF2-40B4-BE49-F238E27FC236}">
                <a16:creationId xmlns:a16="http://schemas.microsoft.com/office/drawing/2014/main" id="{E7CC5FA6-6DFA-4124-BA17-826420EDC539}"/>
              </a:ext>
            </a:extLst>
          </p:cNvPr>
          <p:cNvSpPr txBox="1">
            <a:spLocks/>
          </p:cNvSpPr>
          <p:nvPr/>
        </p:nvSpPr>
        <p:spPr>
          <a:xfrm>
            <a:off x="5728226" y="961120"/>
            <a:ext cx="3415774" cy="37812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vi-VN" sz="1600" dirty="0"/>
              <a:t>Như vậy, cùng với việc áp dụng các hệ thống an ninh mạng thông dụng như hệ thống phát hiện xâm nhập (IDS – IPS), hệ thống Firewall… thì nghiên cứu và triển khai các hệ thống Honeynet, Honeypot nhằm chủ động lôi kéo sự tấn công của hacker để nắm bắt các kỹ thuật tấn công và phát hiện lỗ hổng bảo mật trong hệ thống CNTT là một biện pháp truy tìm thủ phạm và đưa ra các giải pháp phòng chống tội phạm an ninh mạng của các tổ chức hoạt động trong lĩnh vực an toàn thông tin.</a:t>
            </a:r>
          </a:p>
        </p:txBody>
      </p:sp>
    </p:spTree>
    <p:extLst>
      <p:ext uri="{BB962C8B-B14F-4D97-AF65-F5344CB8AC3E}">
        <p14:creationId xmlns:p14="http://schemas.microsoft.com/office/powerpoint/2010/main" val="100084027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a:solidFill>
                  <a:schemeClr val="accent1"/>
                </a:solidFill>
              </a:rPr>
              <a:t>DEMO</a:t>
            </a:r>
            <a:endParaRPr sz="7200" dirty="0">
              <a:solidFill>
                <a:schemeClr val="accent1"/>
              </a:solidFill>
            </a:endParaRPr>
          </a:p>
        </p:txBody>
      </p:sp>
      <p:sp>
        <p:nvSpPr>
          <p:cNvPr id="151" name="Google Shape;151;p19"/>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a:t>Phần</a:t>
            </a:r>
            <a:r>
              <a:rPr lang="en-US" sz="2400" dirty="0"/>
              <a:t> </a:t>
            </a:r>
            <a:r>
              <a:rPr lang="en-US" sz="2400" dirty="0" err="1"/>
              <a:t>cuối</a:t>
            </a:r>
            <a:r>
              <a:rPr lang="en-US" sz="2400" dirty="0"/>
              <a:t> </a:t>
            </a:r>
            <a:r>
              <a:rPr lang="en-US" sz="2400" dirty="0" err="1"/>
              <a:t>của</a:t>
            </a:r>
            <a:r>
              <a:rPr lang="en-US" sz="2400" dirty="0"/>
              <a:t> </a:t>
            </a:r>
            <a:r>
              <a:rPr lang="en-US" sz="2400" dirty="0" err="1"/>
              <a:t>bài</a:t>
            </a:r>
            <a:r>
              <a:rPr lang="en-US" sz="2400" dirty="0"/>
              <a:t> </a:t>
            </a:r>
            <a:r>
              <a:rPr lang="en-US" sz="2400" dirty="0" err="1"/>
              <a:t>thuyết</a:t>
            </a:r>
            <a:r>
              <a:rPr lang="en-US" sz="2400" dirty="0"/>
              <a:t> </a:t>
            </a:r>
            <a:r>
              <a:rPr lang="en-US" sz="2400" dirty="0" err="1"/>
              <a:t>trình</a:t>
            </a:r>
            <a:r>
              <a:rPr lang="en-US" sz="2400" dirty="0"/>
              <a:t> </a:t>
            </a:r>
            <a:r>
              <a:rPr lang="en-US" sz="2400" dirty="0" err="1"/>
              <a:t>rồi</a:t>
            </a:r>
            <a:r>
              <a:rPr lang="en-US" sz="2400" dirty="0"/>
              <a:t> !</a:t>
            </a:r>
            <a:r>
              <a:rPr lang="en" sz="2400" dirty="0">
                <a:solidFill>
                  <a:srgbClr val="222222"/>
                </a:solidFill>
              </a:rPr>
              <a:t>😉</a:t>
            </a:r>
            <a:endParaRPr sz="2400" dirty="0"/>
          </a:p>
        </p:txBody>
      </p:sp>
      <p:grpSp>
        <p:nvGrpSpPr>
          <p:cNvPr id="152" name="Google Shape;152;p19"/>
          <p:cNvGrpSpPr/>
          <p:nvPr/>
        </p:nvGrpSpPr>
        <p:grpSpPr>
          <a:xfrm>
            <a:off x="6759209" y="507618"/>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662475" y="2367985"/>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365361" y="887713"/>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060604" y="214527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187127" y="1628627"/>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000" dirty="0">
                <a:hlinkClick r:id="rId3"/>
              </a:rPr>
              <a:t>http://www.keyfocus.net/kfsensor/free-trial/</a:t>
            </a:r>
            <a:endParaRPr lang="en-US" sz="2000" dirty="0"/>
          </a:p>
          <a:p>
            <a:pPr marL="0" lvl="0" indent="0" algn="l" rtl="0">
              <a:spcBef>
                <a:spcPts val="600"/>
              </a:spcBef>
              <a:spcAft>
                <a:spcPts val="0"/>
              </a:spcAft>
              <a:buNone/>
            </a:pPr>
            <a:r>
              <a:rPr lang="en-US" sz="2000" dirty="0">
                <a:hlinkClick r:id="rId4"/>
              </a:rPr>
              <a:t>https://filezilla-project.org/download.php</a:t>
            </a:r>
            <a:endParaRPr lang="en-US" sz="2000" dirty="0"/>
          </a:p>
          <a:p>
            <a:pPr marL="0" lvl="0" indent="0" algn="l" rtl="0">
              <a:spcBef>
                <a:spcPts val="600"/>
              </a:spcBef>
              <a:spcAft>
                <a:spcPts val="0"/>
              </a:spcAft>
              <a:buNone/>
            </a:pPr>
            <a:r>
              <a:rPr lang="en-US" sz="2000" dirty="0"/>
              <a:t>https://quantrimang.com/tim-hieu-ve-honeypot-va-honeynet-37896</a:t>
            </a:r>
          </a:p>
          <a:p>
            <a:pPr marL="0" lvl="0" indent="0" algn="l" rtl="0">
              <a:spcBef>
                <a:spcPts val="600"/>
              </a:spcBef>
              <a:spcAft>
                <a:spcPts val="0"/>
              </a:spcAft>
              <a:buNone/>
            </a:pPr>
            <a:r>
              <a:rPr lang="en-US" sz="2000" dirty="0"/>
              <a:t>https://anninhmang.net/kien-thuc-an-ninh-mang/honeynet-ung-dung-va-hieu-qua-thuc-te/</a:t>
            </a:r>
            <a:endParaRPr sz="2000" dirty="0"/>
          </a:p>
        </p:txBody>
      </p:sp>
      <p:sp>
        <p:nvSpPr>
          <p:cNvPr id="3" name="Google Shape;150;p19">
            <a:extLst>
              <a:ext uri="{FF2B5EF4-FFF2-40B4-BE49-F238E27FC236}">
                <a16:creationId xmlns:a16="http://schemas.microsoft.com/office/drawing/2014/main" id="{F9B08634-55E5-45F4-8E8E-A1E7E89FDE9E}"/>
              </a:ext>
            </a:extLst>
          </p:cNvPr>
          <p:cNvSpPr txBox="1">
            <a:spLocks/>
          </p:cNvSpPr>
          <p:nvPr/>
        </p:nvSpPr>
        <p:spPr>
          <a:xfrm>
            <a:off x="2232031" y="0"/>
            <a:ext cx="7367400" cy="8409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US" sz="4400" dirty="0" err="1">
                <a:solidFill>
                  <a:schemeClr val="accent1"/>
                </a:solidFill>
              </a:rPr>
              <a:t>Tài</a:t>
            </a:r>
            <a:r>
              <a:rPr lang="en-US" sz="4400" dirty="0">
                <a:solidFill>
                  <a:schemeClr val="accent1"/>
                </a:solidFill>
              </a:rPr>
              <a:t> </a:t>
            </a:r>
            <a:r>
              <a:rPr lang="en-US" sz="4400" dirty="0" err="1">
                <a:solidFill>
                  <a:schemeClr val="accent1"/>
                </a:solidFill>
              </a:rPr>
              <a:t>liệu</a:t>
            </a:r>
            <a:r>
              <a:rPr lang="en-US" sz="4400" dirty="0">
                <a:solidFill>
                  <a:schemeClr val="accent1"/>
                </a:solidFill>
              </a:rPr>
              <a:t> </a:t>
            </a:r>
            <a:r>
              <a:rPr lang="en-US" sz="4400" dirty="0" err="1">
                <a:solidFill>
                  <a:schemeClr val="accent1"/>
                </a:solidFill>
              </a:rPr>
              <a:t>Tham</a:t>
            </a:r>
            <a:r>
              <a:rPr lang="en-US" sz="4400" dirty="0">
                <a:solidFill>
                  <a:schemeClr val="accent1"/>
                </a:solidFill>
              </a:rPr>
              <a:t> </a:t>
            </a:r>
            <a:r>
              <a:rPr lang="en-US" sz="4400" dirty="0" err="1">
                <a:solidFill>
                  <a:schemeClr val="accent1"/>
                </a:solidFill>
              </a:rPr>
              <a:t>khảo</a:t>
            </a:r>
            <a:endParaRPr lang="en-US" sz="4400" dirty="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309" name="Google Shape;309;p36"/>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chemeClr val="accent1"/>
                </a:solidFill>
              </a:rPr>
              <a:t>Cảm ơn thầy và các bạn đã chú ý lắng nghe bài thuyết trình!</a:t>
            </a:r>
            <a:endParaRPr sz="6000" dirty="0">
              <a:solidFill>
                <a:schemeClr val="accent1"/>
              </a:solidFill>
            </a:endParaRPr>
          </a:p>
        </p:txBody>
      </p:sp>
      <p:sp>
        <p:nvSpPr>
          <p:cNvPr id="310" name="Google Shape;310;p36"/>
          <p:cNvSpPr txBox="1">
            <a:spLocks noGrp="1"/>
          </p:cNvSpPr>
          <p:nvPr>
            <p:ph type="subTitle" idx="4294967295"/>
          </p:nvPr>
        </p:nvSpPr>
        <p:spPr>
          <a:xfrm>
            <a:off x="1033300" y="3538301"/>
            <a:ext cx="7185000"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Mọi người có câu hỏi gì không?</a:t>
            </a:r>
            <a:endParaRPr sz="2400" b="1" dirty="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ctrTitle" idx="4294967295"/>
          </p:nvPr>
        </p:nvSpPr>
        <p:spPr>
          <a:xfrm>
            <a:off x="5081000" y="821350"/>
            <a:ext cx="3550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FF8700"/>
                </a:solidFill>
              </a:rPr>
              <a:t>HELLO!</a:t>
            </a:r>
            <a:endParaRPr sz="6000" dirty="0">
              <a:solidFill>
                <a:srgbClr val="FF8700"/>
              </a:solidFill>
            </a:endParaRPr>
          </a:p>
        </p:txBody>
      </p:sp>
      <p:sp>
        <p:nvSpPr>
          <p:cNvPr id="124" name="Google Shape;124;p15"/>
          <p:cNvSpPr txBox="1">
            <a:spLocks noGrp="1"/>
          </p:cNvSpPr>
          <p:nvPr>
            <p:ph type="subTitle" idx="4294967295"/>
          </p:nvPr>
        </p:nvSpPr>
        <p:spPr>
          <a:xfrm>
            <a:off x="5081000" y="1868575"/>
            <a:ext cx="3823200" cy="197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err="1">
                <a:solidFill>
                  <a:srgbClr val="FFFFFF"/>
                </a:solidFill>
              </a:rPr>
              <a:t>Thành</a:t>
            </a:r>
            <a:r>
              <a:rPr lang="en-US" sz="2400" b="1" dirty="0">
                <a:solidFill>
                  <a:srgbClr val="FFFFFF"/>
                </a:solidFill>
              </a:rPr>
              <a:t> </a:t>
            </a:r>
            <a:r>
              <a:rPr lang="en-US" sz="2400" b="1" dirty="0" err="1">
                <a:solidFill>
                  <a:srgbClr val="FFFFFF"/>
                </a:solidFill>
              </a:rPr>
              <a:t>viên</a:t>
            </a:r>
            <a:r>
              <a:rPr lang="en-US" sz="2400" b="1" dirty="0">
                <a:solidFill>
                  <a:srgbClr val="FFFFFF"/>
                </a:solidFill>
              </a:rPr>
              <a:t> </a:t>
            </a:r>
            <a:r>
              <a:rPr lang="en-US" sz="2400" b="1" dirty="0" err="1">
                <a:solidFill>
                  <a:srgbClr val="FFFFFF"/>
                </a:solidFill>
              </a:rPr>
              <a:t>nhóm</a:t>
            </a:r>
            <a:r>
              <a:rPr lang="en-US" sz="2400" b="1" dirty="0">
                <a:solidFill>
                  <a:srgbClr val="FFFFFF"/>
                </a:solidFill>
              </a:rPr>
              <a:t> 5</a:t>
            </a:r>
            <a:endParaRPr sz="2400" b="1" dirty="0">
              <a:solidFill>
                <a:srgbClr val="FFFFFF"/>
              </a:solidFill>
            </a:endParaRPr>
          </a:p>
          <a:p>
            <a:pPr marL="0" lvl="0" indent="0" algn="l" rtl="0">
              <a:spcBef>
                <a:spcPts val="600"/>
              </a:spcBef>
              <a:spcAft>
                <a:spcPts val="0"/>
              </a:spcAft>
              <a:buClr>
                <a:schemeClr val="dk1"/>
              </a:buClr>
              <a:buSzPts val="1100"/>
              <a:buFont typeface="Arial"/>
              <a:buNone/>
            </a:pPr>
            <a:r>
              <a:rPr lang="en" sz="2400" dirty="0">
                <a:solidFill>
                  <a:srgbClr val="FFFFFF"/>
                </a:solidFill>
              </a:rPr>
              <a:t>Lê Hải Đăng</a:t>
            </a:r>
          </a:p>
          <a:p>
            <a:pPr marL="0" lvl="0" indent="0" algn="l" rtl="0">
              <a:spcBef>
                <a:spcPts val="600"/>
              </a:spcBef>
              <a:spcAft>
                <a:spcPts val="0"/>
              </a:spcAft>
              <a:buClr>
                <a:schemeClr val="dk1"/>
              </a:buClr>
              <a:buSzPts val="1100"/>
              <a:buFont typeface="Arial"/>
              <a:buNone/>
            </a:pPr>
            <a:r>
              <a:rPr lang="en" sz="2400" dirty="0">
                <a:solidFill>
                  <a:srgbClr val="FFFFFF"/>
                </a:solidFill>
              </a:rPr>
              <a:t>Lê T</a:t>
            </a:r>
            <a:r>
              <a:rPr lang="en-US" sz="2400" dirty="0">
                <a:solidFill>
                  <a:srgbClr val="FFFFFF"/>
                </a:solidFill>
              </a:rPr>
              <a:t>u</a:t>
            </a:r>
            <a:r>
              <a:rPr lang="en" sz="2400" dirty="0">
                <a:solidFill>
                  <a:srgbClr val="FFFFFF"/>
                </a:solidFill>
              </a:rPr>
              <a:t>ấn Đạt</a:t>
            </a:r>
          </a:p>
          <a:p>
            <a:pPr marL="0" lvl="0" indent="0" algn="l" rtl="0">
              <a:spcBef>
                <a:spcPts val="600"/>
              </a:spcBef>
              <a:spcAft>
                <a:spcPts val="0"/>
              </a:spcAft>
              <a:buClr>
                <a:schemeClr val="dk1"/>
              </a:buClr>
              <a:buSzPts val="1100"/>
              <a:buFont typeface="Arial"/>
              <a:buNone/>
            </a:pPr>
            <a:r>
              <a:rPr lang="en" sz="2400" dirty="0">
                <a:solidFill>
                  <a:srgbClr val="FFFFFF"/>
                </a:solidFill>
              </a:rPr>
              <a:t>Lê Tiến Anh</a:t>
            </a:r>
          </a:p>
          <a:p>
            <a:pPr marL="0" lvl="0" indent="0" algn="l" rtl="0">
              <a:spcBef>
                <a:spcPts val="600"/>
              </a:spcBef>
              <a:spcAft>
                <a:spcPts val="0"/>
              </a:spcAft>
              <a:buClr>
                <a:schemeClr val="dk1"/>
              </a:buClr>
              <a:buSzPts val="1100"/>
              <a:buFont typeface="Arial"/>
              <a:buNone/>
            </a:pPr>
            <a:endParaRPr sz="2400" b="1" dirty="0">
              <a:solidFill>
                <a:srgbClr val="FFFFFF"/>
              </a:solidFill>
            </a:endParaRPr>
          </a:p>
        </p:txBody>
      </p:sp>
      <p:sp>
        <p:nvSpPr>
          <p:cNvPr id="125" name="Google Shape;125;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26" name="Google Shape;126;p15" descr="10.jpg"/>
          <p:cNvPicPr preferRelativeResize="0"/>
          <p:nvPr/>
        </p:nvPicPr>
        <p:blipFill rotWithShape="1">
          <a:blip r:embed="rId3">
            <a:alphaModFix/>
          </a:blip>
          <a:srcRect l="11422" t="22161" r="20220" b="9481"/>
          <a:stretch/>
        </p:blipFill>
        <p:spPr>
          <a:xfrm flipH="1">
            <a:off x="982119" y="731700"/>
            <a:ext cx="3742800" cy="2105400"/>
          </a:xfrm>
          <a:prstGeom prst="parallelogram">
            <a:avLst>
              <a:gd name="adj" fmla="val 51555"/>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Nội dung thuyết trình</a:t>
            </a:r>
            <a:endParaRPr dirty="0"/>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1"/>
                </a:solidFill>
                <a:latin typeface="Roboto"/>
                <a:ea typeface="Roboto"/>
                <a:cs typeface="Roboto"/>
                <a:sym typeface="Roboto"/>
              </a:rPr>
              <a:t>1</a:t>
            </a:r>
            <a:endParaRPr lang="en" sz="1800" dirty="0">
              <a:solidFill>
                <a:schemeClr val="accent1"/>
              </a:solidFill>
              <a:latin typeface="Roboto"/>
              <a:ea typeface="Roboto"/>
              <a:cs typeface="Roboto"/>
              <a:sym typeface="Roboto"/>
            </a:endParaRPr>
          </a:p>
          <a:p>
            <a:pPr marL="0" lvl="0" indent="0" algn="ctr" rtl="0">
              <a:spcBef>
                <a:spcPts val="0"/>
              </a:spcBef>
              <a:spcAft>
                <a:spcPts val="0"/>
              </a:spcAft>
              <a:buNone/>
            </a:pPr>
            <a:r>
              <a:rPr lang="en-US" sz="1800" dirty="0">
                <a:solidFill>
                  <a:schemeClr val="accent1"/>
                </a:solidFill>
                <a:latin typeface="Roboto"/>
                <a:ea typeface="Roboto"/>
                <a:cs typeface="Roboto"/>
                <a:sym typeface="Roboto"/>
              </a:rPr>
              <a:t>HONEYPOT</a:t>
            </a:r>
            <a:endParaRPr sz="1800" dirty="0">
              <a:solidFill>
                <a:schemeClr val="accent1"/>
              </a:solidFill>
              <a:latin typeface="Roboto"/>
              <a:ea typeface="Roboto"/>
              <a:cs typeface="Roboto"/>
              <a:sym typeface="Roboto"/>
            </a:endParaRPr>
          </a:p>
        </p:txBody>
      </p:sp>
      <p:sp>
        <p:nvSpPr>
          <p:cNvPr id="250" name="Google Shape;250;p2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1"/>
                </a:solidFill>
                <a:latin typeface="Roboto"/>
                <a:ea typeface="Roboto"/>
                <a:cs typeface="Roboto"/>
                <a:sym typeface="Roboto"/>
              </a:rPr>
              <a:t>2</a:t>
            </a:r>
          </a:p>
          <a:p>
            <a:pPr marL="0" lvl="0" indent="0" algn="ctr" rtl="0">
              <a:spcBef>
                <a:spcPts val="0"/>
              </a:spcBef>
              <a:spcAft>
                <a:spcPts val="0"/>
              </a:spcAft>
              <a:buNone/>
            </a:pPr>
            <a:r>
              <a:rPr lang="en-US" sz="1800" dirty="0">
                <a:solidFill>
                  <a:schemeClr val="accent1"/>
                </a:solidFill>
                <a:latin typeface="Roboto"/>
                <a:ea typeface="Roboto"/>
                <a:cs typeface="Roboto"/>
                <a:sym typeface="Roboto"/>
              </a:rPr>
              <a:t>HONEYNET</a:t>
            </a:r>
            <a:endParaRPr sz="1800" dirty="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1"/>
                </a:solidFill>
                <a:latin typeface="Roboto"/>
                <a:ea typeface="Roboto"/>
                <a:cs typeface="Roboto"/>
                <a:sym typeface="Roboto"/>
              </a:rPr>
              <a:t>L</a:t>
            </a:r>
            <a:r>
              <a:rPr lang="en" sz="1800" dirty="0">
                <a:solidFill>
                  <a:schemeClr val="accent1"/>
                </a:solidFill>
                <a:latin typeface="Roboto"/>
                <a:ea typeface="Roboto"/>
                <a:cs typeface="Roboto"/>
                <a:sym typeface="Roboto"/>
              </a:rPr>
              <a:t>ast</a:t>
            </a:r>
          </a:p>
          <a:p>
            <a:pPr marL="0" lvl="0" indent="0" algn="ctr" rtl="0">
              <a:spcBef>
                <a:spcPts val="0"/>
              </a:spcBef>
              <a:spcAft>
                <a:spcPts val="0"/>
              </a:spcAft>
              <a:buNone/>
            </a:pPr>
            <a:r>
              <a:rPr lang="en" sz="1800" dirty="0">
                <a:solidFill>
                  <a:schemeClr val="accent1"/>
                </a:solidFill>
                <a:latin typeface="Roboto"/>
                <a:ea typeface="Roboto"/>
                <a:cs typeface="Roboto"/>
                <a:sym typeface="Roboto"/>
              </a:rPr>
              <a:t>Demo</a:t>
            </a:r>
            <a:endParaRPr sz="1800" dirty="0">
              <a:solidFill>
                <a:schemeClr val="accent1"/>
              </a:solidFill>
              <a:latin typeface="Roboto"/>
              <a:ea typeface="Roboto"/>
              <a:cs typeface="Roboto"/>
              <a:sym typeface="Roboto"/>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r>
              <a:rPr lang="en-US" dirty="0"/>
              <a:t>HONEYPOT</a:t>
            </a:r>
          </a:p>
        </p:txBody>
      </p:sp>
      <p:sp>
        <p:nvSpPr>
          <p:cNvPr id="132" name="Google Shape;132;p16"/>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Cùng bắt đầu bài thuyết trình nào!</a:t>
            </a:r>
            <a:endParaRPr dirty="0"/>
          </a:p>
        </p:txBody>
      </p:sp>
      <p:sp>
        <p:nvSpPr>
          <p:cNvPr id="133" name="Google Shape;133;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1.1. Honeypot </a:t>
            </a:r>
            <a:r>
              <a:rPr lang="en-US" dirty="0" err="1"/>
              <a:t>là</a:t>
            </a:r>
            <a:r>
              <a:rPr lang="en-US" dirty="0"/>
              <a:t> </a:t>
            </a:r>
            <a:r>
              <a:rPr lang="en-US" dirty="0" err="1"/>
              <a:t>gì</a:t>
            </a:r>
            <a:r>
              <a:rPr lang="en-US" dirty="0"/>
              <a:t>:</a:t>
            </a:r>
            <a:endParaRPr dirty="0"/>
          </a:p>
        </p:txBody>
      </p:sp>
      <p:sp>
        <p:nvSpPr>
          <p:cNvPr id="144" name="Google Shape;144;p1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vi-VN" sz="1800" dirty="0"/>
              <a:t>Honeypot là một hệ thống tài nguyên thông tin được xây dựng với mục đích giả dạng đánh lừa những kẻ sử dụng và xâm nhập không hợp pháp, thu hút sự chú ý của chúng, ngăn không cho chúng tiếp xúc với hệ thống thật.</a:t>
            </a:r>
            <a:endParaRPr lang="en-US" sz="1800" dirty="0"/>
          </a:p>
          <a:p>
            <a:pPr marL="38100" lvl="0" indent="0" algn="l" rtl="0">
              <a:spcBef>
                <a:spcPts val="600"/>
              </a:spcBef>
              <a:spcAft>
                <a:spcPts val="0"/>
              </a:spcAft>
              <a:buSzPts val="3000"/>
              <a:buNone/>
            </a:pPr>
            <a:endParaRPr sz="1800" dirty="0"/>
          </a:p>
          <a:p>
            <a:pPr marL="457200" lvl="0" indent="-419100" algn="l" rtl="0">
              <a:spcBef>
                <a:spcPts val="0"/>
              </a:spcBef>
              <a:spcAft>
                <a:spcPts val="0"/>
              </a:spcAft>
              <a:buSzPts val="3000"/>
              <a:buChar char="▸"/>
            </a:pPr>
            <a:r>
              <a:rPr lang="vi-VN" sz="1800" dirty="0"/>
              <a:t>Hệ thống tài nguyên thông tin có nghĩa là Honeypot có thể giả dạng bất cứ loại máy chủ tài nguyên nào như là Mail Server, Domain Name Server, Web Server… Honeypot sẽ trực tiếp tương tác với tin tặc và tìm cách khai thác thông tin về tin tặc như hình thức tấn công, công cụ tấn công hay cách thức tiến hành thay vì bị tấn công.</a:t>
            </a:r>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1.2. </a:t>
            </a:r>
            <a:r>
              <a:rPr lang="en-US" dirty="0" err="1"/>
              <a:t>Các</a:t>
            </a:r>
            <a:r>
              <a:rPr lang="en-US" dirty="0"/>
              <a:t> </a:t>
            </a:r>
            <a:r>
              <a:rPr lang="en-US" dirty="0" err="1"/>
              <a:t>loại</a:t>
            </a:r>
            <a:r>
              <a:rPr lang="en-US" dirty="0"/>
              <a:t> </a:t>
            </a:r>
            <a:r>
              <a:rPr lang="en-US" dirty="0" err="1"/>
              <a:t>hình</a:t>
            </a:r>
            <a:r>
              <a:rPr lang="en-US" dirty="0"/>
              <a:t> Honeypot:</a:t>
            </a:r>
            <a:endParaRPr dirty="0"/>
          </a:p>
        </p:txBody>
      </p:sp>
      <p:sp>
        <p:nvSpPr>
          <p:cNvPr id="115" name="Google Shape;115;p14"/>
          <p:cNvSpPr txBox="1">
            <a:spLocks noGrp="1"/>
          </p:cNvSpPr>
          <p:nvPr>
            <p:ph type="body" idx="2"/>
          </p:nvPr>
        </p:nvSpPr>
        <p:spPr>
          <a:xfrm>
            <a:off x="1101375" y="1675800"/>
            <a:ext cx="3481200" cy="179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1400" b="1" dirty="0">
                <a:highlight>
                  <a:schemeClr val="accent1"/>
                </a:highlight>
              </a:rPr>
              <a:t>Tương tác thấp</a:t>
            </a:r>
            <a:endParaRPr lang="en-US" sz="1400" b="1" dirty="0">
              <a:highlight>
                <a:schemeClr val="accent1"/>
              </a:highlight>
            </a:endParaRPr>
          </a:p>
          <a:p>
            <a:pPr marL="0" lvl="0" indent="0" algn="l" rtl="0">
              <a:spcBef>
                <a:spcPts val="600"/>
              </a:spcBef>
              <a:spcAft>
                <a:spcPts val="0"/>
              </a:spcAft>
              <a:buNone/>
            </a:pPr>
            <a:r>
              <a:rPr lang="vi-VN" sz="1400" dirty="0"/>
              <a:t>Mô phỏng giả các dịch vụ, ứng dụng, và hệ điều hành. Mức độ rủi ro thấp, dễ triển khai và bảo dưỡng nhưng bị giới hạn về dịch vụ.</a:t>
            </a:r>
            <a:endParaRPr sz="1400" dirty="0"/>
          </a:p>
          <a:p>
            <a:pPr marL="0" lvl="0" indent="0" algn="l" rtl="0">
              <a:spcBef>
                <a:spcPts val="600"/>
              </a:spcBef>
              <a:spcAft>
                <a:spcPts val="0"/>
              </a:spcAft>
              <a:buNone/>
            </a:pPr>
            <a:endParaRPr sz="1400" dirty="0"/>
          </a:p>
        </p:txBody>
      </p:sp>
      <p:sp>
        <p:nvSpPr>
          <p:cNvPr id="116" name="Google Shape;116;p14"/>
          <p:cNvSpPr txBox="1">
            <a:spLocks noGrp="1"/>
          </p:cNvSpPr>
          <p:nvPr>
            <p:ph type="body" idx="2"/>
          </p:nvPr>
        </p:nvSpPr>
        <p:spPr>
          <a:xfrm>
            <a:off x="4888586" y="1675800"/>
            <a:ext cx="3877200" cy="179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1400" b="1" dirty="0">
                <a:highlight>
                  <a:schemeClr val="accent1"/>
                </a:highlight>
              </a:rPr>
              <a:t>Tương tác cao</a:t>
            </a:r>
            <a:endParaRPr lang="en-US" sz="1400" b="1" dirty="0">
              <a:highlight>
                <a:schemeClr val="accent1"/>
              </a:highlight>
            </a:endParaRPr>
          </a:p>
          <a:p>
            <a:pPr marL="0" lvl="0" indent="0" algn="l" rtl="0">
              <a:spcBef>
                <a:spcPts val="600"/>
              </a:spcBef>
              <a:spcAft>
                <a:spcPts val="0"/>
              </a:spcAft>
              <a:buNone/>
            </a:pPr>
            <a:r>
              <a:rPr lang="vi-VN" sz="1400" dirty="0"/>
              <a:t>Là các dịch vụ, ứng dụng và hệ điều hành thực. Mức độ thông tin thu thập được cao. Nhưng rủi ro cao và tốn thời gian để vận hành và bảo dưỡng.</a:t>
            </a:r>
          </a:p>
          <a:p>
            <a:pPr marL="0" lvl="0" indent="0" algn="l" rtl="0">
              <a:spcBef>
                <a:spcPts val="600"/>
              </a:spcBef>
              <a:spcAft>
                <a:spcPts val="0"/>
              </a:spcAft>
              <a:buNone/>
            </a:pPr>
            <a:endParaRPr lang="vi-VN" sz="1400" dirty="0"/>
          </a:p>
        </p:txBody>
      </p:sp>
      <p:sp>
        <p:nvSpPr>
          <p:cNvPr id="118" name="Google Shape;118;p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9" name="Google Shape;1184;p40">
            <a:extLst>
              <a:ext uri="{FF2B5EF4-FFF2-40B4-BE49-F238E27FC236}">
                <a16:creationId xmlns:a16="http://schemas.microsoft.com/office/drawing/2014/main" id="{0B5AD2A1-D36B-49A5-85A4-036F321FD9ED}"/>
              </a:ext>
            </a:extLst>
          </p:cNvPr>
          <p:cNvGrpSpPr/>
          <p:nvPr/>
        </p:nvGrpSpPr>
        <p:grpSpPr>
          <a:xfrm>
            <a:off x="2457009" y="3410691"/>
            <a:ext cx="557162" cy="445734"/>
            <a:chOff x="4607809" y="5664627"/>
            <a:chExt cx="742883" cy="594312"/>
          </a:xfrm>
        </p:grpSpPr>
        <p:sp>
          <p:nvSpPr>
            <p:cNvPr id="10" name="Google Shape;1185;p40">
              <a:extLst>
                <a:ext uri="{FF2B5EF4-FFF2-40B4-BE49-F238E27FC236}">
                  <a16:creationId xmlns:a16="http://schemas.microsoft.com/office/drawing/2014/main" id="{6CC63026-BF30-4FDA-A946-91F26B630DE4}"/>
                </a:ext>
              </a:extLst>
            </p:cNvPr>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186;p40">
              <a:extLst>
                <a:ext uri="{FF2B5EF4-FFF2-40B4-BE49-F238E27FC236}">
                  <a16:creationId xmlns:a16="http://schemas.microsoft.com/office/drawing/2014/main" id="{03DB7ACB-EB62-4C99-AAF9-6B14E10527FB}"/>
                </a:ext>
              </a:extLst>
            </p:cNvPr>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187;p40">
              <a:extLst>
                <a:ext uri="{FF2B5EF4-FFF2-40B4-BE49-F238E27FC236}">
                  <a16:creationId xmlns:a16="http://schemas.microsoft.com/office/drawing/2014/main" id="{9A2E81AC-04F7-4975-8C16-6D63B5979DFF}"/>
                </a:ext>
              </a:extLst>
            </p:cNvPr>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188;p40">
              <a:extLst>
                <a:ext uri="{FF2B5EF4-FFF2-40B4-BE49-F238E27FC236}">
                  <a16:creationId xmlns:a16="http://schemas.microsoft.com/office/drawing/2014/main" id="{DCE19BA5-27E0-4FF0-B39C-1B2393FEC97C}"/>
                </a:ext>
              </a:extLst>
            </p:cNvPr>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189;p40">
              <a:extLst>
                <a:ext uri="{FF2B5EF4-FFF2-40B4-BE49-F238E27FC236}">
                  <a16:creationId xmlns:a16="http://schemas.microsoft.com/office/drawing/2014/main" id="{F921CF1D-B898-48ED-8FF1-6B301D30D7CB}"/>
                </a:ext>
              </a:extLst>
            </p:cNvPr>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190;p40">
              <a:extLst>
                <a:ext uri="{FF2B5EF4-FFF2-40B4-BE49-F238E27FC236}">
                  <a16:creationId xmlns:a16="http://schemas.microsoft.com/office/drawing/2014/main" id="{EE53CCA1-31CB-4863-A914-6FCBDF620413}"/>
                </a:ext>
              </a:extLst>
            </p:cNvPr>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191;p40">
              <a:extLst>
                <a:ext uri="{FF2B5EF4-FFF2-40B4-BE49-F238E27FC236}">
                  <a16:creationId xmlns:a16="http://schemas.microsoft.com/office/drawing/2014/main" id="{F73E6BC2-18E2-417E-AA52-6ED4454E9103}"/>
                </a:ext>
              </a:extLst>
            </p:cNvPr>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192;p40">
              <a:extLst>
                <a:ext uri="{FF2B5EF4-FFF2-40B4-BE49-F238E27FC236}">
                  <a16:creationId xmlns:a16="http://schemas.microsoft.com/office/drawing/2014/main" id="{18EB8446-E826-4A08-A60D-EFAE95D8FE50}"/>
                </a:ext>
              </a:extLst>
            </p:cNvPr>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 name="Google Shape;1193;p40">
            <a:extLst>
              <a:ext uri="{FF2B5EF4-FFF2-40B4-BE49-F238E27FC236}">
                <a16:creationId xmlns:a16="http://schemas.microsoft.com/office/drawing/2014/main" id="{F5C57085-A5E6-4807-97E2-F8BAFDEF05F1}"/>
              </a:ext>
            </a:extLst>
          </p:cNvPr>
          <p:cNvGrpSpPr/>
          <p:nvPr/>
        </p:nvGrpSpPr>
        <p:grpSpPr>
          <a:xfrm>
            <a:off x="6408732" y="3384227"/>
            <a:ext cx="1079865" cy="445620"/>
            <a:chOff x="2571250" y="5664711"/>
            <a:chExt cx="1439820" cy="594160"/>
          </a:xfrm>
        </p:grpSpPr>
        <p:sp>
          <p:nvSpPr>
            <p:cNvPr id="19" name="Google Shape;1194;p40">
              <a:extLst>
                <a:ext uri="{FF2B5EF4-FFF2-40B4-BE49-F238E27FC236}">
                  <a16:creationId xmlns:a16="http://schemas.microsoft.com/office/drawing/2014/main" id="{6C80AF2C-DD2B-4556-9513-1DAB5BA24137}"/>
                </a:ext>
              </a:extLst>
            </p:cNvPr>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95;p40">
              <a:extLst>
                <a:ext uri="{FF2B5EF4-FFF2-40B4-BE49-F238E27FC236}">
                  <a16:creationId xmlns:a16="http://schemas.microsoft.com/office/drawing/2014/main" id="{E3617987-B2A1-46B1-B90B-C149A4517A26}"/>
                </a:ext>
              </a:extLst>
            </p:cNvPr>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 name="Google Shape;1196;p40">
              <a:extLst>
                <a:ext uri="{FF2B5EF4-FFF2-40B4-BE49-F238E27FC236}">
                  <a16:creationId xmlns:a16="http://schemas.microsoft.com/office/drawing/2014/main" id="{39F26D5F-0B0A-42ED-BAD5-23FDA8979683}"/>
                </a:ext>
              </a:extLst>
            </p:cNvPr>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97;p40">
              <a:extLst>
                <a:ext uri="{FF2B5EF4-FFF2-40B4-BE49-F238E27FC236}">
                  <a16:creationId xmlns:a16="http://schemas.microsoft.com/office/drawing/2014/main" id="{F4AE8CBA-ABFB-4F46-B2BF-62C7F465A427}"/>
                </a:ext>
              </a:extLst>
            </p:cNvPr>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3" name="Google Shape;1198;p40">
              <a:extLst>
                <a:ext uri="{FF2B5EF4-FFF2-40B4-BE49-F238E27FC236}">
                  <a16:creationId xmlns:a16="http://schemas.microsoft.com/office/drawing/2014/main" id="{1C4148D7-0228-4AEE-A86F-16EFF71ACCAB}"/>
                </a:ext>
              </a:extLst>
            </p:cNvPr>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99;p40">
              <a:extLst>
                <a:ext uri="{FF2B5EF4-FFF2-40B4-BE49-F238E27FC236}">
                  <a16:creationId xmlns:a16="http://schemas.microsoft.com/office/drawing/2014/main" id="{6A9A8CB2-3C10-4AB2-A394-24A0DE818D71}"/>
                </a:ext>
              </a:extLst>
            </p:cNvPr>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5" name="Google Shape;1200;p40">
              <a:extLst>
                <a:ext uri="{FF2B5EF4-FFF2-40B4-BE49-F238E27FC236}">
                  <a16:creationId xmlns:a16="http://schemas.microsoft.com/office/drawing/2014/main" id="{FE510611-E63D-469F-8D5E-3A0C4BE76CAC}"/>
                </a:ext>
              </a:extLst>
            </p:cNvPr>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01;p40">
              <a:extLst>
                <a:ext uri="{FF2B5EF4-FFF2-40B4-BE49-F238E27FC236}">
                  <a16:creationId xmlns:a16="http://schemas.microsoft.com/office/drawing/2014/main" id="{29E77E3E-1613-4A5B-9AD5-CF140C51D511}"/>
                </a:ext>
              </a:extLst>
            </p:cNvPr>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7" name="Google Shape;1202;p40">
              <a:extLst>
                <a:ext uri="{FF2B5EF4-FFF2-40B4-BE49-F238E27FC236}">
                  <a16:creationId xmlns:a16="http://schemas.microsoft.com/office/drawing/2014/main" id="{7BA1D45D-8899-48D3-ADD8-DABF55F7E144}"/>
                </a:ext>
              </a:extLst>
            </p:cNvPr>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03;p40">
              <a:extLst>
                <a:ext uri="{FF2B5EF4-FFF2-40B4-BE49-F238E27FC236}">
                  <a16:creationId xmlns:a16="http://schemas.microsoft.com/office/drawing/2014/main" id="{D65D6CE2-EF08-42C9-9FE9-29846A0206D8}"/>
                </a:ext>
              </a:extLst>
            </p:cNvPr>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9" name="Google Shape;1204;p40">
              <a:extLst>
                <a:ext uri="{FF2B5EF4-FFF2-40B4-BE49-F238E27FC236}">
                  <a16:creationId xmlns:a16="http://schemas.microsoft.com/office/drawing/2014/main" id="{3D7E9381-22E2-4897-991E-A9E5A43CA212}"/>
                </a:ext>
              </a:extLst>
            </p:cNvPr>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205;p40">
              <a:extLst>
                <a:ext uri="{FF2B5EF4-FFF2-40B4-BE49-F238E27FC236}">
                  <a16:creationId xmlns:a16="http://schemas.microsoft.com/office/drawing/2014/main" id="{51AC9ED2-AC34-47CA-8935-CDD901155962}"/>
                </a:ext>
              </a:extLst>
            </p:cNvPr>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31" name="Google Shape;1206;p40">
              <a:extLst>
                <a:ext uri="{FF2B5EF4-FFF2-40B4-BE49-F238E27FC236}">
                  <a16:creationId xmlns:a16="http://schemas.microsoft.com/office/drawing/2014/main" id="{EDF022CE-2248-44AA-9DA8-976DFD18F8E6}"/>
                </a:ext>
              </a:extLst>
            </p:cNvPr>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07;p40">
              <a:extLst>
                <a:ext uri="{FF2B5EF4-FFF2-40B4-BE49-F238E27FC236}">
                  <a16:creationId xmlns:a16="http://schemas.microsoft.com/office/drawing/2014/main" id="{E7FF807F-B18B-4FD6-9375-D5368440C704}"/>
                </a:ext>
              </a:extLst>
            </p:cNvPr>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33" name="Google Shape;1208;p40">
              <a:extLst>
                <a:ext uri="{FF2B5EF4-FFF2-40B4-BE49-F238E27FC236}">
                  <a16:creationId xmlns:a16="http://schemas.microsoft.com/office/drawing/2014/main" id="{17DC806D-4195-4827-8342-DBD89F482D60}"/>
                </a:ext>
              </a:extLst>
            </p:cNvPr>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209;p40">
              <a:extLst>
                <a:ext uri="{FF2B5EF4-FFF2-40B4-BE49-F238E27FC236}">
                  <a16:creationId xmlns:a16="http://schemas.microsoft.com/office/drawing/2014/main" id="{23539C5A-7CE7-4F70-9CED-03D091F86517}"/>
                </a:ext>
              </a:extLst>
            </p:cNvPr>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35" name="Google Shape;1210;p40">
              <a:extLst>
                <a:ext uri="{FF2B5EF4-FFF2-40B4-BE49-F238E27FC236}">
                  <a16:creationId xmlns:a16="http://schemas.microsoft.com/office/drawing/2014/main" id="{449DEC9F-8503-4239-AAC8-9C233BD32613}"/>
                </a:ext>
              </a:extLst>
            </p:cNvPr>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211;p40">
              <a:extLst>
                <a:ext uri="{FF2B5EF4-FFF2-40B4-BE49-F238E27FC236}">
                  <a16:creationId xmlns:a16="http://schemas.microsoft.com/office/drawing/2014/main" id="{A1031B5D-5460-4BBF-AF37-120320502CB6}"/>
                </a:ext>
              </a:extLst>
            </p:cNvPr>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212;p40">
              <a:extLst>
                <a:ext uri="{FF2B5EF4-FFF2-40B4-BE49-F238E27FC236}">
                  <a16:creationId xmlns:a16="http://schemas.microsoft.com/office/drawing/2014/main" id="{ECDE23C2-2A6D-40C8-9398-07116E3ECE4A}"/>
                </a:ext>
              </a:extLst>
            </p:cNvPr>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213;p40">
              <a:extLst>
                <a:ext uri="{FF2B5EF4-FFF2-40B4-BE49-F238E27FC236}">
                  <a16:creationId xmlns:a16="http://schemas.microsoft.com/office/drawing/2014/main" id="{CC988406-0E61-4B86-BB6E-1D2E7B56E41E}"/>
                </a:ext>
              </a:extLst>
            </p:cNvPr>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214;p40">
              <a:extLst>
                <a:ext uri="{FF2B5EF4-FFF2-40B4-BE49-F238E27FC236}">
                  <a16:creationId xmlns:a16="http://schemas.microsoft.com/office/drawing/2014/main" id="{FDC22B69-6350-4BBA-85A7-0B157AE77E66}"/>
                </a:ext>
              </a:extLst>
            </p:cNvPr>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1215;p40">
              <a:extLst>
                <a:ext uri="{FF2B5EF4-FFF2-40B4-BE49-F238E27FC236}">
                  <a16:creationId xmlns:a16="http://schemas.microsoft.com/office/drawing/2014/main" id="{784B31E5-3537-452D-BCB9-6AF1DA66B6C0}"/>
                </a:ext>
              </a:extLst>
            </p:cNvPr>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1216;p40">
              <a:extLst>
                <a:ext uri="{FF2B5EF4-FFF2-40B4-BE49-F238E27FC236}">
                  <a16:creationId xmlns:a16="http://schemas.microsoft.com/office/drawing/2014/main" id="{F7950292-F8DB-45DC-B6AB-2D873414E8F6}"/>
                </a:ext>
              </a:extLst>
            </p:cNvPr>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1217;p40">
              <a:extLst>
                <a:ext uri="{FF2B5EF4-FFF2-40B4-BE49-F238E27FC236}">
                  <a16:creationId xmlns:a16="http://schemas.microsoft.com/office/drawing/2014/main" id="{54D70220-7099-4D9B-ADDA-5870C0617641}"/>
                </a:ext>
              </a:extLst>
            </p:cNvPr>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43" name="Google Shape;770;p39">
            <a:extLst>
              <a:ext uri="{FF2B5EF4-FFF2-40B4-BE49-F238E27FC236}">
                <a16:creationId xmlns:a16="http://schemas.microsoft.com/office/drawing/2014/main" id="{5D1D1DE9-B080-4A2A-860C-687AC92C6FB8}"/>
              </a:ext>
            </a:extLst>
          </p:cNvPr>
          <p:cNvGrpSpPr/>
          <p:nvPr/>
        </p:nvGrpSpPr>
        <p:grpSpPr>
          <a:xfrm>
            <a:off x="3882299" y="3595816"/>
            <a:ext cx="1079481" cy="1051467"/>
            <a:chOff x="5916675" y="927975"/>
            <a:chExt cx="516350" cy="502950"/>
          </a:xfrm>
        </p:grpSpPr>
        <p:sp>
          <p:nvSpPr>
            <p:cNvPr id="44" name="Google Shape;771;p39">
              <a:extLst>
                <a:ext uri="{FF2B5EF4-FFF2-40B4-BE49-F238E27FC236}">
                  <a16:creationId xmlns:a16="http://schemas.microsoft.com/office/drawing/2014/main" id="{776B557D-715C-4211-8D75-4BAB711E7134}"/>
                </a:ext>
              </a:extLst>
            </p:cNvPr>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72;p39">
              <a:extLst>
                <a:ext uri="{FF2B5EF4-FFF2-40B4-BE49-F238E27FC236}">
                  <a16:creationId xmlns:a16="http://schemas.microsoft.com/office/drawing/2014/main" id="{900FE09A-691D-4C8B-9F07-F48146766E14}"/>
                </a:ext>
              </a:extLst>
            </p:cNvPr>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778;p39">
            <a:extLst>
              <a:ext uri="{FF2B5EF4-FFF2-40B4-BE49-F238E27FC236}">
                <a16:creationId xmlns:a16="http://schemas.microsoft.com/office/drawing/2014/main" id="{93C83773-C3A0-4E4F-8788-DCBBC3140983}"/>
              </a:ext>
            </a:extLst>
          </p:cNvPr>
          <p:cNvSpPr/>
          <p:nvPr/>
        </p:nvSpPr>
        <p:spPr>
          <a:xfrm>
            <a:off x="4360138" y="4183829"/>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5"/>
          <p:cNvSpPr/>
          <p:nvPr/>
        </p:nvSpPr>
        <p:spPr>
          <a:xfrm>
            <a:off x="1079225" y="1052750"/>
            <a:ext cx="4460080" cy="347222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1265867" y="1237141"/>
            <a:ext cx="4086900" cy="260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latin typeface="Dosis"/>
                <a:ea typeface="Dosis"/>
                <a:cs typeface="Dosis"/>
                <a:sym typeface="Dosis"/>
              </a:rPr>
              <a:t>Place your screenshot here</a:t>
            </a:r>
            <a:endParaRPr sz="1000" dirty="0">
              <a:solidFill>
                <a:srgbClr val="999999"/>
              </a:solidFill>
              <a:latin typeface="Dosis"/>
              <a:ea typeface="Dosis"/>
              <a:cs typeface="Dosis"/>
              <a:sym typeface="Dosis"/>
            </a:endParaRPr>
          </a:p>
        </p:txBody>
      </p:sp>
      <p:sp>
        <p:nvSpPr>
          <p:cNvPr id="302" name="Google Shape;302;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303" name="Google Shape;303;p35"/>
          <p:cNvSpPr txBox="1">
            <a:spLocks noGrp="1"/>
          </p:cNvSpPr>
          <p:nvPr>
            <p:ph type="body" idx="4294967295"/>
          </p:nvPr>
        </p:nvSpPr>
        <p:spPr>
          <a:xfrm>
            <a:off x="5811700" y="535300"/>
            <a:ext cx="2788800" cy="286867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US" dirty="0" err="1">
                <a:solidFill>
                  <a:schemeClr val="accent1"/>
                </a:solidFill>
                <a:latin typeface="Dosis"/>
                <a:ea typeface="Dosis"/>
                <a:cs typeface="Dosis"/>
                <a:sym typeface="Dosis"/>
              </a:rPr>
              <a:t>Mô</a:t>
            </a:r>
            <a:r>
              <a:rPr lang="en-US" dirty="0">
                <a:solidFill>
                  <a:schemeClr val="accent1"/>
                </a:solidFill>
                <a:latin typeface="Dosis"/>
                <a:ea typeface="Dosis"/>
                <a:cs typeface="Dosis"/>
                <a:sym typeface="Dosis"/>
              </a:rPr>
              <a:t> </a:t>
            </a:r>
            <a:r>
              <a:rPr lang="en-US" dirty="0" err="1">
                <a:solidFill>
                  <a:schemeClr val="accent1"/>
                </a:solidFill>
                <a:latin typeface="Dosis"/>
                <a:ea typeface="Dosis"/>
                <a:cs typeface="Dosis"/>
                <a:sym typeface="Dosis"/>
              </a:rPr>
              <a:t>hình</a:t>
            </a:r>
            <a:r>
              <a:rPr lang="en-US" dirty="0">
                <a:solidFill>
                  <a:schemeClr val="accent1"/>
                </a:solidFill>
                <a:latin typeface="Dosis"/>
                <a:ea typeface="Dosis"/>
                <a:cs typeface="Dosis"/>
                <a:sym typeface="Dosis"/>
              </a:rPr>
              <a:t> VD </a:t>
            </a:r>
            <a:r>
              <a:rPr lang="en-US" dirty="0" err="1">
                <a:solidFill>
                  <a:schemeClr val="accent1"/>
                </a:solidFill>
                <a:latin typeface="Dosis"/>
                <a:ea typeface="Dosis"/>
                <a:cs typeface="Dosis"/>
                <a:sym typeface="Dosis"/>
              </a:rPr>
              <a:t>về</a:t>
            </a:r>
            <a:r>
              <a:rPr lang="en-US" dirty="0">
                <a:solidFill>
                  <a:schemeClr val="accent1"/>
                </a:solidFill>
                <a:latin typeface="Dosis"/>
                <a:ea typeface="Dosis"/>
                <a:cs typeface="Dosis"/>
                <a:sym typeface="Dosis"/>
              </a:rPr>
              <a:t> </a:t>
            </a:r>
            <a:r>
              <a:rPr lang="en-US" dirty="0" err="1">
                <a:solidFill>
                  <a:schemeClr val="accent1"/>
                </a:solidFill>
                <a:latin typeface="Dosis"/>
                <a:ea typeface="Dosis"/>
                <a:cs typeface="Dosis"/>
                <a:sym typeface="Dosis"/>
              </a:rPr>
              <a:t>các</a:t>
            </a:r>
            <a:r>
              <a:rPr lang="en-US" dirty="0">
                <a:solidFill>
                  <a:schemeClr val="accent1"/>
                </a:solidFill>
                <a:latin typeface="Dosis"/>
                <a:ea typeface="Dosis"/>
                <a:cs typeface="Dosis"/>
                <a:sym typeface="Dosis"/>
              </a:rPr>
              <a:t> </a:t>
            </a:r>
            <a:r>
              <a:rPr lang="en-US" dirty="0" err="1">
                <a:solidFill>
                  <a:schemeClr val="accent1"/>
                </a:solidFill>
                <a:latin typeface="Dosis"/>
                <a:ea typeface="Dosis"/>
                <a:cs typeface="Dosis"/>
                <a:sym typeface="Dosis"/>
              </a:rPr>
              <a:t>loại</a:t>
            </a:r>
            <a:r>
              <a:rPr lang="en-US" dirty="0">
                <a:solidFill>
                  <a:schemeClr val="accent1"/>
                </a:solidFill>
                <a:latin typeface="Dosis"/>
                <a:ea typeface="Dosis"/>
                <a:cs typeface="Dosis"/>
                <a:sym typeface="Dosis"/>
              </a:rPr>
              <a:t> honeypot</a:t>
            </a:r>
          </a:p>
          <a:p>
            <a:pPr marL="0" lvl="0" indent="0" algn="l" rtl="0">
              <a:spcBef>
                <a:spcPts val="600"/>
              </a:spcBef>
              <a:spcAft>
                <a:spcPts val="0"/>
              </a:spcAft>
              <a:buNone/>
            </a:pPr>
            <a:r>
              <a:rPr lang="en" sz="1800" dirty="0"/>
              <a:t>Từ mức độ tương tác  thấp đến cao</a:t>
            </a:r>
            <a:endParaRPr sz="1800" dirty="0"/>
          </a:p>
        </p:txBody>
      </p:sp>
      <p:pic>
        <p:nvPicPr>
          <p:cNvPr id="1026" name="Picture 2">
            <a:extLst>
              <a:ext uri="{FF2B5EF4-FFF2-40B4-BE49-F238E27FC236}">
                <a16:creationId xmlns:a16="http://schemas.microsoft.com/office/drawing/2014/main" id="{3C30D4E7-A1DE-4EEC-A9C0-E3FCD2FC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867" y="1237141"/>
            <a:ext cx="4086900" cy="2619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Các</a:t>
            </a:r>
            <a:r>
              <a:rPr lang="en-US" dirty="0"/>
              <a:t> </a:t>
            </a:r>
            <a:r>
              <a:rPr lang="en-US" dirty="0" err="1"/>
              <a:t>loại</a:t>
            </a:r>
            <a:r>
              <a:rPr lang="en-US" dirty="0"/>
              <a:t> honeypot</a:t>
            </a:r>
            <a:endParaRPr dirty="0"/>
          </a:p>
        </p:txBody>
      </p:sp>
      <p:sp>
        <p:nvSpPr>
          <p:cNvPr id="178" name="Google Shape;178;p21"/>
          <p:cNvSpPr txBox="1">
            <a:spLocks noGrp="1"/>
          </p:cNvSpPr>
          <p:nvPr>
            <p:ph type="body" idx="1"/>
          </p:nvPr>
        </p:nvSpPr>
        <p:spPr>
          <a:xfrm>
            <a:off x="1104900" y="1224350"/>
            <a:ext cx="2134561"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t>BackOfficer</a:t>
            </a:r>
            <a:r>
              <a:rPr lang="en-US" b="1" dirty="0"/>
              <a:t> Friendly (BOF):</a:t>
            </a:r>
          </a:p>
          <a:p>
            <a:pPr marL="0" lvl="0" indent="0" algn="l" rtl="0">
              <a:spcBef>
                <a:spcPts val="600"/>
              </a:spcBef>
              <a:spcAft>
                <a:spcPts val="0"/>
              </a:spcAft>
              <a:buNone/>
            </a:pPr>
            <a:r>
              <a:rPr lang="vi-VN" sz="1600" dirty="0"/>
              <a:t>Một loại hình Honeypot rất dễ vận hành và cấu hình và có thể hoạt động trên bất kì phiên bản nào của Windows và Unix nhưng chỉ tương tác được với một số dịch vụ đơn giản như FTP, Telnet, SMTP…</a:t>
            </a:r>
            <a:endParaRPr sz="1600" dirty="0"/>
          </a:p>
        </p:txBody>
      </p:sp>
      <p:sp>
        <p:nvSpPr>
          <p:cNvPr id="179" name="Google Shape;179;p21"/>
          <p:cNvSpPr txBox="1">
            <a:spLocks noGrp="1"/>
          </p:cNvSpPr>
          <p:nvPr>
            <p:ph type="body" idx="2"/>
          </p:nvPr>
        </p:nvSpPr>
        <p:spPr>
          <a:xfrm>
            <a:off x="3239461" y="1224350"/>
            <a:ext cx="2134561"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Specter:</a:t>
            </a:r>
          </a:p>
          <a:p>
            <a:pPr marL="0" lvl="0" indent="0" algn="l" rtl="0">
              <a:spcBef>
                <a:spcPts val="600"/>
              </a:spcBef>
              <a:spcAft>
                <a:spcPts val="0"/>
              </a:spcAft>
              <a:buNone/>
            </a:pPr>
            <a:r>
              <a:rPr lang="vi-VN" sz="1600" dirty="0"/>
              <a:t>Cũng là loại hình Honeypot tương tác thấp nhưng khả năng tương tác tốt hơn BOF, giả lập trên 14 cổng, có thể cảnh báo và quản lý từ xa. Tuy nhiên giống BOF thì specter bị giới hạn số dịch vụ và cũng không linh hoạt.</a:t>
            </a:r>
            <a:endParaRPr sz="1600" dirty="0"/>
          </a:p>
        </p:txBody>
      </p:sp>
      <p:sp>
        <p:nvSpPr>
          <p:cNvPr id="180" name="Google Shape;180;p21"/>
          <p:cNvSpPr txBox="1">
            <a:spLocks noGrp="1"/>
          </p:cNvSpPr>
          <p:nvPr>
            <p:ph type="body" idx="3"/>
          </p:nvPr>
        </p:nvSpPr>
        <p:spPr>
          <a:xfrm>
            <a:off x="5374022" y="1224350"/>
            <a:ext cx="3769978"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t>Honeyd</a:t>
            </a:r>
            <a:r>
              <a:rPr lang="en-US" b="1" dirty="0"/>
              <a:t>:</a:t>
            </a:r>
          </a:p>
          <a:p>
            <a:pPr marL="0" lvl="0" indent="0" algn="l" rtl="0">
              <a:spcBef>
                <a:spcPts val="600"/>
              </a:spcBef>
              <a:spcAft>
                <a:spcPts val="0"/>
              </a:spcAft>
              <a:buNone/>
            </a:pPr>
            <a:r>
              <a:rPr lang="vi-VN" sz="1600" dirty="0"/>
              <a:t>+ Honeyd lắng nghe trên tất cả các cổng TCP và UDP, những dịch vụ mô phỏng được thiết kế với mục đích ngăn chặn và ghi lại những cuộc tấn công, tương tác với kẻ tấn công với vai trò một hệ thống nạn nhân.</a:t>
            </a:r>
            <a:endParaRPr lang="en-US" sz="1600" dirty="0"/>
          </a:p>
          <a:p>
            <a:pPr marL="0" lvl="0" indent="0" algn="l" rtl="0">
              <a:spcBef>
                <a:spcPts val="600"/>
              </a:spcBef>
              <a:spcAft>
                <a:spcPts val="0"/>
              </a:spcAft>
              <a:buNone/>
            </a:pPr>
            <a:r>
              <a:rPr lang="en-US" sz="1600" dirty="0"/>
              <a:t>+ </a:t>
            </a:r>
            <a:r>
              <a:rPr lang="en-US" sz="1600" dirty="0" err="1"/>
              <a:t>Honeyd</a:t>
            </a:r>
            <a:r>
              <a:rPr lang="en-US" sz="1600" dirty="0"/>
              <a:t> </a:t>
            </a:r>
            <a:r>
              <a:rPr lang="en-US" sz="1600" dirty="0" err="1"/>
              <a:t>có</a:t>
            </a:r>
            <a:r>
              <a:rPr lang="en-US" sz="1600" dirty="0"/>
              <a:t> </a:t>
            </a:r>
            <a:r>
              <a:rPr lang="en-US" sz="1600" dirty="0" err="1"/>
              <a:t>thể</a:t>
            </a:r>
            <a:r>
              <a:rPr lang="en-US" sz="1600" dirty="0"/>
              <a:t> </a:t>
            </a:r>
            <a:r>
              <a:rPr lang="en-US" sz="1600" dirty="0" err="1"/>
              <a:t>mô</a:t>
            </a:r>
            <a:r>
              <a:rPr lang="en-US" sz="1600" dirty="0"/>
              <a:t> </a:t>
            </a:r>
            <a:r>
              <a:rPr lang="en-US" sz="1600" dirty="0" err="1"/>
              <a:t>phỏng</a:t>
            </a:r>
            <a:r>
              <a:rPr lang="en-US" sz="1600" dirty="0"/>
              <a:t> </a:t>
            </a:r>
            <a:r>
              <a:rPr lang="en-US" sz="1600" dirty="0" err="1"/>
              <a:t>cùng</a:t>
            </a:r>
            <a:r>
              <a:rPr lang="en-US" sz="1600" dirty="0"/>
              <a:t> </a:t>
            </a:r>
            <a:r>
              <a:rPr lang="en-US" sz="1600" dirty="0" err="1"/>
              <a:t>một</a:t>
            </a:r>
            <a:r>
              <a:rPr lang="en-US" sz="1600" dirty="0"/>
              <a:t> </a:t>
            </a:r>
            <a:r>
              <a:rPr lang="en-US" sz="1600" dirty="0" err="1"/>
              <a:t>lúc</a:t>
            </a:r>
            <a:r>
              <a:rPr lang="en-US" sz="1600" dirty="0"/>
              <a:t> </a:t>
            </a:r>
            <a:r>
              <a:rPr lang="en-US" sz="1600" dirty="0" err="1"/>
              <a:t>nhiều</a:t>
            </a:r>
            <a:r>
              <a:rPr lang="en-US" sz="1600" dirty="0"/>
              <a:t> </a:t>
            </a:r>
            <a:r>
              <a:rPr lang="en-US" sz="1600" dirty="0" err="1"/>
              <a:t>hệ</a:t>
            </a:r>
            <a:r>
              <a:rPr lang="en-US" sz="1600" dirty="0"/>
              <a:t> </a:t>
            </a:r>
            <a:r>
              <a:rPr lang="en-US" sz="1600" dirty="0" err="1"/>
              <a:t>điều</a:t>
            </a:r>
            <a:r>
              <a:rPr lang="en-US" sz="1600" dirty="0"/>
              <a:t> </a:t>
            </a:r>
            <a:r>
              <a:rPr lang="en-US" sz="1600" dirty="0" err="1"/>
              <a:t>hành</a:t>
            </a:r>
            <a:r>
              <a:rPr lang="en-US" sz="1600" dirty="0"/>
              <a:t> </a:t>
            </a:r>
            <a:r>
              <a:rPr lang="en-US" sz="1600" dirty="0" err="1"/>
              <a:t>khác</a:t>
            </a:r>
            <a:r>
              <a:rPr lang="en-US" sz="1600" dirty="0"/>
              <a:t> </a:t>
            </a:r>
            <a:r>
              <a:rPr lang="en-US" sz="1600" dirty="0" err="1"/>
              <a:t>nhau</a:t>
            </a:r>
            <a:r>
              <a:rPr lang="en-US" sz="1600" dirty="0"/>
              <a:t>.</a:t>
            </a:r>
          </a:p>
          <a:p>
            <a:pPr marL="0" lvl="0" indent="0" algn="l" rtl="0">
              <a:spcBef>
                <a:spcPts val="600"/>
              </a:spcBef>
              <a:spcAft>
                <a:spcPts val="0"/>
              </a:spcAft>
              <a:buNone/>
            </a:pPr>
            <a:r>
              <a:rPr lang="vi-VN" sz="1600" dirty="0"/>
              <a:t>+ Hiện nay, Honeyd có nhiều phiên bản và có thể mô phỏng được khoảng 473 hệ điều hành.</a:t>
            </a:r>
            <a:endParaRPr sz="1600" dirty="0"/>
          </a:p>
        </p:txBody>
      </p:sp>
      <p:sp>
        <p:nvSpPr>
          <p:cNvPr id="181" name="Google Shape;181;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8" name="TextBox 7">
            <a:extLst>
              <a:ext uri="{FF2B5EF4-FFF2-40B4-BE49-F238E27FC236}">
                <a16:creationId xmlns:a16="http://schemas.microsoft.com/office/drawing/2014/main" id="{CF5A1C61-397D-4BA0-BCC3-A3D09674E733}"/>
              </a:ext>
            </a:extLst>
          </p:cNvPr>
          <p:cNvSpPr txBox="1"/>
          <p:nvPr/>
        </p:nvSpPr>
        <p:spPr>
          <a:xfrm>
            <a:off x="7609196" y="4619461"/>
            <a:ext cx="5259468" cy="307777"/>
          </a:xfrm>
          <a:prstGeom prst="rect">
            <a:avLst/>
          </a:prstGeom>
          <a:noFill/>
        </p:spPr>
        <p:txBody>
          <a:bodyPr wrap="square">
            <a:spAutoFit/>
          </a:bodyPr>
          <a:lstStyle/>
          <a:p>
            <a:r>
              <a:rPr lang="en" dirty="0">
                <a:solidFill>
                  <a:schemeClr val="accent1"/>
                </a:solidFill>
                <a:highlight>
                  <a:schemeClr val="dk1"/>
                </a:highlight>
                <a:latin typeface="Roboto"/>
                <a:ea typeface="Roboto"/>
                <a:sym typeface="Roboto"/>
              </a:rPr>
              <a:t>Go to section 2</a:t>
            </a:r>
            <a:r>
              <a:rPr lang="en" sz="1400" dirty="0">
                <a:solidFill>
                  <a:srgbClr val="222222"/>
                </a:solidFill>
              </a:rPr>
              <a:t>👉</a:t>
            </a:r>
            <a:endParaRPr lang="en-US"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a:t>
            </a:r>
            <a:endParaRPr dirty="0"/>
          </a:p>
          <a:p>
            <a:pPr marL="0" lvl="0" indent="0" algn="l" rtl="0">
              <a:spcBef>
                <a:spcPts val="0"/>
              </a:spcBef>
              <a:spcAft>
                <a:spcPts val="0"/>
              </a:spcAft>
              <a:buNone/>
            </a:pPr>
            <a:r>
              <a:rPr lang="en-US" dirty="0"/>
              <a:t>HONEYNET</a:t>
            </a:r>
          </a:p>
        </p:txBody>
      </p:sp>
      <p:sp>
        <p:nvSpPr>
          <p:cNvPr id="132" name="Google Shape;132;p16"/>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Cùng tìm hiểu honeynet nào!</a:t>
            </a:r>
            <a:endParaRPr dirty="0"/>
          </a:p>
        </p:txBody>
      </p:sp>
      <p:sp>
        <p:nvSpPr>
          <p:cNvPr id="133" name="Google Shape;133;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41974620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1340</Words>
  <Application>Microsoft Office PowerPoint</Application>
  <PresentationFormat>On-screen Show (16:9)</PresentationFormat>
  <Paragraphs>100</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Dosis</vt:lpstr>
      <vt:lpstr>Arial</vt:lpstr>
      <vt:lpstr>Roboto</vt:lpstr>
      <vt:lpstr>Wingdings</vt:lpstr>
      <vt:lpstr>Calibri</vt:lpstr>
      <vt:lpstr>William template</vt:lpstr>
      <vt:lpstr>HỆ THỐNG HONEYPOT</vt:lpstr>
      <vt:lpstr>HELLO!</vt:lpstr>
      <vt:lpstr>Nội dung thuyết trình</vt:lpstr>
      <vt:lpstr>1. HONEYPOT</vt:lpstr>
      <vt:lpstr>1.1. Honeypot là gì:</vt:lpstr>
      <vt:lpstr>1.2. Các loại hình Honeypot:</vt:lpstr>
      <vt:lpstr>PowerPoint Presentation</vt:lpstr>
      <vt:lpstr>Các loại honeypot</vt:lpstr>
      <vt:lpstr>2. HONEYNET</vt:lpstr>
      <vt:lpstr>2.1. Honeynet là gì:</vt:lpstr>
      <vt:lpstr>PowerPoint Presentation</vt:lpstr>
      <vt:lpstr>PowerPoint Presentation</vt:lpstr>
      <vt:lpstr>2.2.Các chức năng của Honeynet</vt:lpstr>
      <vt:lpstr>2.3.Ứng dụng thực tế của Honeynet</vt:lpstr>
      <vt:lpstr>PowerPoint Presentation</vt:lpstr>
      <vt:lpstr>PowerPoint Presentation</vt:lpstr>
      <vt:lpstr>DEMO</vt:lpstr>
      <vt:lpstr>PowerPoint Presentation</vt:lpstr>
      <vt:lpstr>Cảm ơn thầy và các bạn đã chú ý lắng nghe bài thuyết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HONEYPOT</dc:title>
  <dc:creator>Đạt Lê</dc:creator>
  <cp:lastModifiedBy>Đạt Lê</cp:lastModifiedBy>
  <cp:revision>14</cp:revision>
  <dcterms:modified xsi:type="dcterms:W3CDTF">2021-04-28T07:12:02Z</dcterms:modified>
</cp:coreProperties>
</file>