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1" r:id="rId2"/>
    <p:sldId id="257" r:id="rId3"/>
    <p:sldId id="258" r:id="rId4"/>
    <p:sldId id="260" r:id="rId5"/>
    <p:sldId id="261" r:id="rId6"/>
    <p:sldId id="299" r:id="rId7"/>
    <p:sldId id="259" r:id="rId8"/>
    <p:sldId id="262" r:id="rId9"/>
    <p:sldId id="263" r:id="rId10"/>
    <p:sldId id="264" r:id="rId11"/>
    <p:sldId id="265" r:id="rId12"/>
    <p:sldId id="266" r:id="rId13"/>
    <p:sldId id="267" r:id="rId14"/>
    <p:sldId id="300" r:id="rId15"/>
    <p:sldId id="269" r:id="rId16"/>
    <p:sldId id="268" r:id="rId17"/>
    <p:sldId id="301" r:id="rId18"/>
    <p:sldId id="302" r:id="rId19"/>
    <p:sldId id="270" r:id="rId20"/>
    <p:sldId id="272" r:id="rId21"/>
    <p:sldId id="271" r:id="rId22"/>
    <p:sldId id="274" r:id="rId23"/>
    <p:sldId id="273" r:id="rId24"/>
    <p:sldId id="275" r:id="rId25"/>
    <p:sldId id="276" r:id="rId26"/>
    <p:sldId id="277" r:id="rId27"/>
    <p:sldId id="278" r:id="rId28"/>
    <p:sldId id="279" r:id="rId29"/>
    <p:sldId id="281" r:id="rId30"/>
    <p:sldId id="280" r:id="rId31"/>
    <p:sldId id="282" r:id="rId32"/>
    <p:sldId id="283" r:id="rId33"/>
    <p:sldId id="284" r:id="rId34"/>
    <p:sldId id="285" r:id="rId35"/>
    <p:sldId id="286" r:id="rId36"/>
    <p:sldId id="287" r:id="rId37"/>
    <p:sldId id="288" r:id="rId38"/>
    <p:sldId id="289" r:id="rId39"/>
    <p:sldId id="290" r:id="rId40"/>
    <p:sldId id="291" r:id="rId41"/>
    <p:sldId id="292" r:id="rId42"/>
    <p:sldId id="294" r:id="rId43"/>
    <p:sldId id="293" r:id="rId44"/>
    <p:sldId id="296" r:id="rId45"/>
    <p:sldId id="297" r:id="rId46"/>
    <p:sldId id="298" r:id="rId47"/>
    <p:sldId id="303" r:id="rId48"/>
    <p:sldId id="304" r:id="rId49"/>
    <p:sldId id="305" r:id="rId50"/>
    <p:sldId id="306" r:id="rId51"/>
    <p:sldId id="307" r:id="rId52"/>
    <p:sldId id="308" r:id="rId53"/>
    <p:sldId id="309" r:id="rId54"/>
    <p:sldId id="310" r:id="rId55"/>
    <p:sldId id="313" r:id="rId56"/>
    <p:sldId id="314"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90000"/>
                    <a:lumOff val="10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48735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39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 id="2147483669"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Triangle 30">
            <a:extLst>
              <a:ext uri="{FF2B5EF4-FFF2-40B4-BE49-F238E27FC236}">
                <a16:creationId xmlns:a16="http://schemas.microsoft.com/office/drawing/2014/main" id="{283C0BF6-B036-46FB-B632-1BFA3A4AC021}"/>
              </a:ext>
            </a:extLst>
          </p:cNvPr>
          <p:cNvSpPr/>
          <p:nvPr/>
        </p:nvSpPr>
        <p:spPr>
          <a:xfrm rot="8138310">
            <a:off x="9953016" y="-2143154"/>
            <a:ext cx="2323646" cy="5518039"/>
          </a:xfrm>
          <a:prstGeom prst="rtTriangl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Triangle 28">
            <a:extLst>
              <a:ext uri="{FF2B5EF4-FFF2-40B4-BE49-F238E27FC236}">
                <a16:creationId xmlns:a16="http://schemas.microsoft.com/office/drawing/2014/main" id="{8435082D-1F5F-4A3B-B493-D35C56793183}"/>
              </a:ext>
            </a:extLst>
          </p:cNvPr>
          <p:cNvSpPr/>
          <p:nvPr/>
        </p:nvSpPr>
        <p:spPr>
          <a:xfrm rot="19213469">
            <a:off x="1400557" y="3178672"/>
            <a:ext cx="2323646" cy="5518039"/>
          </a:xfrm>
          <a:prstGeom prst="r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Triangle 27">
            <a:extLst>
              <a:ext uri="{FF2B5EF4-FFF2-40B4-BE49-F238E27FC236}">
                <a16:creationId xmlns:a16="http://schemas.microsoft.com/office/drawing/2014/main" id="{20A75C52-F72B-4222-AF88-B52C82ED4A81}"/>
              </a:ext>
            </a:extLst>
          </p:cNvPr>
          <p:cNvSpPr/>
          <p:nvPr/>
        </p:nvSpPr>
        <p:spPr>
          <a:xfrm>
            <a:off x="1" y="2526810"/>
            <a:ext cx="1834904" cy="4331190"/>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ight Triangle 29">
            <a:extLst>
              <a:ext uri="{FF2B5EF4-FFF2-40B4-BE49-F238E27FC236}">
                <a16:creationId xmlns:a16="http://schemas.microsoft.com/office/drawing/2014/main" id="{9B566C21-16FB-4BFE-AED5-8F5CFF5DA1E4}"/>
              </a:ext>
            </a:extLst>
          </p:cNvPr>
          <p:cNvSpPr/>
          <p:nvPr/>
        </p:nvSpPr>
        <p:spPr>
          <a:xfrm rot="10800000">
            <a:off x="11134431" y="-1"/>
            <a:ext cx="1057568" cy="2033515"/>
          </a:xfrm>
          <a:prstGeom prst="rtTriangl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aphic 14">
            <a:extLst>
              <a:ext uri="{FF2B5EF4-FFF2-40B4-BE49-F238E27FC236}">
                <a16:creationId xmlns:a16="http://schemas.microsoft.com/office/drawing/2014/main" id="{2FD29782-0850-400A-9288-8D4DF91E2E97}"/>
              </a:ext>
            </a:extLst>
          </p:cNvPr>
          <p:cNvGrpSpPr/>
          <p:nvPr/>
        </p:nvGrpSpPr>
        <p:grpSpPr>
          <a:xfrm>
            <a:off x="1645751" y="3400734"/>
            <a:ext cx="3671977" cy="3176871"/>
            <a:chOff x="2444748" y="555045"/>
            <a:chExt cx="7282048" cy="5727454"/>
          </a:xfrm>
        </p:grpSpPr>
        <p:sp>
          <p:nvSpPr>
            <p:cNvPr id="33" name="Freeform: Shape 32">
              <a:extLst>
                <a:ext uri="{FF2B5EF4-FFF2-40B4-BE49-F238E27FC236}">
                  <a16:creationId xmlns:a16="http://schemas.microsoft.com/office/drawing/2014/main" id="{018750AA-BE6B-4FF6-8B90-3C917FB2C4F4}"/>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1EAF1DF-D90E-4D0C-B686-0824CF3B1275}"/>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DD471931-AB70-48AB-9B8F-4A0ED6D57C96}"/>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0528D1D-6DAA-4D06-9D6E-9151AA8372C6}"/>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14B05B2C-AE70-4647-AB60-63C657A4A873}"/>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A541F209-DD56-43F4-8786-520A0D1FF51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0B1E3E6-0400-4B7C-8111-4BCF4DD64FC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BDED818-D50A-4781-85DE-85E9AFF1C52B}"/>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42" name="Picture 41">
            <a:extLst>
              <a:ext uri="{FF2B5EF4-FFF2-40B4-BE49-F238E27FC236}">
                <a16:creationId xmlns:a16="http://schemas.microsoft.com/office/drawing/2014/main" id="{CA7BD3B0-4614-4728-8852-5FBDF975B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522" y="3589871"/>
            <a:ext cx="3357656" cy="2072453"/>
          </a:xfrm>
          <a:prstGeom prst="rect">
            <a:avLst/>
          </a:prstGeom>
        </p:spPr>
      </p:pic>
      <p:sp>
        <p:nvSpPr>
          <p:cNvPr id="22" name="TextBox 21">
            <a:extLst>
              <a:ext uri="{FF2B5EF4-FFF2-40B4-BE49-F238E27FC236}">
                <a16:creationId xmlns:a16="http://schemas.microsoft.com/office/drawing/2014/main" id="{AD0765DC-9229-47ED-B756-5C048442CDC4}"/>
              </a:ext>
            </a:extLst>
          </p:cNvPr>
          <p:cNvSpPr txBox="1"/>
          <p:nvPr/>
        </p:nvSpPr>
        <p:spPr>
          <a:xfrm>
            <a:off x="1246021" y="1256242"/>
            <a:ext cx="10406048" cy="707886"/>
          </a:xfrm>
          <a:prstGeom prst="rect">
            <a:avLst/>
          </a:prstGeom>
          <a:noFill/>
        </p:spPr>
        <p:txBody>
          <a:bodyPr wrap="square" rtlCol="0">
            <a:spAutoFit/>
          </a:bodyPr>
          <a:lstStyle/>
          <a:p>
            <a:pPr algn="ctr"/>
            <a:r>
              <a:rPr lang="en-GB" sz="4000" dirty="0">
                <a:latin typeface="Times New Roman" panose="02020603050405020304" pitchFamily="18" charset="0"/>
                <a:cs typeface="Times New Roman" panose="02020603050405020304" pitchFamily="18" charset="0"/>
              </a:rPr>
              <a:t> Dos/DDoS</a:t>
            </a:r>
          </a:p>
        </p:txBody>
      </p:sp>
      <p:sp>
        <p:nvSpPr>
          <p:cNvPr id="2" name="Text Placeholder 1"/>
          <p:cNvSpPr>
            <a:spLocks noGrp="1"/>
          </p:cNvSpPr>
          <p:nvPr>
            <p:ph type="body" sz="quarter" idx="10"/>
          </p:nvPr>
        </p:nvSpPr>
        <p:spPr>
          <a:xfrm>
            <a:off x="5220477" y="3602366"/>
            <a:ext cx="4222376" cy="1786073"/>
          </a:xfrm>
        </p:spPr>
        <p:txBody>
          <a:bodyPr/>
          <a:lstStyle/>
          <a:p>
            <a:r>
              <a:rPr lang="en-US" sz="1800" b="1" dirty="0">
                <a:latin typeface="Times New Roman" panose="02020603050405020304" pitchFamily="18" charset="0"/>
                <a:cs typeface="Times New Roman" panose="02020603050405020304" pitchFamily="18" charset="0"/>
              </a:rPr>
              <a:t>Nhóm Thực Hiện : Nhóm 12</a:t>
            </a:r>
          </a:p>
          <a:p>
            <a:pPr algn="r"/>
            <a:r>
              <a:rPr lang="en-US" sz="1800" b="1" dirty="0">
                <a:latin typeface="Times New Roman" panose="02020603050405020304" pitchFamily="18" charset="0"/>
                <a:cs typeface="Times New Roman" panose="02020603050405020304" pitchFamily="18" charset="0"/>
              </a:rPr>
              <a:t>Thành Viên :          Chu Thanh Hải</a:t>
            </a:r>
          </a:p>
          <a:p>
            <a:pPr algn="r"/>
            <a:r>
              <a:rPr lang="en-US" sz="1800" b="1" dirty="0">
                <a:latin typeface="Times New Roman" panose="02020603050405020304" pitchFamily="18" charset="0"/>
                <a:cs typeface="Times New Roman" panose="02020603050405020304" pitchFamily="18" charset="0"/>
              </a:rPr>
              <a:t>Võ Minh Tường</a:t>
            </a:r>
          </a:p>
          <a:p>
            <a:pPr algn="r"/>
            <a:r>
              <a:rPr lang="en-US" sz="1800" b="1" dirty="0">
                <a:latin typeface="Times New Roman" panose="02020603050405020304" pitchFamily="18" charset="0"/>
                <a:cs typeface="Times New Roman" panose="02020603050405020304" pitchFamily="18" charset="0"/>
              </a:rPr>
              <a:t>Hoàng Công Phúc</a:t>
            </a:r>
          </a:p>
        </p:txBody>
      </p:sp>
    </p:spTree>
    <p:extLst>
      <p:ext uri="{BB962C8B-B14F-4D97-AF65-F5344CB8AC3E}">
        <p14:creationId xmlns:p14="http://schemas.microsoft.com/office/powerpoint/2010/main" val="226991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EF2B-24C6-4276-9019-7C18681A30F8}"/>
              </a:ext>
            </a:extLst>
          </p:cNvPr>
          <p:cNvSpPr>
            <a:spLocks noGrp="1"/>
          </p:cNvSpPr>
          <p:nvPr>
            <p:ph type="title"/>
          </p:nvPr>
        </p:nvSpPr>
        <p:spPr/>
        <p:txBody>
          <a:bodyPr>
            <a:normAutofit fontScale="90000"/>
          </a:bodyPr>
          <a:lstStyle/>
          <a:p>
            <a:br>
              <a:rPr lang="en-US" dirty="0"/>
            </a:br>
            <a:r>
              <a:rPr lang="en-US" dirty="0" err="1"/>
              <a:t>Tấn</a:t>
            </a:r>
            <a:r>
              <a:rPr lang="en-US" dirty="0"/>
              <a:t> </a:t>
            </a:r>
            <a:r>
              <a:rPr lang="en-US" dirty="0" err="1"/>
              <a:t>công</a:t>
            </a:r>
            <a:r>
              <a:rPr lang="en-US" dirty="0"/>
              <a:t> Smurf</a:t>
            </a:r>
            <a:br>
              <a:rPr lang="en-US" dirty="0"/>
            </a:br>
            <a:br>
              <a:rPr lang="en-US" dirty="0"/>
            </a:br>
            <a:endParaRPr lang="en-US" dirty="0"/>
          </a:p>
        </p:txBody>
      </p:sp>
      <p:sp>
        <p:nvSpPr>
          <p:cNvPr id="3" name="Content Placeholder 2">
            <a:extLst>
              <a:ext uri="{FF2B5EF4-FFF2-40B4-BE49-F238E27FC236}">
                <a16:creationId xmlns:a16="http://schemas.microsoft.com/office/drawing/2014/main" id="{2D2E8419-7016-4F5A-83B4-ED9CFEED8D98}"/>
              </a:ext>
            </a:extLst>
          </p:cNvPr>
          <p:cNvSpPr>
            <a:spLocks noGrp="1"/>
          </p:cNvSpPr>
          <p:nvPr>
            <p:ph idx="1"/>
          </p:nvPr>
        </p:nvSpPr>
        <p:spPr>
          <a:xfrm>
            <a:off x="677334" y="1979557"/>
            <a:ext cx="8596668" cy="3880773"/>
          </a:xfrm>
        </p:spPr>
        <p:txBody>
          <a:bodyPr/>
          <a:lstStyle/>
          <a:p>
            <a:endParaRPr lang="en-US" dirty="0"/>
          </a:p>
        </p:txBody>
      </p:sp>
      <p:pic>
        <p:nvPicPr>
          <p:cNvPr id="1026" name="Picture 2" descr="dos1">
            <a:extLst>
              <a:ext uri="{FF2B5EF4-FFF2-40B4-BE49-F238E27FC236}">
                <a16:creationId xmlns:a16="http://schemas.microsoft.com/office/drawing/2014/main" id="{C6D75D12-54AB-4500-BD3C-6AC3FE0E1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868" y="1772458"/>
            <a:ext cx="49276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8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FE8C-4E9A-4125-BEA8-459B63948D57}"/>
              </a:ext>
            </a:extLst>
          </p:cNvPr>
          <p:cNvSpPr>
            <a:spLocks noGrp="1"/>
          </p:cNvSpPr>
          <p:nvPr>
            <p:ph type="title"/>
          </p:nvPr>
        </p:nvSpPr>
        <p:spPr/>
        <p:txBody>
          <a:bodyPr/>
          <a:lstStyle/>
          <a:p>
            <a:r>
              <a:rPr lang="en-US" dirty="0" err="1"/>
              <a:t>Tấn</a:t>
            </a:r>
            <a:r>
              <a:rPr lang="en-US" dirty="0"/>
              <a:t> </a:t>
            </a:r>
            <a:r>
              <a:rPr lang="en-US" dirty="0" err="1"/>
              <a:t>công</a:t>
            </a:r>
            <a:r>
              <a:rPr lang="en-US" dirty="0"/>
              <a:t> Buffer Overflow </a:t>
            </a:r>
            <a:br>
              <a:rPr lang="en-US" dirty="0"/>
            </a:br>
            <a:endParaRPr lang="en-US" dirty="0"/>
          </a:p>
        </p:txBody>
      </p:sp>
      <p:sp>
        <p:nvSpPr>
          <p:cNvPr id="3" name="Content Placeholder 2">
            <a:extLst>
              <a:ext uri="{FF2B5EF4-FFF2-40B4-BE49-F238E27FC236}">
                <a16:creationId xmlns:a16="http://schemas.microsoft.com/office/drawing/2014/main" id="{B1803A1A-324B-4AAA-A99C-63321506CD3A}"/>
              </a:ext>
            </a:extLst>
          </p:cNvPr>
          <p:cNvSpPr>
            <a:spLocks noGrp="1"/>
          </p:cNvSpPr>
          <p:nvPr>
            <p:ph idx="1"/>
          </p:nvPr>
        </p:nvSpPr>
        <p:spPr/>
        <p:txBody>
          <a:bodyPr/>
          <a:lstStyle/>
          <a:p>
            <a:r>
              <a:rPr lang="en-US" dirty="0"/>
              <a:t>Buffer Overflow </a:t>
            </a:r>
            <a:r>
              <a:rPr lang="en-US" dirty="0" err="1"/>
              <a:t>xảy</a:t>
            </a:r>
            <a:r>
              <a:rPr lang="en-US" dirty="0"/>
              <a:t> ra </a:t>
            </a:r>
            <a:r>
              <a:rPr lang="en-US" dirty="0" err="1"/>
              <a:t>tại</a:t>
            </a:r>
            <a:r>
              <a:rPr lang="en-US" dirty="0"/>
              <a:t> </a:t>
            </a:r>
            <a:r>
              <a:rPr lang="en-US" dirty="0" err="1"/>
              <a:t>bất</a:t>
            </a:r>
            <a:r>
              <a:rPr lang="en-US" dirty="0"/>
              <a:t> </a:t>
            </a:r>
            <a:r>
              <a:rPr lang="en-US" dirty="0" err="1"/>
              <a:t>kỳ</a:t>
            </a:r>
            <a:r>
              <a:rPr lang="en-US" dirty="0"/>
              <a:t> </a:t>
            </a:r>
            <a:r>
              <a:rPr lang="en-US" dirty="0" err="1"/>
              <a:t>thời</a:t>
            </a:r>
            <a:r>
              <a:rPr lang="en-US" dirty="0"/>
              <a:t> </a:t>
            </a:r>
            <a:r>
              <a:rPr lang="en-US" dirty="0" err="1"/>
              <a:t>điểm</a:t>
            </a:r>
            <a:r>
              <a:rPr lang="en-US" dirty="0"/>
              <a:t> </a:t>
            </a:r>
            <a:r>
              <a:rPr lang="en-US" dirty="0" err="1"/>
              <a:t>nào</a:t>
            </a:r>
            <a:r>
              <a:rPr lang="en-US" dirty="0"/>
              <a:t> </a:t>
            </a:r>
            <a:r>
              <a:rPr lang="en-US" dirty="0" err="1"/>
              <a:t>có</a:t>
            </a:r>
            <a:r>
              <a:rPr lang="en-US" dirty="0"/>
              <a:t> </a:t>
            </a:r>
            <a:r>
              <a:rPr lang="en-US" dirty="0" err="1"/>
              <a:t>chương</a:t>
            </a:r>
            <a:r>
              <a:rPr lang="en-US" dirty="0"/>
              <a:t> </a:t>
            </a:r>
            <a:r>
              <a:rPr lang="en-US" dirty="0" err="1"/>
              <a:t>trình</a:t>
            </a:r>
            <a:r>
              <a:rPr lang="en-US" dirty="0"/>
              <a:t> </a:t>
            </a:r>
            <a:r>
              <a:rPr lang="en-US" dirty="0" err="1"/>
              <a:t>ghi</a:t>
            </a:r>
            <a:r>
              <a:rPr lang="en-US" dirty="0"/>
              <a:t> </a:t>
            </a:r>
            <a:r>
              <a:rPr lang="en-US" dirty="0" err="1"/>
              <a:t>lượng</a:t>
            </a:r>
            <a:r>
              <a:rPr lang="en-US" dirty="0"/>
              <a:t> </a:t>
            </a:r>
            <a:r>
              <a:rPr lang="en-US" dirty="0" err="1"/>
              <a:t>thông</a:t>
            </a:r>
            <a:r>
              <a:rPr lang="en-US" dirty="0"/>
              <a:t> tin </a:t>
            </a:r>
            <a:r>
              <a:rPr lang="en-US" dirty="0" err="1"/>
              <a:t>lớn</a:t>
            </a:r>
            <a:r>
              <a:rPr lang="en-US" dirty="0"/>
              <a:t> </a:t>
            </a:r>
            <a:r>
              <a:rPr lang="en-US" dirty="0" err="1"/>
              <a:t>hơn</a:t>
            </a:r>
            <a:r>
              <a:rPr lang="en-US" dirty="0"/>
              <a:t> dung </a:t>
            </a:r>
            <a:r>
              <a:rPr lang="en-US" dirty="0" err="1"/>
              <a:t>lượng</a:t>
            </a:r>
            <a:r>
              <a:rPr lang="en-US" dirty="0"/>
              <a:t> </a:t>
            </a:r>
            <a:r>
              <a:rPr lang="en-US" dirty="0" err="1"/>
              <a:t>của</a:t>
            </a:r>
            <a:r>
              <a:rPr lang="en-US" dirty="0"/>
              <a:t> </a:t>
            </a:r>
            <a:r>
              <a:rPr lang="en-US" dirty="0" err="1"/>
              <a:t>bộ</a:t>
            </a:r>
            <a:r>
              <a:rPr lang="en-US" dirty="0"/>
              <a:t> </a:t>
            </a:r>
            <a:r>
              <a:rPr lang="en-US" dirty="0" err="1"/>
              <a:t>nhớ</a:t>
            </a:r>
            <a:r>
              <a:rPr lang="en-US" dirty="0"/>
              <a:t> </a:t>
            </a:r>
            <a:r>
              <a:rPr lang="en-US" dirty="0" err="1"/>
              <a:t>đệm</a:t>
            </a:r>
            <a:r>
              <a:rPr lang="en-US" dirty="0"/>
              <a:t> </a:t>
            </a:r>
            <a:r>
              <a:rPr lang="en-US" dirty="0" err="1"/>
              <a:t>trong</a:t>
            </a:r>
            <a:r>
              <a:rPr lang="en-US" dirty="0"/>
              <a:t> </a:t>
            </a:r>
            <a:r>
              <a:rPr lang="en-US" dirty="0" err="1"/>
              <a:t>bộ</a:t>
            </a:r>
            <a:r>
              <a:rPr lang="en-US" dirty="0"/>
              <a:t> </a:t>
            </a:r>
            <a:r>
              <a:rPr lang="en-US" dirty="0" err="1"/>
              <a:t>nhớ</a:t>
            </a:r>
            <a:r>
              <a:rPr lang="en-US" dirty="0"/>
              <a:t>.</a:t>
            </a:r>
          </a:p>
          <a:p>
            <a:r>
              <a:rPr lang="en-US" dirty="0" err="1"/>
              <a:t>Kẻ</a:t>
            </a:r>
            <a:r>
              <a:rPr lang="en-US" dirty="0"/>
              <a:t> </a:t>
            </a:r>
            <a:r>
              <a:rPr lang="en-US" dirty="0" err="1"/>
              <a:t>tấn</a:t>
            </a:r>
            <a:r>
              <a:rPr lang="en-US" dirty="0"/>
              <a:t> </a:t>
            </a:r>
            <a:r>
              <a:rPr lang="en-US" dirty="0" err="1"/>
              <a:t>công</a:t>
            </a:r>
            <a:r>
              <a:rPr lang="en-US" dirty="0"/>
              <a:t> </a:t>
            </a:r>
            <a:r>
              <a:rPr lang="en-US" dirty="0" err="1"/>
              <a:t>có</a:t>
            </a:r>
            <a:r>
              <a:rPr lang="en-US" dirty="0"/>
              <a:t> </a:t>
            </a:r>
            <a:r>
              <a:rPr lang="en-US" dirty="0" err="1"/>
              <a:t>thể</a:t>
            </a:r>
            <a:r>
              <a:rPr lang="en-US" dirty="0"/>
              <a:t> </a:t>
            </a:r>
            <a:r>
              <a:rPr lang="en-US" dirty="0" err="1"/>
              <a:t>ghi</a:t>
            </a:r>
            <a:r>
              <a:rPr lang="en-US" dirty="0"/>
              <a:t> </a:t>
            </a:r>
            <a:r>
              <a:rPr lang="en-US" dirty="0" err="1"/>
              <a:t>đè</a:t>
            </a:r>
            <a:r>
              <a:rPr lang="en-US" dirty="0"/>
              <a:t> </a:t>
            </a:r>
            <a:r>
              <a:rPr lang="en-US" dirty="0" err="1"/>
              <a:t>lên</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điều</a:t>
            </a:r>
            <a:r>
              <a:rPr lang="en-US" dirty="0"/>
              <a:t> </a:t>
            </a:r>
            <a:r>
              <a:rPr lang="en-US" dirty="0" err="1"/>
              <a:t>khiển</a:t>
            </a:r>
            <a:r>
              <a:rPr lang="en-US" dirty="0"/>
              <a:t> </a:t>
            </a:r>
            <a:r>
              <a:rPr lang="en-US" dirty="0" err="1"/>
              <a:t>chạy</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đánh</a:t>
            </a:r>
            <a:r>
              <a:rPr lang="en-US" dirty="0"/>
              <a:t> </a:t>
            </a:r>
            <a:r>
              <a:rPr lang="en-US" dirty="0" err="1"/>
              <a:t>cắp</a:t>
            </a:r>
            <a:r>
              <a:rPr lang="en-US" dirty="0"/>
              <a:t> </a:t>
            </a:r>
            <a:r>
              <a:rPr lang="en-US" dirty="0" err="1"/>
              <a:t>quyền</a:t>
            </a:r>
            <a:r>
              <a:rPr lang="en-US" dirty="0"/>
              <a:t> </a:t>
            </a:r>
            <a:r>
              <a:rPr lang="en-US" dirty="0" err="1"/>
              <a:t>điều</a:t>
            </a:r>
            <a:r>
              <a:rPr lang="en-US" dirty="0"/>
              <a:t> </a:t>
            </a:r>
            <a:r>
              <a:rPr lang="en-US" dirty="0" err="1"/>
              <a:t>khiển</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chương</a:t>
            </a:r>
            <a:r>
              <a:rPr lang="en-US" dirty="0"/>
              <a:t> </a:t>
            </a:r>
            <a:r>
              <a:rPr lang="en-US" dirty="0" err="1"/>
              <a:t>trình</a:t>
            </a:r>
            <a:r>
              <a:rPr lang="en-US" dirty="0"/>
              <a:t> </a:t>
            </a:r>
            <a:r>
              <a:rPr lang="en-US" dirty="0" err="1"/>
              <a:t>nhằm</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đoạn</a:t>
            </a:r>
            <a:r>
              <a:rPr lang="en-US" dirty="0"/>
              <a:t> </a:t>
            </a:r>
            <a:r>
              <a:rPr lang="en-US" dirty="0" err="1"/>
              <a:t>mã</a:t>
            </a:r>
            <a:r>
              <a:rPr lang="en-US" dirty="0"/>
              <a:t> </a:t>
            </a:r>
            <a:r>
              <a:rPr lang="en-US" dirty="0" err="1"/>
              <a:t>nguy</a:t>
            </a:r>
            <a:r>
              <a:rPr lang="en-US" dirty="0"/>
              <a:t> </a:t>
            </a:r>
            <a:r>
              <a:rPr lang="en-US" dirty="0" err="1"/>
              <a:t>hiểm</a:t>
            </a:r>
            <a:r>
              <a:rPr lang="en-US" dirty="0"/>
              <a:t>.</a:t>
            </a:r>
          </a:p>
          <a:p>
            <a:r>
              <a:rPr lang="en-US" dirty="0" err="1"/>
              <a:t>Quá</a:t>
            </a:r>
            <a:r>
              <a:rPr lang="en-US" dirty="0"/>
              <a:t> </a:t>
            </a:r>
            <a:r>
              <a:rPr lang="en-US" dirty="0" err="1"/>
              <a:t>trình</a:t>
            </a:r>
            <a:r>
              <a:rPr lang="en-US" dirty="0"/>
              <a:t> </a:t>
            </a:r>
            <a:r>
              <a:rPr lang="en-US" dirty="0" err="1"/>
              <a:t>gửi</a:t>
            </a:r>
            <a:r>
              <a:rPr lang="en-US" dirty="0"/>
              <a:t> </a:t>
            </a:r>
            <a:r>
              <a:rPr lang="en-US" dirty="0" err="1"/>
              <a:t>một</a:t>
            </a:r>
            <a:r>
              <a:rPr lang="en-US" dirty="0"/>
              <a:t> </a:t>
            </a:r>
            <a:r>
              <a:rPr lang="en-US" dirty="0" err="1"/>
              <a:t>bức</a:t>
            </a:r>
            <a:r>
              <a:rPr lang="en-US" dirty="0"/>
              <a:t> </a:t>
            </a:r>
            <a:r>
              <a:rPr lang="en-US" dirty="0" err="1"/>
              <a:t>thư</a:t>
            </a:r>
            <a:r>
              <a:rPr lang="en-US" dirty="0"/>
              <a:t> </a:t>
            </a:r>
            <a:r>
              <a:rPr lang="en-US" dirty="0" err="1"/>
              <a:t>điện</a:t>
            </a:r>
            <a:r>
              <a:rPr lang="en-US" dirty="0"/>
              <a:t> </a:t>
            </a:r>
            <a:r>
              <a:rPr lang="en-US" dirty="0" err="1"/>
              <a:t>tử</a:t>
            </a:r>
            <a:r>
              <a:rPr lang="en-US" dirty="0"/>
              <a:t> </a:t>
            </a:r>
            <a:r>
              <a:rPr lang="en-US" dirty="0" err="1"/>
              <a:t>mà</a:t>
            </a:r>
            <a:r>
              <a:rPr lang="en-US" dirty="0"/>
              <a:t> file </a:t>
            </a:r>
            <a:r>
              <a:rPr lang="en-US" dirty="0" err="1"/>
              <a:t>đính</a:t>
            </a:r>
            <a:r>
              <a:rPr lang="en-US" dirty="0"/>
              <a:t> </a:t>
            </a:r>
            <a:r>
              <a:rPr lang="en-US" dirty="0" err="1"/>
              <a:t>kèm</a:t>
            </a:r>
            <a:r>
              <a:rPr lang="en-US" dirty="0"/>
              <a:t> </a:t>
            </a:r>
            <a:r>
              <a:rPr lang="en-US" dirty="0" err="1"/>
              <a:t>dài</a:t>
            </a:r>
            <a:r>
              <a:rPr lang="en-US" dirty="0"/>
              <a:t> </a:t>
            </a:r>
            <a:r>
              <a:rPr lang="en-US" dirty="0" err="1"/>
              <a:t>quá</a:t>
            </a:r>
            <a:r>
              <a:rPr lang="en-US" dirty="0"/>
              <a:t> 256 </a:t>
            </a:r>
            <a:r>
              <a:rPr lang="en-US" dirty="0" err="1"/>
              <a:t>ký</a:t>
            </a:r>
            <a:r>
              <a:rPr lang="en-US" dirty="0"/>
              <a:t> </a:t>
            </a:r>
            <a:r>
              <a:rPr lang="en-US" dirty="0" err="1"/>
              <a:t>tự</a:t>
            </a:r>
            <a:r>
              <a:rPr lang="en-US" dirty="0"/>
              <a:t> </a:t>
            </a:r>
            <a:r>
              <a:rPr lang="en-US" dirty="0" err="1"/>
              <a:t>có</a:t>
            </a:r>
            <a:r>
              <a:rPr lang="en-US" dirty="0"/>
              <a:t> </a:t>
            </a:r>
            <a:r>
              <a:rPr lang="en-US" dirty="0" err="1"/>
              <a:t>thể</a:t>
            </a:r>
            <a:r>
              <a:rPr lang="en-US" dirty="0"/>
              <a:t> </a:t>
            </a:r>
            <a:r>
              <a:rPr lang="en-US" dirty="0" err="1"/>
              <a:t>sẽ</a:t>
            </a:r>
            <a:r>
              <a:rPr lang="en-US" dirty="0"/>
              <a:t> </a:t>
            </a:r>
            <a:r>
              <a:rPr lang="en-US" dirty="0" err="1"/>
              <a:t>xảy</a:t>
            </a:r>
            <a:r>
              <a:rPr lang="en-US" dirty="0"/>
              <a:t> ra </a:t>
            </a:r>
            <a:r>
              <a:rPr lang="en-US" dirty="0" err="1"/>
              <a:t>quá</a:t>
            </a:r>
            <a:r>
              <a:rPr lang="en-US" dirty="0"/>
              <a:t> </a:t>
            </a:r>
            <a:r>
              <a:rPr lang="en-US" dirty="0" err="1"/>
              <a:t>trình</a:t>
            </a:r>
            <a:r>
              <a:rPr lang="en-US" dirty="0"/>
              <a:t> </a:t>
            </a:r>
            <a:r>
              <a:rPr lang="en-US" dirty="0" err="1"/>
              <a:t>tràn</a:t>
            </a:r>
            <a:r>
              <a:rPr lang="en-US" dirty="0"/>
              <a:t> </a:t>
            </a:r>
            <a:r>
              <a:rPr lang="en-US" dirty="0" err="1"/>
              <a:t>bộ</a:t>
            </a:r>
            <a:r>
              <a:rPr lang="en-US" dirty="0"/>
              <a:t> </a:t>
            </a:r>
            <a:r>
              <a:rPr lang="en-US" dirty="0" err="1"/>
              <a:t>nhớ</a:t>
            </a:r>
            <a:r>
              <a:rPr lang="en-US" dirty="0"/>
              <a:t> </a:t>
            </a:r>
            <a:r>
              <a:rPr lang="en-US" dirty="0" err="1"/>
              <a:t>đệm</a:t>
            </a:r>
            <a:r>
              <a:rPr lang="en-US" dirty="0"/>
              <a:t>.</a:t>
            </a:r>
            <a:br>
              <a:rPr lang="en-US" dirty="0"/>
            </a:br>
            <a:endParaRPr lang="en-US" dirty="0"/>
          </a:p>
        </p:txBody>
      </p:sp>
    </p:spTree>
    <p:extLst>
      <p:ext uri="{BB962C8B-B14F-4D97-AF65-F5344CB8AC3E}">
        <p14:creationId xmlns:p14="http://schemas.microsoft.com/office/powerpoint/2010/main" val="10409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B937-8E1A-4ABA-A9D1-59E9A03E6D61}"/>
              </a:ext>
            </a:extLst>
          </p:cNvPr>
          <p:cNvSpPr>
            <a:spLocks noGrp="1"/>
          </p:cNvSpPr>
          <p:nvPr>
            <p:ph type="title"/>
          </p:nvPr>
        </p:nvSpPr>
        <p:spPr/>
        <p:txBody>
          <a:bodyPr/>
          <a:lstStyle/>
          <a:p>
            <a:r>
              <a:rPr lang="en-US" b="1" dirty="0" err="1"/>
              <a:t>Tấn</a:t>
            </a:r>
            <a:r>
              <a:rPr lang="en-US" b="1" dirty="0"/>
              <a:t> </a:t>
            </a:r>
            <a:r>
              <a:rPr lang="en-US" b="1" dirty="0" err="1"/>
              <a:t>công</a:t>
            </a:r>
            <a:r>
              <a:rPr lang="en-US" b="1" dirty="0"/>
              <a:t> Ping of Death</a:t>
            </a:r>
            <a:endParaRPr lang="en-US" dirty="0"/>
          </a:p>
        </p:txBody>
      </p:sp>
      <p:sp>
        <p:nvSpPr>
          <p:cNvPr id="3" name="Content Placeholder 2">
            <a:extLst>
              <a:ext uri="{FF2B5EF4-FFF2-40B4-BE49-F238E27FC236}">
                <a16:creationId xmlns:a16="http://schemas.microsoft.com/office/drawing/2014/main" id="{40A917B0-C0CD-4358-B9C6-6A6BC661141F}"/>
              </a:ext>
            </a:extLst>
          </p:cNvPr>
          <p:cNvSpPr>
            <a:spLocks noGrp="1"/>
          </p:cNvSpPr>
          <p:nvPr>
            <p:ph idx="1"/>
          </p:nvPr>
        </p:nvSpPr>
        <p:spPr/>
        <p:txBody>
          <a:bodyPr/>
          <a:lstStyle/>
          <a:p>
            <a:r>
              <a:rPr lang="en-US" dirty="0" err="1"/>
              <a:t>Kẻ</a:t>
            </a:r>
            <a:r>
              <a:rPr lang="en-US" dirty="0"/>
              <a:t> </a:t>
            </a:r>
            <a:r>
              <a:rPr lang="en-US" dirty="0" err="1"/>
              <a:t>tấn</a:t>
            </a:r>
            <a:r>
              <a:rPr lang="en-US" dirty="0"/>
              <a:t> </a:t>
            </a:r>
            <a:r>
              <a:rPr lang="en-US" dirty="0" err="1"/>
              <a:t>công</a:t>
            </a:r>
            <a:r>
              <a:rPr lang="en-US" dirty="0"/>
              <a:t> </a:t>
            </a:r>
            <a:r>
              <a:rPr lang="en-US" dirty="0" err="1"/>
              <a:t>gửi</a:t>
            </a:r>
            <a:r>
              <a:rPr lang="en-US" dirty="0"/>
              <a:t> </a:t>
            </a:r>
            <a:r>
              <a:rPr lang="en-US" dirty="0" err="1"/>
              <a:t>những</a:t>
            </a:r>
            <a:r>
              <a:rPr lang="en-US" dirty="0"/>
              <a:t> </a:t>
            </a:r>
            <a:r>
              <a:rPr lang="en-US" dirty="0" err="1"/>
              <a:t>gói</a:t>
            </a:r>
            <a:r>
              <a:rPr lang="en-US" dirty="0"/>
              <a:t> tin IP </a:t>
            </a:r>
            <a:r>
              <a:rPr lang="en-US" dirty="0" err="1"/>
              <a:t>lớn</a:t>
            </a:r>
            <a:r>
              <a:rPr lang="en-US" dirty="0"/>
              <a:t> </a:t>
            </a:r>
            <a:r>
              <a:rPr lang="en-US" dirty="0" err="1"/>
              <a:t>hơn</a:t>
            </a:r>
            <a:r>
              <a:rPr lang="en-US" dirty="0"/>
              <a:t> </a:t>
            </a:r>
            <a:r>
              <a:rPr lang="en-US" dirty="0" err="1"/>
              <a:t>số</a:t>
            </a:r>
            <a:r>
              <a:rPr lang="en-US" dirty="0"/>
              <a:t> </a:t>
            </a:r>
            <a:r>
              <a:rPr lang="en-US" dirty="0" err="1"/>
              <a:t>lương</a:t>
            </a:r>
            <a:r>
              <a:rPr lang="en-US" dirty="0"/>
              <a:t> bytes </a:t>
            </a:r>
            <a:r>
              <a:rPr lang="en-US" dirty="0" err="1"/>
              <a:t>cho</a:t>
            </a:r>
            <a:r>
              <a:rPr lang="en-US" dirty="0"/>
              <a:t> </a:t>
            </a:r>
            <a:r>
              <a:rPr lang="en-US" dirty="0" err="1"/>
              <a:t>phép</a:t>
            </a:r>
            <a:r>
              <a:rPr lang="en-US" dirty="0"/>
              <a:t> </a:t>
            </a:r>
            <a:r>
              <a:rPr lang="en-US" dirty="0" err="1"/>
              <a:t>của</a:t>
            </a:r>
            <a:r>
              <a:rPr lang="en-US" dirty="0"/>
              <a:t> tin IP </a:t>
            </a:r>
            <a:r>
              <a:rPr lang="en-US" dirty="0" err="1"/>
              <a:t>là</a:t>
            </a:r>
            <a:r>
              <a:rPr lang="en-US" dirty="0"/>
              <a:t> 65.536 bytes.</a:t>
            </a:r>
          </a:p>
          <a:p>
            <a:r>
              <a:rPr lang="en-US" dirty="0" err="1"/>
              <a:t>Quá</a:t>
            </a:r>
            <a:r>
              <a:rPr lang="en-US" dirty="0"/>
              <a:t> </a:t>
            </a:r>
            <a:r>
              <a:rPr lang="en-US" dirty="0" err="1"/>
              <a:t>trình</a:t>
            </a:r>
            <a:r>
              <a:rPr lang="en-US" dirty="0"/>
              <a:t> chia </a:t>
            </a:r>
            <a:r>
              <a:rPr lang="en-US" dirty="0" err="1"/>
              <a:t>nhỏ</a:t>
            </a:r>
            <a:r>
              <a:rPr lang="en-US" dirty="0"/>
              <a:t> </a:t>
            </a:r>
            <a:r>
              <a:rPr lang="en-US" dirty="0" err="1"/>
              <a:t>gói</a:t>
            </a:r>
            <a:r>
              <a:rPr lang="en-US" dirty="0"/>
              <a:t> tin IP </a:t>
            </a:r>
            <a:r>
              <a:rPr lang="en-US" dirty="0" err="1"/>
              <a:t>thành</a:t>
            </a:r>
            <a:r>
              <a:rPr lang="en-US" dirty="0"/>
              <a:t> </a:t>
            </a:r>
            <a:r>
              <a:rPr lang="en-US" dirty="0" err="1"/>
              <a:t>những</a:t>
            </a:r>
            <a:r>
              <a:rPr lang="en-US" dirty="0"/>
              <a:t> </a:t>
            </a:r>
            <a:r>
              <a:rPr lang="en-US" dirty="0" err="1"/>
              <a:t>phần</a:t>
            </a:r>
            <a:r>
              <a:rPr lang="en-US" dirty="0"/>
              <a:t> </a:t>
            </a:r>
            <a:r>
              <a:rPr lang="en-US" dirty="0" err="1"/>
              <a:t>nhỏ</a:t>
            </a:r>
            <a:r>
              <a:rPr lang="en-US" dirty="0"/>
              <a:t> </a:t>
            </a:r>
            <a:r>
              <a:rPr lang="en-US" dirty="0" err="1"/>
              <a:t>được</a:t>
            </a:r>
            <a:r>
              <a:rPr lang="en-US" dirty="0"/>
              <a:t> </a:t>
            </a:r>
            <a:r>
              <a:rPr lang="en-US" dirty="0" err="1"/>
              <a:t>thực</a:t>
            </a:r>
            <a:r>
              <a:rPr lang="en-US" dirty="0"/>
              <a:t> </a:t>
            </a:r>
            <a:r>
              <a:rPr lang="en-US" dirty="0" err="1"/>
              <a:t>hiện</a:t>
            </a:r>
            <a:r>
              <a:rPr lang="en-US" dirty="0"/>
              <a:t> ở layer II.</a:t>
            </a:r>
          </a:p>
          <a:p>
            <a:r>
              <a:rPr lang="en-US" dirty="0" err="1"/>
              <a:t>Quá</a:t>
            </a:r>
            <a:r>
              <a:rPr lang="en-US" dirty="0"/>
              <a:t> </a:t>
            </a:r>
            <a:r>
              <a:rPr lang="en-US" dirty="0" err="1"/>
              <a:t>trình</a:t>
            </a:r>
            <a:r>
              <a:rPr lang="en-US" dirty="0"/>
              <a:t> chia </a:t>
            </a:r>
            <a:r>
              <a:rPr lang="en-US" dirty="0" err="1"/>
              <a:t>nhỏ</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với</a:t>
            </a:r>
            <a:r>
              <a:rPr lang="en-US" dirty="0"/>
              <a:t> </a:t>
            </a:r>
            <a:r>
              <a:rPr lang="en-US" dirty="0" err="1"/>
              <a:t>gói</a:t>
            </a:r>
            <a:r>
              <a:rPr lang="en-US" dirty="0"/>
              <a:t> IP </a:t>
            </a:r>
            <a:r>
              <a:rPr lang="en-US" dirty="0" err="1"/>
              <a:t>lớn</a:t>
            </a:r>
            <a:r>
              <a:rPr lang="en-US" dirty="0"/>
              <a:t> </a:t>
            </a:r>
            <a:r>
              <a:rPr lang="en-US" dirty="0" err="1"/>
              <a:t>hơn</a:t>
            </a:r>
            <a:r>
              <a:rPr lang="en-US" dirty="0"/>
              <a:t> 65.536 bytes. </a:t>
            </a:r>
            <a:r>
              <a:rPr lang="en-US" dirty="0" err="1"/>
              <a:t>Nhưng</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không</a:t>
            </a:r>
            <a:r>
              <a:rPr lang="en-US" dirty="0"/>
              <a:t> </a:t>
            </a:r>
            <a:r>
              <a:rPr lang="en-US" dirty="0" err="1"/>
              <a:t>thể</a:t>
            </a:r>
            <a:r>
              <a:rPr lang="en-US" dirty="0"/>
              <a:t> </a:t>
            </a:r>
            <a:r>
              <a:rPr lang="en-US" dirty="0" err="1"/>
              <a:t>nhận</a:t>
            </a:r>
            <a:r>
              <a:rPr lang="en-US" dirty="0"/>
              <a:t> </a:t>
            </a:r>
            <a:r>
              <a:rPr lang="en-US" dirty="0" err="1"/>
              <a:t>biết</a:t>
            </a:r>
            <a:r>
              <a:rPr lang="en-US" dirty="0"/>
              <a:t> </a:t>
            </a:r>
            <a:r>
              <a:rPr lang="en-US" dirty="0" err="1"/>
              <a:t>được</a:t>
            </a:r>
            <a:r>
              <a:rPr lang="en-US" dirty="0"/>
              <a:t> </a:t>
            </a:r>
            <a:r>
              <a:rPr lang="en-US" dirty="0" err="1"/>
              <a:t>độ</a:t>
            </a:r>
            <a:r>
              <a:rPr lang="en-US" dirty="0"/>
              <a:t> </a:t>
            </a:r>
            <a:r>
              <a:rPr lang="en-US" dirty="0" err="1"/>
              <a:t>lớn</a:t>
            </a:r>
            <a:r>
              <a:rPr lang="en-US" dirty="0"/>
              <a:t> </a:t>
            </a:r>
            <a:r>
              <a:rPr lang="en-US" dirty="0" err="1"/>
              <a:t>của</a:t>
            </a:r>
            <a:r>
              <a:rPr lang="en-US" dirty="0"/>
              <a:t> </a:t>
            </a:r>
            <a:r>
              <a:rPr lang="en-US" dirty="0" err="1"/>
              <a:t>gói</a:t>
            </a:r>
            <a:r>
              <a:rPr lang="en-US" dirty="0"/>
              <a:t> tin </a:t>
            </a:r>
            <a:r>
              <a:rPr lang="en-US" dirty="0" err="1"/>
              <a:t>này</a:t>
            </a:r>
            <a:r>
              <a:rPr lang="en-US" dirty="0"/>
              <a:t> </a:t>
            </a:r>
            <a:r>
              <a:rPr lang="en-US" dirty="0" err="1"/>
              <a:t>và</a:t>
            </a:r>
            <a:r>
              <a:rPr lang="en-US" dirty="0"/>
              <a:t> </a:t>
            </a:r>
            <a:r>
              <a:rPr lang="en-US" dirty="0" err="1"/>
              <a:t>sẽ</a:t>
            </a:r>
            <a:r>
              <a:rPr lang="en-US" dirty="0"/>
              <a:t> </a:t>
            </a:r>
            <a:r>
              <a:rPr lang="en-US" dirty="0" err="1"/>
              <a:t>bị</a:t>
            </a:r>
            <a:r>
              <a:rPr lang="en-US" dirty="0"/>
              <a:t> </a:t>
            </a:r>
            <a:r>
              <a:rPr lang="en-US" dirty="0" err="1"/>
              <a:t>khởi</a:t>
            </a:r>
            <a:r>
              <a:rPr lang="en-US" dirty="0"/>
              <a:t> </a:t>
            </a:r>
            <a:r>
              <a:rPr lang="en-US" dirty="0" err="1"/>
              <a:t>động</a:t>
            </a:r>
            <a:r>
              <a:rPr lang="en-US" dirty="0"/>
              <a:t> </a:t>
            </a:r>
            <a:r>
              <a:rPr lang="en-US" dirty="0" err="1"/>
              <a:t>lại</a:t>
            </a:r>
            <a:r>
              <a:rPr lang="en-US" dirty="0"/>
              <a:t>, hay </a:t>
            </a:r>
            <a:r>
              <a:rPr lang="en-US" dirty="0" err="1"/>
              <a:t>đơn</a:t>
            </a:r>
            <a:r>
              <a:rPr lang="en-US" dirty="0"/>
              <a:t> </a:t>
            </a:r>
            <a:r>
              <a:rPr lang="en-US" dirty="0" err="1"/>
              <a:t>giản</a:t>
            </a:r>
            <a:r>
              <a:rPr lang="en-US" dirty="0"/>
              <a:t> </a:t>
            </a:r>
            <a:r>
              <a:rPr lang="en-US" dirty="0" err="1"/>
              <a:t>là</a:t>
            </a:r>
            <a:r>
              <a:rPr lang="en-US" dirty="0"/>
              <a:t> </a:t>
            </a:r>
            <a:r>
              <a:rPr lang="en-US" dirty="0" err="1"/>
              <a:t>sẽ</a:t>
            </a:r>
            <a:r>
              <a:rPr lang="en-US" dirty="0"/>
              <a:t> </a:t>
            </a:r>
            <a:r>
              <a:rPr lang="en-US" dirty="0" err="1"/>
              <a:t>bị</a:t>
            </a:r>
            <a:r>
              <a:rPr lang="en-US" dirty="0"/>
              <a:t> </a:t>
            </a:r>
            <a:r>
              <a:rPr lang="en-US" dirty="0" err="1"/>
              <a:t>gián</a:t>
            </a:r>
            <a:r>
              <a:rPr lang="en-US" dirty="0"/>
              <a:t> </a:t>
            </a:r>
            <a:r>
              <a:rPr lang="en-US" dirty="0" err="1"/>
              <a:t>đoạn</a:t>
            </a:r>
            <a:r>
              <a:rPr lang="en-US" dirty="0"/>
              <a:t> </a:t>
            </a:r>
            <a:r>
              <a:rPr lang="en-US" dirty="0" err="1"/>
              <a:t>giao</a:t>
            </a:r>
            <a:r>
              <a:rPr lang="en-US" dirty="0"/>
              <a:t> </a:t>
            </a:r>
            <a:r>
              <a:rPr lang="en-US" dirty="0" err="1"/>
              <a:t>tiếp</a:t>
            </a:r>
            <a:r>
              <a:rPr lang="en-US" dirty="0"/>
              <a:t>.</a:t>
            </a:r>
          </a:p>
          <a:p>
            <a:r>
              <a:rPr lang="en-US" dirty="0" err="1"/>
              <a:t>Để</a:t>
            </a:r>
            <a:r>
              <a:rPr lang="en-US" dirty="0"/>
              <a:t> </a:t>
            </a:r>
            <a:r>
              <a:rPr lang="en-US" dirty="0" err="1"/>
              <a:t>nhận</a:t>
            </a:r>
            <a:r>
              <a:rPr lang="en-US" dirty="0"/>
              <a:t> </a:t>
            </a:r>
            <a:r>
              <a:rPr lang="en-US" dirty="0" err="1"/>
              <a:t>biết</a:t>
            </a:r>
            <a:r>
              <a:rPr lang="en-US" dirty="0"/>
              <a:t> </a:t>
            </a:r>
            <a:r>
              <a:rPr lang="en-US" dirty="0" err="1"/>
              <a:t>kẻ</a:t>
            </a:r>
            <a:r>
              <a:rPr lang="en-US" dirty="0"/>
              <a:t> </a:t>
            </a:r>
            <a:r>
              <a:rPr lang="en-US" dirty="0" err="1"/>
              <a:t>tấn</a:t>
            </a:r>
            <a:r>
              <a:rPr lang="en-US" dirty="0"/>
              <a:t> </a:t>
            </a:r>
            <a:r>
              <a:rPr lang="en-US" dirty="0" err="1"/>
              <a:t>công</a:t>
            </a:r>
            <a:r>
              <a:rPr lang="en-US" dirty="0"/>
              <a:t> </a:t>
            </a:r>
            <a:r>
              <a:rPr lang="en-US" dirty="0" err="1"/>
              <a:t>gửi</a:t>
            </a:r>
            <a:r>
              <a:rPr lang="en-US" dirty="0"/>
              <a:t> </a:t>
            </a:r>
            <a:r>
              <a:rPr lang="en-US" dirty="0" err="1"/>
              <a:t>gói</a:t>
            </a:r>
            <a:r>
              <a:rPr lang="en-US" dirty="0"/>
              <a:t> tin </a:t>
            </a:r>
            <a:r>
              <a:rPr lang="en-US" dirty="0" err="1"/>
              <a:t>lớn</a:t>
            </a:r>
            <a:r>
              <a:rPr lang="en-US" dirty="0"/>
              <a:t> </a:t>
            </a:r>
            <a:r>
              <a:rPr lang="en-US" dirty="0" err="1"/>
              <a:t>hơn</a:t>
            </a:r>
            <a:r>
              <a:rPr lang="en-US" dirty="0"/>
              <a:t> </a:t>
            </a:r>
            <a:r>
              <a:rPr lang="en-US" dirty="0" err="1"/>
              <a:t>gói</a:t>
            </a:r>
            <a:r>
              <a:rPr lang="en-US" dirty="0"/>
              <a:t> tin </a:t>
            </a:r>
            <a:r>
              <a:rPr lang="en-US" dirty="0" err="1"/>
              <a:t>cho</a:t>
            </a:r>
            <a:r>
              <a:rPr lang="en-US" dirty="0"/>
              <a:t> </a:t>
            </a:r>
            <a:r>
              <a:rPr lang="en-US" dirty="0" err="1"/>
              <a:t>phép</a:t>
            </a:r>
            <a:r>
              <a:rPr lang="en-US" dirty="0"/>
              <a:t> </a:t>
            </a:r>
            <a:r>
              <a:rPr lang="en-US" dirty="0" err="1"/>
              <a:t>thì</a:t>
            </a:r>
            <a:r>
              <a:rPr lang="en-US" dirty="0"/>
              <a:t> </a:t>
            </a:r>
            <a:r>
              <a:rPr lang="en-US" dirty="0" err="1"/>
              <a:t>tương</a:t>
            </a:r>
            <a:r>
              <a:rPr lang="en-US" dirty="0"/>
              <a:t> </a:t>
            </a:r>
            <a:r>
              <a:rPr lang="en-US" dirty="0" err="1"/>
              <a:t>đối</a:t>
            </a:r>
            <a:r>
              <a:rPr lang="en-US" dirty="0"/>
              <a:t> </a:t>
            </a:r>
            <a:r>
              <a:rPr lang="en-US" dirty="0" err="1"/>
              <a:t>dễ</a:t>
            </a:r>
            <a:r>
              <a:rPr lang="en-US" dirty="0"/>
              <a:t> </a:t>
            </a:r>
            <a:r>
              <a:rPr lang="en-US" dirty="0" err="1"/>
              <a:t>dàng</a:t>
            </a:r>
            <a:r>
              <a:rPr lang="en-US" dirty="0"/>
              <a:t>.</a:t>
            </a:r>
            <a:br>
              <a:rPr lang="en-US" dirty="0"/>
            </a:br>
            <a:endParaRPr lang="en-US" dirty="0"/>
          </a:p>
        </p:txBody>
      </p:sp>
    </p:spTree>
    <p:extLst>
      <p:ext uri="{BB962C8B-B14F-4D97-AF65-F5344CB8AC3E}">
        <p14:creationId xmlns:p14="http://schemas.microsoft.com/office/powerpoint/2010/main" val="333466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B02C-53F7-4562-84A2-C83E59C4DAF9}"/>
              </a:ext>
            </a:extLst>
          </p:cNvPr>
          <p:cNvSpPr>
            <a:spLocks noGrp="1"/>
          </p:cNvSpPr>
          <p:nvPr>
            <p:ph type="title"/>
          </p:nvPr>
        </p:nvSpPr>
        <p:spPr/>
        <p:txBody>
          <a:bodyPr/>
          <a:lstStyle/>
          <a:p>
            <a:r>
              <a:rPr lang="en-US" b="1" dirty="0" err="1"/>
              <a:t>Tấn</a:t>
            </a:r>
            <a:r>
              <a:rPr lang="en-US" b="1" dirty="0"/>
              <a:t> </a:t>
            </a:r>
            <a:r>
              <a:rPr lang="en-US" b="1" dirty="0" err="1"/>
              <a:t>công</a:t>
            </a:r>
            <a:r>
              <a:rPr lang="en-US" b="1" dirty="0"/>
              <a:t> Teardrop</a:t>
            </a:r>
            <a:endParaRPr lang="en-US" dirty="0"/>
          </a:p>
        </p:txBody>
      </p:sp>
      <p:sp>
        <p:nvSpPr>
          <p:cNvPr id="3" name="Content Placeholder 2">
            <a:extLst>
              <a:ext uri="{FF2B5EF4-FFF2-40B4-BE49-F238E27FC236}">
                <a16:creationId xmlns:a16="http://schemas.microsoft.com/office/drawing/2014/main" id="{87AA965F-9A36-4FDE-A5C3-E2F2EE87E1CD}"/>
              </a:ext>
            </a:extLst>
          </p:cNvPr>
          <p:cNvSpPr>
            <a:spLocks noGrp="1"/>
          </p:cNvSpPr>
          <p:nvPr>
            <p:ph idx="1"/>
          </p:nvPr>
        </p:nvSpPr>
        <p:spPr/>
        <p:txBody>
          <a:bodyPr/>
          <a:lstStyle/>
          <a:p>
            <a:r>
              <a:rPr lang="en-US" dirty="0" err="1"/>
              <a:t>Gói</a:t>
            </a:r>
            <a:r>
              <a:rPr lang="en-US" dirty="0"/>
              <a:t> tin IP </a:t>
            </a:r>
            <a:r>
              <a:rPr lang="en-US" dirty="0" err="1"/>
              <a:t>rất</a:t>
            </a:r>
            <a:r>
              <a:rPr lang="en-US" dirty="0"/>
              <a:t> </a:t>
            </a:r>
            <a:r>
              <a:rPr lang="en-US" dirty="0" err="1"/>
              <a:t>lớn</a:t>
            </a:r>
            <a:r>
              <a:rPr lang="en-US" dirty="0"/>
              <a:t> </a:t>
            </a:r>
            <a:r>
              <a:rPr lang="en-US" dirty="0" err="1"/>
              <a:t>khi</a:t>
            </a:r>
            <a:r>
              <a:rPr lang="en-US" dirty="0"/>
              <a:t> </a:t>
            </a:r>
            <a:r>
              <a:rPr lang="en-US" dirty="0" err="1"/>
              <a:t>đến</a:t>
            </a:r>
            <a:r>
              <a:rPr lang="en-US" dirty="0"/>
              <a:t> Router </a:t>
            </a:r>
            <a:r>
              <a:rPr lang="en-US" dirty="0" err="1"/>
              <a:t>sẽ</a:t>
            </a:r>
            <a:r>
              <a:rPr lang="en-US" dirty="0"/>
              <a:t> </a:t>
            </a:r>
            <a:r>
              <a:rPr lang="en-US" dirty="0" err="1"/>
              <a:t>bị</a:t>
            </a:r>
            <a:r>
              <a:rPr lang="en-US" dirty="0"/>
              <a:t> chia </a:t>
            </a:r>
            <a:r>
              <a:rPr lang="en-US" dirty="0" err="1"/>
              <a:t>nhỏ</a:t>
            </a:r>
            <a:r>
              <a:rPr lang="en-US" dirty="0"/>
              <a:t> </a:t>
            </a:r>
            <a:r>
              <a:rPr lang="en-US" dirty="0" err="1"/>
              <a:t>làm</a:t>
            </a:r>
            <a:r>
              <a:rPr lang="en-US" dirty="0"/>
              <a:t> </a:t>
            </a:r>
            <a:r>
              <a:rPr lang="en-US" dirty="0" err="1"/>
              <a:t>nhiều</a:t>
            </a:r>
            <a:r>
              <a:rPr lang="en-US" dirty="0"/>
              <a:t> </a:t>
            </a:r>
            <a:r>
              <a:rPr lang="en-US" dirty="0" err="1"/>
              <a:t>phần</a:t>
            </a:r>
            <a:r>
              <a:rPr lang="en-US" dirty="0"/>
              <a:t> </a:t>
            </a:r>
            <a:r>
              <a:rPr lang="en-US" dirty="0" err="1"/>
              <a:t>nhỏ</a:t>
            </a:r>
            <a:r>
              <a:rPr lang="en-US" dirty="0"/>
              <a:t>.</a:t>
            </a:r>
          </a:p>
          <a:p>
            <a:r>
              <a:rPr lang="en-US" dirty="0" err="1"/>
              <a:t>Kẻ</a:t>
            </a:r>
            <a:r>
              <a:rPr lang="en-US" dirty="0"/>
              <a:t> </a:t>
            </a:r>
            <a:r>
              <a:rPr lang="en-US" dirty="0" err="1"/>
              <a:t>tấn</a:t>
            </a:r>
            <a:r>
              <a:rPr lang="en-US" dirty="0"/>
              <a:t> </a:t>
            </a:r>
            <a:r>
              <a:rPr lang="en-US" dirty="0" err="1"/>
              <a:t>công</a:t>
            </a:r>
            <a:r>
              <a:rPr lang="en-US" dirty="0"/>
              <a:t> </a:t>
            </a:r>
            <a:r>
              <a:rPr lang="en-US" dirty="0" err="1"/>
              <a:t>sử</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gói</a:t>
            </a:r>
            <a:r>
              <a:rPr lang="en-US" dirty="0"/>
              <a:t> IP </a:t>
            </a:r>
            <a:r>
              <a:rPr lang="en-US" dirty="0" err="1"/>
              <a:t>với</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rất</a:t>
            </a:r>
            <a:r>
              <a:rPr lang="en-US" dirty="0"/>
              <a:t> </a:t>
            </a:r>
            <a:r>
              <a:rPr lang="en-US" dirty="0" err="1"/>
              <a:t>khó</a:t>
            </a:r>
            <a:r>
              <a:rPr lang="en-US" dirty="0"/>
              <a:t> </a:t>
            </a:r>
            <a:r>
              <a:rPr lang="en-US" dirty="0" err="1"/>
              <a:t>hiểu</a:t>
            </a:r>
            <a:r>
              <a:rPr lang="en-US" dirty="0"/>
              <a:t> </a:t>
            </a:r>
            <a:r>
              <a:rPr lang="en-US" dirty="0" err="1"/>
              <a:t>để</a:t>
            </a:r>
            <a:r>
              <a:rPr lang="en-US" dirty="0"/>
              <a:t> chia ra </a:t>
            </a:r>
            <a:r>
              <a:rPr lang="en-US" dirty="0" err="1"/>
              <a:t>các</a:t>
            </a:r>
            <a:r>
              <a:rPr lang="en-US" dirty="0"/>
              <a:t> </a:t>
            </a:r>
            <a:r>
              <a:rPr lang="en-US" dirty="0" err="1"/>
              <a:t>phần</a:t>
            </a:r>
            <a:r>
              <a:rPr lang="en-US" dirty="0"/>
              <a:t> </a:t>
            </a:r>
            <a:r>
              <a:rPr lang="en-US" dirty="0" err="1"/>
              <a:t>nhỏ</a:t>
            </a:r>
            <a:r>
              <a:rPr lang="en-US" dirty="0"/>
              <a:t> (fragment).</a:t>
            </a:r>
          </a:p>
          <a:p>
            <a:r>
              <a:rPr lang="en-US" dirty="0" err="1"/>
              <a:t>Nếu</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nhận</a:t>
            </a:r>
            <a:r>
              <a:rPr lang="en-US" dirty="0"/>
              <a:t> </a:t>
            </a:r>
            <a:r>
              <a:rPr lang="en-US" dirty="0" err="1"/>
              <a:t>được</a:t>
            </a:r>
            <a:r>
              <a:rPr lang="en-US" dirty="0"/>
              <a:t> </a:t>
            </a:r>
            <a:r>
              <a:rPr lang="en-US" dirty="0" err="1"/>
              <a:t>các</a:t>
            </a:r>
            <a:r>
              <a:rPr lang="en-US" dirty="0"/>
              <a:t> </a:t>
            </a:r>
            <a:r>
              <a:rPr lang="en-US" dirty="0" err="1"/>
              <a:t>gói</a:t>
            </a:r>
            <a:r>
              <a:rPr lang="en-US" dirty="0"/>
              <a:t> tin </a:t>
            </a:r>
            <a:r>
              <a:rPr lang="en-US" dirty="0" err="1"/>
              <a:t>đã</a:t>
            </a:r>
            <a:r>
              <a:rPr lang="en-US" dirty="0"/>
              <a:t> </a:t>
            </a:r>
            <a:r>
              <a:rPr lang="en-US" dirty="0" err="1"/>
              <a:t>được</a:t>
            </a:r>
            <a:r>
              <a:rPr lang="en-US" dirty="0"/>
              <a:t> chia </a:t>
            </a:r>
            <a:r>
              <a:rPr lang="en-US" dirty="0" err="1"/>
              <a:t>nhỏ</a:t>
            </a:r>
            <a:r>
              <a:rPr lang="en-US" dirty="0"/>
              <a:t> </a:t>
            </a:r>
            <a:r>
              <a:rPr lang="en-US" dirty="0" err="1"/>
              <a:t>và</a:t>
            </a:r>
            <a:r>
              <a:rPr lang="en-US" dirty="0"/>
              <a:t> </a:t>
            </a:r>
            <a:r>
              <a:rPr lang="en-US" dirty="0" err="1"/>
              <a:t>không</a:t>
            </a:r>
            <a:r>
              <a:rPr lang="en-US" dirty="0"/>
              <a:t> </a:t>
            </a:r>
            <a:r>
              <a:rPr lang="en-US" dirty="0" err="1"/>
              <a:t>hiểu</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cố</a:t>
            </a:r>
            <a:r>
              <a:rPr lang="en-US" dirty="0"/>
              <a:t> </a:t>
            </a:r>
            <a:r>
              <a:rPr lang="en-US" dirty="0" err="1"/>
              <a:t>gắng</a:t>
            </a:r>
            <a:r>
              <a:rPr lang="en-US" dirty="0"/>
              <a:t> build </a:t>
            </a:r>
            <a:r>
              <a:rPr lang="en-US" dirty="0" err="1"/>
              <a:t>lại</a:t>
            </a:r>
            <a:r>
              <a:rPr lang="en-US" dirty="0"/>
              <a:t> </a:t>
            </a:r>
            <a:r>
              <a:rPr lang="en-US" dirty="0" err="1"/>
              <a:t>gói</a:t>
            </a:r>
            <a:r>
              <a:rPr lang="en-US" dirty="0"/>
              <a:t> tin </a:t>
            </a:r>
            <a:r>
              <a:rPr lang="en-US" dirty="0" err="1"/>
              <a:t>và</a:t>
            </a:r>
            <a:r>
              <a:rPr lang="en-US" dirty="0"/>
              <a:t> </a:t>
            </a:r>
            <a:r>
              <a:rPr lang="en-US" dirty="0" err="1"/>
              <a:t>điều</a:t>
            </a:r>
            <a:r>
              <a:rPr lang="en-US" dirty="0"/>
              <a:t> </a:t>
            </a:r>
            <a:r>
              <a:rPr lang="en-US" dirty="0" err="1"/>
              <a:t>đó</a:t>
            </a:r>
            <a:r>
              <a:rPr lang="en-US" dirty="0"/>
              <a:t> </a:t>
            </a:r>
            <a:r>
              <a:rPr lang="en-US" dirty="0" err="1"/>
              <a:t>chiếm</a:t>
            </a:r>
            <a:r>
              <a:rPr lang="en-US" dirty="0"/>
              <a:t> </a:t>
            </a:r>
            <a:r>
              <a:rPr lang="en-US" dirty="0" err="1"/>
              <a:t>một</a:t>
            </a:r>
            <a:r>
              <a:rPr lang="en-US" dirty="0"/>
              <a:t> </a:t>
            </a:r>
            <a:r>
              <a:rPr lang="en-US" dirty="0" err="1"/>
              <a:t>phần</a:t>
            </a:r>
            <a:r>
              <a:rPr lang="en-US" dirty="0"/>
              <a:t> </a:t>
            </a:r>
            <a:r>
              <a:rPr lang="en-US" dirty="0" err="1"/>
              <a:t>tài</a:t>
            </a:r>
            <a:r>
              <a:rPr lang="en-US" dirty="0"/>
              <a:t> </a:t>
            </a:r>
            <a:r>
              <a:rPr lang="en-US" dirty="0" err="1"/>
              <a:t>nguyên</a:t>
            </a:r>
            <a:r>
              <a:rPr lang="en-US" dirty="0"/>
              <a:t> </a:t>
            </a:r>
            <a:r>
              <a:rPr lang="en-US" dirty="0" err="1"/>
              <a:t>hệ</a:t>
            </a:r>
            <a:r>
              <a:rPr lang="en-US" dirty="0"/>
              <a:t> </a:t>
            </a:r>
            <a:r>
              <a:rPr lang="en-US" dirty="0" err="1"/>
              <a:t>thống</a:t>
            </a:r>
            <a:r>
              <a:rPr lang="en-US" dirty="0"/>
              <a:t>, </a:t>
            </a:r>
            <a:r>
              <a:rPr lang="en-US" dirty="0" err="1"/>
              <a:t>nếu</a:t>
            </a:r>
            <a:r>
              <a:rPr lang="en-US" dirty="0"/>
              <a:t> </a:t>
            </a:r>
            <a:r>
              <a:rPr lang="en-US" dirty="0" err="1"/>
              <a:t>quá</a:t>
            </a:r>
            <a:r>
              <a:rPr lang="en-US" dirty="0"/>
              <a:t> </a:t>
            </a:r>
            <a:r>
              <a:rPr lang="en-US" dirty="0" err="1"/>
              <a:t>trình</a:t>
            </a:r>
            <a:r>
              <a:rPr lang="en-US" dirty="0"/>
              <a:t> </a:t>
            </a:r>
            <a:r>
              <a:rPr lang="en-US" dirty="0" err="1"/>
              <a:t>đó</a:t>
            </a:r>
            <a:r>
              <a:rPr lang="en-US" dirty="0"/>
              <a:t> </a:t>
            </a:r>
            <a:r>
              <a:rPr lang="en-US" dirty="0" err="1"/>
              <a:t>liên</a:t>
            </a:r>
            <a:r>
              <a:rPr lang="en-US" dirty="0"/>
              <a:t> </a:t>
            </a:r>
            <a:r>
              <a:rPr lang="en-US" dirty="0" err="1"/>
              <a:t>tục</a:t>
            </a:r>
            <a:r>
              <a:rPr lang="en-US" dirty="0"/>
              <a:t> </a:t>
            </a:r>
            <a:r>
              <a:rPr lang="en-US" dirty="0" err="1"/>
              <a:t>xảy</a:t>
            </a:r>
            <a:r>
              <a:rPr lang="en-US" dirty="0"/>
              <a:t> ra </a:t>
            </a:r>
            <a:r>
              <a:rPr lang="en-US" dirty="0" err="1"/>
              <a:t>hệ</a:t>
            </a:r>
            <a:r>
              <a:rPr lang="en-US" dirty="0"/>
              <a:t> </a:t>
            </a:r>
            <a:r>
              <a:rPr lang="en-US" dirty="0" err="1"/>
              <a:t>thống</a:t>
            </a:r>
            <a:r>
              <a:rPr lang="en-US" dirty="0"/>
              <a:t> </a:t>
            </a:r>
            <a:r>
              <a:rPr lang="en-US" dirty="0" err="1"/>
              <a:t>không</a:t>
            </a:r>
            <a:r>
              <a:rPr lang="en-US" dirty="0"/>
              <a:t> </a:t>
            </a:r>
            <a:r>
              <a:rPr lang="en-US" dirty="0" err="1"/>
              <a:t>còn</a:t>
            </a:r>
            <a:r>
              <a:rPr lang="en-US" dirty="0"/>
              <a:t> </a:t>
            </a:r>
            <a:r>
              <a:rPr lang="en-US" dirty="0" err="1"/>
              <a:t>tài</a:t>
            </a:r>
            <a:r>
              <a:rPr lang="en-US" dirty="0"/>
              <a:t> </a:t>
            </a:r>
            <a:r>
              <a:rPr lang="en-US" dirty="0" err="1"/>
              <a:t>nguyên</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khác</a:t>
            </a:r>
            <a:r>
              <a:rPr lang="en-US" dirty="0"/>
              <a:t>, </a:t>
            </a:r>
            <a:r>
              <a:rPr lang="en-US" dirty="0" err="1"/>
              <a:t>phục</a:t>
            </a:r>
            <a:r>
              <a:rPr lang="en-US" dirty="0"/>
              <a:t> </a:t>
            </a:r>
            <a:r>
              <a:rPr lang="en-US" dirty="0" err="1"/>
              <a:t>vụ</a:t>
            </a:r>
            <a:r>
              <a:rPr lang="en-US" dirty="0"/>
              <a:t> </a:t>
            </a:r>
            <a:r>
              <a:rPr lang="en-US" dirty="0" err="1"/>
              <a:t>các</a:t>
            </a:r>
            <a:r>
              <a:rPr lang="en-US" dirty="0"/>
              <a:t> user </a:t>
            </a:r>
            <a:r>
              <a:rPr lang="en-US" dirty="0" err="1"/>
              <a:t>khác</a:t>
            </a:r>
            <a:r>
              <a:rPr lang="en-US" dirty="0"/>
              <a:t>.</a:t>
            </a:r>
            <a:br>
              <a:rPr lang="en-US" dirty="0"/>
            </a:br>
            <a:endParaRPr lang="en-US" dirty="0"/>
          </a:p>
        </p:txBody>
      </p:sp>
    </p:spTree>
    <p:extLst>
      <p:ext uri="{BB962C8B-B14F-4D97-AF65-F5344CB8AC3E}">
        <p14:creationId xmlns:p14="http://schemas.microsoft.com/office/powerpoint/2010/main" val="50195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ED90-BBDB-47EE-A27B-A522812539F1}"/>
              </a:ext>
            </a:extLst>
          </p:cNvPr>
          <p:cNvSpPr>
            <a:spLocks noGrp="1"/>
          </p:cNvSpPr>
          <p:nvPr>
            <p:ph type="title"/>
          </p:nvPr>
        </p:nvSpPr>
        <p:spPr/>
        <p:txBody>
          <a:bodyPr/>
          <a:lstStyle/>
          <a:p>
            <a:r>
              <a:rPr lang="en-US" b="1" dirty="0" err="1"/>
              <a:t>Tấn</a:t>
            </a:r>
            <a:r>
              <a:rPr lang="en-US" b="1" dirty="0"/>
              <a:t> </a:t>
            </a:r>
            <a:r>
              <a:rPr lang="en-US" b="1" dirty="0" err="1"/>
              <a:t>công</a:t>
            </a:r>
            <a:r>
              <a:rPr lang="en-US" b="1" dirty="0"/>
              <a:t> SYN</a:t>
            </a:r>
            <a:endParaRPr lang="en-US" dirty="0"/>
          </a:p>
        </p:txBody>
      </p:sp>
      <p:sp>
        <p:nvSpPr>
          <p:cNvPr id="3" name="Content Placeholder 2">
            <a:extLst>
              <a:ext uri="{FF2B5EF4-FFF2-40B4-BE49-F238E27FC236}">
                <a16:creationId xmlns:a16="http://schemas.microsoft.com/office/drawing/2014/main" id="{645621D5-782E-4D32-B019-486B67FBB42B}"/>
              </a:ext>
            </a:extLst>
          </p:cNvPr>
          <p:cNvSpPr>
            <a:spLocks noGrp="1"/>
          </p:cNvSpPr>
          <p:nvPr>
            <p:ph idx="1"/>
          </p:nvPr>
        </p:nvSpPr>
        <p:spPr/>
        <p:txBody>
          <a:bodyPr/>
          <a:lstStyle/>
          <a:p>
            <a:r>
              <a:rPr lang="vi-VN" dirty="0"/>
              <a:t>Kẻ tấn công gửi các yêu cầu (request ảo) TCP SYN tới máy chủ bị tấn công. Để xử lý lượng gói tin SYN này hệ thống cần tốn một lượng bộ nhớ cho kết nối. </a:t>
            </a:r>
            <a:endParaRPr lang="en-US" dirty="0"/>
          </a:p>
          <a:p>
            <a:r>
              <a:rPr lang="vi-VN" dirty="0"/>
              <a:t>Khi có rất nhiều gói SYN ảo tới máy chủ và chiếm hết các yêu cầu xử lý của máy chủ. Một người dùng bình thường kết nối tới máy chủ ban đầu thực hiện Request TCP SYN và lúc này máy chủ không còn khả năng đáp lại - kết nối không được thực hiện. </a:t>
            </a:r>
            <a:endParaRPr lang="en-US" dirty="0"/>
          </a:p>
          <a:p>
            <a:r>
              <a:rPr lang="vi-VN" dirty="0"/>
              <a:t>Đây là kiểu tấn công mà kẻ tấn công lợi dụng quá trình giao tiếp của TCP theo</a:t>
            </a:r>
            <a:r>
              <a:rPr lang="en-US" dirty="0"/>
              <a:t> - </a:t>
            </a:r>
            <a:r>
              <a:rPr lang="vi-VN" dirty="0"/>
              <a:t>Threeway. </a:t>
            </a:r>
            <a:endParaRPr lang="en-US" dirty="0"/>
          </a:p>
          <a:p>
            <a:r>
              <a:rPr lang="vi-VN" dirty="0"/>
              <a:t>Các đoạn mã nguy hiểm có khả năng sinh ra một số lượng cực lớn các gói TCP SYN tới máy chủ bị tấn công, địa chỉ IP nguồn của gói tin đã bị thay đổi và đó chính là tấn công DoS.</a:t>
            </a:r>
            <a:endParaRPr lang="en-US" dirty="0"/>
          </a:p>
        </p:txBody>
      </p:sp>
    </p:spTree>
    <p:extLst>
      <p:ext uri="{BB962C8B-B14F-4D97-AF65-F5344CB8AC3E}">
        <p14:creationId xmlns:p14="http://schemas.microsoft.com/office/powerpoint/2010/main" val="136265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B8C2-81D2-4178-B096-AD45A9B8D0DE}"/>
              </a:ext>
            </a:extLst>
          </p:cNvPr>
          <p:cNvSpPr>
            <a:spLocks noGrp="1"/>
          </p:cNvSpPr>
          <p:nvPr>
            <p:ph type="title"/>
          </p:nvPr>
        </p:nvSpPr>
        <p:spPr/>
        <p:txBody>
          <a:bodyPr/>
          <a:lstStyle/>
          <a:p>
            <a:r>
              <a:rPr lang="en-US" b="1" dirty="0" err="1"/>
              <a:t>Tấn</a:t>
            </a:r>
            <a:r>
              <a:rPr lang="en-US" b="1" dirty="0"/>
              <a:t> </a:t>
            </a:r>
            <a:r>
              <a:rPr lang="en-US" b="1" dirty="0" err="1"/>
              <a:t>công</a:t>
            </a:r>
            <a:r>
              <a:rPr lang="en-US" b="1" dirty="0"/>
              <a:t> SYN</a:t>
            </a:r>
            <a:endParaRPr lang="en-US" dirty="0"/>
          </a:p>
        </p:txBody>
      </p:sp>
      <p:sp>
        <p:nvSpPr>
          <p:cNvPr id="3" name="Content Placeholder 2">
            <a:extLst>
              <a:ext uri="{FF2B5EF4-FFF2-40B4-BE49-F238E27FC236}">
                <a16:creationId xmlns:a16="http://schemas.microsoft.com/office/drawing/2014/main" id="{00E67C31-5245-4107-83C4-E9096B71633E}"/>
              </a:ext>
            </a:extLst>
          </p:cNvPr>
          <p:cNvSpPr>
            <a:spLocks noGrp="1"/>
          </p:cNvSpPr>
          <p:nvPr>
            <p:ph idx="1"/>
          </p:nvPr>
        </p:nvSpPr>
        <p:spPr/>
        <p:txBody>
          <a:bodyPr/>
          <a:lstStyle/>
          <a:p>
            <a:r>
              <a:rPr lang="vi-VN" dirty="0"/>
              <a:t>Quá trình TCP Three-way handshake được thực hiện: Khi máy A muốn giao tiếp với máy B. (1) máy A bắn ra một gói TCP SYN tới máy B – (2) máy B khi nhận được gói SYN từ A sẽ gửi lại máy A gói ACK đồng ý kết nối – (3) máy A gửi lại máy B gói ACK và bắt đầu các giao tiếp dữ liệu. </a:t>
            </a:r>
            <a:endParaRPr lang="en-US" dirty="0"/>
          </a:p>
          <a:p>
            <a:r>
              <a:rPr lang="vi-VN" dirty="0"/>
              <a:t>Máy A và máy B sẽ dữ kết nối ít nhất là 75 giây, sau đó lại thực hiện một quá trình TCP Three-way handshake lần nữa để thực hiện phiên kết nối tiếp theo để trao đổi dữ liệu. </a:t>
            </a:r>
            <a:endParaRPr lang="en-US" dirty="0"/>
          </a:p>
          <a:p>
            <a:r>
              <a:rPr lang="vi-VN" dirty="0"/>
              <a:t>Thật không may kẻ tấn công đã lợi dụng kẽ hở này để thực hiện hành vi tấn công nhằm sử dụng hết tài nguyên của hệ thống bằng cách giảm thời gian yêu cầu Three-way handshake xuống rất nhỏ và không gửi lại gói ACK, cứ bắn gói SYN ra liên tục trong một thời gian nhất định và không bao giờ trả lời lại gói SYN&amp;ACK từ máy bị tấn công.</a:t>
            </a:r>
            <a:endParaRPr lang="en-US" dirty="0"/>
          </a:p>
        </p:txBody>
      </p:sp>
    </p:spTree>
    <p:extLst>
      <p:ext uri="{BB962C8B-B14F-4D97-AF65-F5344CB8AC3E}">
        <p14:creationId xmlns:p14="http://schemas.microsoft.com/office/powerpoint/2010/main" val="2422507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CCAD-148B-4775-8DD7-DE0FEEED3E47}"/>
              </a:ext>
            </a:extLst>
          </p:cNvPr>
          <p:cNvSpPr>
            <a:spLocks noGrp="1"/>
          </p:cNvSpPr>
          <p:nvPr>
            <p:ph type="title"/>
          </p:nvPr>
        </p:nvSpPr>
        <p:spPr/>
        <p:txBody>
          <a:bodyPr/>
          <a:lstStyle/>
          <a:p>
            <a:r>
              <a:rPr lang="en-US" b="1" dirty="0" err="1"/>
              <a:t>Tấn</a:t>
            </a:r>
            <a:r>
              <a:rPr lang="en-US" b="1" dirty="0"/>
              <a:t> </a:t>
            </a:r>
            <a:r>
              <a:rPr lang="en-US" b="1" dirty="0" err="1"/>
              <a:t>công</a:t>
            </a:r>
            <a:r>
              <a:rPr lang="en-US" b="1" dirty="0"/>
              <a:t> SYN</a:t>
            </a:r>
            <a:endParaRPr lang="en-US" dirty="0"/>
          </a:p>
        </p:txBody>
      </p:sp>
      <p:sp>
        <p:nvSpPr>
          <p:cNvPr id="3" name="Content Placeholder 2">
            <a:extLst>
              <a:ext uri="{FF2B5EF4-FFF2-40B4-BE49-F238E27FC236}">
                <a16:creationId xmlns:a16="http://schemas.microsoft.com/office/drawing/2014/main" id="{7C98C2D6-4B28-4777-9D26-6D8DF8D45C88}"/>
              </a:ext>
            </a:extLst>
          </p:cNvPr>
          <p:cNvSpPr>
            <a:spLocks noGrp="1"/>
          </p:cNvSpPr>
          <p:nvPr>
            <p:ph idx="1"/>
          </p:nvPr>
        </p:nvSpPr>
        <p:spPr>
          <a:xfrm>
            <a:off x="734406" y="2053374"/>
            <a:ext cx="8596668" cy="3880773"/>
          </a:xfrm>
        </p:spPr>
        <p:txBody>
          <a:bodyPr/>
          <a:lstStyle/>
          <a:p>
            <a:endParaRPr lang="en-US" dirty="0"/>
          </a:p>
        </p:txBody>
      </p:sp>
      <p:pic>
        <p:nvPicPr>
          <p:cNvPr id="2050" name="Picture 2" descr="dos3">
            <a:extLst>
              <a:ext uri="{FF2B5EF4-FFF2-40B4-BE49-F238E27FC236}">
                <a16:creationId xmlns:a16="http://schemas.microsoft.com/office/drawing/2014/main" id="{123F79FD-C88F-4963-8D1C-B3B1EF94B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1675622"/>
            <a:ext cx="276225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66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D9E7-192B-4542-A9BE-4D838804A448}"/>
              </a:ext>
            </a:extLst>
          </p:cNvPr>
          <p:cNvSpPr>
            <a:spLocks noGrp="1"/>
          </p:cNvSpPr>
          <p:nvPr>
            <p:ph type="title"/>
          </p:nvPr>
        </p:nvSpPr>
        <p:spPr/>
        <p:txBody>
          <a:bodyPr/>
          <a:lstStyle/>
          <a:p>
            <a:r>
              <a:rPr lang="en-US" dirty="0" err="1"/>
              <a:t>Slowloris</a:t>
            </a:r>
            <a:r>
              <a:rPr lang="en-US" dirty="0"/>
              <a:t> HTTP DoS</a:t>
            </a:r>
          </a:p>
        </p:txBody>
      </p:sp>
      <p:sp>
        <p:nvSpPr>
          <p:cNvPr id="3" name="Content Placeholder 2">
            <a:extLst>
              <a:ext uri="{FF2B5EF4-FFF2-40B4-BE49-F238E27FC236}">
                <a16:creationId xmlns:a16="http://schemas.microsoft.com/office/drawing/2014/main" id="{5D825D87-2F74-49E4-95EA-4D7E232E2D4E}"/>
              </a:ext>
            </a:extLst>
          </p:cNvPr>
          <p:cNvSpPr>
            <a:spLocks noGrp="1"/>
          </p:cNvSpPr>
          <p:nvPr>
            <p:ph idx="1"/>
          </p:nvPr>
        </p:nvSpPr>
        <p:spPr/>
        <p:txBody>
          <a:bodyPr/>
          <a:lstStyle/>
          <a:p>
            <a:r>
              <a:rPr lang="vi-VN" dirty="0"/>
              <a:t>Tấn công vào tầng ứng dụng của bộ giao thức TCP cụ thể là header của giao thức HTTP khi gửi request. </a:t>
            </a:r>
            <a:endParaRPr lang="en-US" dirty="0"/>
          </a:p>
          <a:p>
            <a:r>
              <a:rPr lang="vi-VN" dirty="0"/>
              <a:t>Do kết nối chưa hoàn thành lên không có thông tin lưu lại trong log. </a:t>
            </a:r>
            <a:endParaRPr lang="en-US" dirty="0"/>
          </a:p>
          <a:p>
            <a:r>
              <a:rPr lang="vi-VN" dirty="0"/>
              <a:t>Có thể phòng chống với nginx, apache mod_antiloris.</a:t>
            </a:r>
            <a:endParaRPr lang="en-US" dirty="0"/>
          </a:p>
        </p:txBody>
      </p:sp>
    </p:spTree>
    <p:extLst>
      <p:ext uri="{BB962C8B-B14F-4D97-AF65-F5344CB8AC3E}">
        <p14:creationId xmlns:p14="http://schemas.microsoft.com/office/powerpoint/2010/main" val="344146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116C-4050-4586-B226-43049900DB38}"/>
              </a:ext>
            </a:extLst>
          </p:cNvPr>
          <p:cNvSpPr>
            <a:spLocks noGrp="1"/>
          </p:cNvSpPr>
          <p:nvPr>
            <p:ph type="title"/>
          </p:nvPr>
        </p:nvSpPr>
        <p:spPr/>
        <p:txBody>
          <a:bodyPr/>
          <a:lstStyle/>
          <a:p>
            <a:r>
              <a:rPr lang="en-US" dirty="0"/>
              <a:t>Slow read HTTP DoS</a:t>
            </a:r>
          </a:p>
        </p:txBody>
      </p:sp>
      <p:sp>
        <p:nvSpPr>
          <p:cNvPr id="3" name="Content Placeholder 2">
            <a:extLst>
              <a:ext uri="{FF2B5EF4-FFF2-40B4-BE49-F238E27FC236}">
                <a16:creationId xmlns:a16="http://schemas.microsoft.com/office/drawing/2014/main" id="{6B769468-40EE-49C5-9EDA-CB03FDAEE0C0}"/>
              </a:ext>
            </a:extLst>
          </p:cNvPr>
          <p:cNvSpPr>
            <a:spLocks noGrp="1"/>
          </p:cNvSpPr>
          <p:nvPr>
            <p:ph idx="1"/>
          </p:nvPr>
        </p:nvSpPr>
        <p:spPr/>
        <p:txBody>
          <a:bodyPr/>
          <a:lstStyle/>
          <a:p>
            <a:r>
              <a:rPr lang="vi-VN" dirty="0"/>
              <a:t>Tấn công vào tầng ứng dụng của bộ giao thức TCP, cụ thể là body (windows size) của giao thức HTTP trong việc nhận response. </a:t>
            </a:r>
            <a:endParaRPr lang="en-US" dirty="0"/>
          </a:p>
          <a:p>
            <a:r>
              <a:rPr lang="vi-VN" dirty="0"/>
              <a:t>Tốc độ tấn công chậm, yêu cầu tài nguyên không cao nhưng cực kì khó chống đỡ.</a:t>
            </a:r>
            <a:endParaRPr lang="en-US" dirty="0"/>
          </a:p>
        </p:txBody>
      </p:sp>
    </p:spTree>
    <p:extLst>
      <p:ext uri="{BB962C8B-B14F-4D97-AF65-F5344CB8AC3E}">
        <p14:creationId xmlns:p14="http://schemas.microsoft.com/office/powerpoint/2010/main" val="3391039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FB29-AF28-46EF-9DD4-A8A7320F7F0B}"/>
              </a:ext>
            </a:extLst>
          </p:cNvPr>
          <p:cNvSpPr>
            <a:spLocks noGrp="1"/>
          </p:cNvSpPr>
          <p:nvPr>
            <p:ph type="title"/>
          </p:nvPr>
        </p:nvSpPr>
        <p:spPr/>
        <p:txBody>
          <a:bodyPr/>
          <a:lstStyle/>
          <a:p>
            <a:br>
              <a:rPr lang="en-US" dirty="0"/>
            </a:br>
            <a:r>
              <a:rPr lang="en-US" dirty="0"/>
              <a:t>3. </a:t>
            </a:r>
            <a:r>
              <a:rPr lang="en-US" dirty="0" err="1"/>
              <a:t>Các</a:t>
            </a:r>
            <a:r>
              <a:rPr lang="en-US" dirty="0"/>
              <a:t> </a:t>
            </a:r>
            <a:r>
              <a:rPr lang="en-US" dirty="0" err="1"/>
              <a:t>công</a:t>
            </a:r>
            <a:r>
              <a:rPr lang="en-US" dirty="0"/>
              <a:t> </a:t>
            </a:r>
            <a:r>
              <a:rPr lang="en-US" dirty="0" err="1"/>
              <a:t>cụ</a:t>
            </a:r>
            <a:r>
              <a:rPr lang="en-US" dirty="0"/>
              <a:t> </a:t>
            </a:r>
            <a:r>
              <a:rPr lang="en-US" dirty="0" err="1"/>
              <a:t>tấn</a:t>
            </a:r>
            <a:r>
              <a:rPr lang="en-US" dirty="0"/>
              <a:t> </a:t>
            </a:r>
            <a:r>
              <a:rPr lang="en-US" dirty="0" err="1"/>
              <a:t>công</a:t>
            </a:r>
            <a:r>
              <a:rPr lang="en-US" dirty="0"/>
              <a:t> DoS</a:t>
            </a:r>
          </a:p>
        </p:txBody>
      </p:sp>
      <p:sp>
        <p:nvSpPr>
          <p:cNvPr id="3" name="Content Placeholder 2">
            <a:extLst>
              <a:ext uri="{FF2B5EF4-FFF2-40B4-BE49-F238E27FC236}">
                <a16:creationId xmlns:a16="http://schemas.microsoft.com/office/drawing/2014/main" id="{E0DFB9C4-479A-44E2-BE02-1D3E11852EDA}"/>
              </a:ext>
            </a:extLst>
          </p:cNvPr>
          <p:cNvSpPr>
            <a:spLocks noGrp="1"/>
          </p:cNvSpPr>
          <p:nvPr>
            <p:ph idx="1"/>
          </p:nvPr>
        </p:nvSpPr>
        <p:spPr/>
        <p:txBody>
          <a:bodyPr>
            <a:normAutofit fontScale="92500" lnSpcReduction="20000"/>
          </a:bodyPr>
          <a:lstStyle/>
          <a:p>
            <a:r>
              <a:rPr lang="en-US" dirty="0"/>
              <a:t>Jolt2</a:t>
            </a:r>
          </a:p>
          <a:p>
            <a:r>
              <a:rPr lang="en-US" dirty="0" err="1"/>
              <a:t>Bubonic.c</a:t>
            </a:r>
            <a:r>
              <a:rPr lang="en-US" dirty="0"/>
              <a:t> </a:t>
            </a:r>
          </a:p>
          <a:p>
            <a:r>
              <a:rPr lang="en-US" dirty="0"/>
              <a:t>Land and </a:t>
            </a:r>
            <a:r>
              <a:rPr lang="en-US" dirty="0" err="1"/>
              <a:t>LaTierra</a:t>
            </a:r>
            <a:endParaRPr lang="en-US" dirty="0"/>
          </a:p>
          <a:p>
            <a:r>
              <a:rPr lang="en-US" dirty="0"/>
              <a:t>Targa</a:t>
            </a:r>
          </a:p>
          <a:p>
            <a:r>
              <a:rPr lang="en-US" dirty="0"/>
              <a:t>Blast20</a:t>
            </a:r>
          </a:p>
          <a:p>
            <a:r>
              <a:rPr lang="en-US" dirty="0" err="1"/>
              <a:t>Nemesy</a:t>
            </a:r>
            <a:endParaRPr lang="en-US" dirty="0"/>
          </a:p>
          <a:p>
            <a:r>
              <a:rPr lang="en-US" dirty="0"/>
              <a:t>Panther2</a:t>
            </a:r>
          </a:p>
          <a:p>
            <a:r>
              <a:rPr lang="en-US" dirty="0"/>
              <a:t>Crazy Pinger</a:t>
            </a:r>
          </a:p>
          <a:p>
            <a:r>
              <a:rPr lang="en-US" dirty="0"/>
              <a:t>Some Trouble</a:t>
            </a:r>
          </a:p>
          <a:p>
            <a:r>
              <a:rPr lang="en-US" dirty="0"/>
              <a:t>UDP Flood</a:t>
            </a:r>
          </a:p>
          <a:p>
            <a:r>
              <a:rPr lang="en-US" dirty="0" err="1"/>
              <a:t>FSMax</a:t>
            </a:r>
            <a:br>
              <a:rPr lang="en-US" dirty="0"/>
            </a:br>
            <a:endParaRPr lang="en-US" dirty="0"/>
          </a:p>
        </p:txBody>
      </p:sp>
    </p:spTree>
    <p:extLst>
      <p:ext uri="{BB962C8B-B14F-4D97-AF65-F5344CB8AC3E}">
        <p14:creationId xmlns:p14="http://schemas.microsoft.com/office/powerpoint/2010/main" val="342298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A13A-645D-405F-8122-225F2B12EC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4A18D2-34A8-4EAD-A339-8CDD721640F7}"/>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DoS – Denial of Service</a:t>
            </a:r>
          </a:p>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Ddos</a:t>
            </a:r>
            <a:r>
              <a:rPr lang="en-US" dirty="0">
                <a:latin typeface="Times New Roman" panose="02020603050405020304" pitchFamily="18" charset="0"/>
                <a:cs typeface="Times New Roman" panose="02020603050405020304" pitchFamily="18" charset="0"/>
              </a:rPr>
              <a:t> – Distributed Denial of Service</a:t>
            </a:r>
          </a:p>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Các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chống</a:t>
            </a:r>
            <a:r>
              <a:rPr lang="en-US" dirty="0">
                <a:latin typeface="Times New Roman" panose="02020603050405020304" pitchFamily="18" charset="0"/>
                <a:cs typeface="Times New Roman" panose="02020603050405020304" pitchFamily="18" charset="0"/>
              </a:rPr>
              <a:t> DoS/</a:t>
            </a:r>
            <a:r>
              <a:rPr lang="en-US" dirty="0" err="1">
                <a:latin typeface="Times New Roman" panose="02020603050405020304" pitchFamily="18" charset="0"/>
                <a:cs typeface="Times New Roman" panose="02020603050405020304" pitchFamily="18" charset="0"/>
              </a:rPr>
              <a:t>DdoS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165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ED4F-EEED-4DDB-949D-C61A79B8A63A}"/>
              </a:ext>
            </a:extLst>
          </p:cNvPr>
          <p:cNvSpPr>
            <a:spLocks noGrp="1"/>
          </p:cNvSpPr>
          <p:nvPr>
            <p:ph type="title"/>
          </p:nvPr>
        </p:nvSpPr>
        <p:spPr/>
        <p:txBody>
          <a:bodyPr/>
          <a:lstStyle/>
          <a:p>
            <a:r>
              <a:rPr lang="en-US" b="1" dirty="0"/>
              <a:t>Tools DoS – Jolt2</a:t>
            </a:r>
            <a:endParaRPr lang="en-US" dirty="0"/>
          </a:p>
        </p:txBody>
      </p:sp>
      <p:sp>
        <p:nvSpPr>
          <p:cNvPr id="3" name="Content Placeholder 2">
            <a:extLst>
              <a:ext uri="{FF2B5EF4-FFF2-40B4-BE49-F238E27FC236}">
                <a16:creationId xmlns:a16="http://schemas.microsoft.com/office/drawing/2014/main" id="{4531E871-8902-43D9-B832-F00E9493EE80}"/>
              </a:ext>
            </a:extLst>
          </p:cNvPr>
          <p:cNvSpPr>
            <a:spLocks noGrp="1"/>
          </p:cNvSpPr>
          <p:nvPr>
            <p:ph idx="1"/>
          </p:nvPr>
        </p:nvSpPr>
        <p:spPr/>
        <p:txBody>
          <a:bodyPr/>
          <a:lstStyle/>
          <a:p>
            <a:r>
              <a:rPr lang="en-US" dirty="0"/>
              <a:t>Cho </a:t>
            </a:r>
            <a:r>
              <a:rPr lang="en-US" dirty="0" err="1"/>
              <a:t>phép</a:t>
            </a:r>
            <a:r>
              <a:rPr lang="en-US" dirty="0"/>
              <a:t> </a:t>
            </a:r>
            <a:r>
              <a:rPr lang="en-US" dirty="0" err="1"/>
              <a:t>kẻ</a:t>
            </a:r>
            <a:r>
              <a:rPr lang="en-US" dirty="0"/>
              <a:t> </a:t>
            </a:r>
            <a:r>
              <a:rPr lang="en-US" dirty="0" err="1"/>
              <a:t>tấn</a:t>
            </a:r>
            <a:r>
              <a:rPr lang="en-US" dirty="0"/>
              <a:t> </a:t>
            </a:r>
            <a:r>
              <a:rPr lang="en-US" dirty="0" err="1"/>
              <a:t>từ</a:t>
            </a:r>
            <a:r>
              <a:rPr lang="en-US" dirty="0"/>
              <a:t> </a:t>
            </a:r>
            <a:r>
              <a:rPr lang="en-US" dirty="0" err="1"/>
              <a:t>chối</a:t>
            </a:r>
            <a:r>
              <a:rPr lang="en-US" dirty="0"/>
              <a:t> </a:t>
            </a:r>
            <a:r>
              <a:rPr lang="en-US" dirty="0" err="1"/>
              <a:t>dịch</a:t>
            </a:r>
            <a:r>
              <a:rPr lang="en-US" dirty="0"/>
              <a:t> </a:t>
            </a:r>
            <a:r>
              <a:rPr lang="en-US" dirty="0" err="1"/>
              <a:t>vụ</a:t>
            </a:r>
            <a:r>
              <a:rPr lang="en-US" dirty="0"/>
              <a:t> (DoS) </a:t>
            </a:r>
            <a:r>
              <a:rPr lang="en-US" dirty="0" err="1"/>
              <a:t>lên</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trên</a:t>
            </a:r>
            <a:r>
              <a:rPr lang="en-US" dirty="0"/>
              <a:t> </a:t>
            </a:r>
            <a:r>
              <a:rPr lang="en-US" dirty="0" err="1"/>
              <a:t>nền</a:t>
            </a:r>
            <a:r>
              <a:rPr lang="en-US" dirty="0"/>
              <a:t> </a:t>
            </a:r>
            <a:r>
              <a:rPr lang="en-US" dirty="0" err="1"/>
              <a:t>tảng</a:t>
            </a:r>
            <a:r>
              <a:rPr lang="en-US" dirty="0"/>
              <a:t> Windows</a:t>
            </a:r>
          </a:p>
          <a:p>
            <a:r>
              <a:rPr lang="en-US" dirty="0" err="1"/>
              <a:t>Nó</a:t>
            </a:r>
            <a:r>
              <a:rPr lang="en-US" dirty="0"/>
              <a:t> </a:t>
            </a:r>
            <a:r>
              <a:rPr lang="en-US" dirty="0" err="1"/>
              <a:t>là</a:t>
            </a:r>
            <a:r>
              <a:rPr lang="en-US" dirty="0"/>
              <a:t> </a:t>
            </a:r>
            <a:r>
              <a:rPr lang="en-US" dirty="0" err="1"/>
              <a:t>nguyên</a:t>
            </a:r>
            <a:r>
              <a:rPr lang="en-US" dirty="0"/>
              <a:t> </a:t>
            </a:r>
            <a:r>
              <a:rPr lang="en-US" dirty="0" err="1"/>
              <a:t>nhân</a:t>
            </a:r>
            <a:r>
              <a:rPr lang="en-US" dirty="0"/>
              <a:t> </a:t>
            </a:r>
            <a:r>
              <a:rPr lang="en-US" dirty="0" err="1"/>
              <a:t>khiên</a:t>
            </a:r>
            <a:r>
              <a:rPr lang="en-US" dirty="0"/>
              <a:t> </a:t>
            </a:r>
            <a:r>
              <a:rPr lang="en-US" dirty="0" err="1"/>
              <a:t>máy</a:t>
            </a:r>
            <a:r>
              <a:rPr lang="en-US" dirty="0"/>
              <a:t> </a:t>
            </a:r>
            <a:r>
              <a:rPr lang="en-US" dirty="0" err="1"/>
              <a:t>chủ</a:t>
            </a:r>
            <a:r>
              <a:rPr lang="en-US" dirty="0"/>
              <a:t> </a:t>
            </a:r>
            <a:r>
              <a:rPr lang="en-US" dirty="0" err="1"/>
              <a:t>bị</a:t>
            </a:r>
            <a:r>
              <a:rPr lang="en-US" dirty="0"/>
              <a:t> </a:t>
            </a:r>
            <a:r>
              <a:rPr lang="en-US" dirty="0" err="1"/>
              <a:t>tấn</a:t>
            </a:r>
            <a:r>
              <a:rPr lang="en-US" dirty="0"/>
              <a:t> </a:t>
            </a:r>
            <a:r>
              <a:rPr lang="en-US" dirty="0" err="1"/>
              <a:t>công</a:t>
            </a:r>
            <a:r>
              <a:rPr lang="en-US" dirty="0"/>
              <a:t> </a:t>
            </a:r>
            <a:r>
              <a:rPr lang="en-US" dirty="0" err="1"/>
              <a:t>có</a:t>
            </a:r>
            <a:r>
              <a:rPr lang="en-US" dirty="0"/>
              <a:t> CPU </a:t>
            </a:r>
            <a:r>
              <a:rPr lang="en-US" dirty="0" err="1"/>
              <a:t>luôn</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độ</a:t>
            </a:r>
            <a:r>
              <a:rPr lang="en-US" dirty="0"/>
              <a:t> 100%, CPU </a:t>
            </a:r>
            <a:r>
              <a:rPr lang="en-US" dirty="0" err="1"/>
              <a:t>không</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khác</a:t>
            </a:r>
            <a:r>
              <a:rPr lang="en-US" dirty="0"/>
              <a:t>.</a:t>
            </a:r>
          </a:p>
          <a:p>
            <a:r>
              <a:rPr lang="en-US" dirty="0" err="1"/>
              <a:t>Không</a:t>
            </a:r>
            <a:r>
              <a:rPr lang="en-US" dirty="0"/>
              <a:t> </a:t>
            </a:r>
            <a:r>
              <a:rPr lang="en-US" dirty="0" err="1"/>
              <a:t>phải</a:t>
            </a:r>
            <a:r>
              <a:rPr lang="en-US" dirty="0"/>
              <a:t> </a:t>
            </a:r>
            <a:r>
              <a:rPr lang="en-US" dirty="0" err="1"/>
              <a:t>trên</a:t>
            </a:r>
            <a:r>
              <a:rPr lang="en-US" dirty="0"/>
              <a:t> </a:t>
            </a:r>
            <a:r>
              <a:rPr lang="en-US" dirty="0" err="1"/>
              <a:t>nền</a:t>
            </a:r>
            <a:r>
              <a:rPr lang="en-US" dirty="0"/>
              <a:t> </a:t>
            </a:r>
            <a:r>
              <a:rPr lang="en-US" dirty="0" err="1"/>
              <a:t>tảng</a:t>
            </a:r>
            <a:r>
              <a:rPr lang="en-US" dirty="0"/>
              <a:t> Windows </a:t>
            </a:r>
            <a:r>
              <a:rPr lang="en-US" dirty="0" err="1"/>
              <a:t>như</a:t>
            </a:r>
            <a:r>
              <a:rPr lang="en-US" dirty="0"/>
              <a:t> Cisco Router </a:t>
            </a:r>
            <a:r>
              <a:rPr lang="en-US" dirty="0" err="1"/>
              <a:t>và</a:t>
            </a:r>
            <a:r>
              <a:rPr lang="en-US" dirty="0"/>
              <a:t> </a:t>
            </a:r>
            <a:r>
              <a:rPr lang="en-US" dirty="0" err="1"/>
              <a:t>một</a:t>
            </a:r>
            <a:r>
              <a:rPr lang="en-US" dirty="0"/>
              <a:t> </a:t>
            </a:r>
            <a:r>
              <a:rPr lang="en-US" dirty="0" err="1"/>
              <a:t>số</a:t>
            </a:r>
            <a:r>
              <a:rPr lang="en-US" dirty="0"/>
              <a:t> </a:t>
            </a:r>
            <a:r>
              <a:rPr lang="en-US" dirty="0" err="1"/>
              <a:t>loại</a:t>
            </a:r>
            <a:r>
              <a:rPr lang="en-US" dirty="0"/>
              <a:t> Router </a:t>
            </a:r>
            <a:r>
              <a:rPr lang="en-US" dirty="0" err="1"/>
              <a:t>khác</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lỗ</a:t>
            </a:r>
            <a:r>
              <a:rPr lang="en-US" dirty="0"/>
              <a:t> </a:t>
            </a:r>
            <a:r>
              <a:rPr lang="en-US" dirty="0" err="1"/>
              <a:t>hổng</a:t>
            </a:r>
            <a:r>
              <a:rPr lang="en-US" dirty="0"/>
              <a:t> </a:t>
            </a:r>
            <a:r>
              <a:rPr lang="en-US" dirty="0" err="1"/>
              <a:t>bảo</a:t>
            </a:r>
            <a:r>
              <a:rPr lang="en-US" dirty="0"/>
              <a:t> </a:t>
            </a:r>
            <a:r>
              <a:rPr lang="en-US" dirty="0" err="1"/>
              <a:t>mật</a:t>
            </a:r>
            <a:r>
              <a:rPr lang="en-US" dirty="0"/>
              <a:t> </a:t>
            </a:r>
            <a:r>
              <a:rPr lang="en-US" dirty="0" err="1"/>
              <a:t>này</a:t>
            </a:r>
            <a:r>
              <a:rPr lang="en-US" dirty="0"/>
              <a:t> </a:t>
            </a:r>
            <a:r>
              <a:rPr lang="en-US" dirty="0" err="1"/>
              <a:t>và</a:t>
            </a:r>
            <a:r>
              <a:rPr lang="en-US" dirty="0"/>
              <a:t> </a:t>
            </a:r>
            <a:r>
              <a:rPr lang="en-US" dirty="0" err="1"/>
              <a:t>bị</a:t>
            </a:r>
            <a:r>
              <a:rPr lang="en-US" dirty="0"/>
              <a:t> tools </a:t>
            </a:r>
            <a:r>
              <a:rPr lang="en-US" dirty="0" err="1"/>
              <a:t>này</a:t>
            </a:r>
            <a:r>
              <a:rPr lang="en-US" dirty="0"/>
              <a:t> </a:t>
            </a:r>
            <a:r>
              <a:rPr lang="en-US" dirty="0" err="1"/>
              <a:t>tấn</a:t>
            </a:r>
            <a:r>
              <a:rPr lang="en-US" dirty="0"/>
              <a:t> </a:t>
            </a:r>
            <a:r>
              <a:rPr lang="en-US" dirty="0" err="1"/>
              <a:t>công</a:t>
            </a:r>
            <a:r>
              <a:rPr lang="en-US" dirty="0"/>
              <a:t>.</a:t>
            </a:r>
            <a:br>
              <a:rPr lang="en-US" dirty="0"/>
            </a:br>
            <a:endParaRPr lang="en-US" dirty="0"/>
          </a:p>
        </p:txBody>
      </p:sp>
    </p:spTree>
    <p:extLst>
      <p:ext uri="{BB962C8B-B14F-4D97-AF65-F5344CB8AC3E}">
        <p14:creationId xmlns:p14="http://schemas.microsoft.com/office/powerpoint/2010/main" val="1047248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CFC9C-2321-448B-B7BA-5B1CC5E2A404}"/>
              </a:ext>
            </a:extLst>
          </p:cNvPr>
          <p:cNvSpPr>
            <a:spLocks noGrp="1"/>
          </p:cNvSpPr>
          <p:nvPr>
            <p:ph type="title"/>
          </p:nvPr>
        </p:nvSpPr>
        <p:spPr/>
        <p:txBody>
          <a:bodyPr/>
          <a:lstStyle/>
          <a:p>
            <a:r>
              <a:rPr lang="en-US" b="1" dirty="0"/>
              <a:t>Tools DoS – Jolt2</a:t>
            </a:r>
            <a:endParaRPr lang="en-US" dirty="0"/>
          </a:p>
        </p:txBody>
      </p:sp>
      <p:sp>
        <p:nvSpPr>
          <p:cNvPr id="3" name="Content Placeholder 2">
            <a:extLst>
              <a:ext uri="{FF2B5EF4-FFF2-40B4-BE49-F238E27FC236}">
                <a16:creationId xmlns:a16="http://schemas.microsoft.com/office/drawing/2014/main" id="{13F57CE8-0E49-4735-AE88-D23A35E9D7E4}"/>
              </a:ext>
            </a:extLst>
          </p:cNvPr>
          <p:cNvSpPr>
            <a:spLocks noGrp="1"/>
          </p:cNvSpPr>
          <p:nvPr>
            <p:ph idx="1"/>
          </p:nvPr>
        </p:nvSpPr>
        <p:spPr>
          <a:xfrm>
            <a:off x="993217" y="1711642"/>
            <a:ext cx="8596668" cy="453675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7" name="Picture 3" descr="dos4">
            <a:extLst>
              <a:ext uri="{FF2B5EF4-FFF2-40B4-BE49-F238E27FC236}">
                <a16:creationId xmlns:a16="http://schemas.microsoft.com/office/drawing/2014/main" id="{53F4FD3B-E0E5-4972-8CAF-BF7CDE234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811" y="1711643"/>
            <a:ext cx="5378334" cy="3434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41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8AD8-1855-4262-9A14-DBF30E201219}"/>
              </a:ext>
            </a:extLst>
          </p:cNvPr>
          <p:cNvSpPr>
            <a:spLocks noGrp="1"/>
          </p:cNvSpPr>
          <p:nvPr>
            <p:ph type="title"/>
          </p:nvPr>
        </p:nvSpPr>
        <p:spPr/>
        <p:txBody>
          <a:bodyPr/>
          <a:lstStyle/>
          <a:p>
            <a:r>
              <a:rPr lang="en-US" b="1" dirty="0"/>
              <a:t>Tools DoS: </a:t>
            </a:r>
            <a:r>
              <a:rPr lang="en-US" b="1" dirty="0" err="1"/>
              <a:t>Bubonic.c</a:t>
            </a:r>
            <a:endParaRPr lang="en-US" dirty="0"/>
          </a:p>
        </p:txBody>
      </p:sp>
      <p:sp>
        <p:nvSpPr>
          <p:cNvPr id="3" name="Content Placeholder 2">
            <a:extLst>
              <a:ext uri="{FF2B5EF4-FFF2-40B4-BE49-F238E27FC236}">
                <a16:creationId xmlns:a16="http://schemas.microsoft.com/office/drawing/2014/main" id="{1C12AF6D-4A03-43FE-8CD9-DB8804105821}"/>
              </a:ext>
            </a:extLst>
          </p:cNvPr>
          <p:cNvSpPr>
            <a:spLocks noGrp="1"/>
          </p:cNvSpPr>
          <p:nvPr>
            <p:ph idx="1"/>
          </p:nvPr>
        </p:nvSpPr>
        <p:spPr/>
        <p:txBody>
          <a:bodyPr/>
          <a:lstStyle/>
          <a:p>
            <a:r>
              <a:rPr lang="en-US" dirty="0" err="1"/>
              <a:t>Bubonic.c</a:t>
            </a:r>
            <a:r>
              <a:rPr lang="en-US" dirty="0"/>
              <a:t> </a:t>
            </a:r>
            <a:r>
              <a:rPr lang="en-US" dirty="0" err="1"/>
              <a:t>là</a:t>
            </a:r>
            <a:r>
              <a:rPr lang="en-US" dirty="0"/>
              <a:t> </a:t>
            </a:r>
            <a:r>
              <a:rPr lang="en-US" dirty="0" err="1"/>
              <a:t>một</a:t>
            </a:r>
            <a:r>
              <a:rPr lang="en-US" dirty="0"/>
              <a:t> tools DoS </a:t>
            </a:r>
            <a:r>
              <a:rPr lang="en-US" dirty="0" err="1"/>
              <a:t>dựa</a:t>
            </a:r>
            <a:r>
              <a:rPr lang="en-US" dirty="0"/>
              <a:t> </a:t>
            </a:r>
            <a:r>
              <a:rPr lang="en-US" dirty="0" err="1"/>
              <a:t>vào</a:t>
            </a:r>
            <a:r>
              <a:rPr lang="en-US" dirty="0"/>
              <a:t> </a:t>
            </a:r>
            <a:r>
              <a:rPr lang="en-US" dirty="0" err="1"/>
              <a:t>các</a:t>
            </a:r>
            <a:r>
              <a:rPr lang="en-US" dirty="0"/>
              <a:t> </a:t>
            </a:r>
            <a:r>
              <a:rPr lang="en-US" dirty="0" err="1"/>
              <a:t>lỗ</a:t>
            </a:r>
            <a:r>
              <a:rPr lang="en-US" dirty="0"/>
              <a:t> </a:t>
            </a:r>
            <a:r>
              <a:rPr lang="en-US" dirty="0" err="1"/>
              <a:t>hổng</a:t>
            </a:r>
            <a:r>
              <a:rPr lang="en-US" dirty="0"/>
              <a:t> </a:t>
            </a:r>
            <a:r>
              <a:rPr lang="en-US" dirty="0" err="1"/>
              <a:t>bảo</a:t>
            </a:r>
            <a:r>
              <a:rPr lang="en-US" dirty="0"/>
              <a:t> </a:t>
            </a:r>
            <a:r>
              <a:rPr lang="en-US" dirty="0" err="1"/>
              <a:t>mật</a:t>
            </a:r>
            <a:r>
              <a:rPr lang="en-US" dirty="0"/>
              <a:t> </a:t>
            </a:r>
            <a:r>
              <a:rPr lang="en-US" dirty="0" err="1"/>
              <a:t>trên</a:t>
            </a:r>
            <a:r>
              <a:rPr lang="en-US" dirty="0"/>
              <a:t> Windows 2000</a:t>
            </a:r>
          </a:p>
          <a:p>
            <a:r>
              <a:rPr lang="en-US" dirty="0" err="1"/>
              <a:t>Nó</a:t>
            </a:r>
            <a:r>
              <a:rPr lang="en-US" dirty="0"/>
              <a:t> </a:t>
            </a:r>
            <a:r>
              <a:rPr lang="en-US" dirty="0" err="1"/>
              <a:t>hoạt</a:t>
            </a:r>
            <a:r>
              <a:rPr lang="en-US" dirty="0"/>
              <a:t> </a:t>
            </a:r>
            <a:r>
              <a:rPr lang="en-US" dirty="0" err="1"/>
              <a:t>động</a:t>
            </a:r>
            <a:r>
              <a:rPr lang="en-US" dirty="0"/>
              <a:t> </a:t>
            </a:r>
            <a:r>
              <a:rPr lang="en-US" dirty="0" err="1"/>
              <a:t>bằng</a:t>
            </a:r>
            <a:r>
              <a:rPr lang="en-US" dirty="0"/>
              <a:t> </a:t>
            </a:r>
            <a:r>
              <a:rPr lang="en-US" dirty="0" err="1"/>
              <a:t>cách</a:t>
            </a:r>
            <a:r>
              <a:rPr lang="en-US" dirty="0"/>
              <a:t> </a:t>
            </a:r>
            <a:r>
              <a:rPr lang="en-US" dirty="0" err="1"/>
              <a:t>ngẫu</a:t>
            </a:r>
            <a:r>
              <a:rPr lang="en-US" dirty="0"/>
              <a:t> </a:t>
            </a:r>
            <a:r>
              <a:rPr lang="en-US" dirty="0" err="1"/>
              <a:t>nhiên</a:t>
            </a:r>
            <a:r>
              <a:rPr lang="en-US" dirty="0"/>
              <a:t> </a:t>
            </a:r>
            <a:r>
              <a:rPr lang="en-US" dirty="0" err="1"/>
              <a:t>gửi</a:t>
            </a:r>
            <a:r>
              <a:rPr lang="en-US" dirty="0"/>
              <a:t> </a:t>
            </a:r>
            <a:r>
              <a:rPr lang="en-US" dirty="0" err="1"/>
              <a:t>các</a:t>
            </a:r>
            <a:r>
              <a:rPr lang="en-US" dirty="0"/>
              <a:t> </a:t>
            </a:r>
            <a:r>
              <a:rPr lang="en-US" dirty="0" err="1"/>
              <a:t>gói</a:t>
            </a:r>
            <a:r>
              <a:rPr lang="en-US" dirty="0"/>
              <a:t> tin TCP </a:t>
            </a:r>
            <a:r>
              <a:rPr lang="en-US" dirty="0" err="1"/>
              <a:t>với</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ngẫu</a:t>
            </a:r>
            <a:r>
              <a:rPr lang="en-US" dirty="0"/>
              <a:t> </a:t>
            </a:r>
            <a:r>
              <a:rPr lang="en-US" dirty="0" err="1"/>
              <a:t>nhiên</a:t>
            </a:r>
            <a:r>
              <a:rPr lang="en-US" dirty="0"/>
              <a:t> </a:t>
            </a:r>
            <a:r>
              <a:rPr lang="en-US" dirty="0" err="1"/>
              <a:t>làm</a:t>
            </a:r>
            <a:r>
              <a:rPr lang="en-US" dirty="0"/>
              <a:t> </a:t>
            </a:r>
            <a:r>
              <a:rPr lang="en-US" dirty="0" err="1"/>
              <a:t>cho</a:t>
            </a:r>
            <a:r>
              <a:rPr lang="en-US" dirty="0"/>
              <a:t> </a:t>
            </a:r>
            <a:r>
              <a:rPr lang="en-US" dirty="0" err="1"/>
              <a:t>máy</a:t>
            </a:r>
            <a:r>
              <a:rPr lang="en-US" dirty="0"/>
              <a:t> </a:t>
            </a:r>
            <a:r>
              <a:rPr lang="en-US" dirty="0" err="1"/>
              <a:t>chủ</a:t>
            </a:r>
            <a:r>
              <a:rPr lang="en-US" dirty="0"/>
              <a:t> </a:t>
            </a:r>
            <a:r>
              <a:rPr lang="en-US" dirty="0" err="1"/>
              <a:t>tốn</a:t>
            </a:r>
            <a:r>
              <a:rPr lang="en-US" dirty="0"/>
              <a:t> </a:t>
            </a:r>
            <a:r>
              <a:rPr lang="en-US" dirty="0" err="1"/>
              <a:t>rất</a:t>
            </a:r>
            <a:r>
              <a:rPr lang="en-US" dirty="0"/>
              <a:t> </a:t>
            </a:r>
            <a:r>
              <a:rPr lang="en-US" dirty="0" err="1"/>
              <a:t>nhiều</a:t>
            </a:r>
            <a:r>
              <a:rPr lang="en-US" dirty="0"/>
              <a:t> </a:t>
            </a:r>
            <a:r>
              <a:rPr lang="en-US" dirty="0" err="1"/>
              <a:t>tài</a:t>
            </a:r>
            <a:r>
              <a:rPr lang="en-US" dirty="0"/>
              <a:t> </a:t>
            </a:r>
            <a:r>
              <a:rPr lang="en-US" dirty="0" err="1"/>
              <a:t>nguyên</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và</a:t>
            </a:r>
            <a:r>
              <a:rPr lang="en-US" dirty="0"/>
              <a:t> </a:t>
            </a:r>
            <a:r>
              <a:rPr lang="en-US" dirty="0" err="1"/>
              <a:t>từ</a:t>
            </a:r>
            <a:r>
              <a:rPr lang="en-US" dirty="0"/>
              <a:t> </a:t>
            </a:r>
            <a:r>
              <a:rPr lang="en-US" dirty="0" err="1"/>
              <a:t>đó</a:t>
            </a:r>
            <a:r>
              <a:rPr lang="en-US" dirty="0"/>
              <a:t> </a:t>
            </a:r>
            <a:r>
              <a:rPr lang="en-US" dirty="0" err="1"/>
              <a:t>sẽ</a:t>
            </a:r>
            <a:r>
              <a:rPr lang="en-US" dirty="0"/>
              <a:t> </a:t>
            </a:r>
            <a:r>
              <a:rPr lang="en-US" dirty="0" err="1"/>
              <a:t>xuất</a:t>
            </a:r>
            <a:r>
              <a:rPr lang="en-US" dirty="0"/>
              <a:t> </a:t>
            </a:r>
            <a:r>
              <a:rPr lang="en-US" dirty="0" err="1"/>
              <a:t>hiện</a:t>
            </a:r>
            <a:r>
              <a:rPr lang="en-US" dirty="0"/>
              <a:t> </a:t>
            </a:r>
            <a:r>
              <a:rPr lang="en-US" dirty="0" err="1"/>
              <a:t>những</a:t>
            </a:r>
            <a:r>
              <a:rPr lang="en-US" dirty="0"/>
              <a:t> </a:t>
            </a:r>
            <a:r>
              <a:rPr lang="en-US" dirty="0" err="1"/>
              <a:t>lỗ</a:t>
            </a:r>
            <a:r>
              <a:rPr lang="en-US" dirty="0"/>
              <a:t> </a:t>
            </a:r>
            <a:r>
              <a:rPr lang="en-US" dirty="0" err="1"/>
              <a:t>hổng</a:t>
            </a:r>
            <a:r>
              <a:rPr lang="en-US" dirty="0"/>
              <a:t> </a:t>
            </a:r>
            <a:r>
              <a:rPr lang="en-US" dirty="0" err="1"/>
              <a:t>bảo</a:t>
            </a:r>
            <a:r>
              <a:rPr lang="en-US" dirty="0"/>
              <a:t> </a:t>
            </a:r>
            <a:r>
              <a:rPr lang="en-US" dirty="0" err="1"/>
              <a:t>mật</a:t>
            </a:r>
            <a:r>
              <a:rPr lang="en-US" dirty="0"/>
              <a:t>.</a:t>
            </a:r>
          </a:p>
          <a:p>
            <a:r>
              <a:rPr lang="en-US" dirty="0" err="1"/>
              <a:t>Sử</a:t>
            </a:r>
            <a:r>
              <a:rPr lang="en-US" dirty="0"/>
              <a:t> </a:t>
            </a:r>
            <a:r>
              <a:rPr lang="en-US" dirty="0" err="1"/>
              <a:t>dụng</a:t>
            </a:r>
            <a:r>
              <a:rPr lang="en-US" dirty="0"/>
              <a:t> </a:t>
            </a:r>
            <a:r>
              <a:rPr lang="en-US" dirty="0" err="1"/>
              <a:t>bubonic.c</a:t>
            </a:r>
            <a:r>
              <a:rPr lang="en-US" dirty="0"/>
              <a:t> </a:t>
            </a:r>
            <a:r>
              <a:rPr lang="en-US" dirty="0" err="1"/>
              <a:t>bằng</a:t>
            </a:r>
            <a:r>
              <a:rPr lang="en-US" dirty="0"/>
              <a:t> </a:t>
            </a:r>
            <a:r>
              <a:rPr lang="en-US" dirty="0" err="1"/>
              <a:t>cách</a:t>
            </a:r>
            <a:r>
              <a:rPr lang="en-US" dirty="0"/>
              <a:t> </a:t>
            </a:r>
            <a:r>
              <a:rPr lang="en-US" dirty="0" err="1"/>
              <a:t>gõ</a:t>
            </a:r>
            <a:r>
              <a:rPr lang="en-US" dirty="0"/>
              <a:t> </a:t>
            </a:r>
            <a:r>
              <a:rPr lang="en-US" dirty="0" err="1"/>
              <a:t>câu</a:t>
            </a:r>
            <a:r>
              <a:rPr lang="en-US" dirty="0"/>
              <a:t> </a:t>
            </a:r>
            <a:r>
              <a:rPr lang="en-US" dirty="0" err="1"/>
              <a:t>lệnh</a:t>
            </a:r>
            <a:r>
              <a:rPr lang="en-US" dirty="0"/>
              <a:t>: bubonic 12.23.23.2 10.0.0.1 100</a:t>
            </a:r>
          </a:p>
          <a:p>
            <a:endParaRPr lang="en-US" dirty="0"/>
          </a:p>
        </p:txBody>
      </p:sp>
    </p:spTree>
    <p:extLst>
      <p:ext uri="{BB962C8B-B14F-4D97-AF65-F5344CB8AC3E}">
        <p14:creationId xmlns:p14="http://schemas.microsoft.com/office/powerpoint/2010/main" val="2516283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7A1E-3BFC-4B6D-AE20-93D1DC907AAF}"/>
              </a:ext>
            </a:extLst>
          </p:cNvPr>
          <p:cNvSpPr>
            <a:spLocks noGrp="1"/>
          </p:cNvSpPr>
          <p:nvPr>
            <p:ph type="title"/>
          </p:nvPr>
        </p:nvSpPr>
        <p:spPr/>
        <p:txBody>
          <a:bodyPr/>
          <a:lstStyle/>
          <a:p>
            <a:r>
              <a:rPr lang="en-US" b="1" dirty="0"/>
              <a:t>Tools DoS: </a:t>
            </a:r>
            <a:r>
              <a:rPr lang="en-US" b="1" dirty="0" err="1"/>
              <a:t>Bubonic.c</a:t>
            </a:r>
            <a:endParaRPr lang="en-US" dirty="0"/>
          </a:p>
        </p:txBody>
      </p:sp>
      <p:sp>
        <p:nvSpPr>
          <p:cNvPr id="3" name="Content Placeholder 2">
            <a:extLst>
              <a:ext uri="{FF2B5EF4-FFF2-40B4-BE49-F238E27FC236}">
                <a16:creationId xmlns:a16="http://schemas.microsoft.com/office/drawing/2014/main" id="{1259D399-5BD5-4738-93D7-4C06A971940F}"/>
              </a:ext>
            </a:extLst>
          </p:cNvPr>
          <p:cNvSpPr>
            <a:spLocks noGrp="1"/>
          </p:cNvSpPr>
          <p:nvPr>
            <p:ph idx="1"/>
          </p:nvPr>
        </p:nvSpPr>
        <p:spPr>
          <a:xfrm>
            <a:off x="677334" y="2002647"/>
            <a:ext cx="8596668" cy="3880773"/>
          </a:xfrm>
        </p:spPr>
        <p:txBody>
          <a:bodyPr/>
          <a:lstStyle/>
          <a:p>
            <a:endParaRPr lang="en-US" dirty="0"/>
          </a:p>
        </p:txBody>
      </p:sp>
      <p:pic>
        <p:nvPicPr>
          <p:cNvPr id="2050" name="Picture 2" descr="dos5">
            <a:extLst>
              <a:ext uri="{FF2B5EF4-FFF2-40B4-BE49-F238E27FC236}">
                <a16:creationId xmlns:a16="http://schemas.microsoft.com/office/drawing/2014/main" id="{8DA6B3CA-457A-433F-A1B8-0FAF708F8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391" y="1669040"/>
            <a:ext cx="5273819" cy="412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7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2F7D-27F2-4BC2-A524-3B0C448AF0D4}"/>
              </a:ext>
            </a:extLst>
          </p:cNvPr>
          <p:cNvSpPr>
            <a:spLocks noGrp="1"/>
          </p:cNvSpPr>
          <p:nvPr>
            <p:ph type="title"/>
          </p:nvPr>
        </p:nvSpPr>
        <p:spPr/>
        <p:txBody>
          <a:bodyPr/>
          <a:lstStyle/>
          <a:p>
            <a:r>
              <a:rPr lang="en-US" b="1" dirty="0"/>
              <a:t>Tools DoS: Land and </a:t>
            </a:r>
            <a:r>
              <a:rPr lang="en-US" b="1" dirty="0" err="1"/>
              <a:t>LaTierra</a:t>
            </a:r>
            <a:endParaRPr lang="en-US" dirty="0"/>
          </a:p>
        </p:txBody>
      </p:sp>
      <p:sp>
        <p:nvSpPr>
          <p:cNvPr id="3" name="Content Placeholder 2">
            <a:extLst>
              <a:ext uri="{FF2B5EF4-FFF2-40B4-BE49-F238E27FC236}">
                <a16:creationId xmlns:a16="http://schemas.microsoft.com/office/drawing/2014/main" id="{4C860D33-F577-4DB6-A06B-B8332179EA39}"/>
              </a:ext>
            </a:extLst>
          </p:cNvPr>
          <p:cNvSpPr>
            <a:spLocks noGrp="1"/>
          </p:cNvSpPr>
          <p:nvPr>
            <p:ph idx="1"/>
          </p:nvPr>
        </p:nvSpPr>
        <p:spPr/>
        <p:txBody>
          <a:bodyPr/>
          <a:lstStyle/>
          <a:p>
            <a:r>
              <a:rPr lang="en-US" dirty="0" err="1"/>
              <a:t>Giả</a:t>
            </a:r>
            <a:r>
              <a:rPr lang="en-US" dirty="0"/>
              <a:t> </a:t>
            </a:r>
            <a:r>
              <a:rPr lang="en-US" dirty="0" err="1"/>
              <a:t>mạo</a:t>
            </a:r>
            <a:r>
              <a:rPr lang="en-US" dirty="0"/>
              <a:t> </a:t>
            </a:r>
            <a:r>
              <a:rPr lang="en-US" dirty="0" err="1"/>
              <a:t>địa</a:t>
            </a:r>
            <a:r>
              <a:rPr lang="en-US" dirty="0"/>
              <a:t> </a:t>
            </a:r>
            <a:r>
              <a:rPr lang="en-US" dirty="0" err="1"/>
              <a:t>chỉ</a:t>
            </a:r>
            <a:r>
              <a:rPr lang="en-US" dirty="0"/>
              <a:t> IP </a:t>
            </a:r>
            <a:r>
              <a:rPr lang="en-US" dirty="0" err="1"/>
              <a:t>được</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quá</a:t>
            </a:r>
            <a:r>
              <a:rPr lang="en-US" dirty="0"/>
              <a:t> </a:t>
            </a:r>
            <a:r>
              <a:rPr lang="en-US" dirty="0" err="1"/>
              <a:t>trình</a:t>
            </a:r>
            <a:r>
              <a:rPr lang="en-US" dirty="0"/>
              <a:t> </a:t>
            </a:r>
            <a:r>
              <a:rPr lang="en-US" dirty="0" err="1"/>
              <a:t>mở</a:t>
            </a:r>
            <a:r>
              <a:rPr lang="en-US" dirty="0"/>
              <a:t> </a:t>
            </a:r>
            <a:r>
              <a:rPr lang="en-US" dirty="0" err="1"/>
              <a:t>các</a:t>
            </a:r>
            <a:r>
              <a:rPr lang="en-US" dirty="0"/>
              <a:t> </a:t>
            </a:r>
            <a:r>
              <a:rPr lang="en-US" dirty="0" err="1"/>
              <a:t>kết</a:t>
            </a:r>
            <a:r>
              <a:rPr lang="en-US" dirty="0"/>
              <a:t> </a:t>
            </a:r>
            <a:r>
              <a:rPr lang="en-US" dirty="0" err="1"/>
              <a:t>nối</a:t>
            </a:r>
            <a:r>
              <a:rPr lang="en-US" dirty="0"/>
              <a:t> </a:t>
            </a:r>
            <a:r>
              <a:rPr lang="en-US" dirty="0" err="1"/>
              <a:t>giữa</a:t>
            </a:r>
            <a:r>
              <a:rPr lang="en-US" dirty="0"/>
              <a:t> </a:t>
            </a:r>
            <a:r>
              <a:rPr lang="en-US" dirty="0" err="1"/>
              <a:t>hai</a:t>
            </a:r>
            <a:r>
              <a:rPr lang="en-US" dirty="0"/>
              <a:t> </a:t>
            </a:r>
            <a:r>
              <a:rPr lang="en-US" dirty="0" err="1"/>
              <a:t>máy</a:t>
            </a:r>
            <a:r>
              <a:rPr lang="en-US" dirty="0"/>
              <a:t> </a:t>
            </a:r>
            <a:r>
              <a:rPr lang="en-US" dirty="0" err="1"/>
              <a:t>tính</a:t>
            </a:r>
            <a:r>
              <a:rPr lang="en-US" dirty="0"/>
              <a:t>.</a:t>
            </a:r>
          </a:p>
          <a:p>
            <a:r>
              <a:rPr lang="en-US" dirty="0" err="1"/>
              <a:t>Cả</a:t>
            </a:r>
            <a:r>
              <a:rPr lang="en-US" dirty="0"/>
              <a:t> </a:t>
            </a:r>
            <a:r>
              <a:rPr lang="en-US" dirty="0" err="1"/>
              <a:t>hai</a:t>
            </a:r>
            <a:r>
              <a:rPr lang="en-US" dirty="0"/>
              <a:t> </a:t>
            </a:r>
            <a:r>
              <a:rPr lang="en-US" dirty="0" err="1"/>
              <a:t>địa</a:t>
            </a:r>
            <a:r>
              <a:rPr lang="en-US" dirty="0"/>
              <a:t> </a:t>
            </a:r>
            <a:r>
              <a:rPr lang="en-US" dirty="0" err="1"/>
              <a:t>chỉ</a:t>
            </a:r>
            <a:r>
              <a:rPr lang="en-US" dirty="0"/>
              <a:t> IP, </a:t>
            </a:r>
            <a:r>
              <a:rPr lang="en-US" dirty="0" err="1"/>
              <a:t>địa</a:t>
            </a:r>
            <a:r>
              <a:rPr lang="en-US" dirty="0"/>
              <a:t> </a:t>
            </a:r>
            <a:r>
              <a:rPr lang="en-US" dirty="0" err="1"/>
              <a:t>chỉ</a:t>
            </a:r>
            <a:r>
              <a:rPr lang="en-US" dirty="0"/>
              <a:t> </a:t>
            </a:r>
            <a:r>
              <a:rPr lang="en-US" dirty="0" err="1"/>
              <a:t>nguồn</a:t>
            </a:r>
            <a:r>
              <a:rPr lang="en-US" dirty="0"/>
              <a:t> (source) </a:t>
            </a:r>
            <a:r>
              <a:rPr lang="en-US" dirty="0" err="1"/>
              <a:t>và</a:t>
            </a:r>
            <a:r>
              <a:rPr lang="en-US" dirty="0"/>
              <a:t> </a:t>
            </a:r>
            <a:r>
              <a:rPr lang="en-US" dirty="0" err="1"/>
              <a:t>địa</a:t>
            </a:r>
            <a:r>
              <a:rPr lang="en-US" dirty="0"/>
              <a:t> </a:t>
            </a:r>
            <a:r>
              <a:rPr lang="en-US" dirty="0" err="1"/>
              <a:t>chỉ</a:t>
            </a:r>
            <a:r>
              <a:rPr lang="en-US" dirty="0"/>
              <a:t> IP </a:t>
            </a:r>
            <a:r>
              <a:rPr lang="en-US" dirty="0" err="1"/>
              <a:t>đích</a:t>
            </a:r>
            <a:r>
              <a:rPr lang="en-US" dirty="0"/>
              <a:t>, </a:t>
            </a:r>
            <a:r>
              <a:rPr lang="en-US" dirty="0" err="1"/>
              <a:t>được</a:t>
            </a:r>
            <a:r>
              <a:rPr lang="en-US" dirty="0"/>
              <a:t> </a:t>
            </a:r>
            <a:r>
              <a:rPr lang="en-US" dirty="0" err="1"/>
              <a:t>chỉnh</a:t>
            </a:r>
            <a:r>
              <a:rPr lang="en-US" dirty="0"/>
              <a:t> </a:t>
            </a:r>
            <a:r>
              <a:rPr lang="en-US" dirty="0" err="1"/>
              <a:t>sửa</a:t>
            </a:r>
            <a:r>
              <a:rPr lang="en-US" dirty="0"/>
              <a:t> </a:t>
            </a:r>
            <a:r>
              <a:rPr lang="en-US" dirty="0" err="1"/>
              <a:t>thành</a:t>
            </a:r>
            <a:r>
              <a:rPr lang="en-US" dirty="0"/>
              <a:t> </a:t>
            </a:r>
            <a:r>
              <a:rPr lang="en-US" dirty="0" err="1"/>
              <a:t>một</a:t>
            </a:r>
            <a:r>
              <a:rPr lang="en-US" dirty="0"/>
              <a:t> </a:t>
            </a:r>
            <a:r>
              <a:rPr lang="en-US" dirty="0" err="1"/>
              <a:t>địa</a:t>
            </a:r>
            <a:r>
              <a:rPr lang="en-US" dirty="0"/>
              <a:t> </a:t>
            </a:r>
            <a:r>
              <a:rPr lang="en-US" dirty="0" err="1"/>
              <a:t>chỉ</a:t>
            </a:r>
            <a:r>
              <a:rPr lang="en-US" dirty="0"/>
              <a:t> </a:t>
            </a:r>
            <a:r>
              <a:rPr lang="en-US" dirty="0" err="1"/>
              <a:t>của</a:t>
            </a:r>
            <a:r>
              <a:rPr lang="en-US" dirty="0"/>
              <a:t> IP </a:t>
            </a:r>
            <a:r>
              <a:rPr lang="en-US" dirty="0" err="1"/>
              <a:t>đích</a:t>
            </a:r>
            <a:r>
              <a:rPr lang="en-US" dirty="0"/>
              <a:t> </a:t>
            </a:r>
            <a:r>
              <a:rPr lang="en-US" dirty="0" err="1"/>
              <a:t>khi</a:t>
            </a:r>
            <a:r>
              <a:rPr lang="en-US" dirty="0"/>
              <a:t> </a:t>
            </a:r>
            <a:r>
              <a:rPr lang="en-US" dirty="0" err="1"/>
              <a:t>đó</a:t>
            </a:r>
            <a:r>
              <a:rPr lang="en-US" dirty="0"/>
              <a:t> </a:t>
            </a:r>
            <a:r>
              <a:rPr lang="en-US" dirty="0" err="1"/>
              <a:t>kết</a:t>
            </a:r>
            <a:r>
              <a:rPr lang="en-US" dirty="0"/>
              <a:t> </a:t>
            </a:r>
            <a:r>
              <a:rPr lang="en-US" dirty="0" err="1"/>
              <a:t>nối</a:t>
            </a:r>
            <a:r>
              <a:rPr lang="en-US" dirty="0"/>
              <a:t> </a:t>
            </a:r>
            <a:r>
              <a:rPr lang="en-US" dirty="0" err="1"/>
              <a:t>giữa</a:t>
            </a:r>
            <a:r>
              <a:rPr lang="en-US" dirty="0"/>
              <a:t> </a:t>
            </a:r>
            <a:r>
              <a:rPr lang="en-US" dirty="0" err="1"/>
              <a:t>máy</a:t>
            </a:r>
            <a:r>
              <a:rPr lang="en-US" dirty="0"/>
              <a:t> A </a:t>
            </a:r>
            <a:r>
              <a:rPr lang="en-US" dirty="0" err="1"/>
              <a:t>và</a:t>
            </a:r>
            <a:r>
              <a:rPr lang="en-US" dirty="0"/>
              <a:t> </a:t>
            </a:r>
            <a:r>
              <a:rPr lang="en-US" dirty="0" err="1"/>
              <a:t>máy</a:t>
            </a:r>
            <a:r>
              <a:rPr lang="en-US" dirty="0"/>
              <a:t> B </a:t>
            </a:r>
            <a:r>
              <a:rPr lang="en-US" dirty="0" err="1"/>
              <a:t>đang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nếu</a:t>
            </a:r>
            <a:r>
              <a:rPr lang="en-US" dirty="0"/>
              <a:t> </a:t>
            </a:r>
            <a:r>
              <a:rPr lang="en-US" dirty="0" err="1"/>
              <a:t>có</a:t>
            </a:r>
            <a:r>
              <a:rPr lang="en-US" dirty="0"/>
              <a:t> </a:t>
            </a:r>
            <a:r>
              <a:rPr lang="en-US" dirty="0" err="1"/>
              <a:t>tấn</a:t>
            </a:r>
            <a:r>
              <a:rPr lang="en-US" dirty="0"/>
              <a:t> </a:t>
            </a:r>
            <a:r>
              <a:rPr lang="en-US" dirty="0" err="1"/>
              <a:t>công</a:t>
            </a:r>
            <a:r>
              <a:rPr lang="en-US" dirty="0"/>
              <a:t> </a:t>
            </a:r>
            <a:r>
              <a:rPr lang="en-US" dirty="0" err="1"/>
              <a:t>này</a:t>
            </a:r>
            <a:r>
              <a:rPr lang="en-US" dirty="0"/>
              <a:t> </a:t>
            </a:r>
            <a:r>
              <a:rPr lang="en-US" dirty="0" err="1"/>
              <a:t>xảy</a:t>
            </a:r>
            <a:r>
              <a:rPr lang="en-US" dirty="0"/>
              <a:t> ra </a:t>
            </a:r>
            <a:r>
              <a:rPr lang="en-US" dirty="0" err="1"/>
              <a:t>thì</a:t>
            </a:r>
            <a:r>
              <a:rPr lang="en-US" dirty="0"/>
              <a:t> </a:t>
            </a:r>
            <a:r>
              <a:rPr lang="en-US" dirty="0" err="1"/>
              <a:t>kết</a:t>
            </a:r>
            <a:r>
              <a:rPr lang="en-US" dirty="0"/>
              <a:t> </a:t>
            </a:r>
            <a:r>
              <a:rPr lang="en-US" dirty="0" err="1"/>
              <a:t>nối</a:t>
            </a:r>
            <a:r>
              <a:rPr lang="en-US" dirty="0"/>
              <a:t> </a:t>
            </a:r>
            <a:r>
              <a:rPr lang="en-US" dirty="0" err="1"/>
              <a:t>giữa</a:t>
            </a:r>
            <a:r>
              <a:rPr lang="en-US" dirty="0"/>
              <a:t> </a:t>
            </a:r>
            <a:r>
              <a:rPr lang="en-US" dirty="0" err="1"/>
              <a:t>hai</a:t>
            </a:r>
            <a:r>
              <a:rPr lang="en-US" dirty="0"/>
              <a:t> </a:t>
            </a:r>
            <a:r>
              <a:rPr lang="en-US" dirty="0" err="1"/>
              <a:t>máy</a:t>
            </a:r>
            <a:r>
              <a:rPr lang="en-US" dirty="0"/>
              <a:t> A </a:t>
            </a:r>
            <a:r>
              <a:rPr lang="en-US" dirty="0" err="1"/>
              <a:t>và</a:t>
            </a:r>
            <a:r>
              <a:rPr lang="en-US" dirty="0"/>
              <a:t> B </a:t>
            </a:r>
            <a:r>
              <a:rPr lang="en-US" dirty="0" err="1"/>
              <a:t>sẽ</a:t>
            </a:r>
            <a:r>
              <a:rPr lang="en-US" dirty="0"/>
              <a:t> </a:t>
            </a:r>
            <a:r>
              <a:rPr lang="en-US" dirty="0" err="1"/>
              <a:t>bị</a:t>
            </a:r>
            <a:r>
              <a:rPr lang="en-US" dirty="0"/>
              <a:t> </a:t>
            </a:r>
            <a:r>
              <a:rPr lang="en-US" dirty="0" err="1"/>
              <a:t>ngắt</a:t>
            </a:r>
            <a:r>
              <a:rPr lang="en-US" dirty="0"/>
              <a:t> </a:t>
            </a:r>
            <a:r>
              <a:rPr lang="en-US" dirty="0" err="1"/>
              <a:t>kết</a:t>
            </a:r>
            <a:r>
              <a:rPr lang="en-US" dirty="0"/>
              <a:t> </a:t>
            </a:r>
            <a:r>
              <a:rPr lang="en-US" dirty="0" err="1"/>
              <a:t>nối</a:t>
            </a:r>
            <a:r>
              <a:rPr lang="en-US" dirty="0"/>
              <a:t>.</a:t>
            </a:r>
          </a:p>
          <a:p>
            <a:r>
              <a:rPr lang="en-US" dirty="0" err="1"/>
              <a:t>Kết</a:t>
            </a:r>
            <a:r>
              <a:rPr lang="en-US" dirty="0"/>
              <a:t> </a:t>
            </a:r>
            <a:r>
              <a:rPr lang="en-US" dirty="0" err="1"/>
              <a:t>quả</a:t>
            </a:r>
            <a:r>
              <a:rPr lang="en-US" dirty="0"/>
              <a:t> </a:t>
            </a:r>
            <a:r>
              <a:rPr lang="en-US" dirty="0" err="1"/>
              <a:t>này</a:t>
            </a:r>
            <a:r>
              <a:rPr lang="en-US" dirty="0"/>
              <a:t> do </a:t>
            </a:r>
            <a:r>
              <a:rPr lang="en-US" dirty="0" err="1"/>
              <a:t>địa</a:t>
            </a:r>
            <a:r>
              <a:rPr lang="en-US" dirty="0"/>
              <a:t> </a:t>
            </a:r>
            <a:r>
              <a:rPr lang="en-US" dirty="0" err="1"/>
              <a:t>chỉ</a:t>
            </a:r>
            <a:r>
              <a:rPr lang="en-US" dirty="0"/>
              <a:t> IP </a:t>
            </a:r>
            <a:r>
              <a:rPr lang="en-US" dirty="0" err="1"/>
              <a:t>nguồn</a:t>
            </a:r>
            <a:r>
              <a:rPr lang="en-US" dirty="0"/>
              <a:t> </a:t>
            </a:r>
            <a:r>
              <a:rPr lang="en-US" dirty="0" err="1"/>
              <a:t>và</a:t>
            </a:r>
            <a:r>
              <a:rPr lang="en-US" dirty="0"/>
              <a:t> </a:t>
            </a:r>
            <a:r>
              <a:rPr lang="en-US" dirty="0" err="1"/>
              <a:t>địa</a:t>
            </a:r>
            <a:r>
              <a:rPr lang="en-US" dirty="0"/>
              <a:t> </a:t>
            </a:r>
            <a:r>
              <a:rPr lang="en-US" dirty="0" err="1"/>
              <a:t>chỉ</a:t>
            </a:r>
            <a:r>
              <a:rPr lang="en-US" dirty="0"/>
              <a:t> IP </a:t>
            </a:r>
            <a:r>
              <a:rPr lang="en-US" dirty="0" err="1"/>
              <a:t>đích</a:t>
            </a:r>
            <a:r>
              <a:rPr lang="en-US" dirty="0"/>
              <a:t> </a:t>
            </a:r>
            <a:r>
              <a:rPr lang="en-US" dirty="0" err="1"/>
              <a:t>của</a:t>
            </a:r>
            <a:r>
              <a:rPr lang="en-US" dirty="0"/>
              <a:t> </a:t>
            </a:r>
            <a:r>
              <a:rPr lang="en-US" dirty="0" err="1"/>
              <a:t>gói</a:t>
            </a:r>
            <a:r>
              <a:rPr lang="en-US" dirty="0"/>
              <a:t> tin </a:t>
            </a:r>
            <a:r>
              <a:rPr lang="en-US" dirty="0" err="1"/>
              <a:t>giống</a:t>
            </a:r>
            <a:r>
              <a:rPr lang="en-US" dirty="0"/>
              <a:t> </a:t>
            </a:r>
            <a:r>
              <a:rPr lang="en-US" dirty="0" err="1"/>
              <a:t>nhau</a:t>
            </a:r>
            <a:r>
              <a:rPr lang="en-US" dirty="0"/>
              <a:t> </a:t>
            </a:r>
            <a:r>
              <a:rPr lang="en-US" dirty="0" err="1"/>
              <a:t>và</a:t>
            </a:r>
            <a:r>
              <a:rPr lang="en-US" dirty="0"/>
              <a:t> </a:t>
            </a:r>
            <a:r>
              <a:rPr lang="en-US" dirty="0" err="1"/>
              <a:t>gói</a:t>
            </a:r>
            <a:r>
              <a:rPr lang="en-US" dirty="0"/>
              <a:t> tin </a:t>
            </a:r>
            <a:r>
              <a:rPr lang="en-US" dirty="0" err="1"/>
              <a:t>không</a:t>
            </a:r>
            <a:r>
              <a:rPr lang="en-US" dirty="0"/>
              <a:t> </a:t>
            </a:r>
            <a:r>
              <a:rPr lang="en-US" dirty="0" err="1"/>
              <a:t>thể</a:t>
            </a:r>
            <a:r>
              <a:rPr lang="en-US" dirty="0"/>
              <a:t> </a:t>
            </a:r>
            <a:r>
              <a:rPr lang="en-US" dirty="0" err="1"/>
              <a:t>đi</a:t>
            </a:r>
            <a:r>
              <a:rPr lang="en-US" dirty="0"/>
              <a:t> </a:t>
            </a:r>
            <a:r>
              <a:rPr lang="en-US" dirty="0" err="1"/>
              <a:t>đến</a:t>
            </a:r>
            <a:r>
              <a:rPr lang="en-US" dirty="0"/>
              <a:t> </a:t>
            </a:r>
            <a:r>
              <a:rPr lang="en-US" dirty="0" err="1"/>
              <a:t>đích</a:t>
            </a:r>
            <a:r>
              <a:rPr lang="en-US" dirty="0"/>
              <a:t> </a:t>
            </a:r>
            <a:r>
              <a:rPr lang="en-US" dirty="0" err="1"/>
              <a:t>cần</a:t>
            </a:r>
            <a:r>
              <a:rPr lang="en-US" dirty="0"/>
              <a:t> </a:t>
            </a:r>
            <a:r>
              <a:rPr lang="en-US" dirty="0" err="1"/>
              <a:t>đến</a:t>
            </a:r>
            <a:r>
              <a:rPr lang="en-US" dirty="0"/>
              <a:t>.</a:t>
            </a:r>
            <a:br>
              <a:rPr lang="en-US" dirty="0"/>
            </a:br>
            <a:endParaRPr lang="en-US" dirty="0"/>
          </a:p>
        </p:txBody>
      </p:sp>
    </p:spTree>
    <p:extLst>
      <p:ext uri="{BB962C8B-B14F-4D97-AF65-F5344CB8AC3E}">
        <p14:creationId xmlns:p14="http://schemas.microsoft.com/office/powerpoint/2010/main" val="277867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306E-0E50-4D56-A5B8-8983106A3BDA}"/>
              </a:ext>
            </a:extLst>
          </p:cNvPr>
          <p:cNvSpPr>
            <a:spLocks noGrp="1"/>
          </p:cNvSpPr>
          <p:nvPr>
            <p:ph type="title"/>
          </p:nvPr>
        </p:nvSpPr>
        <p:spPr/>
        <p:txBody>
          <a:bodyPr/>
          <a:lstStyle/>
          <a:p>
            <a:r>
              <a:rPr lang="en-US" b="1" dirty="0"/>
              <a:t>Tools DoS: Targa</a:t>
            </a:r>
            <a:endParaRPr lang="en-US" dirty="0"/>
          </a:p>
        </p:txBody>
      </p:sp>
      <p:sp>
        <p:nvSpPr>
          <p:cNvPr id="3" name="Content Placeholder 2">
            <a:extLst>
              <a:ext uri="{FF2B5EF4-FFF2-40B4-BE49-F238E27FC236}">
                <a16:creationId xmlns:a16="http://schemas.microsoft.com/office/drawing/2014/main" id="{F8A98420-187A-44CB-A486-10B8945B2CF0}"/>
              </a:ext>
            </a:extLst>
          </p:cNvPr>
          <p:cNvSpPr>
            <a:spLocks noGrp="1"/>
          </p:cNvSpPr>
          <p:nvPr>
            <p:ph idx="1"/>
          </p:nvPr>
        </p:nvSpPr>
        <p:spPr/>
        <p:txBody>
          <a:bodyPr/>
          <a:lstStyle/>
          <a:p>
            <a:r>
              <a:rPr lang="en-US" dirty="0"/>
              <a:t>Targa </a:t>
            </a:r>
            <a:r>
              <a:rPr lang="en-US" dirty="0" err="1"/>
              <a:t>là</a:t>
            </a:r>
            <a:r>
              <a:rPr lang="en-US" dirty="0"/>
              <a:t> </a:t>
            </a:r>
            <a:r>
              <a:rPr lang="en-US" dirty="0" err="1"/>
              <a:t>một</a:t>
            </a:r>
            <a:r>
              <a:rPr lang="en-US" dirty="0"/>
              <a:t> </a:t>
            </a:r>
            <a:r>
              <a:rPr lang="en-US" dirty="0" err="1"/>
              <a:t>chương</a:t>
            </a:r>
            <a:r>
              <a:rPr lang="en-US" dirty="0"/>
              <a:t> </a:t>
            </a:r>
            <a:r>
              <a:rPr lang="en-US" dirty="0" err="1"/>
              <a:t>chình</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8 </a:t>
            </a:r>
            <a:r>
              <a:rPr lang="en-US" dirty="0" err="1"/>
              <a:t>dạng</a:t>
            </a:r>
            <a:r>
              <a:rPr lang="en-US" dirty="0"/>
              <a:t> </a:t>
            </a:r>
            <a:r>
              <a:rPr lang="en-US" dirty="0" err="1"/>
              <a:t>tấn</a:t>
            </a:r>
            <a:r>
              <a:rPr lang="en-US" dirty="0"/>
              <a:t> </a:t>
            </a:r>
            <a:r>
              <a:rPr lang="en-US" dirty="0" err="1"/>
              <a:t>công</a:t>
            </a:r>
            <a:r>
              <a:rPr lang="en-US" dirty="0"/>
              <a:t> DoS </a:t>
            </a:r>
            <a:r>
              <a:rPr lang="en-US" dirty="0" err="1"/>
              <a:t>khác</a:t>
            </a:r>
            <a:r>
              <a:rPr lang="en-US" dirty="0"/>
              <a:t> </a:t>
            </a:r>
            <a:r>
              <a:rPr lang="en-US" dirty="0" err="1"/>
              <a:t>nhau</a:t>
            </a:r>
            <a:r>
              <a:rPr lang="en-US" dirty="0"/>
              <a:t>.</a:t>
            </a:r>
          </a:p>
          <a:p>
            <a:r>
              <a:rPr lang="en-US" dirty="0" err="1"/>
              <a:t>Nó</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bộ</a:t>
            </a:r>
            <a:r>
              <a:rPr lang="en-US" dirty="0"/>
              <a:t> </a:t>
            </a:r>
            <a:r>
              <a:rPr lang="en-US" dirty="0" err="1"/>
              <a:t>hướng</a:t>
            </a:r>
            <a:r>
              <a:rPr lang="en-US" dirty="0"/>
              <a:t> </a:t>
            </a:r>
            <a:r>
              <a:rPr lang="en-US" dirty="0" err="1"/>
              <a:t>dẫn</a:t>
            </a:r>
            <a:r>
              <a:rPr lang="en-US" dirty="0"/>
              <a:t> </a:t>
            </a:r>
            <a:r>
              <a:rPr lang="en-US" dirty="0" err="1"/>
              <a:t>tích</a:t>
            </a:r>
            <a:r>
              <a:rPr lang="en-US" dirty="0"/>
              <a:t> </a:t>
            </a:r>
            <a:r>
              <a:rPr lang="en-US" dirty="0" err="1"/>
              <a:t>hợp</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ảnh</a:t>
            </a:r>
            <a:r>
              <a:rPr lang="en-US" dirty="0"/>
              <a:t> </a:t>
            </a:r>
            <a:r>
              <a:rPr lang="en-US" dirty="0" err="1"/>
              <a:t>hưởng</a:t>
            </a:r>
            <a:r>
              <a:rPr lang="en-US" dirty="0"/>
              <a:t> </a:t>
            </a:r>
            <a:r>
              <a:rPr lang="en-US" dirty="0" err="1"/>
              <a:t>của</a:t>
            </a:r>
            <a:r>
              <a:rPr lang="en-US" dirty="0"/>
              <a:t> DoS </a:t>
            </a:r>
            <a:r>
              <a:rPr lang="en-US" dirty="0" err="1"/>
              <a:t>và</a:t>
            </a:r>
            <a:r>
              <a:rPr lang="en-US" dirty="0"/>
              <a:t> </a:t>
            </a:r>
            <a:r>
              <a:rPr lang="en-US" dirty="0" err="1"/>
              <a:t>thường</a:t>
            </a:r>
            <a:r>
              <a:rPr lang="en-US" dirty="0"/>
              <a: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của</a:t>
            </a:r>
            <a:r>
              <a:rPr lang="en-US" dirty="0"/>
              <a:t> Rootkit.</a:t>
            </a:r>
          </a:p>
          <a:p>
            <a:r>
              <a:rPr lang="en-US" dirty="0" err="1"/>
              <a:t>Kẻ</a:t>
            </a:r>
            <a:r>
              <a:rPr lang="en-US" dirty="0"/>
              <a:t> </a:t>
            </a:r>
            <a:r>
              <a:rPr lang="en-US" dirty="0" err="1"/>
              <a:t>tấn</a:t>
            </a:r>
            <a:r>
              <a:rPr lang="en-US" dirty="0"/>
              <a:t> </a:t>
            </a:r>
            <a:r>
              <a:rPr lang="en-US" dirty="0" err="1"/>
              <a:t>công</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tấn</a:t>
            </a:r>
            <a:r>
              <a:rPr lang="en-US" dirty="0"/>
              <a:t> </a:t>
            </a:r>
            <a:r>
              <a:rPr lang="en-US" dirty="0" err="1"/>
              <a:t>công</a:t>
            </a:r>
            <a:r>
              <a:rPr lang="en-US" dirty="0"/>
              <a:t> </a:t>
            </a:r>
            <a:r>
              <a:rPr lang="en-US" dirty="0" err="1"/>
              <a:t>cụ</a:t>
            </a:r>
            <a:r>
              <a:rPr lang="en-US" dirty="0"/>
              <a:t> </a:t>
            </a:r>
            <a:r>
              <a:rPr lang="en-US" dirty="0" err="1"/>
              <a:t>thể</a:t>
            </a:r>
            <a:r>
              <a:rPr lang="en-US" dirty="0"/>
              <a:t> </a:t>
            </a:r>
            <a:r>
              <a:rPr lang="en-US" dirty="0" err="1"/>
              <a:t>tới</a:t>
            </a:r>
            <a:r>
              <a:rPr lang="en-US" dirty="0"/>
              <a:t> </a:t>
            </a:r>
            <a:r>
              <a:rPr lang="en-US" dirty="0" err="1"/>
              <a:t>một</a:t>
            </a:r>
            <a:r>
              <a:rPr lang="en-US" dirty="0"/>
              <a:t> </a:t>
            </a:r>
            <a:r>
              <a:rPr lang="en-US" dirty="0" err="1"/>
              <a:t>hệ</a:t>
            </a:r>
            <a:r>
              <a:rPr lang="en-US" dirty="0"/>
              <a:t> </a:t>
            </a:r>
            <a:r>
              <a:rPr lang="en-US" dirty="0" err="1"/>
              <a:t>thống</a:t>
            </a:r>
            <a:r>
              <a:rPr lang="en-US" dirty="0"/>
              <a:t> bao </a:t>
            </a:r>
            <a:r>
              <a:rPr lang="en-US" dirty="0" err="1"/>
              <a:t>giờ</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đích</a:t>
            </a:r>
            <a:r>
              <a:rPr lang="en-US" dirty="0"/>
              <a:t> </a:t>
            </a:r>
            <a:r>
              <a:rPr lang="en-US" dirty="0" err="1"/>
              <a:t>thì</a:t>
            </a:r>
            <a:r>
              <a:rPr lang="en-US" dirty="0"/>
              <a:t> </a:t>
            </a:r>
            <a:r>
              <a:rPr lang="en-US" dirty="0" err="1"/>
              <a:t>thôi</a:t>
            </a:r>
            <a:r>
              <a:rPr lang="en-US" dirty="0"/>
              <a:t>.</a:t>
            </a:r>
          </a:p>
          <a:p>
            <a:r>
              <a:rPr lang="en-US" dirty="0"/>
              <a:t>Targa </a:t>
            </a:r>
            <a:r>
              <a:rPr lang="en-US" dirty="0" err="1"/>
              <a:t>là</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đầy</a:t>
            </a:r>
            <a:r>
              <a:rPr lang="en-US" dirty="0"/>
              <a:t> </a:t>
            </a:r>
            <a:r>
              <a:rPr lang="en-US" dirty="0" err="1"/>
              <a:t>sức</a:t>
            </a:r>
            <a:r>
              <a:rPr lang="en-US" dirty="0"/>
              <a:t> </a:t>
            </a:r>
            <a:r>
              <a:rPr lang="en-US" dirty="0" err="1"/>
              <a:t>mạnh</a:t>
            </a:r>
            <a:r>
              <a:rPr lang="en-US" dirty="0"/>
              <a:t> </a:t>
            </a:r>
            <a:r>
              <a:rPr lang="en-US" dirty="0" err="1"/>
              <a:t>và</a:t>
            </a:r>
            <a:r>
              <a:rPr lang="en-US" dirty="0"/>
              <a:t> </a:t>
            </a:r>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tạo</a:t>
            </a:r>
            <a:r>
              <a:rPr lang="en-US" dirty="0"/>
              <a:t> ra </a:t>
            </a:r>
            <a:r>
              <a:rPr lang="en-US" dirty="0" err="1"/>
              <a:t>một</a:t>
            </a:r>
            <a:r>
              <a:rPr lang="en-US" dirty="0"/>
              <a:t> </a:t>
            </a:r>
            <a:r>
              <a:rPr lang="en-US" dirty="0" err="1"/>
              <a:t>sự</a:t>
            </a:r>
            <a:r>
              <a:rPr lang="en-US" dirty="0"/>
              <a:t> </a:t>
            </a:r>
            <a:r>
              <a:rPr lang="en-US" dirty="0" err="1"/>
              <a:t>nguy</a:t>
            </a:r>
            <a:r>
              <a:rPr lang="en-US" dirty="0"/>
              <a:t> </a:t>
            </a:r>
            <a:r>
              <a:rPr lang="en-US" dirty="0" err="1"/>
              <a:t>hiểm</a:t>
            </a:r>
            <a:r>
              <a:rPr lang="en-US" dirty="0"/>
              <a:t> </a:t>
            </a:r>
            <a:r>
              <a:rPr lang="en-US" dirty="0" err="1"/>
              <a:t>rất</a:t>
            </a:r>
            <a:r>
              <a:rPr lang="en-US" dirty="0"/>
              <a:t> </a:t>
            </a:r>
            <a:r>
              <a:rPr lang="en-US" dirty="0" err="1"/>
              <a:t>lớn</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mạng</a:t>
            </a:r>
            <a:r>
              <a:rPr lang="en-US" dirty="0"/>
              <a:t> </a:t>
            </a:r>
            <a:r>
              <a:rPr lang="en-US" dirty="0" err="1"/>
              <a:t>của</a:t>
            </a:r>
            <a:r>
              <a:rPr lang="en-US" dirty="0"/>
              <a:t> </a:t>
            </a:r>
            <a:r>
              <a:rPr lang="en-US" dirty="0" err="1"/>
              <a:t>một</a:t>
            </a:r>
            <a:r>
              <a:rPr lang="en-US" dirty="0"/>
              <a:t> </a:t>
            </a:r>
            <a:r>
              <a:rPr lang="en-US" dirty="0" err="1"/>
              <a:t>công</a:t>
            </a:r>
            <a:r>
              <a:rPr lang="en-US" dirty="0"/>
              <a:t> ty.</a:t>
            </a:r>
            <a:br>
              <a:rPr lang="en-US" dirty="0"/>
            </a:br>
            <a:endParaRPr lang="en-US" dirty="0"/>
          </a:p>
        </p:txBody>
      </p:sp>
    </p:spTree>
    <p:extLst>
      <p:ext uri="{BB962C8B-B14F-4D97-AF65-F5344CB8AC3E}">
        <p14:creationId xmlns:p14="http://schemas.microsoft.com/office/powerpoint/2010/main" val="2232801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3D5E-4A1D-4AD3-82FD-36C4631E8AD9}"/>
              </a:ext>
            </a:extLst>
          </p:cNvPr>
          <p:cNvSpPr>
            <a:spLocks noGrp="1"/>
          </p:cNvSpPr>
          <p:nvPr>
            <p:ph type="title"/>
          </p:nvPr>
        </p:nvSpPr>
        <p:spPr/>
        <p:txBody>
          <a:bodyPr/>
          <a:lstStyle/>
          <a:p>
            <a:r>
              <a:rPr lang="en-US" b="1" dirty="0"/>
              <a:t>Tools DoS Blast 2.0</a:t>
            </a:r>
            <a:endParaRPr lang="en-US" dirty="0"/>
          </a:p>
        </p:txBody>
      </p:sp>
      <p:sp>
        <p:nvSpPr>
          <p:cNvPr id="3" name="Content Placeholder 2">
            <a:extLst>
              <a:ext uri="{FF2B5EF4-FFF2-40B4-BE49-F238E27FC236}">
                <a16:creationId xmlns:a16="http://schemas.microsoft.com/office/drawing/2014/main" id="{EE0A7A57-4047-4232-9EDA-D806AE414882}"/>
              </a:ext>
            </a:extLst>
          </p:cNvPr>
          <p:cNvSpPr>
            <a:spLocks noGrp="1"/>
          </p:cNvSpPr>
          <p:nvPr>
            <p:ph idx="1"/>
          </p:nvPr>
        </p:nvSpPr>
        <p:spPr/>
        <p:txBody>
          <a:bodyPr/>
          <a:lstStyle/>
          <a:p>
            <a:r>
              <a:rPr lang="en-US" dirty="0"/>
              <a:t>Blast </a:t>
            </a:r>
            <a:r>
              <a:rPr lang="en-US" dirty="0" err="1"/>
              <a:t>rất</a:t>
            </a:r>
            <a:r>
              <a:rPr lang="en-US" dirty="0"/>
              <a:t> </a:t>
            </a:r>
            <a:r>
              <a:rPr lang="en-US" dirty="0" err="1"/>
              <a:t>nhỏ</a:t>
            </a:r>
            <a:r>
              <a:rPr lang="en-US" dirty="0"/>
              <a:t>,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dùng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dịch</a:t>
            </a:r>
            <a:r>
              <a:rPr lang="en-US" dirty="0"/>
              <a:t> </a:t>
            </a:r>
            <a:r>
              <a:rPr lang="en-US" dirty="0" err="1"/>
              <a:t>vụ</a:t>
            </a:r>
            <a:r>
              <a:rPr lang="en-US" dirty="0"/>
              <a:t> TCP </a:t>
            </a:r>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tạo</a:t>
            </a:r>
            <a:r>
              <a:rPr lang="en-US" dirty="0"/>
              <a:t> ra </a:t>
            </a:r>
            <a:r>
              <a:rPr lang="en-US" dirty="0" err="1"/>
              <a:t>một</a:t>
            </a:r>
            <a:r>
              <a:rPr lang="en-US" dirty="0"/>
              <a:t> </a:t>
            </a:r>
            <a:r>
              <a:rPr lang="en-US" dirty="0" err="1"/>
              <a:t>lưu</a:t>
            </a:r>
            <a:r>
              <a:rPr lang="en-US" dirty="0"/>
              <a:t> </a:t>
            </a:r>
            <a:r>
              <a:rPr lang="en-US" dirty="0" err="1"/>
              <a:t>lượng</a:t>
            </a:r>
            <a:r>
              <a:rPr lang="en-US" dirty="0"/>
              <a:t> </a:t>
            </a:r>
            <a:r>
              <a:rPr lang="en-US" dirty="0" err="1"/>
              <a:t>rất</a:t>
            </a:r>
            <a:r>
              <a:rPr lang="en-US" dirty="0"/>
              <a:t> </a:t>
            </a:r>
            <a:r>
              <a:rPr lang="en-US" dirty="0" err="1"/>
              <a:t>lớn</a:t>
            </a:r>
            <a:r>
              <a:rPr lang="en-US" dirty="0"/>
              <a:t> </a:t>
            </a:r>
            <a:r>
              <a:rPr lang="en-US" dirty="0" err="1"/>
              <a:t>gói</a:t>
            </a:r>
            <a:r>
              <a:rPr lang="en-US" dirty="0"/>
              <a:t> TCP </a:t>
            </a:r>
            <a:r>
              <a:rPr lang="en-US" dirty="0" err="1"/>
              <a:t>và</a:t>
            </a:r>
            <a:r>
              <a:rPr lang="en-US" dirty="0"/>
              <a:t> </a:t>
            </a:r>
            <a:r>
              <a:rPr lang="en-US" dirty="0" err="1"/>
              <a:t>có</a:t>
            </a:r>
            <a:r>
              <a:rPr lang="en-US" dirty="0"/>
              <a:t> </a:t>
            </a:r>
            <a:r>
              <a:rPr lang="en-US" dirty="0" err="1"/>
              <a:t>thể</a:t>
            </a:r>
            <a:r>
              <a:rPr lang="en-US" dirty="0"/>
              <a:t> </a:t>
            </a:r>
            <a:r>
              <a:rPr lang="en-US" dirty="0" err="1"/>
              <a:t>sẽ</a:t>
            </a:r>
            <a:r>
              <a:rPr lang="en-US" dirty="0"/>
              <a:t> gay </a:t>
            </a:r>
            <a:r>
              <a:rPr lang="en-US" dirty="0" err="1"/>
              <a:t>nguy</a:t>
            </a:r>
            <a:r>
              <a:rPr lang="en-US" dirty="0"/>
              <a:t> </a:t>
            </a:r>
            <a:r>
              <a:rPr lang="en-US" dirty="0" err="1"/>
              <a:t>hiểm</a:t>
            </a:r>
            <a:r>
              <a:rPr lang="en-US" dirty="0"/>
              <a:t> </a:t>
            </a:r>
            <a:r>
              <a:rPr lang="en-US" dirty="0" err="1"/>
              <a:t>cho</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mạng</a:t>
            </a:r>
            <a:r>
              <a:rPr lang="en-US" dirty="0"/>
              <a:t> </a:t>
            </a:r>
            <a:r>
              <a:rPr lang="en-US" dirty="0" err="1"/>
              <a:t>với</a:t>
            </a:r>
            <a:r>
              <a:rPr lang="en-US" dirty="0"/>
              <a:t> </a:t>
            </a:r>
            <a:r>
              <a:rPr lang="en-US" dirty="0" err="1"/>
              <a:t>các</a:t>
            </a:r>
            <a:r>
              <a:rPr lang="en-US" dirty="0"/>
              <a:t> server </a:t>
            </a:r>
            <a:r>
              <a:rPr lang="en-US" dirty="0" err="1"/>
              <a:t>yếu</a:t>
            </a:r>
            <a:r>
              <a:rPr lang="en-US" dirty="0"/>
              <a:t>.</a:t>
            </a:r>
          </a:p>
          <a:p>
            <a:r>
              <a:rPr lang="en-US" dirty="0" err="1"/>
              <a:t>Dưới</a:t>
            </a:r>
            <a:r>
              <a:rPr lang="en-US" dirty="0"/>
              <a:t> </a:t>
            </a:r>
            <a:r>
              <a:rPr lang="en-US" dirty="0" err="1"/>
              <a:t>đây</a:t>
            </a:r>
            <a:r>
              <a:rPr lang="en-US" dirty="0"/>
              <a:t> </a:t>
            </a:r>
            <a:r>
              <a:rPr lang="en-US" dirty="0" err="1"/>
              <a:t>là</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tấn</a:t>
            </a:r>
            <a:r>
              <a:rPr lang="en-US" dirty="0"/>
              <a:t> </a:t>
            </a:r>
            <a:r>
              <a:rPr lang="en-US" dirty="0" err="1"/>
              <a:t>công</a:t>
            </a:r>
            <a:r>
              <a:rPr lang="en-US" dirty="0"/>
              <a:t> HTTP Server </a:t>
            </a:r>
            <a:r>
              <a:rPr lang="en-US" dirty="0" err="1"/>
              <a:t>sử</a:t>
            </a:r>
            <a:r>
              <a:rPr lang="en-US" dirty="0"/>
              <a:t> </a:t>
            </a:r>
            <a:r>
              <a:rPr lang="en-US" dirty="0" err="1"/>
              <a:t>dụng</a:t>
            </a:r>
            <a:r>
              <a:rPr lang="en-US" dirty="0"/>
              <a:t> Blast2.0</a:t>
            </a:r>
            <a:br>
              <a:rPr lang="en-US" dirty="0"/>
            </a:br>
            <a:r>
              <a:rPr lang="en-US" dirty="0"/>
              <a:t>+ Blast 192.168.1.219 80 40 50 /b "GET /some" /e "</a:t>
            </a:r>
            <a:r>
              <a:rPr lang="en-US" dirty="0" err="1"/>
              <a:t>url</a:t>
            </a:r>
            <a:r>
              <a:rPr lang="en-US" dirty="0"/>
              <a:t>/ HTTP/1.0" /nr /</a:t>
            </a:r>
            <a:r>
              <a:rPr lang="en-US" dirty="0" err="1"/>
              <a:t>dr</a:t>
            </a:r>
            <a:r>
              <a:rPr lang="en-US" dirty="0"/>
              <a:t> /v</a:t>
            </a:r>
            <a:br>
              <a:rPr lang="en-US" dirty="0"/>
            </a:br>
            <a:endParaRPr lang="en-US" dirty="0"/>
          </a:p>
          <a:p>
            <a:r>
              <a:rPr lang="en-US" dirty="0" err="1"/>
              <a:t>Tấn</a:t>
            </a:r>
            <a:r>
              <a:rPr lang="en-US" dirty="0"/>
              <a:t> </a:t>
            </a:r>
            <a:r>
              <a:rPr lang="en-US" dirty="0" err="1"/>
              <a:t>công</a:t>
            </a:r>
            <a:r>
              <a:rPr lang="en-US" dirty="0"/>
              <a:t> </a:t>
            </a:r>
            <a:r>
              <a:rPr lang="en-US" dirty="0" err="1"/>
              <a:t>máy</a:t>
            </a:r>
            <a:r>
              <a:rPr lang="en-US" dirty="0"/>
              <a:t> </a:t>
            </a:r>
            <a:r>
              <a:rPr lang="en-US" dirty="0" err="1"/>
              <a:t>chủ</a:t>
            </a:r>
            <a:r>
              <a:rPr lang="en-US" dirty="0"/>
              <a:t> POP</a:t>
            </a:r>
            <a:br>
              <a:rPr lang="en-US" dirty="0"/>
            </a:br>
            <a:r>
              <a:rPr lang="en-US" dirty="0"/>
              <a:t>+ Blast 192.168.1.219 110 15 20 /b "user </a:t>
            </a:r>
            <a:r>
              <a:rPr lang="en-US" dirty="0" err="1"/>
              <a:t>te</a:t>
            </a:r>
            <a:r>
              <a:rPr lang="en-US" dirty="0"/>
              <a:t>" /e "d" /v</a:t>
            </a:r>
            <a:br>
              <a:rPr lang="en-US" dirty="0"/>
            </a:br>
            <a:endParaRPr lang="en-US" dirty="0"/>
          </a:p>
        </p:txBody>
      </p:sp>
    </p:spTree>
    <p:extLst>
      <p:ext uri="{BB962C8B-B14F-4D97-AF65-F5344CB8AC3E}">
        <p14:creationId xmlns:p14="http://schemas.microsoft.com/office/powerpoint/2010/main" val="3975749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DEE4-65D8-4512-A25C-08D98781A53A}"/>
              </a:ext>
            </a:extLst>
          </p:cNvPr>
          <p:cNvSpPr>
            <a:spLocks noGrp="1"/>
          </p:cNvSpPr>
          <p:nvPr>
            <p:ph type="title"/>
          </p:nvPr>
        </p:nvSpPr>
        <p:spPr/>
        <p:txBody>
          <a:bodyPr/>
          <a:lstStyle/>
          <a:p>
            <a:r>
              <a:rPr lang="en-US" b="1" dirty="0"/>
              <a:t>Tools DoS – </a:t>
            </a:r>
            <a:r>
              <a:rPr lang="en-US" b="1" dirty="0" err="1"/>
              <a:t>Nemesys</a:t>
            </a:r>
            <a:endParaRPr lang="en-US" dirty="0"/>
          </a:p>
        </p:txBody>
      </p:sp>
      <p:sp>
        <p:nvSpPr>
          <p:cNvPr id="3" name="Content Placeholder 2">
            <a:extLst>
              <a:ext uri="{FF2B5EF4-FFF2-40B4-BE49-F238E27FC236}">
                <a16:creationId xmlns:a16="http://schemas.microsoft.com/office/drawing/2014/main" id="{07C9CE2C-54F0-4CE6-BD6C-5BD994AF2696}"/>
              </a:ext>
            </a:extLst>
          </p:cNvPr>
          <p:cNvSpPr>
            <a:spLocks noGrp="1"/>
          </p:cNvSpPr>
          <p:nvPr>
            <p:ph idx="1"/>
          </p:nvPr>
        </p:nvSpPr>
        <p:spPr/>
        <p:txBody>
          <a:bodyPr/>
          <a:lstStyle/>
          <a:p>
            <a:r>
              <a:rPr lang="en-US" dirty="0" err="1"/>
              <a:t>Đây</a:t>
            </a:r>
            <a:r>
              <a:rPr lang="en-US" dirty="0"/>
              <a:t> </a:t>
            </a:r>
            <a:r>
              <a:rPr lang="en-US" dirty="0" err="1"/>
              <a:t>là</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sinh</a:t>
            </a:r>
            <a:r>
              <a:rPr lang="en-US" dirty="0"/>
              <a:t> ra </a:t>
            </a:r>
            <a:r>
              <a:rPr lang="en-US" dirty="0" err="1"/>
              <a:t>những</a:t>
            </a:r>
            <a:r>
              <a:rPr lang="en-US" dirty="0"/>
              <a:t> </a:t>
            </a:r>
            <a:r>
              <a:rPr lang="en-US" dirty="0" err="1"/>
              <a:t>gói</a:t>
            </a:r>
            <a:r>
              <a:rPr lang="en-US" dirty="0"/>
              <a:t> tin </a:t>
            </a:r>
            <a:r>
              <a:rPr lang="en-US" dirty="0" err="1"/>
              <a:t>ngẫu</a:t>
            </a:r>
            <a:r>
              <a:rPr lang="en-US" dirty="0"/>
              <a:t> </a:t>
            </a:r>
            <a:r>
              <a:rPr lang="en-US" dirty="0" err="1"/>
              <a:t>nhiên</a:t>
            </a:r>
            <a:r>
              <a:rPr lang="en-US" dirty="0"/>
              <a:t> </a:t>
            </a:r>
            <a:r>
              <a:rPr lang="en-US" dirty="0" err="1"/>
              <a:t>như</a:t>
            </a:r>
            <a:r>
              <a:rPr lang="en-US" dirty="0"/>
              <a:t> (protocol, port, etc. size, …)</a:t>
            </a:r>
          </a:p>
          <a:p>
            <a:r>
              <a:rPr lang="en-US" dirty="0" err="1"/>
              <a:t>Dựa</a:t>
            </a:r>
            <a:r>
              <a:rPr lang="en-US" dirty="0"/>
              <a:t> </a:t>
            </a:r>
            <a:r>
              <a:rPr lang="en-US" dirty="0" err="1"/>
              <a:t>vào</a:t>
            </a:r>
            <a:r>
              <a:rPr lang="en-US" dirty="0"/>
              <a:t> </a:t>
            </a:r>
            <a:r>
              <a:rPr lang="en-US" dirty="0" err="1"/>
              <a:t>chương</a:t>
            </a:r>
            <a:r>
              <a:rPr lang="en-US" dirty="0"/>
              <a:t> </a:t>
            </a:r>
            <a:r>
              <a:rPr lang="en-US" dirty="0" err="1"/>
              <a:t>trình</a:t>
            </a:r>
            <a:r>
              <a:rPr lang="en-US" dirty="0"/>
              <a:t> </a:t>
            </a:r>
            <a:r>
              <a:rPr lang="en-US" dirty="0" err="1"/>
              <a:t>này</a:t>
            </a:r>
            <a:r>
              <a:rPr lang="en-US" dirty="0"/>
              <a:t> </a:t>
            </a:r>
            <a:r>
              <a:rPr lang="en-US" dirty="0" err="1"/>
              <a:t>kẻ</a:t>
            </a:r>
            <a:r>
              <a:rPr lang="en-US" dirty="0"/>
              <a:t> </a:t>
            </a:r>
            <a:r>
              <a:rPr lang="en-US" dirty="0" err="1"/>
              <a:t>tấn</a:t>
            </a:r>
            <a:r>
              <a:rPr lang="en-US" dirty="0"/>
              <a:t> </a:t>
            </a:r>
            <a:r>
              <a:rPr lang="en-US" dirty="0" err="1"/>
              <a:t>công</a:t>
            </a:r>
            <a:r>
              <a:rPr lang="en-US" dirty="0"/>
              <a:t> </a:t>
            </a:r>
            <a:r>
              <a:rPr lang="en-US" dirty="0" err="1"/>
              <a:t>có</a:t>
            </a:r>
            <a:r>
              <a:rPr lang="en-US" dirty="0"/>
              <a:t> </a:t>
            </a:r>
            <a:r>
              <a:rPr lang="en-US" dirty="0" err="1"/>
              <a:t>thể</a:t>
            </a:r>
            <a:r>
              <a:rPr lang="en-US" dirty="0"/>
              <a:t> </a:t>
            </a:r>
            <a:r>
              <a:rPr lang="en-US" dirty="0" err="1"/>
              <a:t>chạy</a:t>
            </a:r>
            <a:r>
              <a:rPr lang="en-US" dirty="0"/>
              <a:t> </a:t>
            </a:r>
            <a:r>
              <a:rPr lang="en-US" dirty="0" err="1"/>
              <a:t>các</a:t>
            </a:r>
            <a:r>
              <a:rPr lang="en-US" dirty="0"/>
              <a:t> </a:t>
            </a:r>
            <a:r>
              <a:rPr lang="en-US" dirty="0" err="1"/>
              <a:t>đoạn</a:t>
            </a:r>
            <a:r>
              <a:rPr lang="en-US" dirty="0"/>
              <a:t> </a:t>
            </a:r>
            <a:r>
              <a:rPr lang="en-US" dirty="0" err="1"/>
              <a:t>mã</a:t>
            </a:r>
            <a:r>
              <a:rPr lang="en-US" dirty="0"/>
              <a:t> </a:t>
            </a:r>
            <a:r>
              <a:rPr lang="en-US" dirty="0" err="1"/>
              <a:t>nguy</a:t>
            </a:r>
            <a:r>
              <a:rPr lang="en-US" dirty="0"/>
              <a:t> </a:t>
            </a:r>
            <a:r>
              <a:rPr lang="en-US" dirty="0" err="1"/>
              <a:t>hiểm</a:t>
            </a:r>
            <a:r>
              <a:rPr lang="en-US" dirty="0"/>
              <a:t> </a:t>
            </a:r>
            <a:r>
              <a:rPr lang="en-US" dirty="0" err="1"/>
              <a:t>vào</a:t>
            </a:r>
            <a:r>
              <a:rPr lang="en-US" dirty="0"/>
              <a:t> </a:t>
            </a:r>
            <a:r>
              <a:rPr lang="en-US" dirty="0" err="1"/>
              <a:t>máy</a:t>
            </a:r>
            <a:r>
              <a:rPr lang="en-US" dirty="0"/>
              <a:t> </a:t>
            </a:r>
            <a:r>
              <a:rPr lang="en-US" dirty="0" err="1"/>
              <a:t>tính</a:t>
            </a:r>
            <a:r>
              <a:rPr lang="en-US" dirty="0"/>
              <a:t> </a:t>
            </a:r>
            <a:r>
              <a:rPr lang="en-US" dirty="0" err="1"/>
              <a:t>không</a:t>
            </a:r>
            <a:r>
              <a:rPr lang="en-US" dirty="0"/>
              <a:t> </a:t>
            </a:r>
            <a:r>
              <a:rPr lang="en-US" dirty="0" err="1"/>
              <a:t>được</a:t>
            </a:r>
            <a:r>
              <a:rPr lang="en-US" dirty="0"/>
              <a:t> </a:t>
            </a:r>
            <a:r>
              <a:rPr lang="en-US" dirty="0" err="1"/>
              <a:t>bảo</a:t>
            </a:r>
            <a:r>
              <a:rPr lang="en-US" dirty="0"/>
              <a:t> </a:t>
            </a:r>
            <a:r>
              <a:rPr lang="en-US" dirty="0" err="1"/>
              <a:t>mật</a:t>
            </a:r>
            <a:r>
              <a:rPr lang="en-US" dirty="0"/>
              <a:t>.</a:t>
            </a:r>
          </a:p>
        </p:txBody>
      </p:sp>
    </p:spTree>
    <p:extLst>
      <p:ext uri="{BB962C8B-B14F-4D97-AF65-F5344CB8AC3E}">
        <p14:creationId xmlns:p14="http://schemas.microsoft.com/office/powerpoint/2010/main" val="2291022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483C-AE23-4022-8B26-BBE2EE3A7146}"/>
              </a:ext>
            </a:extLst>
          </p:cNvPr>
          <p:cNvSpPr>
            <a:spLocks noGrp="1"/>
          </p:cNvSpPr>
          <p:nvPr>
            <p:ph type="title"/>
          </p:nvPr>
        </p:nvSpPr>
        <p:spPr/>
        <p:txBody>
          <a:bodyPr/>
          <a:lstStyle/>
          <a:p>
            <a:r>
              <a:rPr lang="en-US" b="1" dirty="0"/>
              <a:t>Tools DoS – </a:t>
            </a:r>
            <a:r>
              <a:rPr lang="en-US" b="1" dirty="0" err="1"/>
              <a:t>Nemesys</a:t>
            </a:r>
            <a:endParaRPr lang="en-US" dirty="0"/>
          </a:p>
        </p:txBody>
      </p:sp>
      <p:sp>
        <p:nvSpPr>
          <p:cNvPr id="3" name="Content Placeholder 2">
            <a:extLst>
              <a:ext uri="{FF2B5EF4-FFF2-40B4-BE49-F238E27FC236}">
                <a16:creationId xmlns:a16="http://schemas.microsoft.com/office/drawing/2014/main" id="{21FF9A33-3136-4F53-BB87-F01C9FC3DE66}"/>
              </a:ext>
            </a:extLst>
          </p:cNvPr>
          <p:cNvSpPr>
            <a:spLocks noGrp="1"/>
          </p:cNvSpPr>
          <p:nvPr>
            <p:ph idx="1"/>
          </p:nvPr>
        </p:nvSpPr>
        <p:spPr>
          <a:xfrm>
            <a:off x="818650" y="2152276"/>
            <a:ext cx="8596668" cy="3880773"/>
          </a:xfrm>
        </p:spPr>
        <p:txBody>
          <a:bodyPr/>
          <a:lstStyle/>
          <a:p>
            <a:endParaRPr lang="en-US" dirty="0"/>
          </a:p>
        </p:txBody>
      </p:sp>
      <p:pic>
        <p:nvPicPr>
          <p:cNvPr id="3074" name="Picture 2" descr="dos6">
            <a:extLst>
              <a:ext uri="{FF2B5EF4-FFF2-40B4-BE49-F238E27FC236}">
                <a16:creationId xmlns:a16="http://schemas.microsoft.com/office/drawing/2014/main" id="{9059BC2A-F4E9-4E59-8434-410D35DC0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684" y="2924116"/>
            <a:ext cx="5289550" cy="2154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003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A8CC-545C-42D6-9F1F-30575CA8E32A}"/>
              </a:ext>
            </a:extLst>
          </p:cNvPr>
          <p:cNvSpPr>
            <a:spLocks noGrp="1"/>
          </p:cNvSpPr>
          <p:nvPr>
            <p:ph type="title"/>
          </p:nvPr>
        </p:nvSpPr>
        <p:spPr/>
        <p:txBody>
          <a:bodyPr/>
          <a:lstStyle/>
          <a:p>
            <a:r>
              <a:rPr lang="en-US" b="1" dirty="0"/>
              <a:t>Tool DoS – Panther2.</a:t>
            </a:r>
            <a:endParaRPr lang="en-US" dirty="0"/>
          </a:p>
        </p:txBody>
      </p:sp>
      <p:sp>
        <p:nvSpPr>
          <p:cNvPr id="3" name="Content Placeholder 2">
            <a:extLst>
              <a:ext uri="{FF2B5EF4-FFF2-40B4-BE49-F238E27FC236}">
                <a16:creationId xmlns:a16="http://schemas.microsoft.com/office/drawing/2014/main" id="{DCE9D768-9B73-4B91-9EC9-7316C5839449}"/>
              </a:ext>
            </a:extLst>
          </p:cNvPr>
          <p:cNvSpPr>
            <a:spLocks noGrp="1"/>
          </p:cNvSpPr>
          <p:nvPr>
            <p:ph idx="1"/>
          </p:nvPr>
        </p:nvSpPr>
        <p:spPr/>
        <p:txBody>
          <a:bodyPr/>
          <a:lstStyle/>
          <a:p>
            <a:r>
              <a:rPr lang="en-US" dirty="0" err="1"/>
              <a:t>Tấn</a:t>
            </a:r>
            <a:r>
              <a:rPr lang="en-US" dirty="0"/>
              <a:t> </a:t>
            </a:r>
            <a:r>
              <a:rPr lang="en-US" dirty="0" err="1"/>
              <a:t>công</a:t>
            </a:r>
            <a:r>
              <a:rPr lang="en-US" dirty="0"/>
              <a:t> </a:t>
            </a:r>
            <a:r>
              <a:rPr lang="en-US" dirty="0" err="1"/>
              <a:t>từ</a:t>
            </a:r>
            <a:r>
              <a:rPr lang="en-US" dirty="0"/>
              <a:t> </a:t>
            </a:r>
            <a:r>
              <a:rPr lang="en-US" dirty="0" err="1"/>
              <a:t>chối</a:t>
            </a:r>
            <a:r>
              <a:rPr lang="en-US" dirty="0"/>
              <a:t> </a:t>
            </a:r>
            <a:r>
              <a:rPr lang="en-US" dirty="0" err="1"/>
              <a:t>dịch</a:t>
            </a:r>
            <a:r>
              <a:rPr lang="en-US" dirty="0"/>
              <a:t> </a:t>
            </a:r>
            <a:r>
              <a:rPr lang="en-US" dirty="0" err="1"/>
              <a:t>vụ</a:t>
            </a:r>
            <a:r>
              <a:rPr lang="en-US" dirty="0"/>
              <a:t> </a:t>
            </a:r>
            <a:r>
              <a:rPr lang="en-US" dirty="0" err="1"/>
              <a:t>dựa</a:t>
            </a:r>
            <a:r>
              <a:rPr lang="en-US" dirty="0"/>
              <a:t> </a:t>
            </a:r>
            <a:r>
              <a:rPr lang="en-US" dirty="0" err="1"/>
              <a:t>trên</a:t>
            </a:r>
            <a:r>
              <a:rPr lang="en-US" dirty="0"/>
              <a:t> </a:t>
            </a:r>
            <a:r>
              <a:rPr lang="en-US" dirty="0" err="1"/>
              <a:t>nền</a:t>
            </a:r>
            <a:r>
              <a:rPr lang="en-US" dirty="0"/>
              <a:t> </a:t>
            </a:r>
            <a:r>
              <a:rPr lang="en-US" dirty="0" err="1"/>
              <a:t>tảng</a:t>
            </a:r>
            <a:r>
              <a:rPr lang="en-US" dirty="0"/>
              <a:t> UDP Attack </a:t>
            </a:r>
            <a:r>
              <a:rPr lang="en-US" dirty="0" err="1"/>
              <a:t>được</a:t>
            </a:r>
            <a:r>
              <a:rPr lang="en-US" dirty="0"/>
              <a:t> </a:t>
            </a:r>
            <a:r>
              <a:rPr lang="en-US" dirty="0" err="1"/>
              <a:t>thiết</a:t>
            </a:r>
            <a:r>
              <a:rPr lang="en-US" dirty="0"/>
              <a:t> </a:t>
            </a:r>
            <a:r>
              <a:rPr lang="en-US" dirty="0" err="1"/>
              <a:t>kế</a:t>
            </a:r>
            <a:r>
              <a:rPr lang="en-US" dirty="0"/>
              <a:t> </a:t>
            </a:r>
            <a:r>
              <a:rPr lang="en-US" dirty="0" err="1"/>
              <a:t>dành</a:t>
            </a:r>
            <a:r>
              <a:rPr lang="en-US" dirty="0"/>
              <a:t> </a:t>
            </a:r>
            <a:r>
              <a:rPr lang="en-US" dirty="0" err="1"/>
              <a:t>riêng</a:t>
            </a:r>
            <a:r>
              <a:rPr lang="en-US" dirty="0"/>
              <a:t> </a:t>
            </a:r>
            <a:r>
              <a:rPr lang="en-US" dirty="0" err="1"/>
              <a:t>cho</a:t>
            </a:r>
            <a:r>
              <a:rPr lang="en-US" dirty="0"/>
              <a:t> </a:t>
            </a:r>
            <a:r>
              <a:rPr lang="en-US" dirty="0" err="1"/>
              <a:t>kết</a:t>
            </a:r>
            <a:r>
              <a:rPr lang="en-US" dirty="0"/>
              <a:t> </a:t>
            </a:r>
            <a:r>
              <a:rPr lang="en-US" dirty="0" err="1"/>
              <a:t>nối</a:t>
            </a:r>
            <a:r>
              <a:rPr lang="en-US" dirty="0"/>
              <a:t> 28.8 – 56 Kbps.</a:t>
            </a:r>
          </a:p>
          <a:p>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chiếm</a:t>
            </a:r>
            <a:r>
              <a:rPr lang="en-US" dirty="0"/>
              <a:t> </a:t>
            </a:r>
            <a:r>
              <a:rPr lang="en-US" dirty="0" err="1"/>
              <a:t>toàn</a:t>
            </a:r>
            <a:r>
              <a:rPr lang="en-US" dirty="0"/>
              <a:t> </a:t>
            </a:r>
            <a:r>
              <a:rPr lang="en-US" dirty="0" err="1"/>
              <a:t>bộ</a:t>
            </a:r>
            <a:r>
              <a:rPr lang="en-US" dirty="0"/>
              <a:t> </a:t>
            </a:r>
            <a:r>
              <a:rPr lang="en-US" dirty="0" err="1"/>
              <a:t>băng</a:t>
            </a:r>
            <a:r>
              <a:rPr lang="en-US" dirty="0"/>
              <a:t> </a:t>
            </a:r>
            <a:r>
              <a:rPr lang="en-US" dirty="0" err="1"/>
              <a:t>thông</a:t>
            </a:r>
            <a:r>
              <a:rPr lang="en-US" dirty="0"/>
              <a:t> </a:t>
            </a:r>
            <a:r>
              <a:rPr lang="en-US" dirty="0" err="1"/>
              <a:t>của</a:t>
            </a:r>
            <a:r>
              <a:rPr lang="en-US" dirty="0"/>
              <a:t> </a:t>
            </a:r>
            <a:r>
              <a:rPr lang="en-US" dirty="0" err="1"/>
              <a:t>kết</a:t>
            </a:r>
            <a:r>
              <a:rPr lang="en-US" dirty="0"/>
              <a:t> </a:t>
            </a:r>
            <a:r>
              <a:rPr lang="en-US" dirty="0" err="1"/>
              <a:t>nối</a:t>
            </a:r>
            <a:r>
              <a:rPr lang="en-US" dirty="0"/>
              <a:t> </a:t>
            </a:r>
            <a:r>
              <a:rPr lang="en-US" dirty="0" err="1"/>
              <a:t>này</a:t>
            </a:r>
            <a:r>
              <a:rPr lang="en-US" dirty="0"/>
              <a:t>.</a:t>
            </a:r>
          </a:p>
          <a:p>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chiếm</a:t>
            </a:r>
            <a:r>
              <a:rPr lang="en-US" dirty="0"/>
              <a:t> </a:t>
            </a:r>
            <a:r>
              <a:rPr lang="en-US" dirty="0" err="1"/>
              <a:t>băng</a:t>
            </a:r>
            <a:r>
              <a:rPr lang="en-US" dirty="0"/>
              <a:t> </a:t>
            </a:r>
            <a:r>
              <a:rPr lang="en-US" dirty="0" err="1"/>
              <a:t>thông</a:t>
            </a:r>
            <a:r>
              <a:rPr lang="en-US" dirty="0"/>
              <a:t> </a:t>
            </a:r>
            <a:r>
              <a:rPr lang="en-US" dirty="0" err="1"/>
              <a:t>mạng</a:t>
            </a:r>
            <a:r>
              <a:rPr lang="en-US" dirty="0"/>
              <a:t> </a:t>
            </a:r>
            <a:r>
              <a:rPr lang="en-US" dirty="0" err="1"/>
              <a:t>bằng</a:t>
            </a:r>
            <a:r>
              <a:rPr lang="en-US" dirty="0"/>
              <a:t> </a:t>
            </a:r>
            <a:r>
              <a:rPr lang="en-US" dirty="0" err="1"/>
              <a:t>nhiều</a:t>
            </a:r>
            <a:r>
              <a:rPr lang="en-US" dirty="0"/>
              <a:t> </a:t>
            </a:r>
            <a:r>
              <a:rPr lang="en-US" dirty="0" err="1"/>
              <a:t>phương</a:t>
            </a:r>
            <a:r>
              <a:rPr lang="en-US" dirty="0"/>
              <a:t> </a:t>
            </a:r>
            <a:r>
              <a:rPr lang="en-US" dirty="0" err="1"/>
              <a:t>pháp</a:t>
            </a:r>
            <a:r>
              <a:rPr lang="en-US" dirty="0"/>
              <a:t> </a:t>
            </a:r>
            <a:r>
              <a:rPr lang="en-US" dirty="0" err="1"/>
              <a:t>ví</a:t>
            </a:r>
            <a:r>
              <a:rPr lang="en-US" dirty="0"/>
              <a:t> </a:t>
            </a:r>
            <a:r>
              <a:rPr lang="en-US" dirty="0" err="1"/>
              <a:t>như</a:t>
            </a:r>
            <a:r>
              <a:rPr lang="en-US" dirty="0"/>
              <a:t> </a:t>
            </a:r>
            <a:r>
              <a:rPr lang="en-US" dirty="0" err="1"/>
              <a:t>thực</a:t>
            </a:r>
            <a:r>
              <a:rPr lang="en-US" dirty="0"/>
              <a:t> </a:t>
            </a:r>
            <a:r>
              <a:rPr lang="en-US" dirty="0" err="1"/>
              <a:t>hiện</a:t>
            </a:r>
            <a:r>
              <a:rPr lang="en-US" dirty="0"/>
              <a:t> </a:t>
            </a:r>
            <a:r>
              <a:rPr lang="en-US" dirty="0" err="1"/>
              <a:t>quá</a:t>
            </a:r>
            <a:r>
              <a:rPr lang="en-US" dirty="0"/>
              <a:t> </a:t>
            </a:r>
            <a:r>
              <a:rPr lang="en-US" dirty="0" err="1"/>
              <a:t>trình</a:t>
            </a:r>
            <a:r>
              <a:rPr lang="en-US" dirty="0"/>
              <a:t> Ping </a:t>
            </a:r>
            <a:r>
              <a:rPr lang="en-US" dirty="0" err="1"/>
              <a:t>cực</a:t>
            </a:r>
            <a:r>
              <a:rPr lang="en-US" dirty="0"/>
              <a:t> </a:t>
            </a:r>
            <a:r>
              <a:rPr lang="en-US" dirty="0" err="1"/>
              <a:t>nhanh</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gây</a:t>
            </a:r>
            <a:r>
              <a:rPr lang="en-US" dirty="0"/>
              <a:t> ra </a:t>
            </a:r>
            <a:r>
              <a:rPr lang="en-US" dirty="0" err="1"/>
              <a:t>tấn</a:t>
            </a:r>
            <a:r>
              <a:rPr lang="en-US" dirty="0"/>
              <a:t> </a:t>
            </a:r>
            <a:r>
              <a:rPr lang="en-US" dirty="0" err="1"/>
              <a:t>công</a:t>
            </a:r>
            <a:r>
              <a:rPr lang="en-US" dirty="0"/>
              <a:t> DoS</a:t>
            </a:r>
            <a:br>
              <a:rPr lang="en-US" dirty="0"/>
            </a:br>
            <a:endParaRPr lang="en-US" dirty="0"/>
          </a:p>
        </p:txBody>
      </p:sp>
    </p:spTree>
    <p:extLst>
      <p:ext uri="{BB962C8B-B14F-4D97-AF65-F5344CB8AC3E}">
        <p14:creationId xmlns:p14="http://schemas.microsoft.com/office/powerpoint/2010/main" val="82790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323F-89D0-45B4-BADE-603A5CFED41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DoS</a:t>
            </a:r>
          </a:p>
        </p:txBody>
      </p:sp>
      <p:sp>
        <p:nvSpPr>
          <p:cNvPr id="3" name="Content Placeholder 2">
            <a:extLst>
              <a:ext uri="{FF2B5EF4-FFF2-40B4-BE49-F238E27FC236}">
                <a16:creationId xmlns:a16="http://schemas.microsoft.com/office/drawing/2014/main" id="{53BB1AA7-89BB-4CF8-A33B-9F0F99AC78E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Lịch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DoS</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DoS</a:t>
            </a:r>
          </a:p>
        </p:txBody>
      </p:sp>
    </p:spTree>
    <p:extLst>
      <p:ext uri="{BB962C8B-B14F-4D97-AF65-F5344CB8AC3E}">
        <p14:creationId xmlns:p14="http://schemas.microsoft.com/office/powerpoint/2010/main" val="3170827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0F08-DB8D-4C73-844A-6CB4829ADE86}"/>
              </a:ext>
            </a:extLst>
          </p:cNvPr>
          <p:cNvSpPr>
            <a:spLocks noGrp="1"/>
          </p:cNvSpPr>
          <p:nvPr>
            <p:ph type="title"/>
          </p:nvPr>
        </p:nvSpPr>
        <p:spPr/>
        <p:txBody>
          <a:bodyPr/>
          <a:lstStyle/>
          <a:p>
            <a:r>
              <a:rPr lang="en-US" b="1" dirty="0"/>
              <a:t>Tool DoS – Panther2.</a:t>
            </a:r>
            <a:endParaRPr lang="en-US" dirty="0"/>
          </a:p>
        </p:txBody>
      </p:sp>
      <p:sp>
        <p:nvSpPr>
          <p:cNvPr id="3" name="Content Placeholder 2">
            <a:extLst>
              <a:ext uri="{FF2B5EF4-FFF2-40B4-BE49-F238E27FC236}">
                <a16:creationId xmlns:a16="http://schemas.microsoft.com/office/drawing/2014/main" id="{65236345-867A-45B3-BD54-894A7BCBF3F5}"/>
              </a:ext>
            </a:extLst>
          </p:cNvPr>
          <p:cNvSpPr>
            <a:spLocks noGrp="1"/>
          </p:cNvSpPr>
          <p:nvPr>
            <p:ph idx="1"/>
          </p:nvPr>
        </p:nvSpPr>
        <p:spPr>
          <a:xfrm>
            <a:off x="804998" y="2069149"/>
            <a:ext cx="8596668" cy="3880773"/>
          </a:xfrm>
        </p:spPr>
        <p:txBody>
          <a:bodyPr/>
          <a:lstStyle/>
          <a:p>
            <a:endParaRPr lang="en-US" dirty="0"/>
          </a:p>
        </p:txBody>
      </p:sp>
      <p:pic>
        <p:nvPicPr>
          <p:cNvPr id="4098" name="Picture 2" descr="dos7">
            <a:extLst>
              <a:ext uri="{FF2B5EF4-FFF2-40B4-BE49-F238E27FC236}">
                <a16:creationId xmlns:a16="http://schemas.microsoft.com/office/drawing/2014/main" id="{C3E6985A-269B-432D-A6BD-A6BC315BA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126" y="1631950"/>
            <a:ext cx="3646487"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2607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AD94-EEEF-4A4F-B141-C5874A461FD7}"/>
              </a:ext>
            </a:extLst>
          </p:cNvPr>
          <p:cNvSpPr>
            <a:spLocks noGrp="1"/>
          </p:cNvSpPr>
          <p:nvPr>
            <p:ph type="title"/>
          </p:nvPr>
        </p:nvSpPr>
        <p:spPr/>
        <p:txBody>
          <a:bodyPr/>
          <a:lstStyle/>
          <a:p>
            <a:r>
              <a:rPr lang="en-US" b="1" dirty="0"/>
              <a:t>Tool DoS – Crazy Pinger</a:t>
            </a:r>
            <a:br>
              <a:rPr lang="en-US" dirty="0"/>
            </a:br>
            <a:endParaRPr lang="en-US" dirty="0"/>
          </a:p>
        </p:txBody>
      </p:sp>
      <p:sp>
        <p:nvSpPr>
          <p:cNvPr id="3" name="Content Placeholder 2">
            <a:extLst>
              <a:ext uri="{FF2B5EF4-FFF2-40B4-BE49-F238E27FC236}">
                <a16:creationId xmlns:a16="http://schemas.microsoft.com/office/drawing/2014/main" id="{B4E58F2F-22A4-4BF7-8FE4-385A3A6BB332}"/>
              </a:ext>
            </a:extLst>
          </p:cNvPr>
          <p:cNvSpPr>
            <a:spLocks noGrp="1"/>
          </p:cNvSpPr>
          <p:nvPr>
            <p:ph idx="1"/>
          </p:nvPr>
        </p:nvSpPr>
        <p:spPr>
          <a:xfrm>
            <a:off x="677334" y="1930400"/>
            <a:ext cx="8596668" cy="3880773"/>
          </a:xfrm>
        </p:spPr>
        <p:txBody>
          <a:bodyPr/>
          <a:lstStyle/>
          <a:p>
            <a:endParaRPr lang="en-US" dirty="0"/>
          </a:p>
        </p:txBody>
      </p:sp>
      <p:pic>
        <p:nvPicPr>
          <p:cNvPr id="5122" name="Picture 2" descr="dos8">
            <a:extLst>
              <a:ext uri="{FF2B5EF4-FFF2-40B4-BE49-F238E27FC236}">
                <a16:creationId xmlns:a16="http://schemas.microsoft.com/office/drawing/2014/main" id="{8048A4B6-B629-499F-961B-EE0F61051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51" y="1805709"/>
            <a:ext cx="4670425" cy="407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605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23F8-7C2A-45DF-8F22-6F97FE60DA3F}"/>
              </a:ext>
            </a:extLst>
          </p:cNvPr>
          <p:cNvSpPr>
            <a:spLocks noGrp="1"/>
          </p:cNvSpPr>
          <p:nvPr>
            <p:ph type="title"/>
          </p:nvPr>
        </p:nvSpPr>
        <p:spPr/>
        <p:txBody>
          <a:bodyPr/>
          <a:lstStyle/>
          <a:p>
            <a:r>
              <a:rPr lang="en-US" b="1" dirty="0"/>
              <a:t>Tool DoS – Some Trouble</a:t>
            </a:r>
            <a:br>
              <a:rPr lang="en-US" dirty="0"/>
            </a:br>
            <a:endParaRPr lang="en-US" dirty="0"/>
          </a:p>
        </p:txBody>
      </p:sp>
      <p:sp>
        <p:nvSpPr>
          <p:cNvPr id="3" name="Content Placeholder 2">
            <a:extLst>
              <a:ext uri="{FF2B5EF4-FFF2-40B4-BE49-F238E27FC236}">
                <a16:creationId xmlns:a16="http://schemas.microsoft.com/office/drawing/2014/main" id="{0E946C37-3C24-4AE3-BD9E-F0EAB209FA35}"/>
              </a:ext>
            </a:extLst>
          </p:cNvPr>
          <p:cNvSpPr>
            <a:spLocks noGrp="1"/>
          </p:cNvSpPr>
          <p:nvPr>
            <p:ph idx="1"/>
          </p:nvPr>
        </p:nvSpPr>
        <p:spPr/>
        <p:txBody>
          <a:bodyPr/>
          <a:lstStyle/>
          <a:p>
            <a:r>
              <a:rPr lang="en-US" dirty="0" err="1"/>
              <a:t>SomeTrouble</a:t>
            </a:r>
            <a:r>
              <a:rPr lang="en-US" dirty="0"/>
              <a:t> 1.0 </a:t>
            </a:r>
            <a:r>
              <a:rPr lang="en-US" dirty="0" err="1"/>
              <a:t>là</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gây</a:t>
            </a:r>
            <a:r>
              <a:rPr lang="en-US" dirty="0"/>
              <a:t> </a:t>
            </a:r>
            <a:r>
              <a:rPr lang="en-US" dirty="0" err="1"/>
              <a:t>nghẽn</a:t>
            </a:r>
            <a:r>
              <a:rPr lang="en-US" dirty="0"/>
              <a:t> </a:t>
            </a:r>
            <a:r>
              <a:rPr lang="en-US" dirty="0" err="1"/>
              <a:t>hệ</a:t>
            </a:r>
            <a:r>
              <a:rPr lang="en-US" dirty="0"/>
              <a:t> </a:t>
            </a:r>
            <a:r>
              <a:rPr lang="en-US" dirty="0" err="1"/>
              <a:t>thống</a:t>
            </a:r>
            <a:r>
              <a:rPr lang="en-US" dirty="0"/>
              <a:t> </a:t>
            </a:r>
            <a:r>
              <a:rPr lang="en-US" dirty="0" err="1"/>
              <a:t>mạng</a:t>
            </a:r>
            <a:endParaRPr lang="en-US" dirty="0"/>
          </a:p>
          <a:p>
            <a:r>
              <a:rPr lang="en-US" dirty="0" err="1"/>
              <a:t>SomeTrouble</a:t>
            </a:r>
            <a:r>
              <a:rPr lang="en-US" dirty="0"/>
              <a:t> </a:t>
            </a:r>
            <a:r>
              <a:rPr lang="en-US" dirty="0" err="1"/>
              <a:t>là</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rất</a:t>
            </a:r>
            <a:r>
              <a:rPr lang="en-US" dirty="0"/>
              <a:t> </a:t>
            </a:r>
            <a:r>
              <a:rPr lang="en-US" dirty="0" err="1"/>
              <a:t>đơn</a:t>
            </a:r>
            <a:r>
              <a:rPr lang="en-US" dirty="0"/>
              <a:t> </a:t>
            </a:r>
            <a:r>
              <a:rPr lang="en-US" dirty="0" err="1"/>
              <a:t>giản</a:t>
            </a:r>
            <a:r>
              <a:rPr lang="en-US" dirty="0"/>
              <a:t> </a:t>
            </a:r>
            <a:r>
              <a:rPr lang="en-US" dirty="0" err="1"/>
              <a:t>với</a:t>
            </a:r>
            <a:r>
              <a:rPr lang="en-US" dirty="0"/>
              <a:t> </a:t>
            </a:r>
            <a:r>
              <a:rPr lang="en-US" dirty="0" err="1"/>
              <a:t>ba</a:t>
            </a:r>
            <a:r>
              <a:rPr lang="en-US" dirty="0"/>
              <a:t> </a:t>
            </a:r>
            <a:r>
              <a:rPr lang="en-US" dirty="0" err="1"/>
              <a:t>thành</a:t>
            </a:r>
            <a:r>
              <a:rPr lang="en-US" dirty="0"/>
              <a:t> </a:t>
            </a:r>
            <a:r>
              <a:rPr lang="en-US" dirty="0" err="1"/>
              <a:t>phần</a:t>
            </a:r>
            <a:br>
              <a:rPr lang="en-US" dirty="0"/>
            </a:br>
            <a:r>
              <a:rPr lang="en-US" dirty="0"/>
              <a:t>+ Mail Bomb (</a:t>
            </a:r>
            <a:r>
              <a:rPr lang="en-US" dirty="0" err="1"/>
              <a:t>tự</a:t>
            </a:r>
            <a:r>
              <a:rPr lang="en-US" dirty="0"/>
              <a:t> </a:t>
            </a:r>
            <a:r>
              <a:rPr lang="en-US" dirty="0" err="1"/>
              <a:t>có</a:t>
            </a:r>
            <a:r>
              <a:rPr lang="en-US" dirty="0"/>
              <a:t> </a:t>
            </a:r>
            <a:r>
              <a:rPr lang="en-US" dirty="0" err="1"/>
              <a:t>khả</a:t>
            </a:r>
            <a:r>
              <a:rPr lang="en-US" dirty="0"/>
              <a:t> </a:t>
            </a:r>
            <a:r>
              <a:rPr lang="en-US" dirty="0" err="1"/>
              <a:t>năng</a:t>
            </a:r>
            <a:r>
              <a:rPr lang="en-US" dirty="0"/>
              <a:t> Resole Name </a:t>
            </a:r>
            <a:r>
              <a:rPr lang="en-US" dirty="0" err="1"/>
              <a:t>với</a:t>
            </a:r>
            <a:r>
              <a:rPr lang="en-US" dirty="0"/>
              <a:t> </a:t>
            </a:r>
            <a:r>
              <a:rPr lang="en-US" dirty="0" err="1"/>
              <a:t>địa</a:t>
            </a:r>
            <a:r>
              <a:rPr lang="en-US" dirty="0"/>
              <a:t> </a:t>
            </a:r>
            <a:r>
              <a:rPr lang="en-US" dirty="0" err="1"/>
              <a:t>chỉ</a:t>
            </a:r>
            <a:r>
              <a:rPr lang="en-US" dirty="0"/>
              <a:t> mail </a:t>
            </a:r>
            <a:r>
              <a:rPr lang="en-US" dirty="0" err="1"/>
              <a:t>có</a:t>
            </a:r>
            <a:r>
              <a:rPr lang="en-US" dirty="0"/>
              <a:t>)</a:t>
            </a:r>
            <a:br>
              <a:rPr lang="en-US" dirty="0"/>
            </a:br>
            <a:r>
              <a:rPr lang="en-US" dirty="0"/>
              <a:t>+ ICQ Bomb</a:t>
            </a:r>
            <a:br>
              <a:rPr lang="en-US" dirty="0"/>
            </a:br>
            <a:r>
              <a:rPr lang="en-US" dirty="0"/>
              <a:t>+ Net Send Flood</a:t>
            </a:r>
          </a:p>
        </p:txBody>
      </p:sp>
    </p:spTree>
    <p:extLst>
      <p:ext uri="{BB962C8B-B14F-4D97-AF65-F5344CB8AC3E}">
        <p14:creationId xmlns:p14="http://schemas.microsoft.com/office/powerpoint/2010/main" val="257350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A4F9-188D-4021-8C8A-A39534CC93A8}"/>
              </a:ext>
            </a:extLst>
          </p:cNvPr>
          <p:cNvSpPr>
            <a:spLocks noGrp="1"/>
          </p:cNvSpPr>
          <p:nvPr>
            <p:ph type="title"/>
          </p:nvPr>
        </p:nvSpPr>
        <p:spPr/>
        <p:txBody>
          <a:bodyPr/>
          <a:lstStyle/>
          <a:p>
            <a:r>
              <a:rPr lang="en-US" b="1" dirty="0"/>
              <a:t>Tool DoS – Some Trouble</a:t>
            </a:r>
            <a:br>
              <a:rPr lang="en-US" dirty="0"/>
            </a:br>
            <a:endParaRPr lang="en-US" dirty="0"/>
          </a:p>
        </p:txBody>
      </p:sp>
      <p:sp>
        <p:nvSpPr>
          <p:cNvPr id="3" name="Content Placeholder 2">
            <a:extLst>
              <a:ext uri="{FF2B5EF4-FFF2-40B4-BE49-F238E27FC236}">
                <a16:creationId xmlns:a16="http://schemas.microsoft.com/office/drawing/2014/main" id="{104E729B-D6F7-4160-AE60-095494FB930B}"/>
              </a:ext>
            </a:extLst>
          </p:cNvPr>
          <p:cNvSpPr>
            <a:spLocks noGrp="1"/>
          </p:cNvSpPr>
          <p:nvPr>
            <p:ph idx="1"/>
          </p:nvPr>
        </p:nvSpPr>
        <p:spPr>
          <a:xfrm>
            <a:off x="677334" y="2274887"/>
            <a:ext cx="8596668" cy="3880773"/>
          </a:xfrm>
        </p:spPr>
        <p:txBody>
          <a:bodyPr/>
          <a:lstStyle/>
          <a:p>
            <a:endParaRPr lang="en-US" dirty="0"/>
          </a:p>
        </p:txBody>
      </p:sp>
      <p:pic>
        <p:nvPicPr>
          <p:cNvPr id="6146" name="Picture 2" descr="dos9">
            <a:extLst>
              <a:ext uri="{FF2B5EF4-FFF2-40B4-BE49-F238E27FC236}">
                <a16:creationId xmlns:a16="http://schemas.microsoft.com/office/drawing/2014/main" id="{7D1A3299-22D0-4CAF-9759-92B4D6088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373" y="2182147"/>
            <a:ext cx="4052589"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65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8766-076D-4422-A655-E38C95371C39}"/>
              </a:ext>
            </a:extLst>
          </p:cNvPr>
          <p:cNvSpPr>
            <a:spLocks noGrp="1"/>
          </p:cNvSpPr>
          <p:nvPr>
            <p:ph type="title"/>
          </p:nvPr>
        </p:nvSpPr>
        <p:spPr/>
        <p:txBody>
          <a:bodyPr/>
          <a:lstStyle/>
          <a:p>
            <a:r>
              <a:rPr lang="en-US" b="1" dirty="0"/>
              <a:t>DoS Tools – UDP Flood</a:t>
            </a:r>
            <a:br>
              <a:rPr lang="en-US" dirty="0"/>
            </a:br>
            <a:endParaRPr lang="en-US" dirty="0"/>
          </a:p>
        </p:txBody>
      </p:sp>
      <p:sp>
        <p:nvSpPr>
          <p:cNvPr id="3" name="Content Placeholder 2">
            <a:extLst>
              <a:ext uri="{FF2B5EF4-FFF2-40B4-BE49-F238E27FC236}">
                <a16:creationId xmlns:a16="http://schemas.microsoft.com/office/drawing/2014/main" id="{053CFEB6-C382-41D2-931A-4BB15FC84FC6}"/>
              </a:ext>
            </a:extLst>
          </p:cNvPr>
          <p:cNvSpPr>
            <a:spLocks noGrp="1"/>
          </p:cNvSpPr>
          <p:nvPr>
            <p:ph idx="1"/>
          </p:nvPr>
        </p:nvSpPr>
        <p:spPr/>
        <p:txBody>
          <a:bodyPr/>
          <a:lstStyle/>
          <a:p>
            <a:r>
              <a:rPr lang="en-US" dirty="0" err="1"/>
              <a:t>UDPFlood</a:t>
            </a:r>
            <a:r>
              <a:rPr lang="en-US" dirty="0"/>
              <a:t> </a:t>
            </a:r>
            <a:r>
              <a:rPr lang="en-US" dirty="0" err="1"/>
              <a:t>là</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gửi</a:t>
            </a:r>
            <a:r>
              <a:rPr lang="en-US" dirty="0"/>
              <a:t> </a:t>
            </a:r>
            <a:r>
              <a:rPr lang="en-US" dirty="0" err="1"/>
              <a:t>các</a:t>
            </a:r>
            <a:r>
              <a:rPr lang="en-US" dirty="0"/>
              <a:t> </a:t>
            </a:r>
            <a:r>
              <a:rPr lang="en-US" dirty="0" err="1"/>
              <a:t>gói</a:t>
            </a:r>
            <a:r>
              <a:rPr lang="en-US" dirty="0"/>
              <a:t> tin UDP</a:t>
            </a:r>
          </a:p>
          <a:p>
            <a:r>
              <a:rPr lang="en-US" dirty="0" err="1"/>
              <a:t>Nó</a:t>
            </a:r>
            <a:r>
              <a:rPr lang="en-US" dirty="0"/>
              <a:t> </a:t>
            </a:r>
            <a:r>
              <a:rPr lang="en-US" dirty="0" err="1"/>
              <a:t>gửi</a:t>
            </a:r>
            <a:r>
              <a:rPr lang="en-US" dirty="0"/>
              <a:t> ra </a:t>
            </a:r>
            <a:r>
              <a:rPr lang="en-US" dirty="0" err="1"/>
              <a:t>ngoài</a:t>
            </a:r>
            <a:r>
              <a:rPr lang="en-US" dirty="0"/>
              <a:t> </a:t>
            </a:r>
            <a:r>
              <a:rPr lang="en-US" dirty="0" err="1"/>
              <a:t>những</a:t>
            </a:r>
            <a:r>
              <a:rPr lang="en-US" dirty="0"/>
              <a:t> </a:t>
            </a:r>
            <a:r>
              <a:rPr lang="en-US" dirty="0" err="1"/>
              <a:t>gói</a:t>
            </a:r>
            <a:r>
              <a:rPr lang="en-US" dirty="0"/>
              <a:t> tin UDP </a:t>
            </a:r>
            <a:r>
              <a:rPr lang="en-US" dirty="0" err="1"/>
              <a:t>tới</a:t>
            </a:r>
            <a:r>
              <a:rPr lang="en-US" dirty="0"/>
              <a:t> </a:t>
            </a:r>
            <a:r>
              <a:rPr lang="en-US" dirty="0" err="1"/>
              <a:t>một</a:t>
            </a:r>
            <a:r>
              <a:rPr lang="en-US" dirty="0"/>
              <a:t> </a:t>
            </a:r>
            <a:r>
              <a:rPr lang="en-US" dirty="0" err="1"/>
              <a:t>địac</a:t>
            </a:r>
            <a:r>
              <a:rPr lang="en-US" dirty="0"/>
              <a:t> </a:t>
            </a:r>
            <a:r>
              <a:rPr lang="en-US" dirty="0" err="1"/>
              <a:t>hỉ</a:t>
            </a:r>
            <a:r>
              <a:rPr lang="en-US" dirty="0"/>
              <a:t> IP </a:t>
            </a:r>
            <a:r>
              <a:rPr lang="en-US" dirty="0" err="1"/>
              <a:t>và</a:t>
            </a:r>
            <a:r>
              <a:rPr lang="en-US" dirty="0"/>
              <a:t> port </a:t>
            </a:r>
            <a:r>
              <a:rPr lang="en-US" dirty="0" err="1"/>
              <a:t>không</a:t>
            </a:r>
            <a:r>
              <a:rPr lang="en-US" dirty="0"/>
              <a:t> </a:t>
            </a:r>
            <a:r>
              <a:rPr lang="en-US" dirty="0" err="1"/>
              <a:t>cố</a:t>
            </a:r>
            <a:r>
              <a:rPr lang="en-US" dirty="0"/>
              <a:t> </a:t>
            </a:r>
            <a:r>
              <a:rPr lang="en-US" dirty="0" err="1"/>
              <a:t>định</a:t>
            </a:r>
            <a:endParaRPr lang="en-US" dirty="0"/>
          </a:p>
          <a:p>
            <a:r>
              <a:rPr lang="en-US" dirty="0" err="1"/>
              <a:t>Gói</a:t>
            </a:r>
            <a:r>
              <a:rPr lang="en-US" dirty="0"/>
              <a:t> tin </a:t>
            </a:r>
            <a:r>
              <a:rPr lang="en-US" dirty="0" err="1"/>
              <a:t>có</a:t>
            </a:r>
            <a:r>
              <a:rPr lang="en-US" dirty="0"/>
              <a:t> </a:t>
            </a:r>
            <a:r>
              <a:rPr lang="en-US" dirty="0" err="1"/>
              <a:t>khả</a:t>
            </a:r>
            <a:r>
              <a:rPr lang="en-US" dirty="0"/>
              <a:t> </a:t>
            </a:r>
            <a:r>
              <a:rPr lang="en-US" dirty="0" err="1"/>
              <a:t>năng</a:t>
            </a:r>
            <a:r>
              <a:rPr lang="en-US" dirty="0"/>
              <a:t> </a:t>
            </a:r>
            <a:r>
              <a:rPr lang="en-US" dirty="0" err="1"/>
              <a:t>là</a:t>
            </a:r>
            <a:r>
              <a:rPr lang="en-US" dirty="0"/>
              <a:t> </a:t>
            </a:r>
            <a:r>
              <a:rPr lang="en-US" dirty="0" err="1"/>
              <a:t>một</a:t>
            </a:r>
            <a:r>
              <a:rPr lang="en-US" dirty="0"/>
              <a:t> </a:t>
            </a:r>
            <a:r>
              <a:rPr lang="en-US" dirty="0" err="1"/>
              <a:t>đoạn</a:t>
            </a:r>
            <a:r>
              <a:rPr lang="en-US" dirty="0"/>
              <a:t> </a:t>
            </a:r>
            <a:r>
              <a:rPr lang="en-US" dirty="0" err="1"/>
              <a:t>mã</a:t>
            </a:r>
            <a:r>
              <a:rPr lang="en-US" dirty="0"/>
              <a:t> </a:t>
            </a:r>
            <a:r>
              <a:rPr lang="en-US" dirty="0" err="1"/>
              <a:t>văn</a:t>
            </a:r>
            <a:r>
              <a:rPr lang="en-US" dirty="0"/>
              <a:t> </a:t>
            </a:r>
            <a:r>
              <a:rPr lang="en-US" dirty="0" err="1"/>
              <a:t>bản</a:t>
            </a:r>
            <a:r>
              <a:rPr lang="en-US" dirty="0"/>
              <a:t> hay </a:t>
            </a:r>
            <a:r>
              <a:rPr lang="en-US" dirty="0" err="1"/>
              <a:t>một</a:t>
            </a:r>
            <a:r>
              <a:rPr lang="en-US" dirty="0"/>
              <a:t> </a:t>
            </a:r>
            <a:r>
              <a:rPr lang="en-US" dirty="0" err="1"/>
              <a:t>số</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sinh</a:t>
            </a:r>
            <a:r>
              <a:rPr lang="en-US" dirty="0"/>
              <a:t> </a:t>
            </a:r>
            <a:r>
              <a:rPr lang="en-US" dirty="0" err="1"/>
              <a:t>ngẫu</a:t>
            </a:r>
            <a:r>
              <a:rPr lang="en-US" dirty="0"/>
              <a:t> </a:t>
            </a:r>
            <a:r>
              <a:rPr lang="en-US" dirty="0" err="1"/>
              <a:t>nhiên</a:t>
            </a:r>
            <a:r>
              <a:rPr lang="en-US" dirty="0"/>
              <a:t> hay </a:t>
            </a:r>
            <a:r>
              <a:rPr lang="en-US" dirty="0" err="1"/>
              <a:t>từ</a:t>
            </a:r>
            <a:r>
              <a:rPr lang="en-US" dirty="0"/>
              <a:t> </a:t>
            </a:r>
            <a:r>
              <a:rPr lang="en-US" dirty="0" err="1"/>
              <a:t>một</a:t>
            </a:r>
            <a:r>
              <a:rPr lang="en-US" dirty="0"/>
              <a:t> file.</a:t>
            </a:r>
          </a:p>
          <a:p>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khả</a:t>
            </a:r>
            <a:r>
              <a:rPr lang="en-US" dirty="0"/>
              <a:t> </a:t>
            </a:r>
            <a:r>
              <a:rPr lang="en-US" dirty="0" err="1"/>
              <a:t>năng</a:t>
            </a:r>
            <a:r>
              <a:rPr lang="en-US" dirty="0"/>
              <a:t> </a:t>
            </a:r>
            <a:r>
              <a:rPr lang="en-US" dirty="0" err="1"/>
              <a:t>đáp</a:t>
            </a:r>
            <a:r>
              <a:rPr lang="en-US" dirty="0"/>
              <a:t> </a:t>
            </a:r>
            <a:r>
              <a:rPr lang="en-US" dirty="0" err="1"/>
              <a:t>ững</a:t>
            </a:r>
            <a:r>
              <a:rPr lang="en-US" dirty="0"/>
              <a:t> </a:t>
            </a:r>
            <a:r>
              <a:rPr lang="en-US" dirty="0" err="1"/>
              <a:t>của</a:t>
            </a:r>
            <a:r>
              <a:rPr lang="en-US" dirty="0"/>
              <a:t> Server</a:t>
            </a:r>
            <a:br>
              <a:rPr lang="en-US" dirty="0"/>
            </a:br>
            <a:endParaRPr lang="en-US" dirty="0"/>
          </a:p>
        </p:txBody>
      </p:sp>
    </p:spTree>
    <p:extLst>
      <p:ext uri="{BB962C8B-B14F-4D97-AF65-F5344CB8AC3E}">
        <p14:creationId xmlns:p14="http://schemas.microsoft.com/office/powerpoint/2010/main" val="855190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B254-531E-4902-B7FD-105BEDA13FF9}"/>
              </a:ext>
            </a:extLst>
          </p:cNvPr>
          <p:cNvSpPr>
            <a:spLocks noGrp="1"/>
          </p:cNvSpPr>
          <p:nvPr>
            <p:ph type="title"/>
          </p:nvPr>
        </p:nvSpPr>
        <p:spPr/>
        <p:txBody>
          <a:bodyPr/>
          <a:lstStyle/>
          <a:p>
            <a:r>
              <a:rPr lang="en-US" b="1" dirty="0"/>
              <a:t>DoS Tools – UDP Flood</a:t>
            </a:r>
            <a:br>
              <a:rPr lang="en-US" dirty="0"/>
            </a:br>
            <a:endParaRPr lang="en-US" dirty="0"/>
          </a:p>
        </p:txBody>
      </p:sp>
      <p:sp>
        <p:nvSpPr>
          <p:cNvPr id="3" name="Content Placeholder 2">
            <a:extLst>
              <a:ext uri="{FF2B5EF4-FFF2-40B4-BE49-F238E27FC236}">
                <a16:creationId xmlns:a16="http://schemas.microsoft.com/office/drawing/2014/main" id="{4234E11A-6A22-4626-A2E3-D3A55664D1F0}"/>
              </a:ext>
            </a:extLst>
          </p:cNvPr>
          <p:cNvSpPr>
            <a:spLocks noGrp="1"/>
          </p:cNvSpPr>
          <p:nvPr>
            <p:ph idx="1"/>
          </p:nvPr>
        </p:nvSpPr>
        <p:spPr>
          <a:xfrm>
            <a:off x="677334" y="2364812"/>
            <a:ext cx="8596668" cy="3880773"/>
          </a:xfrm>
        </p:spPr>
        <p:txBody>
          <a:bodyPr/>
          <a:lstStyle/>
          <a:p>
            <a:endParaRPr lang="en-US" dirty="0"/>
          </a:p>
        </p:txBody>
      </p:sp>
      <p:pic>
        <p:nvPicPr>
          <p:cNvPr id="7170" name="Picture 2" descr="dos10">
            <a:extLst>
              <a:ext uri="{FF2B5EF4-FFF2-40B4-BE49-F238E27FC236}">
                <a16:creationId xmlns:a16="http://schemas.microsoft.com/office/drawing/2014/main" id="{53572CF1-BEB9-4529-B00B-C37836DC4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313" y="2024754"/>
            <a:ext cx="4213225"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4011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DE1-19BD-4251-AD68-BA0321C2D301}"/>
              </a:ext>
            </a:extLst>
          </p:cNvPr>
          <p:cNvSpPr>
            <a:spLocks noGrp="1"/>
          </p:cNvSpPr>
          <p:nvPr>
            <p:ph type="title"/>
          </p:nvPr>
        </p:nvSpPr>
        <p:spPr/>
        <p:txBody>
          <a:bodyPr/>
          <a:lstStyle/>
          <a:p>
            <a:r>
              <a:rPr lang="en-US" b="1" dirty="0"/>
              <a:t>Tools DoS – FSMAX</a:t>
            </a:r>
            <a:br>
              <a:rPr lang="en-US" dirty="0"/>
            </a:br>
            <a:endParaRPr lang="en-US" dirty="0"/>
          </a:p>
        </p:txBody>
      </p:sp>
      <p:sp>
        <p:nvSpPr>
          <p:cNvPr id="3" name="Content Placeholder 2">
            <a:extLst>
              <a:ext uri="{FF2B5EF4-FFF2-40B4-BE49-F238E27FC236}">
                <a16:creationId xmlns:a16="http://schemas.microsoft.com/office/drawing/2014/main" id="{F5B39501-466E-4780-9F41-2F42A36AC756}"/>
              </a:ext>
            </a:extLst>
          </p:cNvPr>
          <p:cNvSpPr>
            <a:spLocks noGrp="1"/>
          </p:cNvSpPr>
          <p:nvPr>
            <p:ph idx="1"/>
          </p:nvPr>
        </p:nvSpPr>
        <p:spPr/>
        <p:txBody>
          <a:bodyPr/>
          <a:lstStyle/>
          <a:p>
            <a:r>
              <a:rPr lang="en-US" dirty="0" err="1"/>
              <a:t>Kiểm</a:t>
            </a:r>
            <a:r>
              <a:rPr lang="en-US" dirty="0"/>
              <a:t> </a:t>
            </a:r>
            <a:r>
              <a:rPr lang="en-US" dirty="0" err="1"/>
              <a:t>tra</a:t>
            </a:r>
            <a:r>
              <a:rPr lang="en-US" dirty="0"/>
              <a:t> </a:t>
            </a:r>
            <a:r>
              <a:rPr lang="en-US" dirty="0" err="1"/>
              <a:t>hiệu</a:t>
            </a:r>
            <a:r>
              <a:rPr lang="en-US" dirty="0"/>
              <a:t> </a:t>
            </a:r>
            <a:r>
              <a:rPr lang="en-US" dirty="0" err="1"/>
              <a:t>năng</a:t>
            </a:r>
            <a:r>
              <a:rPr lang="en-US" dirty="0"/>
              <a:t> </a:t>
            </a:r>
            <a:r>
              <a:rPr lang="en-US" dirty="0" err="1"/>
              <a:t>đáp</a:t>
            </a:r>
            <a:r>
              <a:rPr lang="en-US" dirty="0"/>
              <a:t> </a:t>
            </a:r>
            <a:r>
              <a:rPr lang="en-US" dirty="0" err="1"/>
              <a:t>ứng</a:t>
            </a:r>
            <a:r>
              <a:rPr lang="en-US" dirty="0"/>
              <a:t> </a:t>
            </a:r>
            <a:r>
              <a:rPr lang="en-US" dirty="0" err="1"/>
              <a:t>của</a:t>
            </a:r>
            <a:r>
              <a:rPr lang="en-US" dirty="0"/>
              <a:t> </a:t>
            </a:r>
            <a:r>
              <a:rPr lang="en-US" dirty="0" err="1"/>
              <a:t>máy</a:t>
            </a:r>
            <a:r>
              <a:rPr lang="en-US" dirty="0"/>
              <a:t> </a:t>
            </a:r>
            <a:r>
              <a:rPr lang="en-US" dirty="0" err="1"/>
              <a:t>chủ</a:t>
            </a:r>
            <a:r>
              <a:rPr lang="en-US" dirty="0"/>
              <a:t>.</a:t>
            </a:r>
          </a:p>
          <a:p>
            <a:r>
              <a:rPr lang="en-US" dirty="0" err="1"/>
              <a:t>Nó</a:t>
            </a:r>
            <a:r>
              <a:rPr lang="en-US" dirty="0"/>
              <a:t> </a:t>
            </a:r>
            <a:r>
              <a:rPr lang="en-US" dirty="0" err="1"/>
              <a:t>tạo</a:t>
            </a:r>
            <a:r>
              <a:rPr lang="en-US" dirty="0"/>
              <a:t> ra </a:t>
            </a:r>
            <a:r>
              <a:rPr lang="en-US" dirty="0" err="1"/>
              <a:t>một</a:t>
            </a:r>
            <a:r>
              <a:rPr lang="en-US" dirty="0"/>
              <a:t> file </a:t>
            </a:r>
            <a:r>
              <a:rPr lang="en-US" dirty="0" err="1"/>
              <a:t>sau</a:t>
            </a:r>
            <a:r>
              <a:rPr lang="en-US" dirty="0"/>
              <a:t> </a:t>
            </a:r>
            <a:r>
              <a:rPr lang="en-US" dirty="0" err="1"/>
              <a:t>đó</a:t>
            </a:r>
            <a:r>
              <a:rPr lang="en-US" dirty="0"/>
              <a:t> </a:t>
            </a:r>
            <a:r>
              <a:rPr lang="en-US" dirty="0" err="1"/>
              <a:t>chạy</a:t>
            </a:r>
            <a:r>
              <a:rPr lang="en-US" dirty="0"/>
              <a:t> </a:t>
            </a:r>
            <a:r>
              <a:rPr lang="en-US" dirty="0" err="1"/>
              <a:t>trên</a:t>
            </a:r>
            <a:r>
              <a:rPr lang="en-US" dirty="0"/>
              <a:t> Server </a:t>
            </a:r>
            <a:r>
              <a:rPr lang="en-US" dirty="0" err="1"/>
              <a:t>nhiều</a:t>
            </a:r>
            <a:r>
              <a:rPr lang="en-US" dirty="0"/>
              <a:t> </a:t>
            </a:r>
            <a:r>
              <a:rPr lang="en-US" dirty="0" err="1"/>
              <a:t>lần</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một</a:t>
            </a:r>
            <a:r>
              <a:rPr lang="en-US" dirty="0"/>
              <a:t> </a:t>
            </a:r>
            <a:r>
              <a:rPr lang="en-US" dirty="0" err="1"/>
              <a:t>lúc</a:t>
            </a:r>
            <a:r>
              <a:rPr lang="en-US" dirty="0"/>
              <a:t>.</a:t>
            </a:r>
          </a:p>
          <a:p>
            <a:r>
              <a:rPr lang="en-US" dirty="0" err="1"/>
              <a:t>Tác</a:t>
            </a:r>
            <a:r>
              <a:rPr lang="en-US" dirty="0"/>
              <a:t> </a:t>
            </a:r>
            <a:r>
              <a:rPr lang="en-US" dirty="0" err="1"/>
              <a:t>dụng</a:t>
            </a:r>
            <a:r>
              <a:rPr lang="en-US" dirty="0"/>
              <a:t> </a:t>
            </a:r>
            <a:r>
              <a:rPr lang="en-US" dirty="0" err="1"/>
              <a:t>của</a:t>
            </a:r>
            <a:r>
              <a:rPr lang="en-US" dirty="0"/>
              <a:t> tools </a:t>
            </a:r>
            <a:r>
              <a:rPr lang="en-US" dirty="0" err="1"/>
              <a:t>này</a:t>
            </a:r>
            <a:r>
              <a:rPr lang="en-US" dirty="0"/>
              <a:t> </a:t>
            </a:r>
            <a:r>
              <a:rPr lang="en-US" dirty="0" err="1"/>
              <a:t>là</a:t>
            </a:r>
            <a:r>
              <a:rPr lang="en-US" dirty="0"/>
              <a:t> </a:t>
            </a:r>
            <a:r>
              <a:rPr lang="en-US" dirty="0" err="1"/>
              <a:t>tìm</a:t>
            </a:r>
            <a:r>
              <a:rPr lang="en-US" dirty="0"/>
              <a:t> </a:t>
            </a:r>
            <a:r>
              <a:rPr lang="en-US" dirty="0" err="1"/>
              <a:t>cách</a:t>
            </a:r>
            <a:r>
              <a:rPr lang="en-US" dirty="0"/>
              <a:t> </a:t>
            </a:r>
            <a:r>
              <a:rPr lang="en-US" dirty="0" err="1"/>
              <a:t>tấn</a:t>
            </a:r>
            <a:r>
              <a:rPr lang="en-US" dirty="0"/>
              <a:t> </a:t>
            </a:r>
            <a:r>
              <a:rPr lang="en-US" dirty="0" err="1"/>
              <a:t>công</a:t>
            </a:r>
            <a:r>
              <a:rPr lang="en-US" dirty="0"/>
              <a:t> </a:t>
            </a:r>
            <a:r>
              <a:rPr lang="en-US" dirty="0" err="1"/>
              <a:t>làm</a:t>
            </a:r>
            <a:r>
              <a:rPr lang="en-US" dirty="0"/>
              <a:t> </a:t>
            </a:r>
            <a:r>
              <a:rPr lang="en-US" dirty="0" err="1"/>
              <a:t>chàn</a:t>
            </a:r>
            <a:r>
              <a:rPr lang="en-US" dirty="0"/>
              <a:t> </a:t>
            </a:r>
            <a:r>
              <a:rPr lang="en-US" dirty="0" err="1"/>
              <a:t>bộ</a:t>
            </a:r>
            <a:r>
              <a:rPr lang="en-US" dirty="0"/>
              <a:t> </a:t>
            </a:r>
            <a:r>
              <a:rPr lang="en-US" dirty="0" err="1"/>
              <a:t>nhớ</a:t>
            </a:r>
            <a:r>
              <a:rPr lang="en-US" dirty="0"/>
              <a:t> </a:t>
            </a:r>
            <a:r>
              <a:rPr lang="en-US" dirty="0" err="1"/>
              <a:t>đệm</a:t>
            </a:r>
            <a:r>
              <a:rPr lang="en-US" dirty="0"/>
              <a:t> </a:t>
            </a:r>
            <a:r>
              <a:rPr lang="en-US" dirty="0" err="1"/>
              <a:t>và</a:t>
            </a:r>
            <a:r>
              <a:rPr lang="en-US" dirty="0"/>
              <a:t> </a:t>
            </a:r>
            <a:r>
              <a:rPr lang="en-US" dirty="0" err="1"/>
              <a:t>tấn</a:t>
            </a:r>
            <a:r>
              <a:rPr lang="en-US" dirty="0"/>
              <a:t> </a:t>
            </a:r>
            <a:r>
              <a:rPr lang="en-US" dirty="0" err="1"/>
              <a:t>công</a:t>
            </a:r>
            <a:r>
              <a:rPr lang="en-US" dirty="0"/>
              <a:t> DoS </a:t>
            </a:r>
            <a:r>
              <a:rPr lang="en-US" dirty="0" err="1"/>
              <a:t>tới</a:t>
            </a:r>
            <a:r>
              <a:rPr lang="en-US" dirty="0"/>
              <a:t> </a:t>
            </a:r>
            <a:r>
              <a:rPr lang="en-US" dirty="0" err="1"/>
              <a:t>máy</a:t>
            </a:r>
            <a:r>
              <a:rPr lang="en-US" dirty="0"/>
              <a:t> </a:t>
            </a:r>
            <a:r>
              <a:rPr lang="en-US" dirty="0" err="1"/>
              <a:t>chủ</a:t>
            </a:r>
            <a:r>
              <a:rPr lang="en-US" dirty="0"/>
              <a:t>.</a:t>
            </a:r>
            <a:br>
              <a:rPr lang="en-US" dirty="0"/>
            </a:br>
            <a:endParaRPr lang="en-US" dirty="0"/>
          </a:p>
          <a:p>
            <a:r>
              <a:rPr lang="en-US" dirty="0"/>
              <a:t> </a:t>
            </a:r>
          </a:p>
          <a:p>
            <a:endParaRPr lang="en-US" dirty="0"/>
          </a:p>
        </p:txBody>
      </p:sp>
    </p:spTree>
    <p:extLst>
      <p:ext uri="{BB962C8B-B14F-4D97-AF65-F5344CB8AC3E}">
        <p14:creationId xmlns:p14="http://schemas.microsoft.com/office/powerpoint/2010/main" val="2801666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BF9C-6FBD-4035-A764-BBA5CBE37750}"/>
              </a:ext>
            </a:extLst>
          </p:cNvPr>
          <p:cNvSpPr>
            <a:spLocks noGrp="1"/>
          </p:cNvSpPr>
          <p:nvPr>
            <p:ph type="title"/>
          </p:nvPr>
        </p:nvSpPr>
        <p:spPr/>
        <p:txBody>
          <a:bodyPr/>
          <a:lstStyle/>
          <a:p>
            <a:r>
              <a:rPr lang="en-US" b="1" dirty="0"/>
              <a:t>Tools DoS – FSMAX</a:t>
            </a:r>
            <a:br>
              <a:rPr lang="en-US" dirty="0"/>
            </a:br>
            <a:endParaRPr lang="en-US" dirty="0"/>
          </a:p>
        </p:txBody>
      </p:sp>
      <p:sp>
        <p:nvSpPr>
          <p:cNvPr id="3" name="Content Placeholder 2">
            <a:extLst>
              <a:ext uri="{FF2B5EF4-FFF2-40B4-BE49-F238E27FC236}">
                <a16:creationId xmlns:a16="http://schemas.microsoft.com/office/drawing/2014/main" id="{33977CB6-F48E-46BD-82B7-CDBD2DEADE29}"/>
              </a:ext>
            </a:extLst>
          </p:cNvPr>
          <p:cNvSpPr>
            <a:spLocks noGrp="1"/>
          </p:cNvSpPr>
          <p:nvPr>
            <p:ph idx="1"/>
          </p:nvPr>
        </p:nvSpPr>
        <p:spPr>
          <a:xfrm>
            <a:off x="768773" y="2243716"/>
            <a:ext cx="8596668" cy="3880773"/>
          </a:xfrm>
        </p:spPr>
        <p:txBody>
          <a:bodyPr/>
          <a:lstStyle/>
          <a:p>
            <a:endParaRPr lang="en-US" dirty="0"/>
          </a:p>
        </p:txBody>
      </p:sp>
      <p:pic>
        <p:nvPicPr>
          <p:cNvPr id="8194" name="Picture 2" descr="dos11">
            <a:extLst>
              <a:ext uri="{FF2B5EF4-FFF2-40B4-BE49-F238E27FC236}">
                <a16:creationId xmlns:a16="http://schemas.microsoft.com/office/drawing/2014/main" id="{D9FF8196-486F-4872-9A61-8BCB5AC68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11" y="2243717"/>
            <a:ext cx="6259513" cy="333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669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D8-C976-47BC-B18A-E12EBC5BD5A3}"/>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Ddos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E6ADFE9-48A3-4515-975C-59120927DDF1}"/>
              </a:ext>
            </a:extLst>
          </p:cNvPr>
          <p:cNvSpPr>
            <a:spLocks noGrp="1"/>
          </p:cNvSpPr>
          <p:nvPr>
            <p:ph idx="1"/>
          </p:nvPr>
        </p:nvSpPr>
        <p:spPr/>
        <p:txBody>
          <a:bodyPr/>
          <a:lstStyle/>
          <a:p>
            <a:r>
              <a:rPr lang="en-US" dirty="0"/>
              <a:t>1. </a:t>
            </a:r>
            <a:r>
              <a:rPr lang="en-US" dirty="0" err="1"/>
              <a:t>Tấn</a:t>
            </a:r>
            <a:r>
              <a:rPr lang="en-US" dirty="0"/>
              <a:t> </a:t>
            </a:r>
            <a:r>
              <a:rPr lang="en-US" dirty="0" err="1"/>
              <a:t>công</a:t>
            </a:r>
            <a:r>
              <a:rPr lang="en-US" dirty="0"/>
              <a:t> </a:t>
            </a:r>
            <a:r>
              <a:rPr lang="en-US" dirty="0" err="1"/>
              <a:t>Ddos</a:t>
            </a:r>
            <a:endParaRPr lang="en-US" dirty="0"/>
          </a:p>
          <a:p>
            <a:r>
              <a:rPr lang="en-US" dirty="0"/>
              <a:t>2. </a:t>
            </a:r>
            <a:r>
              <a:rPr lang="en-US" dirty="0" err="1"/>
              <a:t>Các</a:t>
            </a:r>
            <a:r>
              <a:rPr lang="en-US" dirty="0"/>
              <a:t> </a:t>
            </a:r>
            <a:r>
              <a:rPr lang="en-US" dirty="0" err="1"/>
              <a:t>đặc</a:t>
            </a:r>
            <a:r>
              <a:rPr lang="en-US" dirty="0"/>
              <a:t> </a:t>
            </a:r>
            <a:r>
              <a:rPr lang="en-US" dirty="0" err="1"/>
              <a:t>tính</a:t>
            </a:r>
            <a:r>
              <a:rPr lang="en-US" dirty="0"/>
              <a:t> </a:t>
            </a:r>
            <a:r>
              <a:rPr lang="en-US" dirty="0" err="1"/>
              <a:t>của</a:t>
            </a:r>
            <a:r>
              <a:rPr lang="en-US" dirty="0"/>
              <a:t> </a:t>
            </a:r>
            <a:r>
              <a:rPr lang="en-US" dirty="0" err="1"/>
              <a:t>tấn</a:t>
            </a:r>
            <a:r>
              <a:rPr lang="en-US" dirty="0"/>
              <a:t> </a:t>
            </a:r>
            <a:r>
              <a:rPr lang="en-US" dirty="0" err="1"/>
              <a:t>công</a:t>
            </a:r>
            <a:r>
              <a:rPr lang="en-US" dirty="0"/>
              <a:t> DDoS.</a:t>
            </a:r>
          </a:p>
          <a:p>
            <a:r>
              <a:rPr lang="en-US" dirty="0"/>
              <a:t>3. </a:t>
            </a:r>
            <a:r>
              <a:rPr lang="en-US" dirty="0" err="1"/>
              <a:t>Kiến</a:t>
            </a:r>
            <a:r>
              <a:rPr lang="en-US" dirty="0"/>
              <a:t> </a:t>
            </a:r>
            <a:r>
              <a:rPr lang="en-US" dirty="0" err="1"/>
              <a:t>trúc</a:t>
            </a:r>
            <a:r>
              <a:rPr lang="en-US" dirty="0"/>
              <a:t> </a:t>
            </a:r>
            <a:r>
              <a:rPr lang="en-US" dirty="0" err="1"/>
              <a:t>tổng</a:t>
            </a:r>
            <a:r>
              <a:rPr lang="en-US" dirty="0"/>
              <a:t> </a:t>
            </a:r>
            <a:r>
              <a:rPr lang="en-US" dirty="0" err="1"/>
              <a:t>quan</a:t>
            </a:r>
            <a:r>
              <a:rPr lang="en-US" dirty="0"/>
              <a:t> </a:t>
            </a:r>
            <a:r>
              <a:rPr lang="en-US" dirty="0" err="1"/>
              <a:t>của</a:t>
            </a:r>
            <a:r>
              <a:rPr lang="en-US" dirty="0"/>
              <a:t> DDoS attack</a:t>
            </a:r>
            <a:br>
              <a:rPr lang="en-US" dirty="0"/>
            </a:br>
            <a:endParaRPr lang="en-US" dirty="0"/>
          </a:p>
        </p:txBody>
      </p:sp>
    </p:spTree>
    <p:extLst>
      <p:ext uri="{BB962C8B-B14F-4D97-AF65-F5344CB8AC3E}">
        <p14:creationId xmlns:p14="http://schemas.microsoft.com/office/powerpoint/2010/main" val="202812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E65C-847C-4688-999A-2489BBEE0AB0}"/>
              </a:ext>
            </a:extLst>
          </p:cNvPr>
          <p:cNvSpPr>
            <a:spLocks noGrp="1"/>
          </p:cNvSpPr>
          <p:nvPr>
            <p:ph type="title"/>
          </p:nvPr>
        </p:nvSpPr>
        <p:spPr/>
        <p:txBody>
          <a:bodyPr/>
          <a:lstStyle/>
          <a:p>
            <a:r>
              <a:rPr lang="en-US" dirty="0" err="1"/>
              <a:t>Tấn</a:t>
            </a:r>
            <a:r>
              <a:rPr lang="en-US" dirty="0"/>
              <a:t> </a:t>
            </a:r>
            <a:r>
              <a:rPr lang="en-US" dirty="0" err="1"/>
              <a:t>công</a:t>
            </a:r>
            <a:r>
              <a:rPr lang="en-US" dirty="0"/>
              <a:t> </a:t>
            </a:r>
            <a:r>
              <a:rPr lang="en-US" dirty="0" err="1"/>
              <a:t>Ddos</a:t>
            </a:r>
            <a:endParaRPr lang="en-US" dirty="0"/>
          </a:p>
        </p:txBody>
      </p:sp>
      <p:sp>
        <p:nvSpPr>
          <p:cNvPr id="3" name="Content Placeholder 2">
            <a:extLst>
              <a:ext uri="{FF2B5EF4-FFF2-40B4-BE49-F238E27FC236}">
                <a16:creationId xmlns:a16="http://schemas.microsoft.com/office/drawing/2014/main" id="{9DC2D9F8-C29B-47E0-B813-7A26A9089043}"/>
              </a:ext>
            </a:extLst>
          </p:cNvPr>
          <p:cNvSpPr>
            <a:spLocks noGrp="1"/>
          </p:cNvSpPr>
          <p:nvPr>
            <p:ph idx="1"/>
          </p:nvPr>
        </p:nvSpPr>
        <p:spPr/>
        <p:txBody>
          <a:bodyPr/>
          <a:lstStyle/>
          <a:p>
            <a:endParaRPr lang="en-US" dirty="0"/>
          </a:p>
        </p:txBody>
      </p:sp>
      <p:pic>
        <p:nvPicPr>
          <p:cNvPr id="9218" name="Picture 2" descr="d3">
            <a:extLst>
              <a:ext uri="{FF2B5EF4-FFF2-40B4-BE49-F238E27FC236}">
                <a16:creationId xmlns:a16="http://schemas.microsoft.com/office/drawing/2014/main" id="{F59FD4DB-1650-4887-9C74-0EFF5399A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427" y="1894119"/>
            <a:ext cx="4455391" cy="414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97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DDEF-651B-4B18-BF3F-669AEC6EDD72}"/>
              </a:ext>
            </a:extLst>
          </p:cNvPr>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49CBD0-CBA5-49D7-8F49-8DEB6991F43E}"/>
              </a:ext>
            </a:extLst>
          </p:cNvPr>
          <p:cNvSpPr>
            <a:spLocks noGrp="1"/>
          </p:cNvSpPr>
          <p:nvPr>
            <p:ph idx="1"/>
          </p:nvPr>
        </p:nvSpPr>
        <p:spPr/>
        <p:txBody>
          <a:bodyPr/>
          <a:lstStyle/>
          <a:p>
            <a:r>
              <a:rPr lang="en-US" dirty="0" err="1"/>
              <a:t>Vào</a:t>
            </a:r>
            <a:r>
              <a:rPr lang="en-US" dirty="0"/>
              <a:t> </a:t>
            </a:r>
            <a:r>
              <a:rPr lang="en-US" dirty="0" err="1"/>
              <a:t>ngày</a:t>
            </a:r>
            <a:r>
              <a:rPr lang="en-US" dirty="0"/>
              <a:t> 15 </a:t>
            </a:r>
            <a:r>
              <a:rPr lang="en-US" dirty="0" err="1"/>
              <a:t>tháng</a:t>
            </a:r>
            <a:r>
              <a:rPr lang="en-US" dirty="0"/>
              <a:t> 8 </a:t>
            </a:r>
            <a:r>
              <a:rPr lang="en-US" dirty="0" err="1"/>
              <a:t>năm</a:t>
            </a:r>
            <a:r>
              <a:rPr lang="en-US" dirty="0"/>
              <a:t> 2003, Microsoft </a:t>
            </a:r>
            <a:r>
              <a:rPr lang="en-US" dirty="0" err="1"/>
              <a:t>đã</a:t>
            </a:r>
            <a:r>
              <a:rPr lang="en-US" dirty="0"/>
              <a:t> </a:t>
            </a:r>
            <a:r>
              <a:rPr lang="en-US" dirty="0" err="1"/>
              <a:t>chịu</a:t>
            </a:r>
            <a:r>
              <a:rPr lang="en-US" dirty="0"/>
              <a:t> </a:t>
            </a:r>
            <a:r>
              <a:rPr lang="en-US" dirty="0" err="1"/>
              <a:t>đợt</a:t>
            </a:r>
            <a:r>
              <a:rPr lang="en-US" dirty="0"/>
              <a:t> </a:t>
            </a:r>
            <a:r>
              <a:rPr lang="en-US" dirty="0" err="1"/>
              <a:t>tấn</a:t>
            </a:r>
            <a:r>
              <a:rPr lang="en-US" dirty="0"/>
              <a:t> </a:t>
            </a:r>
            <a:r>
              <a:rPr lang="en-US" dirty="0" err="1"/>
              <a:t>công</a:t>
            </a:r>
            <a:r>
              <a:rPr lang="en-US" dirty="0"/>
              <a:t> DoS </a:t>
            </a:r>
            <a:r>
              <a:rPr lang="en-US" dirty="0" err="1"/>
              <a:t>cực</a:t>
            </a:r>
            <a:r>
              <a:rPr lang="en-US" dirty="0"/>
              <a:t> </a:t>
            </a:r>
            <a:r>
              <a:rPr lang="en-US" dirty="0" err="1"/>
              <a:t>mạnh</a:t>
            </a:r>
            <a:r>
              <a:rPr lang="en-US" dirty="0"/>
              <a:t> </a:t>
            </a:r>
            <a:r>
              <a:rPr lang="en-US" dirty="0" err="1"/>
              <a:t>và</a:t>
            </a:r>
            <a:r>
              <a:rPr lang="en-US" dirty="0"/>
              <a:t> </a:t>
            </a:r>
            <a:r>
              <a:rPr lang="en-US" dirty="0" err="1"/>
              <a:t>làm</a:t>
            </a:r>
            <a:r>
              <a:rPr lang="en-US" dirty="0"/>
              <a:t> </a:t>
            </a:r>
            <a:r>
              <a:rPr lang="en-US" dirty="0" err="1"/>
              <a:t>gián</a:t>
            </a:r>
            <a:r>
              <a:rPr lang="en-US" dirty="0"/>
              <a:t> </a:t>
            </a:r>
            <a:r>
              <a:rPr lang="en-US" dirty="0" err="1"/>
              <a:t>đoạn</a:t>
            </a:r>
            <a:r>
              <a:rPr lang="en-US" dirty="0"/>
              <a:t> websites </a:t>
            </a:r>
            <a:r>
              <a:rPr lang="en-US" dirty="0" err="1"/>
              <a:t>trong</a:t>
            </a:r>
            <a:r>
              <a:rPr lang="en-US" dirty="0"/>
              <a:t> </a:t>
            </a:r>
            <a:r>
              <a:rPr lang="en-US" dirty="0" err="1"/>
              <a:t>vòng</a:t>
            </a:r>
            <a:r>
              <a:rPr lang="en-US" dirty="0"/>
              <a:t> 2 </a:t>
            </a:r>
            <a:r>
              <a:rPr lang="en-US" dirty="0" err="1"/>
              <a:t>giờ</a:t>
            </a:r>
            <a:endParaRPr lang="en-US" dirty="0"/>
          </a:p>
          <a:p>
            <a:r>
              <a:rPr lang="en-US" dirty="0"/>
              <a:t> </a:t>
            </a:r>
            <a:r>
              <a:rPr lang="en-US" dirty="0" err="1"/>
              <a:t>Vào</a:t>
            </a:r>
            <a:r>
              <a:rPr lang="en-US" dirty="0"/>
              <a:t> </a:t>
            </a:r>
            <a:r>
              <a:rPr lang="en-US" dirty="0" err="1"/>
              <a:t>lúc</a:t>
            </a:r>
            <a:r>
              <a:rPr lang="en-US" dirty="0"/>
              <a:t> 15:09 </a:t>
            </a:r>
            <a:r>
              <a:rPr lang="en-US" dirty="0" err="1"/>
              <a:t>giờ</a:t>
            </a:r>
            <a:r>
              <a:rPr lang="en-US" dirty="0"/>
              <a:t> GMT </a:t>
            </a:r>
            <a:r>
              <a:rPr lang="en-US" dirty="0" err="1"/>
              <a:t>ngày</a:t>
            </a:r>
            <a:r>
              <a:rPr lang="en-US" dirty="0"/>
              <a:t> 27 </a:t>
            </a:r>
            <a:r>
              <a:rPr lang="en-US" dirty="0" err="1"/>
              <a:t>tháng</a:t>
            </a:r>
            <a:r>
              <a:rPr lang="en-US" dirty="0"/>
              <a:t> 3 </a:t>
            </a:r>
            <a:r>
              <a:rPr lang="en-US" dirty="0" err="1"/>
              <a:t>năm</a:t>
            </a:r>
            <a:r>
              <a:rPr lang="en-US" dirty="0"/>
              <a:t> 2003: </a:t>
            </a:r>
            <a:r>
              <a:rPr lang="en-US" dirty="0" err="1"/>
              <a:t>toàn</a:t>
            </a:r>
            <a:r>
              <a:rPr lang="en-US" dirty="0"/>
              <a:t> </a:t>
            </a:r>
            <a:r>
              <a:rPr lang="en-US" dirty="0" err="1"/>
              <a:t>bộ</a:t>
            </a:r>
            <a:r>
              <a:rPr lang="en-US" dirty="0"/>
              <a:t> </a:t>
            </a:r>
            <a:r>
              <a:rPr lang="en-US" dirty="0" err="1"/>
              <a:t>phiên</a:t>
            </a:r>
            <a:r>
              <a:rPr lang="en-US" dirty="0"/>
              <a:t> </a:t>
            </a:r>
            <a:r>
              <a:rPr lang="en-US" dirty="0" err="1"/>
              <a:t>bản</a:t>
            </a:r>
            <a:r>
              <a:rPr lang="en-US" dirty="0"/>
              <a:t> </a:t>
            </a:r>
            <a:r>
              <a:rPr lang="en-US" dirty="0" err="1"/>
              <a:t>tiếng</a:t>
            </a:r>
            <a:r>
              <a:rPr lang="en-US" dirty="0"/>
              <a:t> </a:t>
            </a:r>
            <a:r>
              <a:rPr lang="en-US" dirty="0" err="1"/>
              <a:t>anh</a:t>
            </a:r>
            <a:r>
              <a:rPr lang="en-US" dirty="0"/>
              <a:t> </a:t>
            </a:r>
            <a:r>
              <a:rPr lang="en-US" dirty="0" err="1"/>
              <a:t>của</a:t>
            </a:r>
            <a:r>
              <a:rPr lang="en-US" dirty="0"/>
              <a:t> website Al-Jazeera </a:t>
            </a:r>
            <a:r>
              <a:rPr lang="en-US" dirty="0" err="1"/>
              <a:t>bị</a:t>
            </a:r>
            <a:r>
              <a:rPr lang="en-US" dirty="0"/>
              <a:t> </a:t>
            </a:r>
            <a:r>
              <a:rPr lang="en-US" dirty="0" err="1"/>
              <a:t>tấn</a:t>
            </a:r>
            <a:r>
              <a:rPr lang="en-US" dirty="0"/>
              <a:t> </a:t>
            </a:r>
            <a:r>
              <a:rPr lang="en-US" dirty="0" err="1"/>
              <a:t>công</a:t>
            </a:r>
            <a:r>
              <a:rPr lang="en-US" dirty="0"/>
              <a:t> </a:t>
            </a:r>
            <a:r>
              <a:rPr lang="en-US" dirty="0" err="1"/>
              <a:t>làm</a:t>
            </a:r>
            <a:r>
              <a:rPr lang="en-US" dirty="0"/>
              <a:t> </a:t>
            </a:r>
            <a:r>
              <a:rPr lang="en-US" dirty="0" err="1"/>
              <a:t>gián</a:t>
            </a:r>
            <a:r>
              <a:rPr lang="en-US" dirty="0"/>
              <a:t> </a:t>
            </a:r>
            <a:r>
              <a:rPr lang="en-US" dirty="0" err="1"/>
              <a:t>đoạn</a:t>
            </a:r>
            <a:r>
              <a:rPr lang="en-US" dirty="0"/>
              <a:t> </a:t>
            </a:r>
            <a:r>
              <a:rPr lang="en-US" dirty="0" err="1"/>
              <a:t>trong</a:t>
            </a:r>
            <a:r>
              <a:rPr lang="en-US" dirty="0"/>
              <a:t> </a:t>
            </a:r>
            <a:r>
              <a:rPr lang="en-US" dirty="0" err="1"/>
              <a:t>nhiều</a:t>
            </a:r>
            <a:r>
              <a:rPr lang="en-US" dirty="0"/>
              <a:t> </a:t>
            </a:r>
            <a:r>
              <a:rPr lang="en-US" dirty="0" err="1"/>
              <a:t>giờ</a:t>
            </a:r>
            <a:r>
              <a:rPr lang="en-US" dirty="0"/>
              <a:t>.</a:t>
            </a:r>
          </a:p>
          <a:p>
            <a:endParaRPr lang="en-US" dirty="0"/>
          </a:p>
        </p:txBody>
      </p:sp>
    </p:spTree>
    <p:extLst>
      <p:ext uri="{BB962C8B-B14F-4D97-AF65-F5344CB8AC3E}">
        <p14:creationId xmlns:p14="http://schemas.microsoft.com/office/powerpoint/2010/main" val="18159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2E96-FA19-447C-A8E4-A893F953E8C5}"/>
              </a:ext>
            </a:extLst>
          </p:cNvPr>
          <p:cNvSpPr>
            <a:spLocks noGrp="1"/>
          </p:cNvSpPr>
          <p:nvPr>
            <p:ph type="title"/>
          </p:nvPr>
        </p:nvSpPr>
        <p:spPr/>
        <p:txBody>
          <a:bodyPr/>
          <a:lstStyle/>
          <a:p>
            <a:r>
              <a:rPr lang="en-US" dirty="0" err="1"/>
              <a:t>Tấn</a:t>
            </a:r>
            <a:r>
              <a:rPr lang="en-US" dirty="0"/>
              <a:t> </a:t>
            </a:r>
            <a:r>
              <a:rPr lang="en-US" dirty="0" err="1"/>
              <a:t>công</a:t>
            </a:r>
            <a:r>
              <a:rPr lang="en-US" dirty="0"/>
              <a:t> </a:t>
            </a:r>
            <a:r>
              <a:rPr lang="en-US" dirty="0" err="1"/>
              <a:t>Ddos</a:t>
            </a:r>
            <a:endParaRPr lang="en-US" dirty="0"/>
          </a:p>
        </p:txBody>
      </p:sp>
      <p:sp>
        <p:nvSpPr>
          <p:cNvPr id="3" name="Content Placeholder 2">
            <a:extLst>
              <a:ext uri="{FF2B5EF4-FFF2-40B4-BE49-F238E27FC236}">
                <a16:creationId xmlns:a16="http://schemas.microsoft.com/office/drawing/2014/main" id="{39D2DD14-829F-4FDB-B3F2-25B24EC165DD}"/>
              </a:ext>
            </a:extLst>
          </p:cNvPr>
          <p:cNvSpPr>
            <a:spLocks noGrp="1"/>
          </p:cNvSpPr>
          <p:nvPr>
            <p:ph idx="1"/>
          </p:nvPr>
        </p:nvSpPr>
        <p:spPr/>
        <p:txBody>
          <a:bodyPr/>
          <a:lstStyle/>
          <a:p>
            <a:r>
              <a:rPr lang="en-US" dirty="0" err="1"/>
              <a:t>Trên</a:t>
            </a:r>
            <a:r>
              <a:rPr lang="en-US" dirty="0"/>
              <a:t> Internet </a:t>
            </a:r>
            <a:r>
              <a:rPr lang="en-US" dirty="0" err="1"/>
              <a:t>tấn</a:t>
            </a:r>
            <a:r>
              <a:rPr lang="en-US" dirty="0"/>
              <a:t> </a:t>
            </a:r>
            <a:r>
              <a:rPr lang="en-US" dirty="0" err="1"/>
              <a:t>công</a:t>
            </a:r>
            <a:r>
              <a:rPr lang="en-US" dirty="0"/>
              <a:t> Distributed Denial of Service </a:t>
            </a:r>
            <a:r>
              <a:rPr lang="en-US" dirty="0" err="1"/>
              <a:t>là</a:t>
            </a:r>
            <a:r>
              <a:rPr lang="en-US" dirty="0"/>
              <a:t> </a:t>
            </a:r>
            <a:r>
              <a:rPr lang="en-US" dirty="0" err="1"/>
              <a:t>một</a:t>
            </a:r>
            <a:r>
              <a:rPr lang="en-US" dirty="0"/>
              <a:t> </a:t>
            </a:r>
            <a:r>
              <a:rPr lang="en-US" dirty="0" err="1"/>
              <a:t>dạng</a:t>
            </a:r>
            <a:r>
              <a:rPr lang="en-US" dirty="0"/>
              <a:t> </a:t>
            </a:r>
            <a:r>
              <a:rPr lang="en-US" dirty="0" err="1"/>
              <a:t>tấn</a:t>
            </a:r>
            <a:r>
              <a:rPr lang="en-US" dirty="0"/>
              <a:t> </a:t>
            </a:r>
            <a:r>
              <a:rPr lang="en-US" dirty="0" err="1"/>
              <a:t>công</a:t>
            </a:r>
            <a:r>
              <a:rPr lang="en-US" dirty="0"/>
              <a:t> </a:t>
            </a:r>
            <a:r>
              <a:rPr lang="en-US" dirty="0" err="1"/>
              <a:t>từ</a:t>
            </a:r>
            <a:r>
              <a:rPr lang="en-US" dirty="0"/>
              <a:t> </a:t>
            </a:r>
            <a:r>
              <a:rPr lang="en-US" dirty="0" err="1"/>
              <a:t>nhiều</a:t>
            </a:r>
            <a:r>
              <a:rPr lang="en-US" dirty="0"/>
              <a:t> </a:t>
            </a:r>
            <a:r>
              <a:rPr lang="en-US" dirty="0" err="1"/>
              <a:t>máy</a:t>
            </a:r>
            <a:r>
              <a:rPr lang="en-US" dirty="0"/>
              <a:t> </a:t>
            </a:r>
            <a:r>
              <a:rPr lang="en-US" dirty="0" err="1"/>
              <a:t>tính</a:t>
            </a:r>
            <a:r>
              <a:rPr lang="en-US" dirty="0"/>
              <a:t> </a:t>
            </a:r>
            <a:r>
              <a:rPr lang="en-US" dirty="0" err="1"/>
              <a:t>tới</a:t>
            </a:r>
            <a:r>
              <a:rPr lang="en-US" dirty="0"/>
              <a:t> </a:t>
            </a:r>
            <a:r>
              <a:rPr lang="en-US" dirty="0" err="1"/>
              <a:t>một</a:t>
            </a:r>
            <a:r>
              <a:rPr lang="en-US" dirty="0"/>
              <a:t> </a:t>
            </a:r>
            <a:r>
              <a:rPr lang="en-US" dirty="0" err="1"/>
              <a:t>đích</a:t>
            </a:r>
            <a:r>
              <a:rPr lang="en-US" dirty="0"/>
              <a:t>, </a:t>
            </a:r>
            <a:r>
              <a:rPr lang="en-US" dirty="0" err="1"/>
              <a:t>nó</a:t>
            </a:r>
            <a:r>
              <a:rPr lang="en-US" dirty="0"/>
              <a:t> </a:t>
            </a:r>
            <a:r>
              <a:rPr lang="en-US" dirty="0" err="1"/>
              <a:t>gây</a:t>
            </a:r>
            <a:r>
              <a:rPr lang="en-US" dirty="0"/>
              <a:t> ra </a:t>
            </a:r>
            <a:r>
              <a:rPr lang="en-US" dirty="0" err="1"/>
              <a:t>từ</a:t>
            </a:r>
            <a:r>
              <a:rPr lang="en-US" dirty="0"/>
              <a:t> </a:t>
            </a:r>
            <a:r>
              <a:rPr lang="en-US" dirty="0" err="1"/>
              <a:t>chối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hợp</a:t>
            </a:r>
            <a:r>
              <a:rPr lang="en-US" dirty="0"/>
              <a:t> </a:t>
            </a:r>
            <a:r>
              <a:rPr lang="en-US" dirty="0" err="1"/>
              <a:t>lệ</a:t>
            </a:r>
            <a:r>
              <a:rPr lang="en-US" dirty="0"/>
              <a:t> </a:t>
            </a:r>
            <a:r>
              <a:rPr lang="en-US" dirty="0" err="1"/>
              <a:t>của</a:t>
            </a:r>
            <a:r>
              <a:rPr lang="en-US" dirty="0"/>
              <a:t> </a:t>
            </a:r>
            <a:r>
              <a:rPr lang="en-US" dirty="0" err="1"/>
              <a:t>các</a:t>
            </a:r>
            <a:r>
              <a:rPr lang="en-US" dirty="0"/>
              <a:t> user </a:t>
            </a:r>
            <a:r>
              <a:rPr lang="en-US" dirty="0" err="1"/>
              <a:t>bình</a:t>
            </a:r>
            <a:r>
              <a:rPr lang="en-US" dirty="0"/>
              <a:t> </a:t>
            </a:r>
            <a:r>
              <a:rPr lang="en-US" dirty="0" err="1"/>
              <a:t>thường</a:t>
            </a:r>
            <a:r>
              <a:rPr lang="en-US" dirty="0"/>
              <a:t>. </a:t>
            </a:r>
            <a:r>
              <a:rPr lang="en-US" dirty="0" err="1"/>
              <a:t>Bằng</a:t>
            </a:r>
            <a:r>
              <a:rPr lang="en-US" dirty="0"/>
              <a:t> </a:t>
            </a:r>
            <a:r>
              <a:rPr lang="en-US" dirty="0" err="1"/>
              <a:t>cách</a:t>
            </a:r>
            <a:r>
              <a:rPr lang="en-US" dirty="0"/>
              <a:t> </a:t>
            </a:r>
            <a:r>
              <a:rPr lang="en-US" dirty="0" err="1"/>
              <a:t>tạo</a:t>
            </a:r>
            <a:r>
              <a:rPr lang="en-US" dirty="0"/>
              <a:t> ra </a:t>
            </a:r>
            <a:r>
              <a:rPr lang="en-US" dirty="0" err="1"/>
              <a:t>những</a:t>
            </a:r>
            <a:r>
              <a:rPr lang="en-US" dirty="0"/>
              <a:t> </a:t>
            </a:r>
            <a:r>
              <a:rPr lang="en-US" dirty="0" err="1"/>
              <a:t>gói</a:t>
            </a:r>
            <a:r>
              <a:rPr lang="en-US" dirty="0"/>
              <a:t> tin </a:t>
            </a:r>
            <a:r>
              <a:rPr lang="en-US" dirty="0" err="1"/>
              <a:t>cực</a:t>
            </a:r>
            <a:r>
              <a:rPr lang="en-US" dirty="0"/>
              <a:t> </a:t>
            </a:r>
            <a:r>
              <a:rPr lang="en-US" dirty="0" err="1"/>
              <a:t>nhiều</a:t>
            </a:r>
            <a:r>
              <a:rPr lang="en-US" dirty="0"/>
              <a:t> </a:t>
            </a:r>
            <a:r>
              <a:rPr lang="en-US" dirty="0" err="1"/>
              <a:t>đến</a:t>
            </a:r>
            <a:r>
              <a:rPr lang="en-US" dirty="0"/>
              <a:t> </a:t>
            </a:r>
            <a:r>
              <a:rPr lang="en-US" dirty="0" err="1"/>
              <a:t>một</a:t>
            </a:r>
            <a:r>
              <a:rPr lang="en-US" dirty="0"/>
              <a:t> </a:t>
            </a:r>
            <a:r>
              <a:rPr lang="en-US" dirty="0" err="1"/>
              <a:t>đích</a:t>
            </a:r>
            <a:r>
              <a:rPr lang="en-US" dirty="0"/>
              <a:t> </a:t>
            </a:r>
            <a:r>
              <a:rPr lang="en-US" dirty="0" err="1"/>
              <a:t>cụ</a:t>
            </a:r>
            <a:r>
              <a:rPr lang="en-US" dirty="0"/>
              <a:t> </a:t>
            </a:r>
            <a:r>
              <a:rPr lang="en-US" dirty="0" err="1"/>
              <a:t>thể</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gây</a:t>
            </a:r>
            <a:r>
              <a:rPr lang="en-US" dirty="0"/>
              <a:t> </a:t>
            </a:r>
            <a:r>
              <a:rPr lang="en-US" dirty="0" err="1"/>
              <a:t>tình</a:t>
            </a:r>
            <a:r>
              <a:rPr lang="en-US" dirty="0"/>
              <a:t> </a:t>
            </a:r>
            <a:r>
              <a:rPr lang="en-US" dirty="0" err="1"/>
              <a:t>trạng</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hệ</a:t>
            </a:r>
            <a:r>
              <a:rPr lang="en-US" dirty="0"/>
              <a:t> </a:t>
            </a:r>
            <a:r>
              <a:rPr lang="en-US" dirty="0" err="1"/>
              <a:t>thống</a:t>
            </a:r>
            <a:r>
              <a:rPr lang="en-US" dirty="0"/>
              <a:t> </a:t>
            </a:r>
            <a:r>
              <a:rPr lang="en-US" dirty="0" err="1"/>
              <a:t>bị</a:t>
            </a:r>
            <a:r>
              <a:rPr lang="en-US" dirty="0"/>
              <a:t> shutdown.</a:t>
            </a:r>
          </a:p>
          <a:p>
            <a:endParaRPr lang="en-US" dirty="0"/>
          </a:p>
        </p:txBody>
      </p:sp>
    </p:spTree>
    <p:extLst>
      <p:ext uri="{BB962C8B-B14F-4D97-AF65-F5344CB8AC3E}">
        <p14:creationId xmlns:p14="http://schemas.microsoft.com/office/powerpoint/2010/main" val="2454315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776B-FD02-4F51-964E-AD8ABC0344A6}"/>
              </a:ext>
            </a:extLst>
          </p:cNvPr>
          <p:cNvSpPr>
            <a:spLocks noGrp="1"/>
          </p:cNvSpPr>
          <p:nvPr>
            <p:ph type="title"/>
          </p:nvPr>
        </p:nvSpPr>
        <p:spPr/>
        <p:txBody>
          <a:bodyPr/>
          <a:lstStyle/>
          <a:p>
            <a:r>
              <a:rPr lang="en-US" dirty="0" err="1"/>
              <a:t>Các</a:t>
            </a:r>
            <a:r>
              <a:rPr lang="en-US" dirty="0"/>
              <a:t> </a:t>
            </a:r>
            <a:r>
              <a:rPr lang="en-US" dirty="0" err="1"/>
              <a:t>đặc</a:t>
            </a:r>
            <a:r>
              <a:rPr lang="en-US" dirty="0"/>
              <a:t> </a:t>
            </a:r>
            <a:r>
              <a:rPr lang="en-US" dirty="0" err="1"/>
              <a:t>tính</a:t>
            </a:r>
            <a:r>
              <a:rPr lang="en-US" dirty="0"/>
              <a:t> </a:t>
            </a:r>
            <a:r>
              <a:rPr lang="en-US" dirty="0" err="1"/>
              <a:t>của</a:t>
            </a:r>
            <a:r>
              <a:rPr lang="en-US" dirty="0"/>
              <a:t> </a:t>
            </a:r>
            <a:r>
              <a:rPr lang="en-US" dirty="0" err="1"/>
              <a:t>tấn</a:t>
            </a:r>
            <a:r>
              <a:rPr lang="en-US" dirty="0"/>
              <a:t> </a:t>
            </a:r>
            <a:r>
              <a:rPr lang="en-US" dirty="0" err="1"/>
              <a:t>công</a:t>
            </a:r>
            <a:r>
              <a:rPr lang="en-US" dirty="0"/>
              <a:t> DDoS.</a:t>
            </a:r>
            <a:br>
              <a:rPr lang="en-US" dirty="0"/>
            </a:br>
            <a:endParaRPr lang="en-US" dirty="0"/>
          </a:p>
        </p:txBody>
      </p:sp>
      <p:sp>
        <p:nvSpPr>
          <p:cNvPr id="3" name="Content Placeholder 2">
            <a:extLst>
              <a:ext uri="{FF2B5EF4-FFF2-40B4-BE49-F238E27FC236}">
                <a16:creationId xmlns:a16="http://schemas.microsoft.com/office/drawing/2014/main" id="{EF9BA1D0-FD2B-493E-9DCF-4F98EDC18F4C}"/>
              </a:ext>
            </a:extLst>
          </p:cNvPr>
          <p:cNvSpPr>
            <a:spLocks noGrp="1"/>
          </p:cNvSpPr>
          <p:nvPr>
            <p:ph idx="1"/>
          </p:nvPr>
        </p:nvSpPr>
        <p:spPr/>
        <p:txBody>
          <a:bodyPr>
            <a:normAutofit lnSpcReduction="10000"/>
          </a:bodyPr>
          <a:lstStyle/>
          <a:p>
            <a:r>
              <a:rPr lang="en-US" dirty="0" err="1"/>
              <a:t>Nó</a:t>
            </a:r>
            <a:r>
              <a:rPr lang="en-US" dirty="0"/>
              <a:t> </a:t>
            </a:r>
            <a:r>
              <a:rPr lang="en-US" dirty="0" err="1"/>
              <a:t>được</a:t>
            </a:r>
            <a:r>
              <a:rPr lang="en-US" dirty="0"/>
              <a:t> </a:t>
            </a:r>
            <a:r>
              <a:rPr lang="en-US" dirty="0" err="1"/>
              <a:t>tấn</a:t>
            </a:r>
            <a:r>
              <a:rPr lang="en-US" dirty="0"/>
              <a:t> </a:t>
            </a:r>
            <a:r>
              <a:rPr lang="en-US" dirty="0" err="1"/>
              <a:t>công</a:t>
            </a:r>
            <a:r>
              <a:rPr lang="en-US" dirty="0"/>
              <a:t> </a:t>
            </a:r>
            <a:r>
              <a:rPr lang="en-US" dirty="0" err="1"/>
              <a:t>từ</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cực</a:t>
            </a:r>
            <a:r>
              <a:rPr lang="en-US" dirty="0"/>
              <a:t> </a:t>
            </a:r>
            <a:r>
              <a:rPr lang="en-US" dirty="0" err="1"/>
              <a:t>lớn</a:t>
            </a:r>
            <a:r>
              <a:rPr lang="en-US" dirty="0"/>
              <a:t> </a:t>
            </a:r>
            <a:r>
              <a:rPr lang="en-US" dirty="0" err="1"/>
              <a:t>trên</a:t>
            </a:r>
            <a:r>
              <a:rPr lang="en-US" dirty="0"/>
              <a:t> Internet, </a:t>
            </a:r>
            <a:r>
              <a:rPr lang="en-US" dirty="0" err="1"/>
              <a:t>và</a:t>
            </a:r>
            <a:r>
              <a:rPr lang="en-US" dirty="0"/>
              <a:t> </a:t>
            </a:r>
            <a:r>
              <a:rPr lang="en-US" dirty="0" err="1"/>
              <a:t>thường</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có</a:t>
            </a:r>
            <a:r>
              <a:rPr lang="en-US" dirty="0"/>
              <a:t> </a:t>
            </a:r>
            <a:r>
              <a:rPr lang="en-US" dirty="0" err="1"/>
              <a:t>sẵn</a:t>
            </a:r>
            <a:r>
              <a:rPr lang="en-US" dirty="0"/>
              <a:t> </a:t>
            </a:r>
            <a:r>
              <a:rPr lang="en-US" dirty="0" err="1"/>
              <a:t>trên</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trong</a:t>
            </a:r>
            <a:r>
              <a:rPr lang="en-US" dirty="0"/>
              <a:t> </a:t>
            </a:r>
            <a:r>
              <a:rPr lang="en-US" dirty="0" err="1"/>
              <a:t>mạng</a:t>
            </a:r>
            <a:r>
              <a:rPr lang="en-US" dirty="0"/>
              <a:t> BOTNET</a:t>
            </a:r>
          </a:p>
          <a:p>
            <a:r>
              <a:rPr lang="en-US" dirty="0" err="1"/>
              <a:t>Các</a:t>
            </a:r>
            <a:r>
              <a:rPr lang="en-US" dirty="0"/>
              <a:t> </a:t>
            </a:r>
            <a:r>
              <a:rPr lang="en-US" dirty="0" err="1"/>
              <a:t>dịch</a:t>
            </a:r>
            <a:r>
              <a:rPr lang="en-US" dirty="0"/>
              <a:t> </a:t>
            </a:r>
            <a:r>
              <a:rPr lang="en-US" dirty="0" err="1"/>
              <a:t>vụ</a:t>
            </a:r>
            <a:r>
              <a:rPr lang="en-US" dirty="0"/>
              <a:t> </a:t>
            </a:r>
            <a:r>
              <a:rPr lang="en-US" dirty="0" err="1"/>
              <a:t>tấn</a:t>
            </a:r>
            <a:r>
              <a:rPr lang="en-US" dirty="0"/>
              <a:t> </a:t>
            </a:r>
            <a:r>
              <a:rPr lang="en-US" dirty="0" err="1"/>
              <a:t>công</a:t>
            </a:r>
            <a:r>
              <a:rPr lang="en-US" dirty="0"/>
              <a:t> </a:t>
            </a:r>
            <a:r>
              <a:rPr lang="en-US" dirty="0" err="1"/>
              <a:t>được</a:t>
            </a:r>
            <a:r>
              <a:rPr lang="en-US" dirty="0"/>
              <a:t> </a:t>
            </a:r>
            <a:r>
              <a:rPr lang="en-US" dirty="0" err="1"/>
              <a:t>điều</a:t>
            </a:r>
            <a:r>
              <a:rPr lang="en-US" dirty="0"/>
              <a:t> </a:t>
            </a:r>
            <a:r>
              <a:rPr lang="en-US" dirty="0" err="1"/>
              <a:t>khiển</a:t>
            </a:r>
            <a:r>
              <a:rPr lang="en-US" dirty="0"/>
              <a:t> </a:t>
            </a:r>
            <a:r>
              <a:rPr lang="en-US" dirty="0" err="1"/>
              <a:t>từ</a:t>
            </a:r>
            <a:r>
              <a:rPr lang="en-US" dirty="0"/>
              <a:t> </a:t>
            </a:r>
            <a:r>
              <a:rPr lang="en-US" dirty="0" err="1"/>
              <a:t>những</a:t>
            </a:r>
            <a:r>
              <a:rPr lang="en-US" dirty="0"/>
              <a:t> "primary victim" </a:t>
            </a:r>
            <a:r>
              <a:rPr lang="en-US" dirty="0" err="1"/>
              <a:t>trong</a:t>
            </a:r>
            <a:r>
              <a:rPr lang="en-US" dirty="0"/>
              <a:t> </a:t>
            </a:r>
            <a:r>
              <a:rPr lang="en-US" dirty="0" err="1"/>
              <a:t>khi</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bị</a:t>
            </a:r>
            <a:r>
              <a:rPr lang="en-US" dirty="0"/>
              <a:t> </a:t>
            </a:r>
            <a:r>
              <a:rPr lang="en-US" dirty="0" err="1"/>
              <a:t>chiếm</a:t>
            </a:r>
            <a:r>
              <a:rPr lang="en-US" dirty="0"/>
              <a:t> </a:t>
            </a:r>
            <a:r>
              <a:rPr lang="en-US" dirty="0" err="1"/>
              <a:t>quyền</a:t>
            </a:r>
            <a:r>
              <a:rPr lang="en-US" dirty="0"/>
              <a:t> </a:t>
            </a:r>
            <a:r>
              <a:rPr lang="en-US" dirty="0" err="1"/>
              <a:t>sử</a:t>
            </a:r>
            <a:r>
              <a:rPr lang="en-US" dirty="0"/>
              <a:t> </a:t>
            </a:r>
            <a:r>
              <a:rPr lang="en-US" dirty="0" err="1"/>
              <a:t>dụng</a:t>
            </a:r>
            <a:r>
              <a:rPr lang="en-US" dirty="0"/>
              <a:t> </a:t>
            </a:r>
            <a:r>
              <a:rPr lang="en-US" dirty="0" err="1"/>
              <a:t>trong</a:t>
            </a:r>
            <a:r>
              <a:rPr lang="en-US" dirty="0"/>
              <a:t> BOTNET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tấn</a:t>
            </a:r>
            <a:r>
              <a:rPr lang="en-US" dirty="0"/>
              <a:t> </a:t>
            </a:r>
            <a:r>
              <a:rPr lang="en-US" dirty="0" err="1"/>
              <a:t>công</a:t>
            </a:r>
            <a:r>
              <a:rPr lang="en-US" dirty="0"/>
              <a:t> </a:t>
            </a:r>
            <a:r>
              <a:rPr lang="en-US" dirty="0" err="1"/>
              <a:t>thường</a:t>
            </a:r>
            <a:r>
              <a:rPr lang="en-US" dirty="0"/>
              <a:t> </a:t>
            </a:r>
            <a:r>
              <a:rPr lang="en-US" dirty="0" err="1"/>
              <a:t>được</a:t>
            </a:r>
            <a:r>
              <a:rPr lang="en-US" dirty="0"/>
              <a:t> </a:t>
            </a:r>
            <a:r>
              <a:rPr lang="en-US" dirty="0" err="1"/>
              <a:t>gọi</a:t>
            </a:r>
            <a:r>
              <a:rPr lang="en-US" dirty="0"/>
              <a:t> </a:t>
            </a:r>
            <a:r>
              <a:rPr lang="en-US" dirty="0" err="1"/>
              <a:t>là</a:t>
            </a:r>
            <a:r>
              <a:rPr lang="en-US" dirty="0"/>
              <a:t> "zombie".</a:t>
            </a:r>
          </a:p>
          <a:p>
            <a:r>
              <a:rPr lang="en-US" dirty="0" err="1"/>
              <a:t>Là</a:t>
            </a:r>
            <a:r>
              <a:rPr lang="en-US" dirty="0"/>
              <a:t> </a:t>
            </a:r>
            <a:r>
              <a:rPr lang="en-US" dirty="0" err="1"/>
              <a:t>dạng</a:t>
            </a:r>
            <a:r>
              <a:rPr lang="en-US" dirty="0"/>
              <a:t> </a:t>
            </a:r>
            <a:r>
              <a:rPr lang="en-US" dirty="0" err="1"/>
              <a:t>tấn</a:t>
            </a:r>
            <a:r>
              <a:rPr lang="en-US" dirty="0"/>
              <a:t> </a:t>
            </a:r>
            <a:r>
              <a:rPr lang="en-US" dirty="0" err="1"/>
              <a:t>công</a:t>
            </a:r>
            <a:r>
              <a:rPr lang="en-US" dirty="0"/>
              <a:t> </a:t>
            </a:r>
            <a:r>
              <a:rPr lang="en-US" dirty="0" err="1"/>
              <a:t>rất</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phát</a:t>
            </a:r>
            <a:r>
              <a:rPr lang="en-US" dirty="0"/>
              <a:t> </a:t>
            </a:r>
            <a:r>
              <a:rPr lang="en-US" dirty="0" err="1"/>
              <a:t>hiện</a:t>
            </a:r>
            <a:r>
              <a:rPr lang="en-US" dirty="0"/>
              <a:t> </a:t>
            </a:r>
            <a:r>
              <a:rPr lang="en-US" dirty="0" err="1"/>
              <a:t>bởi</a:t>
            </a:r>
            <a:r>
              <a:rPr lang="en-US" dirty="0"/>
              <a:t> </a:t>
            </a:r>
            <a:r>
              <a:rPr lang="en-US" dirty="0" err="1"/>
              <a:t>tấn</a:t>
            </a:r>
            <a:r>
              <a:rPr lang="en-US" dirty="0"/>
              <a:t> </a:t>
            </a:r>
            <a:r>
              <a:rPr lang="en-US" dirty="0" err="1"/>
              <a:t>công</a:t>
            </a:r>
            <a:r>
              <a:rPr lang="en-US" dirty="0"/>
              <a:t> </a:t>
            </a:r>
            <a:r>
              <a:rPr lang="en-US" dirty="0" err="1"/>
              <a:t>này</a:t>
            </a:r>
            <a:r>
              <a:rPr lang="en-US" dirty="0"/>
              <a:t> </a:t>
            </a:r>
            <a:r>
              <a:rPr lang="en-US" dirty="0" err="1"/>
              <a:t>được</a:t>
            </a:r>
            <a:r>
              <a:rPr lang="en-US" dirty="0"/>
              <a:t> </a:t>
            </a:r>
            <a:r>
              <a:rPr lang="en-US" dirty="0" err="1"/>
              <a:t>sinh</a:t>
            </a:r>
            <a:r>
              <a:rPr lang="en-US" dirty="0"/>
              <a:t> ra </a:t>
            </a:r>
            <a:r>
              <a:rPr lang="en-US" dirty="0" err="1"/>
              <a:t>từ</a:t>
            </a:r>
            <a:r>
              <a:rPr lang="en-US" dirty="0"/>
              <a:t> </a:t>
            </a:r>
            <a:r>
              <a:rPr lang="en-US" dirty="0" err="1"/>
              <a:t>nhiều</a:t>
            </a:r>
            <a:r>
              <a:rPr lang="en-US" dirty="0"/>
              <a:t> </a:t>
            </a:r>
            <a:r>
              <a:rPr lang="en-US" dirty="0" err="1"/>
              <a:t>địa</a:t>
            </a:r>
            <a:r>
              <a:rPr lang="en-US" dirty="0"/>
              <a:t> </a:t>
            </a:r>
            <a:r>
              <a:rPr lang="en-US" dirty="0" err="1"/>
              <a:t>chỉ</a:t>
            </a:r>
            <a:r>
              <a:rPr lang="en-US" dirty="0"/>
              <a:t> IP </a:t>
            </a:r>
            <a:r>
              <a:rPr lang="en-US" dirty="0" err="1"/>
              <a:t>trên</a:t>
            </a:r>
            <a:r>
              <a:rPr lang="en-US" dirty="0"/>
              <a:t> Internet.</a:t>
            </a:r>
          </a:p>
          <a:p>
            <a:r>
              <a:rPr lang="en-US" dirty="0" err="1"/>
              <a:t>Nếu</a:t>
            </a:r>
            <a:r>
              <a:rPr lang="en-US" dirty="0"/>
              <a:t> </a:t>
            </a:r>
            <a:r>
              <a:rPr lang="en-US" dirty="0" err="1"/>
              <a:t>một</a:t>
            </a:r>
            <a:r>
              <a:rPr lang="en-US" dirty="0"/>
              <a:t> </a:t>
            </a:r>
            <a:r>
              <a:rPr lang="en-US" dirty="0" err="1"/>
              <a:t>địa</a:t>
            </a:r>
            <a:r>
              <a:rPr lang="en-US" dirty="0"/>
              <a:t> </a:t>
            </a:r>
            <a:r>
              <a:rPr lang="en-US" dirty="0" err="1"/>
              <a:t>chỉ</a:t>
            </a:r>
            <a:r>
              <a:rPr lang="en-US" dirty="0"/>
              <a:t> IP </a:t>
            </a:r>
            <a:r>
              <a:rPr lang="en-US" dirty="0" err="1"/>
              <a:t>tấn</a:t>
            </a:r>
            <a:r>
              <a:rPr lang="en-US" dirty="0"/>
              <a:t> </a:t>
            </a:r>
            <a:r>
              <a:rPr lang="en-US" dirty="0" err="1"/>
              <a:t>công</a:t>
            </a:r>
            <a:r>
              <a:rPr lang="en-US" dirty="0"/>
              <a:t> </a:t>
            </a:r>
            <a:r>
              <a:rPr lang="en-US" dirty="0" err="1"/>
              <a:t>một</a:t>
            </a:r>
            <a:r>
              <a:rPr lang="en-US" dirty="0"/>
              <a:t> </a:t>
            </a:r>
            <a:r>
              <a:rPr lang="en-US" dirty="0" err="1"/>
              <a:t>công</a:t>
            </a:r>
            <a:r>
              <a:rPr lang="en-US" dirty="0"/>
              <a:t> ty, </a:t>
            </a:r>
            <a:r>
              <a:rPr lang="en-US" dirty="0" err="1"/>
              <a:t>nó</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chặn</a:t>
            </a:r>
            <a:r>
              <a:rPr lang="en-US" dirty="0"/>
              <a:t> </a:t>
            </a:r>
            <a:r>
              <a:rPr lang="en-US" dirty="0" err="1"/>
              <a:t>bởi</a:t>
            </a:r>
            <a:r>
              <a:rPr lang="en-US" dirty="0"/>
              <a:t> Firewall. </a:t>
            </a:r>
            <a:r>
              <a:rPr lang="en-US" dirty="0" err="1"/>
              <a:t>Nếu</a:t>
            </a:r>
            <a:r>
              <a:rPr lang="en-US" dirty="0"/>
              <a:t> </a:t>
            </a:r>
            <a:r>
              <a:rPr lang="en-US" dirty="0" err="1"/>
              <a:t>nó</a:t>
            </a:r>
            <a:r>
              <a:rPr lang="en-US" dirty="0"/>
              <a:t> </a:t>
            </a:r>
            <a:r>
              <a:rPr lang="en-US" dirty="0" err="1"/>
              <a:t>từ</a:t>
            </a:r>
            <a:r>
              <a:rPr lang="en-US" dirty="0"/>
              <a:t> 30.000 </a:t>
            </a:r>
            <a:r>
              <a:rPr lang="en-US" dirty="0" err="1"/>
              <a:t>địa</a:t>
            </a:r>
            <a:r>
              <a:rPr lang="en-US" dirty="0"/>
              <a:t> </a:t>
            </a:r>
            <a:r>
              <a:rPr lang="en-US" dirty="0" err="1"/>
              <a:t>chỉ</a:t>
            </a:r>
            <a:r>
              <a:rPr lang="en-US" dirty="0"/>
              <a:t> IP </a:t>
            </a:r>
            <a:r>
              <a:rPr lang="en-US" dirty="0" err="1"/>
              <a:t>khác</a:t>
            </a:r>
            <a:r>
              <a:rPr lang="en-US" dirty="0"/>
              <a:t>, </a:t>
            </a:r>
            <a:r>
              <a:rPr lang="en-US" dirty="0" err="1"/>
              <a:t>thì</a:t>
            </a:r>
            <a:r>
              <a:rPr lang="en-US" dirty="0"/>
              <a:t> </a:t>
            </a:r>
            <a:r>
              <a:rPr lang="en-US" dirty="0" err="1"/>
              <a:t>điều</a:t>
            </a:r>
            <a:r>
              <a:rPr lang="en-US" dirty="0"/>
              <a:t> </a:t>
            </a:r>
            <a:r>
              <a:rPr lang="en-US" dirty="0" err="1"/>
              <a:t>này</a:t>
            </a:r>
            <a:r>
              <a:rPr lang="en-US" dirty="0"/>
              <a:t> </a:t>
            </a:r>
            <a:r>
              <a:rPr lang="en-US" dirty="0" err="1"/>
              <a:t>là</a:t>
            </a:r>
            <a:r>
              <a:rPr lang="en-US" dirty="0"/>
              <a:t> </a:t>
            </a:r>
            <a:r>
              <a:rPr lang="en-US" dirty="0" err="1"/>
              <a:t>vô</a:t>
            </a:r>
            <a:r>
              <a:rPr lang="en-US" dirty="0"/>
              <a:t> </a:t>
            </a:r>
            <a:r>
              <a:rPr lang="en-US" dirty="0" err="1"/>
              <a:t>cùng</a:t>
            </a:r>
            <a:r>
              <a:rPr lang="en-US" dirty="0"/>
              <a:t> </a:t>
            </a:r>
            <a:r>
              <a:rPr lang="en-US" dirty="0" err="1"/>
              <a:t>khó</a:t>
            </a:r>
            <a:r>
              <a:rPr lang="en-US" dirty="0"/>
              <a:t> </a:t>
            </a:r>
            <a:r>
              <a:rPr lang="en-US" dirty="0" err="1"/>
              <a:t>khăn</a:t>
            </a:r>
            <a:r>
              <a:rPr lang="en-US" dirty="0"/>
              <a:t>.</a:t>
            </a:r>
          </a:p>
          <a:p>
            <a:r>
              <a:rPr lang="en-US" dirty="0" err="1"/>
              <a:t>Thủ</a:t>
            </a:r>
            <a:r>
              <a:rPr lang="en-US" dirty="0"/>
              <a:t> </a:t>
            </a:r>
            <a:r>
              <a:rPr lang="en-US" dirty="0" err="1"/>
              <a:t>phạm</a:t>
            </a:r>
            <a:r>
              <a:rPr lang="en-US" dirty="0"/>
              <a:t> </a:t>
            </a:r>
            <a:r>
              <a:rPr lang="en-US" dirty="0" err="1"/>
              <a:t>có</a:t>
            </a:r>
            <a:r>
              <a:rPr lang="en-US" dirty="0"/>
              <a:t> </a:t>
            </a:r>
            <a:r>
              <a:rPr lang="en-US" dirty="0" err="1"/>
              <a:t>thể</a:t>
            </a:r>
            <a:r>
              <a:rPr lang="en-US" dirty="0"/>
              <a:t> </a:t>
            </a:r>
            <a:r>
              <a:rPr lang="en-US" dirty="0" err="1"/>
              <a:t>gây</a:t>
            </a:r>
            <a:r>
              <a:rPr lang="en-US" dirty="0"/>
              <a:t> </a:t>
            </a:r>
            <a:r>
              <a:rPr lang="en-US" dirty="0" err="1"/>
              <a:t>nhiều</a:t>
            </a:r>
            <a:r>
              <a:rPr lang="en-US" dirty="0"/>
              <a:t> </a:t>
            </a:r>
            <a:r>
              <a:rPr lang="en-US" dirty="0" err="1"/>
              <a:t>ảnh</a:t>
            </a:r>
            <a:r>
              <a:rPr lang="en-US" dirty="0"/>
              <a:t> </a:t>
            </a:r>
            <a:r>
              <a:rPr lang="en-US" dirty="0" err="1"/>
              <a:t>hưởng</a:t>
            </a:r>
            <a:r>
              <a:rPr lang="en-US" dirty="0"/>
              <a:t> </a:t>
            </a:r>
            <a:r>
              <a:rPr lang="en-US" dirty="0" err="1"/>
              <a:t>bởi</a:t>
            </a:r>
            <a:r>
              <a:rPr lang="en-US" dirty="0"/>
              <a:t> </a:t>
            </a:r>
            <a:r>
              <a:rPr lang="en-US" dirty="0" err="1"/>
              <a:t>tấn</a:t>
            </a:r>
            <a:r>
              <a:rPr lang="en-US" dirty="0"/>
              <a:t> </a:t>
            </a:r>
            <a:r>
              <a:rPr lang="en-US" dirty="0" err="1"/>
              <a:t>công</a:t>
            </a:r>
            <a:r>
              <a:rPr lang="en-US" dirty="0"/>
              <a:t> </a:t>
            </a:r>
            <a:r>
              <a:rPr lang="en-US" dirty="0" err="1"/>
              <a:t>từ</a:t>
            </a:r>
            <a:r>
              <a:rPr lang="en-US" dirty="0"/>
              <a:t> </a:t>
            </a:r>
            <a:r>
              <a:rPr lang="en-US" dirty="0" err="1"/>
              <a:t>chối</a:t>
            </a:r>
            <a:r>
              <a:rPr lang="en-US" dirty="0"/>
              <a:t> </a:t>
            </a:r>
            <a:r>
              <a:rPr lang="en-US" dirty="0" err="1"/>
              <a:t>dịch</a:t>
            </a:r>
            <a:r>
              <a:rPr lang="en-US" dirty="0"/>
              <a:t> </a:t>
            </a:r>
            <a:r>
              <a:rPr lang="en-US" dirty="0" err="1"/>
              <a:t>vụ</a:t>
            </a:r>
            <a:r>
              <a:rPr lang="en-US" dirty="0"/>
              <a:t> DoS, </a:t>
            </a:r>
            <a:r>
              <a:rPr lang="en-US" dirty="0" err="1"/>
              <a:t>và</a:t>
            </a:r>
            <a:r>
              <a:rPr lang="en-US" dirty="0"/>
              <a:t> </a:t>
            </a:r>
            <a:r>
              <a:rPr lang="en-US" dirty="0" err="1"/>
              <a:t>điều</a:t>
            </a:r>
            <a:r>
              <a:rPr lang="en-US" dirty="0"/>
              <a:t> </a:t>
            </a:r>
            <a:r>
              <a:rPr lang="en-US" dirty="0" err="1"/>
              <a:t>này</a:t>
            </a:r>
            <a:r>
              <a:rPr lang="en-US" dirty="0"/>
              <a:t> </a:t>
            </a:r>
            <a:r>
              <a:rPr lang="en-US" dirty="0" err="1"/>
              <a:t>càng</a:t>
            </a:r>
            <a:r>
              <a:rPr lang="en-US" dirty="0"/>
              <a:t> </a:t>
            </a:r>
            <a:r>
              <a:rPr lang="en-US" dirty="0" err="1"/>
              <a:t>nguy</a:t>
            </a:r>
            <a:r>
              <a:rPr lang="en-US" dirty="0"/>
              <a:t> </a:t>
            </a:r>
            <a:r>
              <a:rPr lang="en-US" dirty="0" err="1"/>
              <a:t>hiểm</a:t>
            </a:r>
            <a:r>
              <a:rPr lang="en-US" dirty="0"/>
              <a:t> </a:t>
            </a:r>
            <a:r>
              <a:rPr lang="en-US" dirty="0" err="1"/>
              <a:t>hơn</a:t>
            </a:r>
            <a:r>
              <a:rPr lang="en-US" dirty="0"/>
              <a:t> </a:t>
            </a:r>
            <a:r>
              <a:rPr lang="en-US" dirty="0" err="1"/>
              <a:t>khi</a:t>
            </a:r>
            <a:r>
              <a:rPr lang="en-US" dirty="0"/>
              <a:t> </a:t>
            </a:r>
            <a:r>
              <a:rPr lang="en-US" dirty="0" err="1"/>
              <a:t>chúng</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hệ</a:t>
            </a:r>
            <a:r>
              <a:rPr lang="en-US" dirty="0"/>
              <a:t> </a:t>
            </a:r>
            <a:r>
              <a:rPr lang="en-US" dirty="0" err="1"/>
              <a:t>thống</a:t>
            </a:r>
            <a:r>
              <a:rPr lang="en-US" dirty="0"/>
              <a:t> BOTNET </a:t>
            </a:r>
            <a:r>
              <a:rPr lang="en-US" dirty="0" err="1"/>
              <a:t>trên</a:t>
            </a:r>
            <a:r>
              <a:rPr lang="en-US" dirty="0"/>
              <a:t> internet </a:t>
            </a:r>
            <a:r>
              <a:rPr lang="en-US" dirty="0" err="1"/>
              <a:t>thực</a:t>
            </a:r>
            <a:r>
              <a:rPr lang="en-US" dirty="0"/>
              <a:t> </a:t>
            </a:r>
            <a:r>
              <a:rPr lang="en-US" dirty="0" err="1"/>
              <a:t>hiện</a:t>
            </a:r>
            <a:r>
              <a:rPr lang="en-US" dirty="0"/>
              <a:t> </a:t>
            </a:r>
            <a:r>
              <a:rPr lang="en-US" dirty="0" err="1"/>
              <a:t>tấn</a:t>
            </a:r>
            <a:r>
              <a:rPr lang="en-US" dirty="0"/>
              <a:t> </a:t>
            </a:r>
            <a:r>
              <a:rPr lang="en-US" dirty="0" err="1"/>
              <a:t>công</a:t>
            </a:r>
            <a:r>
              <a:rPr lang="en-US" dirty="0"/>
              <a:t> DoS </a:t>
            </a:r>
            <a:r>
              <a:rPr lang="en-US" dirty="0" err="1"/>
              <a:t>và</a:t>
            </a:r>
            <a:r>
              <a:rPr lang="en-US" dirty="0"/>
              <a:t> </a:t>
            </a:r>
            <a:r>
              <a:rPr lang="en-US" dirty="0" err="1"/>
              <a:t>đó</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tấn</a:t>
            </a:r>
            <a:r>
              <a:rPr lang="en-US" dirty="0"/>
              <a:t> </a:t>
            </a:r>
            <a:r>
              <a:rPr lang="en-US" dirty="0" err="1"/>
              <a:t>công</a:t>
            </a:r>
            <a:r>
              <a:rPr lang="en-US" dirty="0"/>
              <a:t> DDoS.</a:t>
            </a:r>
          </a:p>
          <a:p>
            <a:endParaRPr lang="en-US" dirty="0"/>
          </a:p>
        </p:txBody>
      </p:sp>
    </p:spTree>
    <p:extLst>
      <p:ext uri="{BB962C8B-B14F-4D97-AF65-F5344CB8AC3E}">
        <p14:creationId xmlns:p14="http://schemas.microsoft.com/office/powerpoint/2010/main" val="345724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221F-A8AB-4465-BE2C-A27C0A156C14}"/>
              </a:ext>
            </a:extLst>
          </p:cNvPr>
          <p:cNvSpPr>
            <a:spLocks noGrp="1"/>
          </p:cNvSpPr>
          <p:nvPr>
            <p:ph type="title"/>
          </p:nvPr>
        </p:nvSpPr>
        <p:spPr/>
        <p:txBody>
          <a:bodyPr>
            <a:normAutofit fontScale="90000"/>
          </a:bodyPr>
          <a:lstStyle/>
          <a:p>
            <a:r>
              <a:rPr lang="en-US" dirty="0" err="1"/>
              <a:t>Kiến</a:t>
            </a:r>
            <a:r>
              <a:rPr lang="en-US" dirty="0"/>
              <a:t> </a:t>
            </a:r>
            <a:r>
              <a:rPr lang="en-US" dirty="0" err="1"/>
              <a:t>trúc</a:t>
            </a:r>
            <a:r>
              <a:rPr lang="en-US" dirty="0"/>
              <a:t> </a:t>
            </a:r>
            <a:r>
              <a:rPr lang="en-US" dirty="0" err="1"/>
              <a:t>tổng</a:t>
            </a:r>
            <a:r>
              <a:rPr lang="en-US" dirty="0"/>
              <a:t> </a:t>
            </a:r>
            <a:r>
              <a:rPr lang="en-US" dirty="0" err="1"/>
              <a:t>quan</a:t>
            </a:r>
            <a:r>
              <a:rPr lang="en-US" dirty="0"/>
              <a:t> </a:t>
            </a:r>
            <a:r>
              <a:rPr lang="en-US" dirty="0" err="1"/>
              <a:t>của</a:t>
            </a:r>
            <a:r>
              <a:rPr lang="en-US" dirty="0"/>
              <a:t> DDoS attack-network.</a:t>
            </a:r>
            <a:br>
              <a:rPr lang="en-US" dirty="0"/>
            </a:br>
            <a:endParaRPr lang="en-US" dirty="0"/>
          </a:p>
        </p:txBody>
      </p:sp>
      <p:sp>
        <p:nvSpPr>
          <p:cNvPr id="3" name="Content Placeholder 2">
            <a:extLst>
              <a:ext uri="{FF2B5EF4-FFF2-40B4-BE49-F238E27FC236}">
                <a16:creationId xmlns:a16="http://schemas.microsoft.com/office/drawing/2014/main" id="{417F662D-196D-41B4-89C3-C6A1E421419B}"/>
              </a:ext>
            </a:extLst>
          </p:cNvPr>
          <p:cNvSpPr>
            <a:spLocks noGrp="1"/>
          </p:cNvSpPr>
          <p:nvPr>
            <p:ph idx="1"/>
          </p:nvPr>
        </p:nvSpPr>
        <p:spPr/>
        <p:txBody>
          <a:bodyPr/>
          <a:lstStyle/>
          <a:p>
            <a:r>
              <a:rPr lang="en-US" dirty="0" err="1"/>
              <a:t>Nhìn</a:t>
            </a:r>
            <a:r>
              <a:rPr lang="en-US" dirty="0"/>
              <a:t> </a:t>
            </a:r>
            <a:r>
              <a:rPr lang="en-US" dirty="0" err="1"/>
              <a:t>chung</a:t>
            </a:r>
            <a:r>
              <a:rPr lang="en-US" dirty="0"/>
              <a:t> DDoS attack-network </a:t>
            </a:r>
            <a:r>
              <a:rPr lang="en-US" dirty="0" err="1"/>
              <a:t>có</a:t>
            </a:r>
            <a:r>
              <a:rPr lang="en-US" dirty="0"/>
              <a:t> </a:t>
            </a:r>
            <a:r>
              <a:rPr lang="en-US" dirty="0" err="1"/>
              <a:t>hai</a:t>
            </a:r>
            <a:r>
              <a:rPr lang="en-US" dirty="0"/>
              <a:t> </a:t>
            </a:r>
            <a:r>
              <a:rPr lang="en-US" dirty="0" err="1"/>
              <a:t>mô</a:t>
            </a:r>
            <a:r>
              <a:rPr lang="en-US" dirty="0"/>
              <a:t> </a:t>
            </a:r>
            <a:r>
              <a:rPr lang="en-US" dirty="0" err="1"/>
              <a:t>hình</a:t>
            </a:r>
            <a:r>
              <a:rPr lang="en-US" dirty="0"/>
              <a:t> </a:t>
            </a:r>
            <a:r>
              <a:rPr lang="en-US" dirty="0" err="1"/>
              <a:t>chính</a:t>
            </a:r>
            <a:r>
              <a:rPr lang="en-US" dirty="0"/>
              <a:t>:</a:t>
            </a:r>
          </a:p>
          <a:p>
            <a:pPr marL="0" indent="0">
              <a:buNone/>
            </a:pPr>
            <a:r>
              <a:rPr lang="en-US" dirty="0"/>
              <a:t>+ </a:t>
            </a:r>
            <a:r>
              <a:rPr lang="en-US" dirty="0" err="1"/>
              <a:t>Mô</a:t>
            </a:r>
            <a:r>
              <a:rPr lang="en-US" dirty="0"/>
              <a:t> </a:t>
            </a:r>
            <a:r>
              <a:rPr lang="en-US" dirty="0" err="1"/>
              <a:t>hình</a:t>
            </a:r>
            <a:r>
              <a:rPr lang="en-US" dirty="0"/>
              <a:t> Agent – Handler</a:t>
            </a:r>
          </a:p>
          <a:p>
            <a:pPr marL="0" indent="0">
              <a:buNone/>
            </a:pPr>
            <a:r>
              <a:rPr lang="en-US" dirty="0"/>
              <a:t>+ </a:t>
            </a:r>
            <a:r>
              <a:rPr lang="en-US" dirty="0" err="1"/>
              <a:t>Mô</a:t>
            </a:r>
            <a:r>
              <a:rPr lang="en-US" dirty="0"/>
              <a:t> </a:t>
            </a:r>
            <a:r>
              <a:rPr lang="en-US" dirty="0" err="1"/>
              <a:t>hình</a:t>
            </a:r>
            <a:r>
              <a:rPr lang="en-US" dirty="0"/>
              <a:t> IRC – Based</a:t>
            </a:r>
          </a:p>
          <a:p>
            <a:endParaRPr lang="en-US" dirty="0"/>
          </a:p>
        </p:txBody>
      </p:sp>
    </p:spTree>
    <p:extLst>
      <p:ext uri="{BB962C8B-B14F-4D97-AF65-F5344CB8AC3E}">
        <p14:creationId xmlns:p14="http://schemas.microsoft.com/office/powerpoint/2010/main" val="1698548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7A92-5765-4734-A101-40A6FB60F2AC}"/>
              </a:ext>
            </a:extLst>
          </p:cNvPr>
          <p:cNvSpPr>
            <a:spLocks noGrp="1"/>
          </p:cNvSpPr>
          <p:nvPr>
            <p:ph type="title"/>
          </p:nvPr>
        </p:nvSpPr>
        <p:spPr/>
        <p:txBody>
          <a:bodyPr>
            <a:normAutofit fontScale="90000"/>
          </a:bodyPr>
          <a:lstStyle/>
          <a:p>
            <a:r>
              <a:rPr lang="en-US" dirty="0" err="1"/>
              <a:t>Kiến</a:t>
            </a:r>
            <a:r>
              <a:rPr lang="en-US" dirty="0"/>
              <a:t> </a:t>
            </a:r>
            <a:r>
              <a:rPr lang="en-US" dirty="0" err="1"/>
              <a:t>trúc</a:t>
            </a:r>
            <a:r>
              <a:rPr lang="en-US" dirty="0"/>
              <a:t> </a:t>
            </a:r>
            <a:r>
              <a:rPr lang="en-US" dirty="0" err="1"/>
              <a:t>tổng</a:t>
            </a:r>
            <a:r>
              <a:rPr lang="en-US" dirty="0"/>
              <a:t> </a:t>
            </a:r>
            <a:r>
              <a:rPr lang="en-US" dirty="0" err="1"/>
              <a:t>quan</a:t>
            </a:r>
            <a:r>
              <a:rPr lang="en-US" dirty="0"/>
              <a:t> </a:t>
            </a:r>
            <a:r>
              <a:rPr lang="en-US" dirty="0" err="1"/>
              <a:t>của</a:t>
            </a:r>
            <a:r>
              <a:rPr lang="en-US" dirty="0"/>
              <a:t> DDoS attack-network.</a:t>
            </a:r>
            <a:br>
              <a:rPr lang="en-US" dirty="0"/>
            </a:br>
            <a:endParaRPr lang="en-US" dirty="0"/>
          </a:p>
        </p:txBody>
      </p:sp>
      <p:sp>
        <p:nvSpPr>
          <p:cNvPr id="3" name="Content Placeholder 2">
            <a:extLst>
              <a:ext uri="{FF2B5EF4-FFF2-40B4-BE49-F238E27FC236}">
                <a16:creationId xmlns:a16="http://schemas.microsoft.com/office/drawing/2014/main" id="{2F4CA6F6-06D0-4999-90BE-536DDF094382}"/>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r>
              <a:rPr lang="en-US" i="1" dirty="0" err="1"/>
              <a:t>Sơ</a:t>
            </a:r>
            <a:r>
              <a:rPr lang="en-US" i="1" dirty="0"/>
              <a:t> </a:t>
            </a:r>
            <a:r>
              <a:rPr lang="en-US" i="1" dirty="0" err="1"/>
              <a:t>đồ</a:t>
            </a:r>
            <a:r>
              <a:rPr lang="en-US" i="1" dirty="0"/>
              <a:t> </a:t>
            </a:r>
            <a:r>
              <a:rPr lang="en-US" i="1" dirty="0" err="1"/>
              <a:t>chính</a:t>
            </a:r>
            <a:r>
              <a:rPr lang="en-US" i="1" dirty="0"/>
              <a:t> </a:t>
            </a:r>
            <a:r>
              <a:rPr lang="en-US" i="1" dirty="0" err="1"/>
              <a:t>phân</a:t>
            </a:r>
            <a:r>
              <a:rPr lang="en-US" i="1" dirty="0"/>
              <a:t> </a:t>
            </a:r>
            <a:r>
              <a:rPr lang="en-US" i="1" dirty="0" err="1"/>
              <a:t>loại</a:t>
            </a:r>
            <a:r>
              <a:rPr lang="en-US" i="1" dirty="0"/>
              <a:t> </a:t>
            </a:r>
            <a:r>
              <a:rPr lang="en-US" i="1" dirty="0" err="1"/>
              <a:t>các</a:t>
            </a:r>
            <a:r>
              <a:rPr lang="en-US" i="1" dirty="0"/>
              <a:t> </a:t>
            </a:r>
            <a:r>
              <a:rPr lang="en-US" i="1" dirty="0" err="1"/>
              <a:t>kiểu</a:t>
            </a:r>
            <a:r>
              <a:rPr lang="en-US" i="1" dirty="0"/>
              <a:t> </a:t>
            </a:r>
            <a:r>
              <a:rPr lang="en-US" i="1" dirty="0" err="1"/>
              <a:t>tấn</a:t>
            </a:r>
            <a:r>
              <a:rPr lang="en-US" i="1" dirty="0"/>
              <a:t> </a:t>
            </a:r>
            <a:r>
              <a:rPr lang="en-US" i="1" dirty="0" err="1"/>
              <a:t>công</a:t>
            </a:r>
            <a:r>
              <a:rPr lang="en-US" i="1" dirty="0"/>
              <a:t> DDoS</a:t>
            </a:r>
            <a:endParaRPr lang="en-US" dirty="0"/>
          </a:p>
          <a:p>
            <a:endParaRPr lang="en-US" dirty="0"/>
          </a:p>
        </p:txBody>
      </p:sp>
      <p:grpSp>
        <p:nvGrpSpPr>
          <p:cNvPr id="4" name="Canvas 232">
            <a:extLst>
              <a:ext uri="{FF2B5EF4-FFF2-40B4-BE49-F238E27FC236}">
                <a16:creationId xmlns:a16="http://schemas.microsoft.com/office/drawing/2014/main" id="{EB48CD8E-3AD9-4484-80AC-FEB52E9D8816}"/>
              </a:ext>
            </a:extLst>
          </p:cNvPr>
          <p:cNvGrpSpPr/>
          <p:nvPr/>
        </p:nvGrpSpPr>
        <p:grpSpPr>
          <a:xfrm>
            <a:off x="2279140" y="1930400"/>
            <a:ext cx="5393055" cy="3253537"/>
            <a:chOff x="0" y="0"/>
            <a:chExt cx="5393055" cy="2176145"/>
          </a:xfrm>
        </p:grpSpPr>
        <p:sp>
          <p:nvSpPr>
            <p:cNvPr id="5" name="Rectangle 4">
              <a:extLst>
                <a:ext uri="{FF2B5EF4-FFF2-40B4-BE49-F238E27FC236}">
                  <a16:creationId xmlns:a16="http://schemas.microsoft.com/office/drawing/2014/main" id="{C4C09B4A-259E-4506-A7E6-77BDEFF0E0E1}"/>
                </a:ext>
              </a:extLst>
            </p:cNvPr>
            <p:cNvSpPr/>
            <p:nvPr/>
          </p:nvSpPr>
          <p:spPr>
            <a:xfrm>
              <a:off x="0" y="0"/>
              <a:ext cx="5393055" cy="2176145"/>
            </a:xfrm>
            <a:prstGeom prst="rect">
              <a:avLst/>
            </a:prstGeom>
            <a:noFill/>
            <a:ln>
              <a:noFill/>
            </a:ln>
          </p:spPr>
        </p:sp>
        <p:grpSp>
          <p:nvGrpSpPr>
            <p:cNvPr id="6" name="Group 5">
              <a:extLst>
                <a:ext uri="{FF2B5EF4-FFF2-40B4-BE49-F238E27FC236}">
                  <a16:creationId xmlns:a16="http://schemas.microsoft.com/office/drawing/2014/main" id="{B4E087C8-3D61-4878-8BC8-10065E193ACD}"/>
                </a:ext>
              </a:extLst>
            </p:cNvPr>
            <p:cNvGrpSpPr>
              <a:grpSpLocks/>
            </p:cNvGrpSpPr>
            <p:nvPr/>
          </p:nvGrpSpPr>
          <p:grpSpPr bwMode="auto">
            <a:xfrm>
              <a:off x="0" y="0"/>
              <a:ext cx="5393054" cy="2176145"/>
              <a:chOff x="4503" y="5441"/>
              <a:chExt cx="6524" cy="2654"/>
            </a:xfrm>
          </p:grpSpPr>
          <p:grpSp>
            <p:nvGrpSpPr>
              <p:cNvPr id="7" name="Group 6">
                <a:extLst>
                  <a:ext uri="{FF2B5EF4-FFF2-40B4-BE49-F238E27FC236}">
                    <a16:creationId xmlns:a16="http://schemas.microsoft.com/office/drawing/2014/main" id="{9202B10F-6C4D-4151-B87F-8FAB9D756561}"/>
                  </a:ext>
                </a:extLst>
              </p:cNvPr>
              <p:cNvGrpSpPr>
                <a:grpSpLocks/>
              </p:cNvGrpSpPr>
              <p:nvPr/>
            </p:nvGrpSpPr>
            <p:grpSpPr bwMode="auto">
              <a:xfrm>
                <a:off x="4503" y="5441"/>
                <a:ext cx="6524" cy="2654"/>
                <a:chOff x="4503" y="5441"/>
                <a:chExt cx="6524" cy="2654"/>
              </a:xfrm>
            </p:grpSpPr>
            <p:sp>
              <p:nvSpPr>
                <p:cNvPr id="30" name="Text Box 82">
                  <a:extLst>
                    <a:ext uri="{FF2B5EF4-FFF2-40B4-BE49-F238E27FC236}">
                      <a16:creationId xmlns:a16="http://schemas.microsoft.com/office/drawing/2014/main" id="{9191927D-15CC-4272-960E-B63BFF9CEFD9}"/>
                    </a:ext>
                  </a:extLst>
                </p:cNvPr>
                <p:cNvSpPr txBox="1">
                  <a:spLocks noChangeArrowheads="1"/>
                </p:cNvSpPr>
                <p:nvPr/>
              </p:nvSpPr>
              <p:spPr bwMode="auto">
                <a:xfrm>
                  <a:off x="7305" y="5441"/>
                  <a:ext cx="1402"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DDoS attack-network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83">
                  <a:extLst>
                    <a:ext uri="{FF2B5EF4-FFF2-40B4-BE49-F238E27FC236}">
                      <a16:creationId xmlns:a16="http://schemas.microsoft.com/office/drawing/2014/main" id="{1901D256-96D8-4F57-9D3D-DA57DA8235F7}"/>
                    </a:ext>
                  </a:extLst>
                </p:cNvPr>
                <p:cNvSpPr txBox="1">
                  <a:spLocks noChangeArrowheads="1"/>
                </p:cNvSpPr>
                <p:nvPr/>
              </p:nvSpPr>
              <p:spPr bwMode="auto">
                <a:xfrm>
                  <a:off x="6036" y="6277"/>
                  <a:ext cx="1050" cy="28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700" b="1">
                      <a:effectLst/>
                      <a:latin typeface="Calibri" panose="020F0502020204030204" pitchFamily="34" charset="0"/>
                      <a:ea typeface="Calibri" panose="020F0502020204030204" pitchFamily="34" charset="0"/>
                      <a:cs typeface="Times New Roman" panose="02020603050405020304" pitchFamily="18" charset="0"/>
                    </a:rPr>
                    <a:t>Agent -Handler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84">
                  <a:extLst>
                    <a:ext uri="{FF2B5EF4-FFF2-40B4-BE49-F238E27FC236}">
                      <a16:creationId xmlns:a16="http://schemas.microsoft.com/office/drawing/2014/main" id="{7594D87C-CEF6-4D34-92C9-02FECA6E1641}"/>
                    </a:ext>
                  </a:extLst>
                </p:cNvPr>
                <p:cNvSpPr txBox="1">
                  <a:spLocks noChangeArrowheads="1"/>
                </p:cNvSpPr>
                <p:nvPr/>
              </p:nvSpPr>
              <p:spPr bwMode="auto">
                <a:xfrm>
                  <a:off x="9276" y="6277"/>
                  <a:ext cx="1226" cy="28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IRC - Based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Text Box 85">
                  <a:extLst>
                    <a:ext uri="{FF2B5EF4-FFF2-40B4-BE49-F238E27FC236}">
                      <a16:creationId xmlns:a16="http://schemas.microsoft.com/office/drawing/2014/main" id="{0AEAA0A0-D65B-49E6-8322-054892A2A783}"/>
                    </a:ext>
                  </a:extLst>
                </p:cNvPr>
                <p:cNvSpPr txBox="1">
                  <a:spLocks noChangeArrowheads="1"/>
                </p:cNvSpPr>
                <p:nvPr/>
              </p:nvSpPr>
              <p:spPr bwMode="auto">
                <a:xfrm>
                  <a:off x="4853" y="6974"/>
                  <a:ext cx="1226" cy="4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Client – Handler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Communication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 Box 86">
                  <a:extLst>
                    <a:ext uri="{FF2B5EF4-FFF2-40B4-BE49-F238E27FC236}">
                      <a16:creationId xmlns:a16="http://schemas.microsoft.com/office/drawing/2014/main" id="{4AEA3B59-EB66-49EF-8AC6-ECDE30D0235F}"/>
                    </a:ext>
                  </a:extLst>
                </p:cNvPr>
                <p:cNvSpPr txBox="1">
                  <a:spLocks noChangeArrowheads="1"/>
                </p:cNvSpPr>
                <p:nvPr/>
              </p:nvSpPr>
              <p:spPr bwMode="auto">
                <a:xfrm>
                  <a:off x="8531" y="6974"/>
                  <a:ext cx="1225" cy="28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Secret/private channel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 Box 87">
                  <a:extLst>
                    <a:ext uri="{FF2B5EF4-FFF2-40B4-BE49-F238E27FC236}">
                      <a16:creationId xmlns:a16="http://schemas.microsoft.com/office/drawing/2014/main" id="{91779E8E-306A-4B39-A856-55A89CDF6DB3}"/>
                    </a:ext>
                  </a:extLst>
                </p:cNvPr>
                <p:cNvSpPr txBox="1">
                  <a:spLocks noChangeArrowheads="1"/>
                </p:cNvSpPr>
                <p:nvPr/>
              </p:nvSpPr>
              <p:spPr bwMode="auto">
                <a:xfrm>
                  <a:off x="10020" y="6974"/>
                  <a:ext cx="1007" cy="2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Public channel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 Box 88">
                  <a:extLst>
                    <a:ext uri="{FF2B5EF4-FFF2-40B4-BE49-F238E27FC236}">
                      <a16:creationId xmlns:a16="http://schemas.microsoft.com/office/drawing/2014/main" id="{833394D3-A354-48DA-A849-BB42954F045A}"/>
                    </a:ext>
                  </a:extLst>
                </p:cNvPr>
                <p:cNvSpPr txBox="1">
                  <a:spLocks noChangeArrowheads="1"/>
                </p:cNvSpPr>
                <p:nvPr/>
              </p:nvSpPr>
              <p:spPr bwMode="auto">
                <a:xfrm>
                  <a:off x="4503" y="7810"/>
                  <a:ext cx="482" cy="28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 Box 89">
                  <a:extLst>
                    <a:ext uri="{FF2B5EF4-FFF2-40B4-BE49-F238E27FC236}">
                      <a16:creationId xmlns:a16="http://schemas.microsoft.com/office/drawing/2014/main" id="{B6E8E84B-7C66-4C79-B891-FFA4A7CE17E7}"/>
                    </a:ext>
                  </a:extLst>
                </p:cNvPr>
                <p:cNvSpPr txBox="1">
                  <a:spLocks noChangeArrowheads="1"/>
                </p:cNvSpPr>
                <p:nvPr/>
              </p:nvSpPr>
              <p:spPr bwMode="auto">
                <a:xfrm>
                  <a:off x="5247" y="7810"/>
                  <a:ext cx="483" cy="2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UDP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90">
                  <a:extLst>
                    <a:ext uri="{FF2B5EF4-FFF2-40B4-BE49-F238E27FC236}">
                      <a16:creationId xmlns:a16="http://schemas.microsoft.com/office/drawing/2014/main" id="{68A75441-27D2-4B7A-BD79-1A633E030B0A}"/>
                    </a:ext>
                  </a:extLst>
                </p:cNvPr>
                <p:cNvSpPr txBox="1">
                  <a:spLocks noChangeArrowheads="1"/>
                </p:cNvSpPr>
                <p:nvPr/>
              </p:nvSpPr>
              <p:spPr bwMode="auto">
                <a:xfrm>
                  <a:off x="5904" y="7810"/>
                  <a:ext cx="569" cy="2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ICMP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 Box 91">
                  <a:extLst>
                    <a:ext uri="{FF2B5EF4-FFF2-40B4-BE49-F238E27FC236}">
                      <a16:creationId xmlns:a16="http://schemas.microsoft.com/office/drawing/2014/main" id="{F64E8575-A384-45C8-B804-00105A0826CF}"/>
                    </a:ext>
                  </a:extLst>
                </p:cNvPr>
                <p:cNvSpPr txBox="1">
                  <a:spLocks noChangeArrowheads="1"/>
                </p:cNvSpPr>
                <p:nvPr/>
              </p:nvSpPr>
              <p:spPr bwMode="auto">
                <a:xfrm>
                  <a:off x="6692" y="7810"/>
                  <a:ext cx="483" cy="2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 Box 92">
                  <a:extLst>
                    <a:ext uri="{FF2B5EF4-FFF2-40B4-BE49-F238E27FC236}">
                      <a16:creationId xmlns:a16="http://schemas.microsoft.com/office/drawing/2014/main" id="{B912259A-65BF-43B3-A5BD-E6C7D6C0193B}"/>
                    </a:ext>
                  </a:extLst>
                </p:cNvPr>
                <p:cNvSpPr txBox="1">
                  <a:spLocks noChangeArrowheads="1"/>
                </p:cNvSpPr>
                <p:nvPr/>
              </p:nvSpPr>
              <p:spPr bwMode="auto">
                <a:xfrm>
                  <a:off x="7349" y="7810"/>
                  <a:ext cx="483" cy="2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UDP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93">
                  <a:extLst>
                    <a:ext uri="{FF2B5EF4-FFF2-40B4-BE49-F238E27FC236}">
                      <a16:creationId xmlns:a16="http://schemas.microsoft.com/office/drawing/2014/main" id="{2B49BC87-C3EB-4E29-988D-59E4B0247E0D}"/>
                    </a:ext>
                  </a:extLst>
                </p:cNvPr>
                <p:cNvSpPr txBox="1">
                  <a:spLocks noChangeArrowheads="1"/>
                </p:cNvSpPr>
                <p:nvPr/>
              </p:nvSpPr>
              <p:spPr bwMode="auto">
                <a:xfrm>
                  <a:off x="8006" y="7810"/>
                  <a:ext cx="569" cy="2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ICMP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94">
                  <a:extLst>
                    <a:ext uri="{FF2B5EF4-FFF2-40B4-BE49-F238E27FC236}">
                      <a16:creationId xmlns:a16="http://schemas.microsoft.com/office/drawing/2014/main" id="{7368906E-0372-48BC-B892-1FABA17A3B08}"/>
                    </a:ext>
                  </a:extLst>
                </p:cNvPr>
                <p:cNvSpPr txBox="1">
                  <a:spLocks noChangeArrowheads="1"/>
                </p:cNvSpPr>
                <p:nvPr/>
              </p:nvSpPr>
              <p:spPr bwMode="auto">
                <a:xfrm>
                  <a:off x="6911" y="6974"/>
                  <a:ext cx="1226" cy="4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Client – Handler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Communication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5097DE4E-7E50-4E73-83BA-D1EB32377679}"/>
                  </a:ext>
                </a:extLst>
              </p:cNvPr>
              <p:cNvGrpSpPr>
                <a:grpSpLocks/>
              </p:cNvGrpSpPr>
              <p:nvPr/>
            </p:nvGrpSpPr>
            <p:grpSpPr bwMode="auto">
              <a:xfrm>
                <a:off x="4722" y="5720"/>
                <a:ext cx="5911" cy="2091"/>
                <a:chOff x="4722" y="5720"/>
                <a:chExt cx="5911" cy="2091"/>
              </a:xfrm>
            </p:grpSpPr>
            <p:cxnSp>
              <p:nvCxnSpPr>
                <p:cNvPr id="9" name="Line 96">
                  <a:extLst>
                    <a:ext uri="{FF2B5EF4-FFF2-40B4-BE49-F238E27FC236}">
                      <a16:creationId xmlns:a16="http://schemas.microsoft.com/office/drawing/2014/main" id="{F0177370-403E-4893-896C-9E0A19BD1775}"/>
                    </a:ext>
                  </a:extLst>
                </p:cNvPr>
                <p:cNvCxnSpPr>
                  <a:cxnSpLocks noChangeShapeType="1"/>
                </p:cNvCxnSpPr>
                <p:nvPr/>
              </p:nvCxnSpPr>
              <p:spPr bwMode="auto">
                <a:xfrm>
                  <a:off x="8006" y="5720"/>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Line 97">
                  <a:extLst>
                    <a:ext uri="{FF2B5EF4-FFF2-40B4-BE49-F238E27FC236}">
                      <a16:creationId xmlns:a16="http://schemas.microsoft.com/office/drawing/2014/main" id="{5EF38896-3650-4409-96A5-55E03B2A43B8}"/>
                    </a:ext>
                  </a:extLst>
                </p:cNvPr>
                <p:cNvCxnSpPr>
                  <a:cxnSpLocks noChangeShapeType="1"/>
                </p:cNvCxnSpPr>
                <p:nvPr/>
              </p:nvCxnSpPr>
              <p:spPr bwMode="auto">
                <a:xfrm>
                  <a:off x="6561" y="5999"/>
                  <a:ext cx="0" cy="2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Line 98">
                  <a:extLst>
                    <a:ext uri="{FF2B5EF4-FFF2-40B4-BE49-F238E27FC236}">
                      <a16:creationId xmlns:a16="http://schemas.microsoft.com/office/drawing/2014/main" id="{25124F78-98CA-4A82-BD5F-748DBC17733F}"/>
                    </a:ext>
                  </a:extLst>
                </p:cNvPr>
                <p:cNvCxnSpPr>
                  <a:cxnSpLocks noChangeShapeType="1"/>
                </p:cNvCxnSpPr>
                <p:nvPr/>
              </p:nvCxnSpPr>
              <p:spPr bwMode="auto">
                <a:xfrm>
                  <a:off x="9889" y="5999"/>
                  <a:ext cx="0" cy="2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99">
                  <a:extLst>
                    <a:ext uri="{FF2B5EF4-FFF2-40B4-BE49-F238E27FC236}">
                      <a16:creationId xmlns:a16="http://schemas.microsoft.com/office/drawing/2014/main" id="{9992F4BE-231F-4A91-865B-07C864E3A447}"/>
                    </a:ext>
                  </a:extLst>
                </p:cNvPr>
                <p:cNvCxnSpPr>
                  <a:cxnSpLocks noChangeShapeType="1"/>
                </p:cNvCxnSpPr>
                <p:nvPr/>
              </p:nvCxnSpPr>
              <p:spPr bwMode="auto">
                <a:xfrm flipV="1">
                  <a:off x="5466" y="6696"/>
                  <a:ext cx="21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100">
                  <a:extLst>
                    <a:ext uri="{FF2B5EF4-FFF2-40B4-BE49-F238E27FC236}">
                      <a16:creationId xmlns:a16="http://schemas.microsoft.com/office/drawing/2014/main" id="{EB080E29-50D3-4250-BE88-522BD1381259}"/>
                    </a:ext>
                  </a:extLst>
                </p:cNvPr>
                <p:cNvCxnSpPr>
                  <a:cxnSpLocks noChangeShapeType="1"/>
                </p:cNvCxnSpPr>
                <p:nvPr/>
              </p:nvCxnSpPr>
              <p:spPr bwMode="auto">
                <a:xfrm>
                  <a:off x="5466" y="6696"/>
                  <a:ext cx="1"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101">
                  <a:extLst>
                    <a:ext uri="{FF2B5EF4-FFF2-40B4-BE49-F238E27FC236}">
                      <a16:creationId xmlns:a16="http://schemas.microsoft.com/office/drawing/2014/main" id="{2C1CC6E0-540B-4E31-849A-D7B1B116B35B}"/>
                    </a:ext>
                  </a:extLst>
                </p:cNvPr>
                <p:cNvCxnSpPr>
                  <a:cxnSpLocks noChangeShapeType="1"/>
                </p:cNvCxnSpPr>
                <p:nvPr/>
              </p:nvCxnSpPr>
              <p:spPr bwMode="auto">
                <a:xfrm>
                  <a:off x="7568" y="6696"/>
                  <a:ext cx="1"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Line 102">
                  <a:extLst>
                    <a:ext uri="{FF2B5EF4-FFF2-40B4-BE49-F238E27FC236}">
                      <a16:creationId xmlns:a16="http://schemas.microsoft.com/office/drawing/2014/main" id="{3546A8CB-F7BA-456E-9AE4-4F9103C6B5BC}"/>
                    </a:ext>
                  </a:extLst>
                </p:cNvPr>
                <p:cNvCxnSpPr>
                  <a:cxnSpLocks noChangeShapeType="1"/>
                </p:cNvCxnSpPr>
                <p:nvPr/>
              </p:nvCxnSpPr>
              <p:spPr bwMode="auto">
                <a:xfrm>
                  <a:off x="6561" y="6556"/>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103">
                  <a:extLst>
                    <a:ext uri="{FF2B5EF4-FFF2-40B4-BE49-F238E27FC236}">
                      <a16:creationId xmlns:a16="http://schemas.microsoft.com/office/drawing/2014/main" id="{74772791-D7F9-4AD9-AB4F-7482996211EE}"/>
                    </a:ext>
                  </a:extLst>
                </p:cNvPr>
                <p:cNvCxnSpPr>
                  <a:cxnSpLocks noChangeShapeType="1"/>
                </p:cNvCxnSpPr>
                <p:nvPr/>
              </p:nvCxnSpPr>
              <p:spPr bwMode="auto">
                <a:xfrm>
                  <a:off x="4722" y="7532"/>
                  <a:ext cx="1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104">
                  <a:extLst>
                    <a:ext uri="{FF2B5EF4-FFF2-40B4-BE49-F238E27FC236}">
                      <a16:creationId xmlns:a16="http://schemas.microsoft.com/office/drawing/2014/main" id="{DB37109B-7729-4C53-94BB-070167DB19F7}"/>
                    </a:ext>
                  </a:extLst>
                </p:cNvPr>
                <p:cNvCxnSpPr>
                  <a:cxnSpLocks noChangeShapeType="1"/>
                </p:cNvCxnSpPr>
                <p:nvPr/>
              </p:nvCxnSpPr>
              <p:spPr bwMode="auto">
                <a:xfrm>
                  <a:off x="6211" y="7532"/>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Line 105">
                  <a:extLst>
                    <a:ext uri="{FF2B5EF4-FFF2-40B4-BE49-F238E27FC236}">
                      <a16:creationId xmlns:a16="http://schemas.microsoft.com/office/drawing/2014/main" id="{FAF8D80E-98E7-4E41-B6F8-1B2023D054E8}"/>
                    </a:ext>
                  </a:extLst>
                </p:cNvPr>
                <p:cNvCxnSpPr>
                  <a:cxnSpLocks noChangeShapeType="1"/>
                </p:cNvCxnSpPr>
                <p:nvPr/>
              </p:nvCxnSpPr>
              <p:spPr bwMode="auto">
                <a:xfrm>
                  <a:off x="5466" y="7532"/>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106">
                  <a:extLst>
                    <a:ext uri="{FF2B5EF4-FFF2-40B4-BE49-F238E27FC236}">
                      <a16:creationId xmlns:a16="http://schemas.microsoft.com/office/drawing/2014/main" id="{BB43B29C-6990-4E86-BD53-D0B87B7D097E}"/>
                    </a:ext>
                  </a:extLst>
                </p:cNvPr>
                <p:cNvCxnSpPr>
                  <a:cxnSpLocks noChangeShapeType="1"/>
                </p:cNvCxnSpPr>
                <p:nvPr/>
              </p:nvCxnSpPr>
              <p:spPr bwMode="auto">
                <a:xfrm>
                  <a:off x="4722" y="7532"/>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Line 107">
                  <a:extLst>
                    <a:ext uri="{FF2B5EF4-FFF2-40B4-BE49-F238E27FC236}">
                      <a16:creationId xmlns:a16="http://schemas.microsoft.com/office/drawing/2014/main" id="{60CA4BE5-DC77-408B-B978-C082EAAF4EE5}"/>
                    </a:ext>
                  </a:extLst>
                </p:cNvPr>
                <p:cNvCxnSpPr>
                  <a:cxnSpLocks noChangeShapeType="1"/>
                </p:cNvCxnSpPr>
                <p:nvPr/>
              </p:nvCxnSpPr>
              <p:spPr bwMode="auto">
                <a:xfrm>
                  <a:off x="5466" y="7393"/>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108">
                  <a:extLst>
                    <a:ext uri="{FF2B5EF4-FFF2-40B4-BE49-F238E27FC236}">
                      <a16:creationId xmlns:a16="http://schemas.microsoft.com/office/drawing/2014/main" id="{0E34C647-72A4-4D1F-9AC0-FDD6F2213116}"/>
                    </a:ext>
                  </a:extLst>
                </p:cNvPr>
                <p:cNvCxnSpPr>
                  <a:cxnSpLocks noChangeShapeType="1"/>
                </p:cNvCxnSpPr>
                <p:nvPr/>
              </p:nvCxnSpPr>
              <p:spPr bwMode="auto">
                <a:xfrm>
                  <a:off x="7568" y="7393"/>
                  <a:ext cx="0"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Line 109">
                  <a:extLst>
                    <a:ext uri="{FF2B5EF4-FFF2-40B4-BE49-F238E27FC236}">
                      <a16:creationId xmlns:a16="http://schemas.microsoft.com/office/drawing/2014/main" id="{56BD3520-78C3-4B47-8A7A-7C9487008755}"/>
                    </a:ext>
                  </a:extLst>
                </p:cNvPr>
                <p:cNvCxnSpPr>
                  <a:cxnSpLocks noChangeShapeType="1"/>
                </p:cNvCxnSpPr>
                <p:nvPr/>
              </p:nvCxnSpPr>
              <p:spPr bwMode="auto">
                <a:xfrm>
                  <a:off x="6911" y="7532"/>
                  <a:ext cx="14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Line 110">
                  <a:extLst>
                    <a:ext uri="{FF2B5EF4-FFF2-40B4-BE49-F238E27FC236}">
                      <a16:creationId xmlns:a16="http://schemas.microsoft.com/office/drawing/2014/main" id="{2B12B618-B9FE-4F8D-BCD8-F599D4D4D7F6}"/>
                    </a:ext>
                  </a:extLst>
                </p:cNvPr>
                <p:cNvCxnSpPr>
                  <a:cxnSpLocks noChangeShapeType="1"/>
                </p:cNvCxnSpPr>
                <p:nvPr/>
              </p:nvCxnSpPr>
              <p:spPr bwMode="auto">
                <a:xfrm>
                  <a:off x="6911" y="7532"/>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Line 111">
                  <a:extLst>
                    <a:ext uri="{FF2B5EF4-FFF2-40B4-BE49-F238E27FC236}">
                      <a16:creationId xmlns:a16="http://schemas.microsoft.com/office/drawing/2014/main" id="{0E6486B1-865D-4A24-8A35-681CD2CC041F}"/>
                    </a:ext>
                  </a:extLst>
                </p:cNvPr>
                <p:cNvCxnSpPr>
                  <a:cxnSpLocks noChangeShapeType="1"/>
                </p:cNvCxnSpPr>
                <p:nvPr/>
              </p:nvCxnSpPr>
              <p:spPr bwMode="auto">
                <a:xfrm>
                  <a:off x="8312" y="7532"/>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Line 112">
                  <a:extLst>
                    <a:ext uri="{FF2B5EF4-FFF2-40B4-BE49-F238E27FC236}">
                      <a16:creationId xmlns:a16="http://schemas.microsoft.com/office/drawing/2014/main" id="{19F5D9B0-8809-47F1-9EEB-77D47B255E7C}"/>
                    </a:ext>
                  </a:extLst>
                </p:cNvPr>
                <p:cNvCxnSpPr>
                  <a:cxnSpLocks noChangeShapeType="1"/>
                </p:cNvCxnSpPr>
                <p:nvPr/>
              </p:nvCxnSpPr>
              <p:spPr bwMode="auto">
                <a:xfrm>
                  <a:off x="9144" y="6696"/>
                  <a:ext cx="1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Line 113">
                  <a:extLst>
                    <a:ext uri="{FF2B5EF4-FFF2-40B4-BE49-F238E27FC236}">
                      <a16:creationId xmlns:a16="http://schemas.microsoft.com/office/drawing/2014/main" id="{B31594F8-85CF-4332-9E1C-017CCF52BB7F}"/>
                    </a:ext>
                  </a:extLst>
                </p:cNvPr>
                <p:cNvCxnSpPr>
                  <a:cxnSpLocks noChangeShapeType="1"/>
                </p:cNvCxnSpPr>
                <p:nvPr/>
              </p:nvCxnSpPr>
              <p:spPr bwMode="auto">
                <a:xfrm>
                  <a:off x="9144" y="6696"/>
                  <a:ext cx="0" cy="2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Line 114">
                  <a:extLst>
                    <a:ext uri="{FF2B5EF4-FFF2-40B4-BE49-F238E27FC236}">
                      <a16:creationId xmlns:a16="http://schemas.microsoft.com/office/drawing/2014/main" id="{C9310AB0-462F-4F11-A659-CCE085FD5E7E}"/>
                    </a:ext>
                  </a:extLst>
                </p:cNvPr>
                <p:cNvCxnSpPr>
                  <a:cxnSpLocks noChangeShapeType="1"/>
                </p:cNvCxnSpPr>
                <p:nvPr/>
              </p:nvCxnSpPr>
              <p:spPr bwMode="auto">
                <a:xfrm>
                  <a:off x="10633" y="6696"/>
                  <a:ext cx="0" cy="2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Line 115">
                  <a:extLst>
                    <a:ext uri="{FF2B5EF4-FFF2-40B4-BE49-F238E27FC236}">
                      <a16:creationId xmlns:a16="http://schemas.microsoft.com/office/drawing/2014/main" id="{7D11A491-F584-4F6E-B0FF-DF77136E7FBC}"/>
                    </a:ext>
                  </a:extLst>
                </p:cNvPr>
                <p:cNvCxnSpPr>
                  <a:cxnSpLocks noChangeShapeType="1"/>
                </p:cNvCxnSpPr>
                <p:nvPr/>
              </p:nvCxnSpPr>
              <p:spPr bwMode="auto">
                <a:xfrm>
                  <a:off x="9889" y="6556"/>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Line 116">
                  <a:extLst>
                    <a:ext uri="{FF2B5EF4-FFF2-40B4-BE49-F238E27FC236}">
                      <a16:creationId xmlns:a16="http://schemas.microsoft.com/office/drawing/2014/main" id="{9748C997-1B52-4B98-B6B9-F5877F7829A1}"/>
                    </a:ext>
                  </a:extLst>
                </p:cNvPr>
                <p:cNvCxnSpPr>
                  <a:cxnSpLocks noChangeShapeType="1"/>
                </p:cNvCxnSpPr>
                <p:nvPr/>
              </p:nvCxnSpPr>
              <p:spPr bwMode="auto">
                <a:xfrm>
                  <a:off x="6577" y="5999"/>
                  <a:ext cx="332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spTree>
    <p:extLst>
      <p:ext uri="{BB962C8B-B14F-4D97-AF65-F5344CB8AC3E}">
        <p14:creationId xmlns:p14="http://schemas.microsoft.com/office/powerpoint/2010/main" val="2884551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2D6F-90D5-4AF0-B591-CEE64F88FC96}"/>
              </a:ext>
            </a:extLst>
          </p:cNvPr>
          <p:cNvSpPr>
            <a:spLocks noGrp="1"/>
          </p:cNvSpPr>
          <p:nvPr>
            <p:ph type="title"/>
          </p:nvPr>
        </p:nvSpPr>
        <p:spPr/>
        <p:txBody>
          <a:bodyPr>
            <a:normAutofit/>
          </a:bodyPr>
          <a:lstStyle/>
          <a:p>
            <a:r>
              <a:rPr lang="en-US" dirty="0" err="1"/>
              <a:t>Mô</a:t>
            </a:r>
            <a:r>
              <a:rPr lang="en-US" dirty="0"/>
              <a:t> </a:t>
            </a:r>
            <a:r>
              <a:rPr lang="en-US" dirty="0" err="1"/>
              <a:t>hình</a:t>
            </a:r>
            <a:r>
              <a:rPr lang="en-US" dirty="0"/>
              <a:t> Agent – Handler</a:t>
            </a:r>
            <a:br>
              <a:rPr lang="en-US" dirty="0"/>
            </a:br>
            <a:endParaRPr lang="en-US" dirty="0"/>
          </a:p>
        </p:txBody>
      </p:sp>
      <p:sp>
        <p:nvSpPr>
          <p:cNvPr id="3" name="Content Placeholder 2">
            <a:extLst>
              <a:ext uri="{FF2B5EF4-FFF2-40B4-BE49-F238E27FC236}">
                <a16:creationId xmlns:a16="http://schemas.microsoft.com/office/drawing/2014/main" id="{4B91B6AC-FC16-45F3-8E2F-5238966D6918}"/>
              </a:ext>
            </a:extLst>
          </p:cNvPr>
          <p:cNvSpPr>
            <a:spLocks noGrp="1"/>
          </p:cNvSpPr>
          <p:nvPr>
            <p:ph idx="1"/>
          </p:nvPr>
        </p:nvSpPr>
        <p:spPr/>
        <p:txBody>
          <a:bodyPr/>
          <a:lstStyle/>
          <a:p>
            <a:endParaRPr lang="en-US" dirty="0"/>
          </a:p>
        </p:txBody>
      </p:sp>
      <p:grpSp>
        <p:nvGrpSpPr>
          <p:cNvPr id="4" name="Group 3">
            <a:extLst>
              <a:ext uri="{FF2B5EF4-FFF2-40B4-BE49-F238E27FC236}">
                <a16:creationId xmlns:a16="http://schemas.microsoft.com/office/drawing/2014/main" id="{1DA7FCA8-4783-4DAD-B2F4-3E3E82C8E1A0}"/>
              </a:ext>
            </a:extLst>
          </p:cNvPr>
          <p:cNvGrpSpPr>
            <a:grpSpLocks/>
          </p:cNvGrpSpPr>
          <p:nvPr/>
        </p:nvGrpSpPr>
        <p:grpSpPr bwMode="auto">
          <a:xfrm>
            <a:off x="2066695" y="2453684"/>
            <a:ext cx="5248910" cy="3294581"/>
            <a:chOff x="2751" y="7376"/>
            <a:chExt cx="6351" cy="3206"/>
          </a:xfrm>
        </p:grpSpPr>
        <p:cxnSp>
          <p:nvCxnSpPr>
            <p:cNvPr id="5" name="Line 45">
              <a:extLst>
                <a:ext uri="{FF2B5EF4-FFF2-40B4-BE49-F238E27FC236}">
                  <a16:creationId xmlns:a16="http://schemas.microsoft.com/office/drawing/2014/main" id="{8527EDC2-5868-4D36-8ACC-007E4199858C}"/>
                </a:ext>
              </a:extLst>
            </p:cNvPr>
            <p:cNvCxnSpPr>
              <a:cxnSpLocks noChangeShapeType="1"/>
            </p:cNvCxnSpPr>
            <p:nvPr/>
          </p:nvCxnSpPr>
          <p:spPr bwMode="auto">
            <a:xfrm>
              <a:off x="3802" y="7934"/>
              <a:ext cx="42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 name="Line 46">
              <a:extLst>
                <a:ext uri="{FF2B5EF4-FFF2-40B4-BE49-F238E27FC236}">
                  <a16:creationId xmlns:a16="http://schemas.microsoft.com/office/drawing/2014/main" id="{6405269E-6F6E-4AF4-B1E8-D691ACE0F702}"/>
                </a:ext>
              </a:extLst>
            </p:cNvPr>
            <p:cNvCxnSpPr>
              <a:cxnSpLocks noChangeShapeType="1"/>
            </p:cNvCxnSpPr>
            <p:nvPr/>
          </p:nvCxnSpPr>
          <p:spPr bwMode="auto">
            <a:xfrm>
              <a:off x="3189" y="8770"/>
              <a:ext cx="54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 name="Line 47">
              <a:extLst>
                <a:ext uri="{FF2B5EF4-FFF2-40B4-BE49-F238E27FC236}">
                  <a16:creationId xmlns:a16="http://schemas.microsoft.com/office/drawing/2014/main" id="{5C25DBE1-9B0D-4189-A37F-F3241BDDD876}"/>
                </a:ext>
              </a:extLst>
            </p:cNvPr>
            <p:cNvCxnSpPr>
              <a:cxnSpLocks noChangeShapeType="1"/>
            </p:cNvCxnSpPr>
            <p:nvPr/>
          </p:nvCxnSpPr>
          <p:spPr bwMode="auto">
            <a:xfrm>
              <a:off x="4634" y="7655"/>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Line 48">
              <a:extLst>
                <a:ext uri="{FF2B5EF4-FFF2-40B4-BE49-F238E27FC236}">
                  <a16:creationId xmlns:a16="http://schemas.microsoft.com/office/drawing/2014/main" id="{0A8F3A8E-7BA9-46EA-89D9-95F9C6EDE4C0}"/>
                </a:ext>
              </a:extLst>
            </p:cNvPr>
            <p:cNvCxnSpPr>
              <a:cxnSpLocks noChangeShapeType="1"/>
            </p:cNvCxnSpPr>
            <p:nvPr/>
          </p:nvCxnSpPr>
          <p:spPr bwMode="auto">
            <a:xfrm>
              <a:off x="7262" y="7655"/>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Line 49">
              <a:extLst>
                <a:ext uri="{FF2B5EF4-FFF2-40B4-BE49-F238E27FC236}">
                  <a16:creationId xmlns:a16="http://schemas.microsoft.com/office/drawing/2014/main" id="{2DE6E6D4-95B6-4BFC-82F7-ACDCDAEA09BD}"/>
                </a:ext>
              </a:extLst>
            </p:cNvPr>
            <p:cNvCxnSpPr>
              <a:cxnSpLocks noChangeShapeType="1"/>
            </p:cNvCxnSpPr>
            <p:nvPr/>
          </p:nvCxnSpPr>
          <p:spPr bwMode="auto">
            <a:xfrm>
              <a:off x="3802" y="7934"/>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Line 50">
              <a:extLst>
                <a:ext uri="{FF2B5EF4-FFF2-40B4-BE49-F238E27FC236}">
                  <a16:creationId xmlns:a16="http://schemas.microsoft.com/office/drawing/2014/main" id="{0BD5CE75-12A6-49BC-A405-18C9D8BC1F29}"/>
                </a:ext>
              </a:extLst>
            </p:cNvPr>
            <p:cNvCxnSpPr>
              <a:cxnSpLocks noChangeShapeType="1"/>
            </p:cNvCxnSpPr>
            <p:nvPr/>
          </p:nvCxnSpPr>
          <p:spPr bwMode="auto">
            <a:xfrm>
              <a:off x="5247" y="7934"/>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Line 51">
              <a:extLst>
                <a:ext uri="{FF2B5EF4-FFF2-40B4-BE49-F238E27FC236}">
                  <a16:creationId xmlns:a16="http://schemas.microsoft.com/office/drawing/2014/main" id="{731BD680-4720-42CC-877E-051967B05180}"/>
                </a:ext>
              </a:extLst>
            </p:cNvPr>
            <p:cNvCxnSpPr>
              <a:cxnSpLocks noChangeShapeType="1"/>
            </p:cNvCxnSpPr>
            <p:nvPr/>
          </p:nvCxnSpPr>
          <p:spPr bwMode="auto">
            <a:xfrm>
              <a:off x="6736" y="7934"/>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Line 52">
              <a:extLst>
                <a:ext uri="{FF2B5EF4-FFF2-40B4-BE49-F238E27FC236}">
                  <a16:creationId xmlns:a16="http://schemas.microsoft.com/office/drawing/2014/main" id="{4F9D41BD-3210-4A9D-B390-A7A98691E4A6}"/>
                </a:ext>
              </a:extLst>
            </p:cNvPr>
            <p:cNvCxnSpPr>
              <a:cxnSpLocks noChangeShapeType="1"/>
            </p:cNvCxnSpPr>
            <p:nvPr/>
          </p:nvCxnSpPr>
          <p:spPr bwMode="auto">
            <a:xfrm>
              <a:off x="8006" y="7934"/>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53">
              <a:extLst>
                <a:ext uri="{FF2B5EF4-FFF2-40B4-BE49-F238E27FC236}">
                  <a16:creationId xmlns:a16="http://schemas.microsoft.com/office/drawing/2014/main" id="{C56C4C7F-469B-401C-A1BC-60C0858E5770}"/>
                </a:ext>
              </a:extLst>
            </p:cNvPr>
            <p:cNvCxnSpPr>
              <a:cxnSpLocks noChangeShapeType="1"/>
            </p:cNvCxnSpPr>
            <p:nvPr/>
          </p:nvCxnSpPr>
          <p:spPr bwMode="auto">
            <a:xfrm>
              <a:off x="3189" y="8770"/>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54">
              <a:extLst>
                <a:ext uri="{FF2B5EF4-FFF2-40B4-BE49-F238E27FC236}">
                  <a16:creationId xmlns:a16="http://schemas.microsoft.com/office/drawing/2014/main" id="{EEBBB9F0-6DC5-4101-9FC5-084070918AD6}"/>
                </a:ext>
              </a:extLst>
            </p:cNvPr>
            <p:cNvCxnSpPr>
              <a:cxnSpLocks noChangeShapeType="1"/>
            </p:cNvCxnSpPr>
            <p:nvPr/>
          </p:nvCxnSpPr>
          <p:spPr bwMode="auto">
            <a:xfrm>
              <a:off x="4634" y="8770"/>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55">
              <a:extLst>
                <a:ext uri="{FF2B5EF4-FFF2-40B4-BE49-F238E27FC236}">
                  <a16:creationId xmlns:a16="http://schemas.microsoft.com/office/drawing/2014/main" id="{BCB73BFF-F2F0-447A-B910-95AEDA5FC961}"/>
                </a:ext>
              </a:extLst>
            </p:cNvPr>
            <p:cNvCxnSpPr>
              <a:cxnSpLocks noChangeShapeType="1"/>
            </p:cNvCxnSpPr>
            <p:nvPr/>
          </p:nvCxnSpPr>
          <p:spPr bwMode="auto">
            <a:xfrm>
              <a:off x="5948" y="8770"/>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56">
              <a:extLst>
                <a:ext uri="{FF2B5EF4-FFF2-40B4-BE49-F238E27FC236}">
                  <a16:creationId xmlns:a16="http://schemas.microsoft.com/office/drawing/2014/main" id="{8C0C8416-4487-4811-A000-64190FD60771}"/>
                </a:ext>
              </a:extLst>
            </p:cNvPr>
            <p:cNvCxnSpPr>
              <a:cxnSpLocks noChangeShapeType="1"/>
            </p:cNvCxnSpPr>
            <p:nvPr/>
          </p:nvCxnSpPr>
          <p:spPr bwMode="auto">
            <a:xfrm>
              <a:off x="7349" y="8770"/>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57">
              <a:extLst>
                <a:ext uri="{FF2B5EF4-FFF2-40B4-BE49-F238E27FC236}">
                  <a16:creationId xmlns:a16="http://schemas.microsoft.com/office/drawing/2014/main" id="{68858F2E-395B-4136-90F6-B8038037A070}"/>
                </a:ext>
              </a:extLst>
            </p:cNvPr>
            <p:cNvCxnSpPr>
              <a:cxnSpLocks noChangeShapeType="1"/>
            </p:cNvCxnSpPr>
            <p:nvPr/>
          </p:nvCxnSpPr>
          <p:spPr bwMode="auto">
            <a:xfrm>
              <a:off x="8663" y="8770"/>
              <a:ext cx="0" cy="279"/>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8" name="Line 58">
              <a:extLst>
                <a:ext uri="{FF2B5EF4-FFF2-40B4-BE49-F238E27FC236}">
                  <a16:creationId xmlns:a16="http://schemas.microsoft.com/office/drawing/2014/main" id="{6C2677B1-6341-47AB-A8B8-BDF3579AA857}"/>
                </a:ext>
              </a:extLst>
            </p:cNvPr>
            <p:cNvCxnSpPr>
              <a:cxnSpLocks noChangeShapeType="1"/>
            </p:cNvCxnSpPr>
            <p:nvPr/>
          </p:nvCxnSpPr>
          <p:spPr bwMode="auto">
            <a:xfrm>
              <a:off x="5204" y="9188"/>
              <a:ext cx="21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nvGrpSpPr>
            <p:cNvPr id="19" name="Group 18">
              <a:extLst>
                <a:ext uri="{FF2B5EF4-FFF2-40B4-BE49-F238E27FC236}">
                  <a16:creationId xmlns:a16="http://schemas.microsoft.com/office/drawing/2014/main" id="{C73FD13D-4B34-4A58-AEF5-357C45B28A7B}"/>
                </a:ext>
              </a:extLst>
            </p:cNvPr>
            <p:cNvGrpSpPr>
              <a:grpSpLocks/>
            </p:cNvGrpSpPr>
            <p:nvPr/>
          </p:nvGrpSpPr>
          <p:grpSpPr bwMode="auto">
            <a:xfrm>
              <a:off x="2751" y="7376"/>
              <a:ext cx="6351" cy="3206"/>
              <a:chOff x="2751" y="7376"/>
              <a:chExt cx="6351" cy="3206"/>
            </a:xfrm>
          </p:grpSpPr>
          <p:sp>
            <p:nvSpPr>
              <p:cNvPr id="25" name="Text Box 60">
                <a:extLst>
                  <a:ext uri="{FF2B5EF4-FFF2-40B4-BE49-F238E27FC236}">
                    <a16:creationId xmlns:a16="http://schemas.microsoft.com/office/drawing/2014/main" id="{D4BB37C7-6450-42AA-B523-6A24D0C4618B}"/>
                  </a:ext>
                </a:extLst>
              </p:cNvPr>
              <p:cNvSpPr txBox="1">
                <a:spLocks noChangeArrowheads="1"/>
              </p:cNvSpPr>
              <p:nvPr/>
            </p:nvSpPr>
            <p:spPr bwMode="auto">
              <a:xfrm>
                <a:off x="4196" y="7376"/>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Attacker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61">
                <a:extLst>
                  <a:ext uri="{FF2B5EF4-FFF2-40B4-BE49-F238E27FC236}">
                    <a16:creationId xmlns:a16="http://schemas.microsoft.com/office/drawing/2014/main" id="{619ED296-A53E-49F7-863F-46EA42194801}"/>
                  </a:ext>
                </a:extLst>
              </p:cNvPr>
              <p:cNvSpPr txBox="1">
                <a:spLocks noChangeArrowheads="1"/>
              </p:cNvSpPr>
              <p:nvPr/>
            </p:nvSpPr>
            <p:spPr bwMode="auto">
              <a:xfrm>
                <a:off x="6780" y="7376"/>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Attacker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62">
                <a:extLst>
                  <a:ext uri="{FF2B5EF4-FFF2-40B4-BE49-F238E27FC236}">
                    <a16:creationId xmlns:a16="http://schemas.microsoft.com/office/drawing/2014/main" id="{1E4FA464-4C6F-4FAC-B847-205C72A04484}"/>
                  </a:ext>
                </a:extLst>
              </p:cNvPr>
              <p:cNvSpPr txBox="1">
                <a:spLocks noChangeArrowheads="1"/>
              </p:cNvSpPr>
              <p:nvPr/>
            </p:nvSpPr>
            <p:spPr bwMode="auto">
              <a:xfrm>
                <a:off x="3452" y="8073"/>
                <a:ext cx="963"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Handler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 Box 63">
                <a:extLst>
                  <a:ext uri="{FF2B5EF4-FFF2-40B4-BE49-F238E27FC236}">
                    <a16:creationId xmlns:a16="http://schemas.microsoft.com/office/drawing/2014/main" id="{7AACE7E0-F9DE-450D-B76B-B65E584357D1}"/>
                  </a:ext>
                </a:extLst>
              </p:cNvPr>
              <p:cNvSpPr txBox="1">
                <a:spLocks noChangeArrowheads="1"/>
              </p:cNvSpPr>
              <p:nvPr/>
            </p:nvSpPr>
            <p:spPr bwMode="auto">
              <a:xfrm>
                <a:off x="4809" y="8073"/>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Handler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 Box 64">
                <a:extLst>
                  <a:ext uri="{FF2B5EF4-FFF2-40B4-BE49-F238E27FC236}">
                    <a16:creationId xmlns:a16="http://schemas.microsoft.com/office/drawing/2014/main" id="{90C4973A-4AE2-4F38-A4BD-E73181ACCB70}"/>
                  </a:ext>
                </a:extLst>
              </p:cNvPr>
              <p:cNvSpPr txBox="1">
                <a:spLocks noChangeArrowheads="1"/>
              </p:cNvSpPr>
              <p:nvPr/>
            </p:nvSpPr>
            <p:spPr bwMode="auto">
              <a:xfrm>
                <a:off x="6255" y="8073"/>
                <a:ext cx="963"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Handler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 Box 65">
                <a:extLst>
                  <a:ext uri="{FF2B5EF4-FFF2-40B4-BE49-F238E27FC236}">
                    <a16:creationId xmlns:a16="http://schemas.microsoft.com/office/drawing/2014/main" id="{319873DA-4A36-44CE-ADB0-E533F1A66F91}"/>
                  </a:ext>
                </a:extLst>
              </p:cNvPr>
              <p:cNvSpPr txBox="1">
                <a:spLocks noChangeArrowheads="1"/>
              </p:cNvSpPr>
              <p:nvPr/>
            </p:nvSpPr>
            <p:spPr bwMode="auto">
              <a:xfrm>
                <a:off x="7525" y="8073"/>
                <a:ext cx="962"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Handler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66">
                <a:extLst>
                  <a:ext uri="{FF2B5EF4-FFF2-40B4-BE49-F238E27FC236}">
                    <a16:creationId xmlns:a16="http://schemas.microsoft.com/office/drawing/2014/main" id="{FD92EFDD-249D-472F-B300-EBE58788FC0C}"/>
                  </a:ext>
                </a:extLst>
              </p:cNvPr>
              <p:cNvSpPr txBox="1">
                <a:spLocks noChangeArrowheads="1"/>
              </p:cNvSpPr>
              <p:nvPr/>
            </p:nvSpPr>
            <p:spPr bwMode="auto">
              <a:xfrm>
                <a:off x="2751" y="9049"/>
                <a:ext cx="963"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67">
                <a:extLst>
                  <a:ext uri="{FF2B5EF4-FFF2-40B4-BE49-F238E27FC236}">
                    <a16:creationId xmlns:a16="http://schemas.microsoft.com/office/drawing/2014/main" id="{BCC1EF2D-2658-4746-83BB-CC0D0026E61E}"/>
                  </a:ext>
                </a:extLst>
              </p:cNvPr>
              <p:cNvSpPr txBox="1">
                <a:spLocks noChangeArrowheads="1"/>
              </p:cNvSpPr>
              <p:nvPr/>
            </p:nvSpPr>
            <p:spPr bwMode="auto">
              <a:xfrm>
                <a:off x="4152" y="9049"/>
                <a:ext cx="963"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Text Box 68">
                <a:extLst>
                  <a:ext uri="{FF2B5EF4-FFF2-40B4-BE49-F238E27FC236}">
                    <a16:creationId xmlns:a16="http://schemas.microsoft.com/office/drawing/2014/main" id="{70712C43-FA06-4C05-8883-BC6BA47ACEC9}"/>
                  </a:ext>
                </a:extLst>
              </p:cNvPr>
              <p:cNvSpPr txBox="1">
                <a:spLocks noChangeArrowheads="1"/>
              </p:cNvSpPr>
              <p:nvPr/>
            </p:nvSpPr>
            <p:spPr bwMode="auto">
              <a:xfrm>
                <a:off x="5510" y="9049"/>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 Box 69">
                <a:extLst>
                  <a:ext uri="{FF2B5EF4-FFF2-40B4-BE49-F238E27FC236}">
                    <a16:creationId xmlns:a16="http://schemas.microsoft.com/office/drawing/2014/main" id="{505A15D6-229B-424A-83F3-0E9FA60F4E4E}"/>
                  </a:ext>
                </a:extLst>
              </p:cNvPr>
              <p:cNvSpPr txBox="1">
                <a:spLocks noChangeArrowheads="1"/>
              </p:cNvSpPr>
              <p:nvPr/>
            </p:nvSpPr>
            <p:spPr bwMode="auto">
              <a:xfrm>
                <a:off x="6868" y="9049"/>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 Box 70">
                <a:extLst>
                  <a:ext uri="{FF2B5EF4-FFF2-40B4-BE49-F238E27FC236}">
                    <a16:creationId xmlns:a16="http://schemas.microsoft.com/office/drawing/2014/main" id="{F73DE7D0-B2A6-4EC1-98EB-00DD436F8460}"/>
                  </a:ext>
                </a:extLst>
              </p:cNvPr>
              <p:cNvSpPr txBox="1">
                <a:spLocks noChangeArrowheads="1"/>
              </p:cNvSpPr>
              <p:nvPr/>
            </p:nvSpPr>
            <p:spPr bwMode="auto">
              <a:xfrm>
                <a:off x="8138" y="9049"/>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 Box 71">
                <a:extLst>
                  <a:ext uri="{FF2B5EF4-FFF2-40B4-BE49-F238E27FC236}">
                    <a16:creationId xmlns:a16="http://schemas.microsoft.com/office/drawing/2014/main" id="{8E577CF2-67B3-4EF9-B047-E1A63FDFA360}"/>
                  </a:ext>
                </a:extLst>
              </p:cNvPr>
              <p:cNvSpPr txBox="1">
                <a:spLocks noChangeArrowheads="1"/>
              </p:cNvSpPr>
              <p:nvPr/>
            </p:nvSpPr>
            <p:spPr bwMode="auto">
              <a:xfrm>
                <a:off x="5291" y="10025"/>
                <a:ext cx="1445" cy="55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Victim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7" name="Line 72">
                <a:extLst>
                  <a:ext uri="{FF2B5EF4-FFF2-40B4-BE49-F238E27FC236}">
                    <a16:creationId xmlns:a16="http://schemas.microsoft.com/office/drawing/2014/main" id="{3719CF59-29F7-4CB8-AD8B-50EAE4950BE3}"/>
                  </a:ext>
                </a:extLst>
              </p:cNvPr>
              <p:cNvCxnSpPr>
                <a:cxnSpLocks noChangeShapeType="1"/>
              </p:cNvCxnSpPr>
              <p:nvPr/>
            </p:nvCxnSpPr>
            <p:spPr bwMode="auto">
              <a:xfrm>
                <a:off x="5379" y="7516"/>
                <a:ext cx="1226"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cxnSp>
          <p:nvCxnSpPr>
            <p:cNvPr id="20" name="Line 73">
              <a:extLst>
                <a:ext uri="{FF2B5EF4-FFF2-40B4-BE49-F238E27FC236}">
                  <a16:creationId xmlns:a16="http://schemas.microsoft.com/office/drawing/2014/main" id="{D815FBEA-E810-4873-B9AC-FC5A0531926D}"/>
                </a:ext>
              </a:extLst>
            </p:cNvPr>
            <p:cNvCxnSpPr>
              <a:cxnSpLocks noChangeShapeType="1"/>
            </p:cNvCxnSpPr>
            <p:nvPr/>
          </p:nvCxnSpPr>
          <p:spPr bwMode="auto">
            <a:xfrm>
              <a:off x="4634" y="9328"/>
              <a:ext cx="964"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Line 74">
              <a:extLst>
                <a:ext uri="{FF2B5EF4-FFF2-40B4-BE49-F238E27FC236}">
                  <a16:creationId xmlns:a16="http://schemas.microsoft.com/office/drawing/2014/main" id="{F0FA42F9-5876-4033-989B-A8C15515A77B}"/>
                </a:ext>
              </a:extLst>
            </p:cNvPr>
            <p:cNvCxnSpPr>
              <a:cxnSpLocks noChangeShapeType="1"/>
            </p:cNvCxnSpPr>
            <p:nvPr/>
          </p:nvCxnSpPr>
          <p:spPr bwMode="auto">
            <a:xfrm>
              <a:off x="3189" y="9328"/>
              <a:ext cx="2102" cy="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Line 75">
              <a:extLst>
                <a:ext uri="{FF2B5EF4-FFF2-40B4-BE49-F238E27FC236}">
                  <a16:creationId xmlns:a16="http://schemas.microsoft.com/office/drawing/2014/main" id="{D54AE4BA-9649-42A0-8A35-69219B5E4ED9}"/>
                </a:ext>
              </a:extLst>
            </p:cNvPr>
            <p:cNvCxnSpPr>
              <a:cxnSpLocks noChangeShapeType="1"/>
            </p:cNvCxnSpPr>
            <p:nvPr/>
          </p:nvCxnSpPr>
          <p:spPr bwMode="auto">
            <a:xfrm>
              <a:off x="5992" y="9328"/>
              <a:ext cx="0"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Line 76">
              <a:extLst>
                <a:ext uri="{FF2B5EF4-FFF2-40B4-BE49-F238E27FC236}">
                  <a16:creationId xmlns:a16="http://schemas.microsoft.com/office/drawing/2014/main" id="{5423A966-F9FC-43C9-BD5E-69FD90A7F0E2}"/>
                </a:ext>
              </a:extLst>
            </p:cNvPr>
            <p:cNvCxnSpPr>
              <a:cxnSpLocks noChangeShapeType="1"/>
            </p:cNvCxnSpPr>
            <p:nvPr/>
          </p:nvCxnSpPr>
          <p:spPr bwMode="auto">
            <a:xfrm flipH="1">
              <a:off x="6430" y="9328"/>
              <a:ext cx="919"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Line 77">
              <a:extLst>
                <a:ext uri="{FF2B5EF4-FFF2-40B4-BE49-F238E27FC236}">
                  <a16:creationId xmlns:a16="http://schemas.microsoft.com/office/drawing/2014/main" id="{2D110C84-C6EF-48A7-8A9F-F3AA02BE5C5E}"/>
                </a:ext>
              </a:extLst>
            </p:cNvPr>
            <p:cNvCxnSpPr>
              <a:cxnSpLocks noChangeShapeType="1"/>
            </p:cNvCxnSpPr>
            <p:nvPr/>
          </p:nvCxnSpPr>
          <p:spPr bwMode="auto">
            <a:xfrm flipH="1">
              <a:off x="6736" y="9328"/>
              <a:ext cx="1883" cy="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45027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1D51-C1B2-47B0-87E3-C1FB38EC7171}"/>
              </a:ext>
            </a:extLst>
          </p:cNvPr>
          <p:cNvSpPr>
            <a:spLocks noGrp="1"/>
          </p:cNvSpPr>
          <p:nvPr>
            <p:ph type="title"/>
          </p:nvPr>
        </p:nvSpPr>
        <p:spPr/>
        <p:txBody>
          <a:bodyPr/>
          <a:lstStyle/>
          <a:p>
            <a:r>
              <a:rPr lang="en-US" dirty="0" err="1"/>
              <a:t>Mô</a:t>
            </a:r>
            <a:r>
              <a:rPr lang="en-US" dirty="0"/>
              <a:t> </a:t>
            </a:r>
            <a:r>
              <a:rPr lang="en-US" dirty="0" err="1"/>
              <a:t>hình</a:t>
            </a:r>
            <a:r>
              <a:rPr lang="en-US" dirty="0"/>
              <a:t> IRC – Based</a:t>
            </a:r>
            <a:br>
              <a:rPr lang="en-US" dirty="0"/>
            </a:br>
            <a:endParaRPr lang="en-US" dirty="0"/>
          </a:p>
        </p:txBody>
      </p:sp>
      <p:sp>
        <p:nvSpPr>
          <p:cNvPr id="3" name="Content Placeholder 2">
            <a:extLst>
              <a:ext uri="{FF2B5EF4-FFF2-40B4-BE49-F238E27FC236}">
                <a16:creationId xmlns:a16="http://schemas.microsoft.com/office/drawing/2014/main" id="{71CCDF45-4937-4413-BAC4-8C8627772E49}"/>
              </a:ext>
            </a:extLst>
          </p:cNvPr>
          <p:cNvSpPr>
            <a:spLocks noGrp="1"/>
          </p:cNvSpPr>
          <p:nvPr>
            <p:ph idx="1"/>
          </p:nvPr>
        </p:nvSpPr>
        <p:spPr/>
        <p:txBody>
          <a:bodyPr/>
          <a:lstStyle/>
          <a:p>
            <a:endParaRPr lang="en-US" dirty="0"/>
          </a:p>
        </p:txBody>
      </p:sp>
      <p:grpSp>
        <p:nvGrpSpPr>
          <p:cNvPr id="8" name="Group 7">
            <a:extLst>
              <a:ext uri="{FF2B5EF4-FFF2-40B4-BE49-F238E27FC236}">
                <a16:creationId xmlns:a16="http://schemas.microsoft.com/office/drawing/2014/main" id="{07AEC8FF-5046-4CBD-816A-1997F2BD4624}"/>
              </a:ext>
            </a:extLst>
          </p:cNvPr>
          <p:cNvGrpSpPr>
            <a:grpSpLocks/>
          </p:cNvGrpSpPr>
          <p:nvPr/>
        </p:nvGrpSpPr>
        <p:grpSpPr bwMode="auto">
          <a:xfrm>
            <a:off x="1923829" y="2284644"/>
            <a:ext cx="6646593" cy="3632661"/>
            <a:chOff x="877" y="1692"/>
            <a:chExt cx="7727" cy="4137"/>
          </a:xfrm>
        </p:grpSpPr>
        <p:cxnSp>
          <p:nvCxnSpPr>
            <p:cNvPr id="9" name="Line 118">
              <a:extLst>
                <a:ext uri="{FF2B5EF4-FFF2-40B4-BE49-F238E27FC236}">
                  <a16:creationId xmlns:a16="http://schemas.microsoft.com/office/drawing/2014/main" id="{98ECCD7E-FE46-4C6E-9A41-029998502BDA}"/>
                </a:ext>
              </a:extLst>
            </p:cNvPr>
            <p:cNvCxnSpPr>
              <a:cxnSpLocks noChangeShapeType="1"/>
            </p:cNvCxnSpPr>
            <p:nvPr/>
          </p:nvCxnSpPr>
          <p:spPr bwMode="auto">
            <a:xfrm>
              <a:off x="4900" y="4219"/>
              <a:ext cx="28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0" name="Line 119">
              <a:extLst>
                <a:ext uri="{FF2B5EF4-FFF2-40B4-BE49-F238E27FC236}">
                  <a16:creationId xmlns:a16="http://schemas.microsoft.com/office/drawing/2014/main" id="{1393728E-2CCF-481A-8AA5-CA1E097C3FD5}"/>
                </a:ext>
              </a:extLst>
            </p:cNvPr>
            <p:cNvCxnSpPr>
              <a:cxnSpLocks noChangeShapeType="1"/>
            </p:cNvCxnSpPr>
            <p:nvPr/>
          </p:nvCxnSpPr>
          <p:spPr bwMode="auto">
            <a:xfrm>
              <a:off x="8433" y="4219"/>
              <a:ext cx="171"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nvGrpSpPr>
            <p:cNvPr id="11" name="Group 10">
              <a:extLst>
                <a:ext uri="{FF2B5EF4-FFF2-40B4-BE49-F238E27FC236}">
                  <a16:creationId xmlns:a16="http://schemas.microsoft.com/office/drawing/2014/main" id="{E4463F1A-4BE7-4CEE-8857-D7F8AA14E82E}"/>
                </a:ext>
              </a:extLst>
            </p:cNvPr>
            <p:cNvGrpSpPr>
              <a:grpSpLocks/>
            </p:cNvGrpSpPr>
            <p:nvPr/>
          </p:nvGrpSpPr>
          <p:grpSpPr bwMode="auto">
            <a:xfrm>
              <a:off x="877" y="1692"/>
              <a:ext cx="6351" cy="4137"/>
              <a:chOff x="2751" y="7376"/>
              <a:chExt cx="6351" cy="3206"/>
            </a:xfrm>
          </p:grpSpPr>
          <p:cxnSp>
            <p:nvCxnSpPr>
              <p:cNvPr id="12" name="Line 121">
                <a:extLst>
                  <a:ext uri="{FF2B5EF4-FFF2-40B4-BE49-F238E27FC236}">
                    <a16:creationId xmlns:a16="http://schemas.microsoft.com/office/drawing/2014/main" id="{BDD62495-53E0-433B-8EE1-E3647FAEF043}"/>
                  </a:ext>
                </a:extLst>
              </p:cNvPr>
              <p:cNvCxnSpPr>
                <a:cxnSpLocks noChangeShapeType="1"/>
              </p:cNvCxnSpPr>
              <p:nvPr/>
            </p:nvCxnSpPr>
            <p:spPr bwMode="auto">
              <a:xfrm>
                <a:off x="3189" y="8770"/>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122">
                <a:extLst>
                  <a:ext uri="{FF2B5EF4-FFF2-40B4-BE49-F238E27FC236}">
                    <a16:creationId xmlns:a16="http://schemas.microsoft.com/office/drawing/2014/main" id="{0CBD7AC8-15E6-4EDB-BE23-D51A445B143E}"/>
                  </a:ext>
                </a:extLst>
              </p:cNvPr>
              <p:cNvCxnSpPr>
                <a:cxnSpLocks noChangeShapeType="1"/>
              </p:cNvCxnSpPr>
              <p:nvPr/>
            </p:nvCxnSpPr>
            <p:spPr bwMode="auto">
              <a:xfrm>
                <a:off x="4634" y="8770"/>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123">
                <a:extLst>
                  <a:ext uri="{FF2B5EF4-FFF2-40B4-BE49-F238E27FC236}">
                    <a16:creationId xmlns:a16="http://schemas.microsoft.com/office/drawing/2014/main" id="{D23BA81B-4424-4137-9180-C7CFA2E66889}"/>
                  </a:ext>
                </a:extLst>
              </p:cNvPr>
              <p:cNvCxnSpPr>
                <a:cxnSpLocks noChangeShapeType="1"/>
              </p:cNvCxnSpPr>
              <p:nvPr/>
            </p:nvCxnSpPr>
            <p:spPr bwMode="auto">
              <a:xfrm>
                <a:off x="5948" y="8770"/>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5" name="Group 14">
                <a:extLst>
                  <a:ext uri="{FF2B5EF4-FFF2-40B4-BE49-F238E27FC236}">
                    <a16:creationId xmlns:a16="http://schemas.microsoft.com/office/drawing/2014/main" id="{3D200343-8498-41E0-9C0C-9598E99BE39B}"/>
                  </a:ext>
                </a:extLst>
              </p:cNvPr>
              <p:cNvGrpSpPr>
                <a:grpSpLocks/>
              </p:cNvGrpSpPr>
              <p:nvPr/>
            </p:nvGrpSpPr>
            <p:grpSpPr bwMode="auto">
              <a:xfrm>
                <a:off x="2751" y="7376"/>
                <a:ext cx="6351" cy="3206"/>
                <a:chOff x="2751" y="7376"/>
                <a:chExt cx="6351" cy="3206"/>
              </a:xfrm>
            </p:grpSpPr>
            <p:sp>
              <p:nvSpPr>
                <p:cNvPr id="22" name="Text Box 125">
                  <a:extLst>
                    <a:ext uri="{FF2B5EF4-FFF2-40B4-BE49-F238E27FC236}">
                      <a16:creationId xmlns:a16="http://schemas.microsoft.com/office/drawing/2014/main" id="{5847D23E-E1D8-441D-93DD-1B61FC212345}"/>
                    </a:ext>
                  </a:extLst>
                </p:cNvPr>
                <p:cNvSpPr txBox="1">
                  <a:spLocks noChangeArrowheads="1"/>
                </p:cNvSpPr>
                <p:nvPr/>
              </p:nvSpPr>
              <p:spPr bwMode="auto">
                <a:xfrm>
                  <a:off x="3583" y="7376"/>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Attacker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Box 126">
                  <a:extLst>
                    <a:ext uri="{FF2B5EF4-FFF2-40B4-BE49-F238E27FC236}">
                      <a16:creationId xmlns:a16="http://schemas.microsoft.com/office/drawing/2014/main" id="{97DB8337-A4C4-47B4-8223-5E71C1F73E4A}"/>
                    </a:ext>
                  </a:extLst>
                </p:cNvPr>
                <p:cNvSpPr txBox="1">
                  <a:spLocks noChangeArrowheads="1"/>
                </p:cNvSpPr>
                <p:nvPr/>
              </p:nvSpPr>
              <p:spPr bwMode="auto">
                <a:xfrm>
                  <a:off x="7306" y="7376"/>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Attacker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 Box 127">
                  <a:extLst>
                    <a:ext uri="{FF2B5EF4-FFF2-40B4-BE49-F238E27FC236}">
                      <a16:creationId xmlns:a16="http://schemas.microsoft.com/office/drawing/2014/main" id="{9241C387-A666-48B5-A915-0EA0EE94C289}"/>
                    </a:ext>
                  </a:extLst>
                </p:cNvPr>
                <p:cNvSpPr txBox="1">
                  <a:spLocks noChangeArrowheads="1"/>
                </p:cNvSpPr>
                <p:nvPr/>
              </p:nvSpPr>
              <p:spPr bwMode="auto">
                <a:xfrm>
                  <a:off x="2751" y="9049"/>
                  <a:ext cx="963"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128">
                  <a:extLst>
                    <a:ext uri="{FF2B5EF4-FFF2-40B4-BE49-F238E27FC236}">
                      <a16:creationId xmlns:a16="http://schemas.microsoft.com/office/drawing/2014/main" id="{3DFFDF9F-F5E3-4672-B4B8-0127EE8DC777}"/>
                    </a:ext>
                  </a:extLst>
                </p:cNvPr>
                <p:cNvSpPr txBox="1">
                  <a:spLocks noChangeArrowheads="1"/>
                </p:cNvSpPr>
                <p:nvPr/>
              </p:nvSpPr>
              <p:spPr bwMode="auto">
                <a:xfrm>
                  <a:off x="4152" y="9049"/>
                  <a:ext cx="963"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129">
                  <a:extLst>
                    <a:ext uri="{FF2B5EF4-FFF2-40B4-BE49-F238E27FC236}">
                      <a16:creationId xmlns:a16="http://schemas.microsoft.com/office/drawing/2014/main" id="{E77ED0A3-2E12-4289-99BF-39998749A84F}"/>
                    </a:ext>
                  </a:extLst>
                </p:cNvPr>
                <p:cNvSpPr txBox="1">
                  <a:spLocks noChangeArrowheads="1"/>
                </p:cNvSpPr>
                <p:nvPr/>
              </p:nvSpPr>
              <p:spPr bwMode="auto">
                <a:xfrm>
                  <a:off x="5510" y="9049"/>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130">
                  <a:extLst>
                    <a:ext uri="{FF2B5EF4-FFF2-40B4-BE49-F238E27FC236}">
                      <a16:creationId xmlns:a16="http://schemas.microsoft.com/office/drawing/2014/main" id="{76F1119E-A216-402D-BF6A-C1AF78C15D9A}"/>
                    </a:ext>
                  </a:extLst>
                </p:cNvPr>
                <p:cNvSpPr txBox="1">
                  <a:spLocks noChangeArrowheads="1"/>
                </p:cNvSpPr>
                <p:nvPr/>
              </p:nvSpPr>
              <p:spPr bwMode="auto">
                <a:xfrm>
                  <a:off x="6868" y="9049"/>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 Box 131">
                  <a:extLst>
                    <a:ext uri="{FF2B5EF4-FFF2-40B4-BE49-F238E27FC236}">
                      <a16:creationId xmlns:a16="http://schemas.microsoft.com/office/drawing/2014/main" id="{9B3230A8-614E-492E-AEC4-C19E25F398D2}"/>
                    </a:ext>
                  </a:extLst>
                </p:cNvPr>
                <p:cNvSpPr txBox="1">
                  <a:spLocks noChangeArrowheads="1"/>
                </p:cNvSpPr>
                <p:nvPr/>
              </p:nvSpPr>
              <p:spPr bwMode="auto">
                <a:xfrm>
                  <a:off x="8138" y="9049"/>
                  <a:ext cx="96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b="1">
                      <a:effectLst/>
                      <a:latin typeface="Calibri" panose="020F0502020204030204" pitchFamily="34" charset="0"/>
                      <a:ea typeface="Calibri" panose="020F0502020204030204" pitchFamily="34" charset="0"/>
                      <a:cs typeface="Times New Roman" panose="02020603050405020304" pitchFamily="18" charset="0"/>
                    </a:rPr>
                    <a:t>Agent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 Box 132">
                  <a:extLst>
                    <a:ext uri="{FF2B5EF4-FFF2-40B4-BE49-F238E27FC236}">
                      <a16:creationId xmlns:a16="http://schemas.microsoft.com/office/drawing/2014/main" id="{796C9C95-A4EE-4BBE-8CE3-984D6B74CB1D}"/>
                    </a:ext>
                  </a:extLst>
                </p:cNvPr>
                <p:cNvSpPr txBox="1">
                  <a:spLocks noChangeArrowheads="1"/>
                </p:cNvSpPr>
                <p:nvPr/>
              </p:nvSpPr>
              <p:spPr bwMode="auto">
                <a:xfrm>
                  <a:off x="5291" y="10025"/>
                  <a:ext cx="1445" cy="55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Victim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Line 133">
                  <a:extLst>
                    <a:ext uri="{FF2B5EF4-FFF2-40B4-BE49-F238E27FC236}">
                      <a16:creationId xmlns:a16="http://schemas.microsoft.com/office/drawing/2014/main" id="{D0D3AF0A-4EA9-4CA1-A6F5-3A8BE1A32102}"/>
                    </a:ext>
                  </a:extLst>
                </p:cNvPr>
                <p:cNvCxnSpPr>
                  <a:cxnSpLocks noChangeShapeType="1"/>
                </p:cNvCxnSpPr>
                <p:nvPr/>
              </p:nvCxnSpPr>
              <p:spPr bwMode="auto">
                <a:xfrm>
                  <a:off x="3189" y="8770"/>
                  <a:ext cx="54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Line 134">
                  <a:extLst>
                    <a:ext uri="{FF2B5EF4-FFF2-40B4-BE49-F238E27FC236}">
                      <a16:creationId xmlns:a16="http://schemas.microsoft.com/office/drawing/2014/main" id="{1890DB16-C161-4211-8693-4007E41F7159}"/>
                    </a:ext>
                  </a:extLst>
                </p:cNvPr>
                <p:cNvCxnSpPr>
                  <a:cxnSpLocks noChangeShapeType="1"/>
                </p:cNvCxnSpPr>
                <p:nvPr/>
              </p:nvCxnSpPr>
              <p:spPr bwMode="auto">
                <a:xfrm>
                  <a:off x="7349" y="8770"/>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Line 135">
                  <a:extLst>
                    <a:ext uri="{FF2B5EF4-FFF2-40B4-BE49-F238E27FC236}">
                      <a16:creationId xmlns:a16="http://schemas.microsoft.com/office/drawing/2014/main" id="{CF5DCAF4-C8BB-430C-B834-BAFEFDB3B3F2}"/>
                    </a:ext>
                  </a:extLst>
                </p:cNvPr>
                <p:cNvCxnSpPr>
                  <a:cxnSpLocks noChangeShapeType="1"/>
                </p:cNvCxnSpPr>
                <p:nvPr/>
              </p:nvCxnSpPr>
              <p:spPr bwMode="auto">
                <a:xfrm>
                  <a:off x="8663" y="8770"/>
                  <a:ext cx="0" cy="279"/>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3" name="Line 136">
                  <a:extLst>
                    <a:ext uri="{FF2B5EF4-FFF2-40B4-BE49-F238E27FC236}">
                      <a16:creationId xmlns:a16="http://schemas.microsoft.com/office/drawing/2014/main" id="{BD34B802-55EB-4081-BBE9-88772C9B840A}"/>
                    </a:ext>
                  </a:extLst>
                </p:cNvPr>
                <p:cNvCxnSpPr>
                  <a:cxnSpLocks noChangeShapeType="1"/>
                </p:cNvCxnSpPr>
                <p:nvPr/>
              </p:nvCxnSpPr>
              <p:spPr bwMode="auto">
                <a:xfrm>
                  <a:off x="4941" y="7516"/>
                  <a:ext cx="210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4" name="Line 137">
                  <a:extLst>
                    <a:ext uri="{FF2B5EF4-FFF2-40B4-BE49-F238E27FC236}">
                      <a16:creationId xmlns:a16="http://schemas.microsoft.com/office/drawing/2014/main" id="{D8347016-29DC-4EAC-9A87-BC4F269ABB67}"/>
                    </a:ext>
                  </a:extLst>
                </p:cNvPr>
                <p:cNvCxnSpPr>
                  <a:cxnSpLocks noChangeShapeType="1"/>
                </p:cNvCxnSpPr>
                <p:nvPr/>
              </p:nvCxnSpPr>
              <p:spPr bwMode="auto">
                <a:xfrm>
                  <a:off x="4634" y="9328"/>
                  <a:ext cx="964"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Line 138">
                  <a:extLst>
                    <a:ext uri="{FF2B5EF4-FFF2-40B4-BE49-F238E27FC236}">
                      <a16:creationId xmlns:a16="http://schemas.microsoft.com/office/drawing/2014/main" id="{44069A35-5698-4601-9E04-1C0EC963E795}"/>
                    </a:ext>
                  </a:extLst>
                </p:cNvPr>
                <p:cNvCxnSpPr>
                  <a:cxnSpLocks noChangeShapeType="1"/>
                </p:cNvCxnSpPr>
                <p:nvPr/>
              </p:nvCxnSpPr>
              <p:spPr bwMode="auto">
                <a:xfrm>
                  <a:off x="3189" y="9328"/>
                  <a:ext cx="2102" cy="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Line 139">
                  <a:extLst>
                    <a:ext uri="{FF2B5EF4-FFF2-40B4-BE49-F238E27FC236}">
                      <a16:creationId xmlns:a16="http://schemas.microsoft.com/office/drawing/2014/main" id="{74C101EE-EE7F-4869-92D4-E49BFB9E4495}"/>
                    </a:ext>
                  </a:extLst>
                </p:cNvPr>
                <p:cNvCxnSpPr>
                  <a:cxnSpLocks noChangeShapeType="1"/>
                </p:cNvCxnSpPr>
                <p:nvPr/>
              </p:nvCxnSpPr>
              <p:spPr bwMode="auto">
                <a:xfrm>
                  <a:off x="5992" y="9328"/>
                  <a:ext cx="0"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Line 140">
                  <a:extLst>
                    <a:ext uri="{FF2B5EF4-FFF2-40B4-BE49-F238E27FC236}">
                      <a16:creationId xmlns:a16="http://schemas.microsoft.com/office/drawing/2014/main" id="{7B93DD4F-C454-4407-82DB-73576924A94E}"/>
                    </a:ext>
                  </a:extLst>
                </p:cNvPr>
                <p:cNvCxnSpPr>
                  <a:cxnSpLocks noChangeShapeType="1"/>
                </p:cNvCxnSpPr>
                <p:nvPr/>
              </p:nvCxnSpPr>
              <p:spPr bwMode="auto">
                <a:xfrm flipH="1">
                  <a:off x="6430" y="9328"/>
                  <a:ext cx="919"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Line 141">
                  <a:extLst>
                    <a:ext uri="{FF2B5EF4-FFF2-40B4-BE49-F238E27FC236}">
                      <a16:creationId xmlns:a16="http://schemas.microsoft.com/office/drawing/2014/main" id="{3973A6B1-099E-4DF6-81CD-485F9F393321}"/>
                    </a:ext>
                  </a:extLst>
                </p:cNvPr>
                <p:cNvCxnSpPr>
                  <a:cxnSpLocks noChangeShapeType="1"/>
                </p:cNvCxnSpPr>
                <p:nvPr/>
              </p:nvCxnSpPr>
              <p:spPr bwMode="auto">
                <a:xfrm flipH="1">
                  <a:off x="6736" y="9328"/>
                  <a:ext cx="1883" cy="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9" name="Oval 38">
                  <a:extLst>
                    <a:ext uri="{FF2B5EF4-FFF2-40B4-BE49-F238E27FC236}">
                      <a16:creationId xmlns:a16="http://schemas.microsoft.com/office/drawing/2014/main" id="{75977D22-AD4C-4050-865A-B720E3A205DE}"/>
                    </a:ext>
                  </a:extLst>
                </p:cNvPr>
                <p:cNvSpPr>
                  <a:spLocks noChangeArrowheads="1"/>
                </p:cNvSpPr>
                <p:nvPr/>
              </p:nvSpPr>
              <p:spPr bwMode="auto">
                <a:xfrm>
                  <a:off x="4809" y="7795"/>
                  <a:ext cx="2540" cy="696"/>
                </a:xfrm>
                <a:prstGeom prst="ellipse">
                  <a:avLst/>
                </a:prstGeom>
                <a:solidFill>
                  <a:srgbClr val="FFFFFF"/>
                </a:solidFill>
                <a:ln w="38100">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IRC NETWORK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6" name="Line 143">
                <a:extLst>
                  <a:ext uri="{FF2B5EF4-FFF2-40B4-BE49-F238E27FC236}">
                    <a16:creationId xmlns:a16="http://schemas.microsoft.com/office/drawing/2014/main" id="{C2149485-A91F-4A74-A376-D4D11E4672F2}"/>
                  </a:ext>
                </a:extLst>
              </p:cNvPr>
              <p:cNvCxnSpPr>
                <a:cxnSpLocks noChangeShapeType="1"/>
              </p:cNvCxnSpPr>
              <p:nvPr/>
            </p:nvCxnSpPr>
            <p:spPr bwMode="auto">
              <a:xfrm>
                <a:off x="4152" y="7655"/>
                <a:ext cx="789"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Line 144">
                <a:extLst>
                  <a:ext uri="{FF2B5EF4-FFF2-40B4-BE49-F238E27FC236}">
                    <a16:creationId xmlns:a16="http://schemas.microsoft.com/office/drawing/2014/main" id="{9503842C-5EF8-4083-9F95-25E31B4507CC}"/>
                  </a:ext>
                </a:extLst>
              </p:cNvPr>
              <p:cNvCxnSpPr>
                <a:cxnSpLocks noChangeShapeType="1"/>
              </p:cNvCxnSpPr>
              <p:nvPr/>
            </p:nvCxnSpPr>
            <p:spPr bwMode="auto">
              <a:xfrm flipH="1">
                <a:off x="7130" y="7655"/>
                <a:ext cx="526"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Line 145">
                <a:extLst>
                  <a:ext uri="{FF2B5EF4-FFF2-40B4-BE49-F238E27FC236}">
                    <a16:creationId xmlns:a16="http://schemas.microsoft.com/office/drawing/2014/main" id="{B51B56C3-1E34-4154-8AE6-F2364D70C5ED}"/>
                  </a:ext>
                </a:extLst>
              </p:cNvPr>
              <p:cNvCxnSpPr>
                <a:cxnSpLocks noChangeShapeType="1"/>
              </p:cNvCxnSpPr>
              <p:nvPr/>
            </p:nvCxnSpPr>
            <p:spPr bwMode="auto">
              <a:xfrm>
                <a:off x="5466" y="8491"/>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146">
                <a:extLst>
                  <a:ext uri="{FF2B5EF4-FFF2-40B4-BE49-F238E27FC236}">
                    <a16:creationId xmlns:a16="http://schemas.microsoft.com/office/drawing/2014/main" id="{837C47FD-B173-4EAC-858A-5BC684B01B6D}"/>
                  </a:ext>
                </a:extLst>
              </p:cNvPr>
              <p:cNvCxnSpPr>
                <a:cxnSpLocks noChangeShapeType="1"/>
              </p:cNvCxnSpPr>
              <p:nvPr/>
            </p:nvCxnSpPr>
            <p:spPr bwMode="auto">
              <a:xfrm>
                <a:off x="6649" y="8491"/>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147">
                <a:extLst>
                  <a:ext uri="{FF2B5EF4-FFF2-40B4-BE49-F238E27FC236}">
                    <a16:creationId xmlns:a16="http://schemas.microsoft.com/office/drawing/2014/main" id="{1C914EEA-384C-4368-82A0-E98F09DEF1EC}"/>
                  </a:ext>
                </a:extLst>
              </p:cNvPr>
              <p:cNvCxnSpPr>
                <a:cxnSpLocks noChangeShapeType="1"/>
              </p:cNvCxnSpPr>
              <p:nvPr/>
            </p:nvCxnSpPr>
            <p:spPr bwMode="auto">
              <a:xfrm>
                <a:off x="7218" y="8352"/>
                <a:ext cx="0" cy="4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148">
                <a:extLst>
                  <a:ext uri="{FF2B5EF4-FFF2-40B4-BE49-F238E27FC236}">
                    <a16:creationId xmlns:a16="http://schemas.microsoft.com/office/drawing/2014/main" id="{827E174A-0A2B-4957-ACA2-96BAF03B6457}"/>
                  </a:ext>
                </a:extLst>
              </p:cNvPr>
              <p:cNvCxnSpPr>
                <a:cxnSpLocks noChangeShapeType="1"/>
              </p:cNvCxnSpPr>
              <p:nvPr/>
            </p:nvCxnSpPr>
            <p:spPr bwMode="auto">
              <a:xfrm>
                <a:off x="4985" y="8352"/>
                <a:ext cx="0" cy="4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965134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B24B-40C4-4573-8298-EB757E7640C1}"/>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tấn</a:t>
            </a:r>
            <a:r>
              <a:rPr lang="en-US" dirty="0"/>
              <a:t> </a:t>
            </a:r>
            <a:r>
              <a:rPr lang="en-US" dirty="0" err="1"/>
              <a:t>công</a:t>
            </a:r>
            <a:r>
              <a:rPr lang="en-US" dirty="0"/>
              <a:t> DDoS</a:t>
            </a:r>
            <a:br>
              <a:rPr lang="en-US" dirty="0"/>
            </a:br>
            <a:endParaRPr lang="en-US" dirty="0"/>
          </a:p>
        </p:txBody>
      </p:sp>
      <p:sp>
        <p:nvSpPr>
          <p:cNvPr id="3" name="Content Placeholder 2">
            <a:extLst>
              <a:ext uri="{FF2B5EF4-FFF2-40B4-BE49-F238E27FC236}">
                <a16:creationId xmlns:a16="http://schemas.microsoft.com/office/drawing/2014/main" id="{119BF6E4-A1FE-421F-B434-5BB3CFF30C87}"/>
              </a:ext>
            </a:extLst>
          </p:cNvPr>
          <p:cNvSpPr>
            <a:spLocks noGrp="1"/>
          </p:cNvSpPr>
          <p:nvPr>
            <p:ph idx="1"/>
          </p:nvPr>
        </p:nvSpPr>
        <p:spPr>
          <a:xfrm>
            <a:off x="677334" y="2160589"/>
            <a:ext cx="8596668" cy="3880773"/>
          </a:xfrm>
        </p:spPr>
        <p:txBody>
          <a:bodyPr/>
          <a:lstStyle/>
          <a:p>
            <a:endParaRPr lang="en-US" dirty="0"/>
          </a:p>
        </p:txBody>
      </p:sp>
      <p:grpSp>
        <p:nvGrpSpPr>
          <p:cNvPr id="14" name="Group 13">
            <a:extLst>
              <a:ext uri="{FF2B5EF4-FFF2-40B4-BE49-F238E27FC236}">
                <a16:creationId xmlns:a16="http://schemas.microsoft.com/office/drawing/2014/main" id="{43B344D7-CE0A-4373-9F34-9A51972050FC}"/>
              </a:ext>
            </a:extLst>
          </p:cNvPr>
          <p:cNvGrpSpPr>
            <a:grpSpLocks/>
          </p:cNvGrpSpPr>
          <p:nvPr/>
        </p:nvGrpSpPr>
        <p:grpSpPr bwMode="auto">
          <a:xfrm>
            <a:off x="1698221" y="1817688"/>
            <a:ext cx="5935980" cy="3771265"/>
            <a:chOff x="2362" y="277"/>
            <a:chExt cx="7181" cy="4598"/>
          </a:xfrm>
        </p:grpSpPr>
        <p:grpSp>
          <p:nvGrpSpPr>
            <p:cNvPr id="15" name="Group 14">
              <a:extLst>
                <a:ext uri="{FF2B5EF4-FFF2-40B4-BE49-F238E27FC236}">
                  <a16:creationId xmlns:a16="http://schemas.microsoft.com/office/drawing/2014/main" id="{91FB2DD1-60C5-4F6C-AD23-E8900C57870E}"/>
                </a:ext>
              </a:extLst>
            </p:cNvPr>
            <p:cNvGrpSpPr>
              <a:grpSpLocks/>
            </p:cNvGrpSpPr>
            <p:nvPr/>
          </p:nvGrpSpPr>
          <p:grpSpPr bwMode="auto">
            <a:xfrm>
              <a:off x="2362" y="277"/>
              <a:ext cx="7181" cy="4598"/>
              <a:chOff x="2362" y="277"/>
              <a:chExt cx="7181" cy="4598"/>
            </a:xfrm>
          </p:grpSpPr>
          <p:sp>
            <p:nvSpPr>
              <p:cNvPr id="57" name="Text Box 151">
                <a:extLst>
                  <a:ext uri="{FF2B5EF4-FFF2-40B4-BE49-F238E27FC236}">
                    <a16:creationId xmlns:a16="http://schemas.microsoft.com/office/drawing/2014/main" id="{8BA76BB9-915A-4609-B14A-AABD22EBDEE1}"/>
                  </a:ext>
                </a:extLst>
              </p:cNvPr>
              <p:cNvSpPr txBox="1">
                <a:spLocks noChangeArrowheads="1"/>
              </p:cNvSpPr>
              <p:nvPr/>
            </p:nvSpPr>
            <p:spPr bwMode="auto">
              <a:xfrm>
                <a:off x="5909" y="277"/>
                <a:ext cx="1008"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DDoS 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Text Box 152">
                <a:extLst>
                  <a:ext uri="{FF2B5EF4-FFF2-40B4-BE49-F238E27FC236}">
                    <a16:creationId xmlns:a16="http://schemas.microsoft.com/office/drawing/2014/main" id="{FE5D3194-46B9-4C07-AFE3-AF8B79BE2F17}"/>
                  </a:ext>
                </a:extLst>
              </p:cNvPr>
              <p:cNvSpPr txBox="1">
                <a:spLocks noChangeArrowheads="1"/>
              </p:cNvSpPr>
              <p:nvPr/>
            </p:nvSpPr>
            <p:spPr bwMode="auto">
              <a:xfrm>
                <a:off x="3719" y="1113"/>
                <a:ext cx="2014"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Bandwith  DeleptionDeleption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 name="Text Box 153">
                <a:extLst>
                  <a:ext uri="{FF2B5EF4-FFF2-40B4-BE49-F238E27FC236}">
                    <a16:creationId xmlns:a16="http://schemas.microsoft.com/office/drawing/2014/main" id="{9291AD2B-0B40-4762-98CD-DCDAB4551F4F}"/>
                  </a:ext>
                </a:extLst>
              </p:cNvPr>
              <p:cNvSpPr txBox="1">
                <a:spLocks noChangeArrowheads="1"/>
              </p:cNvSpPr>
              <p:nvPr/>
            </p:nvSpPr>
            <p:spPr bwMode="auto">
              <a:xfrm>
                <a:off x="7266" y="1113"/>
                <a:ext cx="1576" cy="2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Resource Deleption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0" name="Text Box 154">
                <a:extLst>
                  <a:ext uri="{FF2B5EF4-FFF2-40B4-BE49-F238E27FC236}">
                    <a16:creationId xmlns:a16="http://schemas.microsoft.com/office/drawing/2014/main" id="{1744ABB2-ACFB-492D-81E0-09C4543701BF}"/>
                  </a:ext>
                </a:extLst>
              </p:cNvPr>
              <p:cNvSpPr txBox="1">
                <a:spLocks noChangeArrowheads="1"/>
              </p:cNvSpPr>
              <p:nvPr/>
            </p:nvSpPr>
            <p:spPr bwMode="auto">
              <a:xfrm>
                <a:off x="2887" y="2089"/>
                <a:ext cx="1011" cy="2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Flood 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 name="Text Box 155">
                <a:extLst>
                  <a:ext uri="{FF2B5EF4-FFF2-40B4-BE49-F238E27FC236}">
                    <a16:creationId xmlns:a16="http://schemas.microsoft.com/office/drawing/2014/main" id="{A6D7BBA5-A306-4B21-A2F9-29533FBF6350}"/>
                  </a:ext>
                </a:extLst>
              </p:cNvPr>
              <p:cNvSpPr txBox="1">
                <a:spLocks noChangeArrowheads="1"/>
              </p:cNvSpPr>
              <p:nvPr/>
            </p:nvSpPr>
            <p:spPr bwMode="auto">
              <a:xfrm>
                <a:off x="4989" y="1949"/>
                <a:ext cx="1182" cy="41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Amplification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2" name="Text Box 156">
                <a:extLst>
                  <a:ext uri="{FF2B5EF4-FFF2-40B4-BE49-F238E27FC236}">
                    <a16:creationId xmlns:a16="http://schemas.microsoft.com/office/drawing/2014/main" id="{DD459554-C99C-4CE5-9BF3-0A9E1D31316D}"/>
                  </a:ext>
                </a:extLst>
              </p:cNvPr>
              <p:cNvSpPr txBox="1">
                <a:spLocks noChangeArrowheads="1"/>
              </p:cNvSpPr>
              <p:nvPr/>
            </p:nvSpPr>
            <p:spPr bwMode="auto">
              <a:xfrm>
                <a:off x="2625" y="2925"/>
                <a:ext cx="570" cy="2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UDP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3" name="Text Box 157">
                <a:extLst>
                  <a:ext uri="{FF2B5EF4-FFF2-40B4-BE49-F238E27FC236}">
                    <a16:creationId xmlns:a16="http://schemas.microsoft.com/office/drawing/2014/main" id="{8D11A6FD-4281-47E5-9CCE-38C4C5943587}"/>
                  </a:ext>
                </a:extLst>
              </p:cNvPr>
              <p:cNvSpPr txBox="1">
                <a:spLocks noChangeArrowheads="1"/>
              </p:cNvSpPr>
              <p:nvPr/>
            </p:nvSpPr>
            <p:spPr bwMode="auto">
              <a:xfrm>
                <a:off x="2362" y="3761"/>
                <a:ext cx="525" cy="5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Random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4" name="Text Box 158">
                <a:extLst>
                  <a:ext uri="{FF2B5EF4-FFF2-40B4-BE49-F238E27FC236}">
                    <a16:creationId xmlns:a16="http://schemas.microsoft.com/office/drawing/2014/main" id="{20562E89-2D14-469E-8AAF-DC415CB0B83F}"/>
                  </a:ext>
                </a:extLst>
              </p:cNvPr>
              <p:cNvSpPr txBox="1">
                <a:spLocks noChangeArrowheads="1"/>
              </p:cNvSpPr>
              <p:nvPr/>
            </p:nvSpPr>
            <p:spPr bwMode="auto">
              <a:xfrm>
                <a:off x="4464" y="2925"/>
                <a:ext cx="569" cy="4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Smuft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Text Box 159">
                <a:extLst>
                  <a:ext uri="{FF2B5EF4-FFF2-40B4-BE49-F238E27FC236}">
                    <a16:creationId xmlns:a16="http://schemas.microsoft.com/office/drawing/2014/main" id="{24A31FF5-0554-4C64-B052-DB2589FA0749}"/>
                  </a:ext>
                </a:extLst>
              </p:cNvPr>
              <p:cNvSpPr txBox="1">
                <a:spLocks noChangeArrowheads="1"/>
              </p:cNvSpPr>
              <p:nvPr/>
            </p:nvSpPr>
            <p:spPr bwMode="auto">
              <a:xfrm>
                <a:off x="6828" y="1810"/>
                <a:ext cx="701" cy="697"/>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Protocol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Exploit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Text Box 160">
                <a:extLst>
                  <a:ext uri="{FF2B5EF4-FFF2-40B4-BE49-F238E27FC236}">
                    <a16:creationId xmlns:a16="http://schemas.microsoft.com/office/drawing/2014/main" id="{BAFB813C-DAF8-4A54-A3B5-873E06114B8D}"/>
                  </a:ext>
                </a:extLst>
              </p:cNvPr>
              <p:cNvSpPr txBox="1">
                <a:spLocks noChangeArrowheads="1"/>
              </p:cNvSpPr>
              <p:nvPr/>
            </p:nvSpPr>
            <p:spPr bwMode="auto">
              <a:xfrm>
                <a:off x="8273" y="1949"/>
                <a:ext cx="1010" cy="41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Malformed Paclket 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Text Box 161">
                <a:extLst>
                  <a:ext uri="{FF2B5EF4-FFF2-40B4-BE49-F238E27FC236}">
                    <a16:creationId xmlns:a16="http://schemas.microsoft.com/office/drawing/2014/main" id="{C9AD657B-E653-43CF-AEBE-E24066C32B38}"/>
                  </a:ext>
                </a:extLst>
              </p:cNvPr>
              <p:cNvSpPr txBox="1">
                <a:spLocks noChangeArrowheads="1"/>
              </p:cNvSpPr>
              <p:nvPr/>
            </p:nvSpPr>
            <p:spPr bwMode="auto">
              <a:xfrm>
                <a:off x="3019" y="3761"/>
                <a:ext cx="436" cy="5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Static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indent="36195"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Text Box 162">
                <a:extLst>
                  <a:ext uri="{FF2B5EF4-FFF2-40B4-BE49-F238E27FC236}">
                    <a16:creationId xmlns:a16="http://schemas.microsoft.com/office/drawing/2014/main" id="{2B4333A4-1EE0-4C33-A1E6-79D8729D2CB7}"/>
                  </a:ext>
                </a:extLst>
              </p:cNvPr>
              <p:cNvSpPr txBox="1">
                <a:spLocks noChangeArrowheads="1"/>
              </p:cNvSpPr>
              <p:nvPr/>
            </p:nvSpPr>
            <p:spPr bwMode="auto">
              <a:xfrm>
                <a:off x="3544" y="2925"/>
                <a:ext cx="615" cy="27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ICMP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Text Box 163">
                <a:extLst>
                  <a:ext uri="{FF2B5EF4-FFF2-40B4-BE49-F238E27FC236}">
                    <a16:creationId xmlns:a16="http://schemas.microsoft.com/office/drawing/2014/main" id="{C3C703AD-94AA-4304-9235-B212D784B417}"/>
                  </a:ext>
                </a:extLst>
              </p:cNvPr>
              <p:cNvSpPr txBox="1">
                <a:spLocks noChangeArrowheads="1"/>
              </p:cNvSpPr>
              <p:nvPr/>
            </p:nvSpPr>
            <p:spPr bwMode="auto">
              <a:xfrm>
                <a:off x="3588" y="3761"/>
                <a:ext cx="569" cy="5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Spoof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Text Box 164">
                <a:extLst>
                  <a:ext uri="{FF2B5EF4-FFF2-40B4-BE49-F238E27FC236}">
                    <a16:creationId xmlns:a16="http://schemas.microsoft.com/office/drawing/2014/main" id="{C76F9032-2251-4FEE-98A6-AE82FE8D00A1}"/>
                  </a:ext>
                </a:extLst>
              </p:cNvPr>
              <p:cNvSpPr txBox="1">
                <a:spLocks noChangeArrowheads="1"/>
              </p:cNvSpPr>
              <p:nvPr/>
            </p:nvSpPr>
            <p:spPr bwMode="auto">
              <a:xfrm>
                <a:off x="5646" y="2925"/>
                <a:ext cx="569" cy="4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Flaggle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Text Box 165">
                <a:extLst>
                  <a:ext uri="{FF2B5EF4-FFF2-40B4-BE49-F238E27FC236}">
                    <a16:creationId xmlns:a16="http://schemas.microsoft.com/office/drawing/2014/main" id="{7EF8AB3C-41DB-42DC-8F4A-D03BC347C8F7}"/>
                  </a:ext>
                </a:extLst>
              </p:cNvPr>
              <p:cNvSpPr txBox="1">
                <a:spLocks noChangeArrowheads="1"/>
              </p:cNvSpPr>
              <p:nvPr/>
            </p:nvSpPr>
            <p:spPr bwMode="auto">
              <a:xfrm>
                <a:off x="4902" y="3761"/>
                <a:ext cx="570" cy="4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Direct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Text Box 166">
                <a:extLst>
                  <a:ext uri="{FF2B5EF4-FFF2-40B4-BE49-F238E27FC236}">
                    <a16:creationId xmlns:a16="http://schemas.microsoft.com/office/drawing/2014/main" id="{50290F14-EA9A-4407-A706-6A7EF8B9A701}"/>
                  </a:ext>
                </a:extLst>
              </p:cNvPr>
              <p:cNvSpPr txBox="1">
                <a:spLocks noChangeArrowheads="1"/>
              </p:cNvSpPr>
              <p:nvPr/>
            </p:nvSpPr>
            <p:spPr bwMode="auto">
              <a:xfrm>
                <a:off x="5646" y="3761"/>
                <a:ext cx="570" cy="4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Loop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Text Box 167">
                <a:extLst>
                  <a:ext uri="{FF2B5EF4-FFF2-40B4-BE49-F238E27FC236}">
                    <a16:creationId xmlns:a16="http://schemas.microsoft.com/office/drawing/2014/main" id="{5C229FEA-F6EC-468B-A462-165EF345A78D}"/>
                  </a:ext>
                </a:extLst>
              </p:cNvPr>
              <p:cNvSpPr txBox="1">
                <a:spLocks noChangeArrowheads="1"/>
              </p:cNvSpPr>
              <p:nvPr/>
            </p:nvSpPr>
            <p:spPr bwMode="auto">
              <a:xfrm>
                <a:off x="6522" y="2925"/>
                <a:ext cx="569" cy="4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Times New Roman" panose="02020603050405020304" pitchFamily="18" charset="0"/>
                  </a:rPr>
                  <a:t>TCP SYS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Text Box 168">
                <a:extLst>
                  <a:ext uri="{FF2B5EF4-FFF2-40B4-BE49-F238E27FC236}">
                    <a16:creationId xmlns:a16="http://schemas.microsoft.com/office/drawing/2014/main" id="{1EFF1784-C61A-4366-A1BA-E14A1E2B7095}"/>
                  </a:ext>
                </a:extLst>
              </p:cNvPr>
              <p:cNvSpPr txBox="1">
                <a:spLocks noChangeArrowheads="1"/>
              </p:cNvSpPr>
              <p:nvPr/>
            </p:nvSpPr>
            <p:spPr bwMode="auto">
              <a:xfrm>
                <a:off x="6522" y="4319"/>
                <a:ext cx="569" cy="5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Spoof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5" name="Text Box 169">
                <a:extLst>
                  <a:ext uri="{FF2B5EF4-FFF2-40B4-BE49-F238E27FC236}">
                    <a16:creationId xmlns:a16="http://schemas.microsoft.com/office/drawing/2014/main" id="{2D7CBB19-AAD7-4F83-814B-B003D58B0A99}"/>
                  </a:ext>
                </a:extLst>
              </p:cNvPr>
              <p:cNvSpPr txBox="1">
                <a:spLocks noChangeArrowheads="1"/>
              </p:cNvSpPr>
              <p:nvPr/>
            </p:nvSpPr>
            <p:spPr bwMode="auto">
              <a:xfrm>
                <a:off x="7266" y="2925"/>
                <a:ext cx="569" cy="69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PUSH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SYN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6" name="Text Box 170">
                <a:extLst>
                  <a:ext uri="{FF2B5EF4-FFF2-40B4-BE49-F238E27FC236}">
                    <a16:creationId xmlns:a16="http://schemas.microsoft.com/office/drawing/2014/main" id="{471AA341-D892-44F9-8558-2C955DF6F986}"/>
                  </a:ext>
                </a:extLst>
              </p:cNvPr>
              <p:cNvSpPr txBox="1">
                <a:spLocks noChangeArrowheads="1"/>
              </p:cNvSpPr>
              <p:nvPr/>
            </p:nvSpPr>
            <p:spPr bwMode="auto">
              <a:xfrm>
                <a:off x="8098" y="2925"/>
                <a:ext cx="569" cy="4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IP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7" name="Text Box 171">
                <a:extLst>
                  <a:ext uri="{FF2B5EF4-FFF2-40B4-BE49-F238E27FC236}">
                    <a16:creationId xmlns:a16="http://schemas.microsoft.com/office/drawing/2014/main" id="{CE970F7C-9957-4FC1-8AFF-9F3397C5FA9B}"/>
                  </a:ext>
                </a:extLst>
              </p:cNvPr>
              <p:cNvSpPr txBox="1">
                <a:spLocks noChangeArrowheads="1"/>
              </p:cNvSpPr>
              <p:nvPr/>
            </p:nvSpPr>
            <p:spPr bwMode="auto">
              <a:xfrm>
                <a:off x="8842" y="2925"/>
                <a:ext cx="701" cy="55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IP Packet Options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Text Box 172">
                <a:extLst>
                  <a:ext uri="{FF2B5EF4-FFF2-40B4-BE49-F238E27FC236}">
                    <a16:creationId xmlns:a16="http://schemas.microsoft.com/office/drawing/2014/main" id="{73EB6B36-4029-4916-95CB-DB1726A1486B}"/>
                  </a:ext>
                </a:extLst>
              </p:cNvPr>
              <p:cNvSpPr txBox="1">
                <a:spLocks noChangeArrowheads="1"/>
              </p:cNvSpPr>
              <p:nvPr/>
            </p:nvSpPr>
            <p:spPr bwMode="auto">
              <a:xfrm>
                <a:off x="7266" y="4319"/>
                <a:ext cx="569" cy="5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Spoof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Text Box 173">
                <a:extLst>
                  <a:ext uri="{FF2B5EF4-FFF2-40B4-BE49-F238E27FC236}">
                    <a16:creationId xmlns:a16="http://schemas.microsoft.com/office/drawing/2014/main" id="{3AD764B6-501B-4D06-8F4C-A49445F77127}"/>
                  </a:ext>
                </a:extLst>
              </p:cNvPr>
              <p:cNvSpPr txBox="1">
                <a:spLocks noChangeArrowheads="1"/>
              </p:cNvSpPr>
              <p:nvPr/>
            </p:nvSpPr>
            <p:spPr bwMode="auto">
              <a:xfrm>
                <a:off x="8098" y="4319"/>
                <a:ext cx="569" cy="5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Spoof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Text Box 174">
                <a:extLst>
                  <a:ext uri="{FF2B5EF4-FFF2-40B4-BE49-F238E27FC236}">
                    <a16:creationId xmlns:a16="http://schemas.microsoft.com/office/drawing/2014/main" id="{26CF7877-799E-4342-A6E7-B7CEC3E6E42A}"/>
                  </a:ext>
                </a:extLst>
              </p:cNvPr>
              <p:cNvSpPr txBox="1">
                <a:spLocks noChangeArrowheads="1"/>
              </p:cNvSpPr>
              <p:nvPr/>
            </p:nvSpPr>
            <p:spPr bwMode="auto">
              <a:xfrm>
                <a:off x="8930" y="4319"/>
                <a:ext cx="569" cy="5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Spoof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Attack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ECAF9129-9685-4FC9-8B28-78A95D6788DA}"/>
                </a:ext>
              </a:extLst>
            </p:cNvPr>
            <p:cNvGrpSpPr>
              <a:grpSpLocks/>
            </p:cNvGrpSpPr>
            <p:nvPr/>
          </p:nvGrpSpPr>
          <p:grpSpPr bwMode="auto">
            <a:xfrm>
              <a:off x="3369" y="556"/>
              <a:ext cx="5430" cy="1533"/>
              <a:chOff x="3369" y="556"/>
              <a:chExt cx="5430" cy="1533"/>
            </a:xfrm>
          </p:grpSpPr>
          <p:cxnSp>
            <p:nvCxnSpPr>
              <p:cNvPr id="45" name="Line 176">
                <a:extLst>
                  <a:ext uri="{FF2B5EF4-FFF2-40B4-BE49-F238E27FC236}">
                    <a16:creationId xmlns:a16="http://schemas.microsoft.com/office/drawing/2014/main" id="{1CE75131-1564-46F0-9CCB-1B604D0A6D2E}"/>
                  </a:ext>
                </a:extLst>
              </p:cNvPr>
              <p:cNvCxnSpPr>
                <a:cxnSpLocks noChangeShapeType="1"/>
              </p:cNvCxnSpPr>
              <p:nvPr/>
            </p:nvCxnSpPr>
            <p:spPr bwMode="auto">
              <a:xfrm>
                <a:off x="4726" y="695"/>
                <a:ext cx="33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 name="Line 177">
                <a:extLst>
                  <a:ext uri="{FF2B5EF4-FFF2-40B4-BE49-F238E27FC236}">
                    <a16:creationId xmlns:a16="http://schemas.microsoft.com/office/drawing/2014/main" id="{C4FDFB2D-88D9-4863-A0F0-09CAFD20B709}"/>
                  </a:ext>
                </a:extLst>
              </p:cNvPr>
              <p:cNvCxnSpPr>
                <a:cxnSpLocks noChangeShapeType="1"/>
              </p:cNvCxnSpPr>
              <p:nvPr/>
            </p:nvCxnSpPr>
            <p:spPr bwMode="auto">
              <a:xfrm>
                <a:off x="6390" y="556"/>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Line 178">
                <a:extLst>
                  <a:ext uri="{FF2B5EF4-FFF2-40B4-BE49-F238E27FC236}">
                    <a16:creationId xmlns:a16="http://schemas.microsoft.com/office/drawing/2014/main" id="{17C21096-ECE6-411C-B8D7-B2CD10B2ABAE}"/>
                  </a:ext>
                </a:extLst>
              </p:cNvPr>
              <p:cNvCxnSpPr>
                <a:cxnSpLocks noChangeShapeType="1"/>
              </p:cNvCxnSpPr>
              <p:nvPr/>
            </p:nvCxnSpPr>
            <p:spPr bwMode="auto">
              <a:xfrm>
                <a:off x="4726" y="695"/>
                <a:ext cx="0"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Line 179">
                <a:extLst>
                  <a:ext uri="{FF2B5EF4-FFF2-40B4-BE49-F238E27FC236}">
                    <a16:creationId xmlns:a16="http://schemas.microsoft.com/office/drawing/2014/main" id="{4AAFD006-94D8-47C2-A3F5-2ECB2D62AEBE}"/>
                  </a:ext>
                </a:extLst>
              </p:cNvPr>
              <p:cNvCxnSpPr>
                <a:cxnSpLocks noChangeShapeType="1"/>
              </p:cNvCxnSpPr>
              <p:nvPr/>
            </p:nvCxnSpPr>
            <p:spPr bwMode="auto">
              <a:xfrm>
                <a:off x="8054" y="695"/>
                <a:ext cx="0"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Line 180">
                <a:extLst>
                  <a:ext uri="{FF2B5EF4-FFF2-40B4-BE49-F238E27FC236}">
                    <a16:creationId xmlns:a16="http://schemas.microsoft.com/office/drawing/2014/main" id="{32836F88-4E94-48A3-BC64-E9926D0748A7}"/>
                  </a:ext>
                </a:extLst>
              </p:cNvPr>
              <p:cNvCxnSpPr>
                <a:cxnSpLocks noChangeShapeType="1"/>
              </p:cNvCxnSpPr>
              <p:nvPr/>
            </p:nvCxnSpPr>
            <p:spPr bwMode="auto">
              <a:xfrm>
                <a:off x="3369" y="1671"/>
                <a:ext cx="227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Line 181">
                <a:extLst>
                  <a:ext uri="{FF2B5EF4-FFF2-40B4-BE49-F238E27FC236}">
                    <a16:creationId xmlns:a16="http://schemas.microsoft.com/office/drawing/2014/main" id="{68BF8841-2369-421E-BE54-2C78499CBF90}"/>
                  </a:ext>
                </a:extLst>
              </p:cNvPr>
              <p:cNvCxnSpPr>
                <a:cxnSpLocks noChangeShapeType="1"/>
              </p:cNvCxnSpPr>
              <p:nvPr/>
            </p:nvCxnSpPr>
            <p:spPr bwMode="auto">
              <a:xfrm>
                <a:off x="4683" y="1392"/>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Line 182">
                <a:extLst>
                  <a:ext uri="{FF2B5EF4-FFF2-40B4-BE49-F238E27FC236}">
                    <a16:creationId xmlns:a16="http://schemas.microsoft.com/office/drawing/2014/main" id="{D5F0B068-961F-4B77-B1D1-9B547AB1068B}"/>
                  </a:ext>
                </a:extLst>
              </p:cNvPr>
              <p:cNvCxnSpPr>
                <a:cxnSpLocks noChangeShapeType="1"/>
              </p:cNvCxnSpPr>
              <p:nvPr/>
            </p:nvCxnSpPr>
            <p:spPr bwMode="auto">
              <a:xfrm>
                <a:off x="3369" y="1671"/>
                <a:ext cx="0"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Line 183">
                <a:extLst>
                  <a:ext uri="{FF2B5EF4-FFF2-40B4-BE49-F238E27FC236}">
                    <a16:creationId xmlns:a16="http://schemas.microsoft.com/office/drawing/2014/main" id="{892E3C4F-23EE-4767-BBAD-285448A0F4D3}"/>
                  </a:ext>
                </a:extLst>
              </p:cNvPr>
              <p:cNvCxnSpPr>
                <a:cxnSpLocks noChangeShapeType="1"/>
              </p:cNvCxnSpPr>
              <p:nvPr/>
            </p:nvCxnSpPr>
            <p:spPr bwMode="auto">
              <a:xfrm>
                <a:off x="5646" y="1671"/>
                <a:ext cx="1" cy="2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Line 184">
                <a:extLst>
                  <a:ext uri="{FF2B5EF4-FFF2-40B4-BE49-F238E27FC236}">
                    <a16:creationId xmlns:a16="http://schemas.microsoft.com/office/drawing/2014/main" id="{DAA9E949-993A-43E7-80EE-F1F2C0200902}"/>
                  </a:ext>
                </a:extLst>
              </p:cNvPr>
              <p:cNvCxnSpPr>
                <a:cxnSpLocks noChangeShapeType="1"/>
              </p:cNvCxnSpPr>
              <p:nvPr/>
            </p:nvCxnSpPr>
            <p:spPr bwMode="auto">
              <a:xfrm>
                <a:off x="7135" y="1531"/>
                <a:ext cx="16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Line 185">
                <a:extLst>
                  <a:ext uri="{FF2B5EF4-FFF2-40B4-BE49-F238E27FC236}">
                    <a16:creationId xmlns:a16="http://schemas.microsoft.com/office/drawing/2014/main" id="{5798E52C-BCAD-447B-AB7B-20F29FB7EFEA}"/>
                  </a:ext>
                </a:extLst>
              </p:cNvPr>
              <p:cNvCxnSpPr>
                <a:cxnSpLocks noChangeShapeType="1"/>
              </p:cNvCxnSpPr>
              <p:nvPr/>
            </p:nvCxnSpPr>
            <p:spPr bwMode="auto">
              <a:xfrm>
                <a:off x="8054" y="1392"/>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Line 186">
                <a:extLst>
                  <a:ext uri="{FF2B5EF4-FFF2-40B4-BE49-F238E27FC236}">
                    <a16:creationId xmlns:a16="http://schemas.microsoft.com/office/drawing/2014/main" id="{BD1009ED-C77F-4EE3-A8E2-D1F624B4FA1D}"/>
                  </a:ext>
                </a:extLst>
              </p:cNvPr>
              <p:cNvCxnSpPr>
                <a:cxnSpLocks noChangeShapeType="1"/>
              </p:cNvCxnSpPr>
              <p:nvPr/>
            </p:nvCxnSpPr>
            <p:spPr bwMode="auto">
              <a:xfrm>
                <a:off x="7135" y="1531"/>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Line 187">
                <a:extLst>
                  <a:ext uri="{FF2B5EF4-FFF2-40B4-BE49-F238E27FC236}">
                    <a16:creationId xmlns:a16="http://schemas.microsoft.com/office/drawing/2014/main" id="{C1592BAB-EE57-4956-8915-73491B59D6DE}"/>
                  </a:ext>
                </a:extLst>
              </p:cNvPr>
              <p:cNvCxnSpPr>
                <a:cxnSpLocks noChangeShapeType="1"/>
              </p:cNvCxnSpPr>
              <p:nvPr/>
            </p:nvCxnSpPr>
            <p:spPr bwMode="auto">
              <a:xfrm>
                <a:off x="8799" y="1531"/>
                <a:ext cx="0"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7" name="Group 16">
              <a:extLst>
                <a:ext uri="{FF2B5EF4-FFF2-40B4-BE49-F238E27FC236}">
                  <a16:creationId xmlns:a16="http://schemas.microsoft.com/office/drawing/2014/main" id="{D98490B2-62BC-45A5-A587-A21A654FEA23}"/>
                </a:ext>
              </a:extLst>
            </p:cNvPr>
            <p:cNvGrpSpPr>
              <a:grpSpLocks/>
            </p:cNvGrpSpPr>
            <p:nvPr/>
          </p:nvGrpSpPr>
          <p:grpSpPr bwMode="auto">
            <a:xfrm>
              <a:off x="2625" y="2367"/>
              <a:ext cx="6568" cy="1952"/>
              <a:chOff x="2625" y="2367"/>
              <a:chExt cx="6568" cy="1952"/>
            </a:xfrm>
          </p:grpSpPr>
          <p:cxnSp>
            <p:nvCxnSpPr>
              <p:cNvPr id="18" name="Line 189">
                <a:extLst>
                  <a:ext uri="{FF2B5EF4-FFF2-40B4-BE49-F238E27FC236}">
                    <a16:creationId xmlns:a16="http://schemas.microsoft.com/office/drawing/2014/main" id="{5E96915A-A607-48AA-BA88-24F3F6F254B9}"/>
                  </a:ext>
                </a:extLst>
              </p:cNvPr>
              <p:cNvCxnSpPr>
                <a:cxnSpLocks noChangeShapeType="1"/>
              </p:cNvCxnSpPr>
              <p:nvPr/>
            </p:nvCxnSpPr>
            <p:spPr bwMode="auto">
              <a:xfrm>
                <a:off x="2931" y="2646"/>
                <a:ext cx="9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190">
                <a:extLst>
                  <a:ext uri="{FF2B5EF4-FFF2-40B4-BE49-F238E27FC236}">
                    <a16:creationId xmlns:a16="http://schemas.microsoft.com/office/drawing/2014/main" id="{82142538-42B4-4D4E-BF74-BEDBBF685EFC}"/>
                  </a:ext>
                </a:extLst>
              </p:cNvPr>
              <p:cNvCxnSpPr>
                <a:cxnSpLocks noChangeShapeType="1"/>
              </p:cNvCxnSpPr>
              <p:nvPr/>
            </p:nvCxnSpPr>
            <p:spPr bwMode="auto">
              <a:xfrm>
                <a:off x="3369" y="2367"/>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191">
                <a:extLst>
                  <a:ext uri="{FF2B5EF4-FFF2-40B4-BE49-F238E27FC236}">
                    <a16:creationId xmlns:a16="http://schemas.microsoft.com/office/drawing/2014/main" id="{64E6BB23-8806-43B9-9250-66A82DC5A630}"/>
                  </a:ext>
                </a:extLst>
              </p:cNvPr>
              <p:cNvCxnSpPr>
                <a:cxnSpLocks noChangeShapeType="1"/>
              </p:cNvCxnSpPr>
              <p:nvPr/>
            </p:nvCxnSpPr>
            <p:spPr bwMode="auto">
              <a:xfrm>
                <a:off x="2931" y="2646"/>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Line 192">
                <a:extLst>
                  <a:ext uri="{FF2B5EF4-FFF2-40B4-BE49-F238E27FC236}">
                    <a16:creationId xmlns:a16="http://schemas.microsoft.com/office/drawing/2014/main" id="{766A1A16-F137-4037-994A-828A451EA021}"/>
                  </a:ext>
                </a:extLst>
              </p:cNvPr>
              <p:cNvCxnSpPr>
                <a:cxnSpLocks noChangeShapeType="1"/>
              </p:cNvCxnSpPr>
              <p:nvPr/>
            </p:nvCxnSpPr>
            <p:spPr bwMode="auto">
              <a:xfrm>
                <a:off x="3851" y="2646"/>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Line 193">
                <a:extLst>
                  <a:ext uri="{FF2B5EF4-FFF2-40B4-BE49-F238E27FC236}">
                    <a16:creationId xmlns:a16="http://schemas.microsoft.com/office/drawing/2014/main" id="{3E3CEEE0-26C4-4448-9E43-B78F798917EB}"/>
                  </a:ext>
                </a:extLst>
              </p:cNvPr>
              <p:cNvCxnSpPr>
                <a:cxnSpLocks noChangeShapeType="1"/>
              </p:cNvCxnSpPr>
              <p:nvPr/>
            </p:nvCxnSpPr>
            <p:spPr bwMode="auto">
              <a:xfrm>
                <a:off x="4770" y="2646"/>
                <a:ext cx="11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Line 194">
                <a:extLst>
                  <a:ext uri="{FF2B5EF4-FFF2-40B4-BE49-F238E27FC236}">
                    <a16:creationId xmlns:a16="http://schemas.microsoft.com/office/drawing/2014/main" id="{4CDA74D3-59B5-4E25-AB45-5161B2353A7B}"/>
                  </a:ext>
                </a:extLst>
              </p:cNvPr>
              <p:cNvCxnSpPr>
                <a:cxnSpLocks noChangeShapeType="1"/>
              </p:cNvCxnSpPr>
              <p:nvPr/>
            </p:nvCxnSpPr>
            <p:spPr bwMode="auto">
              <a:xfrm>
                <a:off x="4770" y="2646"/>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Line 195">
                <a:extLst>
                  <a:ext uri="{FF2B5EF4-FFF2-40B4-BE49-F238E27FC236}">
                    <a16:creationId xmlns:a16="http://schemas.microsoft.com/office/drawing/2014/main" id="{0F0D2CC3-6674-48B1-BBBC-F56F6C8FAA47}"/>
                  </a:ext>
                </a:extLst>
              </p:cNvPr>
              <p:cNvCxnSpPr>
                <a:cxnSpLocks noChangeShapeType="1"/>
              </p:cNvCxnSpPr>
              <p:nvPr/>
            </p:nvCxnSpPr>
            <p:spPr bwMode="auto">
              <a:xfrm>
                <a:off x="5953" y="2646"/>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Line 196">
                <a:extLst>
                  <a:ext uri="{FF2B5EF4-FFF2-40B4-BE49-F238E27FC236}">
                    <a16:creationId xmlns:a16="http://schemas.microsoft.com/office/drawing/2014/main" id="{EFF6BDD3-86C8-4C0F-BF1B-B83B0B8DB225}"/>
                  </a:ext>
                </a:extLst>
              </p:cNvPr>
              <p:cNvCxnSpPr>
                <a:cxnSpLocks noChangeShapeType="1"/>
              </p:cNvCxnSpPr>
              <p:nvPr/>
            </p:nvCxnSpPr>
            <p:spPr bwMode="auto">
              <a:xfrm>
                <a:off x="5646" y="2367"/>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Line 197">
                <a:extLst>
                  <a:ext uri="{FF2B5EF4-FFF2-40B4-BE49-F238E27FC236}">
                    <a16:creationId xmlns:a16="http://schemas.microsoft.com/office/drawing/2014/main" id="{316E4F6F-DC64-48F2-848A-E56A0270B9C7}"/>
                  </a:ext>
                </a:extLst>
              </p:cNvPr>
              <p:cNvCxnSpPr>
                <a:cxnSpLocks noChangeShapeType="1"/>
              </p:cNvCxnSpPr>
              <p:nvPr/>
            </p:nvCxnSpPr>
            <p:spPr bwMode="auto">
              <a:xfrm>
                <a:off x="2625" y="3482"/>
                <a:ext cx="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Line 198">
                <a:extLst>
                  <a:ext uri="{FF2B5EF4-FFF2-40B4-BE49-F238E27FC236}">
                    <a16:creationId xmlns:a16="http://schemas.microsoft.com/office/drawing/2014/main" id="{3510B190-8DCC-4427-BB2D-07A91C5CC747}"/>
                  </a:ext>
                </a:extLst>
              </p:cNvPr>
              <p:cNvCxnSpPr>
                <a:cxnSpLocks noChangeShapeType="1"/>
              </p:cNvCxnSpPr>
              <p:nvPr/>
            </p:nvCxnSpPr>
            <p:spPr bwMode="auto">
              <a:xfrm>
                <a:off x="3238" y="3482"/>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Line 199">
                <a:extLst>
                  <a:ext uri="{FF2B5EF4-FFF2-40B4-BE49-F238E27FC236}">
                    <a16:creationId xmlns:a16="http://schemas.microsoft.com/office/drawing/2014/main" id="{193FA056-DE99-4636-B4E7-A3B841BDB70F}"/>
                  </a:ext>
                </a:extLst>
              </p:cNvPr>
              <p:cNvCxnSpPr>
                <a:cxnSpLocks noChangeShapeType="1"/>
              </p:cNvCxnSpPr>
              <p:nvPr/>
            </p:nvCxnSpPr>
            <p:spPr bwMode="auto">
              <a:xfrm>
                <a:off x="2625" y="3482"/>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Line 200">
                <a:extLst>
                  <a:ext uri="{FF2B5EF4-FFF2-40B4-BE49-F238E27FC236}">
                    <a16:creationId xmlns:a16="http://schemas.microsoft.com/office/drawing/2014/main" id="{EA84382D-246D-4E9F-8E0D-4268FB9D7DC3}"/>
                  </a:ext>
                </a:extLst>
              </p:cNvPr>
              <p:cNvCxnSpPr>
                <a:cxnSpLocks noChangeShapeType="1"/>
              </p:cNvCxnSpPr>
              <p:nvPr/>
            </p:nvCxnSpPr>
            <p:spPr bwMode="auto">
              <a:xfrm>
                <a:off x="3851" y="3204"/>
                <a:ext cx="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Line 201">
                <a:extLst>
                  <a:ext uri="{FF2B5EF4-FFF2-40B4-BE49-F238E27FC236}">
                    <a16:creationId xmlns:a16="http://schemas.microsoft.com/office/drawing/2014/main" id="{F344D17C-E3A9-4B37-B8B0-93372C223853}"/>
                  </a:ext>
                </a:extLst>
              </p:cNvPr>
              <p:cNvCxnSpPr>
                <a:cxnSpLocks noChangeShapeType="1"/>
              </p:cNvCxnSpPr>
              <p:nvPr/>
            </p:nvCxnSpPr>
            <p:spPr bwMode="auto">
              <a:xfrm>
                <a:off x="5953" y="3343"/>
                <a:ext cx="0"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Line 202">
                <a:extLst>
                  <a:ext uri="{FF2B5EF4-FFF2-40B4-BE49-F238E27FC236}">
                    <a16:creationId xmlns:a16="http://schemas.microsoft.com/office/drawing/2014/main" id="{8EDBE882-2A51-4DB1-B8D0-2C5AA717ACCC}"/>
                  </a:ext>
                </a:extLst>
              </p:cNvPr>
              <p:cNvCxnSpPr>
                <a:cxnSpLocks noChangeShapeType="1"/>
              </p:cNvCxnSpPr>
              <p:nvPr/>
            </p:nvCxnSpPr>
            <p:spPr bwMode="auto">
              <a:xfrm flipH="1">
                <a:off x="5208" y="3482"/>
                <a:ext cx="7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Line 203">
                <a:extLst>
                  <a:ext uri="{FF2B5EF4-FFF2-40B4-BE49-F238E27FC236}">
                    <a16:creationId xmlns:a16="http://schemas.microsoft.com/office/drawing/2014/main" id="{CAF87EBD-5D2A-4754-9999-A94225538CB2}"/>
                  </a:ext>
                </a:extLst>
              </p:cNvPr>
              <p:cNvCxnSpPr>
                <a:cxnSpLocks noChangeShapeType="1"/>
              </p:cNvCxnSpPr>
              <p:nvPr/>
            </p:nvCxnSpPr>
            <p:spPr bwMode="auto">
              <a:xfrm>
                <a:off x="5208" y="3482"/>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 name="Line 204">
                <a:extLst>
                  <a:ext uri="{FF2B5EF4-FFF2-40B4-BE49-F238E27FC236}">
                    <a16:creationId xmlns:a16="http://schemas.microsoft.com/office/drawing/2014/main" id="{384A0E90-2963-449D-93A5-16C884BF8EA1}"/>
                  </a:ext>
                </a:extLst>
              </p:cNvPr>
              <p:cNvCxnSpPr>
                <a:cxnSpLocks noChangeShapeType="1"/>
              </p:cNvCxnSpPr>
              <p:nvPr/>
            </p:nvCxnSpPr>
            <p:spPr bwMode="auto">
              <a:xfrm>
                <a:off x="6784" y="2646"/>
                <a:ext cx="7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Line 205">
                <a:extLst>
                  <a:ext uri="{FF2B5EF4-FFF2-40B4-BE49-F238E27FC236}">
                    <a16:creationId xmlns:a16="http://schemas.microsoft.com/office/drawing/2014/main" id="{8EB949BC-2828-43FC-834D-FBD44A6E335F}"/>
                  </a:ext>
                </a:extLst>
              </p:cNvPr>
              <p:cNvCxnSpPr>
                <a:cxnSpLocks noChangeShapeType="1"/>
              </p:cNvCxnSpPr>
              <p:nvPr/>
            </p:nvCxnSpPr>
            <p:spPr bwMode="auto">
              <a:xfrm>
                <a:off x="7573" y="2646"/>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Line 206">
                <a:extLst>
                  <a:ext uri="{FF2B5EF4-FFF2-40B4-BE49-F238E27FC236}">
                    <a16:creationId xmlns:a16="http://schemas.microsoft.com/office/drawing/2014/main" id="{487F905E-B8CF-4139-AA8A-689C85531864}"/>
                  </a:ext>
                </a:extLst>
              </p:cNvPr>
              <p:cNvCxnSpPr>
                <a:cxnSpLocks noChangeShapeType="1"/>
              </p:cNvCxnSpPr>
              <p:nvPr/>
            </p:nvCxnSpPr>
            <p:spPr bwMode="auto">
              <a:xfrm>
                <a:off x="6784" y="2646"/>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Line 207">
                <a:extLst>
                  <a:ext uri="{FF2B5EF4-FFF2-40B4-BE49-F238E27FC236}">
                    <a16:creationId xmlns:a16="http://schemas.microsoft.com/office/drawing/2014/main" id="{B4B51FB8-315D-4D29-82D4-007990DC0395}"/>
                  </a:ext>
                </a:extLst>
              </p:cNvPr>
              <p:cNvCxnSpPr>
                <a:cxnSpLocks noChangeShapeType="1"/>
              </p:cNvCxnSpPr>
              <p:nvPr/>
            </p:nvCxnSpPr>
            <p:spPr bwMode="auto">
              <a:xfrm>
                <a:off x="6784" y="3343"/>
                <a:ext cx="0" cy="9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Line 208">
                <a:extLst>
                  <a:ext uri="{FF2B5EF4-FFF2-40B4-BE49-F238E27FC236}">
                    <a16:creationId xmlns:a16="http://schemas.microsoft.com/office/drawing/2014/main" id="{858D7D66-9202-42AE-BE14-919D87D0D5D3}"/>
                  </a:ext>
                </a:extLst>
              </p:cNvPr>
              <p:cNvCxnSpPr>
                <a:cxnSpLocks noChangeShapeType="1"/>
              </p:cNvCxnSpPr>
              <p:nvPr/>
            </p:nvCxnSpPr>
            <p:spPr bwMode="auto">
              <a:xfrm>
                <a:off x="7573" y="3622"/>
                <a:ext cx="0"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Line 209">
                <a:extLst>
                  <a:ext uri="{FF2B5EF4-FFF2-40B4-BE49-F238E27FC236}">
                    <a16:creationId xmlns:a16="http://schemas.microsoft.com/office/drawing/2014/main" id="{E95880BF-CFCA-42C5-9BFC-AB77A4D3BB25}"/>
                  </a:ext>
                </a:extLst>
              </p:cNvPr>
              <p:cNvCxnSpPr>
                <a:cxnSpLocks noChangeShapeType="1"/>
              </p:cNvCxnSpPr>
              <p:nvPr/>
            </p:nvCxnSpPr>
            <p:spPr bwMode="auto">
              <a:xfrm>
                <a:off x="7179" y="2507"/>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9" name="Line 210">
                <a:extLst>
                  <a:ext uri="{FF2B5EF4-FFF2-40B4-BE49-F238E27FC236}">
                    <a16:creationId xmlns:a16="http://schemas.microsoft.com/office/drawing/2014/main" id="{6ACAE47A-8D87-4F1F-A5D6-E235EBC60F20}"/>
                  </a:ext>
                </a:extLst>
              </p:cNvPr>
              <p:cNvCxnSpPr>
                <a:cxnSpLocks noChangeShapeType="1"/>
              </p:cNvCxnSpPr>
              <p:nvPr/>
            </p:nvCxnSpPr>
            <p:spPr bwMode="auto">
              <a:xfrm>
                <a:off x="8361" y="2646"/>
                <a:ext cx="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0" name="Line 211">
                <a:extLst>
                  <a:ext uri="{FF2B5EF4-FFF2-40B4-BE49-F238E27FC236}">
                    <a16:creationId xmlns:a16="http://schemas.microsoft.com/office/drawing/2014/main" id="{F778FFD9-608A-47B5-AA67-B87466FBFFC1}"/>
                  </a:ext>
                </a:extLst>
              </p:cNvPr>
              <p:cNvCxnSpPr>
                <a:cxnSpLocks noChangeShapeType="1"/>
              </p:cNvCxnSpPr>
              <p:nvPr/>
            </p:nvCxnSpPr>
            <p:spPr bwMode="auto">
              <a:xfrm>
                <a:off x="8361" y="2646"/>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Line 212">
                <a:extLst>
                  <a:ext uri="{FF2B5EF4-FFF2-40B4-BE49-F238E27FC236}">
                    <a16:creationId xmlns:a16="http://schemas.microsoft.com/office/drawing/2014/main" id="{D2F5AAF0-D64B-4B2F-81AA-3732F9A3E8DB}"/>
                  </a:ext>
                </a:extLst>
              </p:cNvPr>
              <p:cNvCxnSpPr>
                <a:cxnSpLocks noChangeShapeType="1"/>
              </p:cNvCxnSpPr>
              <p:nvPr/>
            </p:nvCxnSpPr>
            <p:spPr bwMode="auto">
              <a:xfrm>
                <a:off x="9149" y="2646"/>
                <a:ext cx="0" cy="2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Line 213">
                <a:extLst>
                  <a:ext uri="{FF2B5EF4-FFF2-40B4-BE49-F238E27FC236}">
                    <a16:creationId xmlns:a16="http://schemas.microsoft.com/office/drawing/2014/main" id="{914F658C-240C-4E24-B03A-02D3B8E912FE}"/>
                  </a:ext>
                </a:extLst>
              </p:cNvPr>
              <p:cNvCxnSpPr>
                <a:cxnSpLocks noChangeShapeType="1"/>
              </p:cNvCxnSpPr>
              <p:nvPr/>
            </p:nvCxnSpPr>
            <p:spPr bwMode="auto">
              <a:xfrm>
                <a:off x="8799" y="2367"/>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3" name="Line 214">
                <a:extLst>
                  <a:ext uri="{FF2B5EF4-FFF2-40B4-BE49-F238E27FC236}">
                    <a16:creationId xmlns:a16="http://schemas.microsoft.com/office/drawing/2014/main" id="{666A7FE9-2AD4-4A2A-9010-0F927209A4F8}"/>
                  </a:ext>
                </a:extLst>
              </p:cNvPr>
              <p:cNvCxnSpPr>
                <a:cxnSpLocks noChangeShapeType="1"/>
              </p:cNvCxnSpPr>
              <p:nvPr/>
            </p:nvCxnSpPr>
            <p:spPr bwMode="auto">
              <a:xfrm>
                <a:off x="8361" y="3343"/>
                <a:ext cx="0" cy="9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Line 215">
                <a:extLst>
                  <a:ext uri="{FF2B5EF4-FFF2-40B4-BE49-F238E27FC236}">
                    <a16:creationId xmlns:a16="http://schemas.microsoft.com/office/drawing/2014/main" id="{C4AAA904-F1F7-4EEB-BB40-F399C5771016}"/>
                  </a:ext>
                </a:extLst>
              </p:cNvPr>
              <p:cNvCxnSpPr>
                <a:cxnSpLocks noChangeShapeType="1"/>
              </p:cNvCxnSpPr>
              <p:nvPr/>
            </p:nvCxnSpPr>
            <p:spPr bwMode="auto">
              <a:xfrm>
                <a:off x="9193" y="3482"/>
                <a:ext cx="0" cy="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39119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821C-8516-43CD-B0C5-3B8FABDC4803}"/>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tấn</a:t>
            </a:r>
            <a:r>
              <a:rPr lang="en-US" dirty="0"/>
              <a:t> </a:t>
            </a:r>
            <a:r>
              <a:rPr lang="en-US" dirty="0" err="1"/>
              <a:t>công</a:t>
            </a:r>
            <a:r>
              <a:rPr lang="en-US" dirty="0"/>
              <a:t> DDoS</a:t>
            </a:r>
            <a:br>
              <a:rPr lang="en-US" dirty="0"/>
            </a:br>
            <a:endParaRPr lang="en-US" dirty="0"/>
          </a:p>
        </p:txBody>
      </p:sp>
      <p:sp>
        <p:nvSpPr>
          <p:cNvPr id="3" name="Content Placeholder 2">
            <a:extLst>
              <a:ext uri="{FF2B5EF4-FFF2-40B4-BE49-F238E27FC236}">
                <a16:creationId xmlns:a16="http://schemas.microsoft.com/office/drawing/2014/main" id="{9EB3CA42-F2EA-4501-96CA-406695BB9CBE}"/>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BandWith</a:t>
            </a:r>
            <a:r>
              <a:rPr lang="en-US" dirty="0">
                <a:latin typeface="Times New Roman" panose="02020603050405020304" pitchFamily="18" charset="0"/>
                <a:cs typeface="Times New Roman" panose="02020603050405020304" pitchFamily="18" charset="0"/>
              </a:rPr>
              <a:t> Depletion Attack)</a:t>
            </a:r>
          </a:p>
          <a:p>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(Resource </a:t>
            </a:r>
            <a:r>
              <a:rPr lang="en-US" dirty="0" err="1">
                <a:latin typeface="Times New Roman" panose="02020603050405020304" pitchFamily="18" charset="0"/>
                <a:cs typeface="Times New Roman" panose="02020603050405020304" pitchFamily="18" charset="0"/>
              </a:rPr>
              <a:t>Deleption</a:t>
            </a:r>
            <a:r>
              <a:rPr lang="en-US" dirty="0">
                <a:latin typeface="Times New Roman" panose="02020603050405020304" pitchFamily="18" charset="0"/>
                <a:cs typeface="Times New Roman" panose="02020603050405020304" pitchFamily="18" charset="0"/>
              </a:rPr>
              <a:t> Attack)</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945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D8A8-FEEE-4115-9999-C322DB6FBAC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BandWith</a:t>
            </a:r>
            <a:r>
              <a:rPr lang="en-US" dirty="0">
                <a:latin typeface="Times New Roman" panose="02020603050405020304" pitchFamily="18" charset="0"/>
                <a:cs typeface="Times New Roman" panose="02020603050405020304" pitchFamily="18" charset="0"/>
              </a:rPr>
              <a:t> Depletion Attack</a:t>
            </a:r>
            <a:endParaRPr lang="en-US" dirty="0"/>
          </a:p>
        </p:txBody>
      </p:sp>
      <p:sp>
        <p:nvSpPr>
          <p:cNvPr id="3" name="Content Placeholder 2">
            <a:extLst>
              <a:ext uri="{FF2B5EF4-FFF2-40B4-BE49-F238E27FC236}">
                <a16:creationId xmlns:a16="http://schemas.microsoft.com/office/drawing/2014/main" id="{D0F139AD-73ED-4030-9654-C4BD42CA31B2}"/>
              </a:ext>
            </a:extLst>
          </p:cNvPr>
          <p:cNvSpPr>
            <a:spLocks noGrp="1"/>
          </p:cNvSpPr>
          <p:nvPr>
            <p:ph idx="1"/>
          </p:nvPr>
        </p:nvSpPr>
        <p:spPr/>
        <p:txBody>
          <a:bodyPr/>
          <a:lstStyle/>
          <a:p>
            <a:r>
              <a:rPr lang="en-US" dirty="0"/>
              <a:t>Flood attack</a:t>
            </a:r>
          </a:p>
          <a:p>
            <a:r>
              <a:rPr lang="en-US" dirty="0"/>
              <a:t>Amplification Attack</a:t>
            </a:r>
          </a:p>
        </p:txBody>
      </p:sp>
    </p:spTree>
    <p:extLst>
      <p:ext uri="{BB962C8B-B14F-4D97-AF65-F5344CB8AC3E}">
        <p14:creationId xmlns:p14="http://schemas.microsoft.com/office/powerpoint/2010/main" val="1483037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1232-A5A4-4193-B52D-AAC1DC89195D}"/>
              </a:ext>
            </a:extLst>
          </p:cNvPr>
          <p:cNvSpPr>
            <a:spLocks noGrp="1"/>
          </p:cNvSpPr>
          <p:nvPr>
            <p:ph type="title"/>
          </p:nvPr>
        </p:nvSpPr>
        <p:spPr/>
        <p:txBody>
          <a:bodyPr/>
          <a:lstStyle/>
          <a:p>
            <a:r>
              <a:rPr lang="en-US" dirty="0"/>
              <a:t>Flood attack</a:t>
            </a:r>
            <a:br>
              <a:rPr lang="en-US" dirty="0"/>
            </a:br>
            <a:endParaRPr lang="en-US" dirty="0"/>
          </a:p>
        </p:txBody>
      </p:sp>
      <p:sp>
        <p:nvSpPr>
          <p:cNvPr id="3" name="Content Placeholder 2">
            <a:extLst>
              <a:ext uri="{FF2B5EF4-FFF2-40B4-BE49-F238E27FC236}">
                <a16:creationId xmlns:a16="http://schemas.microsoft.com/office/drawing/2014/main" id="{3F9CFBAA-BB88-4F9F-AD5A-1A35D3C1FE55}"/>
              </a:ext>
            </a:extLst>
          </p:cNvPr>
          <p:cNvSpPr>
            <a:spLocks noGrp="1"/>
          </p:cNvSpPr>
          <p:nvPr>
            <p:ph idx="1"/>
          </p:nvPr>
        </p:nvSpPr>
        <p:spPr/>
        <p:txBody>
          <a:bodyPr/>
          <a:lstStyle/>
          <a:p>
            <a:r>
              <a:rPr lang="en-US" dirty="0" err="1"/>
              <a:t>Trong</a:t>
            </a:r>
            <a:r>
              <a:rPr lang="en-US" dirty="0"/>
              <a:t> </a:t>
            </a:r>
            <a:r>
              <a:rPr lang="en-US" dirty="0" err="1"/>
              <a:t>phương</a:t>
            </a:r>
            <a:r>
              <a:rPr lang="en-US" dirty="0"/>
              <a:t> </a:t>
            </a:r>
            <a:r>
              <a:rPr lang="en-US" dirty="0" err="1"/>
              <a:t>pháp</a:t>
            </a:r>
            <a:r>
              <a:rPr lang="en-US" dirty="0"/>
              <a:t> </a:t>
            </a:r>
            <a:r>
              <a:rPr lang="en-US" dirty="0" err="1"/>
              <a:t>này</a:t>
            </a:r>
            <a:r>
              <a:rPr lang="en-US" dirty="0"/>
              <a:t>, </a:t>
            </a:r>
            <a:r>
              <a:rPr lang="en-US" dirty="0" err="1"/>
              <a:t>các</a:t>
            </a:r>
            <a:r>
              <a:rPr lang="en-US" dirty="0"/>
              <a:t> Agent </a:t>
            </a:r>
            <a:r>
              <a:rPr lang="en-US" dirty="0" err="1"/>
              <a:t>sẽ</a:t>
            </a:r>
            <a:r>
              <a:rPr lang="en-US" dirty="0"/>
              <a:t> </a:t>
            </a:r>
            <a:r>
              <a:rPr lang="en-US" dirty="0" err="1"/>
              <a:t>gửi</a:t>
            </a:r>
            <a:r>
              <a:rPr lang="en-US" dirty="0"/>
              <a:t> </a:t>
            </a:r>
            <a:r>
              <a:rPr lang="en-US" dirty="0" err="1"/>
              <a:t>một</a:t>
            </a:r>
            <a:r>
              <a:rPr lang="en-US" dirty="0"/>
              <a:t> </a:t>
            </a:r>
            <a:r>
              <a:rPr lang="en-US" dirty="0" err="1"/>
              <a:t>lượng</a:t>
            </a:r>
            <a:r>
              <a:rPr lang="en-US" dirty="0"/>
              <a:t> </a:t>
            </a:r>
            <a:r>
              <a:rPr lang="en-US" dirty="0" err="1"/>
              <a:t>lớn</a:t>
            </a:r>
            <a:r>
              <a:rPr lang="en-US" dirty="0"/>
              <a:t> IP traffic </a:t>
            </a:r>
            <a:r>
              <a:rPr lang="en-US" dirty="0" err="1"/>
              <a:t>làm</a:t>
            </a:r>
            <a:r>
              <a:rPr lang="en-US" dirty="0"/>
              <a:t> </a:t>
            </a:r>
            <a:r>
              <a:rPr lang="en-US" dirty="0" err="1"/>
              <a:t>hệ</a:t>
            </a:r>
            <a:r>
              <a:rPr lang="en-US" dirty="0"/>
              <a:t> </a:t>
            </a:r>
            <a:r>
              <a:rPr lang="en-US" dirty="0" err="1"/>
              <a:t>thống</a:t>
            </a:r>
            <a:r>
              <a:rPr lang="en-US" dirty="0"/>
              <a:t> </a:t>
            </a:r>
            <a:r>
              <a:rPr lang="en-US" dirty="0" err="1"/>
              <a:t>dịch</a:t>
            </a:r>
            <a:r>
              <a:rPr lang="en-US" dirty="0"/>
              <a:t> </a:t>
            </a:r>
            <a:r>
              <a:rPr lang="en-US" dirty="0" err="1"/>
              <a:t>vụ</a:t>
            </a:r>
            <a:r>
              <a:rPr lang="en-US" dirty="0"/>
              <a:t> </a:t>
            </a:r>
            <a:r>
              <a:rPr lang="en-US" dirty="0" err="1"/>
              <a:t>của</a:t>
            </a:r>
            <a:r>
              <a:rPr lang="en-US" dirty="0"/>
              <a:t> </a:t>
            </a:r>
            <a:r>
              <a:rPr lang="en-US" dirty="0" err="1"/>
              <a:t>mục</a:t>
            </a:r>
            <a:r>
              <a:rPr lang="en-US" dirty="0"/>
              <a:t> </a:t>
            </a:r>
            <a:r>
              <a:rPr lang="en-US" dirty="0" err="1"/>
              <a:t>tiêu</a:t>
            </a:r>
            <a:r>
              <a:rPr lang="en-US" dirty="0"/>
              <a:t> </a:t>
            </a:r>
            <a:r>
              <a:rPr lang="en-US" dirty="0" err="1"/>
              <a:t>bị</a:t>
            </a:r>
            <a:r>
              <a:rPr lang="en-US" dirty="0"/>
              <a:t> </a:t>
            </a:r>
            <a:r>
              <a:rPr lang="en-US" dirty="0" err="1"/>
              <a:t>chậm</a:t>
            </a:r>
            <a:r>
              <a:rPr lang="en-US" dirty="0"/>
              <a:t> </a:t>
            </a:r>
            <a:r>
              <a:rPr lang="en-US" dirty="0" err="1"/>
              <a:t>lại</a:t>
            </a:r>
            <a:r>
              <a:rPr lang="en-US" dirty="0"/>
              <a:t>, </a:t>
            </a:r>
            <a:r>
              <a:rPr lang="en-US" dirty="0" err="1"/>
              <a:t>hệ</a:t>
            </a:r>
            <a:r>
              <a:rPr lang="en-US" dirty="0"/>
              <a:t> </a:t>
            </a:r>
            <a:r>
              <a:rPr lang="en-US" dirty="0" err="1"/>
              <a:t>thống</a:t>
            </a:r>
            <a:r>
              <a:rPr lang="en-US" dirty="0"/>
              <a:t> </a:t>
            </a:r>
            <a:r>
              <a:rPr lang="en-US" dirty="0" err="1"/>
              <a:t>bị</a:t>
            </a:r>
            <a:r>
              <a:rPr lang="en-US" dirty="0"/>
              <a:t> </a:t>
            </a:r>
            <a:r>
              <a:rPr lang="en-US" dirty="0" err="1"/>
              <a:t>treo</a:t>
            </a:r>
            <a:r>
              <a:rPr lang="en-US" dirty="0"/>
              <a:t> hay </a:t>
            </a:r>
            <a:r>
              <a:rPr lang="en-US" dirty="0" err="1"/>
              <a:t>đạt</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hoạt</a:t>
            </a:r>
            <a:r>
              <a:rPr lang="en-US" dirty="0"/>
              <a:t> </a:t>
            </a:r>
            <a:r>
              <a:rPr lang="en-US" dirty="0" err="1"/>
              <a:t>động</a:t>
            </a:r>
            <a:r>
              <a:rPr lang="en-US" dirty="0"/>
              <a:t> </a:t>
            </a:r>
            <a:r>
              <a:rPr lang="en-US" dirty="0" err="1"/>
              <a:t>bão</a:t>
            </a:r>
            <a:r>
              <a:rPr lang="en-US" dirty="0"/>
              <a:t> </a:t>
            </a:r>
            <a:r>
              <a:rPr lang="en-US" dirty="0" err="1"/>
              <a:t>hòa</a:t>
            </a:r>
            <a:r>
              <a:rPr lang="en-US" dirty="0"/>
              <a:t>. </a:t>
            </a:r>
            <a:r>
              <a:rPr lang="en-US" dirty="0" err="1"/>
              <a:t>Làm</a:t>
            </a:r>
            <a:r>
              <a:rPr lang="en-US" dirty="0"/>
              <a:t> </a:t>
            </a:r>
            <a:r>
              <a:rPr lang="en-US" dirty="0" err="1"/>
              <a:t>cho</a:t>
            </a:r>
            <a:r>
              <a:rPr lang="en-US" dirty="0"/>
              <a:t> </a:t>
            </a:r>
            <a:r>
              <a:rPr lang="en-US" dirty="0" err="1"/>
              <a:t>các</a:t>
            </a:r>
            <a:r>
              <a:rPr lang="en-US" dirty="0"/>
              <a:t> User </a:t>
            </a:r>
            <a:r>
              <a:rPr lang="en-US" dirty="0" err="1"/>
              <a:t>thực</a:t>
            </a:r>
            <a:r>
              <a:rPr lang="en-US" dirty="0"/>
              <a:t> </a:t>
            </a:r>
            <a:r>
              <a:rPr lang="en-US" dirty="0" err="1"/>
              <a:t>sự</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không</a:t>
            </a:r>
            <a:r>
              <a:rPr lang="en-US" dirty="0"/>
              <a:t> </a:t>
            </a:r>
            <a:r>
              <a:rPr lang="en-US" dirty="0" err="1"/>
              <a:t>sử</a:t>
            </a:r>
            <a:r>
              <a:rPr lang="en-US" dirty="0"/>
              <a:t> </a:t>
            </a:r>
            <a:r>
              <a:rPr lang="en-US" dirty="0" err="1"/>
              <a:t>dụng</a:t>
            </a:r>
            <a:r>
              <a:rPr lang="en-US" dirty="0"/>
              <a:t> </a:t>
            </a:r>
            <a:r>
              <a:rPr lang="en-US" dirty="0" err="1"/>
              <a:t>được</a:t>
            </a:r>
            <a:r>
              <a:rPr lang="en-US" dirty="0"/>
              <a:t> </a:t>
            </a:r>
            <a:r>
              <a:rPr lang="en-US" dirty="0" err="1"/>
              <a:t>dịch</a:t>
            </a:r>
            <a:r>
              <a:rPr lang="en-US" dirty="0"/>
              <a:t> </a:t>
            </a:r>
            <a:r>
              <a:rPr lang="en-US" dirty="0" err="1"/>
              <a:t>vụ</a:t>
            </a:r>
            <a:r>
              <a:rPr lang="en-US" dirty="0"/>
              <a:t>.</a:t>
            </a:r>
          </a:p>
          <a:p>
            <a:endParaRPr lang="en-US" dirty="0"/>
          </a:p>
        </p:txBody>
      </p:sp>
    </p:spTree>
    <p:extLst>
      <p:ext uri="{BB962C8B-B14F-4D97-AF65-F5344CB8AC3E}">
        <p14:creationId xmlns:p14="http://schemas.microsoft.com/office/powerpoint/2010/main" val="206996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EC30-BF17-4676-A595-C3F52D80FBA5}"/>
              </a:ext>
            </a:extLst>
          </p:cNvPr>
          <p:cNvSpPr>
            <a:spLocks noGrp="1"/>
          </p:cNvSpPr>
          <p:nvPr>
            <p:ph type="title"/>
          </p:nvPr>
        </p:nvSpPr>
        <p:spPr/>
        <p:txBody>
          <a:bodyPr/>
          <a:lstStyle/>
          <a:p>
            <a:br>
              <a:rPr lang="en-US" dirty="0"/>
            </a:br>
            <a:r>
              <a:rPr lang="en-US" dirty="0"/>
              <a:t>b. </a:t>
            </a:r>
            <a:r>
              <a:rPr lang="en-US" dirty="0" err="1"/>
              <a:t>Khái</a:t>
            </a:r>
            <a:r>
              <a:rPr lang="en-US" dirty="0"/>
              <a:t> </a:t>
            </a:r>
            <a:r>
              <a:rPr lang="en-US" dirty="0" err="1"/>
              <a:t>niệm</a:t>
            </a:r>
            <a:r>
              <a:rPr lang="en-US" dirty="0"/>
              <a:t> </a:t>
            </a:r>
          </a:p>
        </p:txBody>
      </p:sp>
      <p:sp>
        <p:nvSpPr>
          <p:cNvPr id="3" name="Content Placeholder 2">
            <a:extLst>
              <a:ext uri="{FF2B5EF4-FFF2-40B4-BE49-F238E27FC236}">
                <a16:creationId xmlns:a16="http://schemas.microsoft.com/office/drawing/2014/main" id="{838B3F2B-BD70-4A45-B1ED-9771FDA538E6}"/>
              </a:ext>
            </a:extLst>
          </p:cNvPr>
          <p:cNvSpPr>
            <a:spLocks noGrp="1"/>
          </p:cNvSpPr>
          <p:nvPr>
            <p:ph idx="1"/>
          </p:nvPr>
        </p:nvSpPr>
        <p:spPr/>
        <p:txBody>
          <a:bodyPr/>
          <a:lstStyle/>
          <a:p>
            <a:r>
              <a:rPr lang="en-US" dirty="0" err="1"/>
              <a:t>Tấn</a:t>
            </a:r>
            <a:r>
              <a:rPr lang="en-US" dirty="0"/>
              <a:t> </a:t>
            </a:r>
            <a:r>
              <a:rPr lang="en-US" dirty="0" err="1"/>
              <a:t>công</a:t>
            </a:r>
            <a:r>
              <a:rPr lang="en-US" dirty="0"/>
              <a:t> DoS </a:t>
            </a:r>
            <a:r>
              <a:rPr lang="en-US" dirty="0" err="1"/>
              <a:t>là</a:t>
            </a:r>
            <a:r>
              <a:rPr lang="en-US" dirty="0"/>
              <a:t> </a:t>
            </a:r>
            <a:r>
              <a:rPr lang="en-US" dirty="0" err="1"/>
              <a:t>một</a:t>
            </a:r>
            <a:r>
              <a:rPr lang="en-US" dirty="0"/>
              <a:t> </a:t>
            </a:r>
            <a:r>
              <a:rPr lang="en-US" dirty="0" err="1"/>
              <a:t>kiểu</a:t>
            </a:r>
            <a:r>
              <a:rPr lang="en-US" dirty="0"/>
              <a:t> </a:t>
            </a:r>
            <a:r>
              <a:rPr lang="en-US" dirty="0" err="1"/>
              <a:t>tấn</a:t>
            </a:r>
            <a:r>
              <a:rPr lang="en-US" dirty="0"/>
              <a:t> </a:t>
            </a:r>
            <a:r>
              <a:rPr lang="en-US" dirty="0" err="1"/>
              <a:t>công</a:t>
            </a:r>
            <a:r>
              <a:rPr lang="en-US" dirty="0"/>
              <a:t> </a:t>
            </a:r>
            <a:r>
              <a:rPr lang="en-US" dirty="0" err="1"/>
              <a:t>mà</a:t>
            </a:r>
            <a:r>
              <a:rPr lang="en-US" dirty="0"/>
              <a:t> </a:t>
            </a:r>
            <a:r>
              <a:rPr lang="en-US" dirty="0" err="1"/>
              <a:t>một</a:t>
            </a:r>
            <a:r>
              <a:rPr lang="en-US" dirty="0"/>
              <a:t> </a:t>
            </a:r>
            <a:r>
              <a:rPr lang="en-US" dirty="0" err="1"/>
              <a:t>người</a:t>
            </a:r>
            <a:r>
              <a:rPr lang="en-US" dirty="0"/>
              <a:t> </a:t>
            </a:r>
            <a:r>
              <a:rPr lang="en-US" dirty="0" err="1"/>
              <a:t>làm</a:t>
            </a:r>
            <a:r>
              <a:rPr lang="en-US" dirty="0"/>
              <a:t> </a:t>
            </a:r>
            <a:r>
              <a:rPr lang="en-US" dirty="0" err="1"/>
              <a:t>cho</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không</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hoặc</a:t>
            </a:r>
            <a:r>
              <a:rPr lang="en-US" dirty="0"/>
              <a: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đó</a:t>
            </a:r>
            <a:r>
              <a:rPr lang="en-US" dirty="0"/>
              <a:t> </a:t>
            </a:r>
            <a:r>
              <a:rPr lang="en-US" dirty="0" err="1"/>
              <a:t>chậm</a:t>
            </a:r>
            <a:r>
              <a:rPr lang="en-US" dirty="0"/>
              <a:t> </a:t>
            </a:r>
            <a:r>
              <a:rPr lang="en-US" dirty="0" err="1"/>
              <a:t>đi</a:t>
            </a:r>
            <a:r>
              <a:rPr lang="en-US" dirty="0"/>
              <a:t> </a:t>
            </a:r>
            <a:r>
              <a:rPr lang="en-US" dirty="0" err="1"/>
              <a:t>một</a:t>
            </a:r>
            <a:r>
              <a:rPr lang="en-US" dirty="0"/>
              <a:t> </a:t>
            </a:r>
            <a:r>
              <a:rPr lang="en-US" dirty="0" err="1"/>
              <a:t>cách</a:t>
            </a:r>
            <a:r>
              <a:rPr lang="en-US" dirty="0"/>
              <a:t> </a:t>
            </a:r>
            <a:r>
              <a:rPr lang="en-US" dirty="0" err="1"/>
              <a:t>đáng</a:t>
            </a:r>
            <a:r>
              <a:rPr lang="en-US" dirty="0"/>
              <a:t> </a:t>
            </a:r>
            <a:r>
              <a:rPr lang="en-US" dirty="0" err="1"/>
              <a:t>kể</a:t>
            </a:r>
            <a:r>
              <a:rPr lang="en-US" dirty="0"/>
              <a:t> </a:t>
            </a:r>
            <a:r>
              <a:rPr lang="en-US" dirty="0" err="1"/>
              <a:t>với</a:t>
            </a:r>
            <a:r>
              <a:rPr lang="en-US" dirty="0"/>
              <a:t> </a:t>
            </a:r>
            <a:r>
              <a:rPr lang="en-US" dirty="0" err="1"/>
              <a:t>người</a:t>
            </a:r>
            <a:r>
              <a:rPr lang="en-US" dirty="0"/>
              <a:t> </a:t>
            </a:r>
            <a:r>
              <a:rPr lang="en-US" dirty="0" err="1"/>
              <a:t>dùng</a:t>
            </a:r>
            <a:r>
              <a:rPr lang="en-US" dirty="0"/>
              <a:t> </a:t>
            </a:r>
            <a:r>
              <a:rPr lang="en-US" dirty="0" err="1"/>
              <a:t>bình</a:t>
            </a:r>
            <a:r>
              <a:rPr lang="en-US" dirty="0"/>
              <a:t> </a:t>
            </a:r>
            <a:r>
              <a:rPr lang="en-US" dirty="0" err="1"/>
              <a:t>thường</a:t>
            </a:r>
            <a:r>
              <a:rPr lang="en-US" dirty="0"/>
              <a:t>, </a:t>
            </a:r>
            <a:r>
              <a:rPr lang="en-US" dirty="0" err="1"/>
              <a:t>bằng</a:t>
            </a:r>
            <a:r>
              <a:rPr lang="en-US" dirty="0"/>
              <a:t> </a:t>
            </a:r>
            <a:r>
              <a:rPr lang="en-US" dirty="0" err="1"/>
              <a:t>cách</a:t>
            </a:r>
            <a:r>
              <a:rPr lang="en-US" dirty="0"/>
              <a:t> </a:t>
            </a:r>
            <a:r>
              <a:rPr lang="en-US" dirty="0" err="1"/>
              <a:t>làm</a:t>
            </a:r>
            <a:r>
              <a:rPr lang="en-US" dirty="0"/>
              <a:t> </a:t>
            </a:r>
            <a:r>
              <a:rPr lang="en-US" dirty="0" err="1"/>
              <a:t>quá</a:t>
            </a:r>
            <a:r>
              <a:rPr lang="en-US" dirty="0"/>
              <a:t> </a:t>
            </a:r>
            <a:r>
              <a:rPr lang="en-US" dirty="0" err="1"/>
              <a:t>tải</a:t>
            </a:r>
            <a:r>
              <a:rPr lang="en-US" dirty="0"/>
              <a:t> </a:t>
            </a:r>
            <a:r>
              <a:rPr lang="en-US" dirty="0" err="1"/>
              <a:t>tài</a:t>
            </a:r>
            <a:r>
              <a:rPr lang="en-US" dirty="0"/>
              <a:t> </a:t>
            </a:r>
            <a:r>
              <a:rPr lang="en-US" dirty="0" err="1"/>
              <a:t>nguyên</a:t>
            </a:r>
            <a:r>
              <a:rPr lang="en-US" dirty="0"/>
              <a:t> </a:t>
            </a:r>
            <a:r>
              <a:rPr lang="en-US" dirty="0" err="1"/>
              <a:t>của</a:t>
            </a:r>
            <a:r>
              <a:rPr lang="en-US" dirty="0"/>
              <a:t> </a:t>
            </a:r>
            <a:r>
              <a:rPr lang="en-US" dirty="0" err="1"/>
              <a:t>hệ</a:t>
            </a:r>
            <a:r>
              <a:rPr lang="en-US" dirty="0"/>
              <a:t> </a:t>
            </a:r>
            <a:r>
              <a:rPr lang="en-US" dirty="0" err="1"/>
              <a:t>thống</a:t>
            </a:r>
            <a:r>
              <a:rPr lang="en-US" dirty="0"/>
              <a:t>.</a:t>
            </a:r>
          </a:p>
          <a:p>
            <a:r>
              <a:rPr lang="en-US" dirty="0" err="1"/>
              <a:t>Nếu</a:t>
            </a:r>
            <a:r>
              <a:rPr lang="en-US" dirty="0"/>
              <a:t> </a:t>
            </a:r>
            <a:r>
              <a:rPr lang="en-US" dirty="0" err="1"/>
              <a:t>kẻ</a:t>
            </a:r>
            <a:r>
              <a:rPr lang="en-US" dirty="0"/>
              <a:t> </a:t>
            </a:r>
            <a:r>
              <a:rPr lang="en-US" dirty="0" err="1"/>
              <a:t>tấn</a:t>
            </a:r>
            <a:r>
              <a:rPr lang="en-US" dirty="0"/>
              <a:t> </a:t>
            </a:r>
            <a:r>
              <a:rPr lang="en-US" dirty="0" err="1"/>
              <a:t>công</a:t>
            </a:r>
            <a:r>
              <a:rPr lang="en-US" dirty="0"/>
              <a:t> </a:t>
            </a:r>
            <a:r>
              <a:rPr lang="en-US" dirty="0" err="1"/>
              <a:t>không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thâm</a:t>
            </a:r>
            <a:r>
              <a:rPr lang="en-US" dirty="0"/>
              <a:t> </a:t>
            </a:r>
            <a:r>
              <a:rPr lang="en-US" dirty="0" err="1"/>
              <a:t>nhập</a:t>
            </a:r>
            <a:r>
              <a:rPr lang="en-US" dirty="0"/>
              <a:t> </a:t>
            </a:r>
            <a:r>
              <a:rPr lang="en-US" dirty="0" err="1"/>
              <a:t>được</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thì</a:t>
            </a:r>
            <a:r>
              <a:rPr lang="en-US" dirty="0"/>
              <a:t> </a:t>
            </a:r>
            <a:r>
              <a:rPr lang="en-US" dirty="0" err="1"/>
              <a:t>chúng</a:t>
            </a:r>
            <a:r>
              <a:rPr lang="en-US" dirty="0"/>
              <a:t> </a:t>
            </a:r>
            <a:r>
              <a:rPr lang="en-US" dirty="0" err="1"/>
              <a:t>cố</a:t>
            </a:r>
            <a:r>
              <a:rPr lang="en-US" dirty="0"/>
              <a:t> </a:t>
            </a:r>
            <a:r>
              <a:rPr lang="en-US" dirty="0" err="1"/>
              <a:t>gắng</a:t>
            </a:r>
            <a:r>
              <a:rPr lang="en-US" dirty="0"/>
              <a:t> </a:t>
            </a:r>
            <a:r>
              <a:rPr lang="en-US" dirty="0" err="1"/>
              <a:t>tìm</a:t>
            </a:r>
            <a:r>
              <a:rPr lang="en-US" dirty="0"/>
              <a:t> </a:t>
            </a:r>
            <a:r>
              <a:rPr lang="en-US" dirty="0" err="1"/>
              <a:t>cách</a:t>
            </a:r>
            <a:r>
              <a:rPr lang="en-US" dirty="0"/>
              <a: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đó</a:t>
            </a:r>
            <a:r>
              <a:rPr lang="en-US" dirty="0"/>
              <a:t> </a:t>
            </a:r>
            <a:r>
              <a:rPr lang="en-US" dirty="0" err="1"/>
              <a:t>sụp</a:t>
            </a:r>
            <a:r>
              <a:rPr lang="en-US" dirty="0"/>
              <a:t> </a:t>
            </a:r>
            <a:r>
              <a:rPr lang="en-US" dirty="0" err="1"/>
              <a:t>đổ</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phục</a:t>
            </a:r>
            <a:r>
              <a:rPr lang="en-US" dirty="0"/>
              <a:t> </a:t>
            </a:r>
            <a:r>
              <a:rPr lang="en-US" dirty="0" err="1"/>
              <a:t>vụ</a:t>
            </a:r>
            <a:r>
              <a:rPr lang="en-US" dirty="0"/>
              <a:t> </a:t>
            </a:r>
            <a:r>
              <a:rPr lang="en-US" dirty="0" err="1"/>
              <a:t>người</a:t>
            </a:r>
            <a:r>
              <a:rPr lang="en-US" dirty="0"/>
              <a:t> </a:t>
            </a:r>
            <a:r>
              <a:rPr lang="en-US" dirty="0" err="1"/>
              <a:t>dùng</a:t>
            </a:r>
            <a:r>
              <a:rPr lang="en-US" dirty="0"/>
              <a:t> </a:t>
            </a:r>
            <a:r>
              <a:rPr lang="en-US" dirty="0" err="1"/>
              <a:t>bình</a:t>
            </a:r>
            <a:r>
              <a:rPr lang="en-US" dirty="0"/>
              <a:t> </a:t>
            </a:r>
            <a:r>
              <a:rPr lang="en-US" dirty="0" err="1"/>
              <a:t>thường</a:t>
            </a:r>
            <a:r>
              <a:rPr lang="en-US" dirty="0"/>
              <a:t> </a:t>
            </a:r>
            <a:r>
              <a:rPr lang="en-US" dirty="0" err="1"/>
              <a:t>đó</a:t>
            </a:r>
            <a:r>
              <a:rPr lang="en-US" dirty="0"/>
              <a:t> </a:t>
            </a:r>
            <a:r>
              <a:rPr lang="en-US" dirty="0" err="1"/>
              <a:t>là</a:t>
            </a:r>
            <a:r>
              <a:rPr lang="en-US" dirty="0"/>
              <a:t> </a:t>
            </a:r>
            <a:r>
              <a:rPr lang="en-US" dirty="0" err="1"/>
              <a:t>tấn</a:t>
            </a:r>
            <a:r>
              <a:rPr lang="en-US" dirty="0"/>
              <a:t> </a:t>
            </a:r>
            <a:r>
              <a:rPr lang="en-US" dirty="0" err="1"/>
              <a:t>công</a:t>
            </a:r>
            <a:r>
              <a:rPr lang="en-US" dirty="0"/>
              <a:t> Denial of Service (DoS).</a:t>
            </a:r>
          </a:p>
          <a:p>
            <a:r>
              <a:rPr lang="en-US" dirty="0" err="1"/>
              <a:t>Mặc</a:t>
            </a:r>
            <a:r>
              <a:rPr lang="en-US" dirty="0"/>
              <a:t> </a:t>
            </a:r>
            <a:r>
              <a:rPr lang="en-US" dirty="0" err="1"/>
              <a:t>dù</a:t>
            </a:r>
            <a:r>
              <a:rPr lang="en-US" dirty="0"/>
              <a:t> </a:t>
            </a:r>
            <a:r>
              <a:rPr lang="en-US" dirty="0" err="1"/>
              <a:t>tấn</a:t>
            </a:r>
            <a:r>
              <a:rPr lang="en-US" dirty="0"/>
              <a:t> </a:t>
            </a:r>
            <a:r>
              <a:rPr lang="en-US" dirty="0" err="1"/>
              <a:t>công</a:t>
            </a:r>
            <a:r>
              <a:rPr lang="en-US" dirty="0"/>
              <a:t> DoS </a:t>
            </a:r>
            <a:r>
              <a:rPr lang="en-US" dirty="0" err="1"/>
              <a:t>không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dữ</a:t>
            </a:r>
            <a:r>
              <a:rPr lang="en-US" dirty="0"/>
              <a:t> </a:t>
            </a:r>
            <a:r>
              <a:rPr lang="en-US" dirty="0" err="1"/>
              <a:t>liệu</a:t>
            </a:r>
            <a:r>
              <a:rPr lang="en-US" dirty="0"/>
              <a:t> </a:t>
            </a:r>
            <a:r>
              <a:rPr lang="en-US" dirty="0" err="1"/>
              <a:t>thực</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nhưng</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gián</a:t>
            </a:r>
            <a:r>
              <a:rPr lang="en-US" dirty="0"/>
              <a:t> </a:t>
            </a:r>
            <a:r>
              <a:rPr lang="en-US" dirty="0" err="1"/>
              <a:t>đoạn</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mà</a:t>
            </a:r>
            <a:r>
              <a:rPr lang="en-US" dirty="0"/>
              <a:t> </a:t>
            </a:r>
            <a:r>
              <a:rPr lang="en-US" dirty="0" err="1"/>
              <a:t>hệ</a:t>
            </a:r>
            <a:r>
              <a:rPr lang="en-US" dirty="0"/>
              <a:t> </a:t>
            </a:r>
            <a:r>
              <a:rPr lang="en-US" dirty="0" err="1"/>
              <a:t>thống</a:t>
            </a:r>
            <a:r>
              <a:rPr lang="en-US" dirty="0"/>
              <a:t> </a:t>
            </a:r>
            <a:r>
              <a:rPr lang="en-US" dirty="0" err="1"/>
              <a:t>đó</a:t>
            </a:r>
            <a:r>
              <a:rPr lang="en-US" dirty="0"/>
              <a:t> </a:t>
            </a:r>
            <a:r>
              <a:rPr lang="en-US" dirty="0" err="1"/>
              <a:t>cung</a:t>
            </a:r>
            <a:r>
              <a:rPr lang="en-US" dirty="0"/>
              <a:t> </a:t>
            </a:r>
            <a:r>
              <a:rPr lang="en-US" dirty="0" err="1"/>
              <a:t>cấp</a:t>
            </a:r>
            <a:r>
              <a:rPr lang="en-US" dirty="0"/>
              <a:t>.</a:t>
            </a:r>
          </a:p>
        </p:txBody>
      </p:sp>
    </p:spTree>
    <p:extLst>
      <p:ext uri="{BB962C8B-B14F-4D97-AF65-F5344CB8AC3E}">
        <p14:creationId xmlns:p14="http://schemas.microsoft.com/office/powerpoint/2010/main" val="574167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67B4-D0FA-4C39-808E-E59CEA25F9F1}"/>
              </a:ext>
            </a:extLst>
          </p:cNvPr>
          <p:cNvSpPr>
            <a:spLocks noGrp="1"/>
          </p:cNvSpPr>
          <p:nvPr>
            <p:ph type="title"/>
          </p:nvPr>
        </p:nvSpPr>
        <p:spPr/>
        <p:txBody>
          <a:bodyPr/>
          <a:lstStyle/>
          <a:p>
            <a:r>
              <a:rPr lang="en-US" dirty="0"/>
              <a:t>Amplification Attack</a:t>
            </a:r>
            <a:br>
              <a:rPr lang="en-US" dirty="0"/>
            </a:br>
            <a:endParaRPr lang="en-US" dirty="0"/>
          </a:p>
        </p:txBody>
      </p:sp>
      <p:sp>
        <p:nvSpPr>
          <p:cNvPr id="3" name="Content Placeholder 2">
            <a:extLst>
              <a:ext uri="{FF2B5EF4-FFF2-40B4-BE49-F238E27FC236}">
                <a16:creationId xmlns:a16="http://schemas.microsoft.com/office/drawing/2014/main" id="{D28D1E44-AD85-4EE7-BE93-A762477E66E1}"/>
              </a:ext>
            </a:extLst>
          </p:cNvPr>
          <p:cNvSpPr>
            <a:spLocks noGrp="1"/>
          </p:cNvSpPr>
          <p:nvPr>
            <p:ph idx="1"/>
          </p:nvPr>
        </p:nvSpPr>
        <p:spPr/>
        <p:txBody>
          <a:bodyPr/>
          <a:lstStyle/>
          <a:p>
            <a:r>
              <a:rPr lang="en-US" dirty="0"/>
              <a:t>Amplification Attack </a:t>
            </a:r>
            <a:r>
              <a:rPr lang="en-US" dirty="0" err="1"/>
              <a:t>nhắm</a:t>
            </a:r>
            <a:r>
              <a:rPr lang="en-US" dirty="0"/>
              <a:t> </a:t>
            </a:r>
            <a:r>
              <a:rPr lang="en-US" dirty="0" err="1"/>
              <a:t>đến</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hỗ</a:t>
            </a:r>
            <a:r>
              <a:rPr lang="en-US" dirty="0"/>
              <a:t> </a:t>
            </a:r>
            <a:r>
              <a:rPr lang="en-US" dirty="0" err="1"/>
              <a:t>trợ</a:t>
            </a:r>
            <a:r>
              <a:rPr lang="en-US" dirty="0"/>
              <a:t> </a:t>
            </a:r>
            <a:r>
              <a:rPr lang="en-US" dirty="0" err="1"/>
              <a:t>địa</a:t>
            </a:r>
            <a:r>
              <a:rPr lang="en-US" dirty="0"/>
              <a:t> </a:t>
            </a:r>
            <a:r>
              <a:rPr lang="en-US" dirty="0" err="1"/>
              <a:t>chỉ</a:t>
            </a:r>
            <a:r>
              <a:rPr lang="en-US" dirty="0"/>
              <a:t> IP broadcast </a:t>
            </a:r>
            <a:r>
              <a:rPr lang="en-US" dirty="0" err="1"/>
              <a:t>của</a:t>
            </a:r>
            <a:r>
              <a:rPr lang="en-US" dirty="0"/>
              <a:t> </a:t>
            </a:r>
            <a:r>
              <a:rPr lang="en-US" dirty="0" err="1"/>
              <a:t>các</a:t>
            </a:r>
            <a:r>
              <a:rPr lang="en-US" dirty="0"/>
              <a:t> router </a:t>
            </a:r>
            <a:r>
              <a:rPr lang="en-US" dirty="0" err="1"/>
              <a:t>nhằm</a:t>
            </a:r>
            <a:r>
              <a:rPr lang="en-US" dirty="0"/>
              <a:t> </a:t>
            </a:r>
            <a:r>
              <a:rPr lang="en-US" dirty="0" err="1"/>
              <a:t>khuyếch</a:t>
            </a:r>
            <a:r>
              <a:rPr lang="en-US" dirty="0"/>
              <a:t> </a:t>
            </a:r>
            <a:r>
              <a:rPr lang="en-US" dirty="0" err="1"/>
              <a:t>đại</a:t>
            </a:r>
            <a:r>
              <a:rPr lang="en-US" dirty="0"/>
              <a:t> </a:t>
            </a:r>
            <a:r>
              <a:rPr lang="en-US" dirty="0" err="1"/>
              <a:t>và</a:t>
            </a:r>
            <a:r>
              <a:rPr lang="en-US" dirty="0"/>
              <a:t> </a:t>
            </a:r>
            <a:r>
              <a:rPr lang="en-US" dirty="0" err="1"/>
              <a:t>hồi</a:t>
            </a:r>
            <a:r>
              <a:rPr lang="en-US" dirty="0"/>
              <a:t> </a:t>
            </a:r>
            <a:r>
              <a:rPr lang="en-US" dirty="0" err="1"/>
              <a:t>chuyển</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Chức</a:t>
            </a:r>
            <a:r>
              <a:rPr lang="en-US" dirty="0"/>
              <a:t> </a:t>
            </a:r>
            <a:r>
              <a:rPr lang="en-US" dirty="0" err="1"/>
              <a:t>năng</a:t>
            </a:r>
            <a:r>
              <a:rPr lang="en-US" dirty="0"/>
              <a:t> </a:t>
            </a:r>
            <a:r>
              <a:rPr lang="en-US" dirty="0" err="1"/>
              <a:t>này</a:t>
            </a:r>
            <a:r>
              <a:rPr lang="en-US" dirty="0"/>
              <a:t> </a:t>
            </a:r>
            <a:r>
              <a:rPr lang="en-US" dirty="0" err="1"/>
              <a:t>cho</a:t>
            </a:r>
            <a:r>
              <a:rPr lang="en-US" dirty="0"/>
              <a:t> </a:t>
            </a:r>
            <a:r>
              <a:rPr lang="en-US" dirty="0" err="1"/>
              <a:t>phép</a:t>
            </a:r>
            <a:r>
              <a:rPr lang="en-US" dirty="0"/>
              <a:t> </a:t>
            </a:r>
            <a:r>
              <a:rPr lang="en-US" dirty="0" err="1"/>
              <a:t>bên</a:t>
            </a:r>
            <a:r>
              <a:rPr lang="en-US" dirty="0"/>
              <a:t> </a:t>
            </a:r>
            <a:r>
              <a:rPr lang="en-US" dirty="0" err="1"/>
              <a:t>gửi</a:t>
            </a:r>
            <a:r>
              <a:rPr lang="en-US" dirty="0"/>
              <a:t> </a:t>
            </a:r>
            <a:r>
              <a:rPr lang="en-US" dirty="0" err="1"/>
              <a:t>chỉ</a:t>
            </a:r>
            <a:r>
              <a:rPr lang="en-US" dirty="0"/>
              <a:t> </a:t>
            </a:r>
            <a:r>
              <a:rPr lang="en-US" dirty="0" err="1"/>
              <a:t>định</a:t>
            </a:r>
            <a:r>
              <a:rPr lang="en-US" dirty="0"/>
              <a:t> </a:t>
            </a:r>
            <a:r>
              <a:rPr lang="en-US" dirty="0" err="1"/>
              <a:t>một</a:t>
            </a:r>
            <a:r>
              <a:rPr lang="en-US" dirty="0"/>
              <a:t> </a:t>
            </a:r>
            <a:r>
              <a:rPr lang="en-US" dirty="0" err="1"/>
              <a:t>địa</a:t>
            </a:r>
            <a:r>
              <a:rPr lang="en-US" dirty="0"/>
              <a:t> </a:t>
            </a:r>
            <a:r>
              <a:rPr lang="en-US" dirty="0" err="1"/>
              <a:t>chỉ</a:t>
            </a:r>
            <a:r>
              <a:rPr lang="en-US" dirty="0"/>
              <a:t> IP broadcast </a:t>
            </a:r>
            <a:r>
              <a:rPr lang="en-US" dirty="0" err="1"/>
              <a:t>cho</a:t>
            </a:r>
            <a:r>
              <a:rPr lang="en-US" dirty="0"/>
              <a:t> </a:t>
            </a:r>
            <a:r>
              <a:rPr lang="en-US" dirty="0" err="1"/>
              <a:t>toàn</a:t>
            </a:r>
            <a:r>
              <a:rPr lang="en-US" dirty="0"/>
              <a:t> subnet </a:t>
            </a:r>
            <a:r>
              <a:rPr lang="en-US" dirty="0" err="1"/>
              <a:t>bên</a:t>
            </a:r>
            <a:r>
              <a:rPr lang="en-US" dirty="0"/>
              <a:t> </a:t>
            </a:r>
            <a:r>
              <a:rPr lang="en-US" dirty="0" err="1"/>
              <a:t>nhận</a:t>
            </a:r>
            <a:r>
              <a:rPr lang="en-US" dirty="0"/>
              <a:t> </a:t>
            </a:r>
            <a:r>
              <a:rPr lang="en-US" dirty="0" err="1"/>
              <a:t>thay</a:t>
            </a:r>
            <a:r>
              <a:rPr lang="en-US" dirty="0"/>
              <a:t> </a:t>
            </a:r>
            <a:r>
              <a:rPr lang="en-US" dirty="0" err="1"/>
              <a:t>vì</a:t>
            </a:r>
            <a:r>
              <a:rPr lang="en-US" dirty="0"/>
              <a:t> </a:t>
            </a:r>
            <a:r>
              <a:rPr lang="en-US" dirty="0" err="1"/>
              <a:t>nhiều</a:t>
            </a:r>
            <a:r>
              <a:rPr lang="en-US" dirty="0"/>
              <a:t> </a:t>
            </a:r>
            <a:r>
              <a:rPr lang="en-US" dirty="0" err="1"/>
              <a:t>địa</a:t>
            </a:r>
            <a:r>
              <a:rPr lang="en-US" dirty="0"/>
              <a:t> </a:t>
            </a:r>
            <a:r>
              <a:rPr lang="en-US" dirty="0" err="1"/>
              <a:t>chỉ</a:t>
            </a:r>
            <a:r>
              <a:rPr lang="en-US" dirty="0"/>
              <a:t>. Router </a:t>
            </a:r>
            <a:r>
              <a:rPr lang="en-US" dirty="0" err="1"/>
              <a:t>sẽ</a:t>
            </a:r>
            <a:r>
              <a:rPr lang="en-US" dirty="0"/>
              <a:t> </a:t>
            </a:r>
            <a:r>
              <a:rPr lang="en-US" dirty="0" err="1"/>
              <a:t>có</a:t>
            </a:r>
            <a:r>
              <a:rPr lang="en-US" dirty="0"/>
              <a:t> </a:t>
            </a:r>
            <a:r>
              <a:rPr lang="en-US" dirty="0" err="1"/>
              <a:t>nhiệm</a:t>
            </a:r>
            <a:r>
              <a:rPr lang="en-US" dirty="0"/>
              <a:t> </a:t>
            </a:r>
            <a:r>
              <a:rPr lang="en-US" dirty="0" err="1"/>
              <a:t>vụ</a:t>
            </a:r>
            <a:r>
              <a:rPr lang="en-US" dirty="0"/>
              <a:t> </a:t>
            </a:r>
            <a:r>
              <a:rPr lang="en-US" dirty="0" err="1"/>
              <a:t>gửi</a:t>
            </a:r>
            <a:r>
              <a:rPr lang="en-US" dirty="0"/>
              <a:t> </a:t>
            </a:r>
            <a:r>
              <a:rPr lang="en-US" dirty="0" err="1"/>
              <a:t>đến</a:t>
            </a:r>
            <a:r>
              <a:rPr lang="en-US" dirty="0"/>
              <a:t> </a:t>
            </a:r>
            <a:r>
              <a:rPr lang="en-US" dirty="0" err="1"/>
              <a:t>tất</a:t>
            </a:r>
            <a:r>
              <a:rPr lang="en-US" dirty="0"/>
              <a:t> </a:t>
            </a:r>
            <a:r>
              <a:rPr lang="en-US" dirty="0" err="1"/>
              <a:t>cả</a:t>
            </a:r>
            <a:r>
              <a:rPr lang="en-US" dirty="0"/>
              <a:t> </a:t>
            </a:r>
            <a:r>
              <a:rPr lang="en-US" dirty="0" err="1"/>
              <a:t>địa</a:t>
            </a:r>
            <a:r>
              <a:rPr lang="en-US" dirty="0"/>
              <a:t> </a:t>
            </a:r>
            <a:r>
              <a:rPr lang="en-US" dirty="0" err="1"/>
              <a:t>chỉ</a:t>
            </a:r>
            <a:r>
              <a:rPr lang="en-US" dirty="0"/>
              <a:t> IP </a:t>
            </a:r>
            <a:r>
              <a:rPr lang="en-US" dirty="0" err="1"/>
              <a:t>trong</a:t>
            </a:r>
            <a:r>
              <a:rPr lang="en-US" dirty="0"/>
              <a:t> subnet </a:t>
            </a:r>
            <a:r>
              <a:rPr lang="en-US" dirty="0" err="1"/>
              <a:t>đó</a:t>
            </a:r>
            <a:r>
              <a:rPr lang="en-US" dirty="0"/>
              <a:t> packet broadcast </a:t>
            </a:r>
            <a:r>
              <a:rPr lang="en-US" dirty="0" err="1"/>
              <a:t>mà</a:t>
            </a:r>
            <a:r>
              <a:rPr lang="en-US" dirty="0"/>
              <a:t> </a:t>
            </a:r>
            <a:r>
              <a:rPr lang="en-US" dirty="0" err="1"/>
              <a:t>nó</a:t>
            </a:r>
            <a:r>
              <a:rPr lang="en-US" dirty="0"/>
              <a:t> </a:t>
            </a:r>
            <a:r>
              <a:rPr lang="en-US" dirty="0" err="1"/>
              <a:t>nhận</a:t>
            </a:r>
            <a:r>
              <a:rPr lang="en-US" dirty="0"/>
              <a:t> </a:t>
            </a:r>
            <a:r>
              <a:rPr lang="en-US" dirty="0" err="1"/>
              <a:t>được</a:t>
            </a:r>
            <a:r>
              <a:rPr lang="en-US" dirty="0"/>
              <a:t>.</a:t>
            </a:r>
          </a:p>
          <a:p>
            <a:endParaRPr lang="en-US" dirty="0"/>
          </a:p>
        </p:txBody>
      </p:sp>
    </p:spTree>
    <p:extLst>
      <p:ext uri="{BB962C8B-B14F-4D97-AF65-F5344CB8AC3E}">
        <p14:creationId xmlns:p14="http://schemas.microsoft.com/office/powerpoint/2010/main" val="1868662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EF91-6239-49C3-A770-DF65906027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Resource </a:t>
            </a:r>
            <a:r>
              <a:rPr lang="en-US" dirty="0" err="1">
                <a:latin typeface="Times New Roman" panose="02020603050405020304" pitchFamily="18" charset="0"/>
                <a:cs typeface="Times New Roman" panose="02020603050405020304" pitchFamily="18" charset="0"/>
              </a:rPr>
              <a:t>Deleption</a:t>
            </a:r>
            <a:r>
              <a:rPr lang="en-US" dirty="0">
                <a:latin typeface="Times New Roman" panose="02020603050405020304" pitchFamily="18" charset="0"/>
                <a:cs typeface="Times New Roman" panose="02020603050405020304" pitchFamily="18" charset="0"/>
              </a:rPr>
              <a:t> Attack</a:t>
            </a:r>
            <a:endParaRPr lang="en-US" dirty="0"/>
          </a:p>
        </p:txBody>
      </p:sp>
      <p:sp>
        <p:nvSpPr>
          <p:cNvPr id="3" name="Content Placeholder 2">
            <a:extLst>
              <a:ext uri="{FF2B5EF4-FFF2-40B4-BE49-F238E27FC236}">
                <a16:creationId xmlns:a16="http://schemas.microsoft.com/office/drawing/2014/main" id="{05AC79EB-9D69-4DBB-89C4-105FC18EACCD}"/>
              </a:ext>
            </a:extLst>
          </p:cNvPr>
          <p:cNvSpPr>
            <a:spLocks noGrp="1"/>
          </p:cNvSpPr>
          <p:nvPr>
            <p:ph idx="1"/>
          </p:nvPr>
        </p:nvSpPr>
        <p:spPr/>
        <p:txBody>
          <a:bodyPr/>
          <a:lstStyle/>
          <a:p>
            <a:r>
              <a:rPr lang="en-US" b="1" dirty="0"/>
              <a:t>Protocol Exploit Attack</a:t>
            </a:r>
          </a:p>
          <a:p>
            <a:r>
              <a:rPr lang="en-US" b="1" dirty="0"/>
              <a:t>Malformed Packet Attack</a:t>
            </a:r>
            <a:endParaRPr lang="en-US" dirty="0"/>
          </a:p>
        </p:txBody>
      </p:sp>
    </p:spTree>
    <p:extLst>
      <p:ext uri="{BB962C8B-B14F-4D97-AF65-F5344CB8AC3E}">
        <p14:creationId xmlns:p14="http://schemas.microsoft.com/office/powerpoint/2010/main" val="1239709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AEBA-0C20-46DE-AAF3-A8185FE047FB}"/>
              </a:ext>
            </a:extLst>
          </p:cNvPr>
          <p:cNvSpPr>
            <a:spLocks noGrp="1"/>
          </p:cNvSpPr>
          <p:nvPr>
            <p:ph type="title"/>
          </p:nvPr>
        </p:nvSpPr>
        <p:spPr/>
        <p:txBody>
          <a:bodyPr/>
          <a:lstStyle/>
          <a:p>
            <a:r>
              <a:rPr lang="en-US" b="1" dirty="0"/>
              <a:t>Protocol Exploit Attack</a:t>
            </a:r>
            <a:br>
              <a:rPr lang="en-US" b="1" dirty="0"/>
            </a:br>
            <a:endParaRPr lang="en-US" dirty="0"/>
          </a:p>
        </p:txBody>
      </p:sp>
      <p:sp>
        <p:nvSpPr>
          <p:cNvPr id="3" name="Content Placeholder 2">
            <a:extLst>
              <a:ext uri="{FF2B5EF4-FFF2-40B4-BE49-F238E27FC236}">
                <a16:creationId xmlns:a16="http://schemas.microsoft.com/office/drawing/2014/main" id="{96AF19CB-7C76-4523-9B84-BE74F171AA7C}"/>
              </a:ext>
            </a:extLst>
          </p:cNvPr>
          <p:cNvSpPr>
            <a:spLocks noGrp="1"/>
          </p:cNvSpPr>
          <p:nvPr>
            <p:ph idx="1"/>
          </p:nvPr>
        </p:nvSpPr>
        <p:spPr/>
        <p:txBody>
          <a:bodyPr/>
          <a:lstStyle/>
          <a:p>
            <a:r>
              <a:rPr lang="en-US" dirty="0"/>
              <a:t>TCP SYS Attack: Transfer Control Protocol </a:t>
            </a:r>
            <a:r>
              <a:rPr lang="en-US" dirty="0" err="1"/>
              <a:t>hỗ</a:t>
            </a:r>
            <a:r>
              <a:rPr lang="en-US" dirty="0"/>
              <a:t> </a:t>
            </a:r>
            <a:r>
              <a:rPr lang="en-US" dirty="0" err="1"/>
              <a:t>trợ</a:t>
            </a:r>
            <a:r>
              <a:rPr lang="en-US" dirty="0"/>
              <a:t> </a:t>
            </a:r>
            <a:r>
              <a:rPr lang="en-US" dirty="0" err="1"/>
              <a:t>truyền</a:t>
            </a:r>
            <a:r>
              <a:rPr lang="en-US" dirty="0"/>
              <a:t> </a:t>
            </a:r>
            <a:r>
              <a:rPr lang="en-US" dirty="0" err="1"/>
              <a:t>nhận</a:t>
            </a:r>
            <a:r>
              <a:rPr lang="en-US" dirty="0"/>
              <a:t> </a:t>
            </a:r>
            <a:r>
              <a:rPr lang="en-US" dirty="0" err="1"/>
              <a:t>với</a:t>
            </a:r>
            <a:r>
              <a:rPr lang="en-US" dirty="0"/>
              <a:t> </a:t>
            </a:r>
            <a:r>
              <a:rPr lang="en-US" dirty="0" err="1"/>
              <a:t>độ</a:t>
            </a:r>
            <a:r>
              <a:rPr lang="en-US" dirty="0"/>
              <a:t> tin </a:t>
            </a:r>
            <a:r>
              <a:rPr lang="en-US" dirty="0" err="1"/>
              <a:t>cậy</a:t>
            </a:r>
            <a:r>
              <a:rPr lang="en-US" dirty="0"/>
              <a:t> </a:t>
            </a:r>
            <a:r>
              <a:rPr lang="en-US" dirty="0" err="1"/>
              <a:t>cao</a:t>
            </a:r>
            <a:r>
              <a:rPr lang="en-US" dirty="0"/>
              <a:t> </a:t>
            </a:r>
            <a:r>
              <a:rPr lang="en-US" dirty="0" err="1"/>
              <a:t>nên</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thức</a:t>
            </a:r>
            <a:r>
              <a:rPr lang="en-US" dirty="0"/>
              <a:t> </a:t>
            </a:r>
            <a:r>
              <a:rPr lang="en-US" dirty="0" err="1"/>
              <a:t>bắt</a:t>
            </a:r>
            <a:r>
              <a:rPr lang="en-US" dirty="0"/>
              <a:t> </a:t>
            </a:r>
            <a:r>
              <a:rPr lang="en-US" dirty="0" err="1"/>
              <a:t>tay</a:t>
            </a:r>
            <a:r>
              <a:rPr lang="en-US" dirty="0"/>
              <a:t> </a:t>
            </a:r>
            <a:r>
              <a:rPr lang="en-US" dirty="0" err="1"/>
              <a:t>giữa</a:t>
            </a:r>
            <a:r>
              <a:rPr lang="en-US" dirty="0"/>
              <a:t> </a:t>
            </a:r>
            <a:r>
              <a:rPr lang="en-US" dirty="0" err="1"/>
              <a:t>bên</a:t>
            </a:r>
            <a:r>
              <a:rPr lang="en-US" dirty="0"/>
              <a:t> </a:t>
            </a:r>
            <a:r>
              <a:rPr lang="en-US" dirty="0" err="1"/>
              <a:t>gởi</a:t>
            </a:r>
            <a:r>
              <a:rPr lang="en-US" dirty="0"/>
              <a:t> </a:t>
            </a:r>
            <a:r>
              <a:rPr lang="en-US" dirty="0" err="1"/>
              <a:t>và</a:t>
            </a:r>
            <a:r>
              <a:rPr lang="en-US" dirty="0"/>
              <a:t> </a:t>
            </a:r>
            <a:r>
              <a:rPr lang="en-US" dirty="0" err="1"/>
              <a:t>bên</a:t>
            </a:r>
            <a:r>
              <a:rPr lang="en-US" dirty="0"/>
              <a:t> </a:t>
            </a:r>
            <a:r>
              <a:rPr lang="en-US" dirty="0" err="1"/>
              <a:t>nhận</a:t>
            </a:r>
            <a:r>
              <a:rPr lang="en-US" dirty="0"/>
              <a:t> </a:t>
            </a:r>
            <a:r>
              <a:rPr lang="en-US" dirty="0" err="1"/>
              <a:t>trước</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Bước</a:t>
            </a:r>
            <a:r>
              <a:rPr lang="en-US" dirty="0"/>
              <a:t> </a:t>
            </a:r>
            <a:r>
              <a:rPr lang="en-US" dirty="0" err="1"/>
              <a:t>đầu</a:t>
            </a:r>
            <a:r>
              <a:rPr lang="en-US" dirty="0"/>
              <a:t> </a:t>
            </a:r>
            <a:r>
              <a:rPr lang="en-US" dirty="0" err="1"/>
              <a:t>tiên</a:t>
            </a:r>
            <a:r>
              <a:rPr lang="en-US" dirty="0"/>
              <a:t>, </a:t>
            </a:r>
            <a:r>
              <a:rPr lang="en-US" dirty="0" err="1"/>
              <a:t>bên</a:t>
            </a:r>
            <a:r>
              <a:rPr lang="en-US" dirty="0"/>
              <a:t> </a:t>
            </a:r>
            <a:r>
              <a:rPr lang="en-US" dirty="0" err="1"/>
              <a:t>gửi</a:t>
            </a:r>
            <a:r>
              <a:rPr lang="en-US" dirty="0"/>
              <a:t> </a:t>
            </a:r>
            <a:r>
              <a:rPr lang="en-US" dirty="0" err="1"/>
              <a:t>gởi</a:t>
            </a:r>
            <a:r>
              <a:rPr lang="en-US" dirty="0"/>
              <a:t> </a:t>
            </a:r>
            <a:r>
              <a:rPr lang="en-US" dirty="0" err="1"/>
              <a:t>một</a:t>
            </a:r>
            <a:r>
              <a:rPr lang="en-US" dirty="0"/>
              <a:t> SYN REQUEST packet (Synchronize). </a:t>
            </a:r>
            <a:r>
              <a:rPr lang="en-US" dirty="0" err="1"/>
              <a:t>Bên</a:t>
            </a:r>
            <a:r>
              <a:rPr lang="en-US" dirty="0"/>
              <a:t> </a:t>
            </a:r>
            <a:r>
              <a:rPr lang="en-US" dirty="0" err="1"/>
              <a:t>nhận</a:t>
            </a:r>
            <a:r>
              <a:rPr lang="en-US" dirty="0"/>
              <a:t> </a:t>
            </a:r>
            <a:r>
              <a:rPr lang="en-US" dirty="0" err="1"/>
              <a:t>nếu</a:t>
            </a:r>
            <a:r>
              <a:rPr lang="en-US" dirty="0"/>
              <a:t> </a:t>
            </a:r>
            <a:r>
              <a:rPr lang="en-US" dirty="0" err="1"/>
              <a:t>nhận</a:t>
            </a:r>
            <a:r>
              <a:rPr lang="en-US" dirty="0"/>
              <a:t> </a:t>
            </a:r>
            <a:r>
              <a:rPr lang="en-US" dirty="0" err="1"/>
              <a:t>được</a:t>
            </a:r>
            <a:r>
              <a:rPr lang="en-US" dirty="0"/>
              <a:t> SYN REQUEST </a:t>
            </a:r>
            <a:r>
              <a:rPr lang="en-US" dirty="0" err="1"/>
              <a:t>sẽ</a:t>
            </a:r>
            <a:r>
              <a:rPr lang="en-US" dirty="0"/>
              <a:t> </a:t>
            </a:r>
            <a:r>
              <a:rPr lang="en-US" dirty="0" err="1"/>
              <a:t>trả</a:t>
            </a:r>
            <a:r>
              <a:rPr lang="en-US" dirty="0"/>
              <a:t> </a:t>
            </a:r>
            <a:r>
              <a:rPr lang="en-US" dirty="0" err="1"/>
              <a:t>lời</a:t>
            </a:r>
            <a:r>
              <a:rPr lang="en-US" dirty="0"/>
              <a:t> </a:t>
            </a:r>
            <a:r>
              <a:rPr lang="en-US" dirty="0" err="1"/>
              <a:t>bằng</a:t>
            </a:r>
            <a:r>
              <a:rPr lang="en-US" dirty="0"/>
              <a:t> SYN/ACK REPLY packet. </a:t>
            </a:r>
            <a:r>
              <a:rPr lang="en-US" dirty="0" err="1"/>
              <a:t>Bước</a:t>
            </a:r>
            <a:r>
              <a:rPr lang="en-US" dirty="0"/>
              <a:t> </a:t>
            </a:r>
            <a:r>
              <a:rPr lang="en-US" dirty="0" err="1"/>
              <a:t>cuối</a:t>
            </a:r>
            <a:r>
              <a:rPr lang="en-US" dirty="0"/>
              <a:t> </a:t>
            </a:r>
            <a:r>
              <a:rPr lang="en-US" dirty="0" err="1"/>
              <a:t>cùng</a:t>
            </a:r>
            <a:r>
              <a:rPr lang="en-US" dirty="0"/>
              <a:t>, </a:t>
            </a:r>
            <a:r>
              <a:rPr lang="en-US" dirty="0" err="1"/>
              <a:t>bên</a:t>
            </a:r>
            <a:r>
              <a:rPr lang="en-US" dirty="0"/>
              <a:t> </a:t>
            </a:r>
            <a:r>
              <a:rPr lang="en-US" dirty="0" err="1"/>
              <a:t>gửi</a:t>
            </a:r>
            <a:r>
              <a:rPr lang="en-US" dirty="0"/>
              <a:t> </a:t>
            </a:r>
            <a:r>
              <a:rPr lang="en-US" dirty="0" err="1"/>
              <a:t>sẽ</a:t>
            </a:r>
            <a:r>
              <a:rPr lang="en-US" dirty="0"/>
              <a:t> </a:t>
            </a:r>
            <a:r>
              <a:rPr lang="en-US" dirty="0" err="1"/>
              <a:t>truyên</a:t>
            </a:r>
            <a:r>
              <a:rPr lang="en-US" dirty="0"/>
              <a:t> packet </a:t>
            </a:r>
            <a:r>
              <a:rPr lang="en-US" dirty="0" err="1"/>
              <a:t>cuối</a:t>
            </a:r>
            <a:r>
              <a:rPr lang="en-US" dirty="0"/>
              <a:t> </a:t>
            </a:r>
            <a:r>
              <a:rPr lang="en-US" dirty="0" err="1"/>
              <a:t>cùng</a:t>
            </a:r>
            <a:r>
              <a:rPr lang="en-US" dirty="0"/>
              <a:t> ACK </a:t>
            </a:r>
            <a:r>
              <a:rPr lang="en-US" dirty="0" err="1"/>
              <a:t>và</a:t>
            </a:r>
            <a:r>
              <a:rPr lang="en-US" dirty="0"/>
              <a:t> </a:t>
            </a:r>
            <a:r>
              <a:rPr lang="en-US" dirty="0" err="1"/>
              <a:t>bắt</a:t>
            </a:r>
            <a:r>
              <a:rPr lang="en-US" dirty="0"/>
              <a:t> </a:t>
            </a:r>
            <a:r>
              <a:rPr lang="en-US" dirty="0" err="1"/>
              <a:t>đầu</a:t>
            </a:r>
            <a:r>
              <a:rPr lang="en-US" dirty="0"/>
              <a:t> </a:t>
            </a:r>
            <a:r>
              <a:rPr lang="en-US" dirty="0" err="1"/>
              <a:t>truyền</a:t>
            </a:r>
            <a:r>
              <a:rPr lang="en-US" dirty="0"/>
              <a:t> </a:t>
            </a:r>
            <a:r>
              <a:rPr lang="en-US" dirty="0" err="1"/>
              <a:t>dữ</a:t>
            </a:r>
            <a:r>
              <a:rPr lang="en-US" dirty="0"/>
              <a:t> </a:t>
            </a:r>
            <a:r>
              <a:rPr lang="en-US" dirty="0" err="1"/>
              <a:t>liệu</a:t>
            </a:r>
            <a:r>
              <a:rPr lang="en-US" dirty="0"/>
              <a:t>.</a:t>
            </a:r>
          </a:p>
          <a:p>
            <a:r>
              <a:rPr lang="en-US" dirty="0" err="1"/>
              <a:t>Nếu</a:t>
            </a:r>
            <a:r>
              <a:rPr lang="en-US" dirty="0"/>
              <a:t> </a:t>
            </a:r>
            <a:r>
              <a:rPr lang="en-US" dirty="0" err="1"/>
              <a:t>bên</a:t>
            </a:r>
            <a:r>
              <a:rPr lang="en-US" dirty="0"/>
              <a:t> server </a:t>
            </a:r>
            <a:r>
              <a:rPr lang="en-US" dirty="0" err="1"/>
              <a:t>đã</a:t>
            </a:r>
            <a:r>
              <a:rPr lang="en-US" dirty="0"/>
              <a:t> </a:t>
            </a:r>
            <a:r>
              <a:rPr lang="en-US" dirty="0" err="1"/>
              <a:t>trả</a:t>
            </a:r>
            <a:r>
              <a:rPr lang="en-US" dirty="0"/>
              <a:t> </a:t>
            </a:r>
            <a:r>
              <a:rPr lang="en-US" dirty="0" err="1"/>
              <a:t>lời</a:t>
            </a:r>
            <a:r>
              <a:rPr lang="en-US" dirty="0"/>
              <a:t> </a:t>
            </a:r>
            <a:r>
              <a:rPr lang="en-US" dirty="0" err="1"/>
              <a:t>một</a:t>
            </a:r>
            <a:r>
              <a:rPr lang="en-US" dirty="0"/>
              <a:t> </a:t>
            </a:r>
            <a:r>
              <a:rPr lang="en-US" dirty="0" err="1"/>
              <a:t>yêu</a:t>
            </a:r>
            <a:r>
              <a:rPr lang="en-US" dirty="0"/>
              <a:t> </a:t>
            </a:r>
            <a:r>
              <a:rPr lang="en-US" dirty="0" err="1"/>
              <a:t>cầu</a:t>
            </a:r>
            <a:r>
              <a:rPr lang="en-US" dirty="0"/>
              <a:t> SYN </a:t>
            </a:r>
            <a:r>
              <a:rPr lang="en-US" dirty="0" err="1"/>
              <a:t>bằng</a:t>
            </a:r>
            <a:r>
              <a:rPr lang="en-US" dirty="0"/>
              <a:t> </a:t>
            </a:r>
            <a:r>
              <a:rPr lang="en-US" dirty="0" err="1"/>
              <a:t>một</a:t>
            </a:r>
            <a:r>
              <a:rPr lang="en-US" dirty="0"/>
              <a:t> SYN/ACK REPLY </a:t>
            </a:r>
            <a:r>
              <a:rPr lang="en-US" dirty="0" err="1"/>
              <a:t>nhưng</a:t>
            </a:r>
            <a:r>
              <a:rPr lang="en-US" dirty="0"/>
              <a:t> </a:t>
            </a:r>
            <a:r>
              <a:rPr lang="en-US" dirty="0" err="1"/>
              <a:t>không</a:t>
            </a:r>
            <a:r>
              <a:rPr lang="en-US" dirty="0"/>
              <a:t> </a:t>
            </a:r>
            <a:r>
              <a:rPr lang="en-US" dirty="0" err="1"/>
              <a:t>nhận</a:t>
            </a:r>
            <a:r>
              <a:rPr lang="en-US" dirty="0"/>
              <a:t> </a:t>
            </a:r>
            <a:r>
              <a:rPr lang="en-US" dirty="0" err="1"/>
              <a:t>được</a:t>
            </a:r>
            <a:r>
              <a:rPr lang="en-US" dirty="0"/>
              <a:t> ACK packet </a:t>
            </a:r>
            <a:r>
              <a:rPr lang="en-US" dirty="0" err="1"/>
              <a:t>cuối</a:t>
            </a:r>
            <a:r>
              <a:rPr lang="en-US" dirty="0"/>
              <a:t> </a:t>
            </a:r>
            <a:r>
              <a:rPr lang="en-US" dirty="0" err="1"/>
              <a:t>cùng</a:t>
            </a:r>
            <a:r>
              <a:rPr lang="en-US" dirty="0"/>
              <a:t> </a:t>
            </a:r>
            <a:r>
              <a:rPr lang="en-US" dirty="0" err="1"/>
              <a:t>sau</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quy</a:t>
            </a:r>
            <a:r>
              <a:rPr lang="en-US" dirty="0"/>
              <a:t> </a:t>
            </a:r>
            <a:r>
              <a:rPr lang="en-US" dirty="0" err="1"/>
              <a:t>định</a:t>
            </a:r>
            <a:r>
              <a:rPr lang="en-US" dirty="0"/>
              <a:t> </a:t>
            </a:r>
            <a:r>
              <a:rPr lang="en-US" dirty="0" err="1"/>
              <a:t>thì</a:t>
            </a:r>
            <a:r>
              <a:rPr lang="en-US" dirty="0"/>
              <a:t> </a:t>
            </a:r>
            <a:r>
              <a:rPr lang="en-US" dirty="0" err="1"/>
              <a:t>nó</a:t>
            </a:r>
            <a:r>
              <a:rPr lang="en-US" dirty="0"/>
              <a:t> </a:t>
            </a:r>
            <a:r>
              <a:rPr lang="en-US" dirty="0" err="1"/>
              <a:t>sẽ</a:t>
            </a:r>
            <a:r>
              <a:rPr lang="en-US" dirty="0"/>
              <a:t> resend </a:t>
            </a:r>
            <a:r>
              <a:rPr lang="en-US" dirty="0" err="1"/>
              <a:t>lại</a:t>
            </a:r>
            <a:r>
              <a:rPr lang="en-US" dirty="0"/>
              <a:t> SYN/ACK REPLY </a:t>
            </a:r>
            <a:r>
              <a:rPr lang="en-US" dirty="0" err="1"/>
              <a:t>cho</a:t>
            </a:r>
            <a:r>
              <a:rPr lang="en-US" dirty="0"/>
              <a:t> </a:t>
            </a:r>
            <a:r>
              <a:rPr lang="en-US" dirty="0" err="1"/>
              <a:t>đến</a:t>
            </a:r>
            <a:r>
              <a:rPr lang="en-US" dirty="0"/>
              <a:t> </a:t>
            </a:r>
            <a:r>
              <a:rPr lang="en-US" dirty="0" err="1"/>
              <a:t>hết</a:t>
            </a:r>
            <a:r>
              <a:rPr lang="en-US" dirty="0"/>
              <a:t> </a:t>
            </a:r>
            <a:r>
              <a:rPr lang="en-US" dirty="0" err="1"/>
              <a:t>thời</a:t>
            </a:r>
            <a:r>
              <a:rPr lang="en-US" dirty="0"/>
              <a:t> </a:t>
            </a:r>
            <a:r>
              <a:rPr lang="en-US" dirty="0" err="1"/>
              <a:t>gian</a:t>
            </a:r>
            <a:r>
              <a:rPr lang="en-US" dirty="0"/>
              <a:t> timeout. </a:t>
            </a:r>
            <a:r>
              <a:rPr lang="en-US" dirty="0" err="1"/>
              <a:t>Toàn</a:t>
            </a:r>
            <a:r>
              <a:rPr lang="en-US" dirty="0"/>
              <a:t> </a:t>
            </a:r>
            <a:r>
              <a:rPr lang="en-US" dirty="0" err="1"/>
              <a:t>bộ</a:t>
            </a:r>
            <a:r>
              <a:rPr lang="en-US" dirty="0"/>
              <a:t> </a:t>
            </a:r>
            <a:r>
              <a:rPr lang="en-US" dirty="0" err="1"/>
              <a:t>tài</a:t>
            </a:r>
            <a:r>
              <a:rPr lang="en-US" dirty="0"/>
              <a:t> </a:t>
            </a:r>
            <a:r>
              <a:rPr lang="en-US" dirty="0" err="1"/>
              <a:t>nguyên</a:t>
            </a:r>
            <a:r>
              <a:rPr lang="en-US" dirty="0"/>
              <a:t> </a:t>
            </a:r>
            <a:r>
              <a:rPr lang="en-US" dirty="0" err="1"/>
              <a:t>hệ</a:t>
            </a:r>
            <a:r>
              <a:rPr lang="en-US" dirty="0"/>
              <a:t> </a:t>
            </a:r>
            <a:r>
              <a:rPr lang="en-US" dirty="0" err="1"/>
              <a:t>thống</a:t>
            </a:r>
            <a:r>
              <a:rPr lang="en-US" dirty="0"/>
              <a:t> “</a:t>
            </a:r>
            <a:r>
              <a:rPr lang="en-US" dirty="0" err="1"/>
              <a:t>dự</a:t>
            </a:r>
            <a:r>
              <a:rPr lang="en-US" dirty="0"/>
              <a:t> </a:t>
            </a:r>
            <a:r>
              <a:rPr lang="en-US" dirty="0" err="1"/>
              <a:t>trữ</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phiên</a:t>
            </a:r>
            <a:r>
              <a:rPr lang="en-US" dirty="0"/>
              <a:t> </a:t>
            </a:r>
            <a:r>
              <a:rPr lang="en-US" dirty="0" err="1"/>
              <a:t>giao</a:t>
            </a:r>
            <a:r>
              <a:rPr lang="en-US" dirty="0"/>
              <a:t> </a:t>
            </a:r>
            <a:r>
              <a:rPr lang="en-US" dirty="0" err="1"/>
              <a:t>tiếp</a:t>
            </a:r>
            <a:r>
              <a:rPr lang="en-US" dirty="0"/>
              <a:t> </a:t>
            </a:r>
            <a:r>
              <a:rPr lang="en-US" dirty="0" err="1"/>
              <a:t>nếu</a:t>
            </a:r>
            <a:r>
              <a:rPr lang="en-US" dirty="0"/>
              <a:t> </a:t>
            </a:r>
            <a:r>
              <a:rPr lang="en-US" dirty="0" err="1"/>
              <a:t>nhận</a:t>
            </a:r>
            <a:r>
              <a:rPr lang="en-US" dirty="0"/>
              <a:t> </a:t>
            </a:r>
            <a:r>
              <a:rPr lang="en-US" dirty="0" err="1"/>
              <a:t>được</a:t>
            </a:r>
            <a:r>
              <a:rPr lang="en-US" dirty="0"/>
              <a:t> ACK packet </a:t>
            </a:r>
            <a:r>
              <a:rPr lang="en-US" dirty="0" err="1"/>
              <a:t>cuối</a:t>
            </a:r>
            <a:r>
              <a:rPr lang="en-US" dirty="0"/>
              <a:t> </a:t>
            </a:r>
            <a:r>
              <a:rPr lang="en-US" dirty="0" err="1"/>
              <a:t>cùng</a:t>
            </a:r>
            <a:r>
              <a:rPr lang="en-US" dirty="0"/>
              <a:t> </a:t>
            </a:r>
            <a:r>
              <a:rPr lang="en-US" dirty="0" err="1"/>
              <a:t>sẽ</a:t>
            </a:r>
            <a:r>
              <a:rPr lang="en-US" dirty="0"/>
              <a:t> </a:t>
            </a:r>
            <a:r>
              <a:rPr lang="en-US" dirty="0" err="1"/>
              <a:t>bị</a:t>
            </a:r>
            <a:r>
              <a:rPr lang="en-US" dirty="0"/>
              <a:t> “</a:t>
            </a:r>
            <a:r>
              <a:rPr lang="en-US" dirty="0" err="1"/>
              <a:t>phong</a:t>
            </a:r>
            <a:r>
              <a:rPr lang="en-US" dirty="0"/>
              <a:t> </a:t>
            </a:r>
            <a:r>
              <a:rPr lang="en-US" dirty="0" err="1"/>
              <a:t>tỏa</a:t>
            </a:r>
            <a:r>
              <a:rPr lang="en-US" dirty="0"/>
              <a:t>” </a:t>
            </a:r>
            <a:r>
              <a:rPr lang="en-US" dirty="0" err="1"/>
              <a:t>cho</a:t>
            </a:r>
            <a:r>
              <a:rPr lang="en-US" dirty="0"/>
              <a:t> </a:t>
            </a:r>
            <a:r>
              <a:rPr lang="en-US" dirty="0" err="1"/>
              <a:t>đến</a:t>
            </a:r>
            <a:r>
              <a:rPr lang="en-US" dirty="0"/>
              <a:t> </a:t>
            </a:r>
            <a:r>
              <a:rPr lang="en-US" dirty="0" err="1"/>
              <a:t>hết</a:t>
            </a:r>
            <a:r>
              <a:rPr lang="en-US" dirty="0"/>
              <a:t> </a:t>
            </a:r>
            <a:r>
              <a:rPr lang="en-US" dirty="0" err="1"/>
              <a:t>thời</a:t>
            </a:r>
            <a:r>
              <a:rPr lang="en-US" dirty="0"/>
              <a:t> </a:t>
            </a:r>
            <a:r>
              <a:rPr lang="en-US" dirty="0" err="1"/>
              <a:t>gian</a:t>
            </a:r>
            <a:r>
              <a:rPr lang="en-US" dirty="0"/>
              <a:t> timeout.</a:t>
            </a:r>
          </a:p>
        </p:txBody>
      </p:sp>
    </p:spTree>
    <p:extLst>
      <p:ext uri="{BB962C8B-B14F-4D97-AF65-F5344CB8AC3E}">
        <p14:creationId xmlns:p14="http://schemas.microsoft.com/office/powerpoint/2010/main" val="12746007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C234-E5EE-4C17-BC6C-C07A5CFDEE00}"/>
              </a:ext>
            </a:extLst>
          </p:cNvPr>
          <p:cNvSpPr>
            <a:spLocks noGrp="1"/>
          </p:cNvSpPr>
          <p:nvPr>
            <p:ph type="title"/>
          </p:nvPr>
        </p:nvSpPr>
        <p:spPr/>
        <p:txBody>
          <a:bodyPr/>
          <a:lstStyle/>
          <a:p>
            <a:r>
              <a:rPr lang="en-US" b="1" dirty="0"/>
              <a:t>Malformed Packet Attack</a:t>
            </a:r>
            <a:br>
              <a:rPr lang="en-US" dirty="0"/>
            </a:br>
            <a:endParaRPr lang="en-US" dirty="0"/>
          </a:p>
        </p:txBody>
      </p:sp>
      <p:sp>
        <p:nvSpPr>
          <p:cNvPr id="3" name="Content Placeholder 2">
            <a:extLst>
              <a:ext uri="{FF2B5EF4-FFF2-40B4-BE49-F238E27FC236}">
                <a16:creationId xmlns:a16="http://schemas.microsoft.com/office/drawing/2014/main" id="{506182E9-E7EC-404E-97D7-A08C81FC148C}"/>
              </a:ext>
            </a:extLst>
          </p:cNvPr>
          <p:cNvSpPr>
            <a:spLocks noGrp="1"/>
          </p:cNvSpPr>
          <p:nvPr>
            <p:ph idx="1"/>
          </p:nvPr>
        </p:nvSpPr>
        <p:spPr/>
        <p:txBody>
          <a:bodyPr/>
          <a:lstStyle/>
          <a:p>
            <a:r>
              <a:rPr lang="en-US" dirty="0"/>
              <a:t>Malformed Packet Attack </a:t>
            </a:r>
            <a:r>
              <a:rPr lang="en-US" dirty="0" err="1"/>
              <a:t>là</a:t>
            </a:r>
            <a:r>
              <a:rPr lang="en-US" dirty="0"/>
              <a:t> </a:t>
            </a:r>
            <a:r>
              <a:rPr lang="en-US" dirty="0" err="1"/>
              <a:t>cách</a:t>
            </a:r>
            <a:r>
              <a:rPr lang="en-US" dirty="0"/>
              <a:t> </a:t>
            </a:r>
            <a:r>
              <a:rPr lang="en-US" dirty="0" err="1"/>
              <a:t>tấn</a:t>
            </a:r>
            <a:r>
              <a:rPr lang="en-US" dirty="0"/>
              <a:t> </a:t>
            </a:r>
            <a:r>
              <a:rPr lang="en-US" dirty="0" err="1"/>
              <a:t>công</a:t>
            </a:r>
            <a:r>
              <a:rPr lang="en-US" dirty="0"/>
              <a:t> </a:t>
            </a:r>
            <a:r>
              <a:rPr lang="en-US" dirty="0" err="1"/>
              <a:t>dùng</a:t>
            </a:r>
            <a:r>
              <a:rPr lang="en-US" dirty="0"/>
              <a:t> </a:t>
            </a:r>
            <a:r>
              <a:rPr lang="en-US" dirty="0" err="1"/>
              <a:t>các</a:t>
            </a:r>
            <a:r>
              <a:rPr lang="en-US" dirty="0"/>
              <a:t> Agent </a:t>
            </a:r>
            <a:r>
              <a:rPr lang="en-US" dirty="0" err="1"/>
              <a:t>để</a:t>
            </a:r>
            <a:r>
              <a:rPr lang="en-US" dirty="0"/>
              <a:t> </a:t>
            </a:r>
            <a:r>
              <a:rPr lang="en-US" dirty="0" err="1"/>
              <a:t>gởi</a:t>
            </a:r>
            <a:r>
              <a:rPr lang="en-US" dirty="0"/>
              <a:t> </a:t>
            </a:r>
            <a:r>
              <a:rPr lang="en-US" dirty="0" err="1"/>
              <a:t>các</a:t>
            </a:r>
            <a:r>
              <a:rPr lang="en-US" dirty="0"/>
              <a:t> packet </a:t>
            </a:r>
            <a:r>
              <a:rPr lang="en-US" dirty="0" err="1"/>
              <a:t>có</a:t>
            </a:r>
            <a:r>
              <a:rPr lang="en-US" dirty="0"/>
              <a:t> </a:t>
            </a:r>
            <a:r>
              <a:rPr lang="en-US" dirty="0" err="1"/>
              <a:t>cấu</a:t>
            </a:r>
            <a:r>
              <a:rPr lang="en-US" dirty="0"/>
              <a:t> </a:t>
            </a:r>
            <a:r>
              <a:rPr lang="en-US" dirty="0" err="1"/>
              <a:t>trúc</a:t>
            </a:r>
            <a:r>
              <a:rPr lang="en-US" dirty="0"/>
              <a:t> </a:t>
            </a:r>
            <a:r>
              <a:rPr lang="en-US" dirty="0" err="1"/>
              <a:t>không</a:t>
            </a:r>
            <a:r>
              <a:rPr lang="en-US" dirty="0"/>
              <a:t> </a:t>
            </a:r>
            <a:r>
              <a:rPr lang="en-US" dirty="0" err="1"/>
              <a:t>đúng</a:t>
            </a:r>
            <a:r>
              <a:rPr lang="en-US" dirty="0"/>
              <a:t> </a:t>
            </a:r>
            <a:r>
              <a:rPr lang="en-US" dirty="0" err="1"/>
              <a:t>chuẩn</a:t>
            </a:r>
            <a:r>
              <a:rPr lang="en-US" dirty="0"/>
              <a:t> </a:t>
            </a:r>
            <a:r>
              <a:rPr lang="en-US" dirty="0" err="1"/>
              <a:t>nhằm</a:t>
            </a:r>
            <a:r>
              <a:rPr lang="en-US" dirty="0"/>
              <a: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của</a:t>
            </a:r>
            <a:r>
              <a:rPr lang="en-US" dirty="0"/>
              <a:t> </a:t>
            </a:r>
            <a:r>
              <a:rPr lang="en-US" dirty="0" err="1"/>
              <a:t>nạn</a:t>
            </a:r>
            <a:r>
              <a:rPr lang="en-US" dirty="0"/>
              <a:t> </a:t>
            </a:r>
            <a:r>
              <a:rPr lang="en-US" dirty="0" err="1"/>
              <a:t>nhân</a:t>
            </a:r>
            <a:r>
              <a:rPr lang="en-US" dirty="0"/>
              <a:t> </a:t>
            </a:r>
            <a:r>
              <a:rPr lang="en-US" dirty="0" err="1"/>
              <a:t>bị</a:t>
            </a:r>
            <a:r>
              <a:rPr lang="en-US" dirty="0"/>
              <a:t> </a:t>
            </a:r>
            <a:r>
              <a:rPr lang="en-US" dirty="0" err="1"/>
              <a:t>treo</a:t>
            </a:r>
            <a:r>
              <a:rPr lang="en-US" dirty="0"/>
              <a:t>.</a:t>
            </a:r>
          </a:p>
          <a:p>
            <a:endParaRPr lang="en-US" dirty="0"/>
          </a:p>
        </p:txBody>
      </p:sp>
    </p:spTree>
    <p:extLst>
      <p:ext uri="{BB962C8B-B14F-4D97-AF65-F5344CB8AC3E}">
        <p14:creationId xmlns:p14="http://schemas.microsoft.com/office/powerpoint/2010/main" val="6125436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E970-5EAD-4EF3-90BA-8F3E3FEB4375}"/>
              </a:ext>
            </a:extLst>
          </p:cNvPr>
          <p:cNvSpPr>
            <a:spLocks noGrp="1"/>
          </p:cNvSpPr>
          <p:nvPr>
            <p:ph type="title"/>
          </p:nvPr>
        </p:nvSpPr>
        <p:spPr/>
        <p:txBody>
          <a:bodyPr/>
          <a:lstStyle/>
          <a:p>
            <a:r>
              <a:rPr lang="en-US" b="1" dirty="0" err="1"/>
              <a:t>Các</a:t>
            </a:r>
            <a:r>
              <a:rPr lang="en-US" b="1" dirty="0"/>
              <a:t> tools </a:t>
            </a:r>
            <a:r>
              <a:rPr lang="en-US" b="1" dirty="0" err="1"/>
              <a:t>sử</a:t>
            </a:r>
            <a:r>
              <a:rPr lang="en-US" b="1" dirty="0"/>
              <a:t> </a:t>
            </a:r>
            <a:r>
              <a:rPr lang="en-US" b="1" dirty="0" err="1"/>
              <a:t>dụng</a:t>
            </a:r>
            <a:r>
              <a:rPr lang="en-US" b="1" dirty="0"/>
              <a:t> </a:t>
            </a:r>
            <a:r>
              <a:rPr lang="en-US" b="1" dirty="0" err="1"/>
              <a:t>để</a:t>
            </a:r>
            <a:r>
              <a:rPr lang="en-US" b="1" dirty="0"/>
              <a:t> </a:t>
            </a:r>
            <a:r>
              <a:rPr lang="en-US" b="1" dirty="0" err="1"/>
              <a:t>tấn</a:t>
            </a:r>
            <a:r>
              <a:rPr lang="en-US" b="1" dirty="0"/>
              <a:t> </a:t>
            </a:r>
            <a:r>
              <a:rPr lang="en-US" b="1" dirty="0" err="1"/>
              <a:t>công</a:t>
            </a:r>
            <a:r>
              <a:rPr lang="en-US" b="1" dirty="0"/>
              <a:t> DDoS</a:t>
            </a:r>
            <a:br>
              <a:rPr lang="en-US" dirty="0"/>
            </a:br>
            <a:endParaRPr lang="en-US" dirty="0"/>
          </a:p>
        </p:txBody>
      </p:sp>
      <p:sp>
        <p:nvSpPr>
          <p:cNvPr id="3" name="Content Placeholder 2">
            <a:extLst>
              <a:ext uri="{FF2B5EF4-FFF2-40B4-BE49-F238E27FC236}">
                <a16:creationId xmlns:a16="http://schemas.microsoft.com/office/drawing/2014/main" id="{52C3447B-C07C-4C6E-8B5D-9A15EF269E3F}"/>
              </a:ext>
            </a:extLst>
          </p:cNvPr>
          <p:cNvSpPr>
            <a:spLocks noGrp="1"/>
          </p:cNvSpPr>
          <p:nvPr>
            <p:ph idx="1"/>
          </p:nvPr>
        </p:nvSpPr>
        <p:spPr/>
        <p:txBody>
          <a:bodyPr/>
          <a:lstStyle/>
          <a:p>
            <a:r>
              <a:rPr lang="en-US" dirty="0" err="1"/>
              <a:t>Trinoo</a:t>
            </a:r>
            <a:r>
              <a:rPr lang="en-US" dirty="0"/>
              <a:t> </a:t>
            </a:r>
          </a:p>
          <a:p>
            <a:r>
              <a:rPr lang="en-US" dirty="0"/>
              <a:t>Tribe flood Network (TFN) </a:t>
            </a:r>
          </a:p>
          <a:p>
            <a:r>
              <a:rPr lang="en-US" dirty="0"/>
              <a:t>TFN2K</a:t>
            </a:r>
          </a:p>
          <a:p>
            <a:r>
              <a:rPr lang="en-US" dirty="0" err="1"/>
              <a:t>Stacheldraht</a:t>
            </a:r>
            <a:r>
              <a:rPr lang="en-US" dirty="0"/>
              <a:t> </a:t>
            </a:r>
          </a:p>
          <a:p>
            <a:r>
              <a:rPr lang="en-US" dirty="0"/>
              <a:t>Shaft </a:t>
            </a:r>
          </a:p>
          <a:p>
            <a:r>
              <a:rPr lang="en-US" dirty="0"/>
              <a:t>Trinity</a:t>
            </a:r>
          </a:p>
          <a:p>
            <a:r>
              <a:rPr lang="en-US" dirty="0"/>
              <a:t>Knight</a:t>
            </a:r>
          </a:p>
          <a:p>
            <a:r>
              <a:rPr lang="en-US" dirty="0" err="1"/>
              <a:t>Mstream</a:t>
            </a:r>
            <a:endParaRPr lang="en-US" dirty="0"/>
          </a:p>
          <a:p>
            <a:r>
              <a:rPr lang="en-US" dirty="0" err="1"/>
              <a:t>Kaiten</a:t>
            </a:r>
            <a:r>
              <a:rPr lang="en-US" dirty="0"/>
              <a:t> </a:t>
            </a:r>
          </a:p>
          <a:p>
            <a:endParaRPr lang="en-US" dirty="0"/>
          </a:p>
          <a:p>
            <a:endParaRPr lang="en-US" dirty="0"/>
          </a:p>
        </p:txBody>
      </p:sp>
    </p:spTree>
    <p:extLst>
      <p:ext uri="{BB962C8B-B14F-4D97-AF65-F5344CB8AC3E}">
        <p14:creationId xmlns:p14="http://schemas.microsoft.com/office/powerpoint/2010/main" val="1271038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5E6D-CA23-4736-AC23-723D68EAEFFE}"/>
              </a:ext>
            </a:extLst>
          </p:cNvPr>
          <p:cNvSpPr>
            <a:spLocks noGrp="1"/>
          </p:cNvSpPr>
          <p:nvPr>
            <p:ph type="title"/>
          </p:nvPr>
        </p:nvSpPr>
        <p:spPr/>
        <p:txBody>
          <a:bodyPr/>
          <a:lstStyle/>
          <a:p>
            <a:r>
              <a:rPr lang="en-US" dirty="0" err="1">
                <a:cs typeface="Times New Roman" panose="02020603050405020304" pitchFamily="18" charset="0"/>
              </a:rPr>
              <a:t>Phần</a:t>
            </a:r>
            <a:r>
              <a:rPr lang="en-US" dirty="0">
                <a:cs typeface="Times New Roman" panose="02020603050405020304" pitchFamily="18" charset="0"/>
              </a:rPr>
              <a:t> 3: </a:t>
            </a:r>
            <a:r>
              <a:rPr lang="en-US" dirty="0" err="1">
                <a:cs typeface="Times New Roman" panose="02020603050405020304" pitchFamily="18" charset="0"/>
              </a:rPr>
              <a:t>Các</a:t>
            </a:r>
            <a:r>
              <a:rPr lang="en-US" dirty="0">
                <a:cs typeface="Times New Roman" panose="02020603050405020304" pitchFamily="18" charset="0"/>
              </a:rPr>
              <a:t> </a:t>
            </a:r>
            <a:r>
              <a:rPr lang="en-US" dirty="0" err="1">
                <a:cs typeface="Times New Roman" panose="02020603050405020304" pitchFamily="18" charset="0"/>
              </a:rPr>
              <a:t>cách</a:t>
            </a:r>
            <a:r>
              <a:rPr lang="en-US" dirty="0">
                <a:cs typeface="Times New Roman" panose="02020603050405020304" pitchFamily="18" charset="0"/>
              </a:rPr>
              <a:t> </a:t>
            </a:r>
            <a:r>
              <a:rPr lang="en-US" dirty="0" err="1">
                <a:cs typeface="Times New Roman" panose="02020603050405020304" pitchFamily="18" charset="0"/>
              </a:rPr>
              <a:t>phòng</a:t>
            </a:r>
            <a:r>
              <a:rPr lang="en-US" dirty="0">
                <a:cs typeface="Times New Roman" panose="02020603050405020304" pitchFamily="18" charset="0"/>
              </a:rPr>
              <a:t> </a:t>
            </a:r>
            <a:r>
              <a:rPr lang="en-US" dirty="0" err="1">
                <a:cs typeface="Times New Roman" panose="02020603050405020304" pitchFamily="18" charset="0"/>
              </a:rPr>
              <a:t>chống</a:t>
            </a:r>
            <a:r>
              <a:rPr lang="en-US" dirty="0">
                <a:cs typeface="Times New Roman" panose="02020603050405020304" pitchFamily="18" charset="0"/>
              </a:rPr>
              <a:t> DoS/</a:t>
            </a:r>
            <a:r>
              <a:rPr lang="en-US" dirty="0" err="1">
                <a:cs typeface="Times New Roman" panose="02020603050405020304" pitchFamily="18" charset="0"/>
              </a:rPr>
              <a:t>DdoS</a:t>
            </a:r>
            <a:br>
              <a:rPr lang="en-US" dirty="0">
                <a:cs typeface="Times New Roman" panose="02020603050405020304" pitchFamily="18" charset="0"/>
              </a:rPr>
            </a:br>
            <a:endParaRPr lang="en-US"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6CC93C59-2F38-411A-B48D-4879F5B71398}"/>
              </a:ext>
            </a:extLst>
          </p:cNvPr>
          <p:cNvSpPr>
            <a:spLocks noGrp="1"/>
          </p:cNvSpPr>
          <p:nvPr>
            <p:ph idx="1"/>
          </p:nvPr>
        </p:nvSpPr>
        <p:spPr/>
        <p:txBody>
          <a:bodyPr/>
          <a:lstStyle/>
          <a:p>
            <a:r>
              <a:rPr lang="vi-VN" dirty="0"/>
              <a:t>Trước khi thiết lập chính sách cho tường lửa, chúng ta cần lập tài liệu đánh giá phân tích rủi ro có thể sảy ra đối với các ứng dụng của tổ chức khi bị tấn công từ chối dịch vụ. Kết quả của sự phân tích này sẽ bao gồm một danh sách các ứng dụng, và phương pháp bảo vệ các ứng dụng này như thế nào. Rủi ro là mặt đối lập của bảo mật nên chúng ta thường cố gắng loại trừ nó. Tuy nhiên, thực tế cho thấy các rủi ro không bao giờ loại trừ hết được.</a:t>
            </a:r>
            <a:endParaRPr lang="en-US" dirty="0"/>
          </a:p>
          <a:p>
            <a:endParaRPr lang="en-US" dirty="0"/>
          </a:p>
        </p:txBody>
      </p:sp>
    </p:spTree>
    <p:extLst>
      <p:ext uri="{BB962C8B-B14F-4D97-AF65-F5344CB8AC3E}">
        <p14:creationId xmlns:p14="http://schemas.microsoft.com/office/powerpoint/2010/main" val="177527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AF6F-EB47-405F-839B-1835D67E945D}"/>
              </a:ext>
            </a:extLst>
          </p:cNvPr>
          <p:cNvSpPr>
            <a:spLocks noGrp="1"/>
          </p:cNvSpPr>
          <p:nvPr>
            <p:ph type="title"/>
          </p:nvPr>
        </p:nvSpPr>
        <p:spPr/>
        <p:txBody>
          <a:bodyPr/>
          <a:lstStyle/>
          <a:p>
            <a:r>
              <a:rPr lang="en-US" dirty="0" err="1">
                <a:cs typeface="Times New Roman" panose="02020603050405020304" pitchFamily="18" charset="0"/>
              </a:rPr>
              <a:t>Các</a:t>
            </a:r>
            <a:r>
              <a:rPr lang="en-US" dirty="0">
                <a:cs typeface="Times New Roman" panose="02020603050405020304" pitchFamily="18" charset="0"/>
              </a:rPr>
              <a:t> </a:t>
            </a:r>
            <a:r>
              <a:rPr lang="en-US" dirty="0" err="1">
                <a:cs typeface="Times New Roman" panose="02020603050405020304" pitchFamily="18" charset="0"/>
              </a:rPr>
              <a:t>cách</a:t>
            </a:r>
            <a:r>
              <a:rPr lang="en-US" dirty="0">
                <a:cs typeface="Times New Roman" panose="02020603050405020304" pitchFamily="18" charset="0"/>
              </a:rPr>
              <a:t> </a:t>
            </a:r>
            <a:r>
              <a:rPr lang="en-US" dirty="0" err="1">
                <a:cs typeface="Times New Roman" panose="02020603050405020304" pitchFamily="18" charset="0"/>
              </a:rPr>
              <a:t>phòng</a:t>
            </a:r>
            <a:r>
              <a:rPr lang="en-US" dirty="0">
                <a:cs typeface="Times New Roman" panose="02020603050405020304" pitchFamily="18" charset="0"/>
              </a:rPr>
              <a:t> </a:t>
            </a:r>
            <a:r>
              <a:rPr lang="en-US" dirty="0" err="1">
                <a:cs typeface="Times New Roman" panose="02020603050405020304" pitchFamily="18" charset="0"/>
              </a:rPr>
              <a:t>chống</a:t>
            </a:r>
            <a:r>
              <a:rPr lang="en-US" dirty="0">
                <a:cs typeface="Times New Roman" panose="02020603050405020304" pitchFamily="18" charset="0"/>
              </a:rPr>
              <a:t> DoS/</a:t>
            </a:r>
            <a:r>
              <a:rPr lang="en-US" dirty="0" err="1">
                <a:cs typeface="Times New Roman" panose="02020603050405020304" pitchFamily="18" charset="0"/>
              </a:rPr>
              <a:t>DdoS</a:t>
            </a:r>
            <a:endParaRPr lang="en-US" dirty="0"/>
          </a:p>
        </p:txBody>
      </p:sp>
      <p:sp>
        <p:nvSpPr>
          <p:cNvPr id="3" name="Content Placeholder 2">
            <a:extLst>
              <a:ext uri="{FF2B5EF4-FFF2-40B4-BE49-F238E27FC236}">
                <a16:creationId xmlns:a16="http://schemas.microsoft.com/office/drawing/2014/main" id="{E4D3949F-32EE-4E92-9002-E59F1F01B3A3}"/>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Đặc quyền tối thiểu</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Kiểm soát dịch vụ</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Kiểm soát hướng</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Kiểm soát số lượng connections trên 1 IP trong 1 đơn vị thời gian</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Ngăn chặn Virus, Trojan, Worm</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Chuyển sang IPv6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5753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379DDCE-A055-4BF3-B6FF-6AE3A7BA6BBE}"/>
              </a:ext>
            </a:extLst>
          </p:cNvPr>
          <p:cNvSpPr txBox="1"/>
          <p:nvPr/>
        </p:nvSpPr>
        <p:spPr>
          <a:xfrm>
            <a:off x="-156753" y="3618127"/>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43770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3093-260A-4509-B869-E39E256AA335}"/>
              </a:ext>
            </a:extLst>
          </p:cNvPr>
          <p:cNvSpPr>
            <a:spLocks noGrp="1"/>
          </p:cNvSpPr>
          <p:nvPr>
            <p:ph type="title"/>
          </p:nvPr>
        </p:nvSpPr>
        <p:spPr/>
        <p:txBody>
          <a:bodyPr/>
          <a:lstStyle/>
          <a:p>
            <a:br>
              <a:rPr lang="en-US" dirty="0"/>
            </a:br>
            <a:r>
              <a:rPr lang="en-US" dirty="0"/>
              <a:t>c. </a:t>
            </a:r>
            <a:r>
              <a:rPr lang="en-US" dirty="0" err="1"/>
              <a:t>Mục</a:t>
            </a:r>
            <a:r>
              <a:rPr lang="en-US" dirty="0"/>
              <a:t> </a:t>
            </a:r>
            <a:r>
              <a:rPr lang="en-US" dirty="0" err="1"/>
              <a:t>đích</a:t>
            </a:r>
            <a:endParaRPr lang="en-US" dirty="0"/>
          </a:p>
        </p:txBody>
      </p:sp>
      <p:sp>
        <p:nvSpPr>
          <p:cNvPr id="3" name="Content Placeholder 2">
            <a:extLst>
              <a:ext uri="{FF2B5EF4-FFF2-40B4-BE49-F238E27FC236}">
                <a16:creationId xmlns:a16="http://schemas.microsoft.com/office/drawing/2014/main" id="{F4AC6F39-932C-4404-993C-51DB612C439B}"/>
              </a:ext>
            </a:extLst>
          </p:cNvPr>
          <p:cNvSpPr>
            <a:spLocks noGrp="1"/>
          </p:cNvSpPr>
          <p:nvPr>
            <p:ph idx="1"/>
          </p:nvPr>
        </p:nvSpPr>
        <p:spPr/>
        <p:txBody>
          <a:bodyPr/>
          <a:lstStyle/>
          <a:p>
            <a:r>
              <a:rPr lang="en-US" dirty="0" err="1"/>
              <a:t>Cố</a:t>
            </a:r>
            <a:r>
              <a:rPr lang="en-US" dirty="0"/>
              <a:t> </a:t>
            </a:r>
            <a:r>
              <a:rPr lang="en-US" dirty="0" err="1"/>
              <a:t>gắng</a:t>
            </a:r>
            <a:r>
              <a:rPr lang="en-US" dirty="0"/>
              <a:t> </a:t>
            </a:r>
            <a:r>
              <a:rPr lang="en-US" dirty="0" err="1"/>
              <a:t>chiếm</a:t>
            </a:r>
            <a:r>
              <a:rPr lang="en-US" dirty="0"/>
              <a:t> </a:t>
            </a:r>
            <a:r>
              <a:rPr lang="en-US" dirty="0" err="1"/>
              <a:t>băng</a:t>
            </a:r>
            <a:r>
              <a:rPr lang="en-US" dirty="0"/>
              <a:t> </a:t>
            </a:r>
            <a:r>
              <a:rPr lang="en-US" dirty="0" err="1"/>
              <a:t>thông</a:t>
            </a:r>
            <a:r>
              <a:rPr lang="en-US" dirty="0"/>
              <a:t> </a:t>
            </a:r>
            <a:r>
              <a:rPr lang="en-US" dirty="0" err="1"/>
              <a:t>mạng</a:t>
            </a:r>
            <a:r>
              <a:rPr lang="en-US" dirty="0"/>
              <a:t> </a:t>
            </a:r>
            <a:r>
              <a:rPr lang="en-US" dirty="0" err="1"/>
              <a:t>và</a:t>
            </a:r>
            <a:r>
              <a:rPr lang="en-US" dirty="0"/>
              <a:t> </a:t>
            </a:r>
            <a:r>
              <a:rPr lang="en-US" dirty="0" err="1"/>
              <a:t>làm</a:t>
            </a:r>
            <a:r>
              <a:rPr lang="en-US" dirty="0"/>
              <a:t> </a:t>
            </a:r>
            <a:r>
              <a:rPr lang="en-US" dirty="0" err="1"/>
              <a:t>hệ</a:t>
            </a:r>
            <a:r>
              <a:rPr lang="en-US" dirty="0"/>
              <a:t> </a:t>
            </a:r>
            <a:r>
              <a:rPr lang="en-US" dirty="0" err="1"/>
              <a:t>thống</a:t>
            </a:r>
            <a:r>
              <a:rPr lang="en-US" dirty="0"/>
              <a:t> </a:t>
            </a:r>
            <a:r>
              <a:rPr lang="en-US" dirty="0" err="1"/>
              <a:t>mạng</a:t>
            </a:r>
            <a:r>
              <a:rPr lang="en-US" dirty="0"/>
              <a:t> </a:t>
            </a:r>
            <a:r>
              <a:rPr lang="en-US" dirty="0" err="1"/>
              <a:t>bị</a:t>
            </a:r>
            <a:r>
              <a:rPr lang="en-US" dirty="0"/>
              <a:t> </a:t>
            </a:r>
            <a:r>
              <a:rPr lang="en-US" dirty="0" err="1"/>
              <a:t>ngập</a:t>
            </a:r>
            <a:r>
              <a:rPr lang="en-US" dirty="0"/>
              <a:t> (flood), </a:t>
            </a:r>
            <a:r>
              <a:rPr lang="en-US" dirty="0" err="1"/>
              <a:t>khi</a:t>
            </a:r>
            <a:r>
              <a:rPr lang="en-US" dirty="0"/>
              <a:t> </a:t>
            </a:r>
            <a:r>
              <a:rPr lang="en-US" dirty="0" err="1"/>
              <a:t>đó</a:t>
            </a:r>
            <a:r>
              <a:rPr lang="en-US" dirty="0"/>
              <a:t> </a:t>
            </a:r>
            <a:r>
              <a:rPr lang="en-US" dirty="0" err="1"/>
              <a:t>hệ</a:t>
            </a:r>
            <a:r>
              <a:rPr lang="en-US" dirty="0"/>
              <a:t> </a:t>
            </a:r>
            <a:r>
              <a:rPr lang="en-US" dirty="0" err="1"/>
              <a:t>thống</a:t>
            </a:r>
            <a:r>
              <a:rPr lang="en-US" dirty="0"/>
              <a:t> </a:t>
            </a:r>
            <a:r>
              <a:rPr lang="en-US" dirty="0" err="1"/>
              <a:t>mạng</a:t>
            </a:r>
            <a:r>
              <a:rPr lang="en-US" dirty="0"/>
              <a:t> </a:t>
            </a:r>
            <a:r>
              <a:rPr lang="en-US" dirty="0" err="1"/>
              <a:t>sẽ</a:t>
            </a:r>
            <a:r>
              <a:rPr lang="en-US" dirty="0"/>
              <a:t> </a:t>
            </a:r>
            <a:r>
              <a:rPr lang="en-US" dirty="0" err="1"/>
              <a:t>không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đáp</a:t>
            </a:r>
            <a:r>
              <a:rPr lang="en-US" dirty="0"/>
              <a:t> </a:t>
            </a:r>
            <a:r>
              <a:rPr lang="en-US" dirty="0" err="1"/>
              <a:t>ứng</a:t>
            </a:r>
            <a:r>
              <a:rPr lang="en-US" dirty="0"/>
              <a:t> </a:t>
            </a:r>
            <a:r>
              <a:rPr lang="en-US" dirty="0" err="1"/>
              <a:t>những</a:t>
            </a:r>
            <a:r>
              <a:rPr lang="en-US" dirty="0"/>
              <a:t> </a:t>
            </a:r>
            <a:r>
              <a:rPr lang="en-US" dirty="0" err="1"/>
              <a:t>dịch</a:t>
            </a:r>
            <a:r>
              <a:rPr lang="en-US" dirty="0"/>
              <a:t> </a:t>
            </a:r>
            <a:r>
              <a:rPr lang="en-US" dirty="0" err="1"/>
              <a:t>vụ</a:t>
            </a:r>
            <a:r>
              <a:rPr lang="en-US" dirty="0"/>
              <a:t> </a:t>
            </a:r>
            <a:r>
              <a:rPr lang="en-US" dirty="0" err="1"/>
              <a:t>khác</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bình</a:t>
            </a:r>
            <a:r>
              <a:rPr lang="en-US" dirty="0"/>
              <a:t> </a:t>
            </a:r>
            <a:r>
              <a:rPr lang="en-US" dirty="0" err="1"/>
              <a:t>thường</a:t>
            </a:r>
            <a:r>
              <a:rPr lang="en-US" dirty="0"/>
              <a:t>.</a:t>
            </a:r>
          </a:p>
          <a:p>
            <a:r>
              <a:rPr lang="en-US" dirty="0" err="1"/>
              <a:t>Cố</a:t>
            </a:r>
            <a:r>
              <a:rPr lang="en-US" dirty="0"/>
              <a:t> </a:t>
            </a:r>
            <a:r>
              <a:rPr lang="en-US" dirty="0" err="1"/>
              <a:t>gắng</a:t>
            </a:r>
            <a:r>
              <a:rPr lang="en-US" dirty="0"/>
              <a:t> </a:t>
            </a:r>
            <a:r>
              <a:rPr lang="en-US" dirty="0" err="1"/>
              <a:t>làm</a:t>
            </a:r>
            <a:r>
              <a:rPr lang="en-US" dirty="0"/>
              <a:t> </a:t>
            </a:r>
            <a:r>
              <a:rPr lang="en-US" dirty="0" err="1"/>
              <a:t>ngắt</a:t>
            </a:r>
            <a:r>
              <a:rPr lang="en-US" dirty="0"/>
              <a:t> </a:t>
            </a:r>
            <a:r>
              <a:rPr lang="en-US" dirty="0" err="1"/>
              <a:t>kết</a:t>
            </a:r>
            <a:r>
              <a:rPr lang="en-US" dirty="0"/>
              <a:t> </a:t>
            </a:r>
            <a:r>
              <a:rPr lang="en-US" dirty="0" err="1"/>
              <a:t>nối</a:t>
            </a:r>
            <a:r>
              <a:rPr lang="en-US" dirty="0"/>
              <a:t> </a:t>
            </a:r>
            <a:r>
              <a:rPr lang="en-US" dirty="0" err="1"/>
              <a:t>giữa</a:t>
            </a:r>
            <a:r>
              <a:rPr lang="en-US" dirty="0"/>
              <a:t> </a:t>
            </a:r>
            <a:r>
              <a:rPr lang="en-US" dirty="0" err="1"/>
              <a:t>hai</a:t>
            </a:r>
            <a:r>
              <a:rPr lang="en-US" dirty="0"/>
              <a:t> </a:t>
            </a:r>
            <a:r>
              <a:rPr lang="en-US" dirty="0" err="1"/>
              <a:t>máy</a:t>
            </a:r>
            <a:r>
              <a:rPr lang="en-US" dirty="0"/>
              <a:t>, </a:t>
            </a:r>
            <a:r>
              <a:rPr lang="en-US" dirty="0" err="1"/>
              <a:t>và</a:t>
            </a:r>
            <a:r>
              <a:rPr lang="en-US" dirty="0"/>
              <a:t> </a:t>
            </a:r>
            <a:r>
              <a:rPr lang="en-US" dirty="0" err="1"/>
              <a:t>ngăn</a:t>
            </a:r>
            <a:r>
              <a:rPr lang="en-US" dirty="0"/>
              <a:t> </a:t>
            </a:r>
            <a:r>
              <a:rPr lang="en-US" dirty="0" err="1"/>
              <a:t>chặn</a:t>
            </a:r>
            <a:r>
              <a:rPr lang="en-US" dirty="0"/>
              <a:t> </a:t>
            </a:r>
            <a:r>
              <a:rPr lang="en-US" dirty="0" err="1"/>
              <a:t>quá</a:t>
            </a:r>
            <a:r>
              <a:rPr lang="en-US" dirty="0"/>
              <a:t> </a:t>
            </a:r>
            <a:r>
              <a:rPr lang="en-US" dirty="0" err="1"/>
              <a:t>trình</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dịch</a:t>
            </a:r>
            <a:r>
              <a:rPr lang="en-US" dirty="0"/>
              <a:t> </a:t>
            </a:r>
            <a:r>
              <a:rPr lang="en-US" dirty="0" err="1"/>
              <a:t>vụ</a:t>
            </a:r>
            <a:r>
              <a:rPr lang="en-US" dirty="0"/>
              <a:t>.</a:t>
            </a:r>
          </a:p>
          <a:p>
            <a:r>
              <a:rPr lang="en-US" dirty="0" err="1"/>
              <a:t>Cố</a:t>
            </a:r>
            <a:r>
              <a:rPr lang="en-US" dirty="0"/>
              <a:t> </a:t>
            </a:r>
            <a:r>
              <a:rPr lang="en-US" dirty="0" err="1"/>
              <a:t>gắng</a:t>
            </a:r>
            <a:r>
              <a:rPr lang="en-US" dirty="0"/>
              <a:t> </a:t>
            </a:r>
            <a:r>
              <a:rPr lang="en-US" dirty="0" err="1"/>
              <a:t>ngăn</a:t>
            </a:r>
            <a:r>
              <a:rPr lang="en-US" dirty="0"/>
              <a:t> </a:t>
            </a:r>
            <a:r>
              <a:rPr lang="en-US" dirty="0" err="1"/>
              <a:t>chặn</a:t>
            </a:r>
            <a:r>
              <a:rPr lang="en-US" dirty="0"/>
              <a:t> </a:t>
            </a:r>
            <a:r>
              <a:rPr lang="en-US" dirty="0" err="1"/>
              <a:t>những</a:t>
            </a:r>
            <a:r>
              <a:rPr lang="en-US" dirty="0"/>
              <a:t> </a:t>
            </a:r>
            <a:r>
              <a:rPr lang="en-US" dirty="0" err="1"/>
              <a:t>người</a:t>
            </a:r>
            <a:r>
              <a:rPr lang="en-US" dirty="0"/>
              <a:t> </a:t>
            </a:r>
            <a:r>
              <a:rPr lang="en-US" dirty="0" err="1"/>
              <a:t>dùng</a:t>
            </a:r>
            <a:r>
              <a:rPr lang="en-US" dirty="0"/>
              <a:t> </a:t>
            </a:r>
            <a:r>
              <a:rPr lang="en-US" dirty="0" err="1"/>
              <a:t>cụ</a:t>
            </a:r>
            <a:r>
              <a:rPr lang="en-US" dirty="0"/>
              <a:t> </a:t>
            </a:r>
            <a:r>
              <a:rPr lang="en-US" dirty="0" err="1"/>
              <a:t>thể</a:t>
            </a:r>
            <a:r>
              <a:rPr lang="en-US" dirty="0"/>
              <a:t> </a:t>
            </a:r>
            <a:r>
              <a:rPr lang="en-US" dirty="0" err="1"/>
              <a:t>vào</a:t>
            </a:r>
            <a:r>
              <a:rPr lang="en-US" dirty="0"/>
              <a:t> </a:t>
            </a:r>
            <a:r>
              <a:rPr lang="en-US" dirty="0" err="1"/>
              <a:t>một</a:t>
            </a:r>
            <a:r>
              <a:rPr lang="en-US" dirty="0"/>
              <a:t> </a:t>
            </a:r>
            <a:r>
              <a:rPr lang="en-US" dirty="0" err="1"/>
              <a:t>dịch</a:t>
            </a:r>
            <a:r>
              <a:rPr lang="en-US" dirty="0"/>
              <a:t> </a:t>
            </a:r>
            <a:r>
              <a:rPr lang="en-US" dirty="0" err="1"/>
              <a:t>vụ</a:t>
            </a:r>
            <a:r>
              <a:rPr lang="en-US" dirty="0"/>
              <a:t> </a:t>
            </a:r>
            <a:r>
              <a:rPr lang="en-US" dirty="0" err="1"/>
              <a:t>nào</a:t>
            </a:r>
            <a:r>
              <a:rPr lang="en-US" dirty="0"/>
              <a:t> </a:t>
            </a:r>
            <a:r>
              <a:rPr lang="en-US" dirty="0" err="1"/>
              <a:t>đó</a:t>
            </a:r>
            <a:r>
              <a:rPr lang="en-US" dirty="0"/>
              <a:t>.</a:t>
            </a:r>
          </a:p>
          <a:p>
            <a:r>
              <a:rPr lang="en-US" dirty="0" err="1"/>
              <a:t>Cố</a:t>
            </a:r>
            <a:r>
              <a:rPr lang="en-US" dirty="0"/>
              <a:t> </a:t>
            </a:r>
            <a:r>
              <a:rPr lang="en-US" dirty="0" err="1"/>
              <a:t>gắng</a:t>
            </a:r>
            <a:r>
              <a:rPr lang="en-US" dirty="0"/>
              <a:t> </a:t>
            </a:r>
            <a:r>
              <a:rPr lang="en-US" dirty="0" err="1"/>
              <a:t>ngăn</a:t>
            </a:r>
            <a:r>
              <a:rPr lang="en-US" dirty="0"/>
              <a:t> </a:t>
            </a:r>
            <a:r>
              <a:rPr lang="en-US" dirty="0" err="1"/>
              <a:t>chặn</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không</a:t>
            </a:r>
            <a:r>
              <a:rPr lang="en-US" dirty="0"/>
              <a:t> </a:t>
            </a:r>
            <a:r>
              <a:rPr lang="en-US" dirty="0" err="1"/>
              <a:t>cho</a:t>
            </a:r>
            <a:r>
              <a:rPr lang="en-US" dirty="0"/>
              <a:t> </a:t>
            </a:r>
            <a:r>
              <a:rPr lang="en-US" dirty="0" err="1"/>
              <a:t>người</a:t>
            </a:r>
            <a:r>
              <a:rPr lang="en-US" dirty="0"/>
              <a:t> </a:t>
            </a:r>
            <a:r>
              <a:rPr lang="en-US" dirty="0" err="1"/>
              <a:t>khác</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truy</a:t>
            </a:r>
            <a:r>
              <a:rPr lang="en-US" dirty="0"/>
              <a:t> </a:t>
            </a:r>
            <a:r>
              <a:rPr lang="en-US" dirty="0" err="1"/>
              <a:t>cập</a:t>
            </a:r>
            <a:r>
              <a:rPr lang="en-US" dirty="0"/>
              <a:t> </a:t>
            </a:r>
            <a:r>
              <a:rPr lang="en-US" dirty="0" err="1"/>
              <a:t>vào</a:t>
            </a:r>
            <a:r>
              <a:rPr lang="en-US" dirty="0"/>
              <a:t>.</a:t>
            </a:r>
            <a:br>
              <a:rPr lang="en-US" dirty="0"/>
            </a:br>
            <a:endParaRPr lang="en-US" dirty="0"/>
          </a:p>
        </p:txBody>
      </p:sp>
    </p:spTree>
    <p:extLst>
      <p:ext uri="{BB962C8B-B14F-4D97-AF65-F5344CB8AC3E}">
        <p14:creationId xmlns:p14="http://schemas.microsoft.com/office/powerpoint/2010/main" val="370416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C190-E304-4B31-9079-623B70742297}"/>
              </a:ext>
            </a:extLst>
          </p:cNvPr>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B15046-8B16-4716-9C67-D1C1A057E249}"/>
              </a:ext>
            </a:extLst>
          </p:cNvPr>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Internet.</a:t>
            </a:r>
          </a:p>
          <a:p>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khan </a:t>
            </a:r>
            <a:r>
              <a:rPr lang="en-US" dirty="0" err="1">
                <a:latin typeface="Times New Roman" panose="02020603050405020304" pitchFamily="18" charset="0"/>
                <a:cs typeface="Times New Roman" panose="02020603050405020304" pitchFamily="18" charset="0"/>
              </a:rPr>
              <a:t>hiếm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(Network Bandwidth),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ổ </a:t>
            </a:r>
            <a:r>
              <a:rPr lang="en-US" dirty="0" err="1">
                <a:latin typeface="Times New Roman" panose="02020603050405020304" pitchFamily="18" charset="0"/>
                <a:cs typeface="Times New Roman" panose="02020603050405020304" pitchFamily="18" charset="0"/>
              </a:rPr>
              <a:t>đĩa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CPU Time hay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DoS.</a:t>
            </a:r>
          </a:p>
          <a:p>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Phá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Phá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00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7323-B170-41DC-B4C8-56426F56C269}"/>
              </a:ext>
            </a:extLst>
          </p:cNvPr>
          <p:cNvSpPr>
            <a:spLocks noGrp="1"/>
          </p:cNvSpPr>
          <p:nvPr>
            <p:ph type="title"/>
          </p:nvPr>
        </p:nvSpPr>
        <p:spPr/>
        <p:txBody>
          <a:bodyPr/>
          <a:lstStyle/>
          <a:p>
            <a:br>
              <a:rPr lang="en-US" dirty="0"/>
            </a:br>
            <a:r>
              <a:rPr lang="en-US" dirty="0"/>
              <a:t>2. </a:t>
            </a:r>
            <a:r>
              <a:rPr lang="en-US" dirty="0" err="1"/>
              <a:t>Các</a:t>
            </a:r>
            <a:r>
              <a:rPr lang="en-US" dirty="0"/>
              <a:t> </a:t>
            </a:r>
            <a:r>
              <a:rPr lang="en-US" dirty="0" err="1"/>
              <a:t>dạng</a:t>
            </a:r>
            <a:r>
              <a:rPr lang="en-US" dirty="0"/>
              <a:t> </a:t>
            </a:r>
            <a:r>
              <a:rPr lang="en-US" dirty="0" err="1"/>
              <a:t>tấn</a:t>
            </a:r>
            <a:r>
              <a:rPr lang="en-US" dirty="0"/>
              <a:t> </a:t>
            </a:r>
            <a:r>
              <a:rPr lang="en-US" dirty="0" err="1"/>
              <a:t>công</a:t>
            </a:r>
            <a:r>
              <a:rPr lang="en-US" dirty="0"/>
              <a:t> DoS</a:t>
            </a:r>
          </a:p>
        </p:txBody>
      </p:sp>
      <p:sp>
        <p:nvSpPr>
          <p:cNvPr id="3" name="Content Placeholder 2">
            <a:extLst>
              <a:ext uri="{FF2B5EF4-FFF2-40B4-BE49-F238E27FC236}">
                <a16:creationId xmlns:a16="http://schemas.microsoft.com/office/drawing/2014/main" id="{D2483071-7B8A-41F9-898F-28A5CA8FAC02}"/>
              </a:ext>
            </a:extLst>
          </p:cNvPr>
          <p:cNvSpPr>
            <a:spLocks noGrp="1"/>
          </p:cNvSpPr>
          <p:nvPr>
            <p:ph idx="1"/>
          </p:nvPr>
        </p:nvSpPr>
        <p:spPr/>
        <p:txBody>
          <a:bodyPr/>
          <a:lstStyle/>
          <a:p>
            <a:r>
              <a:rPr lang="en-US" dirty="0"/>
              <a:t>Smurf</a:t>
            </a:r>
          </a:p>
          <a:p>
            <a:r>
              <a:rPr lang="en-US" dirty="0"/>
              <a:t>Buffer Overflow </a:t>
            </a:r>
          </a:p>
          <a:p>
            <a:r>
              <a:rPr lang="en-US" dirty="0"/>
              <a:t>Ping of Death</a:t>
            </a:r>
          </a:p>
          <a:p>
            <a:r>
              <a:rPr lang="en-US" dirty="0"/>
              <a:t>Teardrop</a:t>
            </a:r>
          </a:p>
          <a:p>
            <a:r>
              <a:rPr lang="en-US" dirty="0"/>
              <a:t>SYN</a:t>
            </a:r>
          </a:p>
          <a:p>
            <a:r>
              <a:rPr lang="en-US" dirty="0" err="1"/>
              <a:t>Slowloris</a:t>
            </a:r>
            <a:r>
              <a:rPr lang="en-US" dirty="0"/>
              <a:t> HTTP DoS</a:t>
            </a:r>
          </a:p>
          <a:p>
            <a:r>
              <a:rPr lang="en-US" dirty="0"/>
              <a:t>Slow read HTTP DoS</a:t>
            </a:r>
            <a:br>
              <a:rPr lang="en-US" dirty="0"/>
            </a:br>
            <a:endParaRPr lang="en-US" dirty="0"/>
          </a:p>
        </p:txBody>
      </p:sp>
    </p:spTree>
    <p:extLst>
      <p:ext uri="{BB962C8B-B14F-4D97-AF65-F5344CB8AC3E}">
        <p14:creationId xmlns:p14="http://schemas.microsoft.com/office/powerpoint/2010/main" val="72568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F6DA-0820-4D28-B883-193BF8DE2978}"/>
              </a:ext>
            </a:extLst>
          </p:cNvPr>
          <p:cNvSpPr>
            <a:spLocks noGrp="1"/>
          </p:cNvSpPr>
          <p:nvPr>
            <p:ph type="title"/>
          </p:nvPr>
        </p:nvSpPr>
        <p:spPr/>
        <p:txBody>
          <a:bodyPr>
            <a:normAutofit fontScale="90000"/>
          </a:bodyPr>
          <a:lstStyle/>
          <a:p>
            <a:br>
              <a:rPr lang="en-US" dirty="0"/>
            </a:br>
            <a:r>
              <a:rPr lang="en-US" dirty="0" err="1"/>
              <a:t>Tấn</a:t>
            </a:r>
            <a:r>
              <a:rPr lang="en-US" dirty="0"/>
              <a:t> </a:t>
            </a:r>
            <a:r>
              <a:rPr lang="en-US" dirty="0" err="1"/>
              <a:t>công</a:t>
            </a:r>
            <a:r>
              <a:rPr lang="en-US" dirty="0"/>
              <a:t> Smurf</a:t>
            </a:r>
            <a:br>
              <a:rPr lang="en-US" dirty="0"/>
            </a:br>
            <a:endParaRPr lang="en-US" dirty="0"/>
          </a:p>
        </p:txBody>
      </p:sp>
      <p:sp>
        <p:nvSpPr>
          <p:cNvPr id="3" name="Content Placeholder 2">
            <a:extLst>
              <a:ext uri="{FF2B5EF4-FFF2-40B4-BE49-F238E27FC236}">
                <a16:creationId xmlns:a16="http://schemas.microsoft.com/office/drawing/2014/main" id="{E0651EED-600B-4F79-99A2-2A5F3B1534C4}"/>
              </a:ext>
            </a:extLst>
          </p:cNvPr>
          <p:cNvSpPr>
            <a:spLocks noGrp="1"/>
          </p:cNvSpPr>
          <p:nvPr>
            <p:ph idx="1"/>
          </p:nvPr>
        </p:nvSpPr>
        <p:spPr>
          <a:xfrm>
            <a:off x="677334" y="2160589"/>
            <a:ext cx="8596668" cy="4248524"/>
          </a:xfrm>
        </p:spPr>
        <p:txBody>
          <a:bodyPr>
            <a:noAutofit/>
          </a:bodyPr>
          <a:lstStyle/>
          <a:p>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ICMP (ping)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Broadcast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ping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 ping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B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B reply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ping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Broadcast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Reply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ping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Broadcast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reply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chứ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Smurf.</a:t>
            </a:r>
          </a:p>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chịu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đợt</a:t>
            </a:r>
            <a:r>
              <a:rPr lang="en-US" dirty="0">
                <a:latin typeface="Times New Roman" panose="02020603050405020304" pitchFamily="18" charset="0"/>
                <a:cs typeface="Times New Roman" panose="02020603050405020304" pitchFamily="18" charset="0"/>
              </a:rPr>
              <a:t> Reply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ICMP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dớt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chậm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luồng</a:t>
            </a:r>
            <a:r>
              <a:rPr lang="en-US" dirty="0">
                <a:latin typeface="Times New Roman" panose="02020603050405020304" pitchFamily="18" charset="0"/>
                <a:cs typeface="Times New Roman" panose="02020603050405020304" pitchFamily="18" charset="0"/>
              </a:rPr>
              <a:t> ping reply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BOT).</a:t>
            </a:r>
          </a:p>
          <a:p>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Fraggle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UDP echo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Smurf.</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7746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191</TotalTime>
  <Words>3416</Words>
  <Application>Microsoft Office PowerPoint</Application>
  <PresentationFormat>Widescreen</PresentationFormat>
  <Paragraphs>301</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HY그래픽M</vt:lpstr>
      <vt:lpstr>Times New Roman</vt:lpstr>
      <vt:lpstr>Trebuchet MS</vt:lpstr>
      <vt:lpstr>Wingdings 3</vt:lpstr>
      <vt:lpstr>Facet</vt:lpstr>
      <vt:lpstr>PowerPoint Presentation</vt:lpstr>
      <vt:lpstr>                Nội dung trình bày</vt:lpstr>
      <vt:lpstr>Phần 1: Tổng quan về DoS</vt:lpstr>
      <vt:lpstr> a. Các cuộc tấn công tiêu biểu</vt:lpstr>
      <vt:lpstr> b. Khái niệm </vt:lpstr>
      <vt:lpstr> c. Mục đích</vt:lpstr>
      <vt:lpstr> d. Mục tiêu</vt:lpstr>
      <vt:lpstr> 2. Các dạng tấn công DoS</vt:lpstr>
      <vt:lpstr> Tấn công Smurf </vt:lpstr>
      <vt:lpstr> Tấn công Smurf  </vt:lpstr>
      <vt:lpstr>Tấn công Buffer Overflow  </vt:lpstr>
      <vt:lpstr>Tấn công Ping of Death</vt:lpstr>
      <vt:lpstr>Tấn công Teardrop</vt:lpstr>
      <vt:lpstr>Tấn công SYN</vt:lpstr>
      <vt:lpstr>Tấn công SYN</vt:lpstr>
      <vt:lpstr>Tấn công SYN</vt:lpstr>
      <vt:lpstr>Slowloris HTTP DoS</vt:lpstr>
      <vt:lpstr>Slow read HTTP DoS</vt:lpstr>
      <vt:lpstr> 3. Các công cụ tấn công DoS</vt:lpstr>
      <vt:lpstr>Tools DoS – Jolt2</vt:lpstr>
      <vt:lpstr>Tools DoS – Jolt2</vt:lpstr>
      <vt:lpstr>Tools DoS: Bubonic.c</vt:lpstr>
      <vt:lpstr>Tools DoS: Bubonic.c</vt:lpstr>
      <vt:lpstr>Tools DoS: Land and LaTierra</vt:lpstr>
      <vt:lpstr>Tools DoS: Targa</vt:lpstr>
      <vt:lpstr>Tools DoS Blast 2.0</vt:lpstr>
      <vt:lpstr>Tools DoS – Nemesys</vt:lpstr>
      <vt:lpstr>Tools DoS – Nemesys</vt:lpstr>
      <vt:lpstr>Tool DoS – Panther2.</vt:lpstr>
      <vt:lpstr>Tool DoS – Panther2.</vt:lpstr>
      <vt:lpstr>Tool DoS – Crazy Pinger </vt:lpstr>
      <vt:lpstr>Tool DoS – Some Trouble </vt:lpstr>
      <vt:lpstr>Tool DoS – Some Trouble </vt:lpstr>
      <vt:lpstr>DoS Tools – UDP Flood </vt:lpstr>
      <vt:lpstr>DoS Tools – UDP Flood </vt:lpstr>
      <vt:lpstr>Tools DoS – FSMAX </vt:lpstr>
      <vt:lpstr>Tools DoS – FSMAX </vt:lpstr>
      <vt:lpstr>Phần 2: Tổng quan về Ddos </vt:lpstr>
      <vt:lpstr>Tấn công Ddos</vt:lpstr>
      <vt:lpstr>Tấn công Ddos</vt:lpstr>
      <vt:lpstr>Các đặc tính của tấn công DDoS. </vt:lpstr>
      <vt:lpstr>Kiến trúc tổng quan của DDoS attack-network. </vt:lpstr>
      <vt:lpstr>Kiến trúc tổng quan của DDoS attack-network. </vt:lpstr>
      <vt:lpstr>Mô hình Agent – Handler </vt:lpstr>
      <vt:lpstr>Mô hình IRC – Based </vt:lpstr>
      <vt:lpstr>Phân loại tấn công DDoS </vt:lpstr>
      <vt:lpstr>Phân loại tấn công DDoS </vt:lpstr>
      <vt:lpstr>BandWith Depletion Attack</vt:lpstr>
      <vt:lpstr>Flood attack </vt:lpstr>
      <vt:lpstr>Amplification Attack </vt:lpstr>
      <vt:lpstr>Resource Deleption Attack</vt:lpstr>
      <vt:lpstr>Protocol Exploit Attack </vt:lpstr>
      <vt:lpstr>Malformed Packet Attack </vt:lpstr>
      <vt:lpstr>Các tools sử dụng để tấn công DDoS </vt:lpstr>
      <vt:lpstr>Phần 3: Các cách phòng chống DoS/DdoS </vt:lpstr>
      <vt:lpstr>Các cách phòng chống DoS/DdoS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Tường Võ</dc:creator>
  <cp:lastModifiedBy>Tường Võ</cp:lastModifiedBy>
  <cp:revision>20</cp:revision>
  <dcterms:created xsi:type="dcterms:W3CDTF">2021-04-21T09:15:48Z</dcterms:created>
  <dcterms:modified xsi:type="dcterms:W3CDTF">2021-04-22T07:31:59Z</dcterms:modified>
</cp:coreProperties>
</file>