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8" r:id="rId2"/>
    <p:sldId id="256" r:id="rId3"/>
    <p:sldId id="263" r:id="rId4"/>
    <p:sldId id="264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9C8E8DDA-3AC9-4D93-A398-5446FEAA6E65}">
          <p14:sldIdLst>
            <p14:sldId id="258"/>
            <p14:sldId id="256"/>
            <p14:sldId id="263"/>
            <p14:sldId id="264"/>
            <p14:sldId id="279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24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38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1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E2E8-6AF3-496D-B66D-C2ACBC6CB42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3CE4DE-28F7-47B3-833A-05D3CDA2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i%E1%BA%BFng_An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.wikipedia.org/wiki/M%E1%BA%ADt_kh%E1%BA%A9u_truy_nh%E1%BA%ADp" TargetMode="External"/><Relationship Id="rId5" Type="http://schemas.openxmlformats.org/officeDocument/2006/relationships/hyperlink" Target="https://vi.wikipedia.org/wiki/Bit" TargetMode="External"/><Relationship Id="rId4" Type="http://schemas.openxmlformats.org/officeDocument/2006/relationships/hyperlink" Target="https://vi.wikipedia.org/wiki/H%C3%A0m_b%C4%83m_m%E1%BA%ADt_m%C3%A3_h%E1%BB%8Dc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/index.php?title=Ph%C3%A9p_ph%E1%BB%A7_%C4%91%E1%BB%8Bnh&amp;action=edit&amp;redlink=1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vi.wikipedia.org/w/index.php?title=Ph%C3%A9p_h%E1%BB%99i&amp;action=edit&amp;redlink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Ph%C3%A9p_giao" TargetMode="External"/><Relationship Id="rId5" Type="http://schemas.openxmlformats.org/officeDocument/2006/relationships/hyperlink" Target="https://vi.wikipedia.org/w/index.php?title=XOR&amp;action=edit&amp;redlink=1" TargetMode="External"/><Relationship Id="rId4" Type="http://schemas.openxmlformats.org/officeDocument/2006/relationships/hyperlink" Target="https://vi.wikipedia.org/w/index.php?title=C%E1%BB%99ng_m%C3%B4_%C4%91un&amp;action=edit&amp;redlink=1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vi.wikipedia.org/w/index.php?title=Bruteforce&amp;action=edit&amp;redlink=1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2004" TargetMode="External"/><Relationship Id="rId5" Type="http://schemas.openxmlformats.org/officeDocument/2006/relationships/hyperlink" Target="https://vi.wikipedia.org/w/index.php?title=T%C3%ADnh_to%C3%A1n_ph%C3%A2n_b%E1%BB%91&amp;action=edit&amp;redlink=1" TargetMode="External"/><Relationship Id="rId4" Type="http://schemas.openxmlformats.org/officeDocument/2006/relationships/hyperlink" Target="https://vi.wikipedia.org/w/index.php?title=MD5CRK&amp;action=edit&amp;redlink=1" TargetMode="External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4" y="0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5791" y="1846603"/>
            <a:ext cx="977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FF0000"/>
                </a:solidFill>
              </a:rPr>
              <a:t>Kính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chào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thầy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và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các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bạn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11" name="Heart 10">
            <a:hlinkClick r:id="" action="ppaction://noaction"/>
          </p:cNvPr>
          <p:cNvSpPr/>
          <p:nvPr/>
        </p:nvSpPr>
        <p:spPr>
          <a:xfrm>
            <a:off x="10588444" y="5522976"/>
            <a:ext cx="1362764" cy="1031342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97075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1" y="0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4679" y="782357"/>
            <a:ext cx="4750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Bảo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Mật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Thông</a:t>
            </a:r>
            <a:r>
              <a:rPr lang="en-US" sz="3200" b="1" dirty="0" smtClean="0"/>
              <a:t> Tin</a:t>
            </a:r>
          </a:p>
          <a:p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2545" y="1298732"/>
            <a:ext cx="36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</a:rPr>
              <a:t>Mã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</a:rPr>
              <a:t>Hóa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 MD5 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5193" y="2564969"/>
            <a:ext cx="368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581638" y="2473293"/>
            <a:ext cx="656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MD5</a:t>
            </a:r>
            <a:r>
              <a:rPr lang="en-US" dirty="0"/>
              <a:t> 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</a:t>
            </a:r>
            <a:r>
              <a:rPr lang="en-US" dirty="0" err="1">
                <a:hlinkClick r:id="rId3" tooltip="Tiếng Anh"/>
              </a:rPr>
              <a:t>tiếng</a:t>
            </a:r>
            <a:r>
              <a:rPr lang="en-US" dirty="0">
                <a:hlinkClick r:id="rId3" tooltip="Tiếng Anh"/>
              </a:rPr>
              <a:t> Anh</a:t>
            </a:r>
            <a:r>
              <a:rPr lang="en-US" dirty="0"/>
              <a:t> </a:t>
            </a:r>
            <a:r>
              <a:rPr lang="en-US" b="1" dirty="0"/>
              <a:t>Message-Digest algorithm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879" y="3184902"/>
            <a:ext cx="833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là một </a:t>
            </a:r>
            <a:r>
              <a:rPr lang="vi-VN" dirty="0">
                <a:hlinkClick r:id="rId4" tooltip="Hàm băm mật mã học"/>
              </a:rPr>
              <a:t>hàm băm mật mã học</a:t>
            </a:r>
            <a:r>
              <a:rPr lang="vi-VN" dirty="0"/>
              <a:t> được sử dụng phổ biến với giá trị Hash dài 128-</a:t>
            </a:r>
            <a:r>
              <a:rPr lang="vi-VN" dirty="0">
                <a:hlinkClick r:id="rId5"/>
              </a:rPr>
              <a:t>bit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8878" y="4006312"/>
            <a:ext cx="807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MD5 được dùng rộng rãi trong các phần mềm </a:t>
            </a:r>
            <a:r>
              <a:rPr lang="vi-VN" dirty="0" smtClean="0"/>
              <a:t>để </a:t>
            </a:r>
            <a:r>
              <a:rPr lang="vi-VN" dirty="0"/>
              <a:t>đảm bảo việc truyền tập </a:t>
            </a:r>
            <a:r>
              <a:rPr lang="vi-VN" dirty="0" smtClean="0"/>
              <a:t>tin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5193" y="4843221"/>
            <a:ext cx="50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MD5 được dùng rộng rãi để lưu trữ </a:t>
            </a:r>
            <a:r>
              <a:rPr lang="vi-VN" dirty="0">
                <a:hlinkClick r:id="rId6" tooltip="Mật khẩu truy nhập"/>
              </a:rPr>
              <a:t>mật 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2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UTECH">
            <a:extLst>
              <a:ext uri="{FF2B5EF4-FFF2-40B4-BE49-F238E27FC236}">
                <a16:creationId xmlns="" xmlns:a16="http://schemas.microsoft.com/office/drawing/2014/main" id="{E0367329-C5C7-4F6C-84E3-338F6B42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1" y="0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53186" y="2914457"/>
            <a:ext cx="42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AutoShape 3" descr="{\displaystyle G(X,Y,Z)=(X\wedge {Z})\vee (Y\wedge \neg {Z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{\displaystyle H(X,Y,Z)=X\oplus Y\oplus Z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{\displaystyle I(X,Y,Z)=Y\oplus (X\vee \neg {Z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{\displaystyle F(X,Y,Z)=(X\wedge {Y})\vee (\neg {X}\wedge {Z})}"/>
          <p:cNvSpPr>
            <a:spLocks noChangeAspect="1" noChangeArrowheads="1"/>
          </p:cNvSpPr>
          <p:nvPr/>
        </p:nvSpPr>
        <p:spPr bwMode="auto">
          <a:xfrm>
            <a:off x="288925" y="-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9733" y="840321"/>
            <a:ext cx="202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747" y="0"/>
            <a:ext cx="3317704" cy="364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169761" y="1708388"/>
            <a:ext cx="6455046" cy="42646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Giải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thuật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MD5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chính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hoạt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động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thái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128-bit,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chia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thành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4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32-bit,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hiệu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khởi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tạo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những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hằng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định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Giải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thuật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chính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sau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sẽ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xử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lý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khối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tin 512-bit,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mỗi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khối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xác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định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thái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Quá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trình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xử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lý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khối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tin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bao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gồm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bốn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giai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đoạn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giống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nhau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gọi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là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vòng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mỗi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vòng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gồm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16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vụ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giống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nhau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dựa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hàm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phi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tuyến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4" tooltip="Cộng mô đun (trang chưa được viết)"/>
              </a:rPr>
              <a:t>cộng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4" tooltip="Cộng mô đun (trang chưa được viết)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4" tooltip="Cộng mô đun (trang chưa được viết)"/>
              </a:rPr>
              <a:t>mô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4" tooltip="Cộng mô đun (trang chưa được viết)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4" tooltip="Cộng mô đun (trang chưa được viết)"/>
              </a:rPr>
              <a:t>đun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dịch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Hình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tả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vụ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vòng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4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khả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năng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cho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hàm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mỗi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dùng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nhau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cho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mỗi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vòng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lần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lượt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chỉ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phép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5" tooltip="XOR (trang chưa được viết)"/>
              </a:rPr>
              <a:t>XOR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645AD"/>
                </a:solidFill>
                <a:effectLst/>
                <a:latin typeface="Arial" charset="0"/>
                <a:cs typeface="Arial" charset="0"/>
                <a:hlinkClick r:id="rId6" tooltip="Phép giao"/>
              </a:rPr>
              <a:t>AND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7" tooltip="Phép hội (trang chưa được viết)"/>
              </a:rPr>
              <a:t>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0000"/>
                </a:solidFill>
                <a:effectLst/>
                <a:latin typeface="Arial" charset="0"/>
                <a:cs typeface="Arial" charset="0"/>
                <a:hlinkClick r:id="rId8" tooltip="Phép phủ định (trang chưa được viết)"/>
              </a:rPr>
              <a:t>NOT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6" name="AutoShape 8" descr="{\displaystyle F(X,Y,Z)=(X\wedge {Y})\vee (\neg {X}\wedge {Z})}"/>
          <p:cNvSpPr>
            <a:spLocks noChangeAspect="1" noChangeArrowheads="1"/>
          </p:cNvSpPr>
          <p:nvPr/>
        </p:nvSpPr>
        <p:spPr bwMode="auto">
          <a:xfrm>
            <a:off x="28892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{\displaystyle G(X,Y,Z)=(X\wedge {Z})\vee (Y\wedge \neg {Z})}"/>
          <p:cNvSpPr>
            <a:spLocks noChangeAspect="1" noChangeArrowheads="1"/>
          </p:cNvSpPr>
          <p:nvPr/>
        </p:nvSpPr>
        <p:spPr bwMode="auto">
          <a:xfrm>
            <a:off x="288925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0" descr="{\displaystyle H(X,Y,Z)=X\oplus Y\oplus Z}"/>
          <p:cNvSpPr>
            <a:spLocks noChangeAspect="1" noChangeArrowheads="1"/>
          </p:cNvSpPr>
          <p:nvPr/>
        </p:nvSpPr>
        <p:spPr bwMode="auto">
          <a:xfrm>
            <a:off x="288925" y="244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1" descr="{\displaystyle I(X,Y,Z)=Y\oplus (X\vee \neg {Z})}"/>
          <p:cNvSpPr>
            <a:spLocks noChangeAspect="1" noChangeArrowheads="1"/>
          </p:cNvSpPr>
          <p:nvPr/>
        </p:nvSpPr>
        <p:spPr bwMode="auto">
          <a:xfrm>
            <a:off x="288925" y="396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2" descr="{\displaystyle \oplus ,\wedge ,\vee ,\neg }"/>
          <p:cNvSpPr>
            <a:spLocks noChangeAspect="1" noChangeArrowheads="1"/>
          </p:cNvSpPr>
          <p:nvPr/>
        </p:nvSpPr>
        <p:spPr bwMode="auto">
          <a:xfrm>
            <a:off x="288925" y="549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36" y="4266636"/>
            <a:ext cx="3048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UTECH">
            <a:extLst>
              <a:ext uri="{FF2B5EF4-FFF2-40B4-BE49-F238E27FC236}">
                <a16:creationId xmlns="" xmlns:a16="http://schemas.microsoft.com/office/drawing/2014/main" id="{F9E240A0-97B5-4C68-A4F1-0FA70C0C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0" y="0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7481" y="821101"/>
            <a:ext cx="261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Nhược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7481" y="1703699"/>
            <a:ext cx="8562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Kích thước của bảng băm-128 bit-đủ nhỏ để bị tấn công </a:t>
            </a:r>
            <a:r>
              <a:rPr lang="vi-VN" dirty="0">
                <a:hlinkClick r:id="rId3" tooltip="Bruteforce (trang chưa được viết)"/>
              </a:rPr>
              <a:t>bruteforce</a:t>
            </a:r>
            <a:r>
              <a:rPr lang="vi-VN" dirty="0"/>
              <a:t>. </a:t>
            </a:r>
            <a:r>
              <a:rPr lang="vi-VN" dirty="0">
                <a:hlinkClick r:id="rId4" tooltip="MD5CRK (trang chưa được viết)"/>
              </a:rPr>
              <a:t>MD5CRK</a:t>
            </a:r>
            <a:r>
              <a:rPr lang="vi-VN" dirty="0"/>
              <a:t> là một </a:t>
            </a:r>
            <a:r>
              <a:rPr lang="vi-VN" dirty="0">
                <a:hlinkClick r:id="rId5" tooltip="Tính toán phân bố (trang chưa được viết)"/>
              </a:rPr>
              <a:t>dự án phân bố</a:t>
            </a:r>
            <a:r>
              <a:rPr lang="vi-VN" dirty="0"/>
              <a:t> bắt đầu vào tháng 3 năm </a:t>
            </a:r>
            <a:r>
              <a:rPr lang="vi-VN" dirty="0">
                <a:hlinkClick r:id="rId6" tooltip="2004"/>
              </a:rPr>
              <a:t>2004</a:t>
            </a:r>
            <a:r>
              <a:rPr lang="vi-VN" dirty="0"/>
              <a:t> với mục tiêu chứng tỏ rằng MD5 không an toàn trên thực tế bằng cách tìm ra những xung đột sử dụng tấn công </a:t>
            </a:r>
            <a:r>
              <a:rPr lang="vi-VN" dirty="0">
                <a:hlinkClick r:id="rId3" tooltip="Bruteforce (trang chưa được viết)"/>
              </a:rPr>
              <a:t>bruteforce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1" y="3060915"/>
            <a:ext cx="2996813" cy="241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21" y="2904028"/>
            <a:ext cx="4515098" cy="96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Hình ảnh 8">
            <a:extLst>
              <a:ext uri="{FF2B5EF4-FFF2-40B4-BE49-F238E27FC236}">
                <a16:creationId xmlns="" xmlns:a16="http://schemas.microsoft.com/office/drawing/2014/main" id="{FEAC4612-9039-4763-85E8-0F439E1BFB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29" y="0"/>
            <a:ext cx="1492171" cy="14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648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tải xuống">
            <a:extLst>
              <a:ext uri="{FF2B5EF4-FFF2-40B4-BE49-F238E27FC236}">
                <a16:creationId xmlns="" xmlns:a16="http://schemas.microsoft.com/office/drawing/2014/main" id="{DB588509-CA25-45E1-988C-B38B92A6ED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2" y="2932739"/>
            <a:ext cx="7009396" cy="3925261"/>
          </a:xfrm>
          <a:prstGeom prst="rect">
            <a:avLst/>
          </a:prstGeom>
        </p:spPr>
      </p:pic>
      <p:pic>
        <p:nvPicPr>
          <p:cNvPr id="5" name="Picture 2" descr="HUTECH">
            <a:extLst>
              <a:ext uri="{FF2B5EF4-FFF2-40B4-BE49-F238E27FC236}">
                <a16:creationId xmlns="" xmlns:a16="http://schemas.microsoft.com/office/drawing/2014/main" id="{36A58171-BD25-40D2-A496-9D1A0D57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2" y="0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ộp Văn bản 5">
            <a:extLst>
              <a:ext uri="{FF2B5EF4-FFF2-40B4-BE49-F238E27FC236}">
                <a16:creationId xmlns="" xmlns:a16="http://schemas.microsoft.com/office/drawing/2014/main" id="{130F596D-5497-42BE-A665-FF525D9D9636}"/>
              </a:ext>
            </a:extLst>
          </p:cNvPr>
          <p:cNvSpPr txBox="1"/>
          <p:nvPr/>
        </p:nvSpPr>
        <p:spPr>
          <a:xfrm>
            <a:off x="2540000" y="1330960"/>
            <a:ext cx="817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Xin </a:t>
            </a:r>
            <a:r>
              <a:rPr lang="en-US" sz="3200" b="1" dirty="0" err="1">
                <a:solidFill>
                  <a:srgbClr val="002060"/>
                </a:solidFill>
              </a:rPr>
              <a:t>chân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thành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cảm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vi-VN" sz="3200" b="1" dirty="0">
                <a:solidFill>
                  <a:srgbClr val="002060"/>
                </a:solidFill>
              </a:rPr>
              <a:t>ơ</a:t>
            </a:r>
            <a:r>
              <a:rPr lang="en-US" sz="3200" b="1" dirty="0">
                <a:solidFill>
                  <a:srgbClr val="002060"/>
                </a:solidFill>
              </a:rPr>
              <a:t>n </a:t>
            </a:r>
            <a:r>
              <a:rPr lang="en-US" sz="3200" b="1" dirty="0" err="1">
                <a:solidFill>
                  <a:srgbClr val="002060"/>
                </a:solidFill>
              </a:rPr>
              <a:t>thầy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cũng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nh</a:t>
            </a:r>
            <a:r>
              <a:rPr lang="vi-VN" sz="3200" b="1" dirty="0">
                <a:solidFill>
                  <a:srgbClr val="002060"/>
                </a:solidFill>
              </a:rPr>
              <a:t>ư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các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bạn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đã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lắng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nghe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phần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thuyết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trình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của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nhóm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97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Hình ảnh 36" descr="Ảnh có chứa tường, trong nhà, người đàn ông, người&#10;&#10;Mô tả được tạo tự động">
            <a:extLst>
              <a:ext uri="{FF2B5EF4-FFF2-40B4-BE49-F238E27FC236}">
                <a16:creationId xmlns="" xmlns:a16="http://schemas.microsoft.com/office/drawing/2014/main" id="{6F55696D-91C7-47EF-9016-D1759EE42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0"/>
            <a:ext cx="4838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537</TotalTime>
  <Words>96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Thiet</dc:creator>
  <cp:lastModifiedBy>DELL</cp:lastModifiedBy>
  <cp:revision>51</cp:revision>
  <dcterms:created xsi:type="dcterms:W3CDTF">2019-09-22T13:59:10Z</dcterms:created>
  <dcterms:modified xsi:type="dcterms:W3CDTF">2021-04-15T05:27:01Z</dcterms:modified>
</cp:coreProperties>
</file>