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92" r:id="rId3"/>
    <p:sldId id="296" r:id="rId4"/>
    <p:sldId id="325" r:id="rId5"/>
    <p:sldId id="298" r:id="rId6"/>
    <p:sldId id="299" r:id="rId7"/>
    <p:sldId id="300" r:id="rId8"/>
    <p:sldId id="326"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6" autoAdjust="0"/>
    <p:restoredTop sz="95226" autoAdjust="0"/>
  </p:normalViewPr>
  <p:slideViewPr>
    <p:cSldViewPr snapToGrid="0" snapToObjects="1">
      <p:cViewPr varScale="1">
        <p:scale>
          <a:sx n="110" d="100"/>
          <a:sy n="110" d="100"/>
        </p:scale>
        <p:origin x="6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hape 23"/>
          <p:cNvSpPr>
            <a:spLocks noGrp="1" noRot="1" noChangeAspect="1"/>
          </p:cNvSpPr>
          <p:nvPr>
            <p:ph type="sldImg"/>
          </p:nvPr>
        </p:nvSpPr>
        <p:spPr>
          <a:xfrm>
            <a:off x="1143000" y="685800"/>
            <a:ext cx="4572000" cy="3429000"/>
          </a:xfrm>
          <a:prstGeom prst="rect">
            <a:avLst/>
          </a:prstGeom>
        </p:spPr>
        <p:txBody>
          <a:bodyPr/>
          <a:lstStyle/>
          <a:p>
            <a:endParaRPr/>
          </a:p>
        </p:txBody>
      </p:sp>
      <p:sp>
        <p:nvSpPr>
          <p:cNvPr id="24" name="Shape 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a:t>Đường lối đấu tranh giành chính quyền 1930-1945</a:t>
            </a:r>
          </a:p>
          <a:p>
            <a:pPr marL="228600" indent="-228600">
              <a:buAutoNum type="arabicPeriod"/>
            </a:pPr>
            <a:endParaRPr lang="en-US"/>
          </a:p>
          <a:p>
            <a:pPr marL="228600" indent="-228600">
              <a:buAutoNum type="arabicPeriod"/>
            </a:pPr>
            <a:r>
              <a:rPr lang="en-US"/>
              <a:t>CTDT 1930 – 1939 gồm 2 giai đoạn nhỏ:</a:t>
            </a:r>
          </a:p>
          <a:p>
            <a:pPr marL="0" lvl="6" indent="0">
              <a:buNone/>
            </a:pPr>
            <a:r>
              <a:rPr lang="en-US"/>
              <a:t> - Trong những năm 1930-1935 ( Luận cương chính trị tháng 10-1930; CT khôi phục tổ chức Đảng và phong trào cách mạng )</a:t>
            </a:r>
          </a:p>
          <a:p>
            <a:pPr marL="0" lvl="6" indent="0">
              <a:buNone/>
            </a:pPr>
            <a:r>
              <a:rPr lang="en-US"/>
              <a:t> - Trong những năm 1939 – 1945 ( hoàn cảnh lịch sử, CT và nhận thức mới của Đảng )</a:t>
            </a:r>
          </a:p>
          <a:p>
            <a:pPr marL="0" lvl="6" indent="0">
              <a:buNone/>
            </a:pPr>
            <a:endParaRPr lang="en-US"/>
          </a:p>
          <a:p>
            <a:pPr marL="0" marR="0" lvl="6" indent="0" defTabSz="914400" eaLnBrk="1" fontAlgn="auto" latinLnBrk="0" hangingPunct="1">
              <a:lnSpc>
                <a:spcPct val="100000"/>
              </a:lnSpc>
              <a:spcBef>
                <a:spcPts val="0"/>
              </a:spcBef>
              <a:spcAft>
                <a:spcPts val="0"/>
              </a:spcAft>
              <a:buClrTx/>
              <a:buSzTx/>
              <a:buFontTx/>
              <a:buNone/>
              <a:tabLst/>
              <a:defRPr/>
            </a:pPr>
            <a:r>
              <a:rPr lang="en-US"/>
              <a:t>3. CTDT 1939 – 1945 gồm 2 giai đoạn nhỏ:</a:t>
            </a:r>
          </a:p>
          <a:p>
            <a:pPr marL="0" marR="0" lvl="6" indent="0" defTabSz="914400" eaLnBrk="1" fontAlgn="auto" latinLnBrk="0" hangingPunct="1">
              <a:lnSpc>
                <a:spcPct val="100000"/>
              </a:lnSpc>
              <a:spcBef>
                <a:spcPts val="0"/>
              </a:spcBef>
              <a:spcAft>
                <a:spcPts val="0"/>
              </a:spcAft>
              <a:buClrTx/>
              <a:buSzTx/>
              <a:buFontTx/>
              <a:buNone/>
              <a:tabLst/>
              <a:defRPr/>
            </a:pPr>
            <a:r>
              <a:rPr lang="en-US"/>
              <a:t> - Tình hình TG và trong nước, nội dung CHCĐ, ý nghĩa CHCĐ chiến lược</a:t>
            </a:r>
          </a:p>
          <a:p>
            <a:pPr marL="0" marR="0" lvl="6" indent="0" defTabSz="914400" eaLnBrk="1" fontAlgn="auto" latinLnBrk="0" hangingPunct="1">
              <a:lnSpc>
                <a:spcPct val="100000"/>
              </a:lnSpc>
              <a:spcBef>
                <a:spcPts val="0"/>
              </a:spcBef>
              <a:spcAft>
                <a:spcPts val="0"/>
              </a:spcAft>
              <a:buClrTx/>
              <a:buSzTx/>
              <a:buFontTx/>
              <a:buNone/>
              <a:tabLst/>
              <a:defRPr/>
            </a:pPr>
            <a:r>
              <a:rPr lang="en-US"/>
              <a:t> - Phát động phong trào kháng nhật, cứu nước và đẩy mạnh khởi nghĩa từng phần, chủ trương phát động TKN, kết quả + ý nghĩa + nguyên nhân thắng và bài học kinh nghiệm của cuộc cách mạng tháng 8</a:t>
            </a:r>
          </a:p>
          <a:p>
            <a:pPr marL="0" lvl="6" indent="0">
              <a:buNone/>
            </a:pPr>
            <a:endParaRPr lang="vi-VN"/>
          </a:p>
        </p:txBody>
      </p:sp>
    </p:spTree>
    <p:extLst>
      <p:ext uri="{BB962C8B-B14F-4D97-AF65-F5344CB8AC3E}">
        <p14:creationId xmlns:p14="http://schemas.microsoft.com/office/powerpoint/2010/main" val="38814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Phần 1</a:t>
            </a:r>
            <a:endParaRPr lang="vi-VN"/>
          </a:p>
        </p:txBody>
      </p:sp>
    </p:spTree>
    <p:extLst>
      <p:ext uri="{BB962C8B-B14F-4D97-AF65-F5344CB8AC3E}">
        <p14:creationId xmlns:p14="http://schemas.microsoft.com/office/powerpoint/2010/main" val="401268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vi-VN" b="0" i="0">
                <a:solidFill>
                  <a:srgbClr val="333333"/>
                </a:solidFill>
                <a:effectLst/>
                <a:latin typeface="Arial" panose="020B0604020202020204" pitchFamily="34" charset="0"/>
              </a:rPr>
              <a:t> -Người lập ra Lời kêu gọi nhân dịp thành lập Đảng:</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+ 24-2-1930 Đông Dương Cộng sản liên đoàn gia nhập Đảng Cộng sản Việt Nam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+Chính Cương Vắn tắt , Sách Lược vắn tắt là Cương lĩnh chính trị đầu tiên của Đảng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-Sự ra đời của ba tổ chức cộng sản 1929 dẫn đến sự thành lập Đảng Cộng Sản Việt Nam là xu thế tất yếu của cách mạng Việt Nam vì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+Đáp ứng yêu cầu của cách mạng Việt Nam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+Khi chủ nghĩa Mác – Lê nin kết hợp với phong trào công nhân , phong trào yêu nước tất yếu sẽ dẫn đến sự ra đời của Đảng cộng sản </a:t>
            </a:r>
            <a:endParaRPr lang="vi-VN" b="0" i="0">
              <a:solidFill>
                <a:srgbClr val="000000"/>
              </a:solidFill>
              <a:effectLst/>
              <a:latin typeface="arial" panose="020B0604020202020204" pitchFamily="34" charset="0"/>
            </a:endParaRPr>
          </a:p>
          <a:p>
            <a:endParaRPr lang="vi-VN"/>
          </a:p>
        </p:txBody>
      </p:sp>
    </p:spTree>
    <p:extLst>
      <p:ext uri="{BB962C8B-B14F-4D97-AF65-F5344CB8AC3E}">
        <p14:creationId xmlns:p14="http://schemas.microsoft.com/office/powerpoint/2010/main" val="319108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BF132CF-3F88-704E-A096-8022A18C70EF}"/>
              </a:ext>
            </a:extLst>
          </p:cNvPr>
          <p:cNvSpPr>
            <a:spLocks noGrp="1"/>
          </p:cNvSpPr>
          <p:nvPr>
            <p:ph type="pic" sz="quarter" idx="10"/>
          </p:nvPr>
        </p:nvSpPr>
        <p:spPr>
          <a:xfrm>
            <a:off x="1853623" y="1795030"/>
            <a:ext cx="1289050" cy="1289050"/>
          </a:xfrm>
          <a:prstGeom prst="rect">
            <a:avLst/>
          </a:prstGeom>
        </p:spPr>
        <p:txBody>
          <a:bodyPr anchor="ctr"/>
          <a:lstStyle>
            <a:lvl1pPr>
              <a:defRPr sz="1400">
                <a:solidFill>
                  <a:schemeClr val="bg2"/>
                </a:solidFill>
              </a:defRPr>
            </a:lvl1pPr>
          </a:lstStyle>
          <a:p>
            <a:endParaRPr lang="en-FI"/>
          </a:p>
        </p:txBody>
      </p:sp>
      <p:sp>
        <p:nvSpPr>
          <p:cNvPr id="5" name="Picture Placeholder 2">
            <a:extLst>
              <a:ext uri="{FF2B5EF4-FFF2-40B4-BE49-F238E27FC236}">
                <a16:creationId xmlns:a16="http://schemas.microsoft.com/office/drawing/2014/main" id="{3470123B-0036-B841-BEDF-618264188D09}"/>
              </a:ext>
            </a:extLst>
          </p:cNvPr>
          <p:cNvSpPr>
            <a:spLocks noGrp="1"/>
          </p:cNvSpPr>
          <p:nvPr>
            <p:ph type="pic" sz="quarter" idx="11"/>
          </p:nvPr>
        </p:nvSpPr>
        <p:spPr>
          <a:xfrm>
            <a:off x="3618000" y="1795030"/>
            <a:ext cx="1289050" cy="1289050"/>
          </a:xfrm>
          <a:prstGeom prst="rect">
            <a:avLst/>
          </a:prstGeom>
        </p:spPr>
        <p:txBody>
          <a:bodyPr anchor="ctr"/>
          <a:lstStyle>
            <a:lvl1pPr>
              <a:defRPr sz="1400">
                <a:solidFill>
                  <a:schemeClr val="bg2"/>
                </a:solidFill>
              </a:defRPr>
            </a:lvl1pPr>
          </a:lstStyle>
          <a:p>
            <a:endParaRPr lang="en-FI"/>
          </a:p>
        </p:txBody>
      </p:sp>
      <p:sp>
        <p:nvSpPr>
          <p:cNvPr id="6" name="Picture Placeholder 2">
            <a:extLst>
              <a:ext uri="{FF2B5EF4-FFF2-40B4-BE49-F238E27FC236}">
                <a16:creationId xmlns:a16="http://schemas.microsoft.com/office/drawing/2014/main" id="{DD0A95D3-F87D-3243-8697-7F20E11F57D7}"/>
              </a:ext>
            </a:extLst>
          </p:cNvPr>
          <p:cNvSpPr>
            <a:spLocks noGrp="1"/>
          </p:cNvSpPr>
          <p:nvPr>
            <p:ph type="pic" sz="quarter" idx="12"/>
          </p:nvPr>
        </p:nvSpPr>
        <p:spPr>
          <a:xfrm>
            <a:off x="5382376" y="1795030"/>
            <a:ext cx="1289050" cy="1289050"/>
          </a:xfrm>
          <a:prstGeom prst="rect">
            <a:avLst/>
          </a:prstGeom>
        </p:spPr>
        <p:txBody>
          <a:bodyPr anchor="ctr"/>
          <a:lstStyle>
            <a:lvl1pPr>
              <a:defRPr sz="1400">
                <a:solidFill>
                  <a:schemeClr val="bg2"/>
                </a:solidFill>
              </a:defRPr>
            </a:lvl1pPr>
          </a:lstStyle>
          <a:p>
            <a:endParaRPr lang="en-FI"/>
          </a:p>
        </p:txBody>
      </p:sp>
      <p:sp>
        <p:nvSpPr>
          <p:cNvPr id="7" name="Picture Placeholder 2">
            <a:extLst>
              <a:ext uri="{FF2B5EF4-FFF2-40B4-BE49-F238E27FC236}">
                <a16:creationId xmlns:a16="http://schemas.microsoft.com/office/drawing/2014/main" id="{ECACFDC5-1EE8-9B4D-AAA2-B34C41A8BDF2}"/>
              </a:ext>
            </a:extLst>
          </p:cNvPr>
          <p:cNvSpPr>
            <a:spLocks noGrp="1"/>
          </p:cNvSpPr>
          <p:nvPr>
            <p:ph type="pic" sz="quarter" idx="13"/>
          </p:nvPr>
        </p:nvSpPr>
        <p:spPr>
          <a:xfrm>
            <a:off x="7146752" y="1795030"/>
            <a:ext cx="1289050" cy="1289050"/>
          </a:xfrm>
          <a:prstGeom prst="rect">
            <a:avLst/>
          </a:prstGeom>
        </p:spPr>
        <p:txBody>
          <a:bodyPr anchor="ctr"/>
          <a:lstStyle>
            <a:lvl1pPr>
              <a:defRPr sz="1400">
                <a:solidFill>
                  <a:schemeClr val="bg2"/>
                </a:solidFill>
              </a:defRPr>
            </a:lvl1pPr>
          </a:lstStyle>
          <a:p>
            <a:endParaRPr lang="en-FI"/>
          </a:p>
        </p:txBody>
      </p:sp>
      <p:sp>
        <p:nvSpPr>
          <p:cNvPr id="8" name="Picture Placeholder 2">
            <a:extLst>
              <a:ext uri="{FF2B5EF4-FFF2-40B4-BE49-F238E27FC236}">
                <a16:creationId xmlns:a16="http://schemas.microsoft.com/office/drawing/2014/main" id="{2CAEAF01-75A6-924B-819D-EF270B45606A}"/>
              </a:ext>
            </a:extLst>
          </p:cNvPr>
          <p:cNvSpPr>
            <a:spLocks noGrp="1"/>
          </p:cNvSpPr>
          <p:nvPr>
            <p:ph type="pic" sz="quarter" idx="14"/>
          </p:nvPr>
        </p:nvSpPr>
        <p:spPr>
          <a:xfrm>
            <a:off x="8911129" y="1795030"/>
            <a:ext cx="1289050" cy="1289050"/>
          </a:xfrm>
          <a:prstGeom prst="rect">
            <a:avLst/>
          </a:prstGeom>
        </p:spPr>
        <p:txBody>
          <a:bodyPr anchor="ctr"/>
          <a:lstStyle>
            <a:lvl1pPr>
              <a:defRPr sz="1400">
                <a:solidFill>
                  <a:schemeClr val="bg2"/>
                </a:solidFill>
              </a:defRPr>
            </a:lvl1pPr>
          </a:lstStyle>
          <a:p>
            <a:endParaRPr lang="en-FI"/>
          </a:p>
        </p:txBody>
      </p:sp>
      <p:sp>
        <p:nvSpPr>
          <p:cNvPr id="9" name="Picture Placeholder 2">
            <a:extLst>
              <a:ext uri="{FF2B5EF4-FFF2-40B4-BE49-F238E27FC236}">
                <a16:creationId xmlns:a16="http://schemas.microsoft.com/office/drawing/2014/main" id="{ED6B87C6-E901-0F40-BCE8-BD9BE35369A6}"/>
              </a:ext>
            </a:extLst>
          </p:cNvPr>
          <p:cNvSpPr>
            <a:spLocks noGrp="1"/>
          </p:cNvSpPr>
          <p:nvPr>
            <p:ph type="pic" sz="quarter" idx="15"/>
          </p:nvPr>
        </p:nvSpPr>
        <p:spPr>
          <a:xfrm>
            <a:off x="1853623" y="3582267"/>
            <a:ext cx="1289050" cy="1289050"/>
          </a:xfrm>
          <a:prstGeom prst="rect">
            <a:avLst/>
          </a:prstGeom>
        </p:spPr>
        <p:txBody>
          <a:bodyPr anchor="ctr"/>
          <a:lstStyle>
            <a:lvl1pPr>
              <a:defRPr sz="1400">
                <a:solidFill>
                  <a:schemeClr val="bg2"/>
                </a:solidFill>
              </a:defRPr>
            </a:lvl1pPr>
          </a:lstStyle>
          <a:p>
            <a:endParaRPr lang="en-FI"/>
          </a:p>
        </p:txBody>
      </p:sp>
      <p:sp>
        <p:nvSpPr>
          <p:cNvPr id="10" name="Picture Placeholder 2">
            <a:extLst>
              <a:ext uri="{FF2B5EF4-FFF2-40B4-BE49-F238E27FC236}">
                <a16:creationId xmlns:a16="http://schemas.microsoft.com/office/drawing/2014/main" id="{AF7C0060-2875-3548-82F8-4116C0E35661}"/>
              </a:ext>
            </a:extLst>
          </p:cNvPr>
          <p:cNvSpPr>
            <a:spLocks noGrp="1"/>
          </p:cNvSpPr>
          <p:nvPr>
            <p:ph type="pic" sz="quarter" idx="16"/>
          </p:nvPr>
        </p:nvSpPr>
        <p:spPr>
          <a:xfrm>
            <a:off x="3618000" y="3582267"/>
            <a:ext cx="1289050" cy="1289050"/>
          </a:xfrm>
          <a:prstGeom prst="rect">
            <a:avLst/>
          </a:prstGeom>
        </p:spPr>
        <p:txBody>
          <a:bodyPr anchor="ctr"/>
          <a:lstStyle>
            <a:lvl1pPr>
              <a:defRPr sz="1400">
                <a:solidFill>
                  <a:schemeClr val="bg2"/>
                </a:solidFill>
              </a:defRPr>
            </a:lvl1pPr>
          </a:lstStyle>
          <a:p>
            <a:endParaRPr lang="en-FI"/>
          </a:p>
        </p:txBody>
      </p:sp>
      <p:sp>
        <p:nvSpPr>
          <p:cNvPr id="11" name="Picture Placeholder 2">
            <a:extLst>
              <a:ext uri="{FF2B5EF4-FFF2-40B4-BE49-F238E27FC236}">
                <a16:creationId xmlns:a16="http://schemas.microsoft.com/office/drawing/2014/main" id="{85166A52-8BF2-0841-8284-7B28183C7D98}"/>
              </a:ext>
            </a:extLst>
          </p:cNvPr>
          <p:cNvSpPr>
            <a:spLocks noGrp="1"/>
          </p:cNvSpPr>
          <p:nvPr>
            <p:ph type="pic" sz="quarter" idx="17"/>
          </p:nvPr>
        </p:nvSpPr>
        <p:spPr>
          <a:xfrm>
            <a:off x="5382376" y="3582267"/>
            <a:ext cx="1289050" cy="1289050"/>
          </a:xfrm>
          <a:prstGeom prst="rect">
            <a:avLst/>
          </a:prstGeom>
        </p:spPr>
        <p:txBody>
          <a:bodyPr anchor="ctr"/>
          <a:lstStyle>
            <a:lvl1pPr>
              <a:defRPr sz="1400">
                <a:solidFill>
                  <a:schemeClr val="bg2"/>
                </a:solidFill>
              </a:defRPr>
            </a:lvl1pPr>
          </a:lstStyle>
          <a:p>
            <a:endParaRPr lang="en-FI"/>
          </a:p>
        </p:txBody>
      </p:sp>
      <p:sp>
        <p:nvSpPr>
          <p:cNvPr id="12" name="Picture Placeholder 2">
            <a:extLst>
              <a:ext uri="{FF2B5EF4-FFF2-40B4-BE49-F238E27FC236}">
                <a16:creationId xmlns:a16="http://schemas.microsoft.com/office/drawing/2014/main" id="{930D2037-EC77-314F-AB28-D1175590DB69}"/>
              </a:ext>
            </a:extLst>
          </p:cNvPr>
          <p:cNvSpPr>
            <a:spLocks noGrp="1"/>
          </p:cNvSpPr>
          <p:nvPr>
            <p:ph type="pic" sz="quarter" idx="18"/>
          </p:nvPr>
        </p:nvSpPr>
        <p:spPr>
          <a:xfrm>
            <a:off x="7146752" y="3582267"/>
            <a:ext cx="1289050" cy="1289050"/>
          </a:xfrm>
          <a:prstGeom prst="rect">
            <a:avLst/>
          </a:prstGeom>
        </p:spPr>
        <p:txBody>
          <a:bodyPr anchor="ctr"/>
          <a:lstStyle>
            <a:lvl1pPr>
              <a:defRPr sz="1400">
                <a:solidFill>
                  <a:schemeClr val="bg2"/>
                </a:solidFill>
              </a:defRPr>
            </a:lvl1pPr>
          </a:lstStyle>
          <a:p>
            <a:endParaRPr lang="en-FI"/>
          </a:p>
        </p:txBody>
      </p:sp>
      <p:sp>
        <p:nvSpPr>
          <p:cNvPr id="13" name="Picture Placeholder 2">
            <a:extLst>
              <a:ext uri="{FF2B5EF4-FFF2-40B4-BE49-F238E27FC236}">
                <a16:creationId xmlns:a16="http://schemas.microsoft.com/office/drawing/2014/main" id="{788BB642-D876-AB48-8547-3FE019980ED8}"/>
              </a:ext>
            </a:extLst>
          </p:cNvPr>
          <p:cNvSpPr>
            <a:spLocks noGrp="1"/>
          </p:cNvSpPr>
          <p:nvPr>
            <p:ph type="pic" sz="quarter" idx="19"/>
          </p:nvPr>
        </p:nvSpPr>
        <p:spPr>
          <a:xfrm>
            <a:off x="8911129" y="3582267"/>
            <a:ext cx="1289050" cy="1289050"/>
          </a:xfrm>
          <a:prstGeom prst="rect">
            <a:avLst/>
          </a:prstGeom>
        </p:spPr>
        <p:txBody>
          <a:bodyPr anchor="ctr"/>
          <a:lstStyle>
            <a:lvl1pPr>
              <a:defRPr sz="1400">
                <a:solidFill>
                  <a:schemeClr val="bg2"/>
                </a:solidFill>
              </a:defRPr>
            </a:lvl1pPr>
          </a:lstStyle>
          <a:p>
            <a:endParaRPr lang="en-FI"/>
          </a:p>
        </p:txBody>
      </p:sp>
    </p:spTree>
    <p:extLst>
      <p:ext uri="{BB962C8B-B14F-4D97-AF65-F5344CB8AC3E}">
        <p14:creationId xmlns:p14="http://schemas.microsoft.com/office/powerpoint/2010/main" val="355020153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726"/>
        </a:solidFill>
        <a:effectLst/>
      </p:bgPr>
    </p:bg>
    <p:spTree>
      <p:nvGrpSpPr>
        <p:cNvPr id="1" name=""/>
        <p:cNvGrpSpPr/>
        <p:nvPr/>
      </p:nvGrpSpPr>
      <p:grpSpPr>
        <a:xfrm>
          <a:off x="0" y="0"/>
          <a:ext cx="0" cy="0"/>
          <a:chOff x="0" y="0"/>
          <a:chExt cx="0" cy="0"/>
        </a:xfrm>
      </p:grpSpPr>
      <p:sp>
        <p:nvSpPr>
          <p:cNvPr id="2" name="Line"/>
          <p:cNvSpPr/>
          <p:nvPr/>
        </p:nvSpPr>
        <p:spPr>
          <a:xfrm flipV="1">
            <a:off x="1761671" y="-3548"/>
            <a:ext cx="1" cy="6865096"/>
          </a:xfrm>
          <a:prstGeom prst="line">
            <a:avLst/>
          </a:prstGeom>
          <a:ln w="12700">
            <a:solidFill>
              <a:srgbClr val="BCAB96">
                <a:alpha val="19698"/>
              </a:srgbClr>
            </a:solidFill>
            <a:miter/>
          </a:ln>
        </p:spPr>
        <p:txBody>
          <a:bodyPr lIns="45719" rIns="45719"/>
          <a:lstStyle/>
          <a:p>
            <a:endParaRPr/>
          </a:p>
        </p:txBody>
      </p:sp>
      <p:sp>
        <p:nvSpPr>
          <p:cNvPr id="3" name="Line"/>
          <p:cNvSpPr/>
          <p:nvPr/>
        </p:nvSpPr>
        <p:spPr>
          <a:xfrm flipV="1">
            <a:off x="3485242" y="-3548"/>
            <a:ext cx="1" cy="6865096"/>
          </a:xfrm>
          <a:prstGeom prst="line">
            <a:avLst/>
          </a:prstGeom>
          <a:ln w="12700">
            <a:solidFill>
              <a:srgbClr val="BCAB96">
                <a:alpha val="19698"/>
              </a:srgbClr>
            </a:solidFill>
            <a:miter/>
          </a:ln>
        </p:spPr>
        <p:txBody>
          <a:bodyPr lIns="45719" rIns="45719"/>
          <a:lstStyle/>
          <a:p>
            <a:endParaRPr/>
          </a:p>
        </p:txBody>
      </p:sp>
      <p:sp>
        <p:nvSpPr>
          <p:cNvPr id="4" name="Line"/>
          <p:cNvSpPr/>
          <p:nvPr/>
        </p:nvSpPr>
        <p:spPr>
          <a:xfrm flipV="1">
            <a:off x="5208814" y="-3548"/>
            <a:ext cx="1" cy="6865096"/>
          </a:xfrm>
          <a:prstGeom prst="line">
            <a:avLst/>
          </a:prstGeom>
          <a:ln w="12700">
            <a:solidFill>
              <a:srgbClr val="BCAB96">
                <a:alpha val="19698"/>
              </a:srgbClr>
            </a:solidFill>
            <a:miter/>
          </a:ln>
        </p:spPr>
        <p:txBody>
          <a:bodyPr lIns="45719" rIns="45719"/>
          <a:lstStyle/>
          <a:p>
            <a:endParaRPr/>
          </a:p>
        </p:txBody>
      </p:sp>
      <p:sp>
        <p:nvSpPr>
          <p:cNvPr id="5" name="Line"/>
          <p:cNvSpPr/>
          <p:nvPr/>
        </p:nvSpPr>
        <p:spPr>
          <a:xfrm flipV="1">
            <a:off x="6932385" y="-3548"/>
            <a:ext cx="1" cy="6865096"/>
          </a:xfrm>
          <a:prstGeom prst="line">
            <a:avLst/>
          </a:prstGeom>
          <a:ln w="12700">
            <a:solidFill>
              <a:srgbClr val="BCAB96">
                <a:alpha val="19698"/>
              </a:srgbClr>
            </a:solidFill>
            <a:miter/>
          </a:ln>
        </p:spPr>
        <p:txBody>
          <a:bodyPr lIns="45719" rIns="45719"/>
          <a:lstStyle/>
          <a:p>
            <a:endParaRPr/>
          </a:p>
        </p:txBody>
      </p:sp>
      <p:sp>
        <p:nvSpPr>
          <p:cNvPr id="6" name="Line"/>
          <p:cNvSpPr/>
          <p:nvPr/>
        </p:nvSpPr>
        <p:spPr>
          <a:xfrm flipV="1">
            <a:off x="8655957" y="-3548"/>
            <a:ext cx="1" cy="6865096"/>
          </a:xfrm>
          <a:prstGeom prst="line">
            <a:avLst/>
          </a:prstGeom>
          <a:ln w="12700">
            <a:solidFill>
              <a:srgbClr val="BCAB96">
                <a:alpha val="19698"/>
              </a:srgbClr>
            </a:solidFill>
            <a:miter/>
          </a:ln>
        </p:spPr>
        <p:txBody>
          <a:bodyPr lIns="45719" rIns="45719"/>
          <a:lstStyle/>
          <a:p>
            <a:endParaRPr/>
          </a:p>
        </p:txBody>
      </p:sp>
      <p:sp>
        <p:nvSpPr>
          <p:cNvPr id="7" name="Line"/>
          <p:cNvSpPr/>
          <p:nvPr/>
        </p:nvSpPr>
        <p:spPr>
          <a:xfrm flipV="1">
            <a:off x="10379528" y="-3548"/>
            <a:ext cx="1" cy="6865096"/>
          </a:xfrm>
          <a:prstGeom prst="line">
            <a:avLst/>
          </a:prstGeom>
          <a:ln w="12700">
            <a:solidFill>
              <a:srgbClr val="BCAB96">
                <a:alpha val="19698"/>
              </a:srgbClr>
            </a:solidFill>
            <a:miter/>
          </a:ln>
        </p:spPr>
        <p:txBody>
          <a:bodyPr lIns="45719" rIns="45719"/>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1pPr>
      <a:lvl2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2pPr>
      <a:lvl3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3pPr>
      <a:lvl4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4pPr>
      <a:lvl5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5pPr>
      <a:lvl6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6pPr>
      <a:lvl7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7pPr>
      <a:lvl8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8pPr>
      <a:lvl9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9pPr>
    </p:titleStyle>
    <p:bodyStyle>
      <a:lvl1pPr marL="0" marR="0" indent="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1pPr>
      <a:lvl2pPr marL="0" marR="0" indent="4572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2pPr>
      <a:lvl3pPr marL="0" marR="0" indent="9144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3pPr>
      <a:lvl4pPr marL="0" marR="0" indent="13716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4pPr>
      <a:lvl5pPr marL="0" marR="0" indent="18288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5pPr>
      <a:lvl6pPr marL="0" marR="0" indent="22860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6pPr>
      <a:lvl7pPr marL="0" marR="0" indent="27432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7pPr>
      <a:lvl8pPr marL="0" marR="0" indent="32004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8pPr>
      <a:lvl9pPr marL="0" marR="0" indent="36576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728"/>
        </a:solidFill>
        <a:effectLst/>
      </p:bgPr>
    </p:bg>
    <p:spTree>
      <p:nvGrpSpPr>
        <p:cNvPr id="1" name=""/>
        <p:cNvGrpSpPr/>
        <p:nvPr/>
      </p:nvGrpSpPr>
      <p:grpSpPr>
        <a:xfrm>
          <a:off x="0" y="0"/>
          <a:ext cx="0" cy="0"/>
          <a:chOff x="0" y="0"/>
          <a:chExt cx="0" cy="0"/>
        </a:xfrm>
      </p:grpSpPr>
      <p:sp>
        <p:nvSpPr>
          <p:cNvPr id="28" name="This is your presentation title"/>
          <p:cNvSpPr txBox="1"/>
          <p:nvPr/>
        </p:nvSpPr>
        <p:spPr>
          <a:xfrm>
            <a:off x="951711" y="1883020"/>
            <a:ext cx="5501340"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6000" cap="all">
                <a:solidFill>
                  <a:srgbClr val="BEAB96"/>
                </a:solidFill>
                <a:latin typeface="Impact"/>
                <a:ea typeface="Impact"/>
                <a:cs typeface="Impact"/>
                <a:sym typeface="Impact"/>
              </a:defRPr>
            </a:pPr>
            <a:r>
              <a:rPr lang="en-US" sz="8000" dirty="0" smtClean="0">
                <a:solidFill>
                  <a:schemeClr val="accent1"/>
                </a:solidFill>
                <a:latin typeface="Times New Roman" panose="02020603050405020304" pitchFamily="18" charset="0"/>
                <a:cs typeface="Times New Roman" panose="02020603050405020304" pitchFamily="18" charset="0"/>
              </a:rPr>
              <a:t>VIGENERE</a:t>
            </a:r>
            <a:endParaRPr lang="en-US" sz="8000" dirty="0" smtClean="0">
              <a:solidFill>
                <a:schemeClr val="accent1"/>
              </a:solidFill>
              <a:latin typeface="Times New Roman" panose="02020603050405020304" pitchFamily="18" charset="0"/>
              <a:cs typeface="Times New Roman" panose="02020603050405020304" pitchFamily="18" charset="0"/>
            </a:endParaRPr>
          </a:p>
        </p:txBody>
      </p:sp>
      <p:sp>
        <p:nvSpPr>
          <p:cNvPr id="29" name="Rounded Rectangle"/>
          <p:cNvSpPr/>
          <p:nvPr/>
        </p:nvSpPr>
        <p:spPr>
          <a:xfrm>
            <a:off x="2246498" y="4724010"/>
            <a:ext cx="2681974" cy="565895"/>
          </a:xfrm>
          <a:prstGeom prst="roundRect">
            <a:avLst>
              <a:gd name="adj" fmla="val 12817"/>
            </a:avLst>
          </a:prstGeom>
          <a:solidFill>
            <a:schemeClr val="accent1"/>
          </a:solidFill>
          <a:ln w="12700">
            <a:miter lim="400000"/>
          </a:ln>
        </p:spPr>
        <p:txBody>
          <a:bodyPr lIns="45719" rIns="45719" anchor="ctr"/>
          <a:lstStyle/>
          <a:p>
            <a:endParaRPr/>
          </a:p>
        </p:txBody>
      </p:sp>
      <p:sp>
        <p:nvSpPr>
          <p:cNvPr id="30" name="More Information"/>
          <p:cNvSpPr txBox="1"/>
          <p:nvPr/>
        </p:nvSpPr>
        <p:spPr>
          <a:xfrm>
            <a:off x="2785972" y="4837680"/>
            <a:ext cx="2048825"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457200">
              <a:defRPr sz="1400" cap="all">
                <a:solidFill>
                  <a:srgbClr val="272728"/>
                </a:solidFill>
                <a:latin typeface="Roboto"/>
                <a:ea typeface="Roboto"/>
                <a:cs typeface="Roboto"/>
                <a:sym typeface="Roboto"/>
              </a:defRPr>
            </a:lvl1pPr>
          </a:lstStyle>
          <a:p>
            <a:r>
              <a:rPr lang="en-US" sz="1600">
                <a:latin typeface="Times New Roman" panose="02020603050405020304" pitchFamily="18" charset="0"/>
                <a:cs typeface="Times New Roman" panose="02020603050405020304" pitchFamily="18" charset="0"/>
              </a:rPr>
              <a:t>Tìm Hiểu Thêm</a:t>
            </a:r>
            <a:endParaRPr sz="1600">
              <a:latin typeface="Times New Roman" panose="02020603050405020304" pitchFamily="18" charset="0"/>
              <a:cs typeface="Times New Roman" panose="02020603050405020304" pitchFamily="18" charset="0"/>
            </a:endParaRPr>
          </a:p>
        </p:txBody>
      </p:sp>
      <p:sp>
        <p:nvSpPr>
          <p:cNvPr id="31" name="Graphic 269"/>
          <p:cNvSpPr/>
          <p:nvPr/>
        </p:nvSpPr>
        <p:spPr>
          <a:xfrm>
            <a:off x="3417059" y="5940313"/>
            <a:ext cx="170426" cy="129286"/>
          </a:xfrm>
          <a:custGeom>
            <a:avLst/>
            <a:gdLst/>
            <a:ahLst/>
            <a:cxnLst>
              <a:cxn ang="0">
                <a:pos x="wd2" y="hd2"/>
              </a:cxn>
              <a:cxn ang="5400000">
                <a:pos x="wd2" y="hd2"/>
              </a:cxn>
              <a:cxn ang="10800000">
                <a:pos x="wd2" y="hd2"/>
              </a:cxn>
              <a:cxn ang="16200000">
                <a:pos x="wd2" y="hd2"/>
              </a:cxn>
            </a:cxnLst>
            <a:rect l="0" t="0" r="r" b="b"/>
            <a:pathLst>
              <a:path w="21600" h="21504" extrusionOk="0">
                <a:moveTo>
                  <a:pt x="21600" y="10753"/>
                </a:moveTo>
                <a:cubicBezTo>
                  <a:pt x="21600" y="10493"/>
                  <a:pt x="21521" y="10245"/>
                  <a:pt x="21382" y="10062"/>
                </a:cubicBezTo>
                <a:lnTo>
                  <a:pt x="13933" y="287"/>
                </a:lnTo>
                <a:cubicBezTo>
                  <a:pt x="13643" y="-95"/>
                  <a:pt x="13171" y="-95"/>
                  <a:pt x="12880" y="287"/>
                </a:cubicBezTo>
                <a:cubicBezTo>
                  <a:pt x="12741" y="470"/>
                  <a:pt x="12662" y="719"/>
                  <a:pt x="12662" y="978"/>
                </a:cubicBezTo>
                <a:lnTo>
                  <a:pt x="12662" y="5865"/>
                </a:lnTo>
                <a:lnTo>
                  <a:pt x="745" y="5865"/>
                </a:lnTo>
                <a:cubicBezTo>
                  <a:pt x="334" y="5865"/>
                  <a:pt x="0" y="6303"/>
                  <a:pt x="0" y="6843"/>
                </a:cubicBezTo>
                <a:lnTo>
                  <a:pt x="0" y="14663"/>
                </a:lnTo>
                <a:cubicBezTo>
                  <a:pt x="0" y="15203"/>
                  <a:pt x="334" y="15640"/>
                  <a:pt x="745" y="15640"/>
                </a:cubicBezTo>
                <a:lnTo>
                  <a:pt x="12662" y="15640"/>
                </a:lnTo>
                <a:lnTo>
                  <a:pt x="12662" y="20528"/>
                </a:lnTo>
                <a:cubicBezTo>
                  <a:pt x="12662" y="21068"/>
                  <a:pt x="12996" y="21505"/>
                  <a:pt x="13407" y="21505"/>
                </a:cubicBezTo>
                <a:cubicBezTo>
                  <a:pt x="13605" y="21505"/>
                  <a:pt x="13794" y="21402"/>
                  <a:pt x="13933" y="21219"/>
                </a:cubicBezTo>
                <a:lnTo>
                  <a:pt x="21382" y="11444"/>
                </a:lnTo>
                <a:cubicBezTo>
                  <a:pt x="21521" y="11260"/>
                  <a:pt x="21600" y="11012"/>
                  <a:pt x="21600" y="10753"/>
                </a:cubicBezTo>
                <a:close/>
              </a:path>
            </a:pathLst>
          </a:custGeom>
          <a:solidFill>
            <a:srgbClr val="272727"/>
          </a:solidFill>
          <a:ln w="12700">
            <a:miter lim="400000"/>
          </a:ln>
        </p:spPr>
        <p:txBody>
          <a:bodyPr lIns="45719" rIns="45719" anchor="ctr"/>
          <a:lstStyle/>
          <a:p>
            <a:endParaRPr>
              <a:latin typeface="iCiel Pacifico" panose="02000000000000000000"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525" y="1097280"/>
            <a:ext cx="4485372" cy="440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anim calcmode="lin" valueType="num">
                                      <p:cBhvr>
                                        <p:cTn id="17" dur="1000" fill="hold"/>
                                        <p:tgtEl>
                                          <p:spTgt spid="30"/>
                                        </p:tgtEl>
                                        <p:attrNameLst>
                                          <p:attrName>ppt_x</p:attrName>
                                        </p:attrNameLst>
                                      </p:cBhvr>
                                      <p:tavLst>
                                        <p:tav tm="0">
                                          <p:val>
                                            <p:strVal val="#ppt_x"/>
                                          </p:val>
                                        </p:tav>
                                        <p:tav tm="100000">
                                          <p:val>
                                            <p:strVal val="#ppt_x"/>
                                          </p:val>
                                        </p:tav>
                                      </p:tavLst>
                                    </p:anim>
                                    <p:anim calcmode="lin" valueType="num">
                                      <p:cBhvr>
                                        <p:cTn id="18" dur="1000" fill="hold"/>
                                        <p:tgtEl>
                                          <p:spTgt spid="3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Line"/>
          <p:cNvSpPr/>
          <p:nvPr/>
        </p:nvSpPr>
        <p:spPr>
          <a:xfrm flipV="1">
            <a:off x="6090526" y="2814886"/>
            <a:ext cx="0" cy="436751"/>
          </a:xfrm>
          <a:prstGeom prst="line">
            <a:avLst/>
          </a:prstGeom>
          <a:ln w="12700">
            <a:solidFill>
              <a:srgbClr val="BEA281"/>
            </a:solidFill>
            <a:miter/>
          </a:ln>
        </p:spPr>
        <p:txBody>
          <a:bodyPr lIns="45719" rIns="45719"/>
          <a:lstStyle/>
          <a:p>
            <a:endParaRPr/>
          </a:p>
        </p:txBody>
      </p:sp>
      <p:sp>
        <p:nvSpPr>
          <p:cNvPr id="103" name="Line"/>
          <p:cNvSpPr/>
          <p:nvPr/>
        </p:nvSpPr>
        <p:spPr>
          <a:xfrm flipV="1">
            <a:off x="3650555" y="3240100"/>
            <a:ext cx="4869889" cy="0"/>
          </a:xfrm>
          <a:prstGeom prst="line">
            <a:avLst/>
          </a:prstGeom>
          <a:ln w="12700">
            <a:solidFill>
              <a:srgbClr val="BEA281"/>
            </a:solidFill>
            <a:miter/>
          </a:ln>
        </p:spPr>
        <p:txBody>
          <a:bodyPr lIns="45719" rIns="45719"/>
          <a:lstStyle/>
          <a:p>
            <a:endParaRPr/>
          </a:p>
        </p:txBody>
      </p:sp>
      <p:sp>
        <p:nvSpPr>
          <p:cNvPr id="104" name="Line"/>
          <p:cNvSpPr/>
          <p:nvPr/>
        </p:nvSpPr>
        <p:spPr>
          <a:xfrm flipV="1">
            <a:off x="8516225" y="4148032"/>
            <a:ext cx="0" cy="436751"/>
          </a:xfrm>
          <a:prstGeom prst="line">
            <a:avLst/>
          </a:prstGeom>
          <a:ln w="12700">
            <a:solidFill>
              <a:srgbClr val="BEA281"/>
            </a:solidFill>
            <a:miter/>
          </a:ln>
        </p:spPr>
        <p:txBody>
          <a:bodyPr lIns="45719" rIns="45719"/>
          <a:lstStyle/>
          <a:p>
            <a:endParaRPr/>
          </a:p>
        </p:txBody>
      </p:sp>
      <p:sp>
        <p:nvSpPr>
          <p:cNvPr id="105" name="Line"/>
          <p:cNvSpPr/>
          <p:nvPr/>
        </p:nvSpPr>
        <p:spPr>
          <a:xfrm flipV="1">
            <a:off x="7224847" y="4583707"/>
            <a:ext cx="2572705" cy="0"/>
          </a:xfrm>
          <a:prstGeom prst="line">
            <a:avLst/>
          </a:prstGeom>
          <a:ln w="12700">
            <a:solidFill>
              <a:srgbClr val="BEA281"/>
            </a:solidFill>
            <a:miter/>
          </a:ln>
        </p:spPr>
        <p:txBody>
          <a:bodyPr lIns="45719" rIns="45719"/>
          <a:lstStyle/>
          <a:p>
            <a:endParaRPr/>
          </a:p>
        </p:txBody>
      </p:sp>
      <p:sp>
        <p:nvSpPr>
          <p:cNvPr id="106" name="Line"/>
          <p:cNvSpPr/>
          <p:nvPr/>
        </p:nvSpPr>
        <p:spPr>
          <a:xfrm flipV="1">
            <a:off x="3687173" y="4148032"/>
            <a:ext cx="0" cy="436751"/>
          </a:xfrm>
          <a:prstGeom prst="line">
            <a:avLst/>
          </a:prstGeom>
          <a:ln w="12700">
            <a:solidFill>
              <a:srgbClr val="BEA281"/>
            </a:solidFill>
            <a:miter/>
          </a:ln>
        </p:spPr>
        <p:txBody>
          <a:bodyPr lIns="45719" rIns="45719"/>
          <a:lstStyle/>
          <a:p>
            <a:endParaRPr/>
          </a:p>
        </p:txBody>
      </p:sp>
      <p:sp>
        <p:nvSpPr>
          <p:cNvPr id="107" name="Line"/>
          <p:cNvSpPr/>
          <p:nvPr/>
        </p:nvSpPr>
        <p:spPr>
          <a:xfrm flipV="1">
            <a:off x="2395795" y="4583707"/>
            <a:ext cx="2572705" cy="0"/>
          </a:xfrm>
          <a:prstGeom prst="line">
            <a:avLst/>
          </a:prstGeom>
          <a:ln w="12700">
            <a:solidFill>
              <a:srgbClr val="BEA281"/>
            </a:solidFill>
            <a:miter/>
          </a:ln>
        </p:spPr>
        <p:txBody>
          <a:bodyPr lIns="45719" rIns="45719"/>
          <a:lstStyle/>
          <a:p>
            <a:endParaRPr/>
          </a:p>
        </p:txBody>
      </p:sp>
      <p:sp>
        <p:nvSpPr>
          <p:cNvPr id="108" name="Lorem ipsum dolor"/>
          <p:cNvSpPr txBox="1"/>
          <p:nvPr/>
        </p:nvSpPr>
        <p:spPr>
          <a:xfrm>
            <a:off x="1630664" y="4641805"/>
            <a:ext cx="153026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dirty="0" smtClean="0">
                <a:solidFill>
                  <a:schemeClr val="bg1"/>
                </a:solidFill>
              </a:rPr>
              <a:t>Khái niệm</a:t>
            </a:r>
            <a:endParaRPr dirty="0">
              <a:solidFill>
                <a:schemeClr val="bg1"/>
              </a:solidFill>
            </a:endParaRPr>
          </a:p>
        </p:txBody>
      </p:sp>
      <p:sp>
        <p:nvSpPr>
          <p:cNvPr id="109" name="Lorem ipsum dolor"/>
          <p:cNvSpPr txBox="1"/>
          <p:nvPr/>
        </p:nvSpPr>
        <p:spPr>
          <a:xfrm>
            <a:off x="4128179" y="4593628"/>
            <a:ext cx="153026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smtClean="0">
                <a:solidFill>
                  <a:schemeClr val="bg1"/>
                </a:solidFill>
              </a:rPr>
              <a:t>Demo</a:t>
            </a:r>
            <a:endParaRPr>
              <a:solidFill>
                <a:schemeClr val="bg1"/>
              </a:solidFill>
            </a:endParaRPr>
          </a:p>
        </p:txBody>
      </p:sp>
      <p:sp>
        <p:nvSpPr>
          <p:cNvPr id="110" name="Lorem ipsum dolor"/>
          <p:cNvSpPr txBox="1"/>
          <p:nvPr/>
        </p:nvSpPr>
        <p:spPr>
          <a:xfrm>
            <a:off x="6477074" y="4666719"/>
            <a:ext cx="1676415"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457200">
              <a:defRPr>
                <a:solidFill>
                  <a:srgbClr val="FFFFFF"/>
                </a:solidFill>
                <a:latin typeface="Roboto"/>
                <a:ea typeface="Roboto"/>
                <a:cs typeface="Roboto"/>
                <a:sym typeface="Roboto"/>
              </a:defRPr>
            </a:lvl1pPr>
          </a:lstStyle>
          <a:p>
            <a:r>
              <a:rPr lang="en-US" smtClean="0">
                <a:solidFill>
                  <a:schemeClr val="bg1"/>
                </a:solidFill>
              </a:rPr>
              <a:t>Ưu điểm</a:t>
            </a:r>
            <a:endParaRPr lang="en-US">
              <a:solidFill>
                <a:schemeClr val="bg1"/>
              </a:solidFill>
            </a:endParaRPr>
          </a:p>
        </p:txBody>
      </p:sp>
      <p:sp>
        <p:nvSpPr>
          <p:cNvPr id="111" name="Lorem ipsum dolor"/>
          <p:cNvSpPr txBox="1"/>
          <p:nvPr/>
        </p:nvSpPr>
        <p:spPr>
          <a:xfrm>
            <a:off x="9040614" y="4640879"/>
            <a:ext cx="153026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smtClean="0">
                <a:solidFill>
                  <a:schemeClr val="bg1"/>
                </a:solidFill>
              </a:rPr>
              <a:t>Nhược điểm</a:t>
            </a:r>
            <a:endParaRPr>
              <a:solidFill>
                <a:schemeClr val="bg1"/>
              </a:solidFill>
            </a:endParaRPr>
          </a:p>
        </p:txBody>
      </p:sp>
      <p:sp>
        <p:nvSpPr>
          <p:cNvPr id="112" name="Diagrams to explain ideas"/>
          <p:cNvSpPr txBox="1"/>
          <p:nvPr/>
        </p:nvSpPr>
        <p:spPr>
          <a:xfrm>
            <a:off x="2613446" y="932180"/>
            <a:ext cx="696510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4000">
                <a:solidFill>
                  <a:srgbClr val="FFFFFF"/>
                </a:solidFill>
                <a:latin typeface="Impact"/>
                <a:ea typeface="Impact"/>
                <a:cs typeface="Impact"/>
                <a:sym typeface="Impact"/>
              </a:defRPr>
            </a:pPr>
            <a:r>
              <a:rPr lang="en-US" sz="6000" dirty="0">
                <a:solidFill>
                  <a:schemeClr val="accent1"/>
                </a:solidFill>
                <a:latin typeface="Times New Roman" panose="02020603050405020304" pitchFamily="18" charset="0"/>
                <a:cs typeface="Times New Roman" panose="02020603050405020304" pitchFamily="18" charset="0"/>
              </a:rPr>
              <a:t>Nội</a:t>
            </a:r>
            <a:r>
              <a:rPr sz="6000" dirty="0">
                <a:latin typeface="Times New Roman" panose="02020603050405020304" pitchFamily="18" charset="0"/>
                <a:cs typeface="Times New Roman" panose="02020603050405020304" pitchFamily="18" charset="0"/>
              </a:rPr>
              <a:t> </a:t>
            </a:r>
            <a:r>
              <a:rPr lang="en-US" sz="6000" dirty="0">
                <a:solidFill>
                  <a:schemeClr val="accent1"/>
                </a:solidFill>
                <a:latin typeface="Times New Roman" panose="02020603050405020304" pitchFamily="18" charset="0"/>
                <a:cs typeface="Times New Roman" panose="02020603050405020304" pitchFamily="18" charset="0"/>
              </a:rPr>
              <a:t>Dung</a:t>
            </a:r>
            <a:endParaRPr sz="6000" dirty="0">
              <a:solidFill>
                <a:schemeClr val="accent1"/>
              </a:solidFill>
              <a:latin typeface="Times New Roman" panose="02020603050405020304" pitchFamily="18" charset="0"/>
              <a:cs typeface="Times New Roman" panose="02020603050405020304" pitchFamily="18" charset="0"/>
            </a:endParaRPr>
          </a:p>
        </p:txBody>
      </p:sp>
      <p:sp>
        <p:nvSpPr>
          <p:cNvPr id="113" name="Rounded Rectangle"/>
          <p:cNvSpPr/>
          <p:nvPr/>
        </p:nvSpPr>
        <p:spPr>
          <a:xfrm>
            <a:off x="4675799" y="2146865"/>
            <a:ext cx="2819400" cy="655886"/>
          </a:xfrm>
          <a:prstGeom prst="roundRect">
            <a:avLst>
              <a:gd name="adj" fmla="val 19556"/>
            </a:avLst>
          </a:prstGeom>
          <a:solidFill>
            <a:schemeClr val="accent1"/>
          </a:solidFill>
          <a:ln w="12700">
            <a:miter lim="400000"/>
          </a:ln>
        </p:spPr>
        <p:txBody>
          <a:bodyPr lIns="45719" rIns="45719" anchor="ctr"/>
          <a:lstStyle/>
          <a:p>
            <a:endParaRPr/>
          </a:p>
        </p:txBody>
      </p:sp>
      <p:sp>
        <p:nvSpPr>
          <p:cNvPr id="114" name="Lorem ipsum dolor"/>
          <p:cNvSpPr txBox="1"/>
          <p:nvPr/>
        </p:nvSpPr>
        <p:spPr>
          <a:xfrm>
            <a:off x="4805605" y="2294410"/>
            <a:ext cx="258079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272726"/>
                </a:solidFill>
                <a:latin typeface="Roboto"/>
                <a:ea typeface="Roboto"/>
                <a:cs typeface="Roboto"/>
                <a:sym typeface="Roboto"/>
              </a:defRPr>
            </a:lvl1pPr>
          </a:lstStyle>
          <a:p>
            <a:r>
              <a:rPr lang="en-US" dirty="0">
                <a:solidFill>
                  <a:schemeClr val="tx1"/>
                </a:solidFill>
              </a:rPr>
              <a:t>VIGENERE</a:t>
            </a:r>
          </a:p>
        </p:txBody>
      </p:sp>
      <p:sp>
        <p:nvSpPr>
          <p:cNvPr id="115" name="Rounded Rectangle"/>
          <p:cNvSpPr/>
          <p:nvPr/>
        </p:nvSpPr>
        <p:spPr>
          <a:xfrm>
            <a:off x="2266950" y="3520157"/>
            <a:ext cx="2819400" cy="655886"/>
          </a:xfrm>
          <a:prstGeom prst="roundRect">
            <a:avLst>
              <a:gd name="adj" fmla="val 20335"/>
            </a:avLst>
          </a:prstGeom>
          <a:solidFill>
            <a:schemeClr val="accent1"/>
          </a:solidFill>
          <a:ln w="12700">
            <a:miter lim="400000"/>
          </a:ln>
        </p:spPr>
        <p:txBody>
          <a:bodyPr lIns="45719" rIns="45719" anchor="ctr"/>
          <a:lstStyle/>
          <a:p>
            <a:endParaRPr/>
          </a:p>
        </p:txBody>
      </p:sp>
      <p:sp>
        <p:nvSpPr>
          <p:cNvPr id="116" name="Lorem ipsum dolor"/>
          <p:cNvSpPr txBox="1"/>
          <p:nvPr/>
        </p:nvSpPr>
        <p:spPr>
          <a:xfrm>
            <a:off x="2386255" y="3655567"/>
            <a:ext cx="258079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272726"/>
                </a:solidFill>
                <a:latin typeface="Roboto"/>
                <a:ea typeface="Roboto"/>
                <a:cs typeface="Roboto"/>
                <a:sym typeface="Roboto"/>
              </a:defRPr>
            </a:lvl1pPr>
          </a:lstStyle>
          <a:p>
            <a:r>
              <a:rPr lang="en-US" smtClean="0">
                <a:solidFill>
                  <a:schemeClr val="tx1"/>
                </a:solidFill>
              </a:rPr>
              <a:t>Tổng quan về Radius</a:t>
            </a:r>
            <a:endParaRPr>
              <a:solidFill>
                <a:schemeClr val="tx1"/>
              </a:solidFill>
            </a:endParaRPr>
          </a:p>
        </p:txBody>
      </p:sp>
      <p:sp>
        <p:nvSpPr>
          <p:cNvPr id="117" name="Rounded Rectangle"/>
          <p:cNvSpPr/>
          <p:nvPr/>
        </p:nvSpPr>
        <p:spPr>
          <a:xfrm>
            <a:off x="7105650" y="3520157"/>
            <a:ext cx="2819400" cy="655886"/>
          </a:xfrm>
          <a:prstGeom prst="roundRect">
            <a:avLst>
              <a:gd name="adj" fmla="val 21038"/>
            </a:avLst>
          </a:prstGeom>
          <a:solidFill>
            <a:schemeClr val="accent1"/>
          </a:solidFill>
          <a:ln w="12700">
            <a:miter lim="400000"/>
          </a:ln>
        </p:spPr>
        <p:txBody>
          <a:bodyPr lIns="45719" rIns="45719" anchor="ctr"/>
          <a:lstStyle/>
          <a:p>
            <a:endParaRPr/>
          </a:p>
        </p:txBody>
      </p:sp>
      <p:sp>
        <p:nvSpPr>
          <p:cNvPr id="118" name="Lorem ipsum dolor"/>
          <p:cNvSpPr txBox="1"/>
          <p:nvPr/>
        </p:nvSpPr>
        <p:spPr>
          <a:xfrm>
            <a:off x="7224955" y="3655567"/>
            <a:ext cx="258079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272726"/>
                </a:solidFill>
                <a:latin typeface="Roboto"/>
                <a:ea typeface="Roboto"/>
                <a:cs typeface="Roboto"/>
                <a:sym typeface="Roboto"/>
              </a:defRPr>
            </a:lvl1pPr>
          </a:lstStyle>
          <a:p>
            <a:r>
              <a:rPr lang="en-US" dirty="0" smtClean="0">
                <a:solidFill>
                  <a:schemeClr val="tx1"/>
                </a:solidFill>
              </a:rPr>
              <a:t>Ưu – Nhược điểm</a:t>
            </a:r>
            <a:endParaRPr lang="en-US" dirty="0">
              <a:solidFill>
                <a:schemeClr val="tx1"/>
              </a:solidFill>
            </a:endParaRPr>
          </a:p>
        </p:txBody>
      </p:sp>
      <p:sp>
        <p:nvSpPr>
          <p:cNvPr id="19" name="Line"/>
          <p:cNvSpPr/>
          <p:nvPr/>
        </p:nvSpPr>
        <p:spPr>
          <a:xfrm flipV="1">
            <a:off x="3687173" y="4593628"/>
            <a:ext cx="0" cy="436751"/>
          </a:xfrm>
          <a:prstGeom prst="line">
            <a:avLst/>
          </a:prstGeom>
          <a:ln w="12700">
            <a:solidFill>
              <a:srgbClr val="BEA281"/>
            </a:solidFill>
            <a:miter/>
          </a:ln>
        </p:spPr>
        <p:txBody>
          <a:bodyPr lIns="45719" rIns="45719"/>
          <a:lstStyle/>
          <a:p>
            <a:endParaRPr/>
          </a:p>
        </p:txBody>
      </p:sp>
      <p:sp>
        <p:nvSpPr>
          <p:cNvPr id="22" name="Lorem ipsum dolor"/>
          <p:cNvSpPr txBox="1"/>
          <p:nvPr/>
        </p:nvSpPr>
        <p:spPr>
          <a:xfrm>
            <a:off x="2922042" y="5021057"/>
            <a:ext cx="153026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dirty="0" smtClean="0">
                <a:solidFill>
                  <a:schemeClr val="bg1"/>
                </a:solidFill>
              </a:rPr>
              <a:t>Mô tả về Vigenere</a:t>
            </a:r>
            <a:endParaRPr dirty="0">
              <a:solidFill>
                <a:schemeClr val="bg1"/>
              </a:solidFill>
            </a:endParaRPr>
          </a:p>
        </p:txBody>
      </p:sp>
    </p:spTree>
    <p:extLst>
      <p:ext uri="{BB962C8B-B14F-4D97-AF65-F5344CB8AC3E}">
        <p14:creationId xmlns:p14="http://schemas.microsoft.com/office/powerpoint/2010/main" val="913709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anim calcmode="lin" valueType="num">
                                      <p:cBhvr>
                                        <p:cTn id="8" dur="1000" fill="hold"/>
                                        <p:tgtEl>
                                          <p:spTgt spid="112"/>
                                        </p:tgtEl>
                                        <p:attrNameLst>
                                          <p:attrName>ppt_x</p:attrName>
                                        </p:attrNameLst>
                                      </p:cBhvr>
                                      <p:tavLst>
                                        <p:tav tm="0">
                                          <p:val>
                                            <p:strVal val="#ppt_x"/>
                                          </p:val>
                                        </p:tav>
                                        <p:tav tm="100000">
                                          <p:val>
                                            <p:strVal val="#ppt_x"/>
                                          </p:val>
                                        </p:tav>
                                      </p:tavLst>
                                    </p:anim>
                                    <p:anim calcmode="lin" valueType="num">
                                      <p:cBhvr>
                                        <p:cTn id="9" dur="1000" fill="hold"/>
                                        <p:tgtEl>
                                          <p:spTgt spid="1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fade">
                                      <p:cBhvr>
                                        <p:cTn id="13" dur="1000"/>
                                        <p:tgtEl>
                                          <p:spTgt spid="113"/>
                                        </p:tgtEl>
                                      </p:cBhvr>
                                    </p:animEffect>
                                    <p:anim calcmode="lin" valueType="num">
                                      <p:cBhvr>
                                        <p:cTn id="14" dur="1000" fill="hold"/>
                                        <p:tgtEl>
                                          <p:spTgt spid="113"/>
                                        </p:tgtEl>
                                        <p:attrNameLst>
                                          <p:attrName>ppt_x</p:attrName>
                                        </p:attrNameLst>
                                      </p:cBhvr>
                                      <p:tavLst>
                                        <p:tav tm="0">
                                          <p:val>
                                            <p:strVal val="#ppt_x"/>
                                          </p:val>
                                        </p:tav>
                                        <p:tav tm="100000">
                                          <p:val>
                                            <p:strVal val="#ppt_x"/>
                                          </p:val>
                                        </p:tav>
                                      </p:tavLst>
                                    </p:anim>
                                    <p:anim calcmode="lin" valueType="num">
                                      <p:cBhvr>
                                        <p:cTn id="15" dur="1000" fill="hold"/>
                                        <p:tgtEl>
                                          <p:spTgt spid="1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1000"/>
                                        <p:tgtEl>
                                          <p:spTgt spid="102"/>
                                        </p:tgtEl>
                                      </p:cBhvr>
                                    </p:animEffect>
                                    <p:anim calcmode="lin" valueType="num">
                                      <p:cBhvr>
                                        <p:cTn id="20" dur="1000" fill="hold"/>
                                        <p:tgtEl>
                                          <p:spTgt spid="102"/>
                                        </p:tgtEl>
                                        <p:attrNameLst>
                                          <p:attrName>ppt_x</p:attrName>
                                        </p:attrNameLst>
                                      </p:cBhvr>
                                      <p:tavLst>
                                        <p:tav tm="0">
                                          <p:val>
                                            <p:strVal val="#ppt_x"/>
                                          </p:val>
                                        </p:tav>
                                        <p:tav tm="100000">
                                          <p:val>
                                            <p:strVal val="#ppt_x"/>
                                          </p:val>
                                        </p:tav>
                                      </p:tavLst>
                                    </p:anim>
                                    <p:anim calcmode="lin" valueType="num">
                                      <p:cBhvr>
                                        <p:cTn id="21" dur="1000" fill="hold"/>
                                        <p:tgtEl>
                                          <p:spTgt spid="10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1000"/>
                                        <p:tgtEl>
                                          <p:spTgt spid="103"/>
                                        </p:tgtEl>
                                      </p:cBhvr>
                                    </p:animEffect>
                                    <p:anim calcmode="lin" valueType="num">
                                      <p:cBhvr>
                                        <p:cTn id="26" dur="1000" fill="hold"/>
                                        <p:tgtEl>
                                          <p:spTgt spid="103"/>
                                        </p:tgtEl>
                                        <p:attrNameLst>
                                          <p:attrName>ppt_x</p:attrName>
                                        </p:attrNameLst>
                                      </p:cBhvr>
                                      <p:tavLst>
                                        <p:tav tm="0">
                                          <p:val>
                                            <p:strVal val="#ppt_x"/>
                                          </p:val>
                                        </p:tav>
                                        <p:tav tm="100000">
                                          <p:val>
                                            <p:strVal val="#ppt_x"/>
                                          </p:val>
                                        </p:tav>
                                      </p:tavLst>
                                    </p:anim>
                                    <p:anim calcmode="lin" valueType="num">
                                      <p:cBhvr>
                                        <p:cTn id="27" dur="1000" fill="hold"/>
                                        <p:tgtEl>
                                          <p:spTgt spid="10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60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1000"/>
                                        <p:tgtEl>
                                          <p:spTgt spid="115"/>
                                        </p:tgtEl>
                                      </p:cBhvr>
                                    </p:animEffect>
                                    <p:anim calcmode="lin" valueType="num">
                                      <p:cBhvr>
                                        <p:cTn id="31" dur="1000" fill="hold"/>
                                        <p:tgtEl>
                                          <p:spTgt spid="115"/>
                                        </p:tgtEl>
                                        <p:attrNameLst>
                                          <p:attrName>ppt_x</p:attrName>
                                        </p:attrNameLst>
                                      </p:cBhvr>
                                      <p:tavLst>
                                        <p:tav tm="0">
                                          <p:val>
                                            <p:strVal val="#ppt_x"/>
                                          </p:val>
                                        </p:tav>
                                        <p:tav tm="100000">
                                          <p:val>
                                            <p:strVal val="#ppt_x"/>
                                          </p:val>
                                        </p:tav>
                                      </p:tavLst>
                                    </p:anim>
                                    <p:anim calcmode="lin" valueType="num">
                                      <p:cBhvr>
                                        <p:cTn id="32" dur="1000" fill="hold"/>
                                        <p:tgtEl>
                                          <p:spTgt spid="1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60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1000"/>
                                        <p:tgtEl>
                                          <p:spTgt spid="117"/>
                                        </p:tgtEl>
                                      </p:cBhvr>
                                    </p:animEffect>
                                    <p:anim calcmode="lin" valueType="num">
                                      <p:cBhvr>
                                        <p:cTn id="36" dur="1000" fill="hold"/>
                                        <p:tgtEl>
                                          <p:spTgt spid="117"/>
                                        </p:tgtEl>
                                        <p:attrNameLst>
                                          <p:attrName>ppt_x</p:attrName>
                                        </p:attrNameLst>
                                      </p:cBhvr>
                                      <p:tavLst>
                                        <p:tav tm="0">
                                          <p:val>
                                            <p:strVal val="#ppt_x"/>
                                          </p:val>
                                        </p:tav>
                                        <p:tav tm="100000">
                                          <p:val>
                                            <p:strVal val="#ppt_x"/>
                                          </p:val>
                                        </p:tav>
                                      </p:tavLst>
                                    </p:anim>
                                    <p:anim calcmode="lin" valueType="num">
                                      <p:cBhvr>
                                        <p:cTn id="37" dur="1000" fill="hold"/>
                                        <p:tgtEl>
                                          <p:spTgt spid="117"/>
                                        </p:tgtEl>
                                        <p:attrNameLst>
                                          <p:attrName>ppt_y</p:attrName>
                                        </p:attrNameLst>
                                      </p:cBhvr>
                                      <p:tavLst>
                                        <p:tav tm="0">
                                          <p:val>
                                            <p:strVal val="#ppt_y+.1"/>
                                          </p:val>
                                        </p:tav>
                                        <p:tav tm="100000">
                                          <p:val>
                                            <p:strVal val="#ppt_y"/>
                                          </p:val>
                                        </p:tav>
                                      </p:tavLst>
                                    </p:anim>
                                  </p:childTnLst>
                                </p:cTn>
                              </p:par>
                            </p:childTnLst>
                          </p:cTn>
                        </p:par>
                        <p:par>
                          <p:cTn id="38" fill="hold">
                            <p:stCondLst>
                              <p:cond delay="4600"/>
                            </p:stCondLst>
                            <p:childTnLst>
                              <p:par>
                                <p:cTn id="39" presetID="2" presetClass="entr" presetSubtype="4" fill="hold" grpId="0" nodeType="afterEffect">
                                  <p:stCondLst>
                                    <p:cond delay="0"/>
                                  </p:stCondLst>
                                  <p:childTnLst>
                                    <p:set>
                                      <p:cBhvr>
                                        <p:cTn id="40" dur="1" fill="hold">
                                          <p:stCondLst>
                                            <p:cond delay="0"/>
                                          </p:stCondLst>
                                        </p:cTn>
                                        <p:tgtEl>
                                          <p:spTgt spid="105"/>
                                        </p:tgtEl>
                                        <p:attrNameLst>
                                          <p:attrName>style.visibility</p:attrName>
                                        </p:attrNameLst>
                                      </p:cBhvr>
                                      <p:to>
                                        <p:strVal val="visible"/>
                                      </p:to>
                                    </p:set>
                                    <p:anim calcmode="lin" valueType="num">
                                      <p:cBhvr additive="base">
                                        <p:cTn id="41" dur="500" fill="hold"/>
                                        <p:tgtEl>
                                          <p:spTgt spid="105"/>
                                        </p:tgtEl>
                                        <p:attrNameLst>
                                          <p:attrName>ppt_x</p:attrName>
                                        </p:attrNameLst>
                                      </p:cBhvr>
                                      <p:tavLst>
                                        <p:tav tm="0">
                                          <p:val>
                                            <p:strVal val="#ppt_x"/>
                                          </p:val>
                                        </p:tav>
                                        <p:tav tm="100000">
                                          <p:val>
                                            <p:strVal val="#ppt_x"/>
                                          </p:val>
                                        </p:tav>
                                      </p:tavLst>
                                    </p:anim>
                                    <p:anim calcmode="lin" valueType="num">
                                      <p:cBhvr additive="base">
                                        <p:cTn id="42" dur="500" fill="hold"/>
                                        <p:tgtEl>
                                          <p:spTgt spid="10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4"/>
                                        </p:tgtEl>
                                        <p:attrNameLst>
                                          <p:attrName>style.visibility</p:attrName>
                                        </p:attrNameLst>
                                      </p:cBhvr>
                                      <p:to>
                                        <p:strVal val="visible"/>
                                      </p:to>
                                    </p:set>
                                    <p:anim calcmode="lin" valueType="num">
                                      <p:cBhvr additive="base">
                                        <p:cTn id="45" dur="500" fill="hold"/>
                                        <p:tgtEl>
                                          <p:spTgt spid="104"/>
                                        </p:tgtEl>
                                        <p:attrNameLst>
                                          <p:attrName>ppt_x</p:attrName>
                                        </p:attrNameLst>
                                      </p:cBhvr>
                                      <p:tavLst>
                                        <p:tav tm="0">
                                          <p:val>
                                            <p:strVal val="#ppt_x"/>
                                          </p:val>
                                        </p:tav>
                                        <p:tav tm="100000">
                                          <p:val>
                                            <p:strVal val="#ppt_x"/>
                                          </p:val>
                                        </p:tav>
                                      </p:tavLst>
                                    </p:anim>
                                    <p:anim calcmode="lin" valueType="num">
                                      <p:cBhvr additive="base">
                                        <p:cTn id="46" dur="500" fill="hold"/>
                                        <p:tgtEl>
                                          <p:spTgt spid="10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7"/>
                                        </p:tgtEl>
                                        <p:attrNameLst>
                                          <p:attrName>style.visibility</p:attrName>
                                        </p:attrNameLst>
                                      </p:cBhvr>
                                      <p:to>
                                        <p:strVal val="visible"/>
                                      </p:to>
                                    </p:set>
                                    <p:anim calcmode="lin" valueType="num">
                                      <p:cBhvr additive="base">
                                        <p:cTn id="49" dur="500" fill="hold"/>
                                        <p:tgtEl>
                                          <p:spTgt spid="107"/>
                                        </p:tgtEl>
                                        <p:attrNameLst>
                                          <p:attrName>ppt_x</p:attrName>
                                        </p:attrNameLst>
                                      </p:cBhvr>
                                      <p:tavLst>
                                        <p:tav tm="0">
                                          <p:val>
                                            <p:strVal val="#ppt_x"/>
                                          </p:val>
                                        </p:tav>
                                        <p:tav tm="100000">
                                          <p:val>
                                            <p:strVal val="#ppt_x"/>
                                          </p:val>
                                        </p:tav>
                                      </p:tavLst>
                                    </p:anim>
                                    <p:anim calcmode="lin" valueType="num">
                                      <p:cBhvr additive="base">
                                        <p:cTn id="50" dur="500" fill="hold"/>
                                        <p:tgtEl>
                                          <p:spTgt spid="10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6"/>
                                        </p:tgtEl>
                                        <p:attrNameLst>
                                          <p:attrName>style.visibility</p:attrName>
                                        </p:attrNameLst>
                                      </p:cBhvr>
                                      <p:to>
                                        <p:strVal val="visible"/>
                                      </p:to>
                                    </p:set>
                                    <p:anim calcmode="lin" valueType="num">
                                      <p:cBhvr additive="base">
                                        <p:cTn id="53" dur="500" fill="hold"/>
                                        <p:tgtEl>
                                          <p:spTgt spid="106"/>
                                        </p:tgtEl>
                                        <p:attrNameLst>
                                          <p:attrName>ppt_x</p:attrName>
                                        </p:attrNameLst>
                                      </p:cBhvr>
                                      <p:tavLst>
                                        <p:tav tm="0">
                                          <p:val>
                                            <p:strVal val="#ppt_x"/>
                                          </p:val>
                                        </p:tav>
                                        <p:tav tm="100000">
                                          <p:val>
                                            <p:strVal val="#ppt_x"/>
                                          </p:val>
                                        </p:tav>
                                      </p:tavLst>
                                    </p:anim>
                                    <p:anim calcmode="lin" valueType="num">
                                      <p:cBhvr additive="base">
                                        <p:cTn id="54" dur="500" fill="hold"/>
                                        <p:tgtEl>
                                          <p:spTgt spid="106"/>
                                        </p:tgtEl>
                                        <p:attrNameLst>
                                          <p:attrName>ppt_y</p:attrName>
                                        </p:attrNameLst>
                                      </p:cBhvr>
                                      <p:tavLst>
                                        <p:tav tm="0">
                                          <p:val>
                                            <p:strVal val="1+#ppt_h/2"/>
                                          </p:val>
                                        </p:tav>
                                        <p:tav tm="100000">
                                          <p:val>
                                            <p:strVal val="#ppt_y"/>
                                          </p:val>
                                        </p:tav>
                                      </p:tavLst>
                                    </p:anim>
                                  </p:childTnLst>
                                </p:cTn>
                              </p:par>
                              <p:par>
                                <p:cTn id="55" presetID="42" presetClass="entr" presetSubtype="0" fill="hold" grpId="0" nodeType="withEffect">
                                  <p:stCondLst>
                                    <p:cond delay="600"/>
                                  </p:stCondLst>
                                  <p:childTnLst>
                                    <p:set>
                                      <p:cBhvr>
                                        <p:cTn id="56" dur="1" fill="hold">
                                          <p:stCondLst>
                                            <p:cond delay="0"/>
                                          </p:stCondLst>
                                        </p:cTn>
                                        <p:tgtEl>
                                          <p:spTgt spid="108"/>
                                        </p:tgtEl>
                                        <p:attrNameLst>
                                          <p:attrName>style.visibility</p:attrName>
                                        </p:attrNameLst>
                                      </p:cBhvr>
                                      <p:to>
                                        <p:strVal val="visible"/>
                                      </p:to>
                                    </p:set>
                                    <p:animEffect transition="in" filter="fade">
                                      <p:cBhvr>
                                        <p:cTn id="57" dur="1000"/>
                                        <p:tgtEl>
                                          <p:spTgt spid="108"/>
                                        </p:tgtEl>
                                      </p:cBhvr>
                                    </p:animEffect>
                                    <p:anim calcmode="lin" valueType="num">
                                      <p:cBhvr>
                                        <p:cTn id="58" dur="1000" fill="hold"/>
                                        <p:tgtEl>
                                          <p:spTgt spid="108"/>
                                        </p:tgtEl>
                                        <p:attrNameLst>
                                          <p:attrName>ppt_x</p:attrName>
                                        </p:attrNameLst>
                                      </p:cBhvr>
                                      <p:tavLst>
                                        <p:tav tm="0">
                                          <p:val>
                                            <p:strVal val="#ppt_x"/>
                                          </p:val>
                                        </p:tav>
                                        <p:tav tm="100000">
                                          <p:val>
                                            <p:strVal val="#ppt_x"/>
                                          </p:val>
                                        </p:tav>
                                      </p:tavLst>
                                    </p:anim>
                                    <p:anim calcmode="lin" valueType="num">
                                      <p:cBhvr>
                                        <p:cTn id="59" dur="1000" fill="hold"/>
                                        <p:tgtEl>
                                          <p:spTgt spid="10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600"/>
                                  </p:stCondLst>
                                  <p:childTnLst>
                                    <p:set>
                                      <p:cBhvr>
                                        <p:cTn id="61" dur="1" fill="hold">
                                          <p:stCondLst>
                                            <p:cond delay="0"/>
                                          </p:stCondLst>
                                        </p:cTn>
                                        <p:tgtEl>
                                          <p:spTgt spid="109"/>
                                        </p:tgtEl>
                                        <p:attrNameLst>
                                          <p:attrName>style.visibility</p:attrName>
                                        </p:attrNameLst>
                                      </p:cBhvr>
                                      <p:to>
                                        <p:strVal val="visible"/>
                                      </p:to>
                                    </p:set>
                                    <p:animEffect transition="in" filter="fade">
                                      <p:cBhvr>
                                        <p:cTn id="62" dur="1000"/>
                                        <p:tgtEl>
                                          <p:spTgt spid="109"/>
                                        </p:tgtEl>
                                      </p:cBhvr>
                                    </p:animEffect>
                                    <p:anim calcmode="lin" valueType="num">
                                      <p:cBhvr>
                                        <p:cTn id="63" dur="1000" fill="hold"/>
                                        <p:tgtEl>
                                          <p:spTgt spid="109"/>
                                        </p:tgtEl>
                                        <p:attrNameLst>
                                          <p:attrName>ppt_x</p:attrName>
                                        </p:attrNameLst>
                                      </p:cBhvr>
                                      <p:tavLst>
                                        <p:tav tm="0">
                                          <p:val>
                                            <p:strVal val="#ppt_x"/>
                                          </p:val>
                                        </p:tav>
                                        <p:tav tm="100000">
                                          <p:val>
                                            <p:strVal val="#ppt_x"/>
                                          </p:val>
                                        </p:tav>
                                      </p:tavLst>
                                    </p:anim>
                                    <p:anim calcmode="lin" valueType="num">
                                      <p:cBhvr>
                                        <p:cTn id="64" dur="1000" fill="hold"/>
                                        <p:tgtEl>
                                          <p:spTgt spid="10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60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1000"/>
                                        <p:tgtEl>
                                          <p:spTgt spid="110"/>
                                        </p:tgtEl>
                                      </p:cBhvr>
                                    </p:animEffect>
                                    <p:anim calcmode="lin" valueType="num">
                                      <p:cBhvr>
                                        <p:cTn id="68" dur="1000" fill="hold"/>
                                        <p:tgtEl>
                                          <p:spTgt spid="110"/>
                                        </p:tgtEl>
                                        <p:attrNameLst>
                                          <p:attrName>ppt_x</p:attrName>
                                        </p:attrNameLst>
                                      </p:cBhvr>
                                      <p:tavLst>
                                        <p:tav tm="0">
                                          <p:val>
                                            <p:strVal val="#ppt_x"/>
                                          </p:val>
                                        </p:tav>
                                        <p:tav tm="100000">
                                          <p:val>
                                            <p:strVal val="#ppt_x"/>
                                          </p:val>
                                        </p:tav>
                                      </p:tavLst>
                                    </p:anim>
                                    <p:anim calcmode="lin" valueType="num">
                                      <p:cBhvr>
                                        <p:cTn id="69" dur="1000" fill="hold"/>
                                        <p:tgtEl>
                                          <p:spTgt spid="11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600"/>
                                  </p:stCondLst>
                                  <p:childTnLst>
                                    <p:set>
                                      <p:cBhvr>
                                        <p:cTn id="71" dur="1" fill="hold">
                                          <p:stCondLst>
                                            <p:cond delay="0"/>
                                          </p:stCondLst>
                                        </p:cTn>
                                        <p:tgtEl>
                                          <p:spTgt spid="111"/>
                                        </p:tgtEl>
                                        <p:attrNameLst>
                                          <p:attrName>style.visibility</p:attrName>
                                        </p:attrNameLst>
                                      </p:cBhvr>
                                      <p:to>
                                        <p:strVal val="visible"/>
                                      </p:to>
                                    </p:set>
                                    <p:animEffect transition="in" filter="fade">
                                      <p:cBhvr>
                                        <p:cTn id="72" dur="1000"/>
                                        <p:tgtEl>
                                          <p:spTgt spid="111"/>
                                        </p:tgtEl>
                                      </p:cBhvr>
                                    </p:animEffect>
                                    <p:anim calcmode="lin" valueType="num">
                                      <p:cBhvr>
                                        <p:cTn id="73" dur="1000" fill="hold"/>
                                        <p:tgtEl>
                                          <p:spTgt spid="111"/>
                                        </p:tgtEl>
                                        <p:attrNameLst>
                                          <p:attrName>ppt_x</p:attrName>
                                        </p:attrNameLst>
                                      </p:cBhvr>
                                      <p:tavLst>
                                        <p:tav tm="0">
                                          <p:val>
                                            <p:strVal val="#ppt_x"/>
                                          </p:val>
                                        </p:tav>
                                        <p:tav tm="100000">
                                          <p:val>
                                            <p:strVal val="#ppt_x"/>
                                          </p:val>
                                        </p:tav>
                                      </p:tavLst>
                                    </p:anim>
                                    <p:anim calcmode="lin" valueType="num">
                                      <p:cBhvr>
                                        <p:cTn id="74" dur="1000" fill="hold"/>
                                        <p:tgtEl>
                                          <p:spTgt spid="111"/>
                                        </p:tgtEl>
                                        <p:attrNameLst>
                                          <p:attrName>ppt_y</p:attrName>
                                        </p:attrNameLst>
                                      </p:cBhvr>
                                      <p:tavLst>
                                        <p:tav tm="0">
                                          <p:val>
                                            <p:strVal val="#ppt_y+.1"/>
                                          </p:val>
                                        </p:tav>
                                        <p:tav tm="100000">
                                          <p:val>
                                            <p:strVal val="#ppt_y"/>
                                          </p:val>
                                        </p:tav>
                                      </p:tavLst>
                                    </p:anim>
                                  </p:childTnLst>
                                </p:cTn>
                              </p:par>
                              <p:par>
                                <p:cTn id="75" presetID="2" presetClass="entr" presetSubtype="4" fill="hold" grpId="0" nodeType="withEffect">
                                  <p:stCondLst>
                                    <p:cond delay="600"/>
                                  </p:stCondLst>
                                  <p:childTnLst>
                                    <p:set>
                                      <p:cBhvr>
                                        <p:cTn id="76" dur="1" fill="hold">
                                          <p:stCondLst>
                                            <p:cond delay="0"/>
                                          </p:stCondLst>
                                        </p:cTn>
                                        <p:tgtEl>
                                          <p:spTgt spid="116"/>
                                        </p:tgtEl>
                                        <p:attrNameLst>
                                          <p:attrName>style.visibility</p:attrName>
                                        </p:attrNameLst>
                                      </p:cBhvr>
                                      <p:to>
                                        <p:strVal val="visible"/>
                                      </p:to>
                                    </p:set>
                                    <p:anim calcmode="lin" valueType="num">
                                      <p:cBhvr additive="base">
                                        <p:cTn id="77" dur="500" fill="hold"/>
                                        <p:tgtEl>
                                          <p:spTgt spid="116"/>
                                        </p:tgtEl>
                                        <p:attrNameLst>
                                          <p:attrName>ppt_x</p:attrName>
                                        </p:attrNameLst>
                                      </p:cBhvr>
                                      <p:tavLst>
                                        <p:tav tm="0">
                                          <p:val>
                                            <p:strVal val="#ppt_x"/>
                                          </p:val>
                                        </p:tav>
                                        <p:tav tm="100000">
                                          <p:val>
                                            <p:strVal val="#ppt_x"/>
                                          </p:val>
                                        </p:tav>
                                      </p:tavLst>
                                    </p:anim>
                                    <p:anim calcmode="lin" valueType="num">
                                      <p:cBhvr additive="base">
                                        <p:cTn id="78" dur="500" fill="hold"/>
                                        <p:tgtEl>
                                          <p:spTgt spid="11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600"/>
                                  </p:stCondLst>
                                  <p:childTnLst>
                                    <p:set>
                                      <p:cBhvr>
                                        <p:cTn id="80" dur="1" fill="hold">
                                          <p:stCondLst>
                                            <p:cond delay="0"/>
                                          </p:stCondLst>
                                        </p:cTn>
                                        <p:tgtEl>
                                          <p:spTgt spid="114"/>
                                        </p:tgtEl>
                                        <p:attrNameLst>
                                          <p:attrName>style.visibility</p:attrName>
                                        </p:attrNameLst>
                                      </p:cBhvr>
                                      <p:to>
                                        <p:strVal val="visible"/>
                                      </p:to>
                                    </p:set>
                                    <p:anim calcmode="lin" valueType="num">
                                      <p:cBhvr additive="base">
                                        <p:cTn id="81" dur="500" fill="hold"/>
                                        <p:tgtEl>
                                          <p:spTgt spid="114"/>
                                        </p:tgtEl>
                                        <p:attrNameLst>
                                          <p:attrName>ppt_x</p:attrName>
                                        </p:attrNameLst>
                                      </p:cBhvr>
                                      <p:tavLst>
                                        <p:tav tm="0">
                                          <p:val>
                                            <p:strVal val="#ppt_x"/>
                                          </p:val>
                                        </p:tav>
                                        <p:tav tm="100000">
                                          <p:val>
                                            <p:strVal val="#ppt_x"/>
                                          </p:val>
                                        </p:tav>
                                      </p:tavLst>
                                    </p:anim>
                                    <p:anim calcmode="lin" valueType="num">
                                      <p:cBhvr additive="base">
                                        <p:cTn id="82" dur="500" fill="hold"/>
                                        <p:tgtEl>
                                          <p:spTgt spid="11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600"/>
                                  </p:stCondLst>
                                  <p:childTnLst>
                                    <p:set>
                                      <p:cBhvr>
                                        <p:cTn id="84" dur="1" fill="hold">
                                          <p:stCondLst>
                                            <p:cond delay="0"/>
                                          </p:stCondLst>
                                        </p:cTn>
                                        <p:tgtEl>
                                          <p:spTgt spid="118"/>
                                        </p:tgtEl>
                                        <p:attrNameLst>
                                          <p:attrName>style.visibility</p:attrName>
                                        </p:attrNameLst>
                                      </p:cBhvr>
                                      <p:to>
                                        <p:strVal val="visible"/>
                                      </p:to>
                                    </p:set>
                                    <p:anim calcmode="lin" valueType="num">
                                      <p:cBhvr additive="base">
                                        <p:cTn id="85" dur="500" fill="hold"/>
                                        <p:tgtEl>
                                          <p:spTgt spid="118"/>
                                        </p:tgtEl>
                                        <p:attrNameLst>
                                          <p:attrName>ppt_x</p:attrName>
                                        </p:attrNameLst>
                                      </p:cBhvr>
                                      <p:tavLst>
                                        <p:tav tm="0">
                                          <p:val>
                                            <p:strVal val="#ppt_x"/>
                                          </p:val>
                                        </p:tav>
                                        <p:tav tm="100000">
                                          <p:val>
                                            <p:strVal val="#ppt_x"/>
                                          </p:val>
                                        </p:tav>
                                      </p:tavLst>
                                    </p:anim>
                                    <p:anim calcmode="lin" valueType="num">
                                      <p:cBhvr additive="base">
                                        <p:cTn id="86" dur="500" fill="hold"/>
                                        <p:tgtEl>
                                          <p:spTgt spid="11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fill="hold"/>
                                        <p:tgtEl>
                                          <p:spTgt spid="19"/>
                                        </p:tgtEl>
                                        <p:attrNameLst>
                                          <p:attrName>ppt_x</p:attrName>
                                        </p:attrNameLst>
                                      </p:cBhvr>
                                      <p:tavLst>
                                        <p:tav tm="0">
                                          <p:val>
                                            <p:strVal val="#ppt_x"/>
                                          </p:val>
                                        </p:tav>
                                        <p:tav tm="100000">
                                          <p:val>
                                            <p:strVal val="#ppt_x"/>
                                          </p:val>
                                        </p:tav>
                                      </p:tavLst>
                                    </p:anim>
                                    <p:anim calcmode="lin" valueType="num">
                                      <p:cBhvr additive="base">
                                        <p:cTn id="90" dur="500" fill="hold"/>
                                        <p:tgtEl>
                                          <p:spTgt spid="19"/>
                                        </p:tgtEl>
                                        <p:attrNameLst>
                                          <p:attrName>ppt_y</p:attrName>
                                        </p:attrNameLst>
                                      </p:cBhvr>
                                      <p:tavLst>
                                        <p:tav tm="0">
                                          <p:val>
                                            <p:strVal val="1+#ppt_h/2"/>
                                          </p:val>
                                        </p:tav>
                                        <p:tav tm="100000">
                                          <p:val>
                                            <p:strVal val="#ppt_y"/>
                                          </p:val>
                                        </p:tav>
                                      </p:tavLst>
                                    </p:anim>
                                  </p:childTnLst>
                                </p:cTn>
                              </p:par>
                              <p:par>
                                <p:cTn id="91" presetID="42" presetClass="entr" presetSubtype="0" fill="hold" grpId="0" nodeType="withEffect">
                                  <p:stCondLst>
                                    <p:cond delay="6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1000"/>
                                        <p:tgtEl>
                                          <p:spTgt spid="22"/>
                                        </p:tgtEl>
                                      </p:cBhvr>
                                    </p:animEffect>
                                    <p:anim calcmode="lin" valueType="num">
                                      <p:cBhvr>
                                        <p:cTn id="94" dur="1000" fill="hold"/>
                                        <p:tgtEl>
                                          <p:spTgt spid="22"/>
                                        </p:tgtEl>
                                        <p:attrNameLst>
                                          <p:attrName>ppt_x</p:attrName>
                                        </p:attrNameLst>
                                      </p:cBhvr>
                                      <p:tavLst>
                                        <p:tav tm="0">
                                          <p:val>
                                            <p:strVal val="#ppt_x"/>
                                          </p:val>
                                        </p:tav>
                                        <p:tav tm="100000">
                                          <p:val>
                                            <p:strVal val="#ppt_x"/>
                                          </p:val>
                                        </p:tav>
                                      </p:tavLst>
                                    </p:anim>
                                    <p:anim calcmode="lin" valueType="num">
                                      <p:cBhvr>
                                        <p:cTn id="9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9"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p:cNvSpPr/>
          <p:nvPr/>
        </p:nvSpPr>
        <p:spPr>
          <a:xfrm>
            <a:off x="1215" y="0"/>
            <a:ext cx="12189570"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a:defRPr>
                <a:solidFill>
                  <a:srgbClr val="262727"/>
                </a:solidFill>
              </a:defRPr>
            </a:pPr>
            <a:endParaRPr/>
          </a:p>
        </p:txBody>
      </p:sp>
      <p:sp>
        <p:nvSpPr>
          <p:cNvPr id="100" name="Big photo slides for presentation"/>
          <p:cNvSpPr txBox="1"/>
          <p:nvPr/>
        </p:nvSpPr>
        <p:spPr>
          <a:xfrm>
            <a:off x="3636645" y="137095"/>
            <a:ext cx="4305571" cy="2585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a:defRPr sz="4000" cap="all">
                <a:solidFill>
                  <a:srgbClr val="000001"/>
                </a:solidFill>
                <a:latin typeface="Impact"/>
                <a:ea typeface="Impact"/>
                <a:cs typeface="Impact"/>
                <a:sym typeface="Impact"/>
              </a:defRPr>
            </a:pPr>
            <a:r>
              <a:rPr lang="en-US" sz="5400" dirty="0" smtClean="0">
                <a:solidFill>
                  <a:srgbClr val="FFFFFF"/>
                </a:solidFill>
                <a:latin typeface="Times New Roman" panose="02020603050405020304" pitchFamily="18" charset="0"/>
                <a:cs typeface="Times New Roman" panose="02020603050405020304" pitchFamily="18" charset="0"/>
              </a:rPr>
              <a:t>Khái niệm </a:t>
            </a:r>
            <a:r>
              <a:rPr lang="en-US" sz="5400" dirty="0" smtClean="0">
                <a:solidFill>
                  <a:schemeClr val="accent1"/>
                </a:solidFill>
                <a:latin typeface="Times New Roman" panose="02020603050405020304" pitchFamily="18" charset="0"/>
                <a:cs typeface="Times New Roman" panose="02020603050405020304" pitchFamily="18" charset="0"/>
              </a:rPr>
              <a:t>VIGENERE</a:t>
            </a:r>
            <a:endParaRPr lang="en-US" sz="5400" dirty="0">
              <a:solidFill>
                <a:schemeClr val="accent1"/>
              </a:solidFill>
              <a:latin typeface="Times New Roman" panose="02020603050405020304" pitchFamily="18" charset="0"/>
              <a:cs typeface="Times New Roman" panose="02020603050405020304" pitchFamily="18" charset="0"/>
            </a:endParaRPr>
          </a:p>
          <a:p>
            <a:pPr algn="r">
              <a:defRPr sz="4000" cap="all">
                <a:solidFill>
                  <a:srgbClr val="000001"/>
                </a:solidFill>
                <a:latin typeface="Impact"/>
                <a:ea typeface="Impact"/>
                <a:cs typeface="Impact"/>
                <a:sym typeface="Impact"/>
              </a:defRPr>
            </a:pPr>
            <a:r>
              <a:rPr lang="en-US" sz="5400" dirty="0" smtClean="0">
                <a:solidFill>
                  <a:srgbClr val="FFFFFF"/>
                </a:solidFill>
                <a:latin typeface="iCiel Mijas" panose="02000506000000020004" pitchFamily="50" charset="0"/>
              </a:rPr>
              <a:t> </a:t>
            </a:r>
            <a:endParaRPr sz="5400" dirty="0">
              <a:solidFill>
                <a:schemeClr val="accent1"/>
              </a:solidFill>
              <a:latin typeface="iCiel Mijas" panose="02000506000000020004" pitchFamily="50" charset="0"/>
            </a:endParaRPr>
          </a:p>
        </p:txBody>
      </p:sp>
      <p:sp>
        <p:nvSpPr>
          <p:cNvPr id="8" name="Rectangle"/>
          <p:cNvSpPr/>
          <p:nvPr/>
        </p:nvSpPr>
        <p:spPr>
          <a:xfrm>
            <a:off x="2621887" y="2637982"/>
            <a:ext cx="6948225" cy="2291069"/>
          </a:xfrm>
          <a:prstGeom prst="rect">
            <a:avLst/>
          </a:prstGeom>
          <a:solidFill>
            <a:srgbClr val="272727"/>
          </a:solidFill>
          <a:ln w="12700">
            <a:miter lim="400000"/>
          </a:ln>
        </p:spPr>
        <p:txBody>
          <a:bodyPr lIns="45719" rIns="45719" anchor="ctr"/>
          <a:lstStyle/>
          <a:p>
            <a:pPr marL="285750" indent="-285750">
              <a:lnSpc>
                <a:spcPct val="150000"/>
              </a:lnSpc>
              <a:buFont typeface="Arial" panose="020B0604020202020204" pitchFamily="34" charset="0"/>
              <a:buChar char="•"/>
            </a:pPr>
            <a:r>
              <a:rPr lang="vi-VN" b="1" dirty="0">
                <a:solidFill>
                  <a:schemeClr val="accent4"/>
                </a:solidFill>
                <a:latin typeface="Times New Roman" panose="02020603050405020304" pitchFamily="18" charset="0"/>
                <a:cs typeface="Times New Roman" panose="02020603050405020304" pitchFamily="18" charset="0"/>
              </a:rPr>
              <a:t>Mật mã </a:t>
            </a:r>
            <a:r>
              <a:rPr lang="vi-VN" b="1" dirty="0" smtClean="0">
                <a:solidFill>
                  <a:schemeClr val="accent4"/>
                </a:solidFill>
                <a:latin typeface="Times New Roman" panose="02020603050405020304" pitchFamily="18" charset="0"/>
                <a:cs typeface="Times New Roman" panose="02020603050405020304" pitchFamily="18" charset="0"/>
              </a:rPr>
              <a:t>Vigen</a:t>
            </a:r>
            <a:r>
              <a:rPr lang="en-US" b="1" dirty="0">
                <a:solidFill>
                  <a:schemeClr val="accent4"/>
                </a:solidFill>
                <a:latin typeface="Times New Roman" panose="02020603050405020304" pitchFamily="18" charset="0"/>
                <a:cs typeface="Times New Roman" panose="02020603050405020304" pitchFamily="18" charset="0"/>
              </a:rPr>
              <a:t>e</a:t>
            </a:r>
            <a:r>
              <a:rPr lang="vi-VN" b="1" dirty="0" smtClean="0">
                <a:solidFill>
                  <a:schemeClr val="accent4"/>
                </a:solidFill>
                <a:latin typeface="Times New Roman" panose="02020603050405020304" pitchFamily="18" charset="0"/>
                <a:cs typeface="Times New Roman" panose="02020603050405020304" pitchFamily="18" charset="0"/>
              </a:rPr>
              <a:t>re</a:t>
            </a:r>
            <a:r>
              <a:rPr lang="vi-VN" dirty="0">
                <a:solidFill>
                  <a:schemeClr val="accent4"/>
                </a:solidFill>
                <a:latin typeface="Times New Roman" panose="02020603050405020304" pitchFamily="18" charset="0"/>
                <a:cs typeface="Times New Roman" panose="02020603050405020304" pitchFamily="18" charset="0"/>
              </a:rPr>
              <a:t> là một phương pháp mã hóa văn bản bằng cách sử dụng xen kẽ một số phép mã hóa Caesar khác nhau dựa trên các </a:t>
            </a:r>
            <a:r>
              <a:rPr lang="vi-VN" dirty="0" smtClean="0">
                <a:solidFill>
                  <a:schemeClr val="accent4"/>
                </a:solidFill>
                <a:latin typeface="Times New Roman" panose="02020603050405020304" pitchFamily="18" charset="0"/>
                <a:cs typeface="Times New Roman" panose="02020603050405020304" pitchFamily="18" charset="0"/>
              </a:rPr>
              <a:t>chữ </a:t>
            </a:r>
            <a:r>
              <a:rPr lang="vi-VN" dirty="0">
                <a:solidFill>
                  <a:schemeClr val="accent4"/>
                </a:solidFill>
                <a:latin typeface="Times New Roman" panose="02020603050405020304" pitchFamily="18" charset="0"/>
                <a:cs typeface="Times New Roman" panose="02020603050405020304" pitchFamily="18" charset="0"/>
              </a:rPr>
              <a:t>cái của một từ khóa. Nó là một dạng đơn giản của mật mã thay thế dùng nhiều bảng chữ cái.</a:t>
            </a:r>
            <a:r>
              <a:rPr lang="en-US" dirty="0" smtClean="0">
                <a:solidFill>
                  <a:schemeClr val="accent4"/>
                </a:solidFill>
                <a:latin typeface="Times New Roman" panose="02020603050405020304" pitchFamily="18" charset="0"/>
                <a:cs typeface="Times New Roman" panose="02020603050405020304" pitchFamily="18" charset="0"/>
              </a:rPr>
              <a:t>.</a:t>
            </a:r>
            <a:endParaRPr lang="en-US"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850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g photo slides for presentation"/>
          <p:cNvSpPr txBox="1"/>
          <p:nvPr/>
        </p:nvSpPr>
        <p:spPr>
          <a:xfrm>
            <a:off x="139339" y="168246"/>
            <a:ext cx="6461760" cy="1661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a:defRPr sz="4000" cap="all">
                <a:solidFill>
                  <a:srgbClr val="000001"/>
                </a:solidFill>
                <a:latin typeface="Impact"/>
                <a:ea typeface="Impact"/>
                <a:cs typeface="Impact"/>
                <a:sym typeface="Impact"/>
              </a:defRPr>
            </a:pPr>
            <a:r>
              <a:rPr lang="en-US" sz="4800" dirty="0" smtClean="0">
                <a:solidFill>
                  <a:schemeClr val="accent1"/>
                </a:solidFill>
                <a:latin typeface="Times New Roman" panose="02020603050405020304" pitchFamily="18" charset="0"/>
                <a:cs typeface="Times New Roman" panose="02020603050405020304" pitchFamily="18" charset="0"/>
              </a:rPr>
              <a:t>MÔ TẢ VỀ VIGENERE</a:t>
            </a:r>
            <a:endParaRPr lang="en-US" sz="4800" dirty="0">
              <a:solidFill>
                <a:schemeClr val="accent1"/>
              </a:solidFill>
              <a:latin typeface="Times New Roman" panose="02020603050405020304" pitchFamily="18" charset="0"/>
              <a:cs typeface="Times New Roman" panose="02020603050405020304" pitchFamily="18" charset="0"/>
            </a:endParaRPr>
          </a:p>
          <a:p>
            <a:pPr algn="r">
              <a:defRPr sz="4000" cap="all">
                <a:solidFill>
                  <a:srgbClr val="000001"/>
                </a:solidFill>
                <a:latin typeface="Impact"/>
                <a:ea typeface="Impact"/>
                <a:cs typeface="Impact"/>
                <a:sym typeface="Impact"/>
              </a:defRPr>
            </a:pPr>
            <a:r>
              <a:rPr lang="en-US" sz="5400" dirty="0" smtClean="0">
                <a:solidFill>
                  <a:srgbClr val="FFFFFF"/>
                </a:solidFill>
                <a:latin typeface="iCiel Mijas" panose="02000506000000020004" pitchFamily="50" charset="0"/>
              </a:rPr>
              <a:t> </a:t>
            </a:r>
            <a:endParaRPr sz="5400" dirty="0">
              <a:solidFill>
                <a:schemeClr val="accent1"/>
              </a:solidFill>
              <a:latin typeface="iCiel Mijas" panose="02000506000000020004" pitchFamily="50" charset="0"/>
            </a:endParaRPr>
          </a:p>
        </p:txBody>
      </p:sp>
      <p:sp>
        <p:nvSpPr>
          <p:cNvPr id="13" name="Rectangle"/>
          <p:cNvSpPr/>
          <p:nvPr/>
        </p:nvSpPr>
        <p:spPr>
          <a:xfrm>
            <a:off x="139339" y="1765597"/>
            <a:ext cx="6836229" cy="3648890"/>
          </a:xfrm>
          <a:prstGeom prst="rect">
            <a:avLst/>
          </a:prstGeom>
          <a:solidFill>
            <a:srgbClr val="272727"/>
          </a:solidFill>
          <a:ln w="12700">
            <a:miter lim="400000"/>
          </a:ln>
        </p:spPr>
        <p:txBody>
          <a:bodyPr lIns="45719" rIns="45719" anchor="ctr"/>
          <a:lstStyle/>
          <a:p>
            <a:pPr marL="285750" indent="-285750">
              <a:lnSpc>
                <a:spcPct val="150000"/>
              </a:lnSpc>
              <a:buFont typeface="Arial" panose="020B0604020202020204" pitchFamily="34" charset="0"/>
              <a:buChar char="•"/>
            </a:pPr>
            <a:r>
              <a:rPr lang="vi-VN" b="1" dirty="0">
                <a:solidFill>
                  <a:schemeClr val="accent4"/>
                </a:solidFill>
                <a:latin typeface="Times New Roman" panose="02020603050405020304" pitchFamily="18" charset="0"/>
                <a:cs typeface="Times New Roman" panose="02020603050405020304" pitchFamily="18" charset="0"/>
              </a:rPr>
              <a:t>Trong phép mã hóa Caesar, mỗi ký tự của bảng chữ cái được dịch đi một khoảng nhất định, ví dụ với bước dịch là 3, A trở thành D, B trở thành E... Mật mã Vigenère là sự kết hợp xen kẽ vài phép mã hóa Caesar với các bước dịch khác nhau.</a:t>
            </a:r>
          </a:p>
          <a:p>
            <a:pPr marL="285750" indent="-285750">
              <a:lnSpc>
                <a:spcPct val="150000"/>
              </a:lnSpc>
              <a:buFont typeface="Arial" panose="020B0604020202020204" pitchFamily="34" charset="0"/>
              <a:buChar char="•"/>
            </a:pPr>
            <a:endParaRPr lang="vi-VN" b="1" dirty="0">
              <a:solidFill>
                <a:schemeClr val="accent4"/>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b="1" dirty="0">
                <a:solidFill>
                  <a:schemeClr val="accent4"/>
                </a:solidFill>
                <a:latin typeface="Times New Roman" panose="02020603050405020304" pitchFamily="18" charset="0"/>
                <a:cs typeface="Times New Roman" panose="02020603050405020304" pitchFamily="18" charset="0"/>
              </a:rPr>
              <a:t>Để mã hóa, ta dùng một hình vuông Vigenère (hình bên). Nó gồm 26 hàng, mỗi hàng dịch về bên trái một bước so với hàng phía trên, tạo thành 26 bảng mã Caesar. Trong quá trình mã hóa, tùy theo từ khóa mà mỗi thời điểm ta dùng một dòng khác nhau để mã hóa văn bản.</a:t>
            </a:r>
            <a:endParaRPr lang="en-US" dirty="0">
              <a:solidFill>
                <a:schemeClr val="accent4"/>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448" y="999242"/>
            <a:ext cx="4868089" cy="5414487"/>
          </a:xfrm>
          <a:prstGeom prst="rect">
            <a:avLst/>
          </a:prstGeom>
        </p:spPr>
      </p:pic>
    </p:spTree>
    <p:extLst>
      <p:ext uri="{BB962C8B-B14F-4D97-AF65-F5344CB8AC3E}">
        <p14:creationId xmlns:p14="http://schemas.microsoft.com/office/powerpoint/2010/main" val="17942919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is is your list slide"/>
          <p:cNvSpPr txBox="1"/>
          <p:nvPr/>
        </p:nvSpPr>
        <p:spPr>
          <a:xfrm>
            <a:off x="3436710" y="2331720"/>
            <a:ext cx="6407363"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6000" cap="all">
                <a:solidFill>
                  <a:srgbClr val="FFFFFF"/>
                </a:solidFill>
                <a:latin typeface="Impact"/>
                <a:ea typeface="Impact"/>
                <a:cs typeface="Impact"/>
                <a:sym typeface="Impact"/>
              </a:defRPr>
            </a:pPr>
            <a:r>
              <a:rPr lang="en-US" dirty="0" smtClean="0">
                <a:solidFill>
                  <a:srgbClr val="FFFFFF"/>
                </a:solidFill>
                <a:latin typeface="iCiel Cucho" pitchFamily="50" charset="0"/>
                <a:cs typeface="iCiel Cucho" pitchFamily="50" charset="0"/>
              </a:rPr>
              <a:t>ƯU ĐIỂM VÀ NHƯỢC ĐIỂM</a:t>
            </a:r>
            <a:endParaRPr dirty="0">
              <a:solidFill>
                <a:schemeClr val="accent1"/>
              </a:solidFill>
              <a:latin typeface="iCiel Cucho" pitchFamily="50" charset="0"/>
              <a:cs typeface="iCiel Cucho" pitchFamily="50" charset="0"/>
            </a:endParaRPr>
          </a:p>
        </p:txBody>
      </p:sp>
      <p:sp>
        <p:nvSpPr>
          <p:cNvPr id="12" name="Line"/>
          <p:cNvSpPr/>
          <p:nvPr/>
        </p:nvSpPr>
        <p:spPr>
          <a:xfrm flipV="1">
            <a:off x="3436709" y="148046"/>
            <a:ext cx="1" cy="6108074"/>
          </a:xfrm>
          <a:prstGeom prst="line">
            <a:avLst/>
          </a:prstGeom>
          <a:ln w="12700">
            <a:solidFill>
              <a:schemeClr val="accent1"/>
            </a:solidFill>
            <a:miter/>
          </a:ln>
        </p:spPr>
        <p:txBody>
          <a:bodyPr lIns="45719" rIns="45719"/>
          <a:lstStyle/>
          <a:p>
            <a:endParaRPr/>
          </a:p>
        </p:txBody>
      </p:sp>
    </p:spTree>
    <p:extLst>
      <p:ext uri="{BB962C8B-B14F-4D97-AF65-F5344CB8AC3E}">
        <p14:creationId xmlns:p14="http://schemas.microsoft.com/office/powerpoint/2010/main" val="184758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anim calcmode="lin" valueType="num">
                                      <p:cBhvr>
                                        <p:cTn id="8" dur="1000" fill="hold"/>
                                        <p:tgtEl>
                                          <p:spTgt spid="173"/>
                                        </p:tgtEl>
                                        <p:attrNameLst>
                                          <p:attrName>ppt_x</p:attrName>
                                        </p:attrNameLst>
                                      </p:cBhvr>
                                      <p:tavLst>
                                        <p:tav tm="0">
                                          <p:val>
                                            <p:strVal val="#ppt_x"/>
                                          </p:val>
                                        </p:tav>
                                        <p:tav tm="100000">
                                          <p:val>
                                            <p:strVal val="#ppt_x"/>
                                          </p:val>
                                        </p:tav>
                                      </p:tavLst>
                                    </p:anim>
                                    <p:anim calcmode="lin" valueType="num">
                                      <p:cBhvr>
                                        <p:cTn id="9"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his is photo slide"/>
          <p:cNvSpPr txBox="1"/>
          <p:nvPr/>
        </p:nvSpPr>
        <p:spPr>
          <a:xfrm>
            <a:off x="1661677" y="2774514"/>
            <a:ext cx="42805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6000" cap="all">
                <a:solidFill>
                  <a:srgbClr val="FFFFFF"/>
                </a:solidFill>
                <a:latin typeface="Impact"/>
                <a:ea typeface="Impact"/>
                <a:cs typeface="Impact"/>
                <a:sym typeface="Impact"/>
              </a:defRPr>
            </a:pPr>
            <a:r>
              <a:rPr lang="en-US" dirty="0" smtClean="0">
                <a:solidFill>
                  <a:schemeClr val="accent1"/>
                </a:solidFill>
                <a:latin typeface="iCiel Cucho" pitchFamily="50" charset="0"/>
                <a:cs typeface="iCiel Cucho" pitchFamily="50" charset="0"/>
              </a:rPr>
              <a:t>ƯU ĐIỂM</a:t>
            </a:r>
            <a:endParaRPr dirty="0">
              <a:solidFill>
                <a:schemeClr val="accent1"/>
              </a:solidFill>
              <a:latin typeface="iCiel Cucho" pitchFamily="50" charset="0"/>
              <a:cs typeface="iCiel Cucho" pitchFamily="50" charset="0"/>
            </a:endParaRPr>
          </a:p>
        </p:txBody>
      </p:sp>
      <p:sp>
        <p:nvSpPr>
          <p:cNvPr id="91" name="Lorem ipsum dolor sit amet, consectetur adipiscing elit, sed do eiusmod tempor aliqua. Ut enim ad minim veniam, quis nostrud exercitation ullamco laboris nisi ut aliquip ex ea commodo consequat. Duis voluptate velit esse cillum dolore eu fugiat nulla pariatur."/>
          <p:cNvSpPr txBox="1"/>
          <p:nvPr/>
        </p:nvSpPr>
        <p:spPr>
          <a:xfrm>
            <a:off x="6246781" y="1089486"/>
            <a:ext cx="5742185" cy="50783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457200">
              <a:defRPr>
                <a:solidFill>
                  <a:srgbClr val="FFFFFF"/>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Phương pháp mã hóa mật mã Vigenère dễ hiểu và dễ thực hiện, nhưng chỉ đến năm 1863 với nhiều nỗ lực suốt ba thế kỷ, Friedrich Kasiski mới xuất bản một phương pháp chung để giải mã mật mã </a:t>
            </a:r>
            <a:r>
              <a:rPr lang="vi-VN" sz="2400" dirty="0" smtClean="0">
                <a:latin typeface="Times New Roman" panose="02020603050405020304" pitchFamily="18" charset="0"/>
                <a:cs typeface="Times New Roman" panose="02020603050405020304" pitchFamily="18" charset="0"/>
              </a:rPr>
              <a:t>Vigen</a:t>
            </a:r>
            <a:r>
              <a:rPr lang="en-US" sz="2400" dirty="0" smtClean="0">
                <a:latin typeface="Times New Roman" panose="02020603050405020304" pitchFamily="18" charset="0"/>
                <a:cs typeface="Times New Roman" panose="02020603050405020304" pitchFamily="18" charset="0"/>
              </a:rPr>
              <a:t>e</a:t>
            </a:r>
            <a:r>
              <a:rPr lang="vi-VN" sz="2400" dirty="0" smtClean="0">
                <a:latin typeface="Times New Roman" panose="02020603050405020304" pitchFamily="18" charset="0"/>
                <a:cs typeface="Times New Roman" panose="02020603050405020304" pitchFamily="18" charset="0"/>
              </a:rPr>
              <a:t>re.</a:t>
            </a:r>
            <a:endParaRPr lang="en-US" sz="2400"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Đối</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với các khóa ngắn hoặc nếu nhà thám mã có đủ nhiều bản mã so với độ dài khóa thì khá dễ để phá vỡ. </a:t>
            </a:r>
            <a:endParaRPr lang="en-US" sz="2400" dirty="0">
              <a:latin typeface="Times New Roman" panose="02020603050405020304" pitchFamily="18" charset="0"/>
              <a:cs typeface="Times New Roman" panose="02020603050405020304" pitchFamily="18" charset="0"/>
            </a:endParaRPr>
          </a:p>
        </p:txBody>
      </p:sp>
      <p:sp>
        <p:nvSpPr>
          <p:cNvPr id="5" name="Rectangle"/>
          <p:cNvSpPr/>
          <p:nvPr/>
        </p:nvSpPr>
        <p:spPr>
          <a:xfrm>
            <a:off x="6043749" y="0"/>
            <a:ext cx="6148251"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a:lnSpc>
                <a:spcPct val="150000"/>
              </a:lnSpc>
            </a:pPr>
            <a:endParaRPr lang="en-US" sz="240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348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anim calcmode="lin" valueType="num">
                                      <p:cBhvr>
                                        <p:cTn id="14" dur="1000" fill="hold"/>
                                        <p:tgtEl>
                                          <p:spTgt spid="91"/>
                                        </p:tgtEl>
                                        <p:attrNameLst>
                                          <p:attrName>ppt_x</p:attrName>
                                        </p:attrNameLst>
                                      </p:cBhvr>
                                      <p:tavLst>
                                        <p:tav tm="0">
                                          <p:val>
                                            <p:strVal val="#ppt_x"/>
                                          </p:val>
                                        </p:tav>
                                        <p:tav tm="100000">
                                          <p:val>
                                            <p:strVal val="#ppt_x"/>
                                          </p:val>
                                        </p:tav>
                                      </p:tavLst>
                                    </p:anim>
                                    <p:anim calcmode="lin" valueType="num">
                                      <p:cBhvr>
                                        <p:cTn id="15"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is is your list slide"/>
          <p:cNvSpPr txBox="1"/>
          <p:nvPr/>
        </p:nvSpPr>
        <p:spPr>
          <a:xfrm>
            <a:off x="6226628" y="947485"/>
            <a:ext cx="528051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6000" cap="all">
                <a:solidFill>
                  <a:srgbClr val="FFFFFF"/>
                </a:solidFill>
                <a:latin typeface="Impact"/>
                <a:ea typeface="Impact"/>
                <a:cs typeface="Impact"/>
                <a:sym typeface="Impact"/>
              </a:defRPr>
            </a:pPr>
            <a:r>
              <a:rPr lang="en-US" dirty="0" smtClean="0">
                <a:latin typeface="iCiel Cucho" pitchFamily="50" charset="0"/>
                <a:cs typeface="iCiel Cucho" pitchFamily="50" charset="0"/>
              </a:rPr>
              <a:t>Nhược điểm</a:t>
            </a:r>
            <a:endParaRPr dirty="0">
              <a:solidFill>
                <a:schemeClr val="accent1"/>
              </a:solidFill>
              <a:latin typeface="iCiel Cucho" pitchFamily="50" charset="0"/>
              <a:cs typeface="iCiel Cucho" pitchFamily="50" charset="0"/>
            </a:endParaRPr>
          </a:p>
        </p:txBody>
      </p:sp>
      <p:sp>
        <p:nvSpPr>
          <p:cNvPr id="14" name="Rectangle"/>
          <p:cNvSpPr/>
          <p:nvPr/>
        </p:nvSpPr>
        <p:spPr>
          <a:xfrm>
            <a:off x="0" y="0"/>
            <a:ext cx="6148251"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a:lnSpc>
                <a:spcPct val="150000"/>
              </a:lnSpc>
            </a:pPr>
            <a:endParaRPr lang="en-US" sz="2400">
              <a:solidFill>
                <a:srgbClr val="FFFF00"/>
              </a:solidFill>
              <a:latin typeface="Times New Roman" panose="02020603050405020304" pitchFamily="18" charset="0"/>
              <a:cs typeface="Times New Roman" panose="02020603050405020304" pitchFamily="18" charset="0"/>
            </a:endParaRPr>
          </a:p>
        </p:txBody>
      </p:sp>
      <p:sp>
        <p:nvSpPr>
          <p:cNvPr id="19" name="This is your presentation title"/>
          <p:cNvSpPr txBox="1"/>
          <p:nvPr/>
        </p:nvSpPr>
        <p:spPr>
          <a:xfrm>
            <a:off x="867741" y="2544872"/>
            <a:ext cx="10561020" cy="2103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nSpc>
                <a:spcPct val="300000"/>
              </a:lnSpc>
              <a:buFont typeface="Arial" panose="020B0604020202020204" pitchFamily="34" charset="0"/>
              <a:buChar char="•"/>
            </a:pPr>
            <a:r>
              <a:rPr lang="vi-VN" sz="2400" dirty="0">
                <a:solidFill>
                  <a:srgbClr val="FFC000"/>
                </a:solidFill>
                <a:latin typeface="Times New Roman" panose="02020603050405020304" pitchFamily="18" charset="0"/>
                <a:cs typeface="Times New Roman" panose="02020603050405020304" pitchFamily="18" charset="0"/>
              </a:rPr>
              <a:t>Mật mã Vigenère không thể phá vỡ trong trường hợp sử dụng các khóa đủ dài</a:t>
            </a:r>
            <a:r>
              <a:rPr lang="vi-VN" sz="2400" dirty="0" smtClean="0">
                <a:solidFill>
                  <a:srgbClr val="FFC000"/>
                </a:solidFill>
                <a:latin typeface="Times New Roman" panose="02020603050405020304" pitchFamily="18" charset="0"/>
                <a:cs typeface="Times New Roman" panose="02020603050405020304" pitchFamily="18" charset="0"/>
              </a:rPr>
              <a:t>.</a:t>
            </a:r>
            <a:endParaRPr lang="en-US" sz="2400" dirty="0" smtClean="0">
              <a:solidFill>
                <a:srgbClr val="FFC000"/>
              </a:solidFill>
              <a:latin typeface="Times New Roman" panose="02020603050405020304" pitchFamily="18" charset="0"/>
              <a:cs typeface="Times New Roman" panose="02020603050405020304" pitchFamily="18" charset="0"/>
            </a:endParaRPr>
          </a:p>
          <a:p>
            <a:pPr marL="342900" indent="-342900">
              <a:lnSpc>
                <a:spcPct val="300000"/>
              </a:lnSpc>
              <a:buFont typeface="Arial" panose="020B0604020202020204" pitchFamily="34" charset="0"/>
              <a:buChar char="•"/>
            </a:pPr>
            <a:r>
              <a:rPr lang="en-US" sz="2400" dirty="0">
                <a:solidFill>
                  <a:srgbClr val="FFC000"/>
                </a:solidFill>
                <a:latin typeface="Times New Roman" panose="02020603050405020304" pitchFamily="18" charset="0"/>
                <a:cs typeface="Times New Roman" panose="02020603050405020304" pitchFamily="18" charset="0"/>
              </a:rPr>
              <a:t>B</a:t>
            </a:r>
            <a:r>
              <a:rPr lang="en-US" sz="2400" dirty="0" smtClean="0">
                <a:solidFill>
                  <a:srgbClr val="FFC000"/>
                </a:solidFill>
                <a:latin typeface="Times New Roman" panose="02020603050405020304" pitchFamily="18" charset="0"/>
                <a:cs typeface="Times New Roman" panose="02020603050405020304" pitchFamily="18" charset="0"/>
              </a:rPr>
              <a:t>ản </a:t>
            </a:r>
            <a:r>
              <a:rPr lang="en-US" sz="2400" dirty="0">
                <a:solidFill>
                  <a:srgbClr val="FFC000"/>
                </a:solidFill>
                <a:latin typeface="Times New Roman" panose="02020603050405020304" pitchFamily="18" charset="0"/>
                <a:cs typeface="Times New Roman" panose="02020603050405020304" pitchFamily="18" charset="0"/>
              </a:rPr>
              <a:t>mã sẽ giữ lại đặc điểm mẫu từ và đặc điểm tần suất của văn bản gốc</a:t>
            </a:r>
            <a:r>
              <a:rPr lang="en-US" sz="2400" dirty="0" smtClean="0">
                <a:solidFill>
                  <a:srgbClr val="FFC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82940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anim calcmode="lin" valueType="num">
                                      <p:cBhvr>
                                        <p:cTn id="8" dur="1000" fill="hold"/>
                                        <p:tgtEl>
                                          <p:spTgt spid="173"/>
                                        </p:tgtEl>
                                        <p:attrNameLst>
                                          <p:attrName>ppt_x</p:attrName>
                                        </p:attrNameLst>
                                      </p:cBhvr>
                                      <p:tavLst>
                                        <p:tav tm="0">
                                          <p:val>
                                            <p:strVal val="#ppt_x"/>
                                          </p:val>
                                        </p:tav>
                                        <p:tav tm="100000">
                                          <p:val>
                                            <p:strVal val="#ppt_x"/>
                                          </p:val>
                                        </p:tav>
                                      </p:tavLst>
                                    </p:anim>
                                    <p:anim calcmode="lin" valueType="num">
                                      <p:cBhvr>
                                        <p:cTn id="9"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p:cNvSpPr/>
          <p:nvPr/>
        </p:nvSpPr>
        <p:spPr>
          <a:xfrm flipV="1">
            <a:off x="3515086" y="60960"/>
            <a:ext cx="1" cy="6108074"/>
          </a:xfrm>
          <a:prstGeom prst="line">
            <a:avLst/>
          </a:prstGeom>
          <a:ln w="12700">
            <a:solidFill>
              <a:schemeClr val="accent1"/>
            </a:solidFill>
            <a:miter/>
          </a:ln>
        </p:spPr>
        <p:txBody>
          <a:bodyPr lIns="45719" rIns="45719"/>
          <a:lstStyle/>
          <a:p>
            <a:endParaRPr/>
          </a:p>
        </p:txBody>
      </p:sp>
      <p:sp>
        <p:nvSpPr>
          <p:cNvPr id="13" name="This is your list slide"/>
          <p:cNvSpPr txBox="1"/>
          <p:nvPr/>
        </p:nvSpPr>
        <p:spPr>
          <a:xfrm>
            <a:off x="3645716" y="1809205"/>
            <a:ext cx="3747861" cy="3046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6000" cap="all">
                <a:solidFill>
                  <a:srgbClr val="FFFFFF"/>
                </a:solidFill>
                <a:latin typeface="Impact"/>
                <a:ea typeface="Impact"/>
                <a:cs typeface="Impact"/>
                <a:sym typeface="Impact"/>
              </a:defRPr>
            </a:pPr>
            <a:r>
              <a:rPr lang="en-US" sz="9600" dirty="0" smtClean="0">
                <a:solidFill>
                  <a:srgbClr val="FFC000"/>
                </a:solidFill>
                <a:latin typeface="Times New Roman" panose="02020603050405020304" pitchFamily="18" charset="0"/>
                <a:cs typeface="Times New Roman" panose="02020603050405020304" pitchFamily="18" charset="0"/>
              </a:rPr>
              <a:t>Phần demo</a:t>
            </a:r>
            <a:endParaRPr sz="96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9301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Office Theme">
  <a:themeElements>
    <a:clrScheme name="15 - Okslide">
      <a:dk1>
        <a:srgbClr val="262725"/>
      </a:dk1>
      <a:lt1>
        <a:srgbClr val="FEFFFE"/>
      </a:lt1>
      <a:dk2>
        <a:srgbClr val="262725"/>
      </a:dk2>
      <a:lt2>
        <a:srgbClr val="44413B"/>
      </a:lt2>
      <a:accent1>
        <a:srgbClr val="BCA17F"/>
      </a:accent1>
      <a:accent2>
        <a:srgbClr val="BEA27F"/>
      </a:accent2>
      <a:accent3>
        <a:srgbClr val="BCA280"/>
      </a:accent3>
      <a:accent4>
        <a:srgbClr val="FEFFFE"/>
      </a:accent4>
      <a:accent5>
        <a:srgbClr val="BBA280"/>
      </a:accent5>
      <a:accent6>
        <a:srgbClr val="BCA280"/>
      </a:accent6>
      <a:hlink>
        <a:srgbClr val="BBA280"/>
      </a:hlink>
      <a:folHlink>
        <a:srgbClr val="44403B"/>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DA281"/>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DA281"/>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605</TotalTime>
  <Words>429</Words>
  <Application>Microsoft Office PowerPoint</Application>
  <PresentationFormat>Widescreen</PresentationFormat>
  <Paragraphs>48</Paragraphs>
  <Slides>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vt:lpstr>
      <vt:lpstr>Calibri</vt:lpstr>
      <vt:lpstr>Calibri Light</vt:lpstr>
      <vt:lpstr>iCiel Cucho</vt:lpstr>
      <vt:lpstr>iCiel Mijas</vt:lpstr>
      <vt:lpstr>iCiel Pacifico</vt:lpstr>
      <vt:lpstr>Impact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1gucci</dc:creator>
  <cp:lastModifiedBy>iCafeVN</cp:lastModifiedBy>
  <cp:revision>68</cp:revision>
  <dcterms:modified xsi:type="dcterms:W3CDTF">2021-04-30T17:27:16Z</dcterms:modified>
</cp:coreProperties>
</file>