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6" d="100"/>
          <a:sy n="106" d="100"/>
        </p:scale>
        <p:origin x="-714"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73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A260107-6CAD-4B24-9E3D-A76A3172715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13977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424183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8192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66340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2119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815843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674839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05973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08901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60107-6CAD-4B24-9E3D-A76A3172715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36713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260107-6CAD-4B24-9E3D-A76A3172715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36736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260107-6CAD-4B24-9E3D-A76A3172715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405722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260107-6CAD-4B24-9E3D-A76A3172715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327720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60107-6CAD-4B24-9E3D-A76A3172715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74412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60107-6CAD-4B24-9E3D-A76A3172715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47841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60107-6CAD-4B24-9E3D-A76A3172715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108F2-D6EA-4CE6-8331-B9B1B36FCD65}" type="slidenum">
              <a:rPr lang="en-US" smtClean="0"/>
              <a:t>‹#›</a:t>
            </a:fld>
            <a:endParaRPr lang="en-US"/>
          </a:p>
        </p:txBody>
      </p:sp>
    </p:spTree>
    <p:extLst>
      <p:ext uri="{BB962C8B-B14F-4D97-AF65-F5344CB8AC3E}">
        <p14:creationId xmlns:p14="http://schemas.microsoft.com/office/powerpoint/2010/main" val="263023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A260107-6CAD-4B24-9E3D-A76A31727154}" type="datetimeFigureOut">
              <a:rPr lang="en-US" smtClean="0"/>
              <a:t>4/29/2021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E2108F2-D6EA-4CE6-8331-B9B1B36FCD65}" type="slidenum">
              <a:rPr lang="en-US" smtClean="0"/>
              <a:t>‹#›</a:t>
            </a:fld>
            <a:endParaRPr lang="en-US"/>
          </a:p>
        </p:txBody>
      </p:sp>
    </p:spTree>
    <p:extLst>
      <p:ext uri="{BB962C8B-B14F-4D97-AF65-F5344CB8AC3E}">
        <p14:creationId xmlns:p14="http://schemas.microsoft.com/office/powerpoint/2010/main" val="694909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tbao.net/ten-mien/dang-ky-ten-mien.html" TargetMode="External"/><Relationship Id="rId2" Type="http://schemas.openxmlformats.org/officeDocument/2006/relationships/hyperlink" Target="http://mic.gov.vn/vbqppl/Lists/Vn%20bn%20QPPL/DispForm.aspx?ID=77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iki.matbao.net/kb/huong-dan-cai-dat-ssl-tren-cpan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444" y="338328"/>
            <a:ext cx="10178860" cy="1938528"/>
          </a:xfrm>
        </p:spPr>
        <p:txBody>
          <a:bodyPr>
            <a:noAutofit/>
          </a:bodyPr>
          <a:lstStyle/>
          <a:p>
            <a:r>
              <a:rPr lang="en-US" sz="9600" dirty="0" smtClean="0">
                <a:latin typeface="Arial" panose="020B0604020202020204" pitchFamily="34" charset="0"/>
                <a:cs typeface="Arial" panose="020B0604020202020204" pitchFamily="34" charset="0"/>
              </a:rPr>
              <a:t>GIAO THỨC SSL</a:t>
            </a:r>
            <a:endParaRPr lang="en-US" sz="9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70000" lnSpcReduction="20000"/>
          </a:bodyPr>
          <a:lstStyle/>
          <a:p>
            <a:r>
              <a:rPr lang="en-US" b="1" dirty="0">
                <a:solidFill>
                  <a:schemeClr val="tx1">
                    <a:lumMod val="95000"/>
                  </a:schemeClr>
                </a:solidFill>
                <a:latin typeface="Arial" panose="020B0604020202020204" pitchFamily="34" charset="0"/>
                <a:cs typeface="Arial" panose="020B0604020202020204" pitchFamily="34" charset="0"/>
              </a:rPr>
              <a:t>HOÀNG VŨ</a:t>
            </a:r>
            <a:endParaRPr lang="en-US" dirty="0">
              <a:solidFill>
                <a:schemeClr val="tx1">
                  <a:lumMod val="95000"/>
                </a:schemeClr>
              </a:solidFill>
              <a:latin typeface="Arial" panose="020B0604020202020204" pitchFamily="34" charset="0"/>
              <a:cs typeface="Arial" panose="020B0604020202020204" pitchFamily="34" charset="0"/>
            </a:endParaRPr>
          </a:p>
          <a:p>
            <a:r>
              <a:rPr lang="en-US" dirty="0">
                <a:solidFill>
                  <a:schemeClr val="tx1">
                    <a:lumMod val="95000"/>
                  </a:schemeClr>
                </a:solidFill>
                <a:latin typeface="Arial" panose="020B0604020202020204" pitchFamily="34" charset="0"/>
                <a:cs typeface="Arial" panose="020B0604020202020204" pitchFamily="34" charset="0"/>
              </a:rPr>
              <a:t>MSSV: 1811062571	</a:t>
            </a:r>
            <a:r>
              <a:rPr lang="en-US" dirty="0" err="1">
                <a:solidFill>
                  <a:schemeClr val="tx1">
                    <a:lumMod val="95000"/>
                  </a:schemeClr>
                </a:solidFill>
                <a:latin typeface="Arial" panose="020B0604020202020204" pitchFamily="34" charset="0"/>
                <a:cs typeface="Arial" panose="020B0604020202020204" pitchFamily="34" charset="0"/>
              </a:rPr>
              <a:t>Lớp</a:t>
            </a:r>
            <a:r>
              <a:rPr lang="en-US" dirty="0">
                <a:solidFill>
                  <a:schemeClr val="tx1">
                    <a:lumMod val="95000"/>
                  </a:schemeClr>
                </a:solidFill>
                <a:latin typeface="Arial" panose="020B0604020202020204" pitchFamily="34" charset="0"/>
                <a:cs typeface="Arial" panose="020B0604020202020204" pitchFamily="34" charset="0"/>
              </a:rPr>
              <a:t>: 18DTHB3</a:t>
            </a:r>
          </a:p>
          <a:p>
            <a:r>
              <a:rPr lang="en-US" b="1" dirty="0">
                <a:solidFill>
                  <a:schemeClr val="tx1">
                    <a:lumMod val="95000"/>
                  </a:schemeClr>
                </a:solidFill>
                <a:latin typeface="Arial" panose="020B0604020202020204" pitchFamily="34" charset="0"/>
                <a:cs typeface="Arial" panose="020B0604020202020204" pitchFamily="34" charset="0"/>
              </a:rPr>
              <a:t>LÊ HOÀNG NAM</a:t>
            </a:r>
            <a:endParaRPr lang="en-US" dirty="0">
              <a:solidFill>
                <a:schemeClr val="tx1">
                  <a:lumMod val="95000"/>
                </a:schemeClr>
              </a:solidFill>
              <a:latin typeface="Arial" panose="020B0604020202020204" pitchFamily="34" charset="0"/>
              <a:cs typeface="Arial" panose="020B0604020202020204" pitchFamily="34" charset="0"/>
            </a:endParaRPr>
          </a:p>
          <a:p>
            <a:r>
              <a:rPr lang="en-US" dirty="0">
                <a:solidFill>
                  <a:schemeClr val="tx1">
                    <a:lumMod val="95000"/>
                  </a:schemeClr>
                </a:solidFill>
                <a:latin typeface="Arial" panose="020B0604020202020204" pitchFamily="34" charset="0"/>
                <a:cs typeface="Arial" panose="020B0604020202020204" pitchFamily="34" charset="0"/>
              </a:rPr>
              <a:t>MSSV: 1811061517	</a:t>
            </a:r>
            <a:r>
              <a:rPr lang="en-US" dirty="0" err="1">
                <a:solidFill>
                  <a:schemeClr val="tx1">
                    <a:lumMod val="95000"/>
                  </a:schemeClr>
                </a:solidFill>
                <a:latin typeface="Arial" panose="020B0604020202020204" pitchFamily="34" charset="0"/>
                <a:cs typeface="Arial" panose="020B0604020202020204" pitchFamily="34" charset="0"/>
              </a:rPr>
              <a:t>Lớp</a:t>
            </a:r>
            <a:r>
              <a:rPr lang="en-US" dirty="0">
                <a:solidFill>
                  <a:schemeClr val="tx1">
                    <a:lumMod val="95000"/>
                  </a:schemeClr>
                </a:solidFill>
                <a:latin typeface="Arial" panose="020B0604020202020204" pitchFamily="34" charset="0"/>
                <a:cs typeface="Arial" panose="020B0604020202020204" pitchFamily="34" charset="0"/>
              </a:rPr>
              <a:t>: 18DTHB3</a:t>
            </a:r>
          </a:p>
          <a:p>
            <a:r>
              <a:rPr lang="en-US" b="1" dirty="0">
                <a:solidFill>
                  <a:schemeClr val="tx1">
                    <a:lumMod val="95000"/>
                  </a:schemeClr>
                </a:solidFill>
                <a:latin typeface="Arial" panose="020B0604020202020204" pitchFamily="34" charset="0"/>
                <a:cs typeface="Arial" panose="020B0604020202020204" pitchFamily="34" charset="0"/>
              </a:rPr>
              <a:t>NGUYỄN QUANG HƯNG</a:t>
            </a:r>
            <a:endParaRPr lang="en-US" dirty="0">
              <a:solidFill>
                <a:schemeClr val="tx1">
                  <a:lumMod val="95000"/>
                </a:schemeClr>
              </a:solidFill>
              <a:latin typeface="Arial" panose="020B0604020202020204" pitchFamily="34" charset="0"/>
              <a:cs typeface="Arial" panose="020B0604020202020204" pitchFamily="34" charset="0"/>
            </a:endParaRPr>
          </a:p>
          <a:p>
            <a:r>
              <a:rPr lang="en-US" dirty="0">
                <a:solidFill>
                  <a:schemeClr val="tx1">
                    <a:lumMod val="95000"/>
                  </a:schemeClr>
                </a:solidFill>
                <a:latin typeface="Arial" panose="020B0604020202020204" pitchFamily="34" charset="0"/>
                <a:cs typeface="Arial" panose="020B0604020202020204" pitchFamily="34" charset="0"/>
              </a:rPr>
              <a:t>MSSV: 1811062450   </a:t>
            </a:r>
            <a:r>
              <a:rPr lang="en-US" dirty="0" err="1" smtClean="0">
                <a:solidFill>
                  <a:schemeClr val="tx1">
                    <a:lumMod val="95000"/>
                  </a:schemeClr>
                </a:solidFill>
                <a:latin typeface="Arial" panose="020B0604020202020204" pitchFamily="34" charset="0"/>
                <a:cs typeface="Arial" panose="020B0604020202020204" pitchFamily="34" charset="0"/>
              </a:rPr>
              <a:t>Lớp</a:t>
            </a:r>
            <a:r>
              <a:rPr lang="en-US" dirty="0">
                <a:solidFill>
                  <a:schemeClr val="tx1">
                    <a:lumMod val="95000"/>
                  </a:schemeClr>
                </a:solidFill>
                <a:latin typeface="Arial" panose="020B0604020202020204" pitchFamily="34" charset="0"/>
                <a:cs typeface="Arial" panose="020B0604020202020204" pitchFamily="34" charset="0"/>
              </a:rPr>
              <a:t>: 18DTHB3</a:t>
            </a:r>
          </a:p>
          <a:p>
            <a:endParaRPr lang="en-US" dirty="0"/>
          </a:p>
        </p:txBody>
      </p:sp>
    </p:spTree>
    <p:extLst>
      <p:ext uri="{BB962C8B-B14F-4D97-AF65-F5344CB8AC3E}">
        <p14:creationId xmlns:p14="http://schemas.microsoft.com/office/powerpoint/2010/main" val="791543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505" y="383868"/>
            <a:ext cx="10434892" cy="1380745"/>
          </a:xfrm>
        </p:spPr>
        <p:txBody>
          <a:bodyPr>
            <a:normAutofit/>
          </a:bodyPr>
          <a:lstStyle/>
          <a:p>
            <a:r>
              <a:rPr lang="af-ZA" dirty="0" smtClean="0">
                <a:latin typeface="Arial" panose="020B0604020202020204" pitchFamily="34" charset="0"/>
                <a:cs typeface="Arial" panose="020B0604020202020204" pitchFamily="34" charset="0"/>
              </a:rPr>
              <a:t>b.</a:t>
            </a:r>
            <a:r>
              <a:rPr lang="vi-VN" b="1" dirty="0">
                <a:latin typeface="Arial" pitchFamily="34" charset="0"/>
                <a:cs typeface="Arial" pitchFamily="34" charset="0"/>
              </a:rPr>
              <a:t> kết nối của SSL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2098640"/>
            <a:ext cx="8534400" cy="3615267"/>
          </a:xfrm>
        </p:spPr>
        <p:txBody>
          <a:bodyPr/>
          <a:lstStyle/>
          <a:p>
            <a:r>
              <a:rPr lang="en-US" dirty="0" err="1">
                <a:solidFill>
                  <a:schemeClr val="accent2">
                    <a:lumMod val="75000"/>
                  </a:schemeClr>
                </a:solidFill>
                <a:latin typeface="Arial" pitchFamily="34" charset="0"/>
                <a:cs typeface="Arial" pitchFamily="34" charset="0"/>
              </a:rPr>
              <a:t>Về</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mặt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kỹ</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thuật</a:t>
            </a:r>
            <a:r>
              <a:rPr lang="en-US" dirty="0">
                <a:solidFill>
                  <a:schemeClr val="accent2">
                    <a:lumMod val="75000"/>
                  </a:schemeClr>
                </a:solidFill>
                <a:latin typeface="Arial" pitchFamily="34" charset="0"/>
                <a:cs typeface="Arial" pitchFamily="34" charset="0"/>
              </a:rPr>
              <a:t>, SSL </a:t>
            </a:r>
            <a:r>
              <a:rPr lang="en-US" dirty="0" err="1">
                <a:solidFill>
                  <a:schemeClr val="accent2">
                    <a:lumMod val="75000"/>
                  </a:schemeClr>
                </a:solidFill>
                <a:latin typeface="Arial" pitchFamily="34" charset="0"/>
                <a:cs typeface="Arial" pitchFamily="34" charset="0"/>
              </a:rPr>
              <a:t>sử</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dụng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mã</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hóa</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công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khai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Kỹ</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thuật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này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giúp</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cho</a:t>
            </a:r>
            <a:r>
              <a:rPr lang="en-US" dirty="0">
                <a:solidFill>
                  <a:schemeClr val="accent2">
                    <a:lumMod val="75000"/>
                  </a:schemeClr>
                </a:solidFill>
                <a:latin typeface="Arial" pitchFamily="34" charset="0"/>
                <a:cs typeface="Arial" pitchFamily="34" charset="0"/>
              </a:rPr>
              <a:t> Website </a:t>
            </a:r>
            <a:r>
              <a:rPr lang="en-US" dirty="0" err="1">
                <a:solidFill>
                  <a:schemeClr val="accent2">
                    <a:lumMod val="75000"/>
                  </a:schemeClr>
                </a:solidFill>
                <a:latin typeface="Arial" pitchFamily="34" charset="0"/>
                <a:cs typeface="Arial" pitchFamily="34" charset="0"/>
              </a:rPr>
              <a:t>và</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Trình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duyệt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tự</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thỏa</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thuận</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bước</a:t>
            </a:r>
            <a:r>
              <a:rPr lang="en-US" dirty="0">
                <a:solidFill>
                  <a:schemeClr val="accent2">
                    <a:lumMod val="75000"/>
                  </a:schemeClr>
                </a:solidFill>
                <a:latin typeface="Arial" pitchFamily="34" charset="0"/>
                <a:cs typeface="Arial" pitchFamily="34" charset="0"/>
              </a:rPr>
              <a:t> 4 ở </a:t>
            </a:r>
            <a:r>
              <a:rPr lang="en-US" dirty="0" err="1">
                <a:solidFill>
                  <a:schemeClr val="accent2">
                    <a:lumMod val="75000"/>
                  </a:schemeClr>
                </a:solidFill>
                <a:latin typeface="Arial" pitchFamily="34" charset="0"/>
                <a:cs typeface="Arial" pitchFamily="34" charset="0"/>
              </a:rPr>
              <a:t>hình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trên</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một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bộ</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khóa</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sẽ</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dùng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trong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suốt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quá</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trình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trao</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đổi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thông</a:t>
            </a:r>
            <a:r>
              <a:rPr lang="en-US" dirty="0">
                <a:solidFill>
                  <a:schemeClr val="accent2">
                    <a:lumMod val="75000"/>
                  </a:schemeClr>
                </a:solidFill>
                <a:latin typeface="Arial" pitchFamily="34" charset="0"/>
                <a:cs typeface="Arial" pitchFamily="34" charset="0"/>
              </a:rPr>
              <a:t> tin </a:t>
            </a:r>
            <a:r>
              <a:rPr lang="en-US" dirty="0" err="1">
                <a:solidFill>
                  <a:schemeClr val="accent2">
                    <a:lumMod val="75000"/>
                  </a:schemeClr>
                </a:solidFill>
                <a:latin typeface="Arial" pitchFamily="34" charset="0"/>
                <a:cs typeface="Arial" pitchFamily="34" charset="0"/>
              </a:rPr>
              <a:t>sau</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đó</a:t>
            </a:r>
            <a:r>
              <a:rPr lang="en-US" dirty="0">
                <a:solidFill>
                  <a:schemeClr val="accent2">
                    <a:lumMod val="75000"/>
                  </a:schemeClr>
                </a:solidFill>
                <a:latin typeface="Arial" pitchFamily="34" charset="0"/>
                <a:cs typeface="Arial" pitchFamily="34" charset="0"/>
              </a:rPr>
              <a:t>.</a:t>
            </a:r>
          </a:p>
          <a:p>
            <a:r>
              <a:rPr lang="en-US" dirty="0" err="1">
                <a:solidFill>
                  <a:schemeClr val="accent2">
                    <a:lumMod val="75000"/>
                  </a:schemeClr>
                </a:solidFill>
                <a:latin typeface="Arial" pitchFamily="34" charset="0"/>
                <a:cs typeface="Arial" pitchFamily="34" charset="0"/>
              </a:rPr>
              <a:t>Bộ</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khóa</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sẽ</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thay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đổi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theo</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mỗi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trong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lần</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giao</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dịch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kế</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tiếp</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một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người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khác</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sẽ</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không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thể</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giải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mã</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ngay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cả</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khi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có</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được</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dữ</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liệu</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của</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máy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chủ</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lưu</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trữ</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chứng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chỉ</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số</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nói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trên</a:t>
            </a:r>
            <a:r>
              <a:rPr lang="en-US" dirty="0">
                <a:solidFill>
                  <a:schemeClr val="accent2">
                    <a:lumMod val="75000"/>
                  </a:schemeClr>
                </a:solidFill>
                <a:latin typeface="Arial" pitchFamily="34" charset="0"/>
                <a:cs typeface="Arial" pitchFamily="34" charset="0"/>
              </a:rPr>
              <a:t>.</a:t>
            </a:r>
          </a:p>
          <a:p>
            <a:r>
              <a:rPr lang="en-US" dirty="0" err="1">
                <a:solidFill>
                  <a:schemeClr val="accent2">
                    <a:lumMod val="75000"/>
                  </a:schemeClr>
                </a:solidFill>
                <a:latin typeface="Arial" pitchFamily="34" charset="0"/>
                <a:cs typeface="Arial" pitchFamily="34" charset="0"/>
              </a:rPr>
              <a:t>Khi</a:t>
            </a:r>
            <a:r>
              <a:rPr lang="en-US" dirty="0">
                <a:solidFill>
                  <a:schemeClr val="accent2">
                    <a:lumMod val="75000"/>
                  </a:schemeClr>
                </a:solidFill>
                <a:latin typeface="Arial" pitchFamily="34" charset="0"/>
                <a:cs typeface="Arial" pitchFamily="34" charset="0"/>
              </a:rPr>
              <a:t> Website </a:t>
            </a:r>
            <a:r>
              <a:rPr lang="en-US" dirty="0" err="1">
                <a:solidFill>
                  <a:schemeClr val="accent2">
                    <a:lumMod val="75000"/>
                  </a:schemeClr>
                </a:solidFill>
                <a:latin typeface="Arial" pitchFamily="34" charset="0"/>
                <a:cs typeface="Arial" pitchFamily="34" charset="0"/>
              </a:rPr>
              <a:t>gởi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cho</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trình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duyệt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một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chứng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chỉ</a:t>
            </a:r>
            <a:r>
              <a:rPr lang="en-US" dirty="0">
                <a:solidFill>
                  <a:schemeClr val="accent2">
                    <a:lumMod val="75000"/>
                  </a:schemeClr>
                </a:solidFill>
                <a:latin typeface="Arial" pitchFamily="34" charset="0"/>
                <a:cs typeface="Arial" pitchFamily="34" charset="0"/>
              </a:rPr>
              <a:t> SSL, </a:t>
            </a:r>
            <a:r>
              <a:rPr lang="en-US" dirty="0" err="1">
                <a:solidFill>
                  <a:schemeClr val="accent2">
                    <a:lumMod val="75000"/>
                  </a:schemeClr>
                </a:solidFill>
                <a:latin typeface="Arial" pitchFamily="34" charset="0"/>
                <a:cs typeface="Arial" pitchFamily="34" charset="0"/>
              </a:rPr>
              <a:t>Trình</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duyệt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sẽ</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gởi</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chứng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chỉ</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này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đến</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một</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máy</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chủ</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lưu</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trữ</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các</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chứng</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chỉ</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số</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đã</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được</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phê</a:t>
            </a:r>
            <a:r>
              <a:rPr lang="en-US" dirty="0">
                <a:solidFill>
                  <a:schemeClr val="accent2">
                    <a:lumMod val="75000"/>
                  </a:schemeClr>
                </a:solidFill>
                <a:latin typeface="Arial" pitchFamily="34" charset="0"/>
                <a:cs typeface="Arial" pitchFamily="34" charset="0"/>
              </a:rPr>
              <a:t> </a:t>
            </a:r>
            <a:r>
              <a:rPr lang="en-US" dirty="0" err="1">
                <a:solidFill>
                  <a:schemeClr val="accent2">
                    <a:lumMod val="75000"/>
                  </a:schemeClr>
                </a:solidFill>
                <a:latin typeface="Arial" pitchFamily="34" charset="0"/>
                <a:cs typeface="Arial" pitchFamily="34" charset="0"/>
              </a:rPr>
              <a:t>duyệt</a:t>
            </a:r>
            <a:r>
              <a:rPr lang="en-US" dirty="0" smtClean="0">
                <a:solidFill>
                  <a:schemeClr val="accent2">
                    <a:lumMod val="75000"/>
                  </a:schemeClr>
                </a:solidFill>
                <a:latin typeface="Arial" pitchFamily="34" charset="0"/>
                <a:cs typeface="Arial" pitchFamily="34" charset="0"/>
              </a:rPr>
              <a:t>.</a:t>
            </a:r>
            <a:endParaRPr lang="en-US" dirty="0">
              <a:solidFill>
                <a:schemeClr val="accent2">
                  <a:lumMod val="75000"/>
                </a:schemeClr>
              </a:solidFill>
              <a:latin typeface="Arial" pitchFamily="34" charset="0"/>
              <a:cs typeface="Arial" pitchFamily="34" charset="0"/>
            </a:endParaRPr>
          </a:p>
        </p:txBody>
      </p:sp>
      <p:pic>
        <p:nvPicPr>
          <p:cNvPr id="4" name="Picture 3" descr="xác thực ssl"/>
          <p:cNvPicPr/>
          <p:nvPr/>
        </p:nvPicPr>
        <p:blipFill>
          <a:blip r:embed="rId2">
            <a:extLst>
              <a:ext uri="{28A0092B-C50C-407E-A947-70E740481C1C}">
                <a14:useLocalDpi xmlns:a14="http://schemas.microsoft.com/office/drawing/2010/main" val="0"/>
              </a:ext>
            </a:extLst>
          </a:blip>
          <a:srcRect/>
          <a:stretch>
            <a:fillRect/>
          </a:stretch>
        </p:blipFill>
        <p:spPr bwMode="auto">
          <a:xfrm>
            <a:off x="2890894" y="1778822"/>
            <a:ext cx="6195060" cy="4411980"/>
          </a:xfrm>
          <a:prstGeom prst="rect">
            <a:avLst/>
          </a:prstGeom>
          <a:noFill/>
          <a:ln>
            <a:noFill/>
          </a:ln>
        </p:spPr>
      </p:pic>
    </p:spTree>
    <p:extLst>
      <p:ext uri="{BB962C8B-B14F-4D97-AF65-F5344CB8AC3E}">
        <p14:creationId xmlns:p14="http://schemas.microsoft.com/office/powerpoint/2010/main" val="74188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pPr lvl="0"/>
            <a:r>
              <a:rPr lang="af-ZA" dirty="0" smtClean="0">
                <a:latin typeface="Arial" panose="020B0604020202020204" pitchFamily="34" charset="0"/>
                <a:cs typeface="Arial" panose="020B0604020202020204" pitchFamily="34" charset="0"/>
              </a:rPr>
              <a:t>3.</a:t>
            </a:r>
            <a:r>
              <a:rPr lang="en-US" b="1" dirty="0"/>
              <a:t> </a:t>
            </a:r>
            <a:r>
              <a:rPr lang="en-US" b="1" dirty="0" err="1"/>
              <a:t>Tại</a:t>
            </a:r>
            <a:r>
              <a:rPr lang="en-US" b="1" dirty="0"/>
              <a:t> </a:t>
            </a:r>
            <a:r>
              <a:rPr lang="en-US" b="1" dirty="0" err="1"/>
              <a:t>sao</a:t>
            </a:r>
            <a:r>
              <a:rPr lang="en-US" b="1" dirty="0"/>
              <a:t> </a:t>
            </a:r>
            <a:r>
              <a:rPr lang="en-US" b="1" dirty="0" err="1"/>
              <a:t>nên</a:t>
            </a:r>
            <a:r>
              <a:rPr lang="en-US" b="1" dirty="0"/>
              <a:t> </a:t>
            </a:r>
            <a:r>
              <a:rPr lang="en-US" b="1" dirty="0" err="1"/>
              <a:t>sử</a:t>
            </a:r>
            <a:r>
              <a:rPr lang="en-US" b="1" dirty="0"/>
              <a:t> </a:t>
            </a:r>
            <a:r>
              <a:rPr lang="en-US" b="1" dirty="0" err="1"/>
              <a:t>dụng</a:t>
            </a:r>
            <a:r>
              <a:rPr lang="en-US" b="1" dirty="0"/>
              <a:t> SSL</a:t>
            </a:r>
            <a:r>
              <a:rPr lang="en-US" b="1" dirty="0" smtClean="0"/>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1757082"/>
            <a:ext cx="9995084" cy="4894730"/>
          </a:xfrm>
        </p:spPr>
        <p:txBody>
          <a:bodyPr>
            <a:normAutofit/>
          </a:bodyPr>
          <a:lstStyle/>
          <a:p>
            <a:r>
              <a:rPr lang="de-DE" dirty="0">
                <a:solidFill>
                  <a:schemeClr val="accent2">
                    <a:lumMod val="75000"/>
                  </a:schemeClr>
                </a:solidFill>
                <a:latin typeface="Arial" pitchFamily="34" charset="0"/>
                <a:cs typeface="Arial" pitchFamily="34" charset="0"/>
              </a:rPr>
              <a:t>SSL được phát triển cho phép trao đổi riêng tư trên mạng Internet, cho phép các ứng dụng khách/chủ giao tiếp an toàn, ngăn ngừa tấn công, bóc tách dữ liệu hay phá hủy thông điệp trái phép như an toàn truyền siêu văn bản, an toàn trao đổi thư điện tử… Trong </a:t>
            </a:r>
            <a:r>
              <a:rPr lang="de-DE" dirty="0">
                <a:solidFill>
                  <a:schemeClr val="accent2">
                    <a:lumMod val="75000"/>
                  </a:schemeClr>
                </a:solidFill>
                <a:latin typeface="Arial" pitchFamily="34" charset="0"/>
                <a:cs typeface="Arial" pitchFamily="34" charset="0"/>
                <a:hlinkClick r:id="rId2"/>
              </a:rPr>
              <a:t>Thông tư số 01/2011/TT-BTTTT</a:t>
            </a:r>
            <a:r>
              <a:rPr lang="de-DE" dirty="0">
                <a:solidFill>
                  <a:schemeClr val="accent2">
                    <a:lumMod val="75000"/>
                  </a:schemeClr>
                </a:solidFill>
                <a:latin typeface="Arial" pitchFamily="34" charset="0"/>
                <a:cs typeface="Arial" pitchFamily="34" charset="0"/>
              </a:rPr>
              <a:t> ngày 04/01/2011 của Bộ trưởng Bộ Thông tin và Truyền thông Công bố Danh mục tiêu chuẩn kỹ thuật về ứng dụng công nghệ thông tin trong cơ quan nhà nước quy định </a:t>
            </a:r>
            <a:r>
              <a:rPr lang="de-DE" b="1" dirty="0">
                <a:solidFill>
                  <a:schemeClr val="accent2">
                    <a:lumMod val="75000"/>
                  </a:schemeClr>
                </a:solidFill>
                <a:latin typeface="Arial" pitchFamily="34" charset="0"/>
                <a:cs typeface="Arial" pitchFamily="34" charset="0"/>
              </a:rPr>
              <a:t>Bắt buộc áp dụng</a:t>
            </a:r>
            <a:r>
              <a:rPr lang="de-DE" dirty="0">
                <a:solidFill>
                  <a:schemeClr val="accent2">
                    <a:lumMod val="75000"/>
                  </a:schemeClr>
                </a:solidFill>
                <a:latin typeface="Arial" pitchFamily="34" charset="0"/>
                <a:cs typeface="Arial" pitchFamily="34" charset="0"/>
              </a:rPr>
              <a:t> tiêu chuẩn SSL phiên bản 3.0 và được xếp vào nhóm </a:t>
            </a:r>
            <a:r>
              <a:rPr lang="de-DE" b="1" dirty="0">
                <a:solidFill>
                  <a:schemeClr val="accent2">
                    <a:lumMod val="75000"/>
                  </a:schemeClr>
                </a:solidFill>
                <a:latin typeface="Arial" pitchFamily="34" charset="0"/>
                <a:cs typeface="Arial" pitchFamily="34" charset="0"/>
              </a:rPr>
              <a:t>Tiêu chuẩn về an toàn thông tin</a:t>
            </a:r>
            <a:r>
              <a:rPr lang="de-DE" dirty="0">
                <a:solidFill>
                  <a:schemeClr val="accent2">
                    <a:lumMod val="75000"/>
                  </a:schemeClr>
                </a:solidFill>
                <a:latin typeface="Arial" pitchFamily="34" charset="0"/>
                <a:cs typeface="Arial" pitchFamily="34" charset="0"/>
              </a:rPr>
              <a:t>. </a:t>
            </a:r>
            <a:endParaRPr lang="de-DE" dirty="0" smtClean="0">
              <a:solidFill>
                <a:schemeClr val="accent2">
                  <a:lumMod val="75000"/>
                </a:schemeClr>
              </a:solidFill>
              <a:latin typeface="Arial" pitchFamily="34" charset="0"/>
              <a:cs typeface="Arial" pitchFamily="34" charset="0"/>
            </a:endParaRPr>
          </a:p>
          <a:p>
            <a:r>
              <a:rPr lang="en-US" dirty="0" err="1">
                <a:solidFill>
                  <a:schemeClr val="accent2">
                    <a:lumMod val="75000"/>
                  </a:schemeClr>
                </a:solidFill>
              </a:rPr>
              <a:t>Khi</a:t>
            </a:r>
            <a:r>
              <a:rPr lang="en-US" dirty="0">
                <a:solidFill>
                  <a:schemeClr val="accent2">
                    <a:lumMod val="75000"/>
                  </a:schemeClr>
                </a:solidFill>
              </a:rPr>
              <a:t> </a:t>
            </a:r>
            <a:r>
              <a:rPr lang="en-US" dirty="0" err="1">
                <a:solidFill>
                  <a:schemeClr val="accent2">
                    <a:lumMod val="75000"/>
                  </a:schemeClr>
                </a:solidFill>
              </a:rPr>
              <a:t>bạn</a:t>
            </a:r>
            <a:r>
              <a:rPr lang="en-US" dirty="0">
                <a:solidFill>
                  <a:schemeClr val="accent2">
                    <a:lumMod val="75000"/>
                  </a:schemeClr>
                </a:solidFill>
              </a:rPr>
              <a:t> </a:t>
            </a:r>
            <a:r>
              <a:rPr lang="en-US" dirty="0" err="1">
                <a:solidFill>
                  <a:schemeClr val="accent2">
                    <a:lumMod val="75000"/>
                  </a:schemeClr>
                </a:solidFill>
                <a:hlinkClick r:id="rId3"/>
              </a:rPr>
              <a:t>đăng</a:t>
            </a:r>
            <a:r>
              <a:rPr lang="en-US" dirty="0">
                <a:solidFill>
                  <a:schemeClr val="accent2">
                    <a:lumMod val="75000"/>
                  </a:schemeClr>
                </a:solidFill>
                <a:hlinkClick r:id="rId3"/>
              </a:rPr>
              <a:t> </a:t>
            </a:r>
            <a:r>
              <a:rPr lang="en-US" dirty="0" err="1">
                <a:solidFill>
                  <a:schemeClr val="accent2">
                    <a:lumMod val="75000"/>
                  </a:schemeClr>
                </a:solidFill>
                <a:hlinkClick r:id="rId3"/>
              </a:rPr>
              <a:t>ký</a:t>
            </a:r>
            <a:r>
              <a:rPr lang="en-US" dirty="0">
                <a:solidFill>
                  <a:schemeClr val="accent2">
                    <a:lumMod val="75000"/>
                  </a:schemeClr>
                </a:solidFill>
                <a:hlinkClick r:id="rId3"/>
              </a:rPr>
              <a:t> </a:t>
            </a:r>
            <a:r>
              <a:rPr lang="en-US" dirty="0" err="1">
                <a:solidFill>
                  <a:schemeClr val="accent2">
                    <a:lumMod val="75000"/>
                  </a:schemeClr>
                </a:solidFill>
                <a:hlinkClick r:id="rId3"/>
              </a:rPr>
              <a:t>tên</a:t>
            </a:r>
            <a:r>
              <a:rPr lang="en-US" dirty="0">
                <a:solidFill>
                  <a:schemeClr val="accent2">
                    <a:lumMod val="75000"/>
                  </a:schemeClr>
                </a:solidFill>
                <a:hlinkClick r:id="rId3"/>
              </a:rPr>
              <a:t> </a:t>
            </a:r>
            <a:r>
              <a:rPr lang="en-US" dirty="0" err="1">
                <a:solidFill>
                  <a:schemeClr val="accent2">
                    <a:lumMod val="75000"/>
                  </a:schemeClr>
                </a:solidFill>
                <a:hlinkClick r:id="rId3"/>
              </a:rPr>
              <a:t>miền</a:t>
            </a:r>
            <a:r>
              <a:rPr lang="en-US" dirty="0">
                <a:solidFill>
                  <a:schemeClr val="accent2">
                    <a:lumMod val="75000"/>
                  </a:schemeClr>
                </a:solidFill>
              </a:rPr>
              <a:t> </a:t>
            </a:r>
            <a:r>
              <a:rPr lang="en-US" dirty="0" err="1">
                <a:solidFill>
                  <a:schemeClr val="accent2">
                    <a:lumMod val="75000"/>
                  </a:schemeClr>
                </a:solidFill>
              </a:rPr>
              <a:t>để</a:t>
            </a:r>
            <a:r>
              <a:rPr lang="en-US" dirty="0">
                <a:solidFill>
                  <a:schemeClr val="accent2">
                    <a:lumMod val="75000"/>
                  </a:schemeClr>
                </a:solidFill>
              </a:rPr>
              <a:t> </a:t>
            </a:r>
            <a:r>
              <a:rPr lang="en-US" dirty="0" err="1">
                <a:solidFill>
                  <a:schemeClr val="accent2">
                    <a:lumMod val="75000"/>
                  </a:schemeClr>
                </a:solidFill>
              </a:rPr>
              <a:t>sử</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vụ</a:t>
            </a:r>
            <a:r>
              <a:rPr lang="en-US" dirty="0">
                <a:solidFill>
                  <a:schemeClr val="accent2">
                    <a:lumMod val="75000"/>
                  </a:schemeClr>
                </a:solidFill>
              </a:rPr>
              <a:t> website, email </a:t>
            </a:r>
            <a:r>
              <a:rPr lang="en-US" dirty="0" err="1">
                <a:solidFill>
                  <a:schemeClr val="accent2">
                    <a:lumMod val="75000"/>
                  </a:schemeClr>
                </a:solidFill>
              </a:rPr>
              <a:t>v.v</a:t>
            </a:r>
            <a:r>
              <a:rPr lang="en-US" dirty="0">
                <a:solidFill>
                  <a:schemeClr val="accent2">
                    <a:lumMod val="75000"/>
                  </a:schemeClr>
                </a:solidFill>
              </a:rPr>
              <a:t>… </a:t>
            </a:r>
            <a:r>
              <a:rPr lang="en-US" dirty="0" err="1">
                <a:solidFill>
                  <a:schemeClr val="accent2">
                    <a:lumMod val="75000"/>
                  </a:schemeClr>
                </a:solidFill>
              </a:rPr>
              <a:t>luôn</a:t>
            </a:r>
            <a:r>
              <a:rPr lang="en-US" dirty="0">
                <a:solidFill>
                  <a:schemeClr val="accent2">
                    <a:lumMod val="75000"/>
                  </a:schemeClr>
                </a:solidFill>
              </a:rPr>
              <a:t> </a:t>
            </a:r>
            <a:r>
              <a:rPr lang="en-US" dirty="0" err="1">
                <a:solidFill>
                  <a:schemeClr val="accent2">
                    <a:lumMod val="75000"/>
                  </a:schemeClr>
                </a:solidFill>
              </a:rPr>
              <a:t>có</a:t>
            </a:r>
            <a:r>
              <a:rPr lang="en-US" dirty="0">
                <a:solidFill>
                  <a:schemeClr val="accent2">
                    <a:lumMod val="75000"/>
                  </a:schemeClr>
                </a:solidFill>
              </a:rPr>
              <a:t> </a:t>
            </a:r>
            <a:r>
              <a:rPr lang="en-US" dirty="0" err="1">
                <a:solidFill>
                  <a:schemeClr val="accent2">
                    <a:lumMod val="75000"/>
                  </a:schemeClr>
                </a:solidFill>
              </a:rPr>
              <a:t>những</a:t>
            </a:r>
            <a:r>
              <a:rPr lang="en-US" dirty="0">
                <a:solidFill>
                  <a:schemeClr val="accent2">
                    <a:lumMod val="75000"/>
                  </a:schemeClr>
                </a:solidFill>
              </a:rPr>
              <a:t> </a:t>
            </a:r>
            <a:r>
              <a:rPr lang="en-US" dirty="0" err="1">
                <a:solidFill>
                  <a:schemeClr val="accent2">
                    <a:lumMod val="75000"/>
                  </a:schemeClr>
                </a:solidFill>
              </a:rPr>
              <a:t>lỗ</a:t>
            </a:r>
            <a:r>
              <a:rPr lang="en-US" dirty="0">
                <a:solidFill>
                  <a:schemeClr val="accent2">
                    <a:lumMod val="75000"/>
                  </a:schemeClr>
                </a:solidFill>
              </a:rPr>
              <a:t> </a:t>
            </a:r>
            <a:r>
              <a:rPr lang="en-US" dirty="0" err="1">
                <a:solidFill>
                  <a:schemeClr val="accent2">
                    <a:lumMod val="75000"/>
                  </a:schemeClr>
                </a:solidFill>
              </a:rPr>
              <a:t>hổng</a:t>
            </a:r>
            <a:r>
              <a:rPr lang="en-US" dirty="0">
                <a:solidFill>
                  <a:schemeClr val="accent2">
                    <a:lumMod val="75000"/>
                  </a:schemeClr>
                </a:solidFill>
              </a:rPr>
              <a:t> </a:t>
            </a:r>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hacker </a:t>
            </a:r>
            <a:r>
              <a:rPr lang="en-US" dirty="0" err="1">
                <a:solidFill>
                  <a:schemeClr val="accent2">
                    <a:lumMod val="75000"/>
                  </a:schemeClr>
                </a:solidFill>
              </a:rPr>
              <a:t>tấn</a:t>
            </a:r>
            <a:r>
              <a:rPr lang="en-US" dirty="0">
                <a:solidFill>
                  <a:schemeClr val="accent2">
                    <a:lumMod val="75000"/>
                  </a:schemeClr>
                </a:solidFill>
              </a:rPr>
              <a:t> </a:t>
            </a:r>
            <a:r>
              <a:rPr lang="en-US" dirty="0" err="1">
                <a:solidFill>
                  <a:schemeClr val="accent2">
                    <a:lumMod val="75000"/>
                  </a:schemeClr>
                </a:solidFill>
              </a:rPr>
              <a:t>công</a:t>
            </a:r>
            <a:r>
              <a:rPr lang="en-US" dirty="0">
                <a:solidFill>
                  <a:schemeClr val="accent2">
                    <a:lumMod val="75000"/>
                  </a:schemeClr>
                </a:solidFill>
              </a:rPr>
              <a:t>, </a:t>
            </a:r>
            <a:r>
              <a:rPr lang="en-US" b="1" dirty="0">
                <a:solidFill>
                  <a:schemeClr val="accent2">
                    <a:lumMod val="75000"/>
                  </a:schemeClr>
                </a:solidFill>
              </a:rPr>
              <a:t>SSL</a:t>
            </a:r>
            <a:r>
              <a:rPr lang="en-US" dirty="0">
                <a:solidFill>
                  <a:schemeClr val="accent2">
                    <a:lumMod val="75000"/>
                  </a:schemeClr>
                </a:solidFill>
              </a:rPr>
              <a:t> </a:t>
            </a:r>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vệ</a:t>
            </a:r>
            <a:r>
              <a:rPr lang="en-US" dirty="0">
                <a:solidFill>
                  <a:schemeClr val="accent2">
                    <a:lumMod val="75000"/>
                  </a:schemeClr>
                </a:solidFill>
              </a:rPr>
              <a:t> website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khách</a:t>
            </a:r>
            <a:r>
              <a:rPr lang="en-US" dirty="0">
                <a:solidFill>
                  <a:schemeClr val="accent2">
                    <a:lumMod val="75000"/>
                  </a:schemeClr>
                </a:solidFill>
              </a:rPr>
              <a:t> </a:t>
            </a:r>
            <a:r>
              <a:rPr lang="en-US" dirty="0" err="1">
                <a:solidFill>
                  <a:schemeClr val="accent2">
                    <a:lumMod val="75000"/>
                  </a:schemeClr>
                </a:solidFill>
              </a:rPr>
              <a:t>hàng</a:t>
            </a:r>
            <a:r>
              <a:rPr lang="en-US" dirty="0">
                <a:solidFill>
                  <a:schemeClr val="accent2">
                    <a:lumMod val="75000"/>
                  </a:schemeClr>
                </a:solidFill>
              </a:rPr>
              <a:t> </a:t>
            </a:r>
            <a:r>
              <a:rPr lang="en-US" dirty="0" err="1">
                <a:solidFill>
                  <a:schemeClr val="accent2">
                    <a:lumMod val="75000"/>
                  </a:schemeClr>
                </a:solidFill>
              </a:rPr>
              <a:t>của</a:t>
            </a:r>
            <a:r>
              <a:rPr lang="en-US" dirty="0">
                <a:solidFill>
                  <a:schemeClr val="accent2">
                    <a:lumMod val="75000"/>
                  </a:schemeClr>
                </a:solidFill>
              </a:rPr>
              <a:t> </a:t>
            </a:r>
            <a:r>
              <a:rPr lang="en-US" dirty="0" err="1">
                <a:solidFill>
                  <a:schemeClr val="accent2">
                    <a:lumMod val="75000"/>
                  </a:schemeClr>
                </a:solidFill>
              </a:rPr>
              <a:t>bạn</a:t>
            </a:r>
            <a:r>
              <a:rPr lang="en-US" dirty="0">
                <a:solidFill>
                  <a:schemeClr val="accent2">
                    <a:lumMod val="75000"/>
                  </a:schemeClr>
                </a:solidFill>
              </a:rPr>
              <a:t>.</a:t>
            </a:r>
          </a:p>
          <a:p>
            <a:pPr marL="457200" lvl="1" indent="0">
              <a:buNone/>
            </a:pPr>
            <a:r>
              <a:rPr lang="en-US" b="1" u="sng" dirty="0">
                <a:solidFill>
                  <a:schemeClr val="accent2">
                    <a:lumMod val="75000"/>
                  </a:schemeClr>
                </a:solidFill>
              </a:rPr>
              <a:t>An </a:t>
            </a:r>
            <a:r>
              <a:rPr lang="en-US" b="1" u="sng" dirty="0" err="1">
                <a:solidFill>
                  <a:schemeClr val="accent2">
                    <a:lumMod val="75000"/>
                  </a:schemeClr>
                </a:solidFill>
              </a:rPr>
              <a:t>toàn</a:t>
            </a:r>
            <a:r>
              <a:rPr lang="en-US" b="1" u="sng" dirty="0">
                <a:solidFill>
                  <a:schemeClr val="accent2">
                    <a:lumMod val="75000"/>
                  </a:schemeClr>
                </a:solidFill>
              </a:rPr>
              <a:t> </a:t>
            </a:r>
            <a:r>
              <a:rPr lang="en-US" b="1" u="sng" dirty="0" err="1">
                <a:solidFill>
                  <a:schemeClr val="accent2">
                    <a:lumMod val="75000"/>
                  </a:schemeClr>
                </a:solidFill>
              </a:rPr>
              <a:t>dữ</a:t>
            </a:r>
            <a:r>
              <a:rPr lang="en-US" b="1" u="sng" dirty="0">
                <a:solidFill>
                  <a:schemeClr val="accent2">
                    <a:lumMod val="75000"/>
                  </a:schemeClr>
                </a:solidFill>
              </a:rPr>
              <a:t> </a:t>
            </a:r>
            <a:r>
              <a:rPr lang="en-US" b="1" u="sng" dirty="0" err="1">
                <a:solidFill>
                  <a:schemeClr val="accent2">
                    <a:lumMod val="75000"/>
                  </a:schemeClr>
                </a:solidFill>
              </a:rPr>
              <a:t>liệu</a:t>
            </a:r>
            <a:r>
              <a:rPr lang="en-US" b="1" dirty="0">
                <a:solidFill>
                  <a:schemeClr val="accent2">
                    <a:lumMod val="75000"/>
                  </a:schemeClr>
                </a:solidFill>
              </a:rPr>
              <a:t>:</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không</a:t>
            </a:r>
            <a:r>
              <a:rPr lang="en-US" dirty="0">
                <a:solidFill>
                  <a:schemeClr val="accent2">
                    <a:lumMod val="75000"/>
                  </a:schemeClr>
                </a:solidFill>
              </a:rPr>
              <a:t> </a:t>
            </a:r>
            <a:r>
              <a:rPr lang="en-US" dirty="0" err="1">
                <a:solidFill>
                  <a:schemeClr val="accent2">
                    <a:lumMod val="75000"/>
                  </a:schemeClr>
                </a:solidFill>
              </a:rPr>
              <a:t>bị</a:t>
            </a:r>
            <a:r>
              <a:rPr lang="en-US" dirty="0">
                <a:solidFill>
                  <a:schemeClr val="accent2">
                    <a:lumMod val="75000"/>
                  </a:schemeClr>
                </a:solidFill>
              </a:rPr>
              <a:t> </a:t>
            </a:r>
            <a:r>
              <a:rPr lang="en-US" dirty="0" err="1">
                <a:solidFill>
                  <a:schemeClr val="accent2">
                    <a:lumMod val="75000"/>
                  </a:schemeClr>
                </a:solidFill>
              </a:rPr>
              <a:t>thay</a:t>
            </a:r>
            <a:r>
              <a:rPr lang="en-US" dirty="0">
                <a:solidFill>
                  <a:schemeClr val="accent2">
                    <a:lumMod val="75000"/>
                  </a:schemeClr>
                </a:solidFill>
              </a:rPr>
              <a:t> </a:t>
            </a:r>
            <a:r>
              <a:rPr lang="en-US" dirty="0" err="1">
                <a:solidFill>
                  <a:schemeClr val="accent2">
                    <a:lumMod val="75000"/>
                  </a:schemeClr>
                </a:solidFill>
              </a:rPr>
              <a:t>đổi</a:t>
            </a:r>
            <a:r>
              <a:rPr lang="en-US" dirty="0">
                <a:solidFill>
                  <a:schemeClr val="accent2">
                    <a:lumMod val="75000"/>
                  </a:schemeClr>
                </a:solidFill>
              </a:rPr>
              <a:t> </a:t>
            </a:r>
            <a:r>
              <a:rPr lang="en-US" dirty="0" err="1">
                <a:solidFill>
                  <a:schemeClr val="accent2">
                    <a:lumMod val="75000"/>
                  </a:schemeClr>
                </a:solidFill>
              </a:rPr>
              <a:t>bởi</a:t>
            </a:r>
            <a:r>
              <a:rPr lang="en-US" dirty="0">
                <a:solidFill>
                  <a:schemeClr val="accent2">
                    <a:lumMod val="75000"/>
                  </a:schemeClr>
                </a:solidFill>
              </a:rPr>
              <a:t> hacker.</a:t>
            </a:r>
          </a:p>
          <a:p>
            <a:pPr marL="457200" lvl="1" indent="0">
              <a:buNone/>
            </a:pPr>
            <a:r>
              <a:rPr lang="en-US" b="1" u="sng" dirty="0" err="1">
                <a:solidFill>
                  <a:schemeClr val="accent2">
                    <a:lumMod val="75000"/>
                  </a:schemeClr>
                </a:solidFill>
              </a:rPr>
              <a:t>Bảo</a:t>
            </a:r>
            <a:r>
              <a:rPr lang="en-US" b="1" u="sng" dirty="0">
                <a:solidFill>
                  <a:schemeClr val="accent2">
                    <a:lumMod val="75000"/>
                  </a:schemeClr>
                </a:solidFill>
              </a:rPr>
              <a:t> </a:t>
            </a:r>
            <a:r>
              <a:rPr lang="en-US" b="1" u="sng" dirty="0" err="1">
                <a:solidFill>
                  <a:schemeClr val="accent2">
                    <a:lumMod val="75000"/>
                  </a:schemeClr>
                </a:solidFill>
              </a:rPr>
              <a:t>mật</a:t>
            </a:r>
            <a:r>
              <a:rPr lang="en-US" b="1" u="sng" dirty="0">
                <a:solidFill>
                  <a:schemeClr val="accent2">
                    <a:lumMod val="75000"/>
                  </a:schemeClr>
                </a:solidFill>
              </a:rPr>
              <a:t> </a:t>
            </a:r>
            <a:r>
              <a:rPr lang="en-US" b="1" u="sng" dirty="0" err="1">
                <a:solidFill>
                  <a:schemeClr val="accent2">
                    <a:lumMod val="75000"/>
                  </a:schemeClr>
                </a:solidFill>
              </a:rPr>
              <a:t>dữ</a:t>
            </a:r>
            <a:r>
              <a:rPr lang="en-US" b="1" u="sng" dirty="0">
                <a:solidFill>
                  <a:schemeClr val="accent2">
                    <a:lumMod val="75000"/>
                  </a:schemeClr>
                </a:solidFill>
              </a:rPr>
              <a:t> </a:t>
            </a:r>
            <a:r>
              <a:rPr lang="en-US" b="1" u="sng" dirty="0" err="1">
                <a:solidFill>
                  <a:schemeClr val="accent2">
                    <a:lumMod val="75000"/>
                  </a:schemeClr>
                </a:solidFill>
              </a:rPr>
              <a:t>liệu</a:t>
            </a:r>
            <a:r>
              <a:rPr lang="en-US" b="1" dirty="0">
                <a:solidFill>
                  <a:schemeClr val="accent2">
                    <a:lumMod val="75000"/>
                  </a:schemeClr>
                </a:solidFill>
              </a:rPr>
              <a:t>:</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mã</a:t>
            </a:r>
            <a:r>
              <a:rPr lang="en-US" dirty="0">
                <a:solidFill>
                  <a:schemeClr val="accent2">
                    <a:lumMod val="75000"/>
                  </a:schemeClr>
                </a:solidFill>
              </a:rPr>
              <a:t> </a:t>
            </a:r>
            <a:r>
              <a:rPr lang="en-US" dirty="0" err="1">
                <a:solidFill>
                  <a:schemeClr val="accent2">
                    <a:lumMod val="75000"/>
                  </a:schemeClr>
                </a:solidFill>
              </a:rPr>
              <a:t>hóa</a:t>
            </a:r>
            <a:r>
              <a:rPr lang="en-US" dirty="0">
                <a:solidFill>
                  <a:schemeClr val="accent2">
                    <a:lumMod val="75000"/>
                  </a:schemeClr>
                </a:solidFill>
              </a:rPr>
              <a:t>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chỉ</a:t>
            </a:r>
            <a:r>
              <a:rPr lang="en-US" dirty="0">
                <a:solidFill>
                  <a:schemeClr val="accent2">
                    <a:lumMod val="75000"/>
                  </a:schemeClr>
                </a:solidFill>
              </a:rPr>
              <a:t> </a:t>
            </a:r>
            <a:r>
              <a:rPr lang="en-US" dirty="0" err="1">
                <a:solidFill>
                  <a:schemeClr val="accent2">
                    <a:lumMod val="75000"/>
                  </a:schemeClr>
                </a:solidFill>
              </a:rPr>
              <a:t>người</a:t>
            </a:r>
            <a:r>
              <a:rPr lang="en-US" dirty="0">
                <a:solidFill>
                  <a:schemeClr val="accent2">
                    <a:lumMod val="75000"/>
                  </a:schemeClr>
                </a:solidFill>
              </a:rPr>
              <a:t> </a:t>
            </a:r>
            <a:r>
              <a:rPr lang="en-US" dirty="0" err="1">
                <a:solidFill>
                  <a:schemeClr val="accent2">
                    <a:lumMod val="75000"/>
                  </a:schemeClr>
                </a:solidFill>
              </a:rPr>
              <a:t>nhận</a:t>
            </a:r>
            <a:r>
              <a:rPr lang="en-US" dirty="0">
                <a:solidFill>
                  <a:schemeClr val="accent2">
                    <a:lumMod val="75000"/>
                  </a:schemeClr>
                </a:solidFill>
              </a:rPr>
              <a:t> </a:t>
            </a:r>
            <a:r>
              <a:rPr lang="en-US" dirty="0" err="1">
                <a:solidFill>
                  <a:schemeClr val="accent2">
                    <a:lumMod val="75000"/>
                  </a:schemeClr>
                </a:solidFill>
              </a:rPr>
              <a:t>đích</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mới</a:t>
            </a:r>
            <a:r>
              <a:rPr lang="en-US" dirty="0">
                <a:solidFill>
                  <a:schemeClr val="accent2">
                    <a:lumMod val="75000"/>
                  </a:schemeClr>
                </a:solidFill>
              </a:rPr>
              <a:t> </a:t>
            </a:r>
            <a:r>
              <a:rPr lang="en-US" dirty="0" err="1">
                <a:solidFill>
                  <a:schemeClr val="accent2">
                    <a:lumMod val="75000"/>
                  </a:schemeClr>
                </a:solidFill>
              </a:rPr>
              <a:t>có</a:t>
            </a:r>
            <a:r>
              <a:rPr lang="en-US" dirty="0">
                <a:solidFill>
                  <a:schemeClr val="accent2">
                    <a:lumMod val="75000"/>
                  </a:schemeClr>
                </a:solidFill>
              </a:rPr>
              <a:t> </a:t>
            </a:r>
            <a:r>
              <a:rPr lang="en-US" dirty="0" err="1">
                <a:solidFill>
                  <a:schemeClr val="accent2">
                    <a:lumMod val="75000"/>
                  </a:schemeClr>
                </a:solidFill>
              </a:rPr>
              <a:t>thể</a:t>
            </a:r>
            <a:r>
              <a:rPr lang="en-US" dirty="0">
                <a:solidFill>
                  <a:schemeClr val="accent2">
                    <a:lumMod val="75000"/>
                  </a:schemeClr>
                </a:solidFill>
              </a:rPr>
              <a:t> </a:t>
            </a:r>
            <a:r>
              <a:rPr lang="en-US" dirty="0" err="1">
                <a:solidFill>
                  <a:schemeClr val="accent2">
                    <a:lumMod val="75000"/>
                  </a:schemeClr>
                </a:solidFill>
              </a:rPr>
              <a:t>giải</a:t>
            </a:r>
            <a:r>
              <a:rPr lang="en-US" dirty="0">
                <a:solidFill>
                  <a:schemeClr val="accent2">
                    <a:lumMod val="75000"/>
                  </a:schemeClr>
                </a:solidFill>
              </a:rPr>
              <a:t> </a:t>
            </a:r>
            <a:r>
              <a:rPr lang="en-US" dirty="0" err="1">
                <a:solidFill>
                  <a:schemeClr val="accent2">
                    <a:lumMod val="75000"/>
                  </a:schemeClr>
                </a:solidFill>
              </a:rPr>
              <a:t>mã</a:t>
            </a:r>
            <a:r>
              <a:rPr lang="en-US" dirty="0">
                <a:solidFill>
                  <a:schemeClr val="accent2">
                    <a:lumMod val="75000"/>
                  </a:schemeClr>
                </a:solidFill>
              </a:rPr>
              <a:t>.</a:t>
            </a:r>
          </a:p>
          <a:p>
            <a:pPr marL="457200" lvl="1" indent="0">
              <a:buNone/>
            </a:pPr>
            <a:r>
              <a:rPr lang="en-US" b="1" u="sng" dirty="0" err="1">
                <a:solidFill>
                  <a:schemeClr val="accent2">
                    <a:lumMod val="75000"/>
                  </a:schemeClr>
                </a:solidFill>
              </a:rPr>
              <a:t>Chống</a:t>
            </a:r>
            <a:r>
              <a:rPr lang="en-US" b="1" u="sng" dirty="0">
                <a:solidFill>
                  <a:schemeClr val="accent2">
                    <a:lumMod val="75000"/>
                  </a:schemeClr>
                </a:solidFill>
              </a:rPr>
              <a:t> </a:t>
            </a:r>
            <a:r>
              <a:rPr lang="en-US" b="1" u="sng" dirty="0" err="1">
                <a:solidFill>
                  <a:schemeClr val="accent2">
                    <a:lumMod val="75000"/>
                  </a:schemeClr>
                </a:solidFill>
              </a:rPr>
              <a:t>chối</a:t>
            </a:r>
            <a:r>
              <a:rPr lang="en-US" b="1" u="sng" dirty="0">
                <a:solidFill>
                  <a:schemeClr val="accent2">
                    <a:lumMod val="75000"/>
                  </a:schemeClr>
                </a:solidFill>
              </a:rPr>
              <a:t> </a:t>
            </a:r>
            <a:r>
              <a:rPr lang="en-US" b="1" u="sng" dirty="0" err="1">
                <a:solidFill>
                  <a:schemeClr val="accent2">
                    <a:lumMod val="75000"/>
                  </a:schemeClr>
                </a:solidFill>
              </a:rPr>
              <a:t>bỏ</a:t>
            </a:r>
            <a:r>
              <a:rPr lang="en-US" b="1" dirty="0">
                <a:solidFill>
                  <a:schemeClr val="accent2">
                    <a:lumMod val="75000"/>
                  </a:schemeClr>
                </a:solidFill>
              </a:rPr>
              <a:t>:</a:t>
            </a:r>
            <a:r>
              <a:rPr lang="en-US" dirty="0">
                <a:solidFill>
                  <a:schemeClr val="accent2">
                    <a:lumMod val="75000"/>
                  </a:schemeClr>
                </a:solidFill>
              </a:rPr>
              <a:t> </a:t>
            </a:r>
            <a:r>
              <a:rPr lang="en-US" dirty="0" err="1">
                <a:solidFill>
                  <a:schemeClr val="accent2">
                    <a:lumMod val="75000"/>
                  </a:schemeClr>
                </a:solidFill>
              </a:rPr>
              <a:t>đối</a:t>
            </a:r>
            <a:r>
              <a:rPr lang="en-US" dirty="0">
                <a:solidFill>
                  <a:schemeClr val="accent2">
                    <a:lumMod val="75000"/>
                  </a:schemeClr>
                </a:solidFill>
              </a:rPr>
              <a:t> </a:t>
            </a:r>
            <a:r>
              <a:rPr lang="en-US" dirty="0" err="1">
                <a:solidFill>
                  <a:schemeClr val="accent2">
                    <a:lumMod val="75000"/>
                  </a:schemeClr>
                </a:solidFill>
              </a:rPr>
              <a:t>tượng</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hiện</a:t>
            </a:r>
            <a:r>
              <a:rPr lang="en-US" dirty="0">
                <a:solidFill>
                  <a:schemeClr val="accent2">
                    <a:lumMod val="75000"/>
                  </a:schemeClr>
                </a:solidFill>
              </a:rPr>
              <a:t> </a:t>
            </a:r>
            <a:r>
              <a:rPr lang="en-US" dirty="0" err="1">
                <a:solidFill>
                  <a:schemeClr val="accent2">
                    <a:lumMod val="75000"/>
                  </a:schemeClr>
                </a:solidFill>
              </a:rPr>
              <a:t>gửi</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không</a:t>
            </a:r>
            <a:r>
              <a:rPr lang="en-US" dirty="0">
                <a:solidFill>
                  <a:schemeClr val="accent2">
                    <a:lumMod val="75000"/>
                  </a:schemeClr>
                </a:solidFill>
              </a:rPr>
              <a:t> </a:t>
            </a:r>
            <a:r>
              <a:rPr lang="en-US" dirty="0" err="1">
                <a:solidFill>
                  <a:schemeClr val="accent2">
                    <a:lumMod val="75000"/>
                  </a:schemeClr>
                </a:solidFill>
              </a:rPr>
              <a:t>thể</a:t>
            </a:r>
            <a:r>
              <a:rPr lang="en-US" dirty="0">
                <a:solidFill>
                  <a:schemeClr val="accent2">
                    <a:lumMod val="75000"/>
                  </a:schemeClr>
                </a:solidFill>
              </a:rPr>
              <a:t> </a:t>
            </a:r>
            <a:r>
              <a:rPr lang="en-US" dirty="0" err="1">
                <a:solidFill>
                  <a:schemeClr val="accent2">
                    <a:lumMod val="75000"/>
                  </a:schemeClr>
                </a:solidFill>
              </a:rPr>
              <a:t>phủ</a:t>
            </a:r>
            <a:r>
              <a:rPr lang="en-US" dirty="0">
                <a:solidFill>
                  <a:schemeClr val="accent2">
                    <a:lumMod val="75000"/>
                  </a:schemeClr>
                </a:solidFill>
              </a:rPr>
              <a:t> </a:t>
            </a:r>
            <a:r>
              <a:rPr lang="en-US" dirty="0" err="1">
                <a:solidFill>
                  <a:schemeClr val="accent2">
                    <a:lumMod val="75000"/>
                  </a:schemeClr>
                </a:solidFill>
              </a:rPr>
              <a:t>nhận</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của</a:t>
            </a:r>
            <a:r>
              <a:rPr lang="en-US" dirty="0">
                <a:solidFill>
                  <a:schemeClr val="accent2">
                    <a:lumMod val="75000"/>
                  </a:schemeClr>
                </a:solidFill>
              </a:rPr>
              <a:t> </a:t>
            </a:r>
            <a:r>
              <a:rPr lang="en-US" dirty="0" err="1">
                <a:solidFill>
                  <a:schemeClr val="accent2">
                    <a:lumMod val="75000"/>
                  </a:schemeClr>
                </a:solidFill>
              </a:rPr>
              <a:t>mình</a:t>
            </a:r>
            <a:endParaRPr lang="en-US"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642241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pPr lvl="0"/>
            <a:r>
              <a:rPr lang="af-ZA" dirty="0" smtClean="0">
                <a:latin typeface="Arial" panose="020B0604020202020204" pitchFamily="34" charset="0"/>
                <a:cs typeface="Arial" panose="020B0604020202020204" pitchFamily="34" charset="0"/>
              </a:rPr>
              <a:t>4. </a:t>
            </a:r>
            <a:r>
              <a:rPr lang="en-US" b="1" dirty="0" err="1"/>
              <a:t>Lợi</a:t>
            </a:r>
            <a:r>
              <a:rPr lang="en-US" b="1" dirty="0"/>
              <a:t> </a:t>
            </a:r>
            <a:r>
              <a:rPr lang="en-US" b="1" dirty="0" err="1"/>
              <a:t>ích</a:t>
            </a:r>
            <a:r>
              <a:rPr lang="en-US" b="1" dirty="0"/>
              <a:t> </a:t>
            </a:r>
            <a:r>
              <a:rPr lang="en-US" b="1" dirty="0" err="1"/>
              <a:t>khi</a:t>
            </a:r>
            <a:r>
              <a:rPr lang="en-US" b="1" dirty="0"/>
              <a:t> </a:t>
            </a:r>
            <a:r>
              <a:rPr lang="en-US" b="1" dirty="0" err="1"/>
              <a:t>sử</a:t>
            </a:r>
            <a:r>
              <a:rPr lang="en-US" b="1" dirty="0"/>
              <a:t> </a:t>
            </a:r>
            <a:r>
              <a:rPr lang="en-US" b="1" dirty="0" err="1"/>
              <a:t>dụng</a:t>
            </a:r>
            <a:r>
              <a:rPr lang="en-US" b="1" dirty="0"/>
              <a:t> SSL </a:t>
            </a:r>
            <a:r>
              <a:rPr lang="en-US" b="1" dirty="0" err="1"/>
              <a:t>là</a:t>
            </a:r>
            <a:r>
              <a:rPr lang="en-US" b="1" dirty="0"/>
              <a:t> </a:t>
            </a:r>
            <a:r>
              <a:rPr lang="en-US" b="1" dirty="0" err="1"/>
              <a:t>gì</a:t>
            </a:r>
            <a:r>
              <a:rPr lang="en-US" b="1" dirty="0" smtClean="0"/>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39" y="1649506"/>
            <a:ext cx="10138519" cy="4948518"/>
          </a:xfrm>
        </p:spPr>
        <p:txBody>
          <a:bodyPr>
            <a:normAutofit fontScale="92500" lnSpcReduction="20000"/>
          </a:bodyPr>
          <a:lstStyle/>
          <a:p>
            <a:pPr lvl="0"/>
            <a:r>
              <a:rPr lang="en-US" dirty="0" err="1">
                <a:solidFill>
                  <a:schemeClr val="accent2">
                    <a:lumMod val="75000"/>
                  </a:schemeClr>
                </a:solidFill>
              </a:rPr>
              <a:t>Xác</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website, </a:t>
            </a:r>
            <a:r>
              <a:rPr lang="en-US" dirty="0" err="1">
                <a:solidFill>
                  <a:schemeClr val="accent2">
                    <a:lumMod val="75000"/>
                  </a:schemeClr>
                </a:solidFill>
              </a:rPr>
              <a:t>giao</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a:t>
            </a:r>
          </a:p>
          <a:p>
            <a:pPr lvl="0"/>
            <a:r>
              <a:rPr lang="en-US" dirty="0" err="1">
                <a:solidFill>
                  <a:schemeClr val="accent2">
                    <a:lumMod val="75000"/>
                  </a:schemeClr>
                </a:solidFill>
              </a:rPr>
              <a:t>Nâng</a:t>
            </a:r>
            <a:r>
              <a:rPr lang="en-US" dirty="0">
                <a:solidFill>
                  <a:schemeClr val="accent2">
                    <a:lumMod val="75000"/>
                  </a:schemeClr>
                </a:solidFill>
              </a:rPr>
              <a:t> </a:t>
            </a:r>
            <a:r>
              <a:rPr lang="en-US" dirty="0" err="1">
                <a:solidFill>
                  <a:schemeClr val="accent2">
                    <a:lumMod val="75000"/>
                  </a:schemeClr>
                </a:solidFill>
              </a:rPr>
              <a:t>cao</a:t>
            </a:r>
            <a:r>
              <a:rPr lang="en-US" dirty="0">
                <a:solidFill>
                  <a:schemeClr val="accent2">
                    <a:lumMod val="75000"/>
                  </a:schemeClr>
                </a:solidFill>
              </a:rPr>
              <a:t> </a:t>
            </a:r>
            <a:r>
              <a:rPr lang="en-US" dirty="0" err="1">
                <a:solidFill>
                  <a:schemeClr val="accent2">
                    <a:lumMod val="75000"/>
                  </a:schemeClr>
                </a:solidFill>
              </a:rPr>
              <a:t>hình</a:t>
            </a:r>
            <a:r>
              <a:rPr lang="en-US" dirty="0">
                <a:solidFill>
                  <a:schemeClr val="accent2">
                    <a:lumMod val="75000"/>
                  </a:schemeClr>
                </a:solidFill>
              </a:rPr>
              <a:t> </a:t>
            </a:r>
            <a:r>
              <a:rPr lang="en-US" dirty="0" err="1">
                <a:solidFill>
                  <a:schemeClr val="accent2">
                    <a:lumMod val="75000"/>
                  </a:schemeClr>
                </a:solidFill>
              </a:rPr>
              <a:t>ảnh</a:t>
            </a:r>
            <a:r>
              <a:rPr lang="en-US" dirty="0">
                <a:solidFill>
                  <a:schemeClr val="accent2">
                    <a:lumMod val="75000"/>
                  </a:schemeClr>
                </a:solidFill>
              </a:rPr>
              <a:t>, </a:t>
            </a:r>
            <a:r>
              <a:rPr lang="en-US" dirty="0" err="1">
                <a:solidFill>
                  <a:schemeClr val="accent2">
                    <a:lumMod val="75000"/>
                  </a:schemeClr>
                </a:solidFill>
              </a:rPr>
              <a:t>thương</a:t>
            </a:r>
            <a:r>
              <a:rPr lang="en-US" dirty="0">
                <a:solidFill>
                  <a:schemeClr val="accent2">
                    <a:lumMod val="75000"/>
                  </a:schemeClr>
                </a:solidFill>
              </a:rPr>
              <a:t> </a:t>
            </a:r>
            <a:r>
              <a:rPr lang="en-US" dirty="0" err="1">
                <a:solidFill>
                  <a:schemeClr val="accent2">
                    <a:lumMod val="75000"/>
                  </a:schemeClr>
                </a:solidFill>
              </a:rPr>
              <a:t>hiệu</a:t>
            </a:r>
            <a:r>
              <a:rPr lang="en-US" dirty="0">
                <a:solidFill>
                  <a:schemeClr val="accent2">
                    <a:lumMod val="75000"/>
                  </a:schemeClr>
                </a:solidFill>
              </a:rPr>
              <a:t>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uy</a:t>
            </a:r>
            <a:r>
              <a:rPr lang="en-US" dirty="0">
                <a:solidFill>
                  <a:schemeClr val="accent2">
                    <a:lumMod val="75000"/>
                  </a:schemeClr>
                </a:solidFill>
              </a:rPr>
              <a:t> </a:t>
            </a:r>
            <a:r>
              <a:rPr lang="en-US" dirty="0" err="1">
                <a:solidFill>
                  <a:schemeClr val="accent2">
                    <a:lumMod val="75000"/>
                  </a:schemeClr>
                </a:solidFill>
              </a:rPr>
              <a:t>tín</a:t>
            </a:r>
            <a:r>
              <a:rPr lang="en-US" dirty="0">
                <a:solidFill>
                  <a:schemeClr val="accent2">
                    <a:lumMod val="75000"/>
                  </a:schemeClr>
                </a:solidFill>
              </a:rPr>
              <a:t> </a:t>
            </a:r>
            <a:r>
              <a:rPr lang="en-US" dirty="0" err="1">
                <a:solidFill>
                  <a:schemeClr val="accent2">
                    <a:lumMod val="75000"/>
                  </a:schemeClr>
                </a:solidFill>
              </a:rPr>
              <a:t>doanh</a:t>
            </a:r>
            <a:r>
              <a:rPr lang="en-US" dirty="0">
                <a:solidFill>
                  <a:schemeClr val="accent2">
                    <a:lumMod val="75000"/>
                  </a:schemeClr>
                </a:solidFill>
              </a:rPr>
              <a:t> </a:t>
            </a:r>
            <a:r>
              <a:rPr lang="en-US" dirty="0" err="1">
                <a:solidFill>
                  <a:schemeClr val="accent2">
                    <a:lumMod val="75000"/>
                  </a:schemeClr>
                </a:solidFill>
              </a:rPr>
              <a:t>nghiệp</a:t>
            </a:r>
            <a:r>
              <a:rPr lang="en-US" dirty="0">
                <a:solidFill>
                  <a:schemeClr val="accent2">
                    <a:lumMod val="75000"/>
                  </a:schemeClr>
                </a:solidFill>
              </a:rPr>
              <a:t>.</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giao</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giữa</a:t>
            </a:r>
            <a:r>
              <a:rPr lang="en-US" dirty="0">
                <a:solidFill>
                  <a:schemeClr val="accent2">
                    <a:lumMod val="75000"/>
                  </a:schemeClr>
                </a:solidFill>
              </a:rPr>
              <a:t> </a:t>
            </a:r>
            <a:r>
              <a:rPr lang="en-US" dirty="0" err="1">
                <a:solidFill>
                  <a:schemeClr val="accent2">
                    <a:lumMod val="75000"/>
                  </a:schemeClr>
                </a:solidFill>
              </a:rPr>
              <a:t>khách</a:t>
            </a:r>
            <a:r>
              <a:rPr lang="en-US" dirty="0">
                <a:solidFill>
                  <a:schemeClr val="accent2">
                    <a:lumMod val="75000"/>
                  </a:schemeClr>
                </a:solidFill>
              </a:rPr>
              <a:t> </a:t>
            </a:r>
            <a:r>
              <a:rPr lang="en-US" dirty="0" err="1">
                <a:solidFill>
                  <a:schemeClr val="accent2">
                    <a:lumMod val="75000"/>
                  </a:schemeClr>
                </a:solidFill>
              </a:rPr>
              <a:t>hàng</a:t>
            </a:r>
            <a:r>
              <a:rPr lang="en-US" dirty="0">
                <a:solidFill>
                  <a:schemeClr val="accent2">
                    <a:lumMod val="75000"/>
                  </a:schemeClr>
                </a:solidFill>
              </a:rPr>
              <a:t>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doanh</a:t>
            </a:r>
            <a:r>
              <a:rPr lang="en-US" dirty="0">
                <a:solidFill>
                  <a:schemeClr val="accent2">
                    <a:lumMod val="75000"/>
                  </a:schemeClr>
                </a:solidFill>
              </a:rPr>
              <a:t> </a:t>
            </a:r>
            <a:r>
              <a:rPr lang="en-US" dirty="0" err="1">
                <a:solidFill>
                  <a:schemeClr val="accent2">
                    <a:lumMod val="75000"/>
                  </a:schemeClr>
                </a:solidFill>
              </a:rPr>
              <a:t>nghiệp</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vụ</a:t>
            </a:r>
            <a:r>
              <a:rPr lang="en-US" dirty="0">
                <a:solidFill>
                  <a:schemeClr val="accent2">
                    <a:lumMod val="75000"/>
                  </a:schemeClr>
                </a:solidFill>
              </a:rPr>
              <a:t> </a:t>
            </a:r>
            <a:r>
              <a:rPr lang="en-US" dirty="0" err="1">
                <a:solidFill>
                  <a:schemeClr val="accent2">
                    <a:lumMod val="75000"/>
                  </a:schemeClr>
                </a:solidFill>
              </a:rPr>
              <a:t>truy</a:t>
            </a:r>
            <a:r>
              <a:rPr lang="en-US" dirty="0">
                <a:solidFill>
                  <a:schemeClr val="accent2">
                    <a:lumMod val="75000"/>
                  </a:schemeClr>
                </a:solidFill>
              </a:rPr>
              <a:t> </a:t>
            </a:r>
            <a:r>
              <a:rPr lang="en-US" dirty="0" err="1">
                <a:solidFill>
                  <a:schemeClr val="accent2">
                    <a:lumMod val="75000"/>
                  </a:schemeClr>
                </a:solidFill>
              </a:rPr>
              <a:t>nhập</a:t>
            </a:r>
            <a:r>
              <a:rPr lang="en-US" dirty="0">
                <a:solidFill>
                  <a:schemeClr val="accent2">
                    <a:lumMod val="75000"/>
                  </a:schemeClr>
                </a:solidFill>
              </a:rPr>
              <a:t> </a:t>
            </a:r>
            <a:r>
              <a:rPr lang="en-US" dirty="0" err="1">
                <a:solidFill>
                  <a:schemeClr val="accent2">
                    <a:lumMod val="75000"/>
                  </a:schemeClr>
                </a:solidFill>
              </a:rPr>
              <a:t>hệ</a:t>
            </a:r>
            <a:r>
              <a:rPr lang="en-US" dirty="0">
                <a:solidFill>
                  <a:schemeClr val="accent2">
                    <a:lumMod val="75000"/>
                  </a:schemeClr>
                </a:solidFill>
              </a:rPr>
              <a:t> </a:t>
            </a:r>
            <a:r>
              <a:rPr lang="en-US" dirty="0" err="1">
                <a:solidFill>
                  <a:schemeClr val="accent2">
                    <a:lumMod val="75000"/>
                  </a:schemeClr>
                </a:solidFill>
              </a:rPr>
              <a:t>thống</a:t>
            </a:r>
            <a:r>
              <a:rPr lang="en-US" dirty="0">
                <a:solidFill>
                  <a:schemeClr val="accent2">
                    <a:lumMod val="75000"/>
                  </a:schemeClr>
                </a:solidFill>
              </a:rPr>
              <a:t>.</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webmail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ứng</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như</a:t>
            </a:r>
            <a:r>
              <a:rPr lang="en-US" dirty="0">
                <a:solidFill>
                  <a:schemeClr val="accent2">
                    <a:lumMod val="75000"/>
                  </a:schemeClr>
                </a:solidFill>
              </a:rPr>
              <a:t> Outlook Web Access, Exchange, </a:t>
            </a:r>
            <a:r>
              <a:rPr lang="en-US" dirty="0" err="1">
                <a:solidFill>
                  <a:schemeClr val="accent2">
                    <a:lumMod val="75000"/>
                  </a:schemeClr>
                </a:solidFill>
              </a:rPr>
              <a:t>và</a:t>
            </a:r>
            <a:r>
              <a:rPr lang="en-US" dirty="0">
                <a:solidFill>
                  <a:schemeClr val="accent2">
                    <a:lumMod val="75000"/>
                  </a:schemeClr>
                </a:solidFill>
              </a:rPr>
              <a:t> Office Communication Server.</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ứng</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ảo</a:t>
            </a:r>
            <a:r>
              <a:rPr lang="en-US" dirty="0">
                <a:solidFill>
                  <a:schemeClr val="accent2">
                    <a:lumMod val="75000"/>
                  </a:schemeClr>
                </a:solidFill>
              </a:rPr>
              <a:t> </a:t>
            </a:r>
            <a:r>
              <a:rPr lang="en-US" dirty="0" err="1">
                <a:solidFill>
                  <a:schemeClr val="accent2">
                    <a:lumMod val="75000"/>
                  </a:schemeClr>
                </a:solidFill>
              </a:rPr>
              <a:t>hó</a:t>
            </a:r>
            <a:r>
              <a:rPr lang="en-US" dirty="0">
                <a:solidFill>
                  <a:schemeClr val="accent2">
                    <a:lumMod val="75000"/>
                  </a:schemeClr>
                </a:solidFill>
              </a:rPr>
              <a:t> </a:t>
            </a:r>
            <a:r>
              <a:rPr lang="en-US" dirty="0" err="1">
                <a:solidFill>
                  <a:schemeClr val="accent2">
                    <a:lumMod val="75000"/>
                  </a:schemeClr>
                </a:solidFill>
              </a:rPr>
              <a:t>như</a:t>
            </a:r>
            <a:r>
              <a:rPr lang="en-US" dirty="0">
                <a:solidFill>
                  <a:schemeClr val="accent2">
                    <a:lumMod val="75000"/>
                  </a:schemeClr>
                </a:solidFill>
              </a:rPr>
              <a:t> Citrix Delivery Platform </a:t>
            </a:r>
            <a:r>
              <a:rPr lang="en-US" dirty="0" err="1">
                <a:solidFill>
                  <a:schemeClr val="accent2">
                    <a:lumMod val="75000"/>
                  </a:schemeClr>
                </a:solidFill>
              </a:rPr>
              <a:t>hoặc</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ứng</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điện</a:t>
            </a:r>
            <a:r>
              <a:rPr lang="en-US" dirty="0">
                <a:solidFill>
                  <a:schemeClr val="accent2">
                    <a:lumMod val="75000"/>
                  </a:schemeClr>
                </a:solidFill>
              </a:rPr>
              <a:t> </a:t>
            </a:r>
            <a:r>
              <a:rPr lang="en-US" dirty="0" err="1">
                <a:solidFill>
                  <a:schemeClr val="accent2">
                    <a:lumMod val="75000"/>
                  </a:schemeClr>
                </a:solidFill>
              </a:rPr>
              <a:t>toán</a:t>
            </a:r>
            <a:r>
              <a:rPr lang="en-US" dirty="0">
                <a:solidFill>
                  <a:schemeClr val="accent2">
                    <a:lumMod val="75000"/>
                  </a:schemeClr>
                </a:solidFill>
              </a:rPr>
              <a:t> </a:t>
            </a:r>
            <a:r>
              <a:rPr lang="en-US" dirty="0" err="1">
                <a:solidFill>
                  <a:schemeClr val="accent2">
                    <a:lumMod val="75000"/>
                  </a:schemeClr>
                </a:solidFill>
              </a:rPr>
              <a:t>đám</a:t>
            </a:r>
            <a:r>
              <a:rPr lang="en-US" dirty="0">
                <a:solidFill>
                  <a:schemeClr val="accent2">
                    <a:lumMod val="75000"/>
                  </a:schemeClr>
                </a:solidFill>
              </a:rPr>
              <a:t> </a:t>
            </a:r>
            <a:r>
              <a:rPr lang="en-US" dirty="0" err="1">
                <a:solidFill>
                  <a:schemeClr val="accent2">
                    <a:lumMod val="75000"/>
                  </a:schemeClr>
                </a:solidFill>
              </a:rPr>
              <a:t>mây</a:t>
            </a:r>
            <a:r>
              <a:rPr lang="en-US" dirty="0">
                <a:solidFill>
                  <a:schemeClr val="accent2">
                    <a:lumMod val="75000"/>
                  </a:schemeClr>
                </a:solidFill>
              </a:rPr>
              <a:t>.</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vụ</a:t>
            </a:r>
            <a:r>
              <a:rPr lang="en-US" dirty="0">
                <a:solidFill>
                  <a:schemeClr val="accent2">
                    <a:lumMod val="75000"/>
                  </a:schemeClr>
                </a:solidFill>
              </a:rPr>
              <a:t> FTP.</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truy</a:t>
            </a:r>
            <a:r>
              <a:rPr lang="en-US" dirty="0">
                <a:solidFill>
                  <a:schemeClr val="accent2">
                    <a:lumMod val="75000"/>
                  </a:schemeClr>
                </a:solidFill>
              </a:rPr>
              <a:t> </a:t>
            </a:r>
            <a:r>
              <a:rPr lang="en-US" dirty="0" err="1">
                <a:solidFill>
                  <a:schemeClr val="accent2">
                    <a:lumMod val="75000"/>
                  </a:schemeClr>
                </a:solidFill>
              </a:rPr>
              <a:t>cập</a:t>
            </a:r>
            <a:r>
              <a:rPr lang="en-US" dirty="0">
                <a:solidFill>
                  <a:schemeClr val="accent2">
                    <a:lumMod val="75000"/>
                  </a:schemeClr>
                </a:solidFill>
              </a:rPr>
              <a:t> control panel.</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vụ</a:t>
            </a:r>
            <a:r>
              <a:rPr lang="en-US" dirty="0">
                <a:solidFill>
                  <a:schemeClr val="accent2">
                    <a:lumMod val="75000"/>
                  </a:schemeClr>
                </a:solidFill>
              </a:rPr>
              <a:t> </a:t>
            </a:r>
            <a:r>
              <a:rPr lang="en-US" dirty="0" err="1">
                <a:solidFill>
                  <a:schemeClr val="accent2">
                    <a:lumMod val="75000"/>
                  </a:schemeClr>
                </a:solidFill>
              </a:rPr>
              <a:t>truyền</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trong</a:t>
            </a:r>
            <a:r>
              <a:rPr lang="en-US" dirty="0">
                <a:solidFill>
                  <a:schemeClr val="accent2">
                    <a:lumMod val="75000"/>
                  </a:schemeClr>
                </a:solidFill>
              </a:rPr>
              <a:t> </a:t>
            </a:r>
            <a:r>
              <a:rPr lang="en-US" dirty="0" err="1">
                <a:solidFill>
                  <a:schemeClr val="accent2">
                    <a:lumMod val="75000"/>
                  </a:schemeClr>
                </a:solidFill>
              </a:rPr>
              <a:t>mạng</a:t>
            </a:r>
            <a:r>
              <a:rPr lang="en-US" dirty="0">
                <a:solidFill>
                  <a:schemeClr val="accent2">
                    <a:lumMod val="75000"/>
                  </a:schemeClr>
                </a:solidFill>
              </a:rPr>
              <a:t> </a:t>
            </a:r>
            <a:r>
              <a:rPr lang="en-US" dirty="0" err="1">
                <a:solidFill>
                  <a:schemeClr val="accent2">
                    <a:lumMod val="75000"/>
                  </a:schemeClr>
                </a:solidFill>
              </a:rPr>
              <a:t>nội</a:t>
            </a:r>
            <a:r>
              <a:rPr lang="en-US" dirty="0">
                <a:solidFill>
                  <a:schemeClr val="accent2">
                    <a:lumMod val="75000"/>
                  </a:schemeClr>
                </a:solidFill>
              </a:rPr>
              <a:t> </a:t>
            </a:r>
            <a:r>
              <a:rPr lang="en-US" dirty="0" err="1">
                <a:solidFill>
                  <a:schemeClr val="accent2">
                    <a:lumMod val="75000"/>
                  </a:schemeClr>
                </a:solidFill>
              </a:rPr>
              <a:t>bộ</a:t>
            </a:r>
            <a:r>
              <a:rPr lang="en-US" dirty="0">
                <a:solidFill>
                  <a:schemeClr val="accent2">
                    <a:lumMod val="75000"/>
                  </a:schemeClr>
                </a:solidFill>
              </a:rPr>
              <a:t>, file sharing, extranet.</a:t>
            </a:r>
          </a:p>
          <a:p>
            <a:pPr lvl="0"/>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VPN Access Servers, Citrix Access Gateway …</a:t>
            </a:r>
          </a:p>
          <a:p>
            <a:pPr lvl="0"/>
            <a:r>
              <a:rPr lang="en-US" dirty="0">
                <a:solidFill>
                  <a:schemeClr val="accent2">
                    <a:lumMod val="75000"/>
                  </a:schemeClr>
                </a:solidFill>
              </a:rPr>
              <a:t>Website </a:t>
            </a:r>
            <a:r>
              <a:rPr lang="en-US" dirty="0" err="1">
                <a:solidFill>
                  <a:schemeClr val="accent2">
                    <a:lumMod val="75000"/>
                  </a:schemeClr>
                </a:solidFill>
              </a:rPr>
              <a:t>không</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xác</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sẽ</a:t>
            </a:r>
            <a:r>
              <a:rPr lang="en-US" dirty="0">
                <a:solidFill>
                  <a:schemeClr val="accent2">
                    <a:lumMod val="75000"/>
                  </a:schemeClr>
                </a:solidFill>
              </a:rPr>
              <a:t> </a:t>
            </a:r>
            <a:r>
              <a:rPr lang="en-US" dirty="0" err="1">
                <a:solidFill>
                  <a:schemeClr val="accent2">
                    <a:lumMod val="75000"/>
                  </a:schemeClr>
                </a:solidFill>
              </a:rPr>
              <a:t>luôn</a:t>
            </a:r>
            <a:r>
              <a:rPr lang="en-US" dirty="0">
                <a:solidFill>
                  <a:schemeClr val="accent2">
                    <a:lumMod val="75000"/>
                  </a:schemeClr>
                </a:solidFill>
              </a:rPr>
              <a:t> </a:t>
            </a:r>
            <a:r>
              <a:rPr lang="en-US" dirty="0" err="1">
                <a:solidFill>
                  <a:schemeClr val="accent2">
                    <a:lumMod val="75000"/>
                  </a:schemeClr>
                </a:solidFill>
              </a:rPr>
              <a:t>ẩn</a:t>
            </a:r>
            <a:r>
              <a:rPr lang="en-US" dirty="0">
                <a:solidFill>
                  <a:schemeClr val="accent2">
                    <a:lumMod val="75000"/>
                  </a:schemeClr>
                </a:solidFill>
              </a:rPr>
              <a:t> </a:t>
            </a:r>
            <a:r>
              <a:rPr lang="en-US" dirty="0" err="1">
                <a:solidFill>
                  <a:schemeClr val="accent2">
                    <a:lumMod val="75000"/>
                  </a:schemeClr>
                </a:solidFill>
              </a:rPr>
              <a:t>chứa</a:t>
            </a:r>
            <a:r>
              <a:rPr lang="en-US" dirty="0">
                <a:solidFill>
                  <a:schemeClr val="accent2">
                    <a:lumMod val="75000"/>
                  </a:schemeClr>
                </a:solidFill>
              </a:rPr>
              <a:t> </a:t>
            </a:r>
            <a:r>
              <a:rPr lang="en-US" dirty="0" err="1">
                <a:solidFill>
                  <a:schemeClr val="accent2">
                    <a:lumMod val="75000"/>
                  </a:schemeClr>
                </a:solidFill>
              </a:rPr>
              <a:t>nguy</a:t>
            </a:r>
            <a:r>
              <a:rPr lang="en-US" dirty="0">
                <a:solidFill>
                  <a:schemeClr val="accent2">
                    <a:lumMod val="75000"/>
                  </a:schemeClr>
                </a:solidFill>
              </a:rPr>
              <a:t> </a:t>
            </a:r>
            <a:r>
              <a:rPr lang="en-US" dirty="0" err="1">
                <a:solidFill>
                  <a:schemeClr val="accent2">
                    <a:lumMod val="75000"/>
                  </a:schemeClr>
                </a:solidFill>
              </a:rPr>
              <a:t>cơ</a:t>
            </a:r>
            <a:r>
              <a:rPr lang="en-US" dirty="0">
                <a:solidFill>
                  <a:schemeClr val="accent2">
                    <a:lumMod val="75000"/>
                  </a:schemeClr>
                </a:solidFill>
              </a:rPr>
              <a:t> </a:t>
            </a:r>
            <a:r>
              <a:rPr lang="en-US" dirty="0" err="1">
                <a:solidFill>
                  <a:schemeClr val="accent2">
                    <a:lumMod val="75000"/>
                  </a:schemeClr>
                </a:solidFill>
              </a:rPr>
              <a:t>bị</a:t>
            </a:r>
            <a:r>
              <a:rPr lang="en-US" dirty="0">
                <a:solidFill>
                  <a:schemeClr val="accent2">
                    <a:lumMod val="75000"/>
                  </a:schemeClr>
                </a:solidFill>
              </a:rPr>
              <a:t> </a:t>
            </a:r>
            <a:r>
              <a:rPr lang="en-US" dirty="0" err="1">
                <a:solidFill>
                  <a:schemeClr val="accent2">
                    <a:lumMod val="75000"/>
                  </a:schemeClr>
                </a:solidFill>
              </a:rPr>
              <a:t>xâm</a:t>
            </a:r>
            <a:r>
              <a:rPr lang="en-US" dirty="0">
                <a:solidFill>
                  <a:schemeClr val="accent2">
                    <a:lumMod val="75000"/>
                  </a:schemeClr>
                </a:solidFill>
              </a:rPr>
              <a:t> </a:t>
            </a:r>
            <a:r>
              <a:rPr lang="en-US" dirty="0" err="1">
                <a:solidFill>
                  <a:schemeClr val="accent2">
                    <a:lumMod val="75000"/>
                  </a:schemeClr>
                </a:solidFill>
              </a:rPr>
              <a:t>nhập</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 </a:t>
            </a:r>
            <a:r>
              <a:rPr lang="en-US" dirty="0" err="1">
                <a:solidFill>
                  <a:schemeClr val="accent2">
                    <a:lumMod val="75000"/>
                  </a:schemeClr>
                </a:solidFill>
              </a:rPr>
              <a:t>dẫn</a:t>
            </a:r>
            <a:r>
              <a:rPr lang="en-US" dirty="0">
                <a:solidFill>
                  <a:schemeClr val="accent2">
                    <a:lumMod val="75000"/>
                  </a:schemeClr>
                </a:solidFill>
              </a:rPr>
              <a:t> </a:t>
            </a:r>
            <a:r>
              <a:rPr lang="en-US" dirty="0" err="1">
                <a:solidFill>
                  <a:schemeClr val="accent2">
                    <a:lumMod val="75000"/>
                  </a:schemeClr>
                </a:solidFill>
              </a:rPr>
              <a:t>đến</a:t>
            </a:r>
            <a:r>
              <a:rPr lang="en-US" dirty="0">
                <a:solidFill>
                  <a:schemeClr val="accent2">
                    <a:lumMod val="75000"/>
                  </a:schemeClr>
                </a:solidFill>
              </a:rPr>
              <a:t> </a:t>
            </a:r>
            <a:r>
              <a:rPr lang="en-US" dirty="0" err="1">
                <a:solidFill>
                  <a:schemeClr val="accent2">
                    <a:lumMod val="75000"/>
                  </a:schemeClr>
                </a:solidFill>
              </a:rPr>
              <a:t>hậu</a:t>
            </a:r>
            <a:r>
              <a:rPr lang="en-US" dirty="0">
                <a:solidFill>
                  <a:schemeClr val="accent2">
                    <a:lumMod val="75000"/>
                  </a:schemeClr>
                </a:solidFill>
              </a:rPr>
              <a:t> </a:t>
            </a:r>
            <a:r>
              <a:rPr lang="en-US" dirty="0" err="1">
                <a:solidFill>
                  <a:schemeClr val="accent2">
                    <a:lumMod val="75000"/>
                  </a:schemeClr>
                </a:solidFill>
              </a:rPr>
              <a:t>quả</a:t>
            </a:r>
            <a:r>
              <a:rPr lang="en-US" dirty="0">
                <a:solidFill>
                  <a:schemeClr val="accent2">
                    <a:lumMod val="75000"/>
                  </a:schemeClr>
                </a:solidFill>
              </a:rPr>
              <a:t> </a:t>
            </a:r>
            <a:r>
              <a:rPr lang="en-US" dirty="0" err="1">
                <a:solidFill>
                  <a:schemeClr val="accent2">
                    <a:lumMod val="75000"/>
                  </a:schemeClr>
                </a:solidFill>
              </a:rPr>
              <a:t>khách</a:t>
            </a:r>
            <a:r>
              <a:rPr lang="en-US" dirty="0">
                <a:solidFill>
                  <a:schemeClr val="accent2">
                    <a:lumMod val="75000"/>
                  </a:schemeClr>
                </a:solidFill>
              </a:rPr>
              <a:t> </a:t>
            </a:r>
            <a:r>
              <a:rPr lang="en-US" dirty="0" err="1">
                <a:solidFill>
                  <a:schemeClr val="accent2">
                    <a:lumMod val="75000"/>
                  </a:schemeClr>
                </a:solidFill>
              </a:rPr>
              <a:t>hàng</a:t>
            </a:r>
            <a:r>
              <a:rPr lang="en-US" dirty="0">
                <a:solidFill>
                  <a:schemeClr val="accent2">
                    <a:lumMod val="75000"/>
                  </a:schemeClr>
                </a:solidFill>
              </a:rPr>
              <a:t> </a:t>
            </a:r>
            <a:r>
              <a:rPr lang="en-US" dirty="0" err="1">
                <a:solidFill>
                  <a:schemeClr val="accent2">
                    <a:lumMod val="75000"/>
                  </a:schemeClr>
                </a:solidFill>
              </a:rPr>
              <a:t>không</a:t>
            </a:r>
            <a:r>
              <a:rPr lang="en-US" dirty="0">
                <a:solidFill>
                  <a:schemeClr val="accent2">
                    <a:lumMod val="75000"/>
                  </a:schemeClr>
                </a:solidFill>
              </a:rPr>
              <a:t> tin </a:t>
            </a:r>
            <a:r>
              <a:rPr lang="en-US" dirty="0" err="1">
                <a:solidFill>
                  <a:schemeClr val="accent2">
                    <a:lumMod val="75000"/>
                  </a:schemeClr>
                </a:solidFill>
              </a:rPr>
              <a:t>tưởng</a:t>
            </a:r>
            <a:r>
              <a:rPr lang="en-US" dirty="0">
                <a:solidFill>
                  <a:schemeClr val="accent2">
                    <a:lumMod val="75000"/>
                  </a:schemeClr>
                </a:solidFill>
              </a:rPr>
              <a:t> </a:t>
            </a:r>
            <a:r>
              <a:rPr lang="en-US" dirty="0" err="1">
                <a:solidFill>
                  <a:schemeClr val="accent2">
                    <a:lumMod val="75000"/>
                  </a:schemeClr>
                </a:solidFill>
              </a:rPr>
              <a:t>sử</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dịch</a:t>
            </a:r>
            <a:r>
              <a:rPr lang="en-US" dirty="0">
                <a:solidFill>
                  <a:schemeClr val="accent2">
                    <a:lumMod val="75000"/>
                  </a:schemeClr>
                </a:solidFill>
              </a:rPr>
              <a:t> </a:t>
            </a:r>
            <a:r>
              <a:rPr lang="en-US" dirty="0" err="1">
                <a:solidFill>
                  <a:schemeClr val="accent2">
                    <a:lumMod val="75000"/>
                  </a:schemeClr>
                </a:solidFill>
              </a:rPr>
              <a:t>vụ</a:t>
            </a:r>
            <a:r>
              <a:rPr lang="en-US" dirty="0">
                <a:solidFill>
                  <a:schemeClr val="accent2">
                    <a:lumMod val="75000"/>
                  </a:schemeClr>
                </a:solidFill>
              </a:rPr>
              <a:t>.</a:t>
            </a:r>
          </a:p>
          <a:p>
            <a:pPr marL="0" indent="0">
              <a:buNone/>
            </a:pPr>
            <a:endParaRPr lang="en-US" dirty="0"/>
          </a:p>
        </p:txBody>
      </p:sp>
    </p:spTree>
    <p:extLst>
      <p:ext uri="{BB962C8B-B14F-4D97-AF65-F5344CB8AC3E}">
        <p14:creationId xmlns:p14="http://schemas.microsoft.com/office/powerpoint/2010/main" val="1404971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r>
              <a:rPr lang="af-ZA" dirty="0" smtClean="0">
                <a:latin typeface="Arial" panose="020B0604020202020204" pitchFamily="34" charset="0"/>
                <a:cs typeface="Arial" panose="020B0604020202020204" pitchFamily="34" charset="0"/>
              </a:rPr>
              <a:t>Chương 3</a:t>
            </a:r>
            <a:r>
              <a:rPr lang="af-ZA" dirty="0" smtClean="0">
                <a:latin typeface="Arial" panose="020B0604020202020204" pitchFamily="34" charset="0"/>
                <a:cs typeface="Arial" panose="020B0604020202020204" pitchFamily="34" charset="0"/>
              </a:rPr>
              <a:t>. </a:t>
            </a:r>
            <a:r>
              <a:rPr lang="en-US" b="1" dirty="0" err="1"/>
              <a:t>Hướng</a:t>
            </a:r>
            <a:r>
              <a:rPr lang="en-US" b="1" dirty="0"/>
              <a:t> </a:t>
            </a:r>
            <a:r>
              <a:rPr lang="en-US" b="1" dirty="0" err="1"/>
              <a:t>dẫn</a:t>
            </a:r>
            <a:r>
              <a:rPr lang="en-US" b="1" dirty="0"/>
              <a:t> </a:t>
            </a:r>
            <a:r>
              <a:rPr lang="en-US" b="1" dirty="0" err="1"/>
              <a:t>cài</a:t>
            </a:r>
            <a:r>
              <a:rPr lang="en-US" b="1" dirty="0"/>
              <a:t> </a:t>
            </a:r>
            <a:r>
              <a:rPr lang="en-US" b="1" dirty="0" err="1"/>
              <a:t>đặt</a:t>
            </a:r>
            <a:r>
              <a:rPr lang="en-US" b="1" dirty="0"/>
              <a:t> SSL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23364" y="1524899"/>
            <a:ext cx="8525999" cy="2320960"/>
          </a:xfrm>
        </p:spPr>
        <p:txBody>
          <a:bodyPr/>
          <a:lstStyle/>
          <a:p>
            <a:pPr marL="0" indent="0">
              <a:buNone/>
            </a:pPr>
            <a:r>
              <a:rPr lang="en-US" b="1" u="sng" dirty="0" err="1">
                <a:solidFill>
                  <a:schemeClr val="accent2">
                    <a:lumMod val="75000"/>
                  </a:schemeClr>
                </a:solidFill>
                <a:hlinkClick r:id="rId2"/>
              </a:rPr>
              <a:t>Hướng</a:t>
            </a:r>
            <a:r>
              <a:rPr lang="en-US" b="1" u="sng" dirty="0">
                <a:solidFill>
                  <a:schemeClr val="accent2">
                    <a:lumMod val="75000"/>
                  </a:schemeClr>
                </a:solidFill>
                <a:hlinkClick r:id="rId2"/>
              </a:rPr>
              <a:t> </a:t>
            </a:r>
            <a:r>
              <a:rPr lang="en-US" b="1" u="sng" dirty="0" err="1">
                <a:solidFill>
                  <a:schemeClr val="accent2">
                    <a:lumMod val="75000"/>
                  </a:schemeClr>
                </a:solidFill>
                <a:hlinkClick r:id="rId2"/>
              </a:rPr>
              <a:t>dẫn</a:t>
            </a:r>
            <a:r>
              <a:rPr lang="en-US" b="1" u="sng" dirty="0">
                <a:solidFill>
                  <a:schemeClr val="accent2">
                    <a:lumMod val="75000"/>
                  </a:schemeClr>
                </a:solidFill>
                <a:hlinkClick r:id="rId2"/>
              </a:rPr>
              <a:t> </a:t>
            </a:r>
            <a:r>
              <a:rPr lang="en-US" b="1" u="sng" dirty="0" err="1">
                <a:solidFill>
                  <a:schemeClr val="accent2">
                    <a:lumMod val="75000"/>
                  </a:schemeClr>
                </a:solidFill>
                <a:hlinkClick r:id="rId2"/>
              </a:rPr>
              <a:t>cài</a:t>
            </a:r>
            <a:r>
              <a:rPr lang="en-US" b="1" u="sng" dirty="0">
                <a:solidFill>
                  <a:schemeClr val="accent2">
                    <a:lumMod val="75000"/>
                  </a:schemeClr>
                </a:solidFill>
                <a:hlinkClick r:id="rId2"/>
              </a:rPr>
              <a:t> </a:t>
            </a:r>
            <a:r>
              <a:rPr lang="en-US" b="1" u="sng" dirty="0" err="1">
                <a:solidFill>
                  <a:schemeClr val="accent2">
                    <a:lumMod val="75000"/>
                  </a:schemeClr>
                </a:solidFill>
                <a:hlinkClick r:id="rId2"/>
              </a:rPr>
              <a:t>đặt</a:t>
            </a:r>
            <a:r>
              <a:rPr lang="en-US" b="1" u="sng" dirty="0">
                <a:solidFill>
                  <a:schemeClr val="accent2">
                    <a:lumMod val="75000"/>
                  </a:schemeClr>
                </a:solidFill>
                <a:hlinkClick r:id="rId2"/>
              </a:rPr>
              <a:t> SSL </a:t>
            </a:r>
            <a:r>
              <a:rPr lang="en-US" b="1" u="sng" dirty="0" err="1">
                <a:solidFill>
                  <a:schemeClr val="accent2">
                    <a:lumMod val="75000"/>
                  </a:schemeClr>
                </a:solidFill>
                <a:hlinkClick r:id="rId2"/>
              </a:rPr>
              <a:t>trên</a:t>
            </a:r>
            <a:r>
              <a:rPr lang="en-US" b="1" u="sng" dirty="0">
                <a:solidFill>
                  <a:schemeClr val="accent2">
                    <a:lumMod val="75000"/>
                  </a:schemeClr>
                </a:solidFill>
                <a:hlinkClick r:id="rId2"/>
              </a:rPr>
              <a:t> </a:t>
            </a:r>
            <a:r>
              <a:rPr lang="en-US" b="1" u="sng" dirty="0" err="1">
                <a:solidFill>
                  <a:schemeClr val="accent2">
                    <a:lumMod val="75000"/>
                  </a:schemeClr>
                </a:solidFill>
                <a:hlinkClick r:id="rId2"/>
              </a:rPr>
              <a:t>cPanel</a:t>
            </a:r>
            <a:r>
              <a:rPr lang="en-US" b="1" u="sng" dirty="0">
                <a:solidFill>
                  <a:schemeClr val="accent2">
                    <a:lumMod val="75000"/>
                  </a:schemeClr>
                </a:solidFill>
                <a:hlinkClick r:id="rId2"/>
              </a:rPr>
              <a:t> </a:t>
            </a:r>
            <a:r>
              <a:rPr lang="en-US" b="1" dirty="0">
                <a:solidFill>
                  <a:schemeClr val="accent2">
                    <a:lumMod val="75000"/>
                  </a:schemeClr>
                </a:solidFill>
              </a:rPr>
              <a:t>:</a:t>
            </a:r>
          </a:p>
          <a:p>
            <a:r>
              <a:rPr lang="en-US" dirty="0" err="1">
                <a:solidFill>
                  <a:schemeClr val="accent2">
                    <a:lumMod val="75000"/>
                  </a:schemeClr>
                </a:solidFill>
              </a:rPr>
              <a:t>Đầu</a:t>
            </a:r>
            <a:r>
              <a:rPr lang="en-US" dirty="0">
                <a:solidFill>
                  <a:schemeClr val="accent2">
                    <a:lumMod val="75000"/>
                  </a:schemeClr>
                </a:solidFill>
              </a:rPr>
              <a:t> </a:t>
            </a:r>
            <a:r>
              <a:rPr lang="en-US" dirty="0" err="1">
                <a:solidFill>
                  <a:schemeClr val="accent2">
                    <a:lumMod val="75000"/>
                  </a:schemeClr>
                </a:solidFill>
              </a:rPr>
              <a:t>tiên</a:t>
            </a:r>
            <a:r>
              <a:rPr lang="en-US" dirty="0">
                <a:solidFill>
                  <a:schemeClr val="accent2">
                    <a:lumMod val="75000"/>
                  </a:schemeClr>
                </a:solidFill>
              </a:rPr>
              <a:t>, </a:t>
            </a:r>
            <a:r>
              <a:rPr lang="en-US" dirty="0" err="1">
                <a:solidFill>
                  <a:schemeClr val="accent2">
                    <a:lumMod val="75000"/>
                  </a:schemeClr>
                </a:solidFill>
              </a:rPr>
              <a:t>cần</a:t>
            </a:r>
            <a:r>
              <a:rPr lang="en-US" dirty="0">
                <a:solidFill>
                  <a:schemeClr val="accent2">
                    <a:lumMod val="75000"/>
                  </a:schemeClr>
                </a:solidFill>
              </a:rPr>
              <a:t> </a:t>
            </a:r>
            <a:r>
              <a:rPr lang="en-US" dirty="0" err="1">
                <a:solidFill>
                  <a:schemeClr val="accent2">
                    <a:lumMod val="75000"/>
                  </a:schemeClr>
                </a:solidFill>
              </a:rPr>
              <a:t>đăng</a:t>
            </a:r>
            <a:r>
              <a:rPr lang="en-US" dirty="0">
                <a:solidFill>
                  <a:schemeClr val="accent2">
                    <a:lumMod val="75000"/>
                  </a:schemeClr>
                </a:solidFill>
              </a:rPr>
              <a:t> </a:t>
            </a:r>
            <a:r>
              <a:rPr lang="en-US" dirty="0" err="1">
                <a:solidFill>
                  <a:schemeClr val="accent2">
                    <a:lumMod val="75000"/>
                  </a:schemeClr>
                </a:solidFill>
              </a:rPr>
              <a:t>nhập</a:t>
            </a:r>
            <a:r>
              <a:rPr lang="en-US" dirty="0">
                <a:solidFill>
                  <a:schemeClr val="accent2">
                    <a:lumMod val="75000"/>
                  </a:schemeClr>
                </a:solidFill>
              </a:rPr>
              <a:t> </a:t>
            </a:r>
            <a:r>
              <a:rPr lang="en-US" dirty="0" err="1">
                <a:solidFill>
                  <a:schemeClr val="accent2">
                    <a:lumMod val="75000"/>
                  </a:schemeClr>
                </a:solidFill>
              </a:rPr>
              <a:t>vào</a:t>
            </a:r>
            <a:r>
              <a:rPr lang="en-US" dirty="0">
                <a:solidFill>
                  <a:schemeClr val="accent2">
                    <a:lumMod val="75000"/>
                  </a:schemeClr>
                </a:solidFill>
              </a:rPr>
              <a:t> </a:t>
            </a:r>
            <a:r>
              <a:rPr lang="en-US" b="1" dirty="0" err="1">
                <a:solidFill>
                  <a:schemeClr val="accent2">
                    <a:lumMod val="75000"/>
                  </a:schemeClr>
                </a:solidFill>
              </a:rPr>
              <a:t>cPanel</a:t>
            </a:r>
            <a:r>
              <a:rPr lang="en-US" dirty="0">
                <a:solidFill>
                  <a:schemeClr val="accent2">
                    <a:lumMod val="75000"/>
                  </a:schemeClr>
                </a:solidFill>
              </a:rPr>
              <a:t> </a:t>
            </a:r>
            <a:r>
              <a:rPr lang="en-US" dirty="0" err="1">
                <a:solidFill>
                  <a:schemeClr val="accent2">
                    <a:lumMod val="75000"/>
                  </a:schemeClr>
                </a:solidFill>
              </a:rPr>
              <a:t>theo</a:t>
            </a:r>
            <a:r>
              <a:rPr lang="en-US" dirty="0">
                <a:solidFill>
                  <a:schemeClr val="accent2">
                    <a:lumMod val="75000"/>
                  </a:schemeClr>
                </a:solidFill>
              </a:rPr>
              <a:t> </a:t>
            </a:r>
            <a:r>
              <a:rPr lang="en-US" dirty="0" err="1">
                <a:solidFill>
                  <a:schemeClr val="accent2">
                    <a:lumMod val="75000"/>
                  </a:schemeClr>
                </a:solidFill>
              </a:rPr>
              <a:t>thông</a:t>
            </a:r>
            <a:r>
              <a:rPr lang="en-US" dirty="0">
                <a:solidFill>
                  <a:schemeClr val="accent2">
                    <a:lumMod val="75000"/>
                  </a:schemeClr>
                </a:solidFill>
              </a:rPr>
              <a:t> tin </a:t>
            </a:r>
            <a:r>
              <a:rPr lang="en-US" dirty="0" err="1">
                <a:solidFill>
                  <a:schemeClr val="accent2">
                    <a:lumMod val="75000"/>
                  </a:schemeClr>
                </a:solidFill>
              </a:rPr>
              <a:t>quản</a:t>
            </a:r>
            <a:r>
              <a:rPr lang="en-US" dirty="0">
                <a:solidFill>
                  <a:schemeClr val="accent2">
                    <a:lumMod val="75000"/>
                  </a:schemeClr>
                </a:solidFill>
              </a:rPr>
              <a:t> </a:t>
            </a:r>
            <a:r>
              <a:rPr lang="en-US" dirty="0" err="1">
                <a:solidFill>
                  <a:schemeClr val="accent2">
                    <a:lumMod val="75000"/>
                  </a:schemeClr>
                </a:solidFill>
              </a:rPr>
              <a:t>trị</a:t>
            </a:r>
            <a:r>
              <a:rPr lang="en-US" dirty="0">
                <a:solidFill>
                  <a:schemeClr val="accent2">
                    <a:lumMod val="75000"/>
                  </a:schemeClr>
                </a:solidFill>
              </a:rPr>
              <a:t> Cloud Hosting </a:t>
            </a:r>
            <a:r>
              <a:rPr lang="en-US" dirty="0" err="1">
                <a:solidFill>
                  <a:schemeClr val="accent2">
                    <a:lumMod val="75000"/>
                  </a:schemeClr>
                </a:solidFill>
              </a:rPr>
              <a:t>mà</a:t>
            </a:r>
            <a:r>
              <a:rPr lang="en-US" dirty="0">
                <a:solidFill>
                  <a:schemeClr val="accent2">
                    <a:lumMod val="75000"/>
                  </a:schemeClr>
                </a:solidFill>
              </a:rPr>
              <a:t> </a:t>
            </a:r>
            <a:r>
              <a:rPr lang="en-US" dirty="0" err="1">
                <a:solidFill>
                  <a:schemeClr val="accent2">
                    <a:lumMod val="75000"/>
                  </a:schemeClr>
                </a:solidFill>
              </a:rPr>
              <a:t>Mắt</a:t>
            </a:r>
            <a:r>
              <a:rPr lang="en-US" dirty="0">
                <a:solidFill>
                  <a:schemeClr val="accent2">
                    <a:lumMod val="75000"/>
                  </a:schemeClr>
                </a:solidFill>
              </a:rPr>
              <a:t> </a:t>
            </a:r>
            <a:r>
              <a:rPr lang="en-US" dirty="0" err="1">
                <a:solidFill>
                  <a:schemeClr val="accent2">
                    <a:lumMod val="75000"/>
                  </a:schemeClr>
                </a:solidFill>
              </a:rPr>
              <a:t>Bão</a:t>
            </a:r>
            <a:r>
              <a:rPr lang="en-US" dirty="0">
                <a:solidFill>
                  <a:schemeClr val="accent2">
                    <a:lumMod val="75000"/>
                  </a:schemeClr>
                </a:solidFill>
              </a:rPr>
              <a:t> </a:t>
            </a:r>
            <a:r>
              <a:rPr lang="en-US" dirty="0" err="1">
                <a:solidFill>
                  <a:schemeClr val="accent2">
                    <a:lumMod val="75000"/>
                  </a:schemeClr>
                </a:solidFill>
              </a:rPr>
              <a:t>đã</a:t>
            </a:r>
            <a:r>
              <a:rPr lang="en-US" dirty="0">
                <a:solidFill>
                  <a:schemeClr val="accent2">
                    <a:lumMod val="75000"/>
                  </a:schemeClr>
                </a:solidFill>
              </a:rPr>
              <a:t> </a:t>
            </a:r>
            <a:r>
              <a:rPr lang="en-US" dirty="0" err="1">
                <a:solidFill>
                  <a:schemeClr val="accent2">
                    <a:lumMod val="75000"/>
                  </a:schemeClr>
                </a:solidFill>
              </a:rPr>
              <a:t>cung</a:t>
            </a:r>
            <a:r>
              <a:rPr lang="en-US" dirty="0">
                <a:solidFill>
                  <a:schemeClr val="accent2">
                    <a:lumMod val="75000"/>
                  </a:schemeClr>
                </a:solidFill>
              </a:rPr>
              <a:t> </a:t>
            </a:r>
            <a:r>
              <a:rPr lang="en-US" dirty="0" err="1">
                <a:solidFill>
                  <a:schemeClr val="accent2">
                    <a:lumMod val="75000"/>
                  </a:schemeClr>
                </a:solidFill>
              </a:rPr>
              <a:t>cấp</a:t>
            </a:r>
            <a:r>
              <a:rPr lang="en-US" dirty="0">
                <a:solidFill>
                  <a:schemeClr val="accent2">
                    <a:lumMod val="75000"/>
                  </a:schemeClr>
                </a:solidFill>
              </a:rPr>
              <a:t>.</a:t>
            </a:r>
          </a:p>
          <a:p>
            <a:pPr marL="0" indent="0">
              <a:buNone/>
            </a:pPr>
            <a:endParaRPr lang="en-US" dirty="0"/>
          </a:p>
        </p:txBody>
      </p:sp>
      <p:pic>
        <p:nvPicPr>
          <p:cNvPr id="4" name="Picture 3" descr="https://wiki.matbao.net/wp-content/uploads/2018/07/login-1-e1537845148483.png"/>
          <p:cNvPicPr/>
          <p:nvPr/>
        </p:nvPicPr>
        <p:blipFill>
          <a:blip r:embed="rId3">
            <a:extLst>
              <a:ext uri="{28A0092B-C50C-407E-A947-70E740481C1C}">
                <a14:useLocalDpi xmlns:a14="http://schemas.microsoft.com/office/drawing/2010/main" val="0"/>
              </a:ext>
            </a:extLst>
          </a:blip>
          <a:srcRect/>
          <a:stretch>
            <a:fillRect/>
          </a:stretch>
        </p:blipFill>
        <p:spPr bwMode="auto">
          <a:xfrm>
            <a:off x="2262523" y="3138095"/>
            <a:ext cx="5330583" cy="3020658"/>
          </a:xfrm>
          <a:prstGeom prst="rect">
            <a:avLst/>
          </a:prstGeom>
          <a:noFill/>
          <a:ln>
            <a:noFill/>
          </a:ln>
        </p:spPr>
      </p:pic>
    </p:spTree>
    <p:extLst>
      <p:ext uri="{BB962C8B-B14F-4D97-AF65-F5344CB8AC3E}">
        <p14:creationId xmlns:p14="http://schemas.microsoft.com/office/powerpoint/2010/main" val="4013700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pPr marL="571500" indent="-571500">
              <a:buFont typeface="Arial" pitchFamily="34" charset="0"/>
              <a:buChar char="•"/>
            </a:pPr>
            <a:r>
              <a:rPr lang="en-US" dirty="0" err="1"/>
              <a:t>Tiếp</a:t>
            </a:r>
            <a:r>
              <a:rPr lang="en-US" dirty="0"/>
              <a:t> </a:t>
            </a:r>
            <a:r>
              <a:rPr lang="en-US" dirty="0" err="1"/>
              <a:t>theo</a:t>
            </a:r>
            <a:r>
              <a:rPr lang="en-US" dirty="0"/>
              <a:t>, </a:t>
            </a:r>
            <a:r>
              <a:rPr lang="en-US" dirty="0" err="1"/>
              <a:t>bạn</a:t>
            </a:r>
            <a:r>
              <a:rPr lang="en-US" dirty="0"/>
              <a:t> </a:t>
            </a:r>
            <a:r>
              <a:rPr lang="en-US" dirty="0" err="1"/>
              <a:t>nhấp</a:t>
            </a:r>
            <a:r>
              <a:rPr lang="en-US" dirty="0"/>
              <a:t> </a:t>
            </a:r>
            <a:r>
              <a:rPr lang="en-US" dirty="0" err="1"/>
              <a:t>chọn</a:t>
            </a:r>
            <a:r>
              <a:rPr lang="en-US" dirty="0"/>
              <a:t> </a:t>
            </a:r>
            <a:r>
              <a:rPr lang="en-US" dirty="0" err="1"/>
              <a:t>vào</a:t>
            </a:r>
            <a:r>
              <a:rPr lang="en-US" dirty="0"/>
              <a:t> </a:t>
            </a:r>
            <a:r>
              <a:rPr lang="en-US" dirty="0" err="1"/>
              <a:t>mục</a:t>
            </a:r>
            <a:r>
              <a:rPr lang="en-US" dirty="0"/>
              <a:t> </a:t>
            </a:r>
            <a:r>
              <a:rPr lang="en-US" b="1" dirty="0"/>
              <a:t>SSL/TLS </a:t>
            </a:r>
            <a:r>
              <a:rPr lang="en-US" dirty="0" err="1"/>
              <a:t>trong</a:t>
            </a:r>
            <a:r>
              <a:rPr lang="en-US" dirty="0"/>
              <a:t> </a:t>
            </a:r>
            <a:r>
              <a:rPr lang="en-US" dirty="0" err="1"/>
              <a:t>trình</a:t>
            </a:r>
            <a:r>
              <a:rPr lang="en-US" dirty="0"/>
              <a:t> </a:t>
            </a:r>
            <a:r>
              <a:rPr lang="en-US" dirty="0" err="1"/>
              <a:t>đơn</a:t>
            </a:r>
            <a:r>
              <a:rPr lang="en-US" b="1" dirty="0"/>
              <a:t> </a:t>
            </a:r>
            <a:r>
              <a:rPr lang="en-US" b="1" dirty="0" smtClean="0"/>
              <a:t>SECURITY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48870" y="2008993"/>
            <a:ext cx="7584705" cy="1942555"/>
          </a:xfrm>
        </p:spPr>
        <p:txBody>
          <a:bodyPr/>
          <a:lstStyle/>
          <a:p>
            <a:pPr marL="0" indent="0">
              <a:buNone/>
            </a:pPr>
            <a:endParaRPr lang="en-US" dirty="0"/>
          </a:p>
        </p:txBody>
      </p:sp>
      <p:pic>
        <p:nvPicPr>
          <p:cNvPr id="4" name="Picture 3" descr="https://wiki.matbao.net/wp-content/uploads/2018/07/ssl_menu-1-e1537848961974.png"/>
          <p:cNvPicPr/>
          <p:nvPr/>
        </p:nvPicPr>
        <p:blipFill>
          <a:blip r:embed="rId2">
            <a:extLst>
              <a:ext uri="{28A0092B-C50C-407E-A947-70E740481C1C}">
                <a14:useLocalDpi xmlns:a14="http://schemas.microsoft.com/office/drawing/2010/main" val="0"/>
              </a:ext>
            </a:extLst>
          </a:blip>
          <a:srcRect/>
          <a:stretch>
            <a:fillRect/>
          </a:stretch>
        </p:blipFill>
        <p:spPr bwMode="auto">
          <a:xfrm>
            <a:off x="2107825" y="2026024"/>
            <a:ext cx="8228481" cy="4437529"/>
          </a:xfrm>
          <a:prstGeom prst="rect">
            <a:avLst/>
          </a:prstGeom>
          <a:noFill/>
          <a:ln>
            <a:noFill/>
          </a:ln>
        </p:spPr>
      </p:pic>
    </p:spTree>
    <p:extLst>
      <p:ext uri="{BB962C8B-B14F-4D97-AF65-F5344CB8AC3E}">
        <p14:creationId xmlns:p14="http://schemas.microsoft.com/office/powerpoint/2010/main" val="2705119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pPr marL="571500" indent="-571500">
              <a:buFont typeface="Arial" pitchFamily="34" charset="0"/>
              <a:buChar char="•"/>
            </a:pPr>
            <a:r>
              <a:rPr lang="en-US" dirty="0" err="1"/>
              <a:t>Trong</a:t>
            </a:r>
            <a:r>
              <a:rPr lang="en-US" dirty="0"/>
              <a:t> </a:t>
            </a:r>
            <a:r>
              <a:rPr lang="en-US" dirty="0" err="1"/>
              <a:t>giao</a:t>
            </a:r>
            <a:r>
              <a:rPr lang="en-US" dirty="0"/>
              <a:t> </a:t>
            </a:r>
            <a:r>
              <a:rPr lang="en-US" dirty="0" err="1"/>
              <a:t>diện</a:t>
            </a:r>
            <a:r>
              <a:rPr lang="en-US" dirty="0"/>
              <a:t> </a:t>
            </a:r>
            <a:r>
              <a:rPr lang="en-US" dirty="0" err="1"/>
              <a:t>chính</a:t>
            </a:r>
            <a:r>
              <a:rPr lang="en-US" dirty="0"/>
              <a:t> SSL/TLS, </a:t>
            </a:r>
            <a:r>
              <a:rPr lang="en-US" dirty="0" err="1"/>
              <a:t>bạn</a:t>
            </a:r>
            <a:r>
              <a:rPr lang="en-US" dirty="0"/>
              <a:t> </a:t>
            </a:r>
            <a:r>
              <a:rPr lang="en-US" dirty="0" err="1"/>
              <a:t>nhấp</a:t>
            </a:r>
            <a:r>
              <a:rPr lang="en-US" dirty="0"/>
              <a:t> </a:t>
            </a:r>
            <a:r>
              <a:rPr lang="en-US" dirty="0" err="1"/>
              <a:t>chọn</a:t>
            </a:r>
            <a:r>
              <a:rPr lang="en-US" dirty="0"/>
              <a:t> </a:t>
            </a:r>
            <a:r>
              <a:rPr lang="en-US" dirty="0" err="1"/>
              <a:t>vào</a:t>
            </a:r>
            <a:r>
              <a:rPr lang="en-US" dirty="0"/>
              <a:t> </a:t>
            </a:r>
            <a:r>
              <a:rPr lang="en-US" dirty="0" err="1"/>
              <a:t>mục</a:t>
            </a:r>
            <a:r>
              <a:rPr lang="en-US" dirty="0"/>
              <a:t> </a:t>
            </a:r>
            <a:r>
              <a:rPr lang="en-US" b="1" dirty="0"/>
              <a:t>Manage SSL </a:t>
            </a:r>
            <a:r>
              <a:rPr lang="en-US" b="1" dirty="0" smtClean="0"/>
              <a:t>sites</a:t>
            </a:r>
            <a:endParaRPr lang="en-US" dirty="0">
              <a:latin typeface="Arial" panose="020B0604020202020204" pitchFamily="34" charset="0"/>
              <a:cs typeface="Arial" panose="020B0604020202020204" pitchFamily="34" charset="0"/>
            </a:endParaRPr>
          </a:p>
        </p:txBody>
      </p:sp>
      <p:pic>
        <p:nvPicPr>
          <p:cNvPr id="4" name="Picture 3" descr="https://wiki.matbao.net/wp-content/uploads/2018/07/install_ssl-e1537849067783.png"/>
          <p:cNvPicPr/>
          <p:nvPr/>
        </p:nvPicPr>
        <p:blipFill>
          <a:blip r:embed="rId2">
            <a:extLst>
              <a:ext uri="{28A0092B-C50C-407E-A947-70E740481C1C}">
                <a14:useLocalDpi xmlns:a14="http://schemas.microsoft.com/office/drawing/2010/main" val="0"/>
              </a:ext>
            </a:extLst>
          </a:blip>
          <a:srcRect/>
          <a:stretch>
            <a:fillRect/>
          </a:stretch>
        </p:blipFill>
        <p:spPr bwMode="auto">
          <a:xfrm>
            <a:off x="1471781" y="2368102"/>
            <a:ext cx="8039772" cy="3952016"/>
          </a:xfrm>
          <a:prstGeom prst="rect">
            <a:avLst/>
          </a:prstGeom>
          <a:noFill/>
          <a:ln>
            <a:noFill/>
          </a:ln>
        </p:spPr>
      </p:pic>
    </p:spTree>
    <p:extLst>
      <p:ext uri="{BB962C8B-B14F-4D97-AF65-F5344CB8AC3E}">
        <p14:creationId xmlns:p14="http://schemas.microsoft.com/office/powerpoint/2010/main" val="970269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fontScale="90000"/>
          </a:bodyPr>
          <a:lstStyle/>
          <a:p>
            <a:pPr marL="571500" indent="-571500">
              <a:buFont typeface="Arial" pitchFamily="34" charset="0"/>
              <a:buChar char="•"/>
            </a:pPr>
            <a:r>
              <a:rPr lang="en-US" dirty="0" err="1"/>
              <a:t>Trong</a:t>
            </a:r>
            <a:r>
              <a:rPr lang="en-US" dirty="0"/>
              <a:t> </a:t>
            </a:r>
            <a:r>
              <a:rPr lang="en-US" dirty="0" err="1"/>
              <a:t>giao</a:t>
            </a:r>
            <a:r>
              <a:rPr lang="en-US" dirty="0"/>
              <a:t> </a:t>
            </a:r>
            <a:r>
              <a:rPr lang="en-US" dirty="0" err="1"/>
              <a:t>diện</a:t>
            </a:r>
            <a:r>
              <a:rPr lang="en-US" dirty="0"/>
              <a:t> </a:t>
            </a:r>
            <a:r>
              <a:rPr lang="en-US" b="1" dirty="0"/>
              <a:t>Manage SSL Hosts</a:t>
            </a:r>
            <a:r>
              <a:rPr lang="en-US" dirty="0"/>
              <a:t>, </a:t>
            </a:r>
            <a:r>
              <a:rPr lang="en-US" dirty="0" err="1"/>
              <a:t>bạn</a:t>
            </a:r>
            <a:r>
              <a:rPr lang="en-US" dirty="0"/>
              <a:t> </a:t>
            </a:r>
            <a:r>
              <a:rPr lang="en-US" dirty="0" err="1"/>
              <a:t>chọn</a:t>
            </a:r>
            <a:r>
              <a:rPr lang="en-US" dirty="0"/>
              <a:t> </a:t>
            </a:r>
            <a:r>
              <a:rPr lang="en-US" dirty="0" err="1"/>
              <a:t>tên</a:t>
            </a:r>
            <a:r>
              <a:rPr lang="en-US" dirty="0"/>
              <a:t> </a:t>
            </a:r>
            <a:r>
              <a:rPr lang="en-US" dirty="0" err="1"/>
              <a:t>miền</a:t>
            </a:r>
            <a:r>
              <a:rPr lang="en-US" dirty="0"/>
              <a:t> </a:t>
            </a:r>
            <a:r>
              <a:rPr lang="en-US" dirty="0" err="1"/>
              <a:t>cần</a:t>
            </a:r>
            <a:r>
              <a:rPr lang="en-US" dirty="0"/>
              <a:t> </a:t>
            </a:r>
            <a:r>
              <a:rPr lang="en-US" dirty="0" err="1"/>
              <a:t>cài</a:t>
            </a:r>
            <a:r>
              <a:rPr lang="en-US" dirty="0"/>
              <a:t> </a:t>
            </a:r>
            <a:r>
              <a:rPr lang="en-US" dirty="0" err="1"/>
              <a:t>đặt</a:t>
            </a:r>
            <a:r>
              <a:rPr lang="en-US" dirty="0"/>
              <a:t> </a:t>
            </a:r>
            <a:r>
              <a:rPr lang="en-US" dirty="0" err="1"/>
              <a:t>chứng</a:t>
            </a:r>
            <a:r>
              <a:rPr lang="en-US" dirty="0"/>
              <a:t> </a:t>
            </a:r>
            <a:r>
              <a:rPr lang="en-US" dirty="0" err="1"/>
              <a:t>chỉ</a:t>
            </a:r>
            <a:r>
              <a:rPr lang="en-US" dirty="0"/>
              <a:t> </a:t>
            </a:r>
            <a:r>
              <a:rPr lang="en-US" dirty="0" smtClean="0"/>
              <a:t>SSL</a:t>
            </a:r>
            <a:endParaRPr lang="en-US" dirty="0">
              <a:latin typeface="Arial" panose="020B0604020202020204" pitchFamily="34" charset="0"/>
              <a:cs typeface="Arial" panose="020B0604020202020204" pitchFamily="34" charset="0"/>
            </a:endParaRPr>
          </a:p>
        </p:txBody>
      </p:sp>
      <p:pic>
        <p:nvPicPr>
          <p:cNvPr id="4" name="Content Placeholder 3" descr="https://wiki.matbao.net/wp-content/uploads/2018/07/select_domain-1-e153784956689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6579" y="2067998"/>
            <a:ext cx="8228387" cy="4010072"/>
          </a:xfrm>
          <a:prstGeom prst="rect">
            <a:avLst/>
          </a:prstGeom>
          <a:noFill/>
          <a:ln>
            <a:noFill/>
          </a:ln>
        </p:spPr>
      </p:pic>
    </p:spTree>
    <p:extLst>
      <p:ext uri="{BB962C8B-B14F-4D97-AF65-F5344CB8AC3E}">
        <p14:creationId xmlns:p14="http://schemas.microsoft.com/office/powerpoint/2010/main" val="4057817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87" y="233082"/>
            <a:ext cx="3226731" cy="6472518"/>
          </a:xfrm>
        </p:spPr>
        <p:txBody>
          <a:bodyPr>
            <a:normAutofit fontScale="90000"/>
          </a:bodyPr>
          <a:lstStyle/>
          <a:p>
            <a:pPr marL="571500" indent="-571500">
              <a:buFont typeface="Arial" pitchFamily="34" charset="0"/>
              <a:buChar char="•"/>
            </a:pPr>
            <a:r>
              <a:rPr lang="en-US" sz="2400" dirty="0" err="1"/>
              <a:t>Ngay</a:t>
            </a:r>
            <a:r>
              <a:rPr lang="en-US" sz="2400" dirty="0"/>
              <a:t> </a:t>
            </a:r>
            <a:r>
              <a:rPr lang="en-US" sz="2400" dirty="0" err="1"/>
              <a:t>phía</a:t>
            </a:r>
            <a:r>
              <a:rPr lang="en-US" sz="2400" dirty="0"/>
              <a:t> </a:t>
            </a:r>
            <a:r>
              <a:rPr lang="en-US" sz="2400" dirty="0" err="1"/>
              <a:t>bên</a:t>
            </a:r>
            <a:r>
              <a:rPr lang="en-US" sz="2400" dirty="0"/>
              <a:t> </a:t>
            </a:r>
            <a:r>
              <a:rPr lang="en-US" sz="2400" dirty="0" err="1"/>
              <a:t>dưới</a:t>
            </a:r>
            <a:r>
              <a:rPr lang="en-US" sz="2400" dirty="0"/>
              <a:t>, </a:t>
            </a:r>
            <a:r>
              <a:rPr lang="en-US" sz="2400" dirty="0" err="1"/>
              <a:t>bạn</a:t>
            </a:r>
            <a:r>
              <a:rPr lang="en-US" sz="2400" dirty="0"/>
              <a:t> copy </a:t>
            </a:r>
            <a:r>
              <a:rPr lang="en-US" sz="2400" dirty="0" err="1"/>
              <a:t>và</a:t>
            </a:r>
            <a:r>
              <a:rPr lang="en-US" sz="2400" dirty="0"/>
              <a:t> </a:t>
            </a:r>
            <a:r>
              <a:rPr lang="en-US" sz="2400" dirty="0" err="1"/>
              <a:t>dán</a:t>
            </a:r>
            <a:r>
              <a:rPr lang="en-US" sz="2400" dirty="0"/>
              <a:t> </a:t>
            </a:r>
            <a:r>
              <a:rPr lang="en-US" sz="2400" dirty="0" err="1"/>
              <a:t>chính</a:t>
            </a:r>
            <a:r>
              <a:rPr lang="en-US" sz="2400" dirty="0"/>
              <a:t> </a:t>
            </a:r>
            <a:r>
              <a:rPr lang="en-US" sz="2400" dirty="0" err="1"/>
              <a:t>xác</a:t>
            </a:r>
            <a:r>
              <a:rPr lang="en-US" sz="2400" dirty="0"/>
              <a:t> </a:t>
            </a:r>
            <a:r>
              <a:rPr lang="en-US" sz="2400" dirty="0" err="1"/>
              <a:t>nội</a:t>
            </a:r>
            <a:r>
              <a:rPr lang="en-US" sz="2400" dirty="0"/>
              <a:t> dung file CRT, Private Key </a:t>
            </a:r>
            <a:r>
              <a:rPr lang="en-US" sz="2400" dirty="0" err="1"/>
              <a:t>và</a:t>
            </a:r>
            <a:r>
              <a:rPr lang="en-US" sz="2400" dirty="0"/>
              <a:t> CA </a:t>
            </a:r>
            <a:r>
              <a:rPr lang="en-US" sz="2400" dirty="0" err="1"/>
              <a:t>lần</a:t>
            </a:r>
            <a:r>
              <a:rPr lang="en-US" sz="2400" dirty="0"/>
              <a:t> </a:t>
            </a:r>
            <a:r>
              <a:rPr lang="en-US" sz="2400" dirty="0" err="1"/>
              <a:t>lượt</a:t>
            </a:r>
            <a:r>
              <a:rPr lang="en-US" sz="2400" dirty="0"/>
              <a:t> </a:t>
            </a:r>
            <a:r>
              <a:rPr lang="en-US" sz="2400" dirty="0" err="1"/>
              <a:t>vào</a:t>
            </a:r>
            <a:r>
              <a:rPr lang="en-US" sz="2400" dirty="0"/>
              <a:t> 3 ô </a:t>
            </a:r>
            <a:r>
              <a:rPr lang="en-US" sz="2400" dirty="0" err="1"/>
              <a:t>trống</a:t>
            </a:r>
            <a:r>
              <a:rPr lang="en-US" sz="2400" dirty="0"/>
              <a:t> </a:t>
            </a:r>
            <a:r>
              <a:rPr lang="en-US" sz="2400" b="1" dirty="0"/>
              <a:t>Certificate: (CRT)</a:t>
            </a:r>
            <a:r>
              <a:rPr lang="en-US" sz="2400" dirty="0"/>
              <a:t>, </a:t>
            </a:r>
            <a:r>
              <a:rPr lang="en-US" sz="2400" b="1" dirty="0"/>
              <a:t>Private Key (KEY)</a:t>
            </a:r>
            <a:r>
              <a:rPr lang="en-US" sz="2400" dirty="0"/>
              <a:t>, </a:t>
            </a:r>
            <a:r>
              <a:rPr lang="en-US" sz="2400" b="1" dirty="0"/>
              <a:t>Certificate Authority Bundle (CABUNDLE)</a:t>
            </a:r>
            <a:r>
              <a:rPr lang="en-US" sz="2400" dirty="0"/>
              <a:t> </a:t>
            </a:r>
            <a:r>
              <a:rPr lang="en-US" sz="2400" dirty="0" err="1"/>
              <a:t>tương</a:t>
            </a:r>
            <a:r>
              <a:rPr lang="en-US" sz="2400" dirty="0"/>
              <a:t> </a:t>
            </a:r>
            <a:r>
              <a:rPr lang="en-US" sz="2400" dirty="0" err="1"/>
              <a:t>ứng</a:t>
            </a:r>
            <a:r>
              <a:rPr lang="en-US" sz="2400" dirty="0"/>
              <a:t>.</a:t>
            </a:r>
            <a:r>
              <a:rPr lang="en-US" dirty="0"/>
              <a:t/>
            </a:r>
            <a:br>
              <a:rPr lang="en-US" dirty="0"/>
            </a:br>
            <a:endParaRPr lang="en-US" dirty="0">
              <a:latin typeface="Arial" panose="020B0604020202020204" pitchFamily="34" charset="0"/>
              <a:cs typeface="Arial" panose="020B0604020202020204" pitchFamily="34" charset="0"/>
            </a:endParaRPr>
          </a:p>
        </p:txBody>
      </p:sp>
      <p:pic>
        <p:nvPicPr>
          <p:cNvPr id="4" name="Content Placeholder 3" descr="https://wiki.matbao.net/wp-content/uploads/2018/07/crt-2-e1537849483836.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95308" y="597226"/>
            <a:ext cx="6352522" cy="2621103"/>
          </a:xfrm>
          <a:prstGeom prst="rect">
            <a:avLst/>
          </a:prstGeom>
          <a:noFill/>
          <a:ln>
            <a:noFill/>
          </a:ln>
        </p:spPr>
      </p:pic>
      <p:pic>
        <p:nvPicPr>
          <p:cNvPr id="5" name="Picture 4" descr="https://wiki.matbao.net/wp-content/uploads/2018/07/pravate_key-e1537849606486.png"/>
          <p:cNvPicPr/>
          <p:nvPr/>
        </p:nvPicPr>
        <p:blipFill>
          <a:blip r:embed="rId3">
            <a:extLst>
              <a:ext uri="{28A0092B-C50C-407E-A947-70E740481C1C}">
                <a14:useLocalDpi xmlns:a14="http://schemas.microsoft.com/office/drawing/2010/main" val="0"/>
              </a:ext>
            </a:extLst>
          </a:blip>
          <a:srcRect/>
          <a:stretch>
            <a:fillRect/>
          </a:stretch>
        </p:blipFill>
        <p:spPr bwMode="auto">
          <a:xfrm>
            <a:off x="4595308" y="3491418"/>
            <a:ext cx="6422316" cy="2676300"/>
          </a:xfrm>
          <a:prstGeom prst="rect">
            <a:avLst/>
          </a:prstGeom>
          <a:noFill/>
          <a:ln>
            <a:noFill/>
          </a:ln>
        </p:spPr>
      </p:pic>
    </p:spTree>
    <p:extLst>
      <p:ext uri="{BB962C8B-B14F-4D97-AF65-F5344CB8AC3E}">
        <p14:creationId xmlns:p14="http://schemas.microsoft.com/office/powerpoint/2010/main" val="3324821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469" y="527304"/>
            <a:ext cx="10434892" cy="1380745"/>
          </a:xfrm>
        </p:spPr>
        <p:txBody>
          <a:bodyPr>
            <a:normAutofit fontScale="90000"/>
          </a:bodyPr>
          <a:lstStyle/>
          <a:p>
            <a:pPr marL="571500" indent="-571500">
              <a:buFont typeface="Arial" pitchFamily="34" charset="0"/>
              <a:buChar char="•"/>
            </a:pPr>
            <a:r>
              <a:rPr lang="en-US" dirty="0" err="1">
                <a:latin typeface="Arial" pitchFamily="34" charset="0"/>
                <a:cs typeface="Arial" pitchFamily="34" charset="0"/>
              </a:rPr>
              <a:t>Cuối</a:t>
            </a:r>
            <a:r>
              <a:rPr lang="en-US" dirty="0">
                <a:latin typeface="Arial" pitchFamily="34" charset="0"/>
                <a:cs typeface="Arial" pitchFamily="34" charset="0"/>
              </a:rPr>
              <a:t> </a:t>
            </a:r>
            <a:r>
              <a:rPr lang="en-US" dirty="0" err="1">
                <a:latin typeface="Arial" pitchFamily="34" charset="0"/>
                <a:cs typeface="Arial" pitchFamily="34" charset="0"/>
              </a:rPr>
              <a:t>cùng</a:t>
            </a:r>
            <a:r>
              <a:rPr lang="en-US" dirty="0">
                <a:latin typeface="Arial" pitchFamily="34" charset="0"/>
                <a:cs typeface="Arial" pitchFamily="34" charset="0"/>
              </a:rPr>
              <a:t> </a:t>
            </a:r>
            <a:r>
              <a:rPr lang="en-US" dirty="0" err="1">
                <a:latin typeface="Arial" pitchFamily="34" charset="0"/>
                <a:cs typeface="Arial" pitchFamily="34" charset="0"/>
              </a:rPr>
              <a:t>bạn</a:t>
            </a:r>
            <a:r>
              <a:rPr lang="en-US" dirty="0">
                <a:latin typeface="Arial" pitchFamily="34" charset="0"/>
                <a:cs typeface="Arial" pitchFamily="34" charset="0"/>
              </a:rPr>
              <a:t> </a:t>
            </a:r>
            <a:r>
              <a:rPr lang="en-US" dirty="0" err="1">
                <a:latin typeface="Arial" pitchFamily="34" charset="0"/>
                <a:cs typeface="Arial" pitchFamily="34" charset="0"/>
              </a:rPr>
              <a:t>nhấp</a:t>
            </a:r>
            <a:r>
              <a:rPr lang="en-US" dirty="0">
                <a:latin typeface="Arial" pitchFamily="34" charset="0"/>
                <a:cs typeface="Arial" pitchFamily="34" charset="0"/>
              </a:rPr>
              <a:t> </a:t>
            </a:r>
            <a:r>
              <a:rPr lang="en-US" dirty="0" err="1">
                <a:latin typeface="Arial" pitchFamily="34" charset="0"/>
                <a:cs typeface="Arial" pitchFamily="34" charset="0"/>
              </a:rPr>
              <a:t>chọn</a:t>
            </a:r>
            <a:r>
              <a:rPr lang="en-US" dirty="0">
                <a:latin typeface="Arial" pitchFamily="34" charset="0"/>
                <a:cs typeface="Arial" pitchFamily="34" charset="0"/>
              </a:rPr>
              <a:t> </a:t>
            </a:r>
            <a:r>
              <a:rPr lang="en-US" b="1" dirty="0">
                <a:latin typeface="Arial" pitchFamily="34" charset="0"/>
                <a:cs typeface="Arial" pitchFamily="34" charset="0"/>
              </a:rPr>
              <a:t>Install Certificate</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r>
              <a:rPr lang="en-US" dirty="0">
                <a:latin typeface="Arial" pitchFamily="34" charset="0"/>
                <a:cs typeface="Arial" pitchFamily="34" charset="0"/>
              </a:rPr>
              <a:t> </a:t>
            </a:r>
            <a:r>
              <a:rPr lang="en-US" dirty="0" err="1">
                <a:latin typeface="Arial" pitchFamily="34" charset="0"/>
                <a:cs typeface="Arial" pitchFamily="34" charset="0"/>
              </a:rPr>
              <a:t>khởi</a:t>
            </a:r>
            <a:r>
              <a:rPr lang="en-US" dirty="0">
                <a:latin typeface="Arial" pitchFamily="34" charset="0"/>
                <a:cs typeface="Arial" pitchFamily="34" charset="0"/>
              </a:rPr>
              <a:t> </a:t>
            </a:r>
            <a:r>
              <a:rPr lang="en-US" dirty="0" err="1">
                <a:latin typeface="Arial" pitchFamily="34" charset="0"/>
                <a:cs typeface="Arial" pitchFamily="34" charset="0"/>
              </a:rPr>
              <a:t>động</a:t>
            </a:r>
            <a:r>
              <a:rPr lang="en-US" dirty="0">
                <a:latin typeface="Arial" pitchFamily="34" charset="0"/>
                <a:cs typeface="Arial" pitchFamily="34" charset="0"/>
              </a:rPr>
              <a:t> </a:t>
            </a:r>
            <a:r>
              <a:rPr lang="en-US" dirty="0" err="1">
                <a:latin typeface="Arial" pitchFamily="34" charset="0"/>
                <a:cs typeface="Arial" pitchFamily="34" charset="0"/>
              </a:rPr>
              <a:t>tiến</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cài</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chứng</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SSL</a:t>
            </a:r>
            <a:r>
              <a:rPr lang="en-US" dirty="0" smtClean="0">
                <a:latin typeface="Arial" pitchFamily="34" charset="0"/>
                <a:cs typeface="Arial" pitchFamily="34" charset="0"/>
              </a:rPr>
              <a:t>.</a:t>
            </a:r>
            <a:endParaRPr lang="en-US" dirty="0">
              <a:latin typeface="Arial" panose="020B0604020202020204" pitchFamily="34" charset="0"/>
              <a:cs typeface="Arial" panose="020B0604020202020204" pitchFamily="34" charset="0"/>
            </a:endParaRPr>
          </a:p>
        </p:txBody>
      </p:sp>
      <p:pic>
        <p:nvPicPr>
          <p:cNvPr id="4" name="Content Placeholder 3" descr="https://wiki.matbao.net/wp-content/uploads/2018/07/CA-1-e153784971628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9769" y="2220119"/>
            <a:ext cx="8328959" cy="4037246"/>
          </a:xfrm>
          <a:prstGeom prst="rect">
            <a:avLst/>
          </a:prstGeom>
          <a:noFill/>
          <a:ln>
            <a:noFill/>
          </a:ln>
        </p:spPr>
      </p:pic>
    </p:spTree>
    <p:extLst>
      <p:ext uri="{BB962C8B-B14F-4D97-AF65-F5344CB8AC3E}">
        <p14:creationId xmlns:p14="http://schemas.microsoft.com/office/powerpoint/2010/main" val="490161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716" y="2078198"/>
            <a:ext cx="10434892" cy="1875237"/>
          </a:xfrm>
        </p:spPr>
        <p:txBody>
          <a:bodyPr>
            <a:normAutofit/>
          </a:bodyPr>
          <a:lstStyle/>
          <a:p>
            <a:pPr algn="ctr"/>
            <a:r>
              <a:rPr lang="af-ZA" dirty="0" smtClean="0">
                <a:latin typeface="Arial" panose="020B0604020202020204" pitchFamily="34" charset="0"/>
                <a:cs typeface="Arial" panose="020B0604020202020204" pitchFamily="34" charset="0"/>
              </a:rPr>
              <a:t>Cảm ơn mọi người đã lắng nghe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1389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210312"/>
            <a:ext cx="10434892" cy="1380745"/>
          </a:xfrm>
        </p:spPr>
        <p:txBody>
          <a:bodyPr>
            <a:normAutofit/>
          </a:bodyPr>
          <a:lstStyle/>
          <a:p>
            <a:r>
              <a:rPr lang="en-US" b="1" dirty="0" err="1">
                <a:latin typeface="Arial" panose="020B0604020202020204" pitchFamily="34" charset="0"/>
                <a:cs typeface="Arial" panose="020B0604020202020204" pitchFamily="34" charset="0"/>
              </a:rPr>
              <a:t>Chương</a:t>
            </a:r>
            <a:r>
              <a:rPr lang="en-US" b="1" dirty="0">
                <a:latin typeface="Arial" panose="020B0604020202020204" pitchFamily="34" charset="0"/>
                <a:cs typeface="Arial" panose="020B0604020202020204" pitchFamily="34" charset="0"/>
              </a:rPr>
              <a:t> 1: </a:t>
            </a:r>
            <a:r>
              <a:rPr lang="en-US" b="1" dirty="0" err="1">
                <a:latin typeface="Arial" panose="020B0604020202020204" pitchFamily="34" charset="0"/>
                <a:cs typeface="Arial" panose="020B0604020202020204" pitchFamily="34" charset="0"/>
              </a:rPr>
              <a:t>Tổng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quan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giao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SSL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1591056"/>
            <a:ext cx="8534400" cy="4456515"/>
          </a:xfrm>
        </p:spPr>
        <p:txBody>
          <a:bodyPr>
            <a:normAutofit/>
          </a:bodyPr>
          <a:lstStyle/>
          <a:p>
            <a:pPr marL="0" lvl="0" indent="0">
              <a:buNone/>
            </a:pPr>
            <a:r>
              <a:rPr lang="en-US" b="1" dirty="0" smtClean="0">
                <a:solidFill>
                  <a:schemeClr val="tx1">
                    <a:lumMod val="95000"/>
                  </a:schemeClr>
                </a:solidFill>
                <a:latin typeface="Arial" panose="020B0604020202020204" pitchFamily="34" charset="0"/>
                <a:cs typeface="Arial" panose="020B0604020202020204" pitchFamily="34" charset="0"/>
              </a:rPr>
              <a:t>1,	SSL </a:t>
            </a:r>
            <a:r>
              <a:rPr lang="en-US" b="1" dirty="0" err="1">
                <a:solidFill>
                  <a:schemeClr val="tx1">
                    <a:lumMod val="95000"/>
                  </a:schemeClr>
                </a:solidFill>
                <a:latin typeface="Arial" panose="020B0604020202020204" pitchFamily="34" charset="0"/>
                <a:cs typeface="Arial" panose="020B0604020202020204" pitchFamily="34" charset="0"/>
              </a:rPr>
              <a:t>là</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gì</a:t>
            </a:r>
            <a:r>
              <a:rPr lang="en-US" b="1" dirty="0">
                <a:solidFill>
                  <a:schemeClr val="tx1">
                    <a:lumMod val="95000"/>
                  </a:schemeClr>
                </a:solidFill>
                <a:latin typeface="Arial" panose="020B0604020202020204" pitchFamily="34" charset="0"/>
                <a:cs typeface="Arial" panose="020B0604020202020204" pitchFamily="34" charset="0"/>
              </a:rPr>
              <a:t>?</a:t>
            </a:r>
          </a:p>
          <a:p>
            <a:r>
              <a:rPr lang="en-US" b="1" dirty="0">
                <a:solidFill>
                  <a:schemeClr val="tx1">
                    <a:lumMod val="95000"/>
                  </a:schemeClr>
                </a:solidFill>
                <a:latin typeface="Arial" panose="020B0604020202020204" pitchFamily="34" charset="0"/>
                <a:cs typeface="Arial" panose="020B0604020202020204" pitchFamily="34" charset="0"/>
              </a:rPr>
              <a:t>SSL </a:t>
            </a:r>
            <a:r>
              <a:rPr lang="en-US" b="1" dirty="0" err="1">
                <a:solidFill>
                  <a:schemeClr val="tx1">
                    <a:lumMod val="95000"/>
                  </a:schemeClr>
                </a:solidFill>
                <a:latin typeface="Arial" panose="020B0604020202020204" pitchFamily="34" charset="0"/>
                <a:cs typeface="Arial" panose="020B0604020202020204" pitchFamily="34" charset="0"/>
              </a:rPr>
              <a:t>là</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viết</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tắt</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của</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từ</a:t>
            </a:r>
            <a:r>
              <a:rPr lang="en-US" b="1" dirty="0">
                <a:solidFill>
                  <a:schemeClr val="tx1">
                    <a:lumMod val="95000"/>
                  </a:schemeClr>
                </a:solidFill>
                <a:latin typeface="Arial" panose="020B0604020202020204" pitchFamily="34" charset="0"/>
                <a:cs typeface="Arial" panose="020B0604020202020204" pitchFamily="34" charset="0"/>
              </a:rPr>
              <a:t> Secure Sockets Layer. SSL </a:t>
            </a:r>
            <a:r>
              <a:rPr lang="en-US" b="1" dirty="0" err="1">
                <a:solidFill>
                  <a:schemeClr val="tx1">
                    <a:lumMod val="95000"/>
                  </a:schemeClr>
                </a:solidFill>
                <a:latin typeface="Arial" panose="020B0604020202020204" pitchFamily="34" charset="0"/>
                <a:cs typeface="Arial" panose="020B0604020202020204" pitchFamily="34" charset="0"/>
              </a:rPr>
              <a:t>là</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tiêu</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chuẩn</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của</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công</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nghệ</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bảo</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mật</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truyền</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thông</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mã</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hoá</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giữa</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máy</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chủ</a:t>
            </a:r>
            <a:r>
              <a:rPr lang="en-US" b="1" dirty="0">
                <a:solidFill>
                  <a:schemeClr val="tx1">
                    <a:lumMod val="95000"/>
                  </a:schemeClr>
                </a:solidFill>
                <a:latin typeface="Arial" panose="020B0604020202020204" pitchFamily="34" charset="0"/>
                <a:cs typeface="Arial" panose="020B0604020202020204" pitchFamily="34" charset="0"/>
              </a:rPr>
              <a:t> Web server </a:t>
            </a:r>
            <a:r>
              <a:rPr lang="en-US" b="1" dirty="0" err="1">
                <a:solidFill>
                  <a:schemeClr val="tx1">
                    <a:lumMod val="95000"/>
                  </a:schemeClr>
                </a:solidFill>
                <a:latin typeface="Arial" panose="020B0604020202020204" pitchFamily="34" charset="0"/>
                <a:cs typeface="Arial" panose="020B0604020202020204" pitchFamily="34" charset="0"/>
              </a:rPr>
              <a:t>và</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a:solidFill>
                  <a:schemeClr val="tx1">
                    <a:lumMod val="95000"/>
                  </a:schemeClr>
                </a:solidFill>
                <a:latin typeface="Arial" panose="020B0604020202020204" pitchFamily="34" charset="0"/>
                <a:cs typeface="Arial" panose="020B0604020202020204" pitchFamily="34" charset="0"/>
              </a:rPr>
              <a:t>trình</a:t>
            </a:r>
            <a:r>
              <a:rPr lang="en-US" b="1" dirty="0">
                <a:solidFill>
                  <a:schemeClr val="tx1">
                    <a:lumMod val="95000"/>
                  </a:schemeClr>
                </a:solidFill>
                <a:latin typeface="Arial" panose="020B0604020202020204" pitchFamily="34" charset="0"/>
                <a:cs typeface="Arial" panose="020B0604020202020204" pitchFamily="34" charset="0"/>
              </a:rPr>
              <a:t> </a:t>
            </a:r>
            <a:r>
              <a:rPr lang="en-US" b="1" dirty="0" err="1" smtClean="0">
                <a:solidFill>
                  <a:schemeClr val="tx1">
                    <a:lumMod val="95000"/>
                  </a:schemeClr>
                </a:solidFill>
                <a:latin typeface="Arial" panose="020B0604020202020204" pitchFamily="34" charset="0"/>
                <a:cs typeface="Arial" panose="020B0604020202020204" pitchFamily="34" charset="0"/>
              </a:rPr>
              <a:t>duyệt</a:t>
            </a:r>
            <a:r>
              <a:rPr lang="en-US" dirty="0">
                <a:solidFill>
                  <a:schemeClr val="tx1">
                    <a:lumMod val="95000"/>
                  </a:schemeClr>
                </a:solidFill>
                <a:latin typeface="Arial" panose="020B0604020202020204" pitchFamily="34" charset="0"/>
                <a:cs typeface="Arial" panose="020B0604020202020204" pitchFamily="34" charset="0"/>
              </a:rPr>
              <a:t>.</a:t>
            </a:r>
          </a:p>
          <a:p>
            <a:r>
              <a:rPr lang="en-US" dirty="0">
                <a:solidFill>
                  <a:schemeClr val="tx1">
                    <a:lumMod val="95000"/>
                  </a:schemeClr>
                </a:solidFill>
                <a:latin typeface="Arial" panose="020B0604020202020204" pitchFamily="34" charset="0"/>
                <a:cs typeface="Arial" panose="020B0604020202020204" pitchFamily="34" charset="0"/>
              </a:rPr>
              <a:t>SSL </a:t>
            </a:r>
            <a:r>
              <a:rPr lang="en-US" dirty="0" err="1">
                <a:solidFill>
                  <a:schemeClr val="tx1">
                    <a:lumMod val="95000"/>
                  </a:schemeClr>
                </a:solidFill>
                <a:latin typeface="Arial" panose="020B0604020202020204" pitchFamily="34" charset="0"/>
                <a:cs typeface="Arial" panose="020B0604020202020204" pitchFamily="34" charset="0"/>
              </a:rPr>
              <a:t>hiện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tại</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cũng</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là</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tiêu</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chuẩn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bảo</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mật</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cho</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hàng</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triệu</a:t>
            </a:r>
            <a:r>
              <a:rPr lang="en-US" dirty="0">
                <a:solidFill>
                  <a:schemeClr val="tx1">
                    <a:lumMod val="95000"/>
                  </a:schemeClr>
                </a:solidFill>
                <a:latin typeface="Arial" panose="020B0604020202020204" pitchFamily="34" charset="0"/>
                <a:cs typeface="Arial" panose="020B0604020202020204" pitchFamily="34" charset="0"/>
              </a:rPr>
              <a:t> website </a:t>
            </a:r>
            <a:r>
              <a:rPr lang="en-US" dirty="0" err="1">
                <a:solidFill>
                  <a:schemeClr val="tx1">
                    <a:lumMod val="95000"/>
                  </a:schemeClr>
                </a:solidFill>
                <a:latin typeface="Arial" panose="020B0604020202020204" pitchFamily="34" charset="0"/>
                <a:cs typeface="Arial" panose="020B0604020202020204" pitchFamily="34" charset="0"/>
              </a:rPr>
              <a:t>trên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toàn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thế</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giới</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nó</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bảo</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vệ</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dữ</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liệu</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truyền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đi</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trên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môi</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trường</a:t>
            </a:r>
            <a:r>
              <a:rPr lang="en-US" dirty="0">
                <a:solidFill>
                  <a:schemeClr val="tx1">
                    <a:lumMod val="95000"/>
                  </a:schemeClr>
                </a:solidFill>
                <a:latin typeface="Arial" panose="020B0604020202020204" pitchFamily="34" charset="0"/>
                <a:cs typeface="Arial" panose="020B0604020202020204" pitchFamily="34" charset="0"/>
              </a:rPr>
              <a:t> internet </a:t>
            </a:r>
            <a:r>
              <a:rPr lang="en-US" dirty="0" err="1">
                <a:solidFill>
                  <a:schemeClr val="tx1">
                    <a:lumMod val="95000"/>
                  </a:schemeClr>
                </a:solidFill>
                <a:latin typeface="Arial" panose="020B0604020202020204" pitchFamily="34" charset="0"/>
                <a:cs typeface="Arial" panose="020B0604020202020204" pitchFamily="34" charset="0"/>
              </a:rPr>
              <a:t>được</a:t>
            </a:r>
            <a:r>
              <a:rPr lang="en-US" dirty="0">
                <a:solidFill>
                  <a:schemeClr val="tx1">
                    <a:lumMod val="95000"/>
                  </a:schemeClr>
                </a:solidFill>
                <a:latin typeface="Arial" panose="020B0604020202020204" pitchFamily="34" charset="0"/>
                <a:cs typeface="Arial" panose="020B0604020202020204" pitchFamily="34" charset="0"/>
              </a:rPr>
              <a:t> an </a:t>
            </a:r>
            <a:r>
              <a:rPr lang="en-US" dirty="0" err="1">
                <a:solidFill>
                  <a:schemeClr val="tx1">
                    <a:lumMod val="95000"/>
                  </a:schemeClr>
                </a:solidFill>
                <a:latin typeface="Arial" panose="020B0604020202020204" pitchFamily="34" charset="0"/>
                <a:cs typeface="Arial" panose="020B0604020202020204" pitchFamily="34" charset="0"/>
              </a:rPr>
              <a:t>toàn</a:t>
            </a:r>
            <a:r>
              <a:rPr lang="en-US" dirty="0" smtClean="0">
                <a:solidFill>
                  <a:schemeClr val="tx1">
                    <a:lumMod val="95000"/>
                  </a:schemeClr>
                </a:solidFill>
                <a:latin typeface="Arial" panose="020B0604020202020204" pitchFamily="34" charset="0"/>
                <a:cs typeface="Arial" panose="020B0604020202020204" pitchFamily="34" charset="0"/>
              </a:rPr>
              <a:t>.</a:t>
            </a:r>
            <a:endParaRPr lang="en-US" dirty="0">
              <a:solidFill>
                <a:schemeClr val="tx1">
                  <a:lumMod val="95000"/>
                </a:schemeClr>
              </a:solidFill>
              <a:latin typeface="Arial" panose="020B0604020202020204" pitchFamily="34" charset="0"/>
              <a:cs typeface="Arial" panose="020B0604020202020204" pitchFamily="34" charset="0"/>
            </a:endParaRPr>
          </a:p>
          <a:p>
            <a:r>
              <a:rPr lang="en-US" b="1" dirty="0">
                <a:solidFill>
                  <a:schemeClr val="tx1">
                    <a:lumMod val="95000"/>
                  </a:schemeClr>
                </a:solidFill>
                <a:latin typeface="Arial" panose="020B0604020202020204" pitchFamily="34" charset="0"/>
                <a:cs typeface="Arial" panose="020B0604020202020204" pitchFamily="34" charset="0"/>
              </a:rPr>
              <a:t>SSL</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đảm</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bảo</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rằng</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tất</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cả</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các</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dữ</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liệu</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được</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truyền</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giữa</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các</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máy</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chủ</a:t>
            </a:r>
            <a:r>
              <a:rPr lang="en-US" dirty="0">
                <a:solidFill>
                  <a:schemeClr val="tx1">
                    <a:lumMod val="95000"/>
                  </a:schemeClr>
                </a:solidFill>
                <a:latin typeface="Arial" panose="020B0604020202020204" pitchFamily="34" charset="0"/>
                <a:cs typeface="Arial" panose="020B0604020202020204" pitchFamily="34" charset="0"/>
              </a:rPr>
              <a:t> web </a:t>
            </a:r>
            <a:r>
              <a:rPr lang="en-US" dirty="0" err="1">
                <a:solidFill>
                  <a:schemeClr val="tx1">
                    <a:lumMod val="95000"/>
                  </a:schemeClr>
                </a:solidFill>
                <a:latin typeface="Arial" panose="020B0604020202020204" pitchFamily="34" charset="0"/>
                <a:cs typeface="Arial" panose="020B0604020202020204" pitchFamily="34" charset="0"/>
              </a:rPr>
              <a:t>và</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các</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trình</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duyệt</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được</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mang</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tính</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riêng</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tư</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tách</a:t>
            </a:r>
            <a:r>
              <a:rPr lang="en-US" dirty="0">
                <a:solidFill>
                  <a:schemeClr val="tx1">
                    <a:lumMod val="95000"/>
                  </a:schemeClr>
                </a:solidFill>
                <a:latin typeface="Arial" panose="020B0604020202020204" pitchFamily="34" charset="0"/>
                <a:cs typeface="Arial" panose="020B0604020202020204" pitchFamily="34" charset="0"/>
              </a:rPr>
              <a:t> </a:t>
            </a:r>
            <a:r>
              <a:rPr lang="en-US" dirty="0" err="1">
                <a:solidFill>
                  <a:schemeClr val="tx1">
                    <a:lumMod val="95000"/>
                  </a:schemeClr>
                </a:solidFill>
                <a:latin typeface="Arial" panose="020B0604020202020204" pitchFamily="34" charset="0"/>
                <a:cs typeface="Arial" panose="020B0604020202020204" pitchFamily="34" charset="0"/>
              </a:rPr>
              <a:t>rời</a:t>
            </a:r>
            <a:r>
              <a:rPr lang="en-US" dirty="0">
                <a:solidFill>
                  <a:schemeClr val="tx1">
                    <a:lumMod val="95000"/>
                  </a:schemeClr>
                </a:solidFill>
                <a:latin typeface="Arial" panose="020B0604020202020204" pitchFamily="34" charset="0"/>
                <a:cs typeface="Arial" panose="020B0604020202020204" pitchFamily="34" charset="0"/>
              </a:rPr>
              <a:t>.</a:t>
            </a:r>
          </a:p>
          <a:p>
            <a:endParaRPr lang="en-US" dirty="0">
              <a:solidFill>
                <a:schemeClr val="tx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047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210312"/>
            <a:ext cx="10434892" cy="1380745"/>
          </a:xfrm>
        </p:spPr>
        <p:txBody>
          <a:bodyPr>
            <a:normAutofit/>
          </a:bodyPr>
          <a:lstStyle/>
          <a:p>
            <a:r>
              <a:rPr lang="en-US" b="1" dirty="0" err="1">
                <a:latin typeface="Arial" panose="020B0604020202020204" pitchFamily="34" charset="0"/>
                <a:cs typeface="Arial" panose="020B0604020202020204" pitchFamily="34" charset="0"/>
              </a:rPr>
              <a:t>Chương</a:t>
            </a:r>
            <a:r>
              <a:rPr lang="en-US" b="1" dirty="0">
                <a:latin typeface="Arial" panose="020B0604020202020204" pitchFamily="34" charset="0"/>
                <a:cs typeface="Arial" panose="020B0604020202020204" pitchFamily="34" charset="0"/>
              </a:rPr>
              <a:t> 1: </a:t>
            </a:r>
            <a:r>
              <a:rPr lang="en-US" b="1" dirty="0" err="1">
                <a:latin typeface="Arial" panose="020B0604020202020204" pitchFamily="34" charset="0"/>
                <a:cs typeface="Arial" panose="020B0604020202020204" pitchFamily="34" charset="0"/>
              </a:rPr>
              <a:t>Tổng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quan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giao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SSL</a:t>
            </a:r>
            <a:endParaRPr lang="en-US" dirty="0">
              <a:latin typeface="Arial" panose="020B0604020202020204" pitchFamily="34" charset="0"/>
              <a:cs typeface="Arial" panose="020B0604020202020204" pitchFamily="34" charset="0"/>
            </a:endParaRPr>
          </a:p>
        </p:txBody>
      </p:sp>
      <p:pic>
        <p:nvPicPr>
          <p:cNvPr id="4" name="Content Placeholder 3" descr="SSL-Working-1"/>
          <p:cNvPicPr>
            <a:picLocks noGrp="1"/>
          </p:cNvPicPr>
          <p:nvPr>
            <p:ph idx="1"/>
          </p:nvPr>
        </p:nvPicPr>
        <p:blipFill>
          <a:blip r:embed="rId2"/>
          <a:stretch>
            <a:fillRect/>
          </a:stretch>
        </p:blipFill>
        <p:spPr>
          <a:xfrm>
            <a:off x="1022540" y="1778476"/>
            <a:ext cx="9547924" cy="4512596"/>
          </a:xfrm>
          <a:prstGeom prst="rect">
            <a:avLst/>
          </a:prstGeom>
        </p:spPr>
      </p:pic>
      <p:pic>
        <p:nvPicPr>
          <p:cNvPr id="5" name="Picture 4" descr="SSL-Working-2.png"/>
          <p:cNvPicPr/>
          <p:nvPr/>
        </p:nvPicPr>
        <p:blipFill>
          <a:blip r:embed="rId3"/>
          <a:stretch>
            <a:fillRect/>
          </a:stretch>
        </p:blipFill>
        <p:spPr>
          <a:xfrm>
            <a:off x="1571180" y="2212783"/>
            <a:ext cx="9547924" cy="4512596"/>
          </a:xfrm>
          <a:prstGeom prst="rect">
            <a:avLst/>
          </a:prstGeom>
        </p:spPr>
      </p:pic>
    </p:spTree>
    <p:extLst>
      <p:ext uri="{BB962C8B-B14F-4D97-AF65-F5344CB8AC3E}">
        <p14:creationId xmlns:p14="http://schemas.microsoft.com/office/powerpoint/2010/main" val="421829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210312"/>
            <a:ext cx="10434892" cy="1380745"/>
          </a:xfrm>
        </p:spPr>
        <p:txBody>
          <a:bodyPr>
            <a:normAutofit/>
          </a:bodyPr>
          <a:lstStyle/>
          <a:p>
            <a:pPr lvl="0"/>
            <a:r>
              <a:rPr lang="en-US" b="1" dirty="0" smtClean="0">
                <a:latin typeface="Arial" panose="020B0604020202020204" pitchFamily="34" charset="0"/>
                <a:cs typeface="Arial" panose="020B0604020202020204" pitchFamily="34" charset="0"/>
              </a:rPr>
              <a:t>2, </a:t>
            </a:r>
            <a:r>
              <a:rPr lang="en-US" b="1" dirty="0" err="1" smtClean="0">
                <a:latin typeface="Arial" panose="020B0604020202020204" pitchFamily="34" charset="0"/>
                <a:cs typeface="Arial" panose="020B0604020202020204" pitchFamily="34" charset="0"/>
              </a:rPr>
              <a:t>Một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số</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ngữ</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gặp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SSL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gì</a:t>
            </a:r>
            <a:r>
              <a:rPr lang="en-US" b="1"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46468" y="1618490"/>
            <a:ext cx="10434892" cy="5047487"/>
          </a:xfrm>
        </p:spPr>
        <p:txBody>
          <a:bodyPr>
            <a:normAutofit lnSpcReduction="10000"/>
          </a:bodyPr>
          <a:lstStyle/>
          <a:p>
            <a:r>
              <a:rPr lang="en-US" dirty="0" smtClean="0">
                <a:solidFill>
                  <a:schemeClr val="accent2">
                    <a:lumMod val="75000"/>
                  </a:schemeClr>
                </a:solidFill>
              </a:rPr>
              <a:t>CA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tổ</a:t>
            </a:r>
            <a:r>
              <a:rPr lang="en-US" dirty="0">
                <a:solidFill>
                  <a:schemeClr val="accent2">
                    <a:lumMod val="75000"/>
                  </a:schemeClr>
                </a:solidFill>
              </a:rPr>
              <a:t> </a:t>
            </a:r>
            <a:r>
              <a:rPr lang="en-US" dirty="0" err="1">
                <a:solidFill>
                  <a:schemeClr val="accent2">
                    <a:lumMod val="75000"/>
                  </a:schemeClr>
                </a:solidFill>
              </a:rPr>
              <a:t>chức</a:t>
            </a:r>
            <a:r>
              <a:rPr lang="en-US" dirty="0">
                <a:solidFill>
                  <a:schemeClr val="accent2">
                    <a:lumMod val="75000"/>
                  </a:schemeClr>
                </a:solidFill>
              </a:rPr>
              <a:t> </a:t>
            </a:r>
            <a:r>
              <a:rPr lang="en-US" dirty="0" err="1">
                <a:solidFill>
                  <a:schemeClr val="accent2">
                    <a:lumMod val="75000"/>
                  </a:schemeClr>
                </a:solidFill>
              </a:rPr>
              <a:t>phát</a:t>
            </a:r>
            <a:r>
              <a:rPr lang="en-US" dirty="0">
                <a:solidFill>
                  <a:schemeClr val="accent2">
                    <a:lumMod val="75000"/>
                  </a:schemeClr>
                </a:solidFill>
              </a:rPr>
              <a:t> </a:t>
            </a:r>
            <a:r>
              <a:rPr lang="en-US" dirty="0" err="1">
                <a:solidFill>
                  <a:schemeClr val="accent2">
                    <a:lumMod val="75000"/>
                  </a:schemeClr>
                </a:solidFill>
              </a:rPr>
              <a:t>hành</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loại</a:t>
            </a:r>
            <a:r>
              <a:rPr lang="en-US" dirty="0">
                <a:solidFill>
                  <a:schemeClr val="accent2">
                    <a:lumMod val="75000"/>
                  </a:schemeClr>
                </a:solidFill>
              </a:rPr>
              <a:t>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thư</a:t>
            </a:r>
            <a:r>
              <a:rPr lang="en-US" dirty="0">
                <a:solidFill>
                  <a:schemeClr val="accent2">
                    <a:lumMod val="75000"/>
                  </a:schemeClr>
                </a:solidFill>
              </a:rPr>
              <a:t> </a:t>
            </a:r>
            <a:r>
              <a:rPr lang="en-US" dirty="0" err="1">
                <a:solidFill>
                  <a:schemeClr val="accent2">
                    <a:lumMod val="75000"/>
                  </a:schemeClr>
                </a:solidFill>
              </a:rPr>
              <a:t>sô</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a:t>
            </a:r>
            <a:r>
              <a:rPr lang="en-US" dirty="0" err="1">
                <a:solidFill>
                  <a:schemeClr val="accent2">
                    <a:lumMod val="75000"/>
                  </a:schemeClr>
                </a:solidFill>
              </a:rPr>
              <a:t>người</a:t>
            </a:r>
            <a:r>
              <a:rPr lang="en-US" dirty="0">
                <a:solidFill>
                  <a:schemeClr val="accent2">
                    <a:lumMod val="75000"/>
                  </a:schemeClr>
                </a:solidFill>
              </a:rPr>
              <a:t> </a:t>
            </a:r>
            <a:r>
              <a:rPr lang="en-US" dirty="0" err="1">
                <a:solidFill>
                  <a:schemeClr val="accent2">
                    <a:lumMod val="75000"/>
                  </a:schemeClr>
                </a:solidFill>
              </a:rPr>
              <a:t>dùng</a:t>
            </a:r>
            <a:r>
              <a:rPr lang="en-US" dirty="0">
                <a:solidFill>
                  <a:schemeClr val="accent2">
                    <a:lumMod val="75000"/>
                  </a:schemeClr>
                </a:solidFill>
              </a:rPr>
              <a:t>, </a:t>
            </a:r>
            <a:r>
              <a:rPr lang="en-US" dirty="0" err="1">
                <a:solidFill>
                  <a:schemeClr val="accent2">
                    <a:lumMod val="75000"/>
                  </a:schemeClr>
                </a:solidFill>
              </a:rPr>
              <a:t>doanh</a:t>
            </a:r>
            <a:r>
              <a:rPr lang="en-US" dirty="0">
                <a:solidFill>
                  <a:schemeClr val="accent2">
                    <a:lumMod val="75000"/>
                  </a:schemeClr>
                </a:solidFill>
              </a:rPr>
              <a:t> </a:t>
            </a:r>
            <a:r>
              <a:rPr lang="en-US" dirty="0" err="1">
                <a:solidFill>
                  <a:schemeClr val="accent2">
                    <a:lumMod val="75000"/>
                  </a:schemeClr>
                </a:solidFill>
              </a:rPr>
              <a:t>nghiệp</a:t>
            </a:r>
            <a:r>
              <a:rPr lang="en-US" dirty="0">
                <a:solidFill>
                  <a:schemeClr val="accent2">
                    <a:lumMod val="75000"/>
                  </a:schemeClr>
                </a:solidFill>
              </a:rPr>
              <a:t>, </a:t>
            </a:r>
            <a:r>
              <a:rPr lang="en-US" dirty="0" err="1">
                <a:solidFill>
                  <a:schemeClr val="accent2">
                    <a:lumMod val="75000"/>
                  </a:schemeClr>
                </a:solidFill>
              </a:rPr>
              <a:t>máy</a:t>
            </a:r>
            <a:r>
              <a:rPr lang="en-US" dirty="0">
                <a:solidFill>
                  <a:schemeClr val="accent2">
                    <a:lumMod val="75000"/>
                  </a:schemeClr>
                </a:solidFill>
              </a:rPr>
              <a:t> </a:t>
            </a:r>
            <a:r>
              <a:rPr lang="en-US" dirty="0" err="1">
                <a:solidFill>
                  <a:schemeClr val="accent2">
                    <a:lumMod val="75000"/>
                  </a:schemeClr>
                </a:solidFill>
              </a:rPr>
              <a:t>chủ</a:t>
            </a:r>
            <a:r>
              <a:rPr lang="en-US" dirty="0">
                <a:solidFill>
                  <a:schemeClr val="accent2">
                    <a:lumMod val="75000"/>
                  </a:schemeClr>
                </a:solidFill>
              </a:rPr>
              <a:t> (server), </a:t>
            </a:r>
            <a:r>
              <a:rPr lang="en-US" dirty="0" err="1">
                <a:solidFill>
                  <a:schemeClr val="accent2">
                    <a:lumMod val="75000"/>
                  </a:schemeClr>
                </a:solidFill>
              </a:rPr>
              <a:t>mã</a:t>
            </a:r>
            <a:r>
              <a:rPr lang="en-US" dirty="0">
                <a:solidFill>
                  <a:schemeClr val="accent2">
                    <a:lumMod val="75000"/>
                  </a:schemeClr>
                </a:solidFill>
              </a:rPr>
              <a:t> code, </a:t>
            </a:r>
            <a:r>
              <a:rPr lang="en-US" dirty="0" err="1">
                <a:solidFill>
                  <a:schemeClr val="accent2">
                    <a:lumMod val="75000"/>
                  </a:schemeClr>
                </a:solidFill>
              </a:rPr>
              <a:t>phần</a:t>
            </a:r>
            <a:r>
              <a:rPr lang="en-US" dirty="0">
                <a:solidFill>
                  <a:schemeClr val="accent2">
                    <a:lumMod val="75000"/>
                  </a:schemeClr>
                </a:solidFill>
              </a:rPr>
              <a:t> </a:t>
            </a:r>
            <a:r>
              <a:rPr lang="en-US" dirty="0" err="1">
                <a:solidFill>
                  <a:schemeClr val="accent2">
                    <a:lumMod val="75000"/>
                  </a:schemeClr>
                </a:solidFill>
              </a:rPr>
              <a:t>mềm</a:t>
            </a:r>
            <a:r>
              <a:rPr lang="en-US" dirty="0">
                <a:solidFill>
                  <a:schemeClr val="accent2">
                    <a:lumMod val="75000"/>
                  </a:schemeClr>
                </a:solidFill>
              </a:rPr>
              <a:t>. </a:t>
            </a:r>
            <a:r>
              <a:rPr lang="en-US" dirty="0" err="1">
                <a:solidFill>
                  <a:schemeClr val="accent2">
                    <a:lumMod val="75000"/>
                  </a:schemeClr>
                </a:solidFill>
              </a:rPr>
              <a:t>Nhà</a:t>
            </a:r>
            <a:r>
              <a:rPr lang="en-US" dirty="0">
                <a:solidFill>
                  <a:schemeClr val="accent2">
                    <a:lumMod val="75000"/>
                  </a:schemeClr>
                </a:solidFill>
              </a:rPr>
              <a:t> </a:t>
            </a:r>
            <a:r>
              <a:rPr lang="en-US" dirty="0" err="1">
                <a:solidFill>
                  <a:schemeClr val="accent2">
                    <a:lumMod val="75000"/>
                  </a:schemeClr>
                </a:solidFill>
              </a:rPr>
              <a:t>cung</a:t>
            </a:r>
            <a:r>
              <a:rPr lang="en-US" dirty="0">
                <a:solidFill>
                  <a:schemeClr val="accent2">
                    <a:lumMod val="75000"/>
                  </a:schemeClr>
                </a:solidFill>
              </a:rPr>
              <a:t> </a:t>
            </a:r>
            <a:r>
              <a:rPr lang="en-US" dirty="0" err="1">
                <a:solidFill>
                  <a:schemeClr val="accent2">
                    <a:lumMod val="75000"/>
                  </a:schemeClr>
                </a:solidFill>
              </a:rPr>
              <a:t>cấp</a:t>
            </a:r>
            <a:r>
              <a:rPr lang="en-US" dirty="0">
                <a:solidFill>
                  <a:schemeClr val="accent2">
                    <a:lumMod val="75000"/>
                  </a:schemeClr>
                </a:solidFill>
              </a:rPr>
              <a:t>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số</a:t>
            </a:r>
            <a:r>
              <a:rPr lang="en-US" dirty="0">
                <a:solidFill>
                  <a:schemeClr val="accent2">
                    <a:lumMod val="75000"/>
                  </a:schemeClr>
                </a:solidFill>
              </a:rPr>
              <a:t> </a:t>
            </a:r>
            <a:r>
              <a:rPr lang="en-US" dirty="0" err="1">
                <a:solidFill>
                  <a:schemeClr val="accent2">
                    <a:lumMod val="75000"/>
                  </a:schemeClr>
                </a:solidFill>
              </a:rPr>
              <a:t>đóng</a:t>
            </a:r>
            <a:r>
              <a:rPr lang="en-US" dirty="0">
                <a:solidFill>
                  <a:schemeClr val="accent2">
                    <a:lumMod val="75000"/>
                  </a:schemeClr>
                </a:solidFill>
              </a:rPr>
              <a:t> </a:t>
            </a:r>
            <a:r>
              <a:rPr lang="en-US" dirty="0" err="1">
                <a:solidFill>
                  <a:schemeClr val="accent2">
                    <a:lumMod val="75000"/>
                  </a:schemeClr>
                </a:solidFill>
              </a:rPr>
              <a:t>vai</a:t>
            </a:r>
            <a:r>
              <a:rPr lang="en-US" dirty="0">
                <a:solidFill>
                  <a:schemeClr val="accent2">
                    <a:lumMod val="75000"/>
                  </a:schemeClr>
                </a:solidFill>
              </a:rPr>
              <a:t> </a:t>
            </a:r>
            <a:r>
              <a:rPr lang="en-US" dirty="0" err="1">
                <a:solidFill>
                  <a:schemeClr val="accent2">
                    <a:lumMod val="75000"/>
                  </a:schemeClr>
                </a:solidFill>
              </a:rPr>
              <a:t>trò</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bên</a:t>
            </a:r>
            <a:r>
              <a:rPr lang="en-US" dirty="0">
                <a:solidFill>
                  <a:schemeClr val="accent2">
                    <a:lumMod val="75000"/>
                  </a:schemeClr>
                </a:solidFill>
              </a:rPr>
              <a:t> </a:t>
            </a:r>
            <a:r>
              <a:rPr lang="en-US" dirty="0" err="1">
                <a:solidFill>
                  <a:schemeClr val="accent2">
                    <a:lumMod val="75000"/>
                  </a:schemeClr>
                </a:solidFill>
              </a:rPr>
              <a:t>thứ</a:t>
            </a:r>
            <a:r>
              <a:rPr lang="en-US" dirty="0">
                <a:solidFill>
                  <a:schemeClr val="accent2">
                    <a:lumMod val="75000"/>
                  </a:schemeClr>
                </a:solidFill>
              </a:rPr>
              <a:t> </a:t>
            </a:r>
            <a:r>
              <a:rPr lang="en-US" dirty="0" err="1">
                <a:solidFill>
                  <a:schemeClr val="accent2">
                    <a:lumMod val="75000"/>
                  </a:schemeClr>
                </a:solidFill>
              </a:rPr>
              <a:t>ba</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cả</a:t>
            </a:r>
            <a:r>
              <a:rPr lang="en-US" dirty="0">
                <a:solidFill>
                  <a:schemeClr val="accent2">
                    <a:lumMod val="75000"/>
                  </a:schemeClr>
                </a:solidFill>
              </a:rPr>
              <a:t> </a:t>
            </a:r>
            <a:r>
              <a:rPr lang="en-US" dirty="0" err="1">
                <a:solidFill>
                  <a:schemeClr val="accent2">
                    <a:lumMod val="75000"/>
                  </a:schemeClr>
                </a:solidFill>
              </a:rPr>
              <a:t>hai</a:t>
            </a:r>
            <a:r>
              <a:rPr lang="en-US" dirty="0">
                <a:solidFill>
                  <a:schemeClr val="accent2">
                    <a:lumMod val="75000"/>
                  </a:schemeClr>
                </a:solidFill>
              </a:rPr>
              <a:t> </a:t>
            </a:r>
            <a:r>
              <a:rPr lang="en-US" dirty="0" err="1">
                <a:solidFill>
                  <a:schemeClr val="accent2">
                    <a:lumMod val="75000"/>
                  </a:schemeClr>
                </a:solidFill>
              </a:rPr>
              <a:t>bên</a:t>
            </a:r>
            <a:r>
              <a:rPr lang="en-US" dirty="0">
                <a:solidFill>
                  <a:schemeClr val="accent2">
                    <a:lumMod val="75000"/>
                  </a:schemeClr>
                </a:solidFill>
              </a:rPr>
              <a:t> tin </a:t>
            </a:r>
            <a:r>
              <a:rPr lang="en-US" dirty="0" err="1">
                <a:solidFill>
                  <a:schemeClr val="accent2">
                    <a:lumMod val="75000"/>
                  </a:schemeClr>
                </a:solidFill>
              </a:rPr>
              <a:t>tưởng</a:t>
            </a:r>
            <a:r>
              <a:rPr lang="en-US" dirty="0">
                <a:solidFill>
                  <a:schemeClr val="accent2">
                    <a:lumMod val="75000"/>
                  </a:schemeClr>
                </a:solidFill>
              </a:rPr>
              <a:t>) </a:t>
            </a:r>
            <a:r>
              <a:rPr lang="en-US" dirty="0" err="1">
                <a:solidFill>
                  <a:schemeClr val="accent2">
                    <a:lumMod val="75000"/>
                  </a:schemeClr>
                </a:solidFill>
              </a:rPr>
              <a:t>để</a:t>
            </a:r>
            <a:r>
              <a:rPr lang="en-US" dirty="0">
                <a:solidFill>
                  <a:schemeClr val="accent2">
                    <a:lumMod val="75000"/>
                  </a:schemeClr>
                </a:solidFill>
              </a:rPr>
              <a:t> </a:t>
            </a:r>
            <a:r>
              <a:rPr lang="en-US" dirty="0" err="1">
                <a:solidFill>
                  <a:schemeClr val="accent2">
                    <a:lumMod val="75000"/>
                  </a:schemeClr>
                </a:solidFill>
              </a:rPr>
              <a:t>hỗ</a:t>
            </a:r>
            <a:r>
              <a:rPr lang="en-US" dirty="0">
                <a:solidFill>
                  <a:schemeClr val="accent2">
                    <a:lumMod val="75000"/>
                  </a:schemeClr>
                </a:solidFill>
              </a:rPr>
              <a:t> </a:t>
            </a:r>
            <a:r>
              <a:rPr lang="en-US" dirty="0" err="1">
                <a:solidFill>
                  <a:schemeClr val="accent2">
                    <a:lumMod val="75000"/>
                  </a:schemeClr>
                </a:solidFill>
              </a:rPr>
              <a:t>trợ</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a:t>
            </a:r>
            <a:r>
              <a:rPr lang="en-US" dirty="0" err="1">
                <a:solidFill>
                  <a:schemeClr val="accent2">
                    <a:lumMod val="75000"/>
                  </a:schemeClr>
                </a:solidFill>
              </a:rPr>
              <a:t>quá</a:t>
            </a:r>
            <a:r>
              <a:rPr lang="en-US" dirty="0">
                <a:solidFill>
                  <a:schemeClr val="accent2">
                    <a:lumMod val="75000"/>
                  </a:schemeClr>
                </a:solidFill>
              </a:rPr>
              <a:t> </a:t>
            </a:r>
            <a:r>
              <a:rPr lang="en-US" dirty="0" err="1">
                <a:solidFill>
                  <a:schemeClr val="accent2">
                    <a:lumMod val="75000"/>
                  </a:schemeClr>
                </a:solidFill>
              </a:rPr>
              <a:t>trình</a:t>
            </a:r>
            <a:r>
              <a:rPr lang="en-US" dirty="0">
                <a:solidFill>
                  <a:schemeClr val="accent2">
                    <a:lumMod val="75000"/>
                  </a:schemeClr>
                </a:solidFill>
              </a:rPr>
              <a:t> </a:t>
            </a:r>
            <a:r>
              <a:rPr lang="en-US" dirty="0" err="1">
                <a:solidFill>
                  <a:schemeClr val="accent2">
                    <a:lumMod val="75000"/>
                  </a:schemeClr>
                </a:solidFill>
              </a:rPr>
              <a:t>trao</a:t>
            </a:r>
            <a:r>
              <a:rPr lang="en-US" dirty="0">
                <a:solidFill>
                  <a:schemeClr val="accent2">
                    <a:lumMod val="75000"/>
                  </a:schemeClr>
                </a:solidFill>
              </a:rPr>
              <a:t> </a:t>
            </a:r>
            <a:r>
              <a:rPr lang="en-US" dirty="0" err="1">
                <a:solidFill>
                  <a:schemeClr val="accent2">
                    <a:lumMod val="75000"/>
                  </a:schemeClr>
                </a:solidFill>
              </a:rPr>
              <a:t>đổi</a:t>
            </a:r>
            <a:r>
              <a:rPr lang="en-US" dirty="0">
                <a:solidFill>
                  <a:schemeClr val="accent2">
                    <a:lumMod val="75000"/>
                  </a:schemeClr>
                </a:solidFill>
              </a:rPr>
              <a:t> </a:t>
            </a:r>
            <a:r>
              <a:rPr lang="en-US" dirty="0" err="1">
                <a:solidFill>
                  <a:schemeClr val="accent2">
                    <a:lumMod val="75000"/>
                  </a:schemeClr>
                </a:solidFill>
              </a:rPr>
              <a:t>thông</a:t>
            </a:r>
            <a:r>
              <a:rPr lang="en-US" dirty="0">
                <a:solidFill>
                  <a:schemeClr val="accent2">
                    <a:lumMod val="75000"/>
                  </a:schemeClr>
                </a:solidFill>
              </a:rPr>
              <a:t> tin an </a:t>
            </a:r>
            <a:r>
              <a:rPr lang="en-US" dirty="0" err="1">
                <a:solidFill>
                  <a:schemeClr val="accent2">
                    <a:lumMod val="75000"/>
                  </a:schemeClr>
                </a:solidFill>
              </a:rPr>
              <a:t>toàn</a:t>
            </a:r>
            <a:r>
              <a:rPr lang="en-US" dirty="0">
                <a:solidFill>
                  <a:schemeClr val="accent2">
                    <a:lumMod val="75000"/>
                  </a:schemeClr>
                </a:solidFill>
              </a:rPr>
              <a:t>.</a:t>
            </a:r>
          </a:p>
          <a:p>
            <a:r>
              <a:rPr lang="en-US" b="1" dirty="0">
                <a:solidFill>
                  <a:schemeClr val="accent2">
                    <a:lumMod val="75000"/>
                  </a:schemeClr>
                </a:solidFill>
              </a:rPr>
              <a:t>Domain Validation (DV SSL</a:t>
            </a:r>
            <a:r>
              <a:rPr lang="en-US" b="1" dirty="0" smtClean="0">
                <a:solidFill>
                  <a:schemeClr val="accent2">
                    <a:lumMod val="75000"/>
                  </a:schemeClr>
                </a:solidFill>
              </a:rPr>
              <a:t>):</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thư</a:t>
            </a:r>
            <a:r>
              <a:rPr lang="en-US" dirty="0">
                <a:solidFill>
                  <a:schemeClr val="accent2">
                    <a:lumMod val="75000"/>
                  </a:schemeClr>
                </a:solidFill>
              </a:rPr>
              <a:t> </a:t>
            </a:r>
            <a:r>
              <a:rPr lang="en-US" dirty="0" err="1">
                <a:solidFill>
                  <a:schemeClr val="accent2">
                    <a:lumMod val="75000"/>
                  </a:schemeClr>
                </a:solidFill>
              </a:rPr>
              <a:t>số</a:t>
            </a:r>
            <a:r>
              <a:rPr lang="en-US" dirty="0">
                <a:solidFill>
                  <a:schemeClr val="accent2">
                    <a:lumMod val="75000"/>
                  </a:schemeClr>
                </a:solidFill>
              </a:rPr>
              <a:t> SSL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Domain Name – Website. </a:t>
            </a:r>
            <a:r>
              <a:rPr lang="en-US" dirty="0" err="1">
                <a:solidFill>
                  <a:schemeClr val="accent2">
                    <a:lumMod val="75000"/>
                  </a:schemeClr>
                </a:solidFill>
              </a:rPr>
              <a:t>Khi</a:t>
            </a:r>
            <a:r>
              <a:rPr lang="en-US" dirty="0">
                <a:solidFill>
                  <a:schemeClr val="accent2">
                    <a:lumMod val="75000"/>
                  </a:schemeClr>
                </a:solidFill>
              </a:rPr>
              <a:t> 1 Website </a:t>
            </a:r>
            <a:r>
              <a:rPr lang="en-US" dirty="0" err="1">
                <a:solidFill>
                  <a:schemeClr val="accent2">
                    <a:lumMod val="75000"/>
                  </a:schemeClr>
                </a:solidFill>
              </a:rPr>
              <a:t>sử</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DV SSL </a:t>
            </a:r>
            <a:r>
              <a:rPr lang="en-US" dirty="0" err="1">
                <a:solidFill>
                  <a:schemeClr val="accent2">
                    <a:lumMod val="75000"/>
                  </a:schemeClr>
                </a:solidFill>
              </a:rPr>
              <a:t>thì</a:t>
            </a:r>
            <a:r>
              <a:rPr lang="en-US" dirty="0">
                <a:solidFill>
                  <a:schemeClr val="accent2">
                    <a:lumMod val="75000"/>
                  </a:schemeClr>
                </a:solidFill>
              </a:rPr>
              <a:t> </a:t>
            </a:r>
            <a:r>
              <a:rPr lang="en-US" dirty="0" err="1">
                <a:solidFill>
                  <a:schemeClr val="accent2">
                    <a:lumMod val="75000"/>
                  </a:schemeClr>
                </a:solidFill>
              </a:rPr>
              <a:t>sẽ</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xác</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tên</a:t>
            </a:r>
            <a:r>
              <a:rPr lang="en-US" dirty="0">
                <a:solidFill>
                  <a:schemeClr val="accent2">
                    <a:lumMod val="75000"/>
                  </a:schemeClr>
                </a:solidFill>
              </a:rPr>
              <a:t> domain, website </a:t>
            </a:r>
            <a:r>
              <a:rPr lang="en-US" dirty="0" err="1">
                <a:solidFill>
                  <a:schemeClr val="accent2">
                    <a:lumMod val="75000"/>
                  </a:schemeClr>
                </a:solidFill>
              </a:rPr>
              <a:t>đã</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mã</a:t>
            </a:r>
            <a:r>
              <a:rPr lang="en-US" dirty="0">
                <a:solidFill>
                  <a:schemeClr val="accent2">
                    <a:lumMod val="75000"/>
                  </a:schemeClr>
                </a:solidFill>
              </a:rPr>
              <a:t> </a:t>
            </a:r>
            <a:r>
              <a:rPr lang="en-US" dirty="0" err="1">
                <a:solidFill>
                  <a:schemeClr val="accent2">
                    <a:lumMod val="75000"/>
                  </a:schemeClr>
                </a:solidFill>
              </a:rPr>
              <a:t>hoá</a:t>
            </a:r>
            <a:r>
              <a:rPr lang="en-US" dirty="0">
                <a:solidFill>
                  <a:schemeClr val="accent2">
                    <a:lumMod val="75000"/>
                  </a:schemeClr>
                </a:solidFill>
              </a:rPr>
              <a:t> an </a:t>
            </a:r>
            <a:r>
              <a:rPr lang="en-US" dirty="0" err="1">
                <a:solidFill>
                  <a:schemeClr val="accent2">
                    <a:lumMod val="75000"/>
                  </a:schemeClr>
                </a:solidFill>
              </a:rPr>
              <a:t>toàn</a:t>
            </a:r>
            <a:r>
              <a:rPr lang="en-US" dirty="0">
                <a:solidFill>
                  <a:schemeClr val="accent2">
                    <a:lumMod val="75000"/>
                  </a:schemeClr>
                </a:solidFill>
              </a:rPr>
              <a:t> </a:t>
            </a:r>
            <a:r>
              <a:rPr lang="en-US" dirty="0" err="1">
                <a:solidFill>
                  <a:schemeClr val="accent2">
                    <a:lumMod val="75000"/>
                  </a:schemeClr>
                </a:solidFill>
              </a:rPr>
              <a:t>khi</a:t>
            </a:r>
            <a:r>
              <a:rPr lang="en-US" dirty="0">
                <a:solidFill>
                  <a:schemeClr val="accent2">
                    <a:lumMod val="75000"/>
                  </a:schemeClr>
                </a:solidFill>
              </a:rPr>
              <a:t> </a:t>
            </a:r>
            <a:r>
              <a:rPr lang="en-US" dirty="0" err="1">
                <a:solidFill>
                  <a:schemeClr val="accent2">
                    <a:lumMod val="75000"/>
                  </a:schemeClr>
                </a:solidFill>
              </a:rPr>
              <a:t>trao</a:t>
            </a:r>
            <a:r>
              <a:rPr lang="en-US" dirty="0">
                <a:solidFill>
                  <a:schemeClr val="accent2">
                    <a:lumMod val="75000"/>
                  </a:schemeClr>
                </a:solidFill>
              </a:rPr>
              <a:t> </a:t>
            </a:r>
            <a:r>
              <a:rPr lang="en-US" dirty="0" err="1">
                <a:solidFill>
                  <a:schemeClr val="accent2">
                    <a:lumMod val="75000"/>
                  </a:schemeClr>
                </a:solidFill>
              </a:rPr>
              <a:t>đổi</a:t>
            </a:r>
            <a:r>
              <a:rPr lang="en-US" dirty="0">
                <a:solidFill>
                  <a:schemeClr val="accent2">
                    <a:lumMod val="75000"/>
                  </a:schemeClr>
                </a:solidFill>
              </a:rPr>
              <a:t> </a:t>
            </a:r>
            <a:r>
              <a:rPr lang="en-US" dirty="0" err="1">
                <a:solidFill>
                  <a:schemeClr val="accent2">
                    <a:lumMod val="75000"/>
                  </a:schemeClr>
                </a:solidFill>
              </a:rPr>
              <a:t>dữ</a:t>
            </a:r>
            <a:r>
              <a:rPr lang="en-US" dirty="0">
                <a:solidFill>
                  <a:schemeClr val="accent2">
                    <a:lumMod val="75000"/>
                  </a:schemeClr>
                </a:solidFill>
              </a:rPr>
              <a:t> </a:t>
            </a:r>
            <a:r>
              <a:rPr lang="en-US" dirty="0" err="1">
                <a:solidFill>
                  <a:schemeClr val="accent2">
                    <a:lumMod val="75000"/>
                  </a:schemeClr>
                </a:solidFill>
              </a:rPr>
              <a:t>liệu</a:t>
            </a:r>
            <a:r>
              <a:rPr lang="en-US" dirty="0">
                <a:solidFill>
                  <a:schemeClr val="accent2">
                    <a:lumMod val="75000"/>
                  </a:schemeClr>
                </a:solidFill>
              </a:rPr>
              <a:t>.</a:t>
            </a:r>
          </a:p>
          <a:p>
            <a:r>
              <a:rPr lang="en-US" b="1" dirty="0" smtClean="0">
                <a:solidFill>
                  <a:schemeClr val="accent2">
                    <a:lumMod val="75000"/>
                  </a:schemeClr>
                </a:solidFill>
              </a:rPr>
              <a:t>Organization </a:t>
            </a:r>
            <a:r>
              <a:rPr lang="en-US" b="1" dirty="0">
                <a:solidFill>
                  <a:schemeClr val="accent2">
                    <a:lumMod val="75000"/>
                  </a:schemeClr>
                </a:solidFill>
              </a:rPr>
              <a:t>Validation (OV SSL</a:t>
            </a:r>
            <a:r>
              <a:rPr lang="en-US" b="1" dirty="0" smtClean="0">
                <a:solidFill>
                  <a:schemeClr val="accent2">
                    <a:lumMod val="75000"/>
                  </a:schemeClr>
                </a:solidFill>
              </a:rPr>
              <a:t>):</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thư</a:t>
            </a:r>
            <a:r>
              <a:rPr lang="en-US" dirty="0">
                <a:solidFill>
                  <a:schemeClr val="accent2">
                    <a:lumMod val="75000"/>
                  </a:schemeClr>
                </a:solidFill>
              </a:rPr>
              <a:t> </a:t>
            </a:r>
            <a:r>
              <a:rPr lang="en-US" dirty="0" err="1">
                <a:solidFill>
                  <a:schemeClr val="accent2">
                    <a:lumMod val="75000"/>
                  </a:schemeClr>
                </a:solidFill>
              </a:rPr>
              <a:t>số</a:t>
            </a:r>
            <a:r>
              <a:rPr lang="en-US" dirty="0">
                <a:solidFill>
                  <a:schemeClr val="accent2">
                    <a:lumMod val="75000"/>
                  </a:schemeClr>
                </a:solidFill>
              </a:rPr>
              <a:t> SSL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Website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xác</a:t>
            </a:r>
            <a:r>
              <a:rPr lang="en-US" dirty="0">
                <a:solidFill>
                  <a:schemeClr val="accent2">
                    <a:lumMod val="75000"/>
                  </a:schemeClr>
                </a:solidFill>
              </a:rPr>
              <a:t> </a:t>
            </a:r>
            <a:r>
              <a:rPr lang="en-US" dirty="0" err="1">
                <a:solidFill>
                  <a:schemeClr val="accent2">
                    <a:lumMod val="75000"/>
                  </a:schemeClr>
                </a:solidFill>
              </a:rPr>
              <a:t>thực</a:t>
            </a:r>
            <a:r>
              <a:rPr lang="en-US" dirty="0">
                <a:solidFill>
                  <a:schemeClr val="accent2">
                    <a:lumMod val="75000"/>
                  </a:schemeClr>
                </a:solidFill>
              </a:rPr>
              <a:t> </a:t>
            </a:r>
            <a:r>
              <a:rPr lang="en-US" dirty="0" err="1">
                <a:solidFill>
                  <a:schemeClr val="accent2">
                    <a:lumMod val="75000"/>
                  </a:schemeClr>
                </a:solidFill>
              </a:rPr>
              <a:t>doanh</a:t>
            </a:r>
            <a:r>
              <a:rPr lang="en-US" dirty="0">
                <a:solidFill>
                  <a:schemeClr val="accent2">
                    <a:lumMod val="75000"/>
                  </a:schemeClr>
                </a:solidFill>
              </a:rPr>
              <a:t> </a:t>
            </a:r>
            <a:r>
              <a:rPr lang="en-US" dirty="0" err="1">
                <a:solidFill>
                  <a:schemeClr val="accent2">
                    <a:lumMod val="75000"/>
                  </a:schemeClr>
                </a:solidFill>
              </a:rPr>
              <a:t>nghiệp</a:t>
            </a:r>
            <a:r>
              <a:rPr lang="en-US" dirty="0">
                <a:solidFill>
                  <a:schemeClr val="accent2">
                    <a:lumMod val="75000"/>
                  </a:schemeClr>
                </a:solidFill>
              </a:rPr>
              <a:t> </a:t>
            </a:r>
            <a:r>
              <a:rPr lang="en-US" dirty="0" err="1">
                <a:solidFill>
                  <a:schemeClr val="accent2">
                    <a:lumMod val="75000"/>
                  </a:schemeClr>
                </a:solidFill>
              </a:rPr>
              <a:t>đang</a:t>
            </a:r>
            <a:r>
              <a:rPr lang="en-US" dirty="0">
                <a:solidFill>
                  <a:schemeClr val="accent2">
                    <a:lumMod val="75000"/>
                  </a:schemeClr>
                </a:solidFill>
              </a:rPr>
              <a:t> </a:t>
            </a:r>
            <a:r>
              <a:rPr lang="en-US" dirty="0" err="1">
                <a:solidFill>
                  <a:schemeClr val="accent2">
                    <a:lumMod val="75000"/>
                  </a:schemeClr>
                </a:solidFill>
              </a:rPr>
              <a:t>sở</a:t>
            </a:r>
            <a:r>
              <a:rPr lang="en-US" dirty="0">
                <a:solidFill>
                  <a:schemeClr val="accent2">
                    <a:lumMod val="75000"/>
                  </a:schemeClr>
                </a:solidFill>
              </a:rPr>
              <a:t> </a:t>
            </a:r>
            <a:r>
              <a:rPr lang="en-US" dirty="0" err="1">
                <a:solidFill>
                  <a:schemeClr val="accent2">
                    <a:lumMod val="75000"/>
                  </a:schemeClr>
                </a:solidFill>
              </a:rPr>
              <a:t>hữu</a:t>
            </a:r>
            <a:r>
              <a:rPr lang="en-US" dirty="0">
                <a:solidFill>
                  <a:schemeClr val="accent2">
                    <a:lumMod val="75000"/>
                  </a:schemeClr>
                </a:solidFill>
              </a:rPr>
              <a:t> website </a:t>
            </a:r>
            <a:r>
              <a:rPr lang="en-US" dirty="0" err="1">
                <a:solidFill>
                  <a:schemeClr val="accent2">
                    <a:lumMod val="75000"/>
                  </a:schemeClr>
                </a:solidFill>
              </a:rPr>
              <a:t>đó</a:t>
            </a:r>
            <a:r>
              <a:rPr lang="en-US" dirty="0">
                <a:solidFill>
                  <a:schemeClr val="accent2">
                    <a:lumMod val="75000"/>
                  </a:schemeClr>
                </a:solidFill>
              </a:rPr>
              <a:t> .</a:t>
            </a:r>
          </a:p>
          <a:p>
            <a:r>
              <a:rPr lang="en-US" b="1" dirty="0" smtClean="0">
                <a:solidFill>
                  <a:schemeClr val="accent2">
                    <a:lumMod val="75000"/>
                  </a:schemeClr>
                </a:solidFill>
              </a:rPr>
              <a:t>Extended </a:t>
            </a:r>
            <a:r>
              <a:rPr lang="en-US" b="1" dirty="0">
                <a:solidFill>
                  <a:schemeClr val="accent2">
                    <a:lumMod val="75000"/>
                  </a:schemeClr>
                </a:solidFill>
              </a:rPr>
              <a:t>Validation (EV SSL</a:t>
            </a:r>
            <a:r>
              <a:rPr lang="en-US" b="1" dirty="0" smtClean="0">
                <a:solidFill>
                  <a:schemeClr val="accent2">
                    <a:lumMod val="75000"/>
                  </a:schemeClr>
                </a:solidFill>
              </a:rPr>
              <a:t>):</a:t>
            </a:r>
            <a:r>
              <a:rPr lang="en-US" dirty="0">
                <a:solidFill>
                  <a:schemeClr val="accent2">
                    <a:lumMod val="75000"/>
                  </a:schemeClr>
                </a:solidFill>
              </a:rPr>
              <a:t>Cho </a:t>
            </a:r>
            <a:r>
              <a:rPr lang="en-US" dirty="0" err="1">
                <a:solidFill>
                  <a:schemeClr val="accent2">
                    <a:lumMod val="75000"/>
                  </a:schemeClr>
                </a:solidFill>
              </a:rPr>
              <a:t>khách</a:t>
            </a:r>
            <a:r>
              <a:rPr lang="en-US" dirty="0">
                <a:solidFill>
                  <a:schemeClr val="accent2">
                    <a:lumMod val="75000"/>
                  </a:schemeClr>
                </a:solidFill>
              </a:rPr>
              <a:t> </a:t>
            </a:r>
            <a:r>
              <a:rPr lang="en-US" dirty="0" err="1">
                <a:solidFill>
                  <a:schemeClr val="accent2">
                    <a:lumMod val="75000"/>
                  </a:schemeClr>
                </a:solidFill>
              </a:rPr>
              <a:t>hàng</a:t>
            </a:r>
            <a:r>
              <a:rPr lang="en-US" dirty="0">
                <a:solidFill>
                  <a:schemeClr val="accent2">
                    <a:lumMod val="75000"/>
                  </a:schemeClr>
                </a:solidFill>
              </a:rPr>
              <a:t> </a:t>
            </a:r>
            <a:r>
              <a:rPr lang="en-US" dirty="0" err="1">
                <a:solidFill>
                  <a:schemeClr val="accent2">
                    <a:lumMod val="75000"/>
                  </a:schemeClr>
                </a:solidFill>
              </a:rPr>
              <a:t>của</a:t>
            </a:r>
            <a:r>
              <a:rPr lang="en-US" dirty="0">
                <a:solidFill>
                  <a:schemeClr val="accent2">
                    <a:lumMod val="75000"/>
                  </a:schemeClr>
                </a:solidFill>
              </a:rPr>
              <a:t> </a:t>
            </a:r>
            <a:r>
              <a:rPr lang="en-US" dirty="0" err="1">
                <a:solidFill>
                  <a:schemeClr val="accent2">
                    <a:lumMod val="75000"/>
                  </a:schemeClr>
                </a:solidFill>
              </a:rPr>
              <a:t>bạn</a:t>
            </a:r>
            <a:r>
              <a:rPr lang="en-US" dirty="0">
                <a:solidFill>
                  <a:schemeClr val="accent2">
                    <a:lumMod val="75000"/>
                  </a:schemeClr>
                </a:solidFill>
              </a:rPr>
              <a:t> </a:t>
            </a:r>
            <a:r>
              <a:rPr lang="en-US" dirty="0" err="1">
                <a:solidFill>
                  <a:schemeClr val="accent2">
                    <a:lumMod val="75000"/>
                  </a:schemeClr>
                </a:solidFill>
              </a:rPr>
              <a:t>thấy</a:t>
            </a:r>
            <a:r>
              <a:rPr lang="en-US" dirty="0">
                <a:solidFill>
                  <a:schemeClr val="accent2">
                    <a:lumMod val="75000"/>
                  </a:schemeClr>
                </a:solidFill>
              </a:rPr>
              <a:t> Website </a:t>
            </a:r>
            <a:r>
              <a:rPr lang="en-US" dirty="0" err="1">
                <a:solidFill>
                  <a:schemeClr val="accent2">
                    <a:lumMod val="75000"/>
                  </a:schemeClr>
                </a:solidFill>
              </a:rPr>
              <a:t>đang</a:t>
            </a:r>
            <a:r>
              <a:rPr lang="en-US" dirty="0">
                <a:solidFill>
                  <a:schemeClr val="accent2">
                    <a:lumMod val="75000"/>
                  </a:schemeClr>
                </a:solidFill>
              </a:rPr>
              <a:t> </a:t>
            </a:r>
            <a:r>
              <a:rPr lang="en-US" dirty="0" err="1">
                <a:solidFill>
                  <a:schemeClr val="accent2">
                    <a:lumMod val="75000"/>
                  </a:schemeClr>
                </a:solidFill>
              </a:rPr>
              <a:t>sử</a:t>
            </a:r>
            <a:r>
              <a:rPr lang="en-US" dirty="0">
                <a:solidFill>
                  <a:schemeClr val="accent2">
                    <a:lumMod val="75000"/>
                  </a:schemeClr>
                </a:solidFill>
              </a:rPr>
              <a:t> </a:t>
            </a:r>
            <a:r>
              <a:rPr lang="en-US" dirty="0" err="1">
                <a:solidFill>
                  <a:schemeClr val="accent2">
                    <a:lumMod val="75000"/>
                  </a:schemeClr>
                </a:solidFill>
              </a:rPr>
              <a:t>dụng</a:t>
            </a:r>
            <a:r>
              <a:rPr lang="en-US" dirty="0">
                <a:solidFill>
                  <a:schemeClr val="accent2">
                    <a:lumMod val="75000"/>
                  </a:schemeClr>
                </a:solidFill>
              </a:rPr>
              <a:t>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thư</a:t>
            </a:r>
            <a:r>
              <a:rPr lang="en-US" dirty="0">
                <a:solidFill>
                  <a:schemeClr val="accent2">
                    <a:lumMod val="75000"/>
                  </a:schemeClr>
                </a:solidFill>
              </a:rPr>
              <a:t> SSL </a:t>
            </a:r>
            <a:r>
              <a:rPr lang="en-US" dirty="0" err="1">
                <a:solidFill>
                  <a:schemeClr val="accent2">
                    <a:lumMod val="75000"/>
                  </a:schemeClr>
                </a:solidFill>
              </a:rPr>
              <a:t>có</a:t>
            </a:r>
            <a:r>
              <a:rPr lang="en-US" dirty="0">
                <a:solidFill>
                  <a:schemeClr val="accent2">
                    <a:lumMod val="75000"/>
                  </a:schemeClr>
                </a:solidFill>
              </a:rPr>
              <a:t> </a:t>
            </a:r>
            <a:r>
              <a:rPr lang="en-US" dirty="0" err="1">
                <a:solidFill>
                  <a:schemeClr val="accent2">
                    <a:lumMod val="75000"/>
                  </a:schemeClr>
                </a:solidFill>
              </a:rPr>
              <a:t>độ</a:t>
            </a:r>
            <a:r>
              <a:rPr lang="en-US" dirty="0">
                <a:solidFill>
                  <a:schemeClr val="accent2">
                    <a:lumMod val="75000"/>
                  </a:schemeClr>
                </a:solidFill>
              </a:rPr>
              <a:t> </a:t>
            </a:r>
            <a:r>
              <a:rPr lang="en-US" dirty="0" err="1">
                <a:solidFill>
                  <a:schemeClr val="accent2">
                    <a:lumMod val="75000"/>
                  </a:schemeClr>
                </a:solidFill>
              </a:rPr>
              <a:t>bảo</a:t>
            </a:r>
            <a:r>
              <a:rPr lang="en-US" dirty="0">
                <a:solidFill>
                  <a:schemeClr val="accent2">
                    <a:lumMod val="75000"/>
                  </a:schemeClr>
                </a:solidFill>
              </a:rPr>
              <a:t> </a:t>
            </a:r>
            <a:r>
              <a:rPr lang="en-US" dirty="0" err="1">
                <a:solidFill>
                  <a:schemeClr val="accent2">
                    <a:lumMod val="75000"/>
                  </a:schemeClr>
                </a:solidFill>
              </a:rPr>
              <a:t>mật</a:t>
            </a:r>
            <a:r>
              <a:rPr lang="en-US" dirty="0">
                <a:solidFill>
                  <a:schemeClr val="accent2">
                    <a:lumMod val="75000"/>
                  </a:schemeClr>
                </a:solidFill>
              </a:rPr>
              <a:t> </a:t>
            </a:r>
            <a:r>
              <a:rPr lang="en-US" dirty="0" err="1">
                <a:solidFill>
                  <a:schemeClr val="accent2">
                    <a:lumMod val="75000"/>
                  </a:schemeClr>
                </a:solidFill>
              </a:rPr>
              <a:t>cao</a:t>
            </a:r>
            <a:r>
              <a:rPr lang="en-US" dirty="0">
                <a:solidFill>
                  <a:schemeClr val="accent2">
                    <a:lumMod val="75000"/>
                  </a:schemeClr>
                </a:solidFill>
              </a:rPr>
              <a:t> </a:t>
            </a:r>
            <a:r>
              <a:rPr lang="en-US" dirty="0" err="1">
                <a:solidFill>
                  <a:schemeClr val="accent2">
                    <a:lumMod val="75000"/>
                  </a:schemeClr>
                </a:solidFill>
              </a:rPr>
              <a:t>nhất</a:t>
            </a:r>
            <a:r>
              <a:rPr lang="en-US" dirty="0">
                <a:solidFill>
                  <a:schemeClr val="accent2">
                    <a:lumMod val="75000"/>
                  </a:schemeClr>
                </a:solidFill>
              </a:rPr>
              <a:t> </a:t>
            </a:r>
            <a:r>
              <a:rPr lang="en-US" dirty="0" err="1">
                <a:solidFill>
                  <a:schemeClr val="accent2">
                    <a:lumMod val="75000"/>
                  </a:schemeClr>
                </a:solidFill>
              </a:rPr>
              <a:t>và</a:t>
            </a:r>
            <a:r>
              <a:rPr lang="en-US" dirty="0">
                <a:solidFill>
                  <a:schemeClr val="accent2">
                    <a:lumMod val="75000"/>
                  </a:schemeClr>
                </a:solidFill>
              </a:rPr>
              <a:t> </a:t>
            </a:r>
            <a:r>
              <a:rPr lang="en-US" dirty="0" err="1">
                <a:solidFill>
                  <a:schemeClr val="accent2">
                    <a:lumMod val="75000"/>
                  </a:schemeClr>
                </a:solidFill>
              </a:rPr>
              <a:t>được</a:t>
            </a:r>
            <a:r>
              <a:rPr lang="en-US" dirty="0">
                <a:solidFill>
                  <a:schemeClr val="accent2">
                    <a:lumMod val="75000"/>
                  </a:schemeClr>
                </a:solidFill>
              </a:rPr>
              <a:t> </a:t>
            </a:r>
            <a:r>
              <a:rPr lang="en-US" dirty="0" err="1">
                <a:solidFill>
                  <a:schemeClr val="accent2">
                    <a:lumMod val="75000"/>
                  </a:schemeClr>
                </a:solidFill>
              </a:rPr>
              <a:t>rà</a:t>
            </a:r>
            <a:r>
              <a:rPr lang="en-US" dirty="0">
                <a:solidFill>
                  <a:schemeClr val="accent2">
                    <a:lumMod val="75000"/>
                  </a:schemeClr>
                </a:solidFill>
              </a:rPr>
              <a:t> </a:t>
            </a:r>
            <a:r>
              <a:rPr lang="en-US" dirty="0" err="1">
                <a:solidFill>
                  <a:schemeClr val="accent2">
                    <a:lumMod val="75000"/>
                  </a:schemeClr>
                </a:solidFill>
              </a:rPr>
              <a:t>soát</a:t>
            </a:r>
            <a:r>
              <a:rPr lang="en-US" dirty="0">
                <a:solidFill>
                  <a:schemeClr val="accent2">
                    <a:lumMod val="75000"/>
                  </a:schemeClr>
                </a:solidFill>
              </a:rPr>
              <a:t> </a:t>
            </a:r>
            <a:r>
              <a:rPr lang="en-US" dirty="0" err="1">
                <a:solidFill>
                  <a:schemeClr val="accent2">
                    <a:lumMod val="75000"/>
                  </a:schemeClr>
                </a:solidFill>
              </a:rPr>
              <a:t>pháp</a:t>
            </a:r>
            <a:r>
              <a:rPr lang="en-US" dirty="0">
                <a:solidFill>
                  <a:schemeClr val="accent2">
                    <a:lumMod val="75000"/>
                  </a:schemeClr>
                </a:solidFill>
              </a:rPr>
              <a:t> </a:t>
            </a:r>
            <a:r>
              <a:rPr lang="en-US" dirty="0" err="1">
                <a:solidFill>
                  <a:schemeClr val="accent2">
                    <a:lumMod val="75000"/>
                  </a:schemeClr>
                </a:solidFill>
              </a:rPr>
              <a:t>lý</a:t>
            </a:r>
            <a:r>
              <a:rPr lang="en-US" dirty="0">
                <a:solidFill>
                  <a:schemeClr val="accent2">
                    <a:lumMod val="75000"/>
                  </a:schemeClr>
                </a:solidFill>
              </a:rPr>
              <a:t> </a:t>
            </a:r>
            <a:r>
              <a:rPr lang="en-US" dirty="0" err="1">
                <a:solidFill>
                  <a:schemeClr val="accent2">
                    <a:lumMod val="75000"/>
                  </a:schemeClr>
                </a:solidFill>
              </a:rPr>
              <a:t>kỹ</a:t>
            </a:r>
            <a:r>
              <a:rPr lang="en-US" dirty="0">
                <a:solidFill>
                  <a:schemeClr val="accent2">
                    <a:lumMod val="75000"/>
                  </a:schemeClr>
                </a:solidFill>
              </a:rPr>
              <a:t> </a:t>
            </a:r>
            <a:r>
              <a:rPr lang="en-US" dirty="0" err="1">
                <a:solidFill>
                  <a:schemeClr val="accent2">
                    <a:lumMod val="75000"/>
                  </a:schemeClr>
                </a:solidFill>
              </a:rPr>
              <a:t>càng</a:t>
            </a:r>
            <a:r>
              <a:rPr lang="en-US" dirty="0" smtClean="0">
                <a:solidFill>
                  <a:schemeClr val="accent2">
                    <a:lumMod val="75000"/>
                  </a:schemeClr>
                </a:solidFill>
              </a:rPr>
              <a:t>.</a:t>
            </a:r>
            <a:endParaRPr lang="en-US" b="1" dirty="0">
              <a:solidFill>
                <a:schemeClr val="accent2">
                  <a:lumMod val="75000"/>
                </a:schemeClr>
              </a:solidFill>
            </a:endParaRPr>
          </a:p>
          <a:p>
            <a:r>
              <a:rPr lang="en-US" b="1" dirty="0">
                <a:solidFill>
                  <a:schemeClr val="accent2">
                    <a:lumMod val="75000"/>
                  </a:schemeClr>
                </a:solidFill>
              </a:rPr>
              <a:t>Subject Alternative Names (SANs SSL</a:t>
            </a:r>
            <a:r>
              <a:rPr lang="en-US" b="1" dirty="0" smtClean="0">
                <a:solidFill>
                  <a:schemeClr val="accent2">
                    <a:lumMod val="75000"/>
                  </a:schemeClr>
                </a:solidFill>
              </a:rPr>
              <a:t>):</a:t>
            </a:r>
            <a:r>
              <a:rPr lang="en-US" dirty="0" err="1">
                <a:solidFill>
                  <a:schemeClr val="accent2">
                    <a:lumMod val="75000"/>
                  </a:schemeClr>
                </a:solidFill>
              </a:rPr>
              <a:t>Nhiều</a:t>
            </a:r>
            <a:r>
              <a:rPr lang="en-US" dirty="0">
                <a:solidFill>
                  <a:schemeClr val="accent2">
                    <a:lumMod val="75000"/>
                  </a:schemeClr>
                </a:solidFill>
              </a:rPr>
              <a:t> </a:t>
            </a:r>
            <a:r>
              <a:rPr lang="en-US" dirty="0" err="1">
                <a:solidFill>
                  <a:schemeClr val="accent2">
                    <a:lumMod val="75000"/>
                  </a:schemeClr>
                </a:solidFill>
              </a:rPr>
              <a:t>tên</a:t>
            </a:r>
            <a:r>
              <a:rPr lang="en-US" dirty="0">
                <a:solidFill>
                  <a:schemeClr val="accent2">
                    <a:lumMod val="75000"/>
                  </a:schemeClr>
                </a:solidFill>
              </a:rPr>
              <a:t> </a:t>
            </a:r>
            <a:r>
              <a:rPr lang="en-US" dirty="0" err="1">
                <a:solidFill>
                  <a:schemeClr val="accent2">
                    <a:lumMod val="75000"/>
                  </a:schemeClr>
                </a:solidFill>
              </a:rPr>
              <a:t>miền</a:t>
            </a:r>
            <a:r>
              <a:rPr lang="en-US" dirty="0">
                <a:solidFill>
                  <a:schemeClr val="accent2">
                    <a:lumMod val="75000"/>
                  </a:schemeClr>
                </a:solidFill>
              </a:rPr>
              <a:t> </a:t>
            </a:r>
            <a:r>
              <a:rPr lang="en-US" dirty="0" err="1">
                <a:solidFill>
                  <a:schemeClr val="accent2">
                    <a:lumMod val="75000"/>
                  </a:schemeClr>
                </a:solidFill>
              </a:rPr>
              <a:t>hợp</a:t>
            </a:r>
            <a:r>
              <a:rPr lang="en-US" dirty="0">
                <a:solidFill>
                  <a:schemeClr val="accent2">
                    <a:lumMod val="75000"/>
                  </a:schemeClr>
                </a:solidFill>
              </a:rPr>
              <a:t> </a:t>
            </a:r>
            <a:r>
              <a:rPr lang="en-US" dirty="0" err="1">
                <a:solidFill>
                  <a:schemeClr val="accent2">
                    <a:lumMod val="75000"/>
                  </a:schemeClr>
                </a:solidFill>
              </a:rPr>
              <a:t>nhất</a:t>
            </a:r>
            <a:r>
              <a:rPr lang="en-US" dirty="0">
                <a:solidFill>
                  <a:schemeClr val="accent2">
                    <a:lumMod val="75000"/>
                  </a:schemeClr>
                </a:solidFill>
              </a:rPr>
              <a:t> </a:t>
            </a:r>
            <a:r>
              <a:rPr lang="en-US" dirty="0" err="1">
                <a:solidFill>
                  <a:schemeClr val="accent2">
                    <a:lumMod val="75000"/>
                  </a:schemeClr>
                </a:solidFill>
              </a:rPr>
              <a:t>trong</a:t>
            </a:r>
            <a:r>
              <a:rPr lang="en-US" dirty="0">
                <a:solidFill>
                  <a:schemeClr val="accent2">
                    <a:lumMod val="75000"/>
                  </a:schemeClr>
                </a:solidFill>
              </a:rPr>
              <a:t> 1 </a:t>
            </a:r>
            <a:r>
              <a:rPr lang="en-US" dirty="0" err="1">
                <a:solidFill>
                  <a:schemeClr val="accent2">
                    <a:lumMod val="75000"/>
                  </a:schemeClr>
                </a:solidFill>
              </a:rPr>
              <a:t>chứng</a:t>
            </a:r>
            <a:r>
              <a:rPr lang="en-US" dirty="0">
                <a:solidFill>
                  <a:schemeClr val="accent2">
                    <a:lumMod val="75000"/>
                  </a:schemeClr>
                </a:solidFill>
              </a:rPr>
              <a:t> </a:t>
            </a:r>
            <a:r>
              <a:rPr lang="en-US" dirty="0" err="1">
                <a:solidFill>
                  <a:schemeClr val="accent2">
                    <a:lumMod val="75000"/>
                  </a:schemeClr>
                </a:solidFill>
              </a:rPr>
              <a:t>thư</a:t>
            </a:r>
            <a:r>
              <a:rPr lang="en-US" dirty="0">
                <a:solidFill>
                  <a:schemeClr val="accent2">
                    <a:lumMod val="75000"/>
                  </a:schemeClr>
                </a:solidFill>
              </a:rPr>
              <a:t> </a:t>
            </a:r>
            <a:r>
              <a:rPr lang="en-US" dirty="0" err="1" smtClean="0">
                <a:solidFill>
                  <a:schemeClr val="accent2">
                    <a:lumMod val="75000"/>
                  </a:schemeClr>
                </a:solidFill>
              </a:rPr>
              <a:t>số</a:t>
            </a:r>
            <a:endParaRPr lang="en-US" b="1" dirty="0">
              <a:solidFill>
                <a:schemeClr val="accent2">
                  <a:lumMod val="75000"/>
                </a:schemeClr>
              </a:solidFill>
            </a:endParaRPr>
          </a:p>
          <a:p>
            <a:pPr lvl="0"/>
            <a:r>
              <a:rPr lang="en-US" b="1" dirty="0">
                <a:solidFill>
                  <a:schemeClr val="accent2">
                    <a:lumMod val="75000"/>
                  </a:schemeClr>
                </a:solidFill>
              </a:rPr>
              <a:t>Wildcard SSL Certificate (Wildcard SSL</a:t>
            </a:r>
            <a:r>
              <a:rPr lang="en-US" b="1" dirty="0" smtClean="0">
                <a:solidFill>
                  <a:schemeClr val="accent2">
                    <a:lumMod val="75000"/>
                  </a:schemeClr>
                </a:solidFill>
              </a:rPr>
              <a:t>):</a:t>
            </a:r>
            <a:r>
              <a:rPr lang="en-US" dirty="0" err="1">
                <a:solidFill>
                  <a:schemeClr val="accent2">
                    <a:lumMod val="75000"/>
                  </a:schemeClr>
                </a:solidFill>
              </a:rPr>
              <a:t>Sản</a:t>
            </a:r>
            <a:r>
              <a:rPr lang="en-US" dirty="0">
                <a:solidFill>
                  <a:schemeClr val="accent2">
                    <a:lumMod val="75000"/>
                  </a:schemeClr>
                </a:solidFill>
              </a:rPr>
              <a:t> </a:t>
            </a:r>
            <a:r>
              <a:rPr lang="en-US" dirty="0" err="1">
                <a:solidFill>
                  <a:schemeClr val="accent2">
                    <a:lumMod val="75000"/>
                  </a:schemeClr>
                </a:solidFill>
              </a:rPr>
              <a:t>phẩm</a:t>
            </a:r>
            <a:r>
              <a:rPr lang="en-US" dirty="0">
                <a:solidFill>
                  <a:schemeClr val="accent2">
                    <a:lumMod val="75000"/>
                  </a:schemeClr>
                </a:solidFill>
              </a:rPr>
              <a:t> </a:t>
            </a:r>
            <a:r>
              <a:rPr lang="en-US" dirty="0" err="1">
                <a:solidFill>
                  <a:schemeClr val="accent2">
                    <a:lumMod val="75000"/>
                  </a:schemeClr>
                </a:solidFill>
              </a:rPr>
              <a:t>lý</a:t>
            </a:r>
            <a:r>
              <a:rPr lang="en-US" dirty="0">
                <a:solidFill>
                  <a:schemeClr val="accent2">
                    <a:lumMod val="75000"/>
                  </a:schemeClr>
                </a:solidFill>
              </a:rPr>
              <a:t> </a:t>
            </a:r>
            <a:r>
              <a:rPr lang="en-US" dirty="0" err="1">
                <a:solidFill>
                  <a:schemeClr val="accent2">
                    <a:lumMod val="75000"/>
                  </a:schemeClr>
                </a:solidFill>
              </a:rPr>
              <a:t>tưởng</a:t>
            </a:r>
            <a:r>
              <a:rPr lang="en-US" dirty="0">
                <a:solidFill>
                  <a:schemeClr val="accent2">
                    <a:lumMod val="75000"/>
                  </a:schemeClr>
                </a:solidFill>
              </a:rPr>
              <a:t> </a:t>
            </a:r>
            <a:r>
              <a:rPr lang="en-US" dirty="0" err="1">
                <a:solidFill>
                  <a:schemeClr val="accent2">
                    <a:lumMod val="75000"/>
                  </a:schemeClr>
                </a:solidFill>
              </a:rPr>
              <a:t>dành</a:t>
            </a:r>
            <a:r>
              <a:rPr lang="en-US" dirty="0">
                <a:solidFill>
                  <a:schemeClr val="accent2">
                    <a:lumMod val="75000"/>
                  </a:schemeClr>
                </a:solidFill>
              </a:rPr>
              <a:t> </a:t>
            </a:r>
            <a:r>
              <a:rPr lang="en-US" dirty="0" err="1">
                <a:solidFill>
                  <a:schemeClr val="accent2">
                    <a:lumMod val="75000"/>
                  </a:schemeClr>
                </a:solidFill>
              </a:rPr>
              <a:t>cho</a:t>
            </a:r>
            <a:r>
              <a:rPr lang="en-US" dirty="0">
                <a:solidFill>
                  <a:schemeClr val="accent2">
                    <a:lumMod val="75000"/>
                  </a:schemeClr>
                </a:solidFill>
              </a:rPr>
              <a:t> </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cổng</a:t>
            </a:r>
            <a:r>
              <a:rPr lang="en-US" dirty="0">
                <a:solidFill>
                  <a:schemeClr val="accent2">
                    <a:lumMod val="75000"/>
                  </a:schemeClr>
                </a:solidFill>
              </a:rPr>
              <a:t> </a:t>
            </a:r>
            <a:r>
              <a:rPr lang="en-US" dirty="0" err="1">
                <a:solidFill>
                  <a:schemeClr val="accent2">
                    <a:lumMod val="75000"/>
                  </a:schemeClr>
                </a:solidFill>
              </a:rPr>
              <a:t>thương</a:t>
            </a:r>
            <a:r>
              <a:rPr lang="en-US" dirty="0">
                <a:solidFill>
                  <a:schemeClr val="accent2">
                    <a:lumMod val="75000"/>
                  </a:schemeClr>
                </a:solidFill>
              </a:rPr>
              <a:t> </a:t>
            </a:r>
            <a:r>
              <a:rPr lang="en-US" dirty="0" err="1">
                <a:solidFill>
                  <a:schemeClr val="accent2">
                    <a:lumMod val="75000"/>
                  </a:schemeClr>
                </a:solidFill>
              </a:rPr>
              <a:t>mại</a:t>
            </a:r>
            <a:r>
              <a:rPr lang="en-US" dirty="0">
                <a:solidFill>
                  <a:schemeClr val="accent2">
                    <a:lumMod val="75000"/>
                  </a:schemeClr>
                </a:solidFill>
              </a:rPr>
              <a:t> </a:t>
            </a:r>
            <a:r>
              <a:rPr lang="en-US" dirty="0" err="1">
                <a:solidFill>
                  <a:schemeClr val="accent2">
                    <a:lumMod val="75000"/>
                  </a:schemeClr>
                </a:solidFill>
              </a:rPr>
              <a:t>điện</a:t>
            </a:r>
            <a:r>
              <a:rPr lang="en-US" dirty="0">
                <a:solidFill>
                  <a:schemeClr val="accent2">
                    <a:lumMod val="75000"/>
                  </a:schemeClr>
                </a:solidFill>
              </a:rPr>
              <a:t> </a:t>
            </a:r>
            <a:r>
              <a:rPr lang="en-US" dirty="0" err="1">
                <a:solidFill>
                  <a:schemeClr val="accent2">
                    <a:lumMod val="75000"/>
                  </a:schemeClr>
                </a:solidFill>
              </a:rPr>
              <a:t>tử</a:t>
            </a:r>
            <a:r>
              <a:rPr lang="en-US" dirty="0">
                <a:solidFill>
                  <a:schemeClr val="accent2">
                    <a:lumMod val="75000"/>
                  </a:schemeClr>
                </a:solidFill>
              </a:rPr>
              <a:t>. </a:t>
            </a:r>
            <a:endParaRPr lang="en-US" b="1" dirty="0">
              <a:solidFill>
                <a:schemeClr val="accent2">
                  <a:lumMod val="75000"/>
                </a:schemeClr>
              </a:solidFill>
            </a:endParaRPr>
          </a:p>
        </p:txBody>
      </p:sp>
    </p:spTree>
    <p:extLst>
      <p:ext uri="{BB962C8B-B14F-4D97-AF65-F5344CB8AC3E}">
        <p14:creationId xmlns:p14="http://schemas.microsoft.com/office/powerpoint/2010/main" val="4225026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526332" cy="1380745"/>
          </a:xfrm>
        </p:spPr>
        <p:txBody>
          <a:bodyPr>
            <a:normAutofit/>
          </a:bodyPr>
          <a:lstStyle/>
          <a:p>
            <a:r>
              <a:rPr lang="en-US" b="1" dirty="0">
                <a:latin typeface="Arial" panose="020B0604020202020204" pitchFamily="34" charset="0"/>
                <a:cs typeface="Arial" panose="020B0604020202020204" pitchFamily="34" charset="0"/>
              </a:rPr>
              <a:t>Chương2:	</a:t>
            </a:r>
            <a:r>
              <a:rPr lang="vi-VN" b="1" dirty="0">
                <a:latin typeface="Arial" panose="020B0604020202020204" pitchFamily="34" charset="0"/>
                <a:cs typeface="Arial" panose="020B0604020202020204" pitchFamily="34" charset="0"/>
              </a:rPr>
              <a:t>Chức năng và hoạt động của </a:t>
            </a:r>
            <a:r>
              <a:rPr lang="vi-VN" b="1" dirty="0" smtClean="0">
                <a:latin typeface="Arial" panose="020B0604020202020204" pitchFamily="34" charset="0"/>
                <a:cs typeface="Arial" panose="020B0604020202020204" pitchFamily="34" charset="0"/>
              </a:rPr>
              <a:t>SSL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2098640"/>
            <a:ext cx="8534400" cy="3615267"/>
          </a:xfrm>
        </p:spPr>
        <p:txBody>
          <a:bodyPr/>
          <a:lstStyle/>
          <a:p>
            <a:pPr marL="0" indent="0">
              <a:buNone/>
            </a:pPr>
            <a:r>
              <a:rPr lang="en-US" b="1" dirty="0" smtClean="0">
                <a:solidFill>
                  <a:schemeClr val="accent2">
                    <a:lumMod val="75000"/>
                  </a:schemeClr>
                </a:solidFill>
              </a:rPr>
              <a:t>1, </a:t>
            </a:r>
            <a:r>
              <a:rPr lang="en-US" b="1" dirty="0" err="1" smtClean="0">
                <a:solidFill>
                  <a:schemeClr val="accent2">
                    <a:lumMod val="75000"/>
                  </a:schemeClr>
                </a:solidFill>
              </a:rPr>
              <a:t>Chứ</a:t>
            </a:r>
            <a:r>
              <a:rPr lang="en-US" b="1" dirty="0" smtClean="0">
                <a:solidFill>
                  <a:schemeClr val="accent2">
                    <a:lumMod val="75000"/>
                  </a:schemeClr>
                </a:solidFill>
              </a:rPr>
              <a:t> </a:t>
            </a:r>
            <a:r>
              <a:rPr lang="en-US" b="1" dirty="0" err="1" smtClean="0">
                <a:solidFill>
                  <a:schemeClr val="accent2">
                    <a:lumMod val="75000"/>
                  </a:schemeClr>
                </a:solidFill>
              </a:rPr>
              <a:t>năng</a:t>
            </a:r>
            <a:r>
              <a:rPr lang="en-US" b="1" dirty="0" smtClean="0">
                <a:solidFill>
                  <a:schemeClr val="accent2">
                    <a:lumMod val="75000"/>
                  </a:schemeClr>
                </a:solidFill>
              </a:rPr>
              <a:t>:</a:t>
            </a:r>
          </a:p>
          <a:p>
            <a:pPr marL="0" indent="0">
              <a:buNone/>
            </a:pPr>
            <a:r>
              <a:rPr lang="vi-VN" dirty="0" smtClean="0">
                <a:solidFill>
                  <a:schemeClr val="accent2">
                    <a:lumMod val="75000"/>
                  </a:schemeClr>
                </a:solidFill>
              </a:rPr>
              <a:t>SSL </a:t>
            </a:r>
            <a:r>
              <a:rPr lang="vi-VN" dirty="0">
                <a:solidFill>
                  <a:schemeClr val="accent2">
                    <a:lumMod val="75000"/>
                  </a:schemeClr>
                </a:solidFill>
              </a:rPr>
              <a:t>là một giao thức theo mô hình khách/chủ (client/server</a:t>
            </a:r>
            <a:r>
              <a:rPr lang="de-DE" dirty="0">
                <a:solidFill>
                  <a:schemeClr val="accent2">
                    <a:lumMod val="75000"/>
                  </a:schemeClr>
                </a:solidFill>
              </a:rPr>
              <a:t>)</a:t>
            </a:r>
            <a:r>
              <a:rPr lang="vi-VN" dirty="0">
                <a:solidFill>
                  <a:schemeClr val="accent2">
                    <a:lumMod val="75000"/>
                  </a:schemeClr>
                </a:solidFill>
              </a:rPr>
              <a:t> cung cấp các dịch vụ bảo mật cơ bản trong việc kết nối ngang hàng sau đây: </a:t>
            </a:r>
            <a:endParaRPr lang="en-US" sz="1200" dirty="0">
              <a:solidFill>
                <a:schemeClr val="accent2">
                  <a:lumMod val="75000"/>
                </a:schemeClr>
              </a:solidFill>
            </a:endParaRPr>
          </a:p>
          <a:p>
            <a:r>
              <a:rPr lang="vi-VN" dirty="0" smtClean="0">
                <a:solidFill>
                  <a:schemeClr val="accent2">
                    <a:lumMod val="75000"/>
                  </a:schemeClr>
                </a:solidFill>
              </a:rPr>
              <a:t>Các </a:t>
            </a:r>
            <a:r>
              <a:rPr lang="vi-VN" dirty="0">
                <a:solidFill>
                  <a:schemeClr val="accent2">
                    <a:lumMod val="75000"/>
                  </a:schemeClr>
                </a:solidFill>
              </a:rPr>
              <a:t>dịch vụ xác thực;</a:t>
            </a:r>
            <a:endParaRPr lang="en-US" sz="1200" dirty="0">
              <a:solidFill>
                <a:schemeClr val="accent2">
                  <a:lumMod val="75000"/>
                </a:schemeClr>
              </a:solidFill>
            </a:endParaRPr>
          </a:p>
          <a:p>
            <a:r>
              <a:rPr lang="vi-VN" dirty="0" smtClean="0">
                <a:solidFill>
                  <a:schemeClr val="accent2">
                    <a:lumMod val="75000"/>
                  </a:schemeClr>
                </a:solidFill>
              </a:rPr>
              <a:t>Các </a:t>
            </a:r>
            <a:r>
              <a:rPr lang="vi-VN" dirty="0">
                <a:solidFill>
                  <a:schemeClr val="accent2">
                    <a:lumMod val="75000"/>
                  </a:schemeClr>
                </a:solidFill>
              </a:rPr>
              <a:t>dịch vụ kết nối bảo mật;</a:t>
            </a:r>
            <a:endParaRPr lang="en-US" sz="1200" dirty="0">
              <a:solidFill>
                <a:schemeClr val="accent2">
                  <a:lumMod val="75000"/>
                </a:schemeClr>
              </a:solidFill>
            </a:endParaRPr>
          </a:p>
          <a:p>
            <a:r>
              <a:rPr lang="vi-VN" dirty="0" smtClean="0">
                <a:solidFill>
                  <a:schemeClr val="accent2">
                    <a:lumMod val="75000"/>
                  </a:schemeClr>
                </a:solidFill>
              </a:rPr>
              <a:t>Các </a:t>
            </a:r>
            <a:r>
              <a:rPr lang="vi-VN" dirty="0">
                <a:solidFill>
                  <a:schemeClr val="accent2">
                    <a:lumMod val="75000"/>
                  </a:schemeClr>
                </a:solidFill>
              </a:rPr>
              <a:t>dịch vụ kết nối toàn vẹn (không phục hồi).</a:t>
            </a:r>
            <a:endParaRPr lang="en-US" sz="1200" dirty="0">
              <a:solidFill>
                <a:schemeClr val="accent2">
                  <a:lumMod val="75000"/>
                </a:schemeClr>
              </a:solidFill>
            </a:endParaRPr>
          </a:p>
          <a:p>
            <a:pPr marL="0" lvl="1" indent="0">
              <a:buNone/>
            </a:pPr>
            <a:endParaRPr lang="en-US" sz="1600" dirty="0"/>
          </a:p>
          <a:p>
            <a:pPr marL="0" indent="0">
              <a:buNone/>
            </a:pPr>
            <a:endParaRPr lang="en-US" dirty="0"/>
          </a:p>
        </p:txBody>
      </p:sp>
    </p:spTree>
    <p:extLst>
      <p:ext uri="{BB962C8B-B14F-4D97-AF65-F5344CB8AC3E}">
        <p14:creationId xmlns:p14="http://schemas.microsoft.com/office/powerpoint/2010/main" val="114847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r>
              <a:rPr lang="en-US" b="1" dirty="0"/>
              <a:t>1, </a:t>
            </a:r>
            <a:r>
              <a:rPr lang="en-US" b="1" dirty="0" err="1"/>
              <a:t>Chứ</a:t>
            </a:r>
            <a:r>
              <a:rPr lang="en-US" b="1" dirty="0"/>
              <a:t> </a:t>
            </a:r>
            <a:r>
              <a:rPr lang="en-US" b="1" dirty="0" err="1"/>
              <a:t>năng</a:t>
            </a:r>
            <a:r>
              <a:rPr lang="en-US" b="1" dirty="0" smtClean="0"/>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1417320"/>
            <a:ext cx="10343452" cy="5047488"/>
          </a:xfrm>
        </p:spPr>
        <p:txBody>
          <a:bodyPr>
            <a:normAutofit/>
          </a:bodyPr>
          <a:lstStyle/>
          <a:p>
            <a:pPr marL="0" indent="0">
              <a:buNone/>
            </a:pPr>
            <a:r>
              <a:rPr lang="vi-VN" dirty="0">
                <a:solidFill>
                  <a:schemeClr val="accent2">
                    <a:lumMod val="75000"/>
                  </a:schemeClr>
                </a:solidFill>
              </a:rPr>
              <a:t>SSL cung cấp dịch vụ kết nối an ninh có ba đặc tính cơ bản:</a:t>
            </a:r>
            <a:endParaRPr lang="en-US" dirty="0">
              <a:solidFill>
                <a:schemeClr val="accent2">
                  <a:lumMod val="75000"/>
                </a:schemeClr>
              </a:solidFill>
            </a:endParaRPr>
          </a:p>
          <a:p>
            <a:r>
              <a:rPr lang="vi-VN" dirty="0" smtClean="0">
                <a:solidFill>
                  <a:schemeClr val="accent2">
                    <a:lumMod val="75000"/>
                  </a:schemeClr>
                </a:solidFill>
              </a:rPr>
              <a:t>Kết </a:t>
            </a:r>
            <a:r>
              <a:rPr lang="vi-VN" dirty="0">
                <a:solidFill>
                  <a:schemeClr val="accent2">
                    <a:lumMod val="75000"/>
                  </a:schemeClr>
                </a:solidFill>
              </a:rPr>
              <a:t>nối bí mật. Mã hóa được sử dụng sau khi thiết lập kết nối để xác định một khóa bí mật. Mã hóa đối xứng được sử dụng để mã hóa dữ liệu (ví dụ các tiêu chuẩn mã hóa: Data Encryption Standard - DES, 3DES – Triple Data Encryption Standard, RC4).</a:t>
            </a:r>
            <a:endParaRPr lang="en-US" dirty="0">
              <a:solidFill>
                <a:schemeClr val="accent2">
                  <a:lumMod val="75000"/>
                </a:schemeClr>
              </a:solidFill>
            </a:endParaRPr>
          </a:p>
          <a:p>
            <a:r>
              <a:rPr lang="vi-VN" dirty="0" smtClean="0">
                <a:solidFill>
                  <a:schemeClr val="accent2">
                    <a:lumMod val="75000"/>
                  </a:schemeClr>
                </a:solidFill>
              </a:rPr>
              <a:t>Định </a:t>
            </a:r>
            <a:r>
              <a:rPr lang="vi-VN" dirty="0">
                <a:solidFill>
                  <a:schemeClr val="accent2">
                    <a:lumMod val="75000"/>
                  </a:schemeClr>
                </a:solidFill>
              </a:rPr>
              <a:t>danh của điểm kết nối có thể được xác thực bằng cách sử dụng mã hóa bất đối xứng hoặc khóa công khai (ví dụ như Rivest-Shamir-Adleman - RSA, Digital Signature Standard - DSS).</a:t>
            </a:r>
            <a:endParaRPr lang="en-US" dirty="0">
              <a:solidFill>
                <a:schemeClr val="accent2">
                  <a:lumMod val="75000"/>
                </a:schemeClr>
              </a:solidFill>
            </a:endParaRPr>
          </a:p>
          <a:p>
            <a:r>
              <a:rPr lang="vi-VN" dirty="0" smtClean="0">
                <a:solidFill>
                  <a:schemeClr val="accent2">
                    <a:lumMod val="75000"/>
                  </a:schemeClr>
                </a:solidFill>
              </a:rPr>
              <a:t>Kết </a:t>
            </a:r>
            <a:r>
              <a:rPr lang="vi-VN" dirty="0">
                <a:solidFill>
                  <a:schemeClr val="accent2">
                    <a:lumMod val="75000"/>
                  </a:schemeClr>
                </a:solidFill>
              </a:rPr>
              <a:t>nối đáng tin cậy. Thông điệp vận chuyển thông báo bao gồm kiểm tra tính toàn vẹn thông điệp sử dụng một MAC, hàm băm an toàn được sử dụng để tính toán MAC ví dụ SHA, MD5. </a:t>
            </a:r>
            <a:endParaRPr lang="en-US" dirty="0">
              <a:solidFill>
                <a:schemeClr val="accent2">
                  <a:lumMod val="75000"/>
                </a:schemeClr>
              </a:solidFill>
            </a:endParaRPr>
          </a:p>
        </p:txBody>
      </p:sp>
    </p:spTree>
    <p:extLst>
      <p:ext uri="{BB962C8B-B14F-4D97-AF65-F5344CB8AC3E}">
        <p14:creationId xmlns:p14="http://schemas.microsoft.com/office/powerpoint/2010/main" val="699211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r>
              <a:rPr lang="en-US" b="1" dirty="0"/>
              <a:t>1, </a:t>
            </a:r>
            <a:r>
              <a:rPr lang="en-US" b="1" dirty="0" err="1"/>
              <a:t>Chứ</a:t>
            </a:r>
            <a:r>
              <a:rPr lang="en-US" b="1" dirty="0"/>
              <a:t> </a:t>
            </a:r>
            <a:r>
              <a:rPr lang="en-US" b="1" dirty="0" err="1"/>
              <a:t>năng</a:t>
            </a:r>
            <a:r>
              <a:rPr lang="en-US" b="1" dirty="0"/>
              <a: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2098640"/>
            <a:ext cx="10160572" cy="4494184"/>
          </a:xfrm>
        </p:spPr>
        <p:txBody>
          <a:bodyPr>
            <a:normAutofit/>
          </a:bodyPr>
          <a:lstStyle/>
          <a:p>
            <a:pPr marL="0" indent="0">
              <a:buNone/>
            </a:pPr>
            <a:r>
              <a:rPr lang="vi-VN" dirty="0">
                <a:solidFill>
                  <a:schemeClr val="accent2">
                    <a:lumMod val="75000"/>
                  </a:schemeClr>
                </a:solidFill>
              </a:rPr>
              <a:t>SSL được xem như một tầng trung gian tốt nhất giữa tầng giao vận và tầng ứng dụng trong mô hình TCP/IP. SSL có hai chức năng chính sau:</a:t>
            </a:r>
            <a:endParaRPr lang="en-US" dirty="0">
              <a:solidFill>
                <a:schemeClr val="accent2">
                  <a:lumMod val="75000"/>
                </a:schemeClr>
              </a:solidFill>
            </a:endParaRPr>
          </a:p>
          <a:p>
            <a:r>
              <a:rPr lang="vi-VN" dirty="0" smtClean="0">
                <a:solidFill>
                  <a:schemeClr val="accent2">
                    <a:lumMod val="75000"/>
                  </a:schemeClr>
                </a:solidFill>
              </a:rPr>
              <a:t>Thứ </a:t>
            </a:r>
            <a:r>
              <a:rPr lang="vi-VN" dirty="0">
                <a:solidFill>
                  <a:schemeClr val="accent2">
                    <a:lumMod val="75000"/>
                  </a:schemeClr>
                </a:solidFill>
              </a:rPr>
              <a:t>nhất là thiết lập một kênh kết nối an toàn giữa các điểm giao tiếp (ví dụ, xác thực và bảo mật).</a:t>
            </a:r>
            <a:endParaRPr lang="en-US" dirty="0">
              <a:solidFill>
                <a:schemeClr val="accent2">
                  <a:lumMod val="75000"/>
                </a:schemeClr>
              </a:solidFill>
            </a:endParaRPr>
          </a:p>
          <a:p>
            <a:r>
              <a:rPr lang="vi-VN" dirty="0" smtClean="0">
                <a:solidFill>
                  <a:schemeClr val="accent2">
                    <a:lumMod val="75000"/>
                  </a:schemeClr>
                </a:solidFill>
              </a:rPr>
              <a:t>Thứ </a:t>
            </a:r>
            <a:r>
              <a:rPr lang="vi-VN" dirty="0">
                <a:solidFill>
                  <a:schemeClr val="accent2">
                    <a:lumMod val="75000"/>
                  </a:schemeClr>
                </a:solidFill>
              </a:rPr>
              <a:t>hai, SSL sử dụng kết nối này để truyền tải dữ liệu của giao thức ở tầng cao hơn từ nơi gửi đến nơi nhận một cách an toàn. Do đó, nó chia dữ liệu thành các phần nhỏ hơn và xử lý từng phần dữ liệu đã chia đó, mỗi phần có thể được nén, xác thực với một MAC, mã hóa, thêm vào trước với một tiêu đề và được truyền đến nơi nhận. Mỗi phần dữ liệu được xử lý và chuẩn bị theo cách này được gọi là một bản ghi SSL.</a:t>
            </a:r>
            <a:endParaRPr lang="en-US" dirty="0">
              <a:solidFill>
                <a:schemeClr val="accent2">
                  <a:lumMod val="75000"/>
                </a:schemeClr>
              </a:solidFill>
            </a:endParaRPr>
          </a:p>
          <a:p>
            <a:r>
              <a:rPr lang="vi-VN" dirty="0" smtClean="0">
                <a:solidFill>
                  <a:schemeClr val="accent2">
                    <a:lumMod val="75000"/>
                  </a:schemeClr>
                </a:solidFill>
              </a:rPr>
              <a:t>Về </a:t>
            </a:r>
            <a:r>
              <a:rPr lang="vi-VN" dirty="0">
                <a:solidFill>
                  <a:schemeClr val="accent2">
                    <a:lumMod val="75000"/>
                  </a:schemeClr>
                </a:solidFill>
              </a:rPr>
              <a:t>phía người nhận, các bản ghi SSL phải được giải mã, xác nhận (sử dụng MAC của mình), giải nén, và tập hợp lại, trước khi dữ liệu có thể được gửi đến các tầng cao hơn tương ứng, thường là tầng ứng dụng.</a:t>
            </a:r>
            <a:endParaRPr lang="en-US" dirty="0">
              <a:solidFill>
                <a:schemeClr val="accent2">
                  <a:lumMod val="75000"/>
                </a:schemeClr>
              </a:solidFill>
            </a:endParaRPr>
          </a:p>
          <a:p>
            <a:pPr marL="0" indent="0">
              <a:buNone/>
            </a:pPr>
            <a:endParaRPr lang="en-US" dirty="0"/>
          </a:p>
        </p:txBody>
      </p:sp>
    </p:spTree>
    <p:extLst>
      <p:ext uri="{BB962C8B-B14F-4D97-AF65-F5344CB8AC3E}">
        <p14:creationId xmlns:p14="http://schemas.microsoft.com/office/powerpoint/2010/main" val="171037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r>
              <a:rPr lang="en-US" b="1" dirty="0"/>
              <a:t>1</a:t>
            </a:r>
            <a:r>
              <a:rPr lang="en-US" b="1" dirty="0" smtClean="0"/>
              <a:t>. CHỨC NĂNG</a:t>
            </a:r>
            <a:endParaRPr lang="en-US" dirty="0">
              <a:latin typeface="Arial" panose="020B0604020202020204" pitchFamily="34" charset="0"/>
              <a:cs typeface="Arial" panose="020B0604020202020204" pitchFamily="34" charset="0"/>
            </a:endParaRPr>
          </a:p>
        </p:txBody>
      </p:sp>
      <p:pic>
        <p:nvPicPr>
          <p:cNvPr id="4" name="Content Placeholder 3" descr="ss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2614" y="2098674"/>
            <a:ext cx="8315826" cy="4274693"/>
          </a:xfrm>
          <a:prstGeom prst="rect">
            <a:avLst/>
          </a:prstGeom>
          <a:noFill/>
        </p:spPr>
      </p:pic>
    </p:spTree>
    <p:extLst>
      <p:ext uri="{BB962C8B-B14F-4D97-AF65-F5344CB8AC3E}">
        <p14:creationId xmlns:p14="http://schemas.microsoft.com/office/powerpoint/2010/main" val="367587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40" y="374904"/>
            <a:ext cx="10434892" cy="1380745"/>
          </a:xfrm>
        </p:spPr>
        <p:txBody>
          <a:bodyPr>
            <a:normAutofit/>
          </a:bodyPr>
          <a:lstStyle/>
          <a:p>
            <a:r>
              <a:rPr lang="en-US" b="1" dirty="0"/>
              <a:t>2. </a:t>
            </a:r>
            <a:r>
              <a:rPr lang="vi-VN" b="1" dirty="0"/>
              <a:t>Các trạng thái phiên làm việc và kết nối của </a:t>
            </a:r>
            <a:r>
              <a:rPr lang="vi-VN" b="1" dirty="0" smtClean="0"/>
              <a:t>SSL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2540" y="2098640"/>
            <a:ext cx="8534400" cy="3615267"/>
          </a:xfrm>
        </p:spPr>
        <p:txBody>
          <a:bodyPr>
            <a:normAutofit lnSpcReduction="10000"/>
          </a:bodyPr>
          <a:lstStyle/>
          <a:p>
            <a:pPr marL="457200" indent="-457200">
              <a:buAutoNum type="alphaLcPeriod"/>
            </a:pPr>
            <a:r>
              <a:rPr lang="vi-VN" b="1" dirty="0" smtClean="0">
                <a:solidFill>
                  <a:schemeClr val="tx1"/>
                </a:solidFill>
              </a:rPr>
              <a:t>Các </a:t>
            </a:r>
            <a:r>
              <a:rPr lang="vi-VN" b="1" dirty="0">
                <a:solidFill>
                  <a:schemeClr val="tx1"/>
                </a:solidFill>
              </a:rPr>
              <a:t>trạng thái phiên làm việc </a:t>
            </a:r>
            <a:endParaRPr lang="af-ZA" b="1" dirty="0" smtClean="0">
              <a:solidFill>
                <a:schemeClr val="tx1"/>
              </a:solidFill>
            </a:endParaRPr>
          </a:p>
          <a:p>
            <a:r>
              <a:rPr lang="vi-VN" dirty="0" smtClean="0">
                <a:solidFill>
                  <a:schemeClr val="accent2">
                    <a:lumMod val="75000"/>
                  </a:schemeClr>
                </a:solidFill>
                <a:latin typeface="Arial" pitchFamily="34" charset="0"/>
                <a:cs typeface="Arial" pitchFamily="34" charset="0"/>
              </a:rPr>
              <a:t>Một </a:t>
            </a:r>
            <a:r>
              <a:rPr lang="vi-VN" dirty="0">
                <a:solidFill>
                  <a:schemeClr val="accent2">
                    <a:lumMod val="75000"/>
                  </a:schemeClr>
                </a:solidFill>
                <a:latin typeface="Arial" pitchFamily="34" charset="0"/>
                <a:cs typeface="Arial" pitchFamily="34" charset="0"/>
              </a:rPr>
              <a:t>phiên làm việc của SSL có trạng thái. Đây là nhiệm vụ của Giao thức thiết lập SSL để điều phối các trạng thái của máy khách và máy chủ, do đó cho phép giao thức quản lý cơ chế làm việc của mỗi máy để hoạt động thống nhất mặc dù hành động không diễn ra đồng thời. </a:t>
            </a:r>
            <a:endParaRPr lang="af-ZA" dirty="0" smtClean="0">
              <a:solidFill>
                <a:schemeClr val="accent2">
                  <a:lumMod val="75000"/>
                </a:schemeClr>
              </a:solidFill>
              <a:latin typeface="Arial" pitchFamily="34" charset="0"/>
              <a:cs typeface="Arial" pitchFamily="34" charset="0"/>
            </a:endParaRPr>
          </a:p>
          <a:p>
            <a:r>
              <a:rPr lang="vi-VN" dirty="0">
                <a:solidFill>
                  <a:schemeClr val="accent2">
                    <a:lumMod val="75000"/>
                  </a:schemeClr>
                </a:solidFill>
                <a:latin typeface="Arial" pitchFamily="34" charset="0"/>
                <a:cs typeface="Arial" pitchFamily="34" charset="0"/>
              </a:rPr>
              <a:t>Có hai trạng thái làm việc, một là trạng thái hoạt động hiện tại (trong quá trình thiết lập giao thức), hai là trạng thái chờ. </a:t>
            </a:r>
            <a:endParaRPr lang="af-ZA" dirty="0" smtClean="0">
              <a:solidFill>
                <a:schemeClr val="accent2">
                  <a:lumMod val="75000"/>
                </a:schemeClr>
              </a:solidFill>
              <a:latin typeface="Arial" pitchFamily="34" charset="0"/>
              <a:cs typeface="Arial" pitchFamily="34" charset="0"/>
            </a:endParaRPr>
          </a:p>
          <a:p>
            <a:r>
              <a:rPr lang="vi-VN" dirty="0">
                <a:solidFill>
                  <a:schemeClr val="accent2">
                    <a:lumMod val="75000"/>
                  </a:schemeClr>
                </a:solidFill>
                <a:latin typeface="Arial" pitchFamily="34" charset="0"/>
                <a:cs typeface="Arial" pitchFamily="34" charset="0"/>
              </a:rPr>
              <a:t>Bên cạnh đó, cũng phân biệt các trạng thái đọc và ghi để duy trì cơ chế làm việc. Khi máy khách hay máy chủ nhận một thông báo đặc tả thay đổi mã hóa, nó sao chép trạng thái chờ đọc vào trạng thái đọc hiện tại. </a:t>
            </a:r>
            <a:endParaRPr lang="en-US" dirty="0">
              <a:solidFill>
                <a:schemeClr val="accent2">
                  <a:lumMod val="75000"/>
                </a:schemeClr>
              </a:solidFill>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1187814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171</TotalTime>
  <Words>1362</Words>
  <Application>Microsoft Office PowerPoint</Application>
  <PresentationFormat>Custom</PresentationFormat>
  <Paragraphs>72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Slice</vt:lpstr>
      <vt:lpstr>GIAO THỨC SSL</vt:lpstr>
      <vt:lpstr>Chương 1: Tổng quan về giao thức SSL</vt:lpstr>
      <vt:lpstr>Chương 1: Tổng quan về giao thức SSL</vt:lpstr>
      <vt:lpstr>2, Một số định nghĩa, thuật ngữ thường gặp về SSL là gì?</vt:lpstr>
      <vt:lpstr>Chương2: Chức năng và hoạt động của SSL</vt:lpstr>
      <vt:lpstr>1, Chứ năng:</vt:lpstr>
      <vt:lpstr>1, Chứ năng:</vt:lpstr>
      <vt:lpstr>1. CHỨC NĂNG</vt:lpstr>
      <vt:lpstr>2. Các trạng thái phiên làm việc và kết nối của SSL</vt:lpstr>
      <vt:lpstr>b. kết nối của SSL</vt:lpstr>
      <vt:lpstr>3. Tại sao nên sử dụng SSL?</vt:lpstr>
      <vt:lpstr>4. Lợi ích khi sử dụng SSL là gì?</vt:lpstr>
      <vt:lpstr>Chương 3. Hướng dẫn cài đặt SSL</vt:lpstr>
      <vt:lpstr>Tiếp theo, bạn nhấp chọn vào mục SSL/TLS trong trình đơn SECURITY</vt:lpstr>
      <vt:lpstr>Trong giao diện chính SSL/TLS, bạn nhấp chọn vào mục Manage SSL sites</vt:lpstr>
      <vt:lpstr>Trong giao diện Manage SSL Hosts, bạn chọn tên miền cần cài đặt chứng chỉ SSL</vt:lpstr>
      <vt:lpstr>Ngay phía bên dưới, bạn copy và dán chính xác nội dung file CRT, Private Key và CA lần lượt vào 3 ô trống Certificate: (CRT), Private Key (KEY), Certificate Authority Bundle (CABUNDLE) tương ứng. </vt:lpstr>
      <vt:lpstr>Cuối cùng bạn nhấp chọn Install Certificate để hệ thống khởi động tiến trình cài đặt chứng chỉ SSL.</vt:lpstr>
      <vt:lpstr>Cảm ơn mọi người đã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SSL</dc:title>
  <dc:creator>Welcome</dc:creator>
  <cp:lastModifiedBy>84792471891</cp:lastModifiedBy>
  <cp:revision>10</cp:revision>
  <dcterms:created xsi:type="dcterms:W3CDTF">2021-04-28T18:39:16Z</dcterms:created>
  <dcterms:modified xsi:type="dcterms:W3CDTF">2021-04-29T07:39:18Z</dcterms:modified>
</cp:coreProperties>
</file>