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B126B24-B6C0-4E22-966D-320A588E215B}" type="datetimeFigureOut">
              <a:rPr lang="en-US" smtClean="0"/>
              <a:t>4/22/2021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2D3B88F-5A98-4E52-AD43-0EC2235CCA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126B24-B6C0-4E22-966D-320A588E215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3B88F-5A98-4E52-AD43-0EC2235CCA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126B24-B6C0-4E22-966D-320A588E215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3B88F-5A98-4E52-AD43-0EC2235CCA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B126B24-B6C0-4E22-966D-320A588E215B}" type="datetimeFigureOut">
              <a:rPr lang="en-US" smtClean="0"/>
              <a:t>4/22/2021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12D3B88F-5A98-4E52-AD43-0EC2235CCA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B126B24-B6C0-4E22-966D-320A588E215B}" type="datetimeFigureOut">
              <a:rPr lang="en-US" smtClean="0"/>
              <a:t>4/22/2021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12D3B88F-5A98-4E52-AD43-0EC2235CCAC7}"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B126B24-B6C0-4E22-966D-320A588E215B}" type="datetimeFigureOut">
              <a:rPr lang="en-US" smtClean="0"/>
              <a:t>4/22/2021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12D3B88F-5A98-4E52-AD43-0EC2235CCA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B126B24-B6C0-4E22-966D-320A588E215B}" type="datetimeFigureOut">
              <a:rPr lang="en-US" smtClean="0"/>
              <a:t>4/22/2021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2D3B88F-5A98-4E52-AD43-0EC2235CCAC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126B24-B6C0-4E22-966D-320A588E215B}"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3B88F-5A98-4E52-AD43-0EC2235CCA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B126B24-B6C0-4E22-966D-320A588E215B}" type="datetimeFigureOut">
              <a:rPr lang="en-US" smtClean="0"/>
              <a:t>4/22/2021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12D3B88F-5A98-4E52-AD43-0EC2235CCA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B126B24-B6C0-4E22-966D-320A588E215B}" type="datetimeFigureOut">
              <a:rPr lang="en-US" smtClean="0"/>
              <a:t>4/22/2021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2D3B88F-5A98-4E52-AD43-0EC2235CCAC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B126B24-B6C0-4E22-966D-320A588E215B}" type="datetimeFigureOut">
              <a:rPr lang="en-US" smtClean="0"/>
              <a:t>4/22/2021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2D3B88F-5A98-4E52-AD43-0EC2235CCAC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B126B24-B6C0-4E22-966D-320A588E215B}" type="datetimeFigureOut">
              <a:rPr lang="en-US" smtClean="0"/>
              <a:t>4/22/2021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2D3B88F-5A98-4E52-AD43-0EC2235CCAC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vi.wikipedia.org/w/index.php?title=Ronald_Rivest&amp;action=edit&amp;redlink=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vi.wikipedia.org/wiki/Brute_for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f-ZA" dirty="0" smtClean="0"/>
              <a:t>THUYẾT TRÌNH VỀ MD5</a:t>
            </a:r>
            <a:endParaRPr lang="en-US" dirty="0"/>
          </a:p>
        </p:txBody>
      </p:sp>
      <p:sp>
        <p:nvSpPr>
          <p:cNvPr id="3" name="Subtitle 2"/>
          <p:cNvSpPr>
            <a:spLocks noGrp="1"/>
          </p:cNvSpPr>
          <p:nvPr>
            <p:ph type="subTitle" idx="1"/>
          </p:nvPr>
        </p:nvSpPr>
        <p:spPr/>
        <p:txBody>
          <a:bodyPr/>
          <a:lstStyle/>
          <a:p>
            <a:r>
              <a:rPr lang="af-ZA" dirty="0" smtClean="0"/>
              <a:t>THÀNH VIÊN:</a:t>
            </a:r>
            <a:r>
              <a:rPr lang="en-US" dirty="0" err="1" smtClean="0"/>
              <a:t>Lê</a:t>
            </a:r>
            <a:r>
              <a:rPr lang="en-US" dirty="0" smtClean="0"/>
              <a:t> </a:t>
            </a:r>
            <a:r>
              <a:rPr lang="en-US" dirty="0" err="1" smtClean="0"/>
              <a:t>Hoàng</a:t>
            </a:r>
            <a:r>
              <a:rPr lang="en-US" dirty="0" smtClean="0"/>
              <a:t> Nam</a:t>
            </a:r>
          </a:p>
          <a:p>
            <a:r>
              <a:rPr lang="af-ZA" dirty="0" smtClean="0"/>
              <a:t>Hoàng Vũ</a:t>
            </a:r>
          </a:p>
          <a:p>
            <a:r>
              <a:rPr lang="af-ZA" dirty="0" smtClean="0"/>
              <a:t>Nguyễn Quang Hưng</a:t>
            </a:r>
          </a:p>
        </p:txBody>
      </p:sp>
    </p:spTree>
    <p:extLst>
      <p:ext uri="{BB962C8B-B14F-4D97-AF65-F5344CB8AC3E}">
        <p14:creationId xmlns:p14="http://schemas.microsoft.com/office/powerpoint/2010/main" val="272051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1. </a:t>
            </a:r>
            <a:r>
              <a:rPr lang="en-US" b="1" i="1" dirty="0" err="1">
                <a:effectLst/>
              </a:rPr>
              <a:t>Tổng</a:t>
            </a:r>
            <a:r>
              <a:rPr lang="en-US" b="1" i="1" dirty="0">
                <a:effectLst/>
              </a:rPr>
              <a:t> </a:t>
            </a:r>
            <a:r>
              <a:rPr lang="en-US" b="1" i="1" dirty="0" err="1">
                <a:effectLst/>
              </a:rPr>
              <a:t>quan</a:t>
            </a:r>
            <a:r>
              <a:rPr lang="en-US" b="1" i="1" dirty="0">
                <a:effectLst/>
              </a:rPr>
              <a:t> </a:t>
            </a:r>
            <a:r>
              <a:rPr lang="en-US" b="1" i="1" dirty="0" err="1">
                <a:effectLst/>
              </a:rPr>
              <a:t>về</a:t>
            </a:r>
            <a:r>
              <a:rPr lang="en-US" b="1" i="1" dirty="0">
                <a:effectLst/>
              </a:rPr>
              <a:t> Visual Studio</a:t>
            </a:r>
            <a:endParaRPr lang="en-US" dirty="0"/>
          </a:p>
        </p:txBody>
      </p:sp>
      <p:sp>
        <p:nvSpPr>
          <p:cNvPr id="3" name="Content Placeholder 2"/>
          <p:cNvSpPr>
            <a:spLocks noGrp="1"/>
          </p:cNvSpPr>
          <p:nvPr>
            <p:ph idx="1"/>
          </p:nvPr>
        </p:nvSpPr>
        <p:spPr>
          <a:xfrm>
            <a:off x="457200" y="1882808"/>
            <a:ext cx="6019800" cy="4572000"/>
          </a:xfrm>
        </p:spPr>
        <p:txBody>
          <a:bodyPr>
            <a:normAutofit fontScale="85000" lnSpcReduction="20000"/>
          </a:bodyPr>
          <a:lstStyle/>
          <a:p>
            <a:r>
              <a:rPr lang="en-US" b="1" dirty="0"/>
              <a:t>Microsoft Visual Studio</a:t>
            </a:r>
            <a:r>
              <a:rPr lang="en-US" dirty="0"/>
              <a:t> </a:t>
            </a:r>
            <a:r>
              <a:rPr lang="en-US" dirty="0" err="1"/>
              <a:t>là</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(IDE) </a:t>
            </a:r>
            <a:r>
              <a:rPr lang="en-US" dirty="0" err="1"/>
              <a:t>từ</a:t>
            </a:r>
            <a:r>
              <a:rPr lang="en-US" dirty="0"/>
              <a:t> Microsoft. </a:t>
            </a:r>
            <a:r>
              <a:rPr lang="en-US" dirty="0" err="1"/>
              <a:t>Nó</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chương</a:t>
            </a:r>
            <a:r>
              <a:rPr lang="en-US" dirty="0"/>
              <a:t> </a:t>
            </a:r>
            <a:r>
              <a:rPr lang="en-US" dirty="0" err="1"/>
              <a:t>trình</a:t>
            </a:r>
            <a:r>
              <a:rPr lang="en-US" dirty="0"/>
              <a:t> </a:t>
            </a:r>
            <a:r>
              <a:rPr lang="en-US" dirty="0" err="1"/>
              <a:t>máy</a:t>
            </a:r>
            <a:r>
              <a:rPr lang="en-US" dirty="0"/>
              <a:t> </a:t>
            </a:r>
            <a:r>
              <a:rPr lang="en-US" dirty="0" err="1"/>
              <a:t>tính</a:t>
            </a:r>
            <a:r>
              <a:rPr lang="en-US" dirty="0"/>
              <a:t> </a:t>
            </a:r>
            <a:r>
              <a:rPr lang="en-US" dirty="0" err="1"/>
              <a:t>cho</a:t>
            </a:r>
            <a:r>
              <a:rPr lang="en-US" dirty="0"/>
              <a:t> Microsoft Windows, </a:t>
            </a:r>
            <a:r>
              <a:rPr lang="en-US" dirty="0" err="1"/>
              <a:t>cũng</a:t>
            </a:r>
            <a:r>
              <a:rPr lang="en-US" dirty="0"/>
              <a:t> </a:t>
            </a:r>
            <a:r>
              <a:rPr lang="en-US" dirty="0" err="1"/>
              <a:t>như</a:t>
            </a:r>
            <a:r>
              <a:rPr lang="en-US" dirty="0"/>
              <a:t> </a:t>
            </a:r>
            <a:r>
              <a:rPr lang="en-US" dirty="0" err="1"/>
              <a:t>các</a:t>
            </a:r>
            <a:r>
              <a:rPr lang="en-US" dirty="0"/>
              <a:t> </a:t>
            </a:r>
            <a:r>
              <a:rPr lang="en-US" dirty="0" err="1"/>
              <a:t>trang</a:t>
            </a:r>
            <a:r>
              <a:rPr lang="en-US" dirty="0"/>
              <a:t> web, </a:t>
            </a:r>
            <a:r>
              <a:rPr lang="en-US" dirty="0" err="1"/>
              <a:t>các</a:t>
            </a:r>
            <a:r>
              <a:rPr lang="en-US" dirty="0"/>
              <a:t> </a:t>
            </a:r>
            <a:r>
              <a:rPr lang="en-US" dirty="0" err="1"/>
              <a:t>ứng</a:t>
            </a:r>
            <a:r>
              <a:rPr lang="en-US" dirty="0"/>
              <a:t> </a:t>
            </a:r>
            <a:r>
              <a:rPr lang="en-US" dirty="0" err="1"/>
              <a:t>dụng</a:t>
            </a:r>
            <a:r>
              <a:rPr lang="en-US" dirty="0"/>
              <a:t> web </a:t>
            </a:r>
            <a:r>
              <a:rPr lang="en-US" dirty="0" err="1"/>
              <a:t>và</a:t>
            </a:r>
            <a:r>
              <a:rPr lang="en-US" dirty="0"/>
              <a:t> </a:t>
            </a:r>
            <a:r>
              <a:rPr lang="en-US" dirty="0" err="1"/>
              <a:t>các</a:t>
            </a:r>
            <a:r>
              <a:rPr lang="en-US" dirty="0"/>
              <a:t> </a:t>
            </a:r>
            <a:r>
              <a:rPr lang="en-US" dirty="0" err="1"/>
              <a:t>dịch</a:t>
            </a:r>
            <a:r>
              <a:rPr lang="en-US" dirty="0"/>
              <a:t> </a:t>
            </a:r>
            <a:r>
              <a:rPr lang="en-US" dirty="0" err="1"/>
              <a:t>vụ</a:t>
            </a:r>
            <a:r>
              <a:rPr lang="en-US" dirty="0"/>
              <a:t> web. Visual Studio </a:t>
            </a:r>
            <a:r>
              <a:rPr lang="en-US" dirty="0" err="1"/>
              <a:t>sử</a:t>
            </a:r>
            <a:r>
              <a:rPr lang="en-US" dirty="0"/>
              <a:t> </a:t>
            </a:r>
            <a:r>
              <a:rPr lang="en-US" dirty="0" err="1"/>
              <a:t>dụng</a:t>
            </a:r>
            <a:r>
              <a:rPr lang="en-US" dirty="0"/>
              <a:t> </a:t>
            </a:r>
            <a:r>
              <a:rPr lang="en-US" dirty="0" err="1"/>
              <a:t>nền</a:t>
            </a:r>
            <a:r>
              <a:rPr lang="en-US" dirty="0"/>
              <a:t> </a:t>
            </a:r>
            <a:r>
              <a:rPr lang="en-US" dirty="0" err="1"/>
              <a:t>tảng</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của</a:t>
            </a:r>
            <a:r>
              <a:rPr lang="en-US" dirty="0"/>
              <a:t> Microsoft </a:t>
            </a:r>
            <a:r>
              <a:rPr lang="en-US" dirty="0" err="1"/>
              <a:t>như</a:t>
            </a:r>
            <a:r>
              <a:rPr lang="en-US" dirty="0"/>
              <a:t> Windows API, Windows Forms, Windows Presentation Foundation, Windows Store </a:t>
            </a:r>
            <a:r>
              <a:rPr lang="en-US" dirty="0" err="1"/>
              <a:t>và</a:t>
            </a:r>
            <a:r>
              <a:rPr lang="en-US" dirty="0"/>
              <a:t> Microsoft Silverlight.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p:cNvGraphicFramePr>
          <p:nvPr>
            <p:extLst>
              <p:ext uri="{D42A27DB-BD31-4B8C-83A1-F6EECF244321}">
                <p14:modId xmlns:p14="http://schemas.microsoft.com/office/powerpoint/2010/main" val="1303118100"/>
              </p:ext>
            </p:extLst>
          </p:nvPr>
        </p:nvGraphicFramePr>
        <p:xfrm>
          <a:off x="6629400" y="2590800"/>
          <a:ext cx="2171700" cy="2162175"/>
        </p:xfrm>
        <a:graphic>
          <a:graphicData uri="http://schemas.openxmlformats.org/presentationml/2006/ole">
            <mc:AlternateContent xmlns:mc="http://schemas.openxmlformats.org/markup-compatibility/2006">
              <mc:Choice xmlns:v="urn:schemas-microsoft-com:vml" Requires="v">
                <p:oleObj spid="_x0000_s1028" name="Picture" r:id="rId3" imgW="2142857" imgH="2133333" progId="StaticDib">
                  <p:embed/>
                </p:oleObj>
              </mc:Choice>
              <mc:Fallback>
                <p:oleObj name="Picture" r:id="rId3" imgW="2142857" imgH="2133333" progId="StaticDib">
                  <p:embed/>
                  <p:pic>
                    <p:nvPicPr>
                      <p:cNvPr id="0" name="rectole00000000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90800"/>
                        <a:ext cx="2171700" cy="2162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548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p:cNvGraphicFramePr>
          <p:nvPr>
            <p:extLst>
              <p:ext uri="{D42A27DB-BD31-4B8C-83A1-F6EECF244321}">
                <p14:modId xmlns:p14="http://schemas.microsoft.com/office/powerpoint/2010/main" val="369738272"/>
              </p:ext>
            </p:extLst>
          </p:nvPr>
        </p:nvGraphicFramePr>
        <p:xfrm>
          <a:off x="6477000" y="2819400"/>
          <a:ext cx="2514600" cy="1676400"/>
        </p:xfrm>
        <a:graphic>
          <a:graphicData uri="http://schemas.openxmlformats.org/presentationml/2006/ole">
            <mc:AlternateContent xmlns:mc="http://schemas.openxmlformats.org/markup-compatibility/2006">
              <mc:Choice xmlns:v="urn:schemas-microsoft-com:vml" Requires="v">
                <p:oleObj spid="_x0000_s2052" name="Picture" r:id="rId3" imgW="8761905" imgH="6571429" progId="StaticDib">
                  <p:embed/>
                </p:oleObj>
              </mc:Choice>
              <mc:Fallback>
                <p:oleObj name="Picture" r:id="rId3" imgW="8761905" imgH="6571429" progId="StaticDib">
                  <p:embed/>
                  <p:pic>
                    <p:nvPicPr>
                      <p:cNvPr id="0" name="rectole000000000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819400"/>
                        <a:ext cx="2514600" cy="1676400"/>
                      </a:xfrm>
                      <a:prstGeom prst="rect">
                        <a:avLst/>
                      </a:prstGeom>
                      <a:solidFill>
                        <a:srgbClr val="FFFFFF"/>
                      </a:solidFill>
                      <a:ln>
                        <a:noFill/>
                      </a:ln>
                    </p:spPr>
                  </p:pic>
                </p:oleObj>
              </mc:Fallback>
            </mc:AlternateContent>
          </a:graphicData>
        </a:graphic>
      </p:graphicFrame>
      <p:sp>
        <p:nvSpPr>
          <p:cNvPr id="2" name="Title 1"/>
          <p:cNvSpPr>
            <a:spLocks noGrp="1"/>
          </p:cNvSpPr>
          <p:nvPr>
            <p:ph type="title"/>
          </p:nvPr>
        </p:nvSpPr>
        <p:spPr/>
        <p:txBody>
          <a:bodyPr/>
          <a:lstStyle/>
          <a:p>
            <a:r>
              <a:rPr lang="en-US" b="1" i="1" dirty="0">
                <a:effectLst/>
              </a:rPr>
              <a:t>2. </a:t>
            </a:r>
            <a:r>
              <a:rPr lang="en-US" b="1" i="1" dirty="0" err="1">
                <a:effectLst/>
              </a:rPr>
              <a:t>Tổng</a:t>
            </a:r>
            <a:r>
              <a:rPr lang="en-US" b="1" i="1" dirty="0">
                <a:effectLst/>
              </a:rPr>
              <a:t> </a:t>
            </a:r>
            <a:r>
              <a:rPr lang="en-US" b="1" i="1" dirty="0" err="1">
                <a:effectLst/>
              </a:rPr>
              <a:t>quan</a:t>
            </a:r>
            <a:r>
              <a:rPr lang="en-US" b="1" i="1" dirty="0">
                <a:effectLst/>
              </a:rPr>
              <a:t> </a:t>
            </a:r>
            <a:r>
              <a:rPr lang="en-US" b="1" i="1" dirty="0" err="1">
                <a:effectLst/>
              </a:rPr>
              <a:t>về</a:t>
            </a:r>
            <a:r>
              <a:rPr lang="en-US" b="1" i="1" dirty="0">
                <a:effectLst/>
              </a:rPr>
              <a:t> </a:t>
            </a:r>
            <a:r>
              <a:rPr lang="en-US" b="1" i="1" dirty="0" err="1">
                <a:effectLst/>
              </a:rPr>
              <a:t>hệ</a:t>
            </a:r>
            <a:r>
              <a:rPr lang="en-US" b="1" i="1" dirty="0">
                <a:effectLst/>
              </a:rPr>
              <a:t> </a:t>
            </a:r>
            <a:r>
              <a:rPr lang="en-US" b="1" i="1" dirty="0" err="1">
                <a:effectLst/>
              </a:rPr>
              <a:t>quản</a:t>
            </a:r>
            <a:r>
              <a:rPr lang="en-US" b="1" i="1" dirty="0">
                <a:effectLst/>
              </a:rPr>
              <a:t> </a:t>
            </a:r>
            <a:r>
              <a:rPr lang="en-US" b="1" i="1" dirty="0" err="1">
                <a:effectLst/>
              </a:rPr>
              <a:t>trị</a:t>
            </a:r>
            <a:r>
              <a:rPr lang="en-US" b="1" i="1" dirty="0">
                <a:effectLst/>
              </a:rPr>
              <a:t> </a:t>
            </a:r>
            <a:r>
              <a:rPr lang="en-US" b="1" i="1" dirty="0" err="1">
                <a:effectLst/>
              </a:rPr>
              <a:t>cơ</a:t>
            </a:r>
            <a:r>
              <a:rPr lang="en-US" b="1" i="1" dirty="0">
                <a:effectLst/>
              </a:rPr>
              <a:t> </a:t>
            </a:r>
            <a:r>
              <a:rPr lang="en-US" b="1" i="1" dirty="0" err="1">
                <a:effectLst/>
              </a:rPr>
              <a:t>sở</a:t>
            </a:r>
            <a:r>
              <a:rPr lang="en-US" b="1" i="1" dirty="0">
                <a:effectLst/>
              </a:rPr>
              <a:t> </a:t>
            </a:r>
            <a:r>
              <a:rPr lang="en-US" b="1" i="1" dirty="0" err="1">
                <a:effectLst/>
              </a:rPr>
              <a:t>dữ</a:t>
            </a:r>
            <a:r>
              <a:rPr lang="en-US" b="1" i="1" dirty="0">
                <a:effectLst/>
              </a:rPr>
              <a:t> </a:t>
            </a:r>
            <a:r>
              <a:rPr lang="en-US" b="1" i="1" dirty="0" err="1">
                <a:effectLst/>
              </a:rPr>
              <a:t>liệu</a:t>
            </a:r>
            <a:r>
              <a:rPr lang="en-US" b="1" i="1" dirty="0">
                <a:effectLst/>
              </a:rPr>
              <a:t> SQL Server</a:t>
            </a:r>
            <a:endParaRPr lang="en-US" dirty="0"/>
          </a:p>
        </p:txBody>
      </p:sp>
      <p:sp>
        <p:nvSpPr>
          <p:cNvPr id="3" name="Content Placeholder 2"/>
          <p:cNvSpPr>
            <a:spLocks noGrp="1"/>
          </p:cNvSpPr>
          <p:nvPr>
            <p:ph idx="1"/>
          </p:nvPr>
        </p:nvSpPr>
        <p:spPr>
          <a:xfrm>
            <a:off x="457200" y="1882808"/>
            <a:ext cx="6019800" cy="4572000"/>
          </a:xfrm>
        </p:spPr>
        <p:txBody>
          <a:bodyPr>
            <a:normAutofit fontScale="85000" lnSpcReduction="20000"/>
          </a:bodyPr>
          <a:lstStyle/>
          <a:p>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Microsoft SQL Server (MSSQL)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thông</a:t>
            </a:r>
            <a:r>
              <a:rPr lang="en-US" dirty="0"/>
              <a:t> </a:t>
            </a:r>
            <a:r>
              <a:rPr lang="en-US" dirty="0" err="1"/>
              <a:t>dụng</a:t>
            </a:r>
            <a:r>
              <a:rPr lang="en-US" dirty="0"/>
              <a:t> </a:t>
            </a:r>
            <a:r>
              <a:rPr lang="en-US" dirty="0" err="1"/>
              <a:t>nhất</a:t>
            </a:r>
            <a:r>
              <a:rPr lang="en-US" dirty="0"/>
              <a:t> </a:t>
            </a:r>
            <a:r>
              <a:rPr lang="en-US" dirty="0" err="1"/>
              <a:t>hiện</a:t>
            </a:r>
            <a:r>
              <a:rPr lang="en-US" dirty="0"/>
              <a:t> nay. </a:t>
            </a:r>
            <a:r>
              <a:rPr lang="en-US" dirty="0" err="1"/>
              <a:t>Đây</a:t>
            </a:r>
            <a:r>
              <a:rPr lang="en-US" dirty="0"/>
              <a:t> </a:t>
            </a:r>
            <a:r>
              <a:rPr lang="en-US" dirty="0" err="1"/>
              <a:t>là</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thường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trung</a:t>
            </a:r>
            <a:r>
              <a:rPr lang="en-US" dirty="0"/>
              <a:t> </a:t>
            </a:r>
            <a:r>
              <a:rPr lang="en-US" dirty="0" err="1"/>
              <a:t>bình</a:t>
            </a:r>
            <a:r>
              <a:rPr lang="en-US" dirty="0"/>
              <a:t>, </a:t>
            </a:r>
            <a:r>
              <a:rPr lang="en-US" dirty="0" err="1"/>
              <a:t>với</a:t>
            </a:r>
            <a:r>
              <a:rPr lang="en-US" dirty="0"/>
              <a:t> </a:t>
            </a:r>
            <a:r>
              <a:rPr lang="en-US" dirty="0" err="1"/>
              <a:t>ưu</a:t>
            </a:r>
            <a:r>
              <a:rPr lang="en-US" dirty="0"/>
              <a:t> </a:t>
            </a:r>
            <a:r>
              <a:rPr lang="en-US" dirty="0" err="1"/>
              <a:t>điểm</a:t>
            </a:r>
            <a:r>
              <a:rPr lang="en-US" dirty="0"/>
              <a:t> </a:t>
            </a:r>
            <a:r>
              <a:rPr lang="en-US" dirty="0" err="1"/>
              <a:t>có</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mạnh</a:t>
            </a:r>
            <a:r>
              <a:rPr lang="en-US" dirty="0"/>
              <a:t> </a:t>
            </a:r>
            <a:r>
              <a:rPr lang="en-US" dirty="0" err="1"/>
              <a:t>mẽ</a:t>
            </a:r>
            <a:r>
              <a:rPr lang="en-US" dirty="0"/>
              <a:t> </a:t>
            </a:r>
            <a:r>
              <a:rPr lang="en-US" dirty="0" err="1"/>
              <a:t>giúp</a:t>
            </a:r>
            <a:r>
              <a:rPr lang="en-US" dirty="0"/>
              <a:t> </a:t>
            </a:r>
            <a:r>
              <a:rPr lang="en-US" dirty="0" err="1"/>
              <a:t>cho</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bảo</a:t>
            </a:r>
            <a:r>
              <a:rPr lang="en-US" dirty="0"/>
              <a:t> </a:t>
            </a:r>
            <a:r>
              <a:rPr lang="en-US" dirty="0" err="1"/>
              <a:t>trì</a:t>
            </a:r>
            <a:r>
              <a:rPr lang="en-US" dirty="0"/>
              <a:t> </a:t>
            </a:r>
            <a:r>
              <a:rPr lang="en-US" dirty="0" err="1"/>
              <a:t>hệ</a:t>
            </a:r>
            <a:r>
              <a:rPr lang="en-US" dirty="0"/>
              <a:t> </a:t>
            </a:r>
            <a:r>
              <a:rPr lang="en-US" dirty="0" err="1"/>
              <a:t>thống</a:t>
            </a:r>
            <a:r>
              <a:rPr lang="en-US" dirty="0"/>
              <a:t> </a:t>
            </a:r>
            <a:r>
              <a:rPr lang="en-US" dirty="0" err="1"/>
              <a:t>dễ</a:t>
            </a:r>
            <a:r>
              <a:rPr lang="en-US" dirty="0"/>
              <a:t> </a:t>
            </a:r>
            <a:r>
              <a:rPr lang="en-US" dirty="0" err="1"/>
              <a:t>dàng</a:t>
            </a:r>
            <a:r>
              <a:rPr lang="en-US" dirty="0"/>
              <a:t>, </a:t>
            </a:r>
            <a:r>
              <a:rPr lang="en-US" dirty="0" err="1"/>
              <a:t>hỗ</a:t>
            </a:r>
            <a:r>
              <a:rPr lang="en-US" dirty="0"/>
              <a:t> </a:t>
            </a:r>
            <a:r>
              <a:rPr lang="en-US" dirty="0" err="1"/>
              <a:t>trợ</a:t>
            </a:r>
            <a:r>
              <a:rPr lang="en-US" dirty="0"/>
              <a:t> </a:t>
            </a:r>
            <a:r>
              <a:rPr lang="en-US" dirty="0" err="1"/>
              <a:t>nhiều</a:t>
            </a:r>
            <a:r>
              <a:rPr lang="en-US" dirty="0"/>
              <a:t> </a:t>
            </a:r>
            <a:r>
              <a:rPr lang="en-US" dirty="0" err="1"/>
              <a:t>phương</a:t>
            </a:r>
            <a:r>
              <a:rPr lang="en-US" dirty="0"/>
              <a:t> </a:t>
            </a:r>
            <a:r>
              <a:rPr lang="en-US" dirty="0" err="1"/>
              <a:t>pháp</a:t>
            </a:r>
            <a:r>
              <a:rPr lang="en-US" dirty="0"/>
              <a:t> </a:t>
            </a:r>
            <a:r>
              <a:rPr lang="en-US" dirty="0" err="1"/>
              <a:t>lưu</a:t>
            </a:r>
            <a:r>
              <a:rPr lang="en-US" dirty="0"/>
              <a:t> </a:t>
            </a:r>
            <a:r>
              <a:rPr lang="en-US" dirty="0" err="1"/>
              <a:t>trữ</a:t>
            </a:r>
            <a:r>
              <a:rPr lang="en-US" dirty="0"/>
              <a:t>, </a:t>
            </a:r>
            <a:r>
              <a:rPr lang="en-US" dirty="0" err="1"/>
              <a:t>phân</a:t>
            </a:r>
            <a:r>
              <a:rPr lang="en-US" dirty="0"/>
              <a:t> </a:t>
            </a:r>
            <a:r>
              <a:rPr lang="en-US" dirty="0" err="1"/>
              <a:t>vùng</a:t>
            </a:r>
            <a:r>
              <a:rPr lang="en-US" dirty="0"/>
              <a:t> </a:t>
            </a:r>
            <a:r>
              <a:rPr lang="en-US" dirty="0" err="1"/>
              <a:t>và</a:t>
            </a:r>
            <a:r>
              <a:rPr lang="en-US" dirty="0"/>
              <a:t> </a:t>
            </a:r>
            <a:r>
              <a:rPr lang="en-US" dirty="0" err="1"/>
              <a:t>đánh</a:t>
            </a:r>
            <a:r>
              <a:rPr lang="en-US" dirty="0"/>
              <a:t> </a:t>
            </a:r>
            <a:r>
              <a:rPr lang="en-US" dirty="0" err="1"/>
              <a:t>chỉ</a:t>
            </a:r>
            <a:r>
              <a:rPr lang="en-US" dirty="0"/>
              <a:t> </a:t>
            </a:r>
            <a:r>
              <a:rPr lang="en-US" dirty="0" err="1"/>
              <a:t>mục</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việc</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hiệu</a:t>
            </a:r>
            <a:r>
              <a:rPr lang="en-US" dirty="0"/>
              <a:t> </a:t>
            </a:r>
            <a:r>
              <a:rPr lang="en-US" dirty="0" err="1"/>
              <a:t>năng</a:t>
            </a:r>
            <a:r>
              <a:rPr lang="en-US" dirty="0"/>
              <a: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6742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effectLst/>
              </a:rPr>
              <a:t>3</a:t>
            </a:r>
            <a:r>
              <a:rPr lang="en-US" b="1" i="1" dirty="0" smtClean="0">
                <a:effectLst/>
              </a:rPr>
              <a:t>. </a:t>
            </a:r>
            <a:r>
              <a:rPr lang="en-US" b="1" i="1" dirty="0">
                <a:effectLst/>
              </a:rPr>
              <a:t>GIỚI THIỆU VỀ MÃ HÓA THÔNG </a:t>
            </a:r>
            <a:r>
              <a:rPr lang="en-US" b="1" i="1" dirty="0" smtClean="0">
                <a:effectLst/>
              </a:rPr>
              <a:t>TIN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Mã</a:t>
            </a:r>
            <a:r>
              <a:rPr lang="en-US" dirty="0"/>
              <a:t> </a:t>
            </a:r>
            <a:r>
              <a:rPr lang="en-US" dirty="0" err="1"/>
              <a:t>hóa</a:t>
            </a:r>
            <a:r>
              <a:rPr lang="en-US" dirty="0"/>
              <a:t> </a:t>
            </a:r>
            <a:r>
              <a:rPr lang="en-US" dirty="0" err="1"/>
              <a:t>thông</a:t>
            </a:r>
            <a:r>
              <a:rPr lang="en-US" dirty="0"/>
              <a:t> tin </a:t>
            </a:r>
            <a:r>
              <a:rPr lang="en-US" dirty="0" err="1"/>
              <a:t>là</a:t>
            </a:r>
            <a:r>
              <a:rPr lang="en-US" dirty="0"/>
              <a:t> </a:t>
            </a:r>
            <a:r>
              <a:rPr lang="en-US" dirty="0" err="1"/>
              <a:t>một</a:t>
            </a:r>
            <a:r>
              <a:rPr lang="en-US" dirty="0"/>
              <a:t> </a:t>
            </a:r>
            <a:r>
              <a:rPr lang="en-US" dirty="0" err="1"/>
              <a:t>hình</a:t>
            </a:r>
            <a:r>
              <a:rPr lang="en-US" dirty="0"/>
              <a:t> </a:t>
            </a:r>
            <a:r>
              <a:rPr lang="en-US" dirty="0" err="1"/>
              <a:t>thức</a:t>
            </a:r>
            <a:r>
              <a:rPr lang="en-US" dirty="0"/>
              <a:t> </a:t>
            </a:r>
            <a:r>
              <a:rPr lang="en-US" dirty="0" err="1"/>
              <a:t>biến</a:t>
            </a:r>
            <a:r>
              <a:rPr lang="en-US" dirty="0"/>
              <a:t> </a:t>
            </a:r>
            <a:r>
              <a:rPr lang="en-US" dirty="0" err="1"/>
              <a:t>đổi</a:t>
            </a:r>
            <a:r>
              <a:rPr lang="en-US" dirty="0"/>
              <a:t> </a:t>
            </a:r>
            <a:r>
              <a:rPr lang="en-US" dirty="0" err="1"/>
              <a:t>dữ</a:t>
            </a:r>
            <a:r>
              <a:rPr lang="en-US" dirty="0"/>
              <a:t> </a:t>
            </a:r>
            <a:r>
              <a:rPr lang="en-US" dirty="0" err="1"/>
              <a:t>liệu</a:t>
            </a:r>
            <a:r>
              <a:rPr lang="en-US" dirty="0"/>
              <a:t> </a:t>
            </a:r>
            <a:r>
              <a:rPr lang="en-US" dirty="0" err="1"/>
              <a:t>thành</a:t>
            </a:r>
            <a:r>
              <a:rPr lang="en-US" dirty="0"/>
              <a:t> </a:t>
            </a:r>
            <a:r>
              <a:rPr lang="en-US" dirty="0" err="1"/>
              <a:t>một</a:t>
            </a:r>
            <a:r>
              <a:rPr lang="en-US" dirty="0"/>
              <a:t> </a:t>
            </a:r>
            <a:r>
              <a:rPr lang="en-US" dirty="0" err="1"/>
              <a:t>dạng</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a:t>có</a:t>
            </a:r>
            <a:r>
              <a:rPr lang="en-US" dirty="0"/>
              <a:t> ý </a:t>
            </a:r>
            <a:r>
              <a:rPr lang="en-US" dirty="0" err="1"/>
              <a:t>nghĩa</a:t>
            </a:r>
            <a:r>
              <a:rPr lang="en-US" dirty="0"/>
              <a:t> </a:t>
            </a:r>
            <a:r>
              <a:rPr lang="en-US" dirty="0" err="1"/>
              <a:t>khác</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trước</a:t>
            </a:r>
            <a:r>
              <a:rPr lang="en-US" dirty="0"/>
              <a:t> </a:t>
            </a:r>
            <a:r>
              <a:rPr lang="en-US" dirty="0" err="1"/>
              <a:t>khi</a:t>
            </a:r>
            <a:r>
              <a:rPr lang="en-US" dirty="0"/>
              <a:t> </a:t>
            </a:r>
            <a:r>
              <a:rPr lang="en-US" dirty="0" err="1"/>
              <a:t>bị</a:t>
            </a:r>
            <a:r>
              <a:rPr lang="en-US" dirty="0"/>
              <a:t> </a:t>
            </a:r>
            <a:r>
              <a:rPr lang="en-US" dirty="0" err="1"/>
              <a:t>biến</a:t>
            </a:r>
            <a:r>
              <a:rPr lang="en-US" dirty="0"/>
              <a:t> </a:t>
            </a:r>
            <a:r>
              <a:rPr lang="en-US" dirty="0" err="1"/>
              <a:t>đổi</a:t>
            </a:r>
            <a:r>
              <a:rPr lang="en-US" dirty="0"/>
              <a:t> ban </a:t>
            </a:r>
            <a:r>
              <a:rPr lang="en-US" dirty="0" err="1"/>
              <a:t>đầu</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chỉ</a:t>
            </a:r>
            <a:r>
              <a:rPr lang="en-US" dirty="0"/>
              <a:t> </a:t>
            </a:r>
            <a:r>
              <a:rPr lang="en-US" dirty="0" err="1"/>
              <a:t>cho</a:t>
            </a:r>
            <a:r>
              <a:rPr lang="en-US" dirty="0"/>
              <a:t> </a:t>
            </a:r>
            <a:r>
              <a:rPr lang="en-US" dirty="0" err="1"/>
              <a:t>phép</a:t>
            </a:r>
            <a:r>
              <a:rPr lang="en-US" dirty="0"/>
              <a:t> </a:t>
            </a:r>
            <a:r>
              <a:rPr lang="en-US" dirty="0" err="1"/>
              <a:t>một</a:t>
            </a:r>
            <a:r>
              <a:rPr lang="en-US" dirty="0"/>
              <a:t> </a:t>
            </a:r>
            <a:r>
              <a:rPr lang="en-US" dirty="0" err="1"/>
              <a:t>số</a:t>
            </a:r>
            <a:r>
              <a:rPr lang="en-US" dirty="0"/>
              <a:t> </a:t>
            </a:r>
            <a:r>
              <a:rPr lang="en-US" dirty="0" err="1"/>
              <a:t>người</a:t>
            </a:r>
            <a:r>
              <a:rPr lang="en-US" dirty="0"/>
              <a:t> </a:t>
            </a:r>
            <a:r>
              <a:rPr lang="en-US" dirty="0" err="1"/>
              <a:t>nhất</a:t>
            </a:r>
            <a:r>
              <a:rPr lang="en-US" dirty="0"/>
              <a:t> </a:t>
            </a:r>
            <a:r>
              <a:rPr lang="en-US" dirty="0" err="1"/>
              <a:t>định</a:t>
            </a:r>
            <a:r>
              <a:rPr lang="en-US" dirty="0"/>
              <a:t> </a:t>
            </a:r>
            <a:r>
              <a:rPr lang="en-US" dirty="0" err="1"/>
              <a:t>có</a:t>
            </a:r>
            <a:r>
              <a:rPr lang="en-US" dirty="0"/>
              <a:t> </a:t>
            </a:r>
            <a:r>
              <a:rPr lang="en-US" dirty="0" err="1"/>
              <a:t>thể</a:t>
            </a:r>
            <a:r>
              <a:rPr lang="en-US" dirty="0"/>
              <a:t> </a:t>
            </a:r>
            <a:r>
              <a:rPr lang="en-US" dirty="0" err="1"/>
              <a:t>đọc</a:t>
            </a:r>
            <a:r>
              <a:rPr lang="en-US" dirty="0"/>
              <a:t> </a:t>
            </a:r>
            <a:r>
              <a:rPr lang="en-US" dirty="0" err="1"/>
              <a:t>được</a:t>
            </a:r>
            <a:r>
              <a:rPr lang="en-US" dirty="0"/>
              <a:t> </a:t>
            </a:r>
            <a:r>
              <a:rPr lang="en-US" dirty="0" err="1"/>
              <a:t>dữ</a:t>
            </a:r>
            <a:r>
              <a:rPr lang="en-US" dirty="0"/>
              <a:t> </a:t>
            </a:r>
            <a:r>
              <a:rPr lang="en-US" dirty="0" err="1"/>
              <a:t>liệu</a:t>
            </a:r>
            <a:r>
              <a:rPr lang="en-US" dirty="0"/>
              <a:t> ban </a:t>
            </a:r>
            <a:r>
              <a:rPr lang="en-US" dirty="0" err="1"/>
              <a:t>đầu</a:t>
            </a:r>
            <a:r>
              <a:rPr lang="en-US" dirty="0"/>
              <a:t>, </a:t>
            </a:r>
            <a:r>
              <a:rPr lang="en-US" dirty="0" err="1"/>
              <a:t>thông</a:t>
            </a:r>
            <a:r>
              <a:rPr lang="en-US" dirty="0"/>
              <a:t> qua </a:t>
            </a:r>
            <a:r>
              <a:rPr lang="en-US" dirty="0" err="1"/>
              <a:t>việc</a:t>
            </a:r>
            <a:r>
              <a:rPr lang="en-US" dirty="0"/>
              <a:t> </a:t>
            </a:r>
            <a:r>
              <a:rPr lang="en-US" dirty="0" err="1"/>
              <a:t>giải</a:t>
            </a:r>
            <a:r>
              <a:rPr lang="en-US" dirty="0"/>
              <a:t> </a:t>
            </a:r>
            <a:r>
              <a:rPr lang="en-US" dirty="0" err="1"/>
              <a:t>mã</a:t>
            </a:r>
            <a:r>
              <a:rPr lang="en-US" dirty="0"/>
              <a:t> </a:t>
            </a:r>
            <a:r>
              <a:rPr lang="en-US" dirty="0" err="1"/>
              <a:t>dữ</a:t>
            </a:r>
            <a:r>
              <a:rPr lang="en-US" dirty="0"/>
              <a:t> </a:t>
            </a:r>
            <a:r>
              <a:rPr lang="en-US" dirty="0" err="1"/>
              <a:t>liệu</a:t>
            </a:r>
            <a:r>
              <a:rPr lang="en-US" dirty="0"/>
              <a:t> </a:t>
            </a:r>
            <a:r>
              <a:rPr lang="en-US" dirty="0" err="1"/>
              <a:t>sau</a:t>
            </a:r>
            <a:r>
              <a:rPr lang="en-US" dirty="0"/>
              <a:t> </a:t>
            </a:r>
            <a:r>
              <a:rPr lang="en-US" dirty="0" err="1"/>
              <a:t>khi</a:t>
            </a:r>
            <a:r>
              <a:rPr lang="en-US" dirty="0"/>
              <a:t> </a:t>
            </a:r>
            <a:r>
              <a:rPr lang="en-US" dirty="0" err="1"/>
              <a:t>biến</a:t>
            </a:r>
            <a:r>
              <a:rPr lang="en-US" dirty="0"/>
              <a:t> </a:t>
            </a:r>
            <a:r>
              <a:rPr lang="en-US" dirty="0" err="1"/>
              <a:t>đổi</a:t>
            </a:r>
            <a:r>
              <a:rPr lang="en-US" dirty="0"/>
              <a:t>.</a:t>
            </a:r>
          </a:p>
          <a:p>
            <a:r>
              <a:rPr lang="en-US" dirty="0"/>
              <a:t>Hay </a:t>
            </a:r>
            <a:r>
              <a:rPr lang="en-US" dirty="0" err="1"/>
              <a:t>nói</a:t>
            </a:r>
            <a:r>
              <a:rPr lang="en-US" dirty="0"/>
              <a:t> </a:t>
            </a:r>
            <a:r>
              <a:rPr lang="en-US" dirty="0" err="1"/>
              <a:t>cách</a:t>
            </a:r>
            <a:r>
              <a:rPr lang="en-US" dirty="0"/>
              <a:t> </a:t>
            </a:r>
            <a:r>
              <a:rPr lang="en-US" dirty="0" err="1"/>
              <a:t>khác</a:t>
            </a:r>
            <a:r>
              <a:rPr lang="en-US" dirty="0"/>
              <a:t>, </a:t>
            </a:r>
            <a:r>
              <a:rPr lang="en-US" dirty="0" err="1"/>
              <a:t>mã</a:t>
            </a:r>
            <a:r>
              <a:rPr lang="en-US" dirty="0"/>
              <a:t> </a:t>
            </a:r>
            <a:r>
              <a:rPr lang="en-US" dirty="0" err="1"/>
              <a:t>hóa</a:t>
            </a:r>
            <a:r>
              <a:rPr lang="en-US" dirty="0"/>
              <a:t> </a:t>
            </a:r>
            <a:r>
              <a:rPr lang="en-US" dirty="0" err="1"/>
              <a:t>là</a:t>
            </a:r>
            <a:r>
              <a:rPr lang="en-US" dirty="0"/>
              <a:t> </a:t>
            </a:r>
            <a:r>
              <a:rPr lang="en-US" dirty="0" err="1"/>
              <a:t>biến</a:t>
            </a:r>
            <a:r>
              <a:rPr lang="en-US" dirty="0"/>
              <a:t> </a:t>
            </a:r>
            <a:r>
              <a:rPr lang="en-US" dirty="0" err="1"/>
              <a:t>dữ</a:t>
            </a:r>
            <a:r>
              <a:rPr lang="en-US" dirty="0"/>
              <a:t> </a:t>
            </a:r>
            <a:r>
              <a:rPr lang="en-US" dirty="0" err="1"/>
              <a:t>liệu</a:t>
            </a:r>
            <a:r>
              <a:rPr lang="en-US" dirty="0"/>
              <a:t> ban </a:t>
            </a:r>
            <a:r>
              <a:rPr lang="en-US" dirty="0" err="1"/>
              <a:t>đầu</a:t>
            </a:r>
            <a:r>
              <a:rPr lang="en-US" dirty="0"/>
              <a:t> A </a:t>
            </a:r>
            <a:r>
              <a:rPr lang="en-US" dirty="0" err="1"/>
              <a:t>thành</a:t>
            </a:r>
            <a:r>
              <a:rPr lang="en-US" dirty="0"/>
              <a:t> </a:t>
            </a:r>
            <a:r>
              <a:rPr lang="en-US" dirty="0" err="1"/>
              <a:t>dữ</a:t>
            </a:r>
            <a:r>
              <a:rPr lang="en-US" dirty="0"/>
              <a:t> </a:t>
            </a:r>
            <a:r>
              <a:rPr lang="en-US" dirty="0" err="1"/>
              <a:t>liệu</a:t>
            </a:r>
            <a:r>
              <a:rPr lang="en-US" dirty="0"/>
              <a:t> B, </a:t>
            </a:r>
            <a:r>
              <a:rPr lang="en-US" dirty="0" err="1"/>
              <a:t>và</a:t>
            </a:r>
            <a:r>
              <a:rPr lang="en-US" dirty="0"/>
              <a:t> </a:t>
            </a:r>
            <a:r>
              <a:rPr lang="en-US" dirty="0" err="1"/>
              <a:t>việc</a:t>
            </a:r>
            <a:r>
              <a:rPr lang="en-US" dirty="0"/>
              <a:t> </a:t>
            </a:r>
            <a:r>
              <a:rPr lang="en-US" dirty="0" err="1"/>
              <a:t>đọc</a:t>
            </a:r>
            <a:r>
              <a:rPr lang="en-US" dirty="0"/>
              <a:t> </a:t>
            </a:r>
            <a:r>
              <a:rPr lang="en-US" dirty="0" err="1"/>
              <a:t>dữ</a:t>
            </a:r>
            <a:r>
              <a:rPr lang="en-US" dirty="0"/>
              <a:t> </a:t>
            </a:r>
            <a:r>
              <a:rPr lang="en-US" dirty="0" err="1"/>
              <a:t>liệu</a:t>
            </a:r>
            <a:r>
              <a:rPr lang="en-US" dirty="0"/>
              <a:t> A </a:t>
            </a:r>
            <a:r>
              <a:rPr lang="en-US" dirty="0" err="1"/>
              <a:t>sẽ</a:t>
            </a:r>
            <a:r>
              <a:rPr lang="en-US" dirty="0"/>
              <a:t> </a:t>
            </a:r>
            <a:r>
              <a:rPr lang="en-US" dirty="0" err="1"/>
              <a:t>thông</a:t>
            </a:r>
            <a:r>
              <a:rPr lang="en-US" dirty="0"/>
              <a:t> qua </a:t>
            </a:r>
            <a:r>
              <a:rPr lang="en-US" dirty="0" err="1"/>
              <a:t>việc</a:t>
            </a:r>
            <a:r>
              <a:rPr lang="en-US" dirty="0"/>
              <a:t> </a:t>
            </a:r>
            <a:r>
              <a:rPr lang="en-US" dirty="0" err="1"/>
              <a:t>giải</a:t>
            </a:r>
            <a:r>
              <a:rPr lang="en-US" dirty="0"/>
              <a:t> </a:t>
            </a:r>
            <a:r>
              <a:rPr lang="en-US" dirty="0" err="1"/>
              <a:t>mã</a:t>
            </a:r>
            <a:r>
              <a:rPr lang="en-US" dirty="0"/>
              <a:t> </a:t>
            </a:r>
            <a:r>
              <a:rPr lang="en-US" dirty="0" err="1"/>
              <a:t>dữ</a:t>
            </a:r>
            <a:r>
              <a:rPr lang="en-US" dirty="0"/>
              <a:t> </a:t>
            </a:r>
            <a:r>
              <a:rPr lang="en-US" dirty="0" err="1"/>
              <a:t>liệu</a:t>
            </a:r>
            <a:r>
              <a:rPr lang="en-US" dirty="0"/>
              <a:t> B </a:t>
            </a:r>
            <a:r>
              <a:rPr lang="en-US" dirty="0" err="1"/>
              <a:t>về</a:t>
            </a:r>
            <a:r>
              <a:rPr lang="en-US" dirty="0"/>
              <a:t> A.</a:t>
            </a:r>
            <a:endParaRPr lang="en-US" dirty="0"/>
          </a:p>
        </p:txBody>
      </p:sp>
    </p:spTree>
    <p:extLst>
      <p:ext uri="{BB962C8B-B14F-4D97-AF65-F5344CB8AC3E}">
        <p14:creationId xmlns:p14="http://schemas.microsoft.com/office/powerpoint/2010/main" val="9411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4. </a:t>
            </a:r>
            <a:r>
              <a:rPr lang="fr-FR" cap="all" dirty="0">
                <a:effectLst/>
              </a:rPr>
              <a:t>MÃ HÓA MD5 LÀ GÌ</a:t>
            </a:r>
            <a:r>
              <a:rPr lang="fr-FR" cap="all" dirty="0" smtClean="0">
                <a:effectLst/>
              </a:rPr>
              <a:t>?</a:t>
            </a:r>
            <a:endParaRPr lang="en-US" dirty="0"/>
          </a:p>
        </p:txBody>
      </p:sp>
      <p:sp>
        <p:nvSpPr>
          <p:cNvPr id="3" name="Content Placeholder 2"/>
          <p:cNvSpPr>
            <a:spLocks noGrp="1"/>
          </p:cNvSpPr>
          <p:nvPr>
            <p:ph idx="1"/>
          </p:nvPr>
        </p:nvSpPr>
        <p:spPr>
          <a:xfrm>
            <a:off x="457200" y="1524000"/>
            <a:ext cx="8229600" cy="4930808"/>
          </a:xfrm>
        </p:spPr>
        <p:txBody>
          <a:bodyPr>
            <a:normAutofit fontScale="92500"/>
          </a:bodyPr>
          <a:lstStyle/>
          <a:p>
            <a:r>
              <a:rPr lang="vi-VN" dirty="0"/>
              <a:t>MD5 là viết tắt của </a:t>
            </a:r>
            <a:r>
              <a:rPr lang="vi-VN" b="1" dirty="0"/>
              <a:t>M</a:t>
            </a:r>
            <a:r>
              <a:rPr lang="vi-VN" dirty="0"/>
              <a:t>essage-</a:t>
            </a:r>
            <a:r>
              <a:rPr lang="vi-VN" b="1" dirty="0"/>
              <a:t>D</a:t>
            </a:r>
            <a:r>
              <a:rPr lang="vi-VN" dirty="0"/>
              <a:t>igest algorithm </a:t>
            </a:r>
            <a:r>
              <a:rPr lang="vi-VN" b="1" dirty="0"/>
              <a:t>5</a:t>
            </a:r>
            <a:r>
              <a:rPr lang="vi-VN" dirty="0"/>
              <a:t> </a:t>
            </a:r>
            <a:r>
              <a:rPr lang="af-ZA" dirty="0"/>
              <a:t>(</a:t>
            </a:r>
            <a:r>
              <a:rPr lang="vi-VN" dirty="0" smtClean="0"/>
              <a:t>Giải </a:t>
            </a:r>
            <a:r>
              <a:rPr lang="vi-VN" dirty="0"/>
              <a:t>thuật Tiêu hóa tin </a:t>
            </a:r>
            <a:r>
              <a:rPr lang="vi-VN" dirty="0" smtClean="0"/>
              <a:t>5</a:t>
            </a:r>
            <a:r>
              <a:rPr lang="af-ZA" dirty="0" smtClean="0"/>
              <a:t>)</a:t>
            </a:r>
            <a:r>
              <a:rPr lang="vi-VN" dirty="0" smtClean="0"/>
              <a:t>, </a:t>
            </a:r>
            <a:r>
              <a:rPr lang="vi-VN" dirty="0"/>
              <a:t>là một hàm băm được sử dụng phổ biến với giá trị Hash dài 128-bit. </a:t>
            </a:r>
            <a:r>
              <a:rPr lang="vi-VN" b="1" dirty="0"/>
              <a:t>MD5</a:t>
            </a:r>
            <a:r>
              <a:rPr lang="vi-VN" dirty="0"/>
              <a:t> được thiết kế bởi Giáo sư </a:t>
            </a:r>
            <a:r>
              <a:rPr lang="vi-VN" dirty="0">
                <a:hlinkClick r:id="rId2"/>
              </a:rPr>
              <a:t>Ronald Rivest</a:t>
            </a:r>
            <a:r>
              <a:rPr lang="vi-VN" dirty="0"/>
              <a:t> của trường Đại học MIT vào năm 1991</a:t>
            </a:r>
            <a:r>
              <a:rPr lang="vi-VN" dirty="0" smtClean="0"/>
              <a:t>.</a:t>
            </a:r>
            <a:endParaRPr lang="af-ZA" dirty="0" smtClean="0"/>
          </a:p>
          <a:p>
            <a:r>
              <a:rPr lang="vi-VN" dirty="0"/>
              <a:t>Sau khi mã hóa, </a:t>
            </a:r>
            <a:r>
              <a:rPr lang="vi-VN" b="1" dirty="0"/>
              <a:t>MD5</a:t>
            </a:r>
            <a:r>
              <a:rPr lang="vi-VN" dirty="0"/>
              <a:t> luôn cho ra kết quả là một chuỗi có độ dài cố định 32 ký tự cho dù đầu vào là gì đi nữa, và kết quả này </a:t>
            </a:r>
            <a:r>
              <a:rPr lang="vi-VN" b="1" dirty="0"/>
              <a:t>không thể dịch ngược</a:t>
            </a:r>
            <a:r>
              <a:rPr lang="vi-VN" dirty="0"/>
              <a:t> (không thể giải mã) lại được.</a:t>
            </a:r>
            <a:endParaRPr lang="en-US" dirty="0"/>
          </a:p>
        </p:txBody>
      </p:sp>
    </p:spTree>
    <p:extLst>
      <p:ext uri="{BB962C8B-B14F-4D97-AF65-F5344CB8AC3E}">
        <p14:creationId xmlns:p14="http://schemas.microsoft.com/office/powerpoint/2010/main" val="209880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f-ZA" dirty="0">
                <a:latin typeface="Arial" pitchFamily="34" charset="0"/>
                <a:cs typeface="Arial" pitchFamily="34" charset="0"/>
              </a:rPr>
              <a:t>5</a:t>
            </a:r>
            <a:r>
              <a:rPr lang="af-ZA" dirty="0" smtClean="0"/>
              <a:t>.</a:t>
            </a:r>
            <a:r>
              <a:rPr lang="vi-VN" b="1" cap="all" dirty="0" smtClean="0">
                <a:effectLst/>
              </a:rPr>
              <a:t> </a:t>
            </a:r>
            <a:r>
              <a:rPr lang="vi-VN" cap="all" dirty="0">
                <a:effectLst/>
                <a:latin typeface="Arial" pitchFamily="34" charset="0"/>
                <a:cs typeface="Arial" pitchFamily="34" charset="0"/>
              </a:rPr>
              <a:t>MÃ HÓA MD5 THƯỜNG DÙNG ĐỂ LÀM GÌ</a:t>
            </a:r>
            <a:r>
              <a:rPr lang="vi-VN" cap="all" dirty="0" smtClean="0">
                <a:effectLst/>
                <a:latin typeface="Arial" pitchFamily="34" charset="0"/>
                <a:cs typeface="Arial" pitchFamily="34" charset="0"/>
              </a:rPr>
              <a: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vi-VN" dirty="0"/>
              <a:t>Về cơ bản, MD5 là một hàm băm, vì vậy các ứng dụng của nó thường là để</a:t>
            </a:r>
            <a:r>
              <a:rPr lang="vi-VN" dirty="0" smtClean="0"/>
              <a:t>:</a:t>
            </a:r>
            <a:endParaRPr lang="af-ZA" dirty="0" smtClean="0"/>
          </a:p>
          <a:p>
            <a:pPr lvl="1"/>
            <a:r>
              <a:rPr lang="en-US" dirty="0" err="1"/>
              <a:t>Mã</a:t>
            </a:r>
            <a:r>
              <a:rPr lang="en-US" dirty="0"/>
              <a:t> </a:t>
            </a:r>
            <a:r>
              <a:rPr lang="en-US" dirty="0" err="1"/>
              <a:t>hóa</a:t>
            </a:r>
            <a:r>
              <a:rPr lang="en-US" dirty="0"/>
              <a:t> </a:t>
            </a:r>
            <a:r>
              <a:rPr lang="en-US" dirty="0" err="1"/>
              <a:t>mật</a:t>
            </a:r>
            <a:r>
              <a:rPr lang="en-US" dirty="0"/>
              <a:t> </a:t>
            </a:r>
            <a:r>
              <a:rPr lang="en-US" dirty="0" err="1" smtClean="0"/>
              <a:t>khẩu</a:t>
            </a:r>
            <a:r>
              <a:rPr lang="en-US" dirty="0" smtClean="0"/>
              <a:t>: </a:t>
            </a:r>
            <a:r>
              <a:rPr lang="vi-VN" dirty="0" smtClean="0"/>
              <a:t>Do </a:t>
            </a:r>
            <a:r>
              <a:rPr lang="vi-VN" dirty="0"/>
              <a:t>có tính chất không thể dịch ngược, nên MD5 được sử dụng phổ biến để mã hóa mật khẩu</a:t>
            </a:r>
            <a:r>
              <a:rPr lang="vi-VN" dirty="0" smtClean="0"/>
              <a:t>.</a:t>
            </a:r>
            <a:endParaRPr lang="af-ZA" dirty="0" smtClean="0"/>
          </a:p>
          <a:p>
            <a:pPr lvl="1"/>
            <a:endParaRPr lang="en-US" dirty="0"/>
          </a:p>
          <a:p>
            <a:pPr lvl="1"/>
            <a:endParaRPr lang="en-US" dirty="0"/>
          </a:p>
        </p:txBody>
      </p:sp>
    </p:spTree>
    <p:extLst>
      <p:ext uri="{BB962C8B-B14F-4D97-AF65-F5344CB8AC3E}">
        <p14:creationId xmlns:p14="http://schemas.microsoft.com/office/powerpoint/2010/main" val="322720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a:latin typeface="Arial" pitchFamily="34" charset="0"/>
                <a:cs typeface="Arial" pitchFamily="34" charset="0"/>
              </a:rPr>
              <a:t>5</a:t>
            </a:r>
            <a:r>
              <a:rPr lang="af-ZA" dirty="0"/>
              <a:t>.</a:t>
            </a:r>
            <a:r>
              <a:rPr lang="vi-VN" b="1" cap="all" dirty="0">
                <a:effectLst/>
              </a:rPr>
              <a:t> </a:t>
            </a:r>
            <a:r>
              <a:rPr lang="vi-VN" cap="all" dirty="0">
                <a:effectLst/>
                <a:latin typeface="Arial" pitchFamily="34" charset="0"/>
                <a:cs typeface="Arial" pitchFamily="34" charset="0"/>
              </a:rPr>
              <a:t>MÃ HÓA MD5 THƯỜNG DÙNG ĐỂ LÀM GÌ?</a:t>
            </a:r>
            <a:endParaRPr lang="en-US" dirty="0"/>
          </a:p>
        </p:txBody>
      </p:sp>
      <p:sp>
        <p:nvSpPr>
          <p:cNvPr id="3" name="Content Placeholder 2"/>
          <p:cNvSpPr>
            <a:spLocks noGrp="1"/>
          </p:cNvSpPr>
          <p:nvPr>
            <p:ph idx="1"/>
          </p:nvPr>
        </p:nvSpPr>
        <p:spPr/>
        <p:txBody>
          <a:bodyPr/>
          <a:lstStyle/>
          <a:p>
            <a:pPr marL="448056" lvl="1" indent="-384048">
              <a:buSzPct val="80000"/>
              <a:buFont typeface="Wingdings 2"/>
              <a:buChar char=""/>
            </a:pPr>
            <a:r>
              <a:rPr lang="en-US" dirty="0" err="1"/>
              <a:t>Kiểm</a:t>
            </a:r>
            <a:r>
              <a:rPr lang="en-US" dirty="0"/>
              <a:t> </a:t>
            </a:r>
            <a:r>
              <a:rPr lang="en-US" dirty="0" err="1"/>
              <a:t>tra</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của</a:t>
            </a:r>
            <a:r>
              <a:rPr lang="en-US" dirty="0"/>
              <a:t> </a:t>
            </a:r>
            <a:r>
              <a:rPr lang="en-US" dirty="0" err="1"/>
              <a:t>dữ</a:t>
            </a:r>
            <a:r>
              <a:rPr lang="en-US" dirty="0"/>
              <a:t> </a:t>
            </a:r>
            <a:r>
              <a:rPr lang="en-US" dirty="0" err="1"/>
              <a:t>liệu</a:t>
            </a:r>
            <a:r>
              <a:rPr lang="en-US" dirty="0"/>
              <a:t>:</a:t>
            </a:r>
            <a:r>
              <a:rPr lang="vi-VN" dirty="0"/>
              <a:t>Với nhưng tập dữ liệu lớn hoặc các tệp tin không phải dạng văn bản thuần túy, thì rất khó để nhận biết liệu có sự thay đổi nào giữa 2 phiên bản hay không. Để làm đơn giản việc so sánh này, người ta sẽ dùng một hàm bămđể mã hóa các dữ liệu cần so sánh, sau đó nhận biết sự khác nhau dựa vào việc so sánh các kết quả của hàm băm này. Nếu các kết quả giống nhau, đồng nghĩa là các tệp dữ liệu ban đầu cũng giống nhau và ngược lại.</a:t>
            </a:r>
            <a:endParaRPr lang="en-US" dirty="0"/>
          </a:p>
          <a:p>
            <a:endParaRPr lang="en-US" dirty="0"/>
          </a:p>
        </p:txBody>
      </p:sp>
    </p:spTree>
    <p:extLst>
      <p:ext uri="{BB962C8B-B14F-4D97-AF65-F5344CB8AC3E}">
        <p14:creationId xmlns:p14="http://schemas.microsoft.com/office/powerpoint/2010/main" val="389230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f-ZA" dirty="0" smtClean="0"/>
              <a:t>6.</a:t>
            </a:r>
            <a:r>
              <a:rPr lang="en-US" b="1" cap="all" dirty="0">
                <a:effectLst/>
              </a:rPr>
              <a:t> </a:t>
            </a:r>
            <a:r>
              <a:rPr lang="en-US" cap="all" dirty="0">
                <a:effectLst/>
              </a:rPr>
              <a:t>SỬ DỤNG MD5 VỚI ‘MUỐI’ ĐỂ TĂNG ĐỘ AN </a:t>
            </a:r>
            <a:r>
              <a:rPr lang="en-US" cap="all" dirty="0" smtClean="0">
                <a:effectLst/>
              </a:rPr>
              <a:t>TOÀN</a:t>
            </a:r>
            <a:endParaRPr lang="en-US" dirty="0"/>
          </a:p>
        </p:txBody>
      </p:sp>
      <p:sp>
        <p:nvSpPr>
          <p:cNvPr id="3" name="Content Placeholder 2"/>
          <p:cNvSpPr>
            <a:spLocks noGrp="1"/>
          </p:cNvSpPr>
          <p:nvPr>
            <p:ph idx="1"/>
          </p:nvPr>
        </p:nvSpPr>
        <p:spPr/>
        <p:txBody>
          <a:bodyPr/>
          <a:lstStyle/>
          <a:p>
            <a:r>
              <a:rPr lang="vi-VN" dirty="0"/>
              <a:t> Giảm sự đụng </a:t>
            </a:r>
            <a:r>
              <a:rPr lang="vi-VN" dirty="0" smtClean="0"/>
              <a:t>độ</a:t>
            </a:r>
            <a:r>
              <a:rPr lang="af-ZA" dirty="0" smtClean="0"/>
              <a:t>: </a:t>
            </a:r>
            <a:r>
              <a:rPr lang="vi-VN" dirty="0"/>
              <a:t>kết quả của thuật toán mã hóa md5 có thể bị đụng độ. Để giảm thiểu khả năng này, người ta thường kèm theo “muối” ở đầu vào của thuật toán</a:t>
            </a:r>
            <a:r>
              <a:rPr lang="vi-VN" dirty="0" smtClean="0"/>
              <a:t>.</a:t>
            </a:r>
          </a:p>
          <a:p>
            <a:endParaRPr lang="en-US" dirty="0"/>
          </a:p>
        </p:txBody>
      </p:sp>
    </p:spTree>
    <p:extLst>
      <p:ext uri="{BB962C8B-B14F-4D97-AF65-F5344CB8AC3E}">
        <p14:creationId xmlns:p14="http://schemas.microsoft.com/office/powerpoint/2010/main" val="364668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7.</a:t>
            </a:r>
            <a:r>
              <a:rPr lang="vi-VN" dirty="0">
                <a:effectLst/>
              </a:rPr>
              <a:t> Giảm khả năng bị “vét cạn</a:t>
            </a:r>
            <a:r>
              <a:rPr lang="vi-VN" dirty="0" smtClean="0">
                <a:effectLst/>
              </a:rPr>
              <a:t>”</a:t>
            </a:r>
            <a:endParaRPr lang="en-US" dirty="0"/>
          </a:p>
        </p:txBody>
      </p:sp>
      <p:sp>
        <p:nvSpPr>
          <p:cNvPr id="3" name="Content Placeholder 2"/>
          <p:cNvSpPr>
            <a:spLocks noGrp="1"/>
          </p:cNvSpPr>
          <p:nvPr>
            <p:ph idx="1"/>
          </p:nvPr>
        </p:nvSpPr>
        <p:spPr>
          <a:xfrm>
            <a:off x="457200" y="1524000"/>
            <a:ext cx="8229600" cy="5105400"/>
          </a:xfrm>
        </p:spPr>
        <p:txBody>
          <a:bodyPr>
            <a:noAutofit/>
          </a:bodyPr>
          <a:lstStyle/>
          <a:p>
            <a:r>
              <a:rPr lang="vi-VN" sz="2000" dirty="0"/>
              <a:t>Việc thêm muối khi mã hóa, ngoài việc làm giảm lỗi đụng độ kết quả, còn làm giảm nguy cơ output của bạn bị “vét cạn” – </a:t>
            </a:r>
            <a:r>
              <a:rPr lang="vi-VN" sz="2000" dirty="0">
                <a:hlinkClick r:id="rId2"/>
              </a:rPr>
              <a:t>brute force</a:t>
            </a:r>
            <a:r>
              <a:rPr lang="vi-VN" sz="2000" dirty="0"/>
              <a:t>.</a:t>
            </a:r>
          </a:p>
          <a:p>
            <a:r>
              <a:rPr lang="vi-VN" sz="2000" dirty="0"/>
              <a:t>Mặc dù md5 là một hàm mã hóa không thể dịch ngược, nhưng vì dạng mã hóa này được sử dụng quá phổ biến, mà người ta có thể xây dựng nên một bộ từ điển chứa kết quả mã hóa của các bộ đầu vào phổ biến như 123123, anhyeuem, iloveyou,… Dựa vào từ điển này, mà một số mã md5 có thể bị dịch ngược. Bạn có thể dễ dàng tìm được các công cụ “dịch ngược md5” bằng cách tìm kiếm từ khóa “crack md5” trên google.</a:t>
            </a:r>
          </a:p>
          <a:p>
            <a:r>
              <a:rPr lang="vi-VN" sz="2000" dirty="0"/>
              <a:t>Tuy nhiên khi bạn mã hóa kèm theo muối, thì cho dù là các chuỗi có vẻ phổ biến như 123456, abcdef cũng sẽ trở nên vô cùng phức tạp và khó đoán, và điều quan trọng nhất – tỉ lệ nó nằm trong bộ từ điển crack md5 là rất thấp (trừ khi bạn sử dụng “muối” quá đơn giản</a:t>
            </a:r>
            <a:r>
              <a:rPr lang="vi-VN" sz="2000" dirty="0" smtClean="0"/>
              <a:t>)</a:t>
            </a:r>
            <a:r>
              <a:rPr lang="af-ZA" sz="2000" dirty="0" smtClean="0"/>
              <a:t>.</a:t>
            </a:r>
            <a:endParaRPr lang="vi-VN" sz="2000" dirty="0"/>
          </a:p>
        </p:txBody>
      </p:sp>
    </p:spTree>
    <p:extLst>
      <p:ext uri="{BB962C8B-B14F-4D97-AF65-F5344CB8AC3E}">
        <p14:creationId xmlns:p14="http://schemas.microsoft.com/office/powerpoint/2010/main" val="3524804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16</TotalTime>
  <Words>474</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Verve</vt:lpstr>
      <vt:lpstr>Picture (Device Independent Bitmap)</vt:lpstr>
      <vt:lpstr>THUYẾT TRÌNH VỀ MD5</vt:lpstr>
      <vt:lpstr>1. Tổng quan về Visual Studio</vt:lpstr>
      <vt:lpstr>2. Tổng quan về hệ quản trị cơ sở dữ liệu SQL Server</vt:lpstr>
      <vt:lpstr>3. GIỚI THIỆU VỀ MÃ HÓA THÔNG TIN</vt:lpstr>
      <vt:lpstr>4. MÃ HÓA MD5 LÀ GÌ?</vt:lpstr>
      <vt:lpstr>5. MÃ HÓA MD5 THƯỜNG DÙNG ĐỂ LÀM GÌ?</vt:lpstr>
      <vt:lpstr>5. MÃ HÓA MD5 THƯỜNG DÙNG ĐỂ LÀM GÌ?</vt:lpstr>
      <vt:lpstr>6. SỬ DỤNG MD5 VỚI ‘MUỐI’ ĐỂ TĂNG ĐỘ AN TOÀN</vt:lpstr>
      <vt:lpstr>7. Giảm khả năng bị “vét cạn”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VỀ MD5</dc:title>
  <dc:creator>84792471891</dc:creator>
  <cp:lastModifiedBy>84792471891</cp:lastModifiedBy>
  <cp:revision>2</cp:revision>
  <dcterms:created xsi:type="dcterms:W3CDTF">2021-04-22T05:07:12Z</dcterms:created>
  <dcterms:modified xsi:type="dcterms:W3CDTF">2021-04-22T05:23:39Z</dcterms:modified>
</cp:coreProperties>
</file>