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 id="2147483677" r:id="rId3"/>
  </p:sldMasterIdLst>
  <p:sldIdLst>
    <p:sldId id="256" r:id="rId4"/>
    <p:sldId id="260" r:id="rId5"/>
    <p:sldId id="261" r:id="rId6"/>
    <p:sldId id="267" r:id="rId7"/>
    <p:sldId id="262" r:id="rId8"/>
    <p:sldId id="263" r:id="rId9"/>
    <p:sldId id="264" r:id="rId10"/>
    <p:sldId id="265" r:id="rId11"/>
    <p:sldId id="266" r:id="rId12"/>
    <p:sldId id="268" r:id="rId13"/>
    <p:sldId id="269"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620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a:t>Click to edit Master text styles</a:t>
            </a:r>
          </a:p>
        </p:txBody>
      </p:sp>
    </p:spTree>
    <p:extLst>
      <p:ext uri="{BB962C8B-B14F-4D97-AF65-F5344CB8AC3E}">
        <p14:creationId xmlns:p14="http://schemas.microsoft.com/office/powerpoint/2010/main" val="2473973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a:t>Click to edit Master text styles</a:t>
            </a:r>
          </a:p>
        </p:txBody>
      </p:sp>
    </p:spTree>
    <p:extLst>
      <p:ext uri="{BB962C8B-B14F-4D97-AF65-F5344CB8AC3E}">
        <p14:creationId xmlns:p14="http://schemas.microsoft.com/office/powerpoint/2010/main" val="2404135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003543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484516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184067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183062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552811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165347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259576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4801600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3584805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232244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30399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4/20/2021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7493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49" r:id="rId4"/>
    <p:sldLayoutId id="2147483660" r:id="rId5"/>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4/20/2021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14063427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1459976"/>
            <a:ext cx="4788024" cy="461665"/>
          </a:xfrm>
          <a:prstGeom prst="rect">
            <a:avLst/>
          </a:prstGeom>
          <a:noFill/>
        </p:spPr>
        <p:txBody>
          <a:bodyPr wrap="square">
            <a:spAutoFit/>
          </a:bodyPr>
          <a:lstStyle/>
          <a:p>
            <a:pPr algn="r" fontAlgn="auto">
              <a:spcBef>
                <a:spcPts val="0"/>
              </a:spcBef>
              <a:spcAft>
                <a:spcPts val="0"/>
              </a:spcAft>
              <a:defRPr/>
            </a:pPr>
            <a:r>
              <a:rPr kumimoji="0" lang="en-US" altLang="ko-KR" sz="1200" b="1">
                <a:latin typeface="Arial" pitchFamily="34" charset="0"/>
                <a:cs typeface="Arial" pitchFamily="34" charset="0"/>
              </a:rPr>
              <a:t>GIAO THỨC XÁC THỰC</a:t>
            </a:r>
          </a:p>
          <a:p>
            <a:pPr algn="r" fontAlgn="auto">
              <a:spcBef>
                <a:spcPts val="0"/>
              </a:spcBef>
              <a:spcAft>
                <a:spcPts val="0"/>
              </a:spcAft>
              <a:defRPr/>
            </a:pPr>
            <a:r>
              <a:rPr kumimoji="0" lang="en-US" altLang="ko-KR" sz="1200" b="1">
                <a:latin typeface="Arial" pitchFamily="34" charset="0"/>
                <a:cs typeface="Arial" pitchFamily="34" charset="0"/>
              </a:rPr>
              <a:t> CHAP/MS-CHAP</a:t>
            </a:r>
            <a:endParaRPr kumimoji="0" lang="en-US" altLang="ko-KR" sz="1200" b="1" dirty="0">
              <a:latin typeface="Arial" pitchFamily="34" charset="0"/>
              <a:cs typeface="Arial" pitchFamily="34" charset="0"/>
            </a:endParaRPr>
          </a:p>
        </p:txBody>
      </p:sp>
      <p:sp>
        <p:nvSpPr>
          <p:cNvPr id="5" name="TextBox 1"/>
          <p:cNvSpPr txBox="1">
            <a:spLocks noChangeArrowheads="1"/>
          </p:cNvSpPr>
          <p:nvPr/>
        </p:nvSpPr>
        <p:spPr bwMode="auto">
          <a:xfrm>
            <a:off x="3635896" y="813645"/>
            <a:ext cx="5076056" cy="646331"/>
          </a:xfrm>
          <a:prstGeom prst="rect">
            <a:avLst/>
          </a:prstGeom>
          <a:noFill/>
          <a:ln w="9525">
            <a:noFill/>
            <a:miter lim="800000"/>
            <a:headEnd/>
            <a:tailEnd/>
          </a:ln>
        </p:spPr>
        <p:txBody>
          <a:bodyPr wrap="square">
            <a:spAutoFit/>
          </a:bodyPr>
          <a:lstStyle/>
          <a:p>
            <a:pPr algn="ctr"/>
            <a:r>
              <a:rPr lang="en-US" altLang="ko-KR" sz="3600" b="1">
                <a:solidFill>
                  <a:srgbClr val="00B0F0"/>
                </a:solidFill>
                <a:latin typeface="Arial" pitchFamily="34" charset="0"/>
                <a:ea typeface="맑은 고딕" pitchFamily="50" charset="-127"/>
                <a:cs typeface="Arial" pitchFamily="34" charset="0"/>
              </a:rPr>
              <a:t>BẢO MẬT THÔNG TIN</a:t>
            </a:r>
            <a:endParaRPr lang="en-US" altLang="ko-KR" sz="3600" b="1" dirty="0">
              <a:solidFill>
                <a:srgbClr val="00B0F0"/>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AAF1-3DDA-4AFA-A187-76EC105FA917}"/>
              </a:ext>
            </a:extLst>
          </p:cNvPr>
          <p:cNvSpPr>
            <a:spLocks noGrp="1"/>
          </p:cNvSpPr>
          <p:nvPr>
            <p:ph type="title"/>
          </p:nvPr>
        </p:nvSpPr>
        <p:spPr>
          <a:xfrm>
            <a:off x="1623526" y="548680"/>
            <a:ext cx="7524328" cy="1069514"/>
          </a:xfrm>
        </p:spPr>
        <p:txBody>
          <a:bodyPr/>
          <a:lstStyle/>
          <a:p>
            <a:r>
              <a:rPr lang="en-US" sz="2500" b="1">
                <a:solidFill>
                  <a:srgbClr val="00B0F0"/>
                </a:solidFill>
                <a:effectLst/>
                <a:latin typeface="Times New Roman" panose="02020603050405020304" pitchFamily="18" charset="0"/>
                <a:ea typeface="Times New Roman" panose="02020603050405020304" pitchFamily="18" charset="0"/>
              </a:rPr>
              <a:t>Challenge-handshake authentication protocol( Chap )</a:t>
            </a:r>
            <a:br>
              <a:rPr lang="en-US" sz="2500" b="1">
                <a:solidFill>
                  <a:srgbClr val="00B0F0"/>
                </a:solidFill>
                <a:effectLst/>
                <a:latin typeface="Times New Roman" panose="02020603050405020304" pitchFamily="18" charset="0"/>
                <a:ea typeface="Times New Roman" panose="02020603050405020304" pitchFamily="18" charset="0"/>
              </a:rPr>
            </a:br>
            <a:endParaRPr lang="en-US" sz="2500"/>
          </a:p>
        </p:txBody>
      </p:sp>
      <p:sp>
        <p:nvSpPr>
          <p:cNvPr id="4" name="Content Placeholder 3">
            <a:extLst>
              <a:ext uri="{FF2B5EF4-FFF2-40B4-BE49-F238E27FC236}">
                <a16:creationId xmlns:a16="http://schemas.microsoft.com/office/drawing/2014/main" id="{BA09589B-CD74-4043-B70B-B5A114803524}"/>
              </a:ext>
            </a:extLst>
          </p:cNvPr>
          <p:cNvSpPr>
            <a:spLocks noGrp="1"/>
          </p:cNvSpPr>
          <p:nvPr>
            <p:ph idx="10"/>
          </p:nvPr>
        </p:nvSpPr>
        <p:spPr>
          <a:xfrm>
            <a:off x="1115618" y="1988840"/>
            <a:ext cx="7994305" cy="5877272"/>
          </a:xfrm>
        </p:spPr>
        <p:txBody>
          <a:bodyPr/>
          <a:lstStyle/>
          <a:p>
            <a:pPr marL="285750" indent="-285750">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Là một giao thức xác minh danh tính được chia sẻ giữa bên yêu cầu truy cập và bên xác minh danh tính (người xác thực). Để xác thực, trình xác thực sẽ gửi thông báo “thách     thức” đến bên yêu cầu quyền truy cập, bên này sẽ phản hồi với một  giá trị được tính     bằng cách sử dụng hàm “băm một chiều” lấy làm đầu vào cho thách thức.</a:t>
            </a:r>
          </a:p>
          <a:p>
            <a:pPr marL="285750" indent="-285750">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Trình xác thực kiểm tra dựa trên tính toán riêng của nó, nếu các giá trị khớp xác thực     thành công, nếu không nó không thành công </a:t>
            </a:r>
          </a:p>
          <a:p>
            <a:pPr marL="285750" indent="-285750">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Chap đã tích hợp các biện pháp để bảo vệ các cuộc tấn công phát lại bằng cách yêu cầu quyền truy cập sử dụng số nhận dạng thay đổi dần và giá trị thử thách có  thể thay đổi</a:t>
            </a:r>
          </a:p>
          <a:p>
            <a:pPr marL="285750" indent="-285750">
              <a:buFont typeface="Wingdings" panose="05000000000000000000" pitchFamily="2" charset="2"/>
              <a:buChar char="Ø"/>
            </a:pPr>
            <a:r>
              <a:rPr lang="en-US" sz="1600">
                <a:latin typeface="Times New Roman" panose="02020603050405020304" pitchFamily="18" charset="0"/>
                <a:cs typeface="Times New Roman" panose="02020603050405020304" pitchFamily="18" charset="0"/>
              </a:rPr>
              <a:t>Việc sử dụng các thử thách lặp đi lặp lại nhằm hạn chế thởi gian tiếp xúc với bất kì cuộc tấn công đơn lẻ nào.</a:t>
            </a:r>
          </a:p>
        </p:txBody>
      </p:sp>
    </p:spTree>
    <p:extLst>
      <p:ext uri="{BB962C8B-B14F-4D97-AF65-F5344CB8AC3E}">
        <p14:creationId xmlns:p14="http://schemas.microsoft.com/office/powerpoint/2010/main" val="247473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C2F5-6B42-4704-8CCF-6C2250BC3CE4}"/>
              </a:ext>
            </a:extLst>
          </p:cNvPr>
          <p:cNvSpPr>
            <a:spLocks noGrp="1"/>
          </p:cNvSpPr>
          <p:nvPr>
            <p:ph type="title"/>
          </p:nvPr>
        </p:nvSpPr>
        <p:spPr>
          <a:xfrm>
            <a:off x="1619672" y="548680"/>
            <a:ext cx="7524328" cy="1069514"/>
          </a:xfrm>
        </p:spPr>
        <p:txBody>
          <a:bodyPr/>
          <a:lstStyle/>
          <a:p>
            <a:r>
              <a:rPr lang="en-US" sz="2500" b="1">
                <a:solidFill>
                  <a:srgbClr val="00B0F0"/>
                </a:solidFill>
                <a:effectLst/>
                <a:latin typeface="Times New Roman" panose="02020603050405020304" pitchFamily="18" charset="0"/>
                <a:ea typeface="Times New Roman" panose="02020603050405020304" pitchFamily="18" charset="0"/>
              </a:rPr>
              <a:t>MicroSoft Challenge Handshake Authentication        Protocol ( Mschap )</a:t>
            </a:r>
            <a:br>
              <a:rPr lang="en-US" sz="2500" b="1">
                <a:solidFill>
                  <a:srgbClr val="00B0F0"/>
                </a:solidFill>
                <a:effectLst/>
                <a:latin typeface="Times New Roman" panose="02020603050405020304" pitchFamily="18" charset="0"/>
                <a:ea typeface="Times New Roman" panose="02020603050405020304" pitchFamily="18" charset="0"/>
              </a:rPr>
            </a:br>
            <a:endParaRPr lang="en-US" sz="2500"/>
          </a:p>
        </p:txBody>
      </p:sp>
      <p:sp>
        <p:nvSpPr>
          <p:cNvPr id="4" name="Content Placeholder 3">
            <a:extLst>
              <a:ext uri="{FF2B5EF4-FFF2-40B4-BE49-F238E27FC236}">
                <a16:creationId xmlns:a16="http://schemas.microsoft.com/office/drawing/2014/main" id="{2E0783BE-6C9A-40D4-99BB-0E5551571806}"/>
              </a:ext>
            </a:extLst>
          </p:cNvPr>
          <p:cNvSpPr>
            <a:spLocks noGrp="1"/>
          </p:cNvSpPr>
          <p:nvPr>
            <p:ph idx="10"/>
          </p:nvPr>
        </p:nvSpPr>
        <p:spPr>
          <a:xfrm>
            <a:off x="1115616" y="1988840"/>
            <a:ext cx="8028384" cy="5733256"/>
          </a:xfrm>
        </p:spPr>
        <p:txBody>
          <a:bodyPr/>
          <a:lstStyle/>
          <a:p>
            <a:pPr marL="285750" indent="-285750">
              <a:buFont typeface="Wingdings" panose="05000000000000000000" pitchFamily="2" charset="2"/>
              <a:buChar char="Ø"/>
            </a:pPr>
            <a:r>
              <a:rPr lang="en-US" sz="1600">
                <a:effectLst/>
                <a:latin typeface="Times New Roman" panose="02020603050405020304" pitchFamily="18" charset="0"/>
                <a:ea typeface="Times New Roman" panose="02020603050405020304" pitchFamily="18" charset="0"/>
              </a:rPr>
              <a:t>MS-CHAP là phiên bản Microsoft của Giao thức Xác thực Bắt tay Thử thách CHAP.    Giao thức tồn tại trong hai phiên bản, MS-CHAPv1 (được định nghĩa trong RFC 2433)  và MS-CHAPv2 (được định nghĩa trong RFC 2759).</a:t>
            </a: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MS-CHAP được sử dụng như một tùy chọn xác thực trong việc triển khai giao thức PPTP của Microsoft cho các mạng riêng ảo. Nó cũng được sử dụng như một tùy chọn xác     thực với các máy chủ RADIUS được sử dụng với IEEE 802.1X (ví dụ: bảo mật WiFi     bằng giao thức WPA-Enterprise). Nó tiếp tục được sử dụng làm tùy chọn xác thực chính của Giao thức xác thực mở rộng được bảo vệ (PEAP).</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So với CHAP, [3] MS-CHAP: được kích hoạt bằng cách thương lượng Thuật toán         CHAP 0x80 (0x81 cho MS-CHAPv2) trong tùy chọn LCP 3, Giao thức xác thực cung    cấp cơ chế thay đổi mật khẩu do trình xác thực kiểm soát cung cấp cơ chế thử lại xác      thực do trình xác thực kiểm soát xác định mã lỗi được trả về trong trường Thông báo gói không thành công</a:t>
            </a:r>
            <a:endParaRPr lang="en-US" sz="16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349962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C80A0A05-C5B5-4ED1-B5F7-B9B58EC3BDBD}"/>
              </a:ext>
            </a:extLst>
          </p:cNvPr>
          <p:cNvSpPr txBox="1"/>
          <p:nvPr/>
        </p:nvSpPr>
        <p:spPr>
          <a:xfrm>
            <a:off x="1547664" y="1412776"/>
            <a:ext cx="7416824" cy="3431709"/>
          </a:xfrm>
          <a:prstGeom prst="rect">
            <a:avLst/>
          </a:prstGeom>
          <a:noFill/>
        </p:spPr>
        <p:txBody>
          <a:bodyPr wrap="square" numCol="1" rtlCol="0">
            <a:spAutoFit/>
          </a:bodyPr>
          <a:lstStyle/>
          <a:p>
            <a:pPr marL="342900" indent="-342900">
              <a:buFont typeface="+mj-lt"/>
              <a:buAutoNum type="arabicPeriod"/>
            </a:pPr>
            <a:r>
              <a:rPr lang="en-US" sz="2500" b="1">
                <a:solidFill>
                  <a:srgbClr val="00B0F0"/>
                </a:solidFill>
                <a:effectLst/>
                <a:latin typeface="Times New Roman" panose="02020603050405020304" pitchFamily="18" charset="0"/>
                <a:ea typeface="Times New Roman" panose="02020603050405020304" pitchFamily="18" charset="0"/>
              </a:rPr>
              <a:t>Authentication Protocol ( Giao thức xác thực )</a:t>
            </a:r>
          </a:p>
          <a:p>
            <a:pPr marL="342900" indent="-342900">
              <a:buFont typeface="+mj-lt"/>
              <a:buAutoNum type="arabicPeriod"/>
            </a:pPr>
            <a:endParaRPr lang="en-US" sz="2500" b="1">
              <a:solidFill>
                <a:srgbClr val="00B0F0"/>
              </a:solidFill>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2500" b="1">
                <a:solidFill>
                  <a:srgbClr val="00B0F0"/>
                </a:solidFill>
                <a:effectLst/>
                <a:latin typeface="Times New Roman" panose="02020603050405020304" pitchFamily="18" charset="0"/>
                <a:ea typeface="Times New Roman" panose="02020603050405020304" pitchFamily="18" charset="0"/>
              </a:rPr>
              <a:t>Challenge-handshake authentication protocol         ( Chap )</a:t>
            </a:r>
          </a:p>
          <a:p>
            <a:pPr marL="342900" indent="-342900">
              <a:buFont typeface="+mj-lt"/>
              <a:buAutoNum type="arabicPeriod"/>
            </a:pPr>
            <a:endParaRPr lang="en-US" sz="2500">
              <a:solidFill>
                <a:srgbClr val="00B0F0"/>
              </a:solidFill>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2500" b="1">
                <a:solidFill>
                  <a:srgbClr val="00B0F0"/>
                </a:solidFill>
                <a:effectLst/>
                <a:latin typeface="Times New Roman" panose="02020603050405020304" pitchFamily="18" charset="0"/>
                <a:ea typeface="Times New Roman" panose="02020603050405020304" pitchFamily="18" charset="0"/>
              </a:rPr>
              <a:t>. MicroSoft Challenge Handshake Authentication Protocol ( Mschap )</a:t>
            </a:r>
          </a:p>
          <a:p>
            <a:pPr marL="342900" indent="-342900">
              <a:buFont typeface="+mj-lt"/>
              <a:buAutoNum type="arabicPeriod"/>
            </a:pPr>
            <a:endParaRPr lang="en-US" sz="2400">
              <a:solidFill>
                <a:srgbClr val="00B0F0"/>
              </a:solidFill>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a:p>
        </p:txBody>
      </p:sp>
    </p:spTree>
    <p:extLst>
      <p:ext uri="{BB962C8B-B14F-4D97-AF65-F5344CB8AC3E}">
        <p14:creationId xmlns:p14="http://schemas.microsoft.com/office/powerpoint/2010/main" val="723439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C67A-8ABE-4314-82A3-3CA889EF9307}"/>
              </a:ext>
            </a:extLst>
          </p:cNvPr>
          <p:cNvSpPr>
            <a:spLocks noGrp="1"/>
          </p:cNvSpPr>
          <p:nvPr>
            <p:ph type="title"/>
          </p:nvPr>
        </p:nvSpPr>
        <p:spPr>
          <a:xfrm>
            <a:off x="1619672" y="404664"/>
            <a:ext cx="7524328" cy="864096"/>
          </a:xfrm>
        </p:spPr>
        <p:txBody>
          <a:bodyPr/>
          <a:lstStyle/>
          <a:p>
            <a:r>
              <a:rPr lang="en-US" sz="2500" b="1">
                <a:solidFill>
                  <a:srgbClr val="00B0F0"/>
                </a:solidFill>
                <a:effectLst/>
                <a:latin typeface="Times New Roman" panose="02020603050405020304" pitchFamily="18" charset="0"/>
                <a:ea typeface="Times New Roman" panose="02020603050405020304" pitchFamily="18" charset="0"/>
              </a:rPr>
              <a:t>Authentication Protocol ( Giao thức xác thực )</a:t>
            </a:r>
            <a:br>
              <a:rPr lang="en-US" sz="2500" b="1">
                <a:solidFill>
                  <a:srgbClr val="00B0F0"/>
                </a:solidFill>
                <a:effectLst/>
                <a:latin typeface="Times New Roman" panose="02020603050405020304" pitchFamily="18" charset="0"/>
                <a:ea typeface="Times New Roman" panose="02020603050405020304" pitchFamily="18" charset="0"/>
              </a:rPr>
            </a:br>
            <a:endParaRPr lang="en-US" sz="2500"/>
          </a:p>
        </p:txBody>
      </p:sp>
      <p:sp>
        <p:nvSpPr>
          <p:cNvPr id="3" name="Content Placeholder 2">
            <a:extLst>
              <a:ext uri="{FF2B5EF4-FFF2-40B4-BE49-F238E27FC236}">
                <a16:creationId xmlns:a16="http://schemas.microsoft.com/office/drawing/2014/main" id="{18354B11-B352-4604-8BD7-5A9F81D9C230}"/>
              </a:ext>
            </a:extLst>
          </p:cNvPr>
          <p:cNvSpPr>
            <a:spLocks noGrp="1"/>
          </p:cNvSpPr>
          <p:nvPr>
            <p:ph idx="1"/>
          </p:nvPr>
        </p:nvSpPr>
        <p:spPr>
          <a:xfrm>
            <a:off x="2100300" y="1196752"/>
            <a:ext cx="6563072" cy="523122"/>
          </a:xfrm>
        </p:spPr>
        <p:txBody>
          <a:bodyPr numCol="1"/>
          <a:lstStyle/>
          <a:p>
            <a:r>
              <a:rPr lang="en-US" sz="1800" b="1">
                <a:effectLst/>
                <a:latin typeface="Times New Roman" panose="02020603050405020304" pitchFamily="18" charset="0"/>
                <a:ea typeface="Times New Roman" panose="02020603050405020304" pitchFamily="18" charset="0"/>
              </a:rPr>
              <a:t>Khái niệm Authentication</a:t>
            </a:r>
          </a:p>
          <a:p>
            <a:endParaRPr lang="en-US"/>
          </a:p>
        </p:txBody>
      </p:sp>
      <p:sp>
        <p:nvSpPr>
          <p:cNvPr id="4" name="Content Placeholder 3">
            <a:extLst>
              <a:ext uri="{FF2B5EF4-FFF2-40B4-BE49-F238E27FC236}">
                <a16:creationId xmlns:a16="http://schemas.microsoft.com/office/drawing/2014/main" id="{1B482829-1764-4CFC-8536-C75B5773580D}"/>
              </a:ext>
            </a:extLst>
          </p:cNvPr>
          <p:cNvSpPr>
            <a:spLocks noGrp="1"/>
          </p:cNvSpPr>
          <p:nvPr>
            <p:ph idx="10"/>
          </p:nvPr>
        </p:nvSpPr>
        <p:spPr>
          <a:xfrm>
            <a:off x="1475656" y="1844825"/>
            <a:ext cx="7668344" cy="1440160"/>
          </a:xfrm>
        </p:spPr>
        <p:txBody>
          <a:bodyPr/>
          <a:lstStyle/>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Authentication (được tạm dịch là xác thực) là một quá trình kiểm tra danh tính của một tài khoản đang vào trong hệ thống hiện tại thông qua một hệ thống </a:t>
            </a:r>
            <a:r>
              <a:rPr lang="en-US" sz="1600">
                <a:solidFill>
                  <a:srgbClr val="000000"/>
                </a:solidFill>
                <a:latin typeface="Times New Roman" panose="02020603050405020304" pitchFamily="18" charset="0"/>
                <a:ea typeface="Times New Roman" panose="02020603050405020304" pitchFamily="18" charset="0"/>
              </a:rPr>
              <a:t>xác thực.</a:t>
            </a:r>
            <a:r>
              <a:rPr lang="en-US" sz="1600">
                <a:solidFill>
                  <a:srgbClr val="000000"/>
                </a:solidFill>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Ø"/>
            </a:pPr>
            <a:r>
              <a:rPr lang="en-US" sz="1600">
                <a:effectLst/>
                <a:latin typeface="Times New Roman" panose="02020603050405020304" pitchFamily="18" charset="0"/>
                <a:ea typeface="Times New Roman" panose="02020603050405020304" pitchFamily="18" charset="0"/>
              </a:rPr>
              <a:t>Xác thực là một hành động chứng thực một cái gì đó (hoặc một người nào đó) đáng tin cậy. Xác thực một đối tượng còn có nghĩa là công nhận nguồn gốc (provenance) của đối tượng.</a:t>
            </a:r>
          </a:p>
          <a:p>
            <a:pPr marL="285750" indent="-285750">
              <a:buFont typeface="Wingdings" panose="05000000000000000000" pitchFamily="2" charset="2"/>
              <a:buChar char="Ø"/>
            </a:pPr>
            <a:endParaRPr lang="en-US" sz="160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34769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FA108-4D59-4290-AF99-983F33EAD481}"/>
              </a:ext>
            </a:extLst>
          </p:cNvPr>
          <p:cNvSpPr>
            <a:spLocks noGrp="1"/>
          </p:cNvSpPr>
          <p:nvPr>
            <p:ph idx="1"/>
          </p:nvPr>
        </p:nvSpPr>
        <p:spPr>
          <a:xfrm>
            <a:off x="1979712" y="548680"/>
            <a:ext cx="6563072" cy="460648"/>
          </a:xfrm>
        </p:spPr>
        <p:txBody>
          <a:bodyPr/>
          <a:lstStyle/>
          <a:p>
            <a:r>
              <a:rPr lang="en-US" sz="1800" b="1">
                <a:latin typeface="Times New Roman" panose="02020603050405020304" pitchFamily="18" charset="0"/>
                <a:ea typeface="Times New Roman" panose="02020603050405020304" pitchFamily="18" charset="0"/>
                <a:cs typeface="Times New Roman" panose="02020603050405020304" pitchFamily="18" charset="0"/>
              </a:rPr>
              <a:t>Quá trình Authentication</a:t>
            </a: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95163F-86F6-4862-BCF4-04E65EB5F67E}"/>
              </a:ext>
            </a:extLst>
          </p:cNvPr>
          <p:cNvSpPr>
            <a:spLocks noGrp="1"/>
          </p:cNvSpPr>
          <p:nvPr>
            <p:ph idx="10"/>
          </p:nvPr>
        </p:nvSpPr>
        <p:spPr>
          <a:xfrm>
            <a:off x="1115616" y="1044013"/>
            <a:ext cx="8028384" cy="5813987"/>
          </a:xfrm>
        </p:spPr>
        <p:txBody>
          <a:bodyPr/>
          <a:lstStyle/>
          <a:p>
            <a:pPr marL="285750" indent="-285750">
              <a:buFont typeface="Wingdings" panose="05000000000000000000" pitchFamily="2" charset="2"/>
              <a:buChar char="Ø"/>
            </a:pPr>
            <a:r>
              <a:rPr lang="en-US" sz="1600">
                <a:effectLst/>
                <a:latin typeface="Times New Roman" panose="02020603050405020304" pitchFamily="18" charset="0"/>
                <a:ea typeface="Times New Roman" panose="02020603050405020304" pitchFamily="18" charset="0"/>
              </a:rPr>
              <a:t>Phát sinh ra các dấu hiệu: </a:t>
            </a:r>
            <a:r>
              <a:rPr lang="en-US" sz="1600">
                <a:solidFill>
                  <a:srgbClr val="000000"/>
                </a:solidFill>
                <a:effectLst/>
                <a:latin typeface="Times New Roman" panose="02020603050405020304" pitchFamily="18" charset="0"/>
                <a:ea typeface="Times New Roman" panose="02020603050405020304" pitchFamily="18" charset="0"/>
              </a:rPr>
              <a:t>Mỗi một quá trình Authentication sẽ có sự xuất hiện của nhiều dấu hiệu như: password/username, user token, api key,.. Mỗi một dấu hiệu này đều sẽ có cách sinh ra khác nhau bởi quy ước sử dụng khác biệt. </a:t>
            </a:r>
          </a:p>
          <a:p>
            <a:pPr marL="285750" indent="-285750">
              <a:buFont typeface="Wingdings" panose="05000000000000000000" pitchFamily="2" charset="2"/>
              <a:buChar char="Ø"/>
            </a:pP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effectLst/>
                <a:latin typeface="Times New Roman" panose="02020603050405020304" pitchFamily="18" charset="0"/>
                <a:ea typeface="Times New Roman" panose="02020603050405020304" pitchFamily="18" charset="0"/>
              </a:rPr>
              <a:t>Lưu trữ cho các dấu hiệu: </a:t>
            </a:r>
            <a:r>
              <a:rPr lang="en-US" sz="1600">
                <a:solidFill>
                  <a:srgbClr val="000000"/>
                </a:solidFill>
                <a:effectLst/>
                <a:latin typeface="Times New Roman" panose="02020603050405020304" pitchFamily="18" charset="0"/>
                <a:ea typeface="Times New Roman" panose="02020603050405020304" pitchFamily="18" charset="0"/>
              </a:rPr>
              <a:t>Đây là một trong những bước quyết định xem bạn nên lưu trữ dấu hiệu này ở đâu. Bạn nên lưu ở cả client và server hay thông qua vị trí nào của bản     tin HTTP. </a:t>
            </a:r>
          </a:p>
          <a:p>
            <a:pPr marL="285750" indent="-285750">
              <a:buFont typeface="Wingdings" panose="05000000000000000000" pitchFamily="2" charset="2"/>
              <a:buChar char="Ø"/>
            </a:pP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Kiểm tra các dấu hiệu: Đây là điều mà ứng dụng của chúng ta để kiểm tra lại các tích     hợp lệ của dấu hiệu, từ đó đối chiếu xem lại các dấu hiệu này của của người dùng nào     ,… </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a:p>
        </p:txBody>
      </p:sp>
    </p:spTree>
    <p:extLst>
      <p:ext uri="{BB962C8B-B14F-4D97-AF65-F5344CB8AC3E}">
        <p14:creationId xmlns:p14="http://schemas.microsoft.com/office/powerpoint/2010/main" val="216516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F8C3-1578-4902-946D-A1055BABA25A}"/>
              </a:ext>
            </a:extLst>
          </p:cNvPr>
          <p:cNvSpPr>
            <a:spLocks noGrp="1"/>
          </p:cNvSpPr>
          <p:nvPr>
            <p:ph type="title"/>
          </p:nvPr>
        </p:nvSpPr>
        <p:spPr/>
        <p:txBody>
          <a:bodyPr/>
          <a:lstStyle/>
          <a:p>
            <a:r>
              <a:rPr lang="en-US" sz="2500" b="1">
                <a:solidFill>
                  <a:srgbClr val="00B0F0"/>
                </a:solidFill>
                <a:effectLst/>
                <a:latin typeface="Times New Roman" panose="02020603050405020304" pitchFamily="18" charset="0"/>
                <a:ea typeface="Times New Roman" panose="02020603050405020304" pitchFamily="18" charset="0"/>
              </a:rPr>
              <a:t>Phân loại Authentication </a:t>
            </a:r>
            <a:endParaRPr lang="en-US" sz="2500">
              <a:solidFill>
                <a:srgbClr val="00B0F0"/>
              </a:solidFill>
            </a:endParaRPr>
          </a:p>
        </p:txBody>
      </p:sp>
      <p:sp>
        <p:nvSpPr>
          <p:cNvPr id="3" name="Content Placeholder 2">
            <a:extLst>
              <a:ext uri="{FF2B5EF4-FFF2-40B4-BE49-F238E27FC236}">
                <a16:creationId xmlns:a16="http://schemas.microsoft.com/office/drawing/2014/main" id="{C9D9F181-75B8-4784-9B12-012008A23150}"/>
              </a:ext>
            </a:extLst>
          </p:cNvPr>
          <p:cNvSpPr>
            <a:spLocks noGrp="1"/>
          </p:cNvSpPr>
          <p:nvPr>
            <p:ph idx="1"/>
          </p:nvPr>
        </p:nvSpPr>
        <p:spPr>
          <a:xfrm>
            <a:off x="2123728" y="1268760"/>
            <a:ext cx="6563072" cy="460648"/>
          </a:xfrm>
        </p:spPr>
        <p:txBody>
          <a:bodyPr numCol="2"/>
          <a:lstStyle/>
          <a:p>
            <a:r>
              <a:rPr lang="en-US" sz="1800" b="1">
                <a:effectLst/>
                <a:latin typeface="Times New Roman" panose="02020603050405020304" pitchFamily="18" charset="0"/>
                <a:ea typeface="Times New Roman" panose="02020603050405020304" pitchFamily="18" charset="0"/>
              </a:rPr>
              <a:t>HTTP Basic Authentication</a:t>
            </a:r>
          </a:p>
          <a:p>
            <a:endParaRPr lang="en-US"/>
          </a:p>
        </p:txBody>
      </p:sp>
      <p:sp>
        <p:nvSpPr>
          <p:cNvPr id="4" name="Content Placeholder 3">
            <a:extLst>
              <a:ext uri="{FF2B5EF4-FFF2-40B4-BE49-F238E27FC236}">
                <a16:creationId xmlns:a16="http://schemas.microsoft.com/office/drawing/2014/main" id="{26980529-8651-4E24-B685-1D9E3E8B3ED7}"/>
              </a:ext>
            </a:extLst>
          </p:cNvPr>
          <p:cNvSpPr>
            <a:spLocks noGrp="1"/>
          </p:cNvSpPr>
          <p:nvPr>
            <p:ph idx="10"/>
          </p:nvPr>
        </p:nvSpPr>
        <p:spPr>
          <a:xfrm>
            <a:off x="1259632" y="1844825"/>
            <a:ext cx="7884368" cy="1584176"/>
          </a:xfrm>
        </p:spPr>
        <p:txBody>
          <a:bodyPr/>
          <a:lstStyle/>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HTTP Basic Authentication được xem là một kỹ thuật xác thực giúp bảo mật cho các   ứng dụng web dựa trên giao thức HTTP. Từ đó, nó yêu cầu người sử dụng cung cấp     tên truy cập và mật khẩu khi sử dụng hệ thống ứng dụng này. </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Từ đó, Web server sẽ thu thập thông tin và danh tính của người sử dụng thông qua một hộp thoại có trên Browser. </a:t>
            </a:r>
            <a:endParaRPr lang="en-US" sz="1600">
              <a:effectLst/>
              <a:latin typeface="Times New Roman" panose="02020603050405020304" pitchFamily="18" charset="0"/>
              <a:ea typeface="Times New Roman" panose="02020603050405020304" pitchFamily="18" charset="0"/>
            </a:endParaRPr>
          </a:p>
          <a:p>
            <a:endParaRPr lang="en-US"/>
          </a:p>
        </p:txBody>
      </p:sp>
      <p:pic>
        <p:nvPicPr>
          <p:cNvPr id="1026" name="Picture 2">
            <a:extLst>
              <a:ext uri="{FF2B5EF4-FFF2-40B4-BE49-F238E27FC236}">
                <a16:creationId xmlns:a16="http://schemas.microsoft.com/office/drawing/2014/main" id="{2A87C751-778A-4B22-AFE5-46D640AAB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429000"/>
            <a:ext cx="752432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13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087A-BAED-4FFC-8E16-FAAC47FEB960}"/>
              </a:ext>
            </a:extLst>
          </p:cNvPr>
          <p:cNvSpPr>
            <a:spLocks noGrp="1"/>
          </p:cNvSpPr>
          <p:nvPr>
            <p:ph type="title"/>
          </p:nvPr>
        </p:nvSpPr>
        <p:spPr>
          <a:xfrm>
            <a:off x="1608110" y="415270"/>
            <a:ext cx="7524328" cy="1069514"/>
          </a:xfrm>
        </p:spPr>
        <p:txBody>
          <a:bodyPr/>
          <a:lstStyle/>
          <a:p>
            <a:br>
              <a:rPr lang="en-US" sz="1800">
                <a:solidFill>
                  <a:srgbClr val="000000"/>
                </a:solidFill>
                <a:effectLst/>
                <a:latin typeface="Times New Roman" panose="02020603050405020304" pitchFamily="18" charset="0"/>
                <a:ea typeface="Times New Roman" panose="02020603050405020304" pitchFamily="18" charset="0"/>
              </a:rPr>
            </a:br>
            <a:r>
              <a:rPr lang="en-US" sz="1800">
                <a:solidFill>
                  <a:srgbClr val="000000"/>
                </a:solidFill>
                <a:effectLst/>
                <a:latin typeface="Times New Roman" panose="02020603050405020304" pitchFamily="18" charset="0"/>
                <a:ea typeface="Times New Roman" panose="02020603050405020304" pitchFamily="18" charset="0"/>
              </a:rPr>
              <a:t>Multi – factor Authentication (MFA)</a:t>
            </a:r>
            <a:br>
              <a:rPr lang="en-US" sz="1800">
                <a:effectLst/>
                <a:latin typeface="Times New Roman" panose="02020603050405020304" pitchFamily="18" charset="0"/>
                <a:ea typeface="Times New Roman" panose="02020603050405020304" pitchFamily="18" charset="0"/>
              </a:rPr>
            </a:br>
            <a:endParaRPr lang="en-US"/>
          </a:p>
        </p:txBody>
      </p:sp>
      <p:sp>
        <p:nvSpPr>
          <p:cNvPr id="4" name="Content Placeholder 3">
            <a:extLst>
              <a:ext uri="{FF2B5EF4-FFF2-40B4-BE49-F238E27FC236}">
                <a16:creationId xmlns:a16="http://schemas.microsoft.com/office/drawing/2014/main" id="{3BDE1CDB-287D-4C82-A89E-FA53C77B8C4A}"/>
              </a:ext>
            </a:extLst>
          </p:cNvPr>
          <p:cNvSpPr>
            <a:spLocks noGrp="1"/>
          </p:cNvSpPr>
          <p:nvPr>
            <p:ph idx="10"/>
          </p:nvPr>
        </p:nvSpPr>
        <p:spPr>
          <a:xfrm>
            <a:off x="1176062" y="1484784"/>
            <a:ext cx="7956376" cy="4147865"/>
          </a:xfrm>
        </p:spPr>
        <p:txBody>
          <a:bodyPr/>
          <a:lstStyle/>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Thực hiện xác thực đa nhân tố chính là một hệ thống bảo mật giúp bạn yêu cầu mọi      phương thức xác thực đến từ những danh mục đăng nhập thông tin. Từ đó, xác minh     danh tính cho người sử dụng cho thông tin đăng nhập hoặc thông qua giao dịch khác. </a:t>
            </a: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Thực hiện xác thực Multi-factor sẽ kết hợp 2 hoặc nhiều thông tin độc lập là: </a:t>
            </a:r>
            <a:endParaRPr lang="en-US" sz="160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750"/>
              </a:spcAft>
              <a:buSzPts val="1000"/>
              <a:buFont typeface="Arial" panose="020B0604020202020204" pitchFamily="34" charset="0"/>
              <a:buChar char="•"/>
              <a:tabLst>
                <a:tab pos="457200" algn="l"/>
              </a:tabLst>
            </a:pPr>
            <a:r>
              <a:rPr lang="en-US" sz="1600">
                <a:solidFill>
                  <a:srgbClr val="000000"/>
                </a:solidFill>
                <a:effectLst/>
                <a:latin typeface="Times New Roman" panose="02020603050405020304" pitchFamily="18" charset="0"/>
                <a:ea typeface="Times New Roman" panose="02020603050405020304" pitchFamily="18" charset="0"/>
              </a:rPr>
              <a:t>Password: Là mật khẩu</a:t>
            </a:r>
            <a:endParaRPr lang="en-US" sz="160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750"/>
              </a:spcAft>
              <a:buSzPts val="1000"/>
              <a:buFont typeface="Arial" panose="020B0604020202020204" pitchFamily="34" charset="0"/>
              <a:buChar char="•"/>
              <a:tabLst>
                <a:tab pos="457200" algn="l"/>
              </a:tabLst>
            </a:pPr>
            <a:r>
              <a:rPr lang="en-US" sz="1600">
                <a:solidFill>
                  <a:srgbClr val="000000"/>
                </a:solidFill>
                <a:effectLst/>
                <a:latin typeface="Times New Roman" panose="02020603050405020304" pitchFamily="18" charset="0"/>
                <a:ea typeface="Times New Roman" panose="02020603050405020304" pitchFamily="18" charset="0"/>
              </a:rPr>
              <a:t>Security token: Các mã thông báo bảo mật. </a:t>
            </a:r>
            <a:endParaRPr lang="en-US" sz="160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SzPts val="1000"/>
              <a:buFont typeface="Arial" panose="020B0604020202020204" pitchFamily="34" charset="0"/>
              <a:buChar char="•"/>
              <a:tabLst>
                <a:tab pos="457200" algn="l"/>
              </a:tabLst>
            </a:pPr>
            <a:r>
              <a:rPr lang="en-US" sz="1600">
                <a:solidFill>
                  <a:srgbClr val="000000"/>
                </a:solidFill>
                <a:effectLst/>
                <a:latin typeface="Times New Roman" panose="02020603050405020304" pitchFamily="18" charset="0"/>
                <a:ea typeface="Times New Roman" panose="02020603050405020304" pitchFamily="18" charset="0"/>
              </a:rPr>
              <a:t>Biometric verification:  Xác minh sinh trắc học. </a:t>
            </a:r>
          </a:p>
          <a:p>
            <a:pPr marL="342900" indent="-342900">
              <a:lnSpc>
                <a:spcPct val="150000"/>
              </a:lnSpc>
              <a:spcBef>
                <a:spcPts val="0"/>
              </a:spcBef>
              <a:buSzPts val="1000"/>
              <a:buFont typeface="Wingdings" panose="05000000000000000000" pitchFamily="2" charset="2"/>
              <a:buChar char="Ø"/>
              <a:tabLst>
                <a:tab pos="457200" algn="l"/>
              </a:tabLst>
            </a:pPr>
            <a:r>
              <a:rPr lang="en-US" sz="1600">
                <a:solidFill>
                  <a:srgbClr val="000000"/>
                </a:solidFill>
                <a:effectLst/>
                <a:latin typeface="Times New Roman" panose="02020603050405020304" pitchFamily="18" charset="0"/>
                <a:ea typeface="Times New Roman" panose="02020603050405020304" pitchFamily="18" charset="0"/>
              </a:rPr>
              <a:t>Từ đó, tạo ra một lớp bảo vệ cũng như tường thành vững chắc giúp gây khó khăn cho  những người không được phép truy cập vào một mục tiêu cụ thể là: vị trí thực tế, các   thiết bị máy tính, mạng hoặc cơ sở dữ liệu chính là mục tiêu mà MFA hướng đến</a:t>
            </a:r>
            <a:endParaRPr lang="en-US" sz="160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SzPts val="1000"/>
              <a:buFont typeface="Wingdings" panose="05000000000000000000" pitchFamily="2" charset="2"/>
              <a:buChar char="Ø"/>
              <a:tabLst>
                <a:tab pos="457200" algn="l"/>
              </a:tabLst>
            </a:pP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8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114772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E9A0-B23E-49CC-9B73-8521CA4D5C88}"/>
              </a:ext>
            </a:extLst>
          </p:cNvPr>
          <p:cNvSpPr>
            <a:spLocks noGrp="1"/>
          </p:cNvSpPr>
          <p:nvPr>
            <p:ph type="title"/>
          </p:nvPr>
        </p:nvSpPr>
        <p:spPr/>
        <p:txBody>
          <a:bodyPr numCol="1"/>
          <a:lstStyle/>
          <a:p>
            <a:br>
              <a:rPr lang="en-US" sz="2500" b="1">
                <a:effectLst/>
                <a:latin typeface="Times New Roman" panose="02020603050405020304" pitchFamily="18" charset="0"/>
                <a:ea typeface="Times New Roman" panose="02020603050405020304" pitchFamily="18" charset="0"/>
              </a:rPr>
            </a:br>
            <a:r>
              <a:rPr lang="en-US" sz="2500" b="1">
                <a:solidFill>
                  <a:srgbClr val="00B0F0"/>
                </a:solidFill>
                <a:effectLst/>
                <a:latin typeface="Times New Roman" panose="02020603050405020304" pitchFamily="18" charset="0"/>
                <a:ea typeface="Times New Roman" panose="02020603050405020304" pitchFamily="18" charset="0"/>
              </a:rPr>
              <a:t>Các nhân tố cần để xác thực Authentication </a:t>
            </a:r>
            <a:br>
              <a:rPr lang="en-US" sz="1800">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63AB8554-B1D9-4AE8-A386-B96C65D64D28}"/>
              </a:ext>
            </a:extLst>
          </p:cNvPr>
          <p:cNvSpPr>
            <a:spLocks noGrp="1"/>
          </p:cNvSpPr>
          <p:nvPr>
            <p:ph idx="1"/>
          </p:nvPr>
        </p:nvSpPr>
        <p:spPr>
          <a:xfrm>
            <a:off x="2051720" y="766197"/>
            <a:ext cx="6563072" cy="460648"/>
          </a:xfrm>
        </p:spPr>
        <p:txBody>
          <a:bodyPr/>
          <a:lstStyle/>
          <a:p>
            <a:endParaRPr lang="en-US" sz="1800">
              <a:effectLst/>
              <a:latin typeface="Times New Roman" panose="02020603050405020304" pitchFamily="18" charset="0"/>
              <a:ea typeface="Times New Roman" panose="02020603050405020304" pitchFamily="18" charset="0"/>
            </a:endParaRPr>
          </a:p>
          <a:p>
            <a:r>
              <a:rPr lang="en-US" sz="1800" b="1">
                <a:effectLst/>
                <a:latin typeface="Times New Roman" panose="02020603050405020304" pitchFamily="18" charset="0"/>
                <a:ea typeface="Times New Roman" panose="02020603050405020304" pitchFamily="18" charset="0"/>
              </a:rPr>
              <a:t>Password và Pin (Mật Khẩu)</a:t>
            </a:r>
          </a:p>
          <a:p>
            <a:endParaRPr lang="en-US"/>
          </a:p>
        </p:txBody>
      </p:sp>
      <p:sp>
        <p:nvSpPr>
          <p:cNvPr id="4" name="Content Placeholder 3">
            <a:extLst>
              <a:ext uri="{FF2B5EF4-FFF2-40B4-BE49-F238E27FC236}">
                <a16:creationId xmlns:a16="http://schemas.microsoft.com/office/drawing/2014/main" id="{CCB8EBA8-1239-4271-AF31-D2D193168DB4}"/>
              </a:ext>
            </a:extLst>
          </p:cNvPr>
          <p:cNvSpPr>
            <a:spLocks noGrp="1"/>
          </p:cNvSpPr>
          <p:nvPr>
            <p:ph idx="10"/>
          </p:nvPr>
        </p:nvSpPr>
        <p:spPr>
          <a:xfrm>
            <a:off x="1115616" y="1412776"/>
            <a:ext cx="8028384" cy="4147865"/>
          </a:xfrm>
        </p:spPr>
        <p:txBody>
          <a:bodyPr/>
          <a:lstStyle/>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Mật khẩu là một phương pháp xác thực vô cùng đơn giản, dễ triển khai nên đang được   sử dụng rất rộng rãi và phổ biến. Mỗi khi người dùng thực hiện truy cập vào thì mỗi hệ   thống đều sẽ lưu lại mật khẩu dưới dạng mã hóa một chiều (các loại mã hóa có thể là    md5, sha1, hoặc tự chế,…). Đây là tính năng sẽ đảm bảo cho mật khẩu dù bị hack nhưng cũng không thể khôi phục được thành chuỗi gốc. </a:t>
            </a:r>
            <a:endParaRPr lang="en-US" sz="16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255258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316E-5855-4E3F-A227-479106DEF02A}"/>
              </a:ext>
            </a:extLst>
          </p:cNvPr>
          <p:cNvSpPr>
            <a:spLocks noGrp="1"/>
          </p:cNvSpPr>
          <p:nvPr>
            <p:ph type="title"/>
          </p:nvPr>
        </p:nvSpPr>
        <p:spPr/>
        <p:txBody>
          <a:bodyPr/>
          <a:lstStyle/>
          <a:p>
            <a:br>
              <a:rPr lang="en-US" sz="1800">
                <a:effectLst/>
                <a:latin typeface="Times New Roman" panose="02020603050405020304" pitchFamily="18" charset="0"/>
                <a:ea typeface="Times New Roman" panose="02020603050405020304" pitchFamily="18" charset="0"/>
              </a:rPr>
            </a:br>
            <a:br>
              <a:rPr lang="en-US" sz="1800">
                <a:effectLst/>
                <a:latin typeface="Times New Roman" panose="02020603050405020304" pitchFamily="18" charset="0"/>
                <a:ea typeface="Times New Roman" panose="02020603050405020304" pitchFamily="18" charset="0"/>
              </a:rPr>
            </a:br>
            <a:br>
              <a:rPr lang="en-US" sz="1800">
                <a:effectLst/>
                <a:latin typeface="Times New Roman" panose="02020603050405020304" pitchFamily="18" charset="0"/>
                <a:ea typeface="Times New Roman" panose="02020603050405020304" pitchFamily="18" charset="0"/>
              </a:rPr>
            </a:br>
            <a:r>
              <a:rPr lang="en-US" sz="1800">
                <a:effectLst/>
                <a:latin typeface="Times New Roman" panose="02020603050405020304" pitchFamily="18" charset="0"/>
                <a:ea typeface="Times New Roman" panose="02020603050405020304" pitchFamily="18" charset="0"/>
              </a:rPr>
              <a:t>Biometrics (Sinh học)</a:t>
            </a:r>
            <a:br>
              <a:rPr lang="en-US" sz="1800">
                <a:effectLst/>
                <a:latin typeface="Times New Roman" panose="02020603050405020304" pitchFamily="18" charset="0"/>
                <a:ea typeface="Times New Roman" panose="02020603050405020304" pitchFamily="18" charset="0"/>
              </a:rPr>
            </a:br>
            <a:endParaRPr lang="en-US"/>
          </a:p>
        </p:txBody>
      </p:sp>
      <p:sp>
        <p:nvSpPr>
          <p:cNvPr id="4" name="Content Placeholder 3">
            <a:extLst>
              <a:ext uri="{FF2B5EF4-FFF2-40B4-BE49-F238E27FC236}">
                <a16:creationId xmlns:a16="http://schemas.microsoft.com/office/drawing/2014/main" id="{9620666A-82AC-4C25-944D-FCDB8D88E81D}"/>
              </a:ext>
            </a:extLst>
          </p:cNvPr>
          <p:cNvSpPr>
            <a:spLocks noGrp="1"/>
          </p:cNvSpPr>
          <p:nvPr>
            <p:ph idx="10"/>
          </p:nvPr>
        </p:nvSpPr>
        <p:spPr>
          <a:xfrm>
            <a:off x="1115616" y="980728"/>
            <a:ext cx="8028384" cy="4147865"/>
          </a:xfrm>
        </p:spPr>
        <p:txBody>
          <a:bodyPr/>
          <a:lstStyle/>
          <a:p>
            <a:pPr marL="285750" indent="-285750">
              <a:buFont typeface="Wingdings" panose="05000000000000000000" pitchFamily="2" charset="2"/>
              <a:buChar char="Ø"/>
            </a:pPr>
            <a:endParaRPr lang="en-US" sz="160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a:solidFill>
                <a:srgbClr val="000000"/>
              </a:solidFill>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Sử dụng tròng mắt, dấu vân tay hoặc khuôn mặt là một trong những phương pháp xác     thực dựa trên các yếu tố đặc trưng của một người. </a:t>
            </a:r>
          </a:p>
          <a:p>
            <a:pPr marL="285750" indent="-285750">
              <a:buFont typeface="Wingdings" panose="05000000000000000000" pitchFamily="2" charset="2"/>
              <a:buChar char="Ø"/>
            </a:pP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Phương pháp này mang lại ưu điểm là “ID” và “mật khẩu” sẽ luôn được đi cùng nhau    nên bạn hoàn toàn không cần phải lo lắng bị quên hay lạc mất nó. Mỗi khi bạn muốn     đăng nhập lại thì chỉ cần chủ động sử dụng các yếu tố xác thực này một cách dễ dàng,   mà không gặp bất kỳ khó khăn nào. </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a:p>
        </p:txBody>
      </p:sp>
    </p:spTree>
    <p:extLst>
      <p:ext uri="{BB962C8B-B14F-4D97-AF65-F5344CB8AC3E}">
        <p14:creationId xmlns:p14="http://schemas.microsoft.com/office/powerpoint/2010/main" val="219535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E6ABB-914B-4C40-8845-595EB9489D7B}"/>
              </a:ext>
            </a:extLst>
          </p:cNvPr>
          <p:cNvSpPr>
            <a:spLocks noGrp="1"/>
          </p:cNvSpPr>
          <p:nvPr>
            <p:ph idx="1"/>
          </p:nvPr>
        </p:nvSpPr>
        <p:spPr>
          <a:xfrm>
            <a:off x="1547664" y="634987"/>
            <a:ext cx="6563072" cy="460648"/>
          </a:xfrm>
        </p:spPr>
        <p:txBody>
          <a:bodyPr/>
          <a:lstStyle/>
          <a:p>
            <a:endParaRPr lang="en-US" sz="1800" b="1">
              <a:solidFill>
                <a:srgbClr val="000000"/>
              </a:solidFill>
              <a:effectLst/>
              <a:latin typeface="Times New Roman" panose="02020603050405020304" pitchFamily="18" charset="0"/>
              <a:ea typeface="Times New Roman" panose="02020603050405020304" pitchFamily="18" charset="0"/>
            </a:endParaRPr>
          </a:p>
          <a:p>
            <a:r>
              <a:rPr lang="en-US" sz="1800" b="1">
                <a:solidFill>
                  <a:srgbClr val="000000"/>
                </a:solidFill>
                <a:effectLst/>
                <a:latin typeface="Times New Roman" panose="02020603050405020304" pitchFamily="18" charset="0"/>
                <a:ea typeface="Times New Roman" panose="02020603050405020304" pitchFamily="18" charset="0"/>
              </a:rPr>
              <a:t>Sử dụng khóa (Public-key cryptography)</a:t>
            </a:r>
            <a:endParaRPr lang="en-US" sz="1800" b="1">
              <a:effectLst/>
              <a:latin typeface="Times New Roman" panose="02020603050405020304" pitchFamily="18" charset="0"/>
              <a:ea typeface="Times New Roman" panose="02020603050405020304" pitchFamily="18" charset="0"/>
            </a:endParaRPr>
          </a:p>
          <a:p>
            <a:endParaRPr lang="en-US" b="1"/>
          </a:p>
        </p:txBody>
      </p:sp>
      <p:sp>
        <p:nvSpPr>
          <p:cNvPr id="4" name="Content Placeholder 3">
            <a:extLst>
              <a:ext uri="{FF2B5EF4-FFF2-40B4-BE49-F238E27FC236}">
                <a16:creationId xmlns:a16="http://schemas.microsoft.com/office/drawing/2014/main" id="{123A41B5-7429-4DA3-BD5C-AB97ADF9C52F}"/>
              </a:ext>
            </a:extLst>
          </p:cNvPr>
          <p:cNvSpPr>
            <a:spLocks noGrp="1"/>
          </p:cNvSpPr>
          <p:nvPr>
            <p:ph idx="10"/>
          </p:nvPr>
        </p:nvSpPr>
        <p:spPr>
          <a:xfrm>
            <a:off x="1115616" y="1412776"/>
            <a:ext cx="8028384" cy="4147865"/>
          </a:xfrm>
        </p:spPr>
        <p:txBody>
          <a:bodyPr/>
          <a:lstStyle/>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Đây là phương pháp dựa vào thuật toán mã hóa khóa công cộng và khóa cá nhân để xác  thực. </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Muốn đăng nhập vào hệ thống, thì bạn chỉ cần có khóa cá nhân ở trên máy rồi thực hiện đăng nhập vào hệ thống mà không cần phải nhớ đến những thông tin đăng nhập như việc sử dụng mật khẩu. </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1600">
                <a:solidFill>
                  <a:srgbClr val="000000"/>
                </a:solidFill>
                <a:effectLst/>
                <a:latin typeface="Times New Roman" panose="02020603050405020304" pitchFamily="18" charset="0"/>
                <a:ea typeface="Times New Roman" panose="02020603050405020304" pitchFamily="18" charset="0"/>
              </a:rPr>
              <a:t>Thường thì các hệ thống quản trị server sẽ thường xuyên áp dụng biện pháp này. </a:t>
            </a:r>
            <a:endParaRPr lang="en-US" sz="160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a:p>
        </p:txBody>
      </p:sp>
    </p:spTree>
    <p:extLst>
      <p:ext uri="{BB962C8B-B14F-4D97-AF65-F5344CB8AC3E}">
        <p14:creationId xmlns:p14="http://schemas.microsoft.com/office/powerpoint/2010/main" val="5622135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uds-And-Documents-PowerPoint-Templates-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1228</Words>
  <Application>Microsoft Office PowerPoint</Application>
  <PresentationFormat>On-screen Show (4:3)</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맑은 고딕</vt:lpstr>
      <vt:lpstr>Arial</vt:lpstr>
      <vt:lpstr>Calibri</vt:lpstr>
      <vt:lpstr>Times New Roman</vt:lpstr>
      <vt:lpstr>Wingdings</vt:lpstr>
      <vt:lpstr>Custom Design</vt:lpstr>
      <vt:lpstr>Clouds-And-Documents-PowerPoint-Templates-Standard</vt:lpstr>
      <vt:lpstr>1_Custom Design</vt:lpstr>
      <vt:lpstr>PowerPoint Presentation</vt:lpstr>
      <vt:lpstr>PowerPoint Presentation</vt:lpstr>
      <vt:lpstr>Authentication Protocol ( Giao thức xác thực ) </vt:lpstr>
      <vt:lpstr>PowerPoint Presentation</vt:lpstr>
      <vt:lpstr>Phân loại Authentication </vt:lpstr>
      <vt:lpstr> Multi – factor Authentication (MFA) </vt:lpstr>
      <vt:lpstr> Các nhân tố cần để xác thực Authentication  </vt:lpstr>
      <vt:lpstr>   Biometrics (Sinh học) </vt:lpstr>
      <vt:lpstr>PowerPoint Presentation</vt:lpstr>
      <vt:lpstr>Challenge-handshake authentication protocol( Chap ) </vt:lpstr>
      <vt:lpstr>MicroSoft Challenge Handshake Authentication        Protocol ( Mschap )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ASUS</cp:lastModifiedBy>
  <cp:revision>40</cp:revision>
  <dcterms:created xsi:type="dcterms:W3CDTF">2014-04-01T16:35:38Z</dcterms:created>
  <dcterms:modified xsi:type="dcterms:W3CDTF">2021-04-20T04:23:27Z</dcterms:modified>
</cp:coreProperties>
</file>