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56" r:id="rId4"/>
    <p:sldId id="348" r:id="rId5"/>
    <p:sldId id="357" r:id="rId6"/>
    <p:sldId id="347" r:id="rId7"/>
    <p:sldId id="358" r:id="rId8"/>
    <p:sldId id="259" r:id="rId9"/>
    <p:sldId id="371" r:id="rId10"/>
    <p:sldId id="360" r:id="rId11"/>
    <p:sldId id="361" r:id="rId12"/>
    <p:sldId id="362" r:id="rId13"/>
    <p:sldId id="359" r:id="rId14"/>
    <p:sldId id="375" r:id="rId15"/>
    <p:sldId id="378" r:id="rId16"/>
    <p:sldId id="379"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showGuides="1">
      <p:cViewPr varScale="1">
        <p:scale>
          <a:sx n="86" d="100"/>
          <a:sy n="86" d="100"/>
        </p:scale>
        <p:origin x="312" y="72"/>
      </p:cViewPr>
      <p:guideLst>
        <p:guide orient="horz" pos="254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47474-984A-4090-AC20-98242EB09510}"/>
              </a:ext>
            </a:extLst>
          </p:cNvPr>
          <p:cNvSpPr/>
          <p:nvPr userDrawn="1"/>
        </p:nvSpPr>
        <p:spPr>
          <a:xfrm>
            <a:off x="0" y="1988840"/>
            <a:ext cx="12192000" cy="2880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2930F240-0CAF-4377-8C66-C79A9700127F}"/>
              </a:ext>
            </a:extLst>
          </p:cNvPr>
          <p:cNvSpPr/>
          <p:nvPr userDrawn="1"/>
        </p:nvSpPr>
        <p:spPr>
          <a:xfrm>
            <a:off x="6925208" y="50350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09D52290-FED8-432E-A9AF-895F42C29BF1}"/>
              </a:ext>
            </a:extLst>
          </p:cNvPr>
          <p:cNvGrpSpPr/>
          <p:nvPr userDrawn="1"/>
        </p:nvGrpSpPr>
        <p:grpSpPr>
          <a:xfrm>
            <a:off x="6859251" y="1585382"/>
            <a:ext cx="4568370" cy="3687236"/>
            <a:chOff x="2444748" y="555045"/>
            <a:chExt cx="7282048" cy="5727454"/>
          </a:xfrm>
        </p:grpSpPr>
        <p:sp>
          <p:nvSpPr>
            <p:cNvPr id="5" name="Freeform: Shape 4">
              <a:extLst>
                <a:ext uri="{FF2B5EF4-FFF2-40B4-BE49-F238E27FC236}">
                  <a16:creationId xmlns:a16="http://schemas.microsoft.com/office/drawing/2014/main" id="{6DF2C3D3-4FC4-450E-A75F-6CA28E9A260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155DD87-3668-41CD-B8FE-F7680E231E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1B24015-CBFE-4CE0-8A31-5115F8BF11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E3E8073-D26E-4946-A0FB-859AFD2C591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5CFD02F-04CF-4A4F-B2ED-42A6C2D5743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5426560-F548-478A-8C28-622AA658C2F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F41FF2-11EF-4478-BD9D-633C60DB987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3A2F72-37C9-40A6-AB61-B60154A9A23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9F356DA8-6399-4BA3-920F-87F949C1BAE2}"/>
              </a:ext>
            </a:extLst>
          </p:cNvPr>
          <p:cNvSpPr>
            <a:spLocks noGrp="1"/>
          </p:cNvSpPr>
          <p:nvPr>
            <p:ph type="pic" idx="15" hasCustomPrompt="1"/>
          </p:nvPr>
        </p:nvSpPr>
        <p:spPr>
          <a:xfrm>
            <a:off x="7004813" y="17179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870C11E2-F55D-4B43-8F26-02B3875E4F1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85C5121-D524-4FA3-827E-5E1FC7C84CC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221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03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54A41B6F-0B5A-4314-8E6A-AA3960BCF10F}"/>
              </a:ext>
            </a:extLst>
          </p:cNvPr>
          <p:cNvGrpSpPr/>
          <p:nvPr userDrawn="1"/>
        </p:nvGrpSpPr>
        <p:grpSpPr>
          <a:xfrm>
            <a:off x="729449" y="1780758"/>
            <a:ext cx="2449180" cy="4305530"/>
            <a:chOff x="445712" y="1449040"/>
            <a:chExt cx="2113018" cy="3924176"/>
          </a:xfrm>
        </p:grpSpPr>
        <p:sp>
          <p:nvSpPr>
            <p:cNvPr id="6" name="Rounded Rectangle 4">
              <a:extLst>
                <a:ext uri="{FF2B5EF4-FFF2-40B4-BE49-F238E27FC236}">
                  <a16:creationId xmlns:a16="http://schemas.microsoft.com/office/drawing/2014/main" id="{703E15B8-6CE8-4239-8540-4DB466536A9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39CA128A-BAAF-43EE-A61E-48F072F23C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9AFF85CE-C02B-4B53-AFD3-06E942BAC819}"/>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F77DADA6-39EA-4F49-BF69-B54981F43A9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414D168B-29C2-4210-B545-06CBEEFEF1C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E6B1B6C-6A71-4B3B-A6B5-56A8DB4074E0}"/>
              </a:ext>
            </a:extLst>
          </p:cNvPr>
          <p:cNvSpPr>
            <a:spLocks noGrp="1"/>
          </p:cNvSpPr>
          <p:nvPr>
            <p:ph type="pic" idx="15" hasCustomPrompt="1"/>
          </p:nvPr>
        </p:nvSpPr>
        <p:spPr>
          <a:xfrm>
            <a:off x="877656" y="2102271"/>
            <a:ext cx="2152765" cy="356211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AACC8C0-0D02-450C-A4FB-05C1A86E40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5"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4"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vnnic.vn/dns/congnghe/c%C3%B4ng-ngh%E1%BB%87-dnssec" TargetMode="External"/><Relationship Id="rId2" Type="http://schemas.openxmlformats.org/officeDocument/2006/relationships/hyperlink" Target="https://wiki.matbao.net/dnssec-la-gi-huong-dan-cach-kich-hoat-dnssec-cho-ten-mien/#tai-sao-dns-de-bi-tan-cong" TargetMode="External"/><Relationship Id="rId1" Type="http://schemas.openxmlformats.org/officeDocument/2006/relationships/slideLayout" Target="../slideLayouts/slideLayout21.xml"/><Relationship Id="rId5" Type="http://schemas.openxmlformats.org/officeDocument/2006/relationships/hyperlink" Target="https://thietkewebso.com/blog-cong-nghe/bai-viet/dns-la-gi-dnssec-la-gi-su-khac-biet-nam-o-dau-392/" TargetMode="External"/><Relationship Id="rId4" Type="http://schemas.openxmlformats.org/officeDocument/2006/relationships/hyperlink" Target="https://www.pavietnam.vn/vn/tin-tuc-dnssec-la-gi.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BC2739-365E-407E-AEF5-0093E607AFB1}"/>
              </a:ext>
            </a:extLst>
          </p:cNvPr>
          <p:cNvSpPr txBox="1"/>
          <p:nvPr/>
        </p:nvSpPr>
        <p:spPr>
          <a:xfrm>
            <a:off x="2358500" y="807867"/>
            <a:ext cx="7474999" cy="1708160"/>
          </a:xfrm>
          <a:prstGeom prst="rect">
            <a:avLst/>
          </a:prstGeom>
          <a:noFill/>
        </p:spPr>
        <p:txBody>
          <a:bodyPr wrap="square" rtlCol="0">
            <a:spAutoFit/>
          </a:bodyPr>
          <a:lstStyle/>
          <a:p>
            <a:pPr algn="ctr"/>
            <a:r>
              <a:rPr lang="en-US" sz="3500" b="1" dirty="0" err="1">
                <a:solidFill>
                  <a:schemeClr val="bg1"/>
                </a:solidFill>
                <a:latin typeface="Arial" panose="020B0604020202020204" pitchFamily="34" charset="0"/>
                <a:cs typeface="Arial" panose="020B0604020202020204" pitchFamily="34" charset="0"/>
              </a:rPr>
              <a:t>Đồ</a:t>
            </a:r>
            <a:r>
              <a:rPr lang="en-US" sz="3500" b="1" dirty="0">
                <a:solidFill>
                  <a:schemeClr val="bg1"/>
                </a:solidFill>
                <a:latin typeface="Arial" panose="020B0604020202020204" pitchFamily="34" charset="0"/>
                <a:cs typeface="Arial" panose="020B0604020202020204" pitchFamily="34" charset="0"/>
              </a:rPr>
              <a:t> </a:t>
            </a:r>
            <a:r>
              <a:rPr lang="en-US" sz="3500" b="1" dirty="0" err="1">
                <a:solidFill>
                  <a:schemeClr val="bg1"/>
                </a:solidFill>
                <a:latin typeface="Arial" panose="020B0604020202020204" pitchFamily="34" charset="0"/>
                <a:cs typeface="Arial" panose="020B0604020202020204" pitchFamily="34" charset="0"/>
              </a:rPr>
              <a:t>án</a:t>
            </a:r>
            <a:r>
              <a:rPr lang="en-US" sz="3500" b="1" dirty="0">
                <a:solidFill>
                  <a:schemeClr val="bg1"/>
                </a:solidFill>
                <a:latin typeface="Arial" panose="020B0604020202020204" pitchFamily="34" charset="0"/>
                <a:cs typeface="Arial" panose="020B0604020202020204" pitchFamily="34" charset="0"/>
              </a:rPr>
              <a:t> </a:t>
            </a:r>
            <a:r>
              <a:rPr lang="en-US" sz="3500" b="1" dirty="0" err="1">
                <a:solidFill>
                  <a:schemeClr val="bg1"/>
                </a:solidFill>
                <a:latin typeface="Arial" panose="020B0604020202020204" pitchFamily="34" charset="0"/>
                <a:cs typeface="Arial" panose="020B0604020202020204" pitchFamily="34" charset="0"/>
              </a:rPr>
              <a:t>bảo</a:t>
            </a:r>
            <a:r>
              <a:rPr lang="en-US" sz="3500" b="1" dirty="0">
                <a:solidFill>
                  <a:schemeClr val="bg1"/>
                </a:solidFill>
                <a:latin typeface="Arial" panose="020B0604020202020204" pitchFamily="34" charset="0"/>
                <a:cs typeface="Arial" panose="020B0604020202020204" pitchFamily="34" charset="0"/>
              </a:rPr>
              <a:t> </a:t>
            </a:r>
            <a:r>
              <a:rPr lang="en-US" sz="3500" b="1" dirty="0" err="1">
                <a:solidFill>
                  <a:schemeClr val="bg1"/>
                </a:solidFill>
                <a:latin typeface="Arial" panose="020B0604020202020204" pitchFamily="34" charset="0"/>
                <a:cs typeface="Arial" panose="020B0604020202020204" pitchFamily="34" charset="0"/>
              </a:rPr>
              <a:t>mật</a:t>
            </a:r>
            <a:r>
              <a:rPr lang="en-US" sz="3500" b="1" dirty="0">
                <a:solidFill>
                  <a:schemeClr val="bg1"/>
                </a:solidFill>
                <a:latin typeface="Arial" panose="020B0604020202020204" pitchFamily="34" charset="0"/>
                <a:cs typeface="Arial" panose="020B0604020202020204" pitchFamily="34" charset="0"/>
              </a:rPr>
              <a:t> </a:t>
            </a:r>
            <a:r>
              <a:rPr lang="en-US" sz="3500" b="1" dirty="0" err="1">
                <a:solidFill>
                  <a:schemeClr val="bg1"/>
                </a:solidFill>
                <a:latin typeface="Arial" panose="020B0604020202020204" pitchFamily="34" charset="0"/>
                <a:cs typeface="Arial" panose="020B0604020202020204" pitchFamily="34" charset="0"/>
              </a:rPr>
              <a:t>thông</a:t>
            </a:r>
            <a:r>
              <a:rPr lang="en-US" sz="3500" b="1" dirty="0">
                <a:solidFill>
                  <a:schemeClr val="bg1"/>
                </a:solidFill>
                <a:latin typeface="Arial" panose="020B0604020202020204" pitchFamily="34" charset="0"/>
                <a:cs typeface="Arial" panose="020B0604020202020204" pitchFamily="34" charset="0"/>
              </a:rPr>
              <a:t> tin</a:t>
            </a:r>
          </a:p>
          <a:p>
            <a:pPr algn="ctr"/>
            <a:r>
              <a:rPr lang="en-US" sz="3500" b="1" dirty="0" err="1">
                <a:solidFill>
                  <a:schemeClr val="bg1"/>
                </a:solidFill>
                <a:latin typeface="Arial" panose="020B0604020202020204" pitchFamily="34" charset="0"/>
                <a:cs typeface="Arial" panose="020B0604020202020204" pitchFamily="34" charset="0"/>
              </a:rPr>
              <a:t>Đề</a:t>
            </a:r>
            <a:r>
              <a:rPr lang="en-US" sz="3500" b="1" dirty="0">
                <a:solidFill>
                  <a:schemeClr val="bg1"/>
                </a:solidFill>
                <a:latin typeface="Arial" panose="020B0604020202020204" pitchFamily="34" charset="0"/>
                <a:cs typeface="Arial" panose="020B0604020202020204" pitchFamily="34" charset="0"/>
              </a:rPr>
              <a:t> </a:t>
            </a:r>
            <a:r>
              <a:rPr lang="en-US" sz="3500" b="1" dirty="0" err="1">
                <a:solidFill>
                  <a:schemeClr val="bg1"/>
                </a:solidFill>
                <a:latin typeface="Arial" panose="020B0604020202020204" pitchFamily="34" charset="0"/>
                <a:cs typeface="Arial" panose="020B0604020202020204" pitchFamily="34" charset="0"/>
              </a:rPr>
              <a:t>tài</a:t>
            </a:r>
            <a:r>
              <a:rPr lang="en-US" sz="3500" b="1" dirty="0">
                <a:solidFill>
                  <a:schemeClr val="bg1"/>
                </a:solidFill>
                <a:latin typeface="Arial" panose="020B0604020202020204" pitchFamily="34" charset="0"/>
                <a:cs typeface="Arial" panose="020B0604020202020204" pitchFamily="34" charset="0"/>
              </a:rPr>
              <a:t>: </a:t>
            </a:r>
            <a:r>
              <a:rPr lang="en-US" sz="3500" b="1" dirty="0" err="1">
                <a:solidFill>
                  <a:schemeClr val="bg1"/>
                </a:solidFill>
                <a:latin typeface="Arial" panose="020B0604020202020204" pitchFamily="34" charset="0"/>
                <a:cs typeface="Arial" panose="020B0604020202020204" pitchFamily="34" charset="0"/>
              </a:rPr>
              <a:t>Giới</a:t>
            </a:r>
            <a:r>
              <a:rPr lang="en-US" sz="3500" b="1" dirty="0">
                <a:solidFill>
                  <a:schemeClr val="bg1"/>
                </a:solidFill>
                <a:latin typeface="Arial" panose="020B0604020202020204" pitchFamily="34" charset="0"/>
                <a:cs typeface="Arial" panose="020B0604020202020204" pitchFamily="34" charset="0"/>
              </a:rPr>
              <a:t> </a:t>
            </a:r>
            <a:r>
              <a:rPr lang="en-US" sz="3500" b="1" dirty="0" err="1">
                <a:solidFill>
                  <a:schemeClr val="bg1"/>
                </a:solidFill>
                <a:latin typeface="Arial" panose="020B0604020202020204" pitchFamily="34" charset="0"/>
                <a:cs typeface="Arial" panose="020B0604020202020204" pitchFamily="34" charset="0"/>
              </a:rPr>
              <a:t>thiệu</a:t>
            </a:r>
            <a:r>
              <a:rPr lang="en-US" sz="3500" b="1" dirty="0">
                <a:solidFill>
                  <a:schemeClr val="bg1"/>
                </a:solidFill>
                <a:latin typeface="Arial" panose="020B0604020202020204" pitchFamily="34" charset="0"/>
                <a:cs typeface="Arial" panose="020B0604020202020204" pitchFamily="34" charset="0"/>
              </a:rPr>
              <a:t> </a:t>
            </a:r>
            <a:r>
              <a:rPr lang="en-US" sz="3500" b="1" dirty="0" err="1">
                <a:solidFill>
                  <a:schemeClr val="bg1"/>
                </a:solidFill>
                <a:latin typeface="Arial" panose="020B0604020202020204" pitchFamily="34" charset="0"/>
                <a:cs typeface="Arial" panose="020B0604020202020204" pitchFamily="34" charset="0"/>
              </a:rPr>
              <a:t>giao</a:t>
            </a:r>
            <a:r>
              <a:rPr lang="en-US" sz="3500" b="1" dirty="0">
                <a:solidFill>
                  <a:schemeClr val="bg1"/>
                </a:solidFill>
                <a:latin typeface="Arial" panose="020B0604020202020204" pitchFamily="34" charset="0"/>
                <a:cs typeface="Arial" panose="020B0604020202020204" pitchFamily="34" charset="0"/>
              </a:rPr>
              <a:t> </a:t>
            </a:r>
            <a:r>
              <a:rPr lang="en-US" sz="3500" b="1" dirty="0" err="1">
                <a:solidFill>
                  <a:schemeClr val="bg1"/>
                </a:solidFill>
                <a:latin typeface="Arial" panose="020B0604020202020204" pitchFamily="34" charset="0"/>
                <a:cs typeface="Arial" panose="020B0604020202020204" pitchFamily="34" charset="0"/>
              </a:rPr>
              <a:t>thức</a:t>
            </a:r>
            <a:r>
              <a:rPr lang="en-US" sz="3500" b="1" dirty="0">
                <a:solidFill>
                  <a:schemeClr val="bg1"/>
                </a:solidFill>
                <a:latin typeface="Arial" panose="020B0604020202020204" pitchFamily="34" charset="0"/>
                <a:cs typeface="Arial" panose="020B0604020202020204" pitchFamily="34" charset="0"/>
              </a:rPr>
              <a:t> DNS security</a:t>
            </a:r>
          </a:p>
        </p:txBody>
      </p:sp>
      <p:sp>
        <p:nvSpPr>
          <p:cNvPr id="5" name="TextBox 4">
            <a:extLst>
              <a:ext uri="{FF2B5EF4-FFF2-40B4-BE49-F238E27FC236}">
                <a16:creationId xmlns:a16="http://schemas.microsoft.com/office/drawing/2014/main" id="{8EECE7FA-4700-4D37-8505-2F463791AEA2}"/>
              </a:ext>
            </a:extLst>
          </p:cNvPr>
          <p:cNvSpPr txBox="1"/>
          <p:nvPr/>
        </p:nvSpPr>
        <p:spPr>
          <a:xfrm>
            <a:off x="7324078" y="4545367"/>
            <a:ext cx="3071674" cy="1200329"/>
          </a:xfrm>
          <a:prstGeom prst="rect">
            <a:avLst/>
          </a:prstGeom>
          <a:noFill/>
        </p:spPr>
        <p:txBody>
          <a:bodyPr wrap="square" rtlCol="0">
            <a:spAutoFit/>
          </a:bodyPr>
          <a:lstStyle/>
          <a:p>
            <a:r>
              <a:rPr lang="en-US" dirty="0" err="1">
                <a:solidFill>
                  <a:schemeClr val="bg1"/>
                </a:solidFill>
                <a:latin typeface="Arial" panose="020B0604020202020204" pitchFamily="34" charset="0"/>
                <a:cs typeface="Arial" panose="020B0604020202020204" pitchFamily="34" charset="0"/>
              </a:rPr>
              <a:t>Thành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viên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nhóm</a:t>
            </a:r>
            <a:r>
              <a:rPr lang="en-US"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 Lê Thanh </a:t>
            </a:r>
            <a:r>
              <a:rPr lang="en-US" dirty="0" err="1">
                <a:solidFill>
                  <a:schemeClr val="bg1"/>
                </a:solidFill>
                <a:latin typeface="Arial" panose="020B0604020202020204" pitchFamily="34" charset="0"/>
                <a:cs typeface="Arial" panose="020B0604020202020204" pitchFamily="34" charset="0"/>
              </a:rPr>
              <a:t>Bình</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Phạm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Vũ</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Khánh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Toàn</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Nguyễn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Hải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Quân</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747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5412823-D8BC-40BA-9B88-A93308FADC2B}"/>
              </a:ext>
            </a:extLst>
          </p:cNvPr>
          <p:cNvSpPr>
            <a:spLocks noGrp="1"/>
          </p:cNvSpPr>
          <p:nvPr>
            <p:ph type="body" sz="quarter" idx="10"/>
          </p:nvPr>
        </p:nvSpPr>
        <p:spPr/>
        <p:txBody>
          <a:bodyPr/>
          <a:lstStyle/>
          <a:p>
            <a:r>
              <a:rPr lang="en-US" sz="3000" b="1" dirty="0" err="1"/>
              <a:t>Ứng</a:t>
            </a:r>
            <a:r>
              <a:rPr lang="en-US" sz="3000" b="1" dirty="0"/>
              <a:t> </a:t>
            </a:r>
            <a:r>
              <a:rPr lang="en-US" sz="3000" b="1" dirty="0" err="1"/>
              <a:t>dụng</a:t>
            </a:r>
            <a:r>
              <a:rPr lang="en-US" sz="3000" b="1" dirty="0"/>
              <a:t> DNSSEC </a:t>
            </a:r>
            <a:r>
              <a:rPr lang="en-US" sz="3000" b="1" dirty="0" err="1"/>
              <a:t>để</a:t>
            </a:r>
            <a:r>
              <a:rPr lang="en-US" sz="3000" b="1" dirty="0"/>
              <a:t> </a:t>
            </a:r>
            <a:r>
              <a:rPr lang="en-US" sz="3000" b="1" dirty="0" err="1"/>
              <a:t>bảo</a:t>
            </a:r>
            <a:r>
              <a:rPr lang="en-US" sz="3000" b="1" dirty="0"/>
              <a:t> </a:t>
            </a:r>
            <a:r>
              <a:rPr lang="en-US" sz="3000" b="1" dirty="0" err="1"/>
              <a:t>mật</a:t>
            </a:r>
            <a:r>
              <a:rPr lang="en-US" sz="3000" b="1" dirty="0"/>
              <a:t> </a:t>
            </a:r>
            <a:r>
              <a:rPr lang="en-US" sz="3000" b="1" dirty="0" err="1"/>
              <a:t>cho</a:t>
            </a:r>
            <a:r>
              <a:rPr lang="en-US" sz="3000" b="1" dirty="0"/>
              <a:t> </a:t>
            </a:r>
            <a:r>
              <a:rPr lang="en-US" sz="3000" b="1" dirty="0" err="1"/>
              <a:t>hệ</a:t>
            </a:r>
            <a:r>
              <a:rPr lang="en-US" sz="3000" b="1" dirty="0"/>
              <a:t> </a:t>
            </a:r>
            <a:r>
              <a:rPr lang="en-US" sz="3000" b="1" dirty="0" err="1"/>
              <a:t>thống</a:t>
            </a:r>
            <a:r>
              <a:rPr lang="en-US" sz="3000" b="1" dirty="0"/>
              <a:t> DNS</a:t>
            </a:r>
          </a:p>
        </p:txBody>
      </p:sp>
      <p:pic>
        <p:nvPicPr>
          <p:cNvPr id="1028" name="Picture 4" descr="DNSSEC là gì? DNSSEC có thể thiết lập chữ ký vùng (zone signing)">
            <a:extLst>
              <a:ext uri="{FF2B5EF4-FFF2-40B4-BE49-F238E27FC236}">
                <a16:creationId xmlns:a16="http://schemas.microsoft.com/office/drawing/2014/main" id="{E4C6AC63-DBA0-4F97-B9BF-AEAF61F5F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74" y="2916688"/>
            <a:ext cx="5715000" cy="3333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F990FF-059F-413B-B6C2-BB98C6AEE62B}"/>
              </a:ext>
            </a:extLst>
          </p:cNvPr>
          <p:cNvSpPr txBox="1"/>
          <p:nvPr/>
        </p:nvSpPr>
        <p:spPr>
          <a:xfrm>
            <a:off x="683581" y="1154097"/>
            <a:ext cx="10679836" cy="2031325"/>
          </a:xfrm>
          <a:prstGeom prst="rect">
            <a:avLst/>
          </a:prstGeom>
          <a:noFill/>
        </p:spPr>
        <p:txBody>
          <a:bodyPr wrap="square" rtlCol="0">
            <a:spAutoFit/>
          </a:bodyPr>
          <a:lstStyle/>
          <a:p>
            <a:pPr algn="just"/>
            <a:r>
              <a:rPr lang="vi-VN" b="1" dirty="0">
                <a:solidFill>
                  <a:schemeClr val="bg1"/>
                </a:solidFill>
              </a:rPr>
              <a:t>DNSSEC</a:t>
            </a:r>
            <a:r>
              <a:rPr lang="vi-VN" dirty="0">
                <a:solidFill>
                  <a:schemeClr val="bg1"/>
                </a:solidFill>
              </a:rPr>
              <a:t> thiết lập zone signing (chữ ký vùng) như sau: một vùng (zone) sẽ được thiết lập chữ ký bao gồm </a:t>
            </a:r>
            <a:r>
              <a:rPr lang="vi-VN" b="1" dirty="0">
                <a:solidFill>
                  <a:schemeClr val="bg1"/>
                </a:solidFill>
              </a:rPr>
              <a:t>khóa công cộng DNS</a:t>
            </a:r>
            <a:r>
              <a:rPr lang="vi-VN" dirty="0">
                <a:solidFill>
                  <a:schemeClr val="bg1"/>
                </a:solidFill>
              </a:rPr>
              <a:t> (</a:t>
            </a:r>
            <a:r>
              <a:rPr lang="vi-VN" b="1" dirty="0">
                <a:solidFill>
                  <a:schemeClr val="bg1"/>
                </a:solidFill>
              </a:rPr>
              <a:t>DNSKEY</a:t>
            </a:r>
            <a:r>
              <a:rPr lang="vi-VN" dirty="0">
                <a:solidFill>
                  <a:schemeClr val="bg1"/>
                </a:solidFill>
              </a:rPr>
              <a:t>), </a:t>
            </a:r>
            <a:r>
              <a:rPr lang="vi-VN" b="1" dirty="0">
                <a:solidFill>
                  <a:schemeClr val="bg1"/>
                </a:solidFill>
              </a:rPr>
              <a:t>chữ ký bản ghi tài nguyên</a:t>
            </a:r>
            <a:r>
              <a:rPr lang="vi-VN" dirty="0">
                <a:solidFill>
                  <a:schemeClr val="bg1"/>
                </a:solidFill>
              </a:rPr>
              <a:t> (</a:t>
            </a:r>
            <a:r>
              <a:rPr lang="vi-VN" b="1" dirty="0">
                <a:solidFill>
                  <a:schemeClr val="bg1"/>
                </a:solidFill>
              </a:rPr>
              <a:t>RRSIG</a:t>
            </a:r>
            <a:r>
              <a:rPr lang="vi-VN" dirty="0">
                <a:solidFill>
                  <a:schemeClr val="bg1"/>
                </a:solidFill>
              </a:rPr>
              <a:t>),</a:t>
            </a:r>
            <a:r>
              <a:rPr lang="vi-VN" b="1" dirty="0">
                <a:solidFill>
                  <a:schemeClr val="bg1"/>
                </a:solidFill>
              </a:rPr>
              <a:t> bảo mật kế tiếp</a:t>
            </a:r>
            <a:r>
              <a:rPr lang="vi-VN" dirty="0">
                <a:solidFill>
                  <a:schemeClr val="bg1"/>
                </a:solidFill>
              </a:rPr>
              <a:t> (</a:t>
            </a:r>
            <a:r>
              <a:rPr lang="vi-VN" b="1" dirty="0">
                <a:solidFill>
                  <a:schemeClr val="bg1"/>
                </a:solidFill>
              </a:rPr>
              <a:t>NSEC</a:t>
            </a:r>
            <a:r>
              <a:rPr lang="vi-VN" dirty="0">
                <a:solidFill>
                  <a:schemeClr val="bg1"/>
                </a:solidFill>
              </a:rPr>
              <a:t>) và </a:t>
            </a:r>
            <a:r>
              <a:rPr lang="vi-VN" b="1" dirty="0">
                <a:solidFill>
                  <a:schemeClr val="bg1"/>
                </a:solidFill>
              </a:rPr>
              <a:t>chữ ký ủy quyền</a:t>
            </a:r>
            <a:r>
              <a:rPr lang="vi-VN" dirty="0">
                <a:solidFill>
                  <a:schemeClr val="bg1"/>
                </a:solidFill>
              </a:rPr>
              <a:t> (</a:t>
            </a:r>
            <a:r>
              <a:rPr lang="vi-VN" b="1" dirty="0">
                <a:solidFill>
                  <a:schemeClr val="bg1"/>
                </a:solidFill>
              </a:rPr>
              <a:t>DS</a:t>
            </a:r>
            <a:r>
              <a:rPr lang="vi-VN" dirty="0">
                <a:solidFill>
                  <a:schemeClr val="bg1"/>
                </a:solidFill>
              </a:rPr>
              <a:t>). Nếu zone không được thêm bất cứ bản ghi nào thì có nghĩa là zone đó chưa được ký. Ngoài ra, </a:t>
            </a:r>
            <a:r>
              <a:rPr lang="vi-VN" b="1" dirty="0">
                <a:solidFill>
                  <a:schemeClr val="bg1"/>
                </a:solidFill>
              </a:rPr>
              <a:t>DNSSEC</a:t>
            </a:r>
            <a:r>
              <a:rPr lang="vi-VN" dirty="0">
                <a:solidFill>
                  <a:schemeClr val="bg1"/>
                </a:solidFill>
              </a:rPr>
              <a:t> còn yêu cầu thay đổi bản ghi </a:t>
            </a:r>
            <a:r>
              <a:rPr lang="vi-VN" b="1" dirty="0">
                <a:solidFill>
                  <a:schemeClr val="bg1"/>
                </a:solidFill>
              </a:rPr>
              <a:t>CNAME</a:t>
            </a:r>
            <a:r>
              <a:rPr lang="vi-VN" dirty="0">
                <a:solidFill>
                  <a:schemeClr val="bg1"/>
                </a:solidFill>
              </a:rPr>
              <a:t> bằng bản ghi </a:t>
            </a:r>
            <a:r>
              <a:rPr lang="vi-VN" b="1" dirty="0">
                <a:solidFill>
                  <a:schemeClr val="bg1"/>
                </a:solidFill>
              </a:rPr>
              <a:t>RRSIG</a:t>
            </a:r>
            <a:r>
              <a:rPr lang="vi-VN" dirty="0">
                <a:solidFill>
                  <a:schemeClr val="bg1"/>
                </a:solidFill>
              </a:rPr>
              <a:t> và </a:t>
            </a:r>
            <a:r>
              <a:rPr lang="vi-VN" b="1" dirty="0">
                <a:solidFill>
                  <a:schemeClr val="bg1"/>
                </a:solidFill>
              </a:rPr>
              <a:t>NSEC</a:t>
            </a:r>
            <a:r>
              <a:rPr lang="vi-VN" dirty="0">
                <a:solidFill>
                  <a:schemeClr val="bg1"/>
                </a:solidFill>
              </a:rPr>
              <a:t>.</a:t>
            </a:r>
          </a:p>
          <a:p>
            <a:pPr algn="just"/>
            <a:br>
              <a:rPr lang="vi-VN"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025726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000" dirty="0" err="1"/>
              <a:t>Các</a:t>
            </a:r>
            <a:r>
              <a:rPr lang="en-US" sz="3000" dirty="0"/>
              <a:t> </a:t>
            </a:r>
            <a:r>
              <a:rPr lang="en-US" sz="3000" dirty="0" err="1"/>
              <a:t>bản</a:t>
            </a:r>
            <a:r>
              <a:rPr lang="en-US" sz="3000" dirty="0"/>
              <a:t> </a:t>
            </a:r>
            <a:r>
              <a:rPr lang="en-US" sz="3000" dirty="0" err="1"/>
              <a:t>ghi</a:t>
            </a:r>
            <a:r>
              <a:rPr lang="en-US" sz="3000" dirty="0"/>
              <a:t> </a:t>
            </a:r>
            <a:r>
              <a:rPr lang="en-US" sz="3000" dirty="0" err="1"/>
              <a:t>của</a:t>
            </a:r>
            <a:r>
              <a:rPr lang="en-US" sz="3000" dirty="0"/>
              <a:t> DNSSEC</a:t>
            </a:r>
          </a:p>
        </p:txBody>
      </p:sp>
      <p:sp>
        <p:nvSpPr>
          <p:cNvPr id="4" name="TextBox 3">
            <a:extLst>
              <a:ext uri="{FF2B5EF4-FFF2-40B4-BE49-F238E27FC236}">
                <a16:creationId xmlns:a16="http://schemas.microsoft.com/office/drawing/2014/main" id="{190337EC-A9D7-47C5-9458-45CC30B60FFC}"/>
              </a:ext>
            </a:extLst>
          </p:cNvPr>
          <p:cNvSpPr txBox="1"/>
          <p:nvPr/>
        </p:nvSpPr>
        <p:spPr>
          <a:xfrm>
            <a:off x="3502122" y="2632775"/>
            <a:ext cx="2294731" cy="3139321"/>
          </a:xfrm>
          <a:prstGeom prst="rect">
            <a:avLst/>
          </a:prstGeom>
          <a:noFill/>
        </p:spPr>
        <p:txBody>
          <a:bodyPr wrap="square" rtlCol="0">
            <a:spAutoFit/>
          </a:bodyPr>
          <a:lstStyle/>
          <a:p>
            <a:pPr algn="ctr"/>
            <a:r>
              <a:rPr lang="en-US" altLang="ko-KR" sz="3600" b="1" dirty="0">
                <a:solidFill>
                  <a:schemeClr val="accent2"/>
                </a:solidFill>
              </a:rPr>
              <a:t>02</a:t>
            </a:r>
          </a:p>
          <a:p>
            <a:pPr algn="just">
              <a:lnSpc>
                <a:spcPct val="150000"/>
              </a:lnSpc>
            </a:pPr>
            <a:r>
              <a:rPr lang="en-US" sz="1400" dirty="0" err="1"/>
              <a:t>Bản</a:t>
            </a:r>
            <a:r>
              <a:rPr lang="en-US" sz="1400" dirty="0"/>
              <a:t> </a:t>
            </a:r>
            <a:r>
              <a:rPr lang="en-US" sz="1400" dirty="0" err="1"/>
              <a:t>ghi</a:t>
            </a:r>
            <a:r>
              <a:rPr lang="en-US" sz="1400" dirty="0"/>
              <a:t> </a:t>
            </a:r>
            <a:r>
              <a:rPr lang="en-US" sz="1400" dirty="0" err="1"/>
              <a:t>chữ</a:t>
            </a:r>
            <a:r>
              <a:rPr lang="en-US" sz="1400" dirty="0"/>
              <a:t> </a:t>
            </a:r>
            <a:r>
              <a:rPr lang="en-US" sz="1400" dirty="0" err="1"/>
              <a:t>ký</a:t>
            </a:r>
            <a:r>
              <a:rPr lang="en-US" sz="1400" dirty="0"/>
              <a:t> </a:t>
            </a:r>
            <a:r>
              <a:rPr lang="en-US" sz="1400" dirty="0" err="1"/>
              <a:t>tài</a:t>
            </a:r>
            <a:r>
              <a:rPr lang="en-US" sz="1400" dirty="0"/>
              <a:t> </a:t>
            </a:r>
            <a:r>
              <a:rPr lang="en-US" sz="1400" dirty="0" err="1"/>
              <a:t>nguyên</a:t>
            </a:r>
            <a:r>
              <a:rPr lang="en-US" sz="1400" dirty="0"/>
              <a:t> (RRSIG - Resource Record Signature): </a:t>
            </a:r>
            <a:r>
              <a:rPr lang="en-US" sz="1400" dirty="0" err="1"/>
              <a:t>sử</a:t>
            </a:r>
            <a:r>
              <a:rPr lang="en-US" sz="1400" dirty="0"/>
              <a:t> </a:t>
            </a:r>
            <a:r>
              <a:rPr lang="en-US" sz="1400" dirty="0" err="1"/>
              <a:t>dụng</a:t>
            </a:r>
            <a:r>
              <a:rPr lang="en-US" sz="1400" dirty="0"/>
              <a:t> </a:t>
            </a:r>
            <a:r>
              <a:rPr lang="en-US" sz="1400" dirty="0" err="1"/>
              <a:t>để</a:t>
            </a:r>
            <a:r>
              <a:rPr lang="en-US" sz="1400" dirty="0"/>
              <a:t> </a:t>
            </a:r>
            <a:r>
              <a:rPr lang="en-US" sz="1400" dirty="0" err="1"/>
              <a:t>chứng</a:t>
            </a:r>
            <a:r>
              <a:rPr lang="en-US" sz="1400" dirty="0"/>
              <a:t> </a:t>
            </a:r>
            <a:r>
              <a:rPr lang="en-US" sz="1400" dirty="0" err="1"/>
              <a:t>thực</a:t>
            </a:r>
            <a:r>
              <a:rPr lang="en-US" sz="1400" dirty="0"/>
              <a:t> </a:t>
            </a:r>
            <a:r>
              <a:rPr lang="en-US" sz="1400" dirty="0" err="1"/>
              <a:t>cho</a:t>
            </a:r>
            <a:r>
              <a:rPr lang="en-US" sz="1400" dirty="0"/>
              <a:t> </a:t>
            </a:r>
            <a:r>
              <a:rPr lang="en-US" sz="1400" dirty="0" err="1"/>
              <a:t>các</a:t>
            </a:r>
            <a:r>
              <a:rPr lang="en-US" sz="1400" dirty="0"/>
              <a:t> </a:t>
            </a:r>
            <a:r>
              <a:rPr lang="en-US" sz="1400" dirty="0" err="1"/>
              <a:t>bản</a:t>
            </a:r>
            <a:r>
              <a:rPr lang="en-US" sz="1400" dirty="0"/>
              <a:t> </a:t>
            </a:r>
            <a:r>
              <a:rPr lang="en-US" sz="1400" dirty="0" err="1"/>
              <a:t>ghi</a:t>
            </a:r>
            <a:r>
              <a:rPr lang="en-US" sz="1400" dirty="0"/>
              <a:t> </a:t>
            </a:r>
            <a:r>
              <a:rPr lang="en-US" sz="1400" dirty="0" err="1"/>
              <a:t>tài</a:t>
            </a:r>
            <a:r>
              <a:rPr lang="en-US" sz="1400" dirty="0"/>
              <a:t> </a:t>
            </a:r>
            <a:r>
              <a:rPr lang="en-US" sz="1400" dirty="0" err="1"/>
              <a:t>nguyên</a:t>
            </a:r>
            <a:r>
              <a:rPr lang="en-US" sz="1400" dirty="0"/>
              <a:t> </a:t>
            </a:r>
            <a:r>
              <a:rPr lang="en-US" sz="1400" dirty="0" err="1"/>
              <a:t>trong</a:t>
            </a:r>
            <a:r>
              <a:rPr lang="en-US" sz="1400" dirty="0"/>
              <a:t> zone </a:t>
            </a:r>
            <a:r>
              <a:rPr lang="en-US" sz="1400" dirty="0" err="1"/>
              <a:t>dữ</a:t>
            </a:r>
            <a:r>
              <a:rPr lang="en-US" sz="1400" dirty="0"/>
              <a:t> </a:t>
            </a:r>
            <a:r>
              <a:rPr lang="en-US" sz="1400" dirty="0" err="1"/>
              <a:t>liệu</a:t>
            </a:r>
            <a:r>
              <a:rPr lang="en-US" sz="1400" dirty="0"/>
              <a:t>.</a:t>
            </a:r>
          </a:p>
          <a:p>
            <a:pPr algn="ctr"/>
            <a:endParaRPr lang="ko-KR" altLang="en-US" sz="3600" b="1" dirty="0">
              <a:solidFill>
                <a:schemeClr val="accent2"/>
              </a:solidFill>
            </a:endParaRPr>
          </a:p>
        </p:txBody>
      </p:sp>
      <p:sp>
        <p:nvSpPr>
          <p:cNvPr id="8" name="TextBox 7">
            <a:extLst>
              <a:ext uri="{FF2B5EF4-FFF2-40B4-BE49-F238E27FC236}">
                <a16:creationId xmlns:a16="http://schemas.microsoft.com/office/drawing/2014/main" id="{55584A91-24A7-4CC3-899B-4880B67DA4F9}"/>
              </a:ext>
            </a:extLst>
          </p:cNvPr>
          <p:cNvSpPr txBox="1"/>
          <p:nvPr/>
        </p:nvSpPr>
        <p:spPr>
          <a:xfrm>
            <a:off x="6248620" y="2632775"/>
            <a:ext cx="2294730" cy="4108817"/>
          </a:xfrm>
          <a:prstGeom prst="rect">
            <a:avLst/>
          </a:prstGeom>
          <a:noFill/>
        </p:spPr>
        <p:txBody>
          <a:bodyPr wrap="square" rtlCol="0">
            <a:spAutoFit/>
          </a:bodyPr>
          <a:lstStyle/>
          <a:p>
            <a:pPr algn="ctr"/>
            <a:r>
              <a:rPr lang="en-US" altLang="ko-KR" sz="3600" b="1" dirty="0">
                <a:solidFill>
                  <a:schemeClr val="accent3"/>
                </a:solidFill>
              </a:rPr>
              <a:t>03</a:t>
            </a:r>
          </a:p>
          <a:p>
            <a:pPr algn="just">
              <a:lnSpc>
                <a:spcPct val="150000"/>
              </a:lnSpc>
            </a:pPr>
            <a:r>
              <a:rPr lang="en-US" sz="1400" dirty="0" err="1"/>
              <a:t>Bản</a:t>
            </a:r>
            <a:r>
              <a:rPr lang="en-US" sz="1400" dirty="0"/>
              <a:t> </a:t>
            </a:r>
            <a:r>
              <a:rPr lang="en-US" sz="1400" dirty="0" err="1"/>
              <a:t>ghi</a:t>
            </a:r>
            <a:r>
              <a:rPr lang="en-US" sz="1400" dirty="0"/>
              <a:t> </a:t>
            </a:r>
            <a:r>
              <a:rPr lang="en-US" sz="1400" dirty="0" err="1"/>
              <a:t>bảo</a:t>
            </a:r>
            <a:r>
              <a:rPr lang="en-US" sz="1400" dirty="0"/>
              <a:t> </a:t>
            </a:r>
            <a:r>
              <a:rPr lang="en-US" sz="1400" dirty="0" err="1"/>
              <a:t>mật</a:t>
            </a:r>
            <a:r>
              <a:rPr lang="en-US" sz="1400" dirty="0"/>
              <a:t> </a:t>
            </a:r>
            <a:r>
              <a:rPr lang="en-US" sz="1400" dirty="0" err="1"/>
              <a:t>kế</a:t>
            </a:r>
            <a:r>
              <a:rPr lang="en-US" sz="1400" dirty="0"/>
              <a:t> </a:t>
            </a:r>
            <a:r>
              <a:rPr lang="en-US" sz="1400" dirty="0" err="1"/>
              <a:t>tiếp</a:t>
            </a:r>
            <a:r>
              <a:rPr lang="en-US" sz="1400" dirty="0"/>
              <a:t> (NSEC - Next Secure): </a:t>
            </a:r>
            <a:r>
              <a:rPr lang="en-US" sz="1400" dirty="0" err="1"/>
              <a:t>sử</a:t>
            </a:r>
            <a:r>
              <a:rPr lang="en-US" sz="1400" dirty="0"/>
              <a:t> </a:t>
            </a:r>
            <a:r>
              <a:rPr lang="en-US" sz="1400" dirty="0" err="1"/>
              <a:t>dụng</a:t>
            </a:r>
            <a:r>
              <a:rPr lang="en-US" sz="1400" dirty="0"/>
              <a:t> </a:t>
            </a:r>
            <a:r>
              <a:rPr lang="en-US" sz="1400" dirty="0" err="1"/>
              <a:t>trong</a:t>
            </a:r>
            <a:r>
              <a:rPr lang="en-US" sz="1400" dirty="0"/>
              <a:t> </a:t>
            </a:r>
            <a:r>
              <a:rPr lang="en-US" sz="1400" dirty="0" err="1"/>
              <a:t>quá</a:t>
            </a:r>
            <a:r>
              <a:rPr lang="en-US" sz="1400" dirty="0"/>
              <a:t> </a:t>
            </a:r>
            <a:r>
              <a:rPr lang="en-US" sz="1400" dirty="0" err="1"/>
              <a:t>trình</a:t>
            </a:r>
            <a:r>
              <a:rPr lang="en-US" sz="1400" dirty="0"/>
              <a:t> </a:t>
            </a:r>
            <a:r>
              <a:rPr lang="en-US" sz="1400" dirty="0" err="1"/>
              <a:t>xác</a:t>
            </a:r>
            <a:r>
              <a:rPr lang="en-US" sz="1400" dirty="0"/>
              <a:t> </a:t>
            </a:r>
            <a:r>
              <a:rPr lang="en-US" sz="1400" dirty="0" err="1"/>
              <a:t>thực</a:t>
            </a:r>
            <a:r>
              <a:rPr lang="en-US" sz="1400" dirty="0"/>
              <a:t> </a:t>
            </a:r>
            <a:r>
              <a:rPr lang="en-US" sz="1400" dirty="0" err="1"/>
              <a:t>đối</a:t>
            </a:r>
            <a:r>
              <a:rPr lang="en-US" sz="1400" dirty="0"/>
              <a:t> </a:t>
            </a:r>
            <a:r>
              <a:rPr lang="en-US" sz="1400" dirty="0" err="1"/>
              <a:t>với</a:t>
            </a:r>
            <a:r>
              <a:rPr lang="en-US" sz="1400" dirty="0"/>
              <a:t> </a:t>
            </a:r>
            <a:r>
              <a:rPr lang="en-US" sz="1400" dirty="0" err="1"/>
              <a:t>các</a:t>
            </a:r>
            <a:r>
              <a:rPr lang="en-US" sz="1400" dirty="0"/>
              <a:t> </a:t>
            </a:r>
            <a:r>
              <a:rPr lang="en-US" sz="1400" dirty="0" err="1"/>
              <a:t>bản</a:t>
            </a:r>
            <a:r>
              <a:rPr lang="en-US" sz="1400" dirty="0"/>
              <a:t> </a:t>
            </a:r>
            <a:r>
              <a:rPr lang="en-US" sz="1400" dirty="0" err="1"/>
              <a:t>ghi</a:t>
            </a:r>
            <a:r>
              <a:rPr lang="en-US" sz="1400" dirty="0"/>
              <a:t> </a:t>
            </a:r>
            <a:r>
              <a:rPr lang="en-US" sz="1400" dirty="0" err="1"/>
              <a:t>có</a:t>
            </a:r>
            <a:r>
              <a:rPr lang="en-US" sz="1400" dirty="0"/>
              <a:t> </a:t>
            </a:r>
            <a:r>
              <a:rPr lang="en-US" sz="1400" dirty="0" err="1"/>
              <a:t>cùng</a:t>
            </a:r>
            <a:r>
              <a:rPr lang="en-US" sz="1400" dirty="0"/>
              <a:t> </a:t>
            </a:r>
            <a:r>
              <a:rPr lang="en-US" sz="1400" dirty="0" err="1"/>
              <a:t>sở</a:t>
            </a:r>
            <a:r>
              <a:rPr lang="en-US" sz="1400" dirty="0"/>
              <a:t> </a:t>
            </a:r>
            <a:r>
              <a:rPr lang="en-US" sz="1400" dirty="0" err="1"/>
              <a:t>hữu</a:t>
            </a:r>
            <a:r>
              <a:rPr lang="en-US" sz="1400" dirty="0"/>
              <a:t> </a:t>
            </a:r>
            <a:r>
              <a:rPr lang="en-US" sz="1400" dirty="0" err="1"/>
              <a:t>tập</a:t>
            </a:r>
            <a:r>
              <a:rPr lang="en-US" sz="1400" dirty="0"/>
              <a:t> </a:t>
            </a:r>
            <a:r>
              <a:rPr lang="en-US" sz="1400" dirty="0" err="1"/>
              <a:t>các</a:t>
            </a:r>
            <a:r>
              <a:rPr lang="en-US" sz="1400" dirty="0"/>
              <a:t> </a:t>
            </a:r>
            <a:r>
              <a:rPr lang="en-US" sz="1400" dirty="0" err="1"/>
              <a:t>bản</a:t>
            </a:r>
            <a:r>
              <a:rPr lang="en-US" sz="1400" dirty="0"/>
              <a:t> </a:t>
            </a:r>
            <a:r>
              <a:rPr lang="en-US" sz="1400" dirty="0" err="1"/>
              <a:t>ghi</a:t>
            </a:r>
            <a:r>
              <a:rPr lang="en-US" sz="1400" dirty="0"/>
              <a:t> </a:t>
            </a:r>
            <a:r>
              <a:rPr lang="en-US" sz="1400" dirty="0" err="1"/>
              <a:t>tài</a:t>
            </a:r>
            <a:r>
              <a:rPr lang="en-US" sz="1400" dirty="0"/>
              <a:t> </a:t>
            </a:r>
            <a:r>
              <a:rPr lang="en-US" sz="1400" dirty="0" err="1"/>
              <a:t>nguyên</a:t>
            </a:r>
            <a:r>
              <a:rPr lang="en-US" sz="1400" dirty="0"/>
              <a:t> </a:t>
            </a:r>
            <a:r>
              <a:rPr lang="en-US" sz="1400" dirty="0" err="1"/>
              <a:t>hoặc</a:t>
            </a:r>
            <a:r>
              <a:rPr lang="en-US" sz="1400" dirty="0"/>
              <a:t> </a:t>
            </a:r>
            <a:r>
              <a:rPr lang="en-US" sz="1400" dirty="0" err="1"/>
              <a:t>bản</a:t>
            </a:r>
            <a:r>
              <a:rPr lang="en-US" sz="1400" dirty="0"/>
              <a:t> </a:t>
            </a:r>
            <a:r>
              <a:rPr lang="en-US" sz="1400" dirty="0" err="1"/>
              <a:t>ghi</a:t>
            </a:r>
            <a:r>
              <a:rPr lang="en-US" sz="1400" dirty="0"/>
              <a:t> CNAME. </a:t>
            </a:r>
            <a:r>
              <a:rPr lang="en-US" sz="1400" dirty="0" err="1"/>
              <a:t>Kết</a:t>
            </a:r>
            <a:r>
              <a:rPr lang="en-US" sz="1400" dirty="0"/>
              <a:t> </a:t>
            </a:r>
            <a:r>
              <a:rPr lang="en-US" sz="1400" dirty="0" err="1"/>
              <a:t>hợp</a:t>
            </a:r>
            <a:r>
              <a:rPr lang="en-US" sz="1400" dirty="0"/>
              <a:t> </a:t>
            </a:r>
            <a:r>
              <a:rPr lang="en-US" sz="1400" dirty="0" err="1"/>
              <a:t>với</a:t>
            </a:r>
            <a:r>
              <a:rPr lang="en-US" sz="1400" dirty="0"/>
              <a:t> </a:t>
            </a:r>
            <a:r>
              <a:rPr lang="en-US" sz="1400" dirty="0" err="1"/>
              <a:t>bản</a:t>
            </a:r>
            <a:r>
              <a:rPr lang="en-US" sz="1400" dirty="0"/>
              <a:t> </a:t>
            </a:r>
            <a:r>
              <a:rPr lang="en-US" sz="1400" dirty="0" err="1"/>
              <a:t>ghi</a:t>
            </a:r>
            <a:r>
              <a:rPr lang="en-US" sz="1400" dirty="0"/>
              <a:t> RRSIG </a:t>
            </a:r>
            <a:r>
              <a:rPr lang="en-US" sz="1400" dirty="0" err="1"/>
              <a:t>để</a:t>
            </a:r>
            <a:r>
              <a:rPr lang="en-US" sz="1400" dirty="0"/>
              <a:t> </a:t>
            </a:r>
            <a:r>
              <a:rPr lang="en-US" sz="1400" dirty="0" err="1"/>
              <a:t>xác</a:t>
            </a:r>
            <a:r>
              <a:rPr lang="en-US" sz="1400" dirty="0"/>
              <a:t> </a:t>
            </a:r>
            <a:r>
              <a:rPr lang="en-US" sz="1400" dirty="0" err="1"/>
              <a:t>thực</a:t>
            </a:r>
            <a:r>
              <a:rPr lang="en-US" sz="1400" dirty="0"/>
              <a:t> </a:t>
            </a:r>
            <a:r>
              <a:rPr lang="en-US" sz="1400" dirty="0" err="1"/>
              <a:t>cho</a:t>
            </a:r>
            <a:r>
              <a:rPr lang="en-US" sz="1400" dirty="0"/>
              <a:t> zone </a:t>
            </a:r>
            <a:r>
              <a:rPr lang="en-US" sz="1400" dirty="0" err="1"/>
              <a:t>dữ</a:t>
            </a:r>
            <a:r>
              <a:rPr lang="en-US" sz="1400" dirty="0"/>
              <a:t> </a:t>
            </a:r>
            <a:r>
              <a:rPr lang="en-US" sz="1400" dirty="0" err="1"/>
              <a:t>liệu</a:t>
            </a:r>
            <a:r>
              <a:rPr lang="en-US" sz="1400" dirty="0"/>
              <a:t>.</a:t>
            </a:r>
          </a:p>
          <a:p>
            <a:pPr algn="ctr"/>
            <a:endParaRPr lang="ko-KR" altLang="en-US" sz="3600" b="1" dirty="0">
              <a:solidFill>
                <a:schemeClr val="accent3"/>
              </a:solidFill>
            </a:endParaRPr>
          </a:p>
        </p:txBody>
      </p:sp>
      <p:sp>
        <p:nvSpPr>
          <p:cNvPr id="12" name="TextBox 11">
            <a:extLst>
              <a:ext uri="{FF2B5EF4-FFF2-40B4-BE49-F238E27FC236}">
                <a16:creationId xmlns:a16="http://schemas.microsoft.com/office/drawing/2014/main" id="{2DA09D82-0195-4594-BC14-85FCA030B56C}"/>
              </a:ext>
            </a:extLst>
          </p:cNvPr>
          <p:cNvSpPr txBox="1"/>
          <p:nvPr/>
        </p:nvSpPr>
        <p:spPr>
          <a:xfrm>
            <a:off x="9073506" y="2620004"/>
            <a:ext cx="2430045" cy="2545377"/>
          </a:xfrm>
          <a:prstGeom prst="rect">
            <a:avLst/>
          </a:prstGeom>
          <a:noFill/>
        </p:spPr>
        <p:txBody>
          <a:bodyPr wrap="square" rtlCol="0">
            <a:spAutoFit/>
          </a:bodyPr>
          <a:lstStyle/>
          <a:p>
            <a:pPr algn="ctr"/>
            <a:r>
              <a:rPr lang="en-US" altLang="ko-KR" sz="3600" b="1" dirty="0">
                <a:solidFill>
                  <a:schemeClr val="accent4"/>
                </a:solidFill>
              </a:rPr>
              <a:t>04</a:t>
            </a:r>
          </a:p>
          <a:p>
            <a:pPr algn="just">
              <a:lnSpc>
                <a:spcPct val="150000"/>
              </a:lnSpc>
            </a:pPr>
            <a:r>
              <a:rPr lang="en-US" sz="1400" dirty="0" err="1"/>
              <a:t>Bản</a:t>
            </a:r>
            <a:r>
              <a:rPr lang="en-US" sz="1400" dirty="0"/>
              <a:t> </a:t>
            </a:r>
            <a:r>
              <a:rPr lang="en-US" sz="1400" dirty="0" err="1"/>
              <a:t>ghi</a:t>
            </a:r>
            <a:r>
              <a:rPr lang="en-US" sz="1400" dirty="0"/>
              <a:t> </a:t>
            </a:r>
            <a:r>
              <a:rPr lang="en-US" sz="1400" dirty="0" err="1"/>
              <a:t>ký</a:t>
            </a:r>
            <a:r>
              <a:rPr lang="en-US" sz="1400" dirty="0"/>
              <a:t> </a:t>
            </a:r>
            <a:r>
              <a:rPr lang="en-US" sz="1400" dirty="0" err="1"/>
              <a:t>ủy</a:t>
            </a:r>
            <a:r>
              <a:rPr lang="en-US" sz="1400" dirty="0"/>
              <a:t> </a:t>
            </a:r>
            <a:r>
              <a:rPr lang="en-US" sz="1400" dirty="0" err="1"/>
              <a:t>quyền</a:t>
            </a:r>
            <a:r>
              <a:rPr lang="en-US" sz="1400" dirty="0"/>
              <a:t> (DS - Delegation Signer): </a:t>
            </a:r>
            <a:r>
              <a:rPr lang="en-US" sz="1400" dirty="0" err="1"/>
              <a:t>thiết</a:t>
            </a:r>
            <a:r>
              <a:rPr lang="en-US" sz="1400" dirty="0"/>
              <a:t> </a:t>
            </a:r>
            <a:r>
              <a:rPr lang="en-US" sz="1400" dirty="0" err="1"/>
              <a:t>lập</a:t>
            </a:r>
            <a:r>
              <a:rPr lang="en-US" sz="1400" dirty="0"/>
              <a:t> </a:t>
            </a:r>
            <a:r>
              <a:rPr lang="en-US" sz="1400" dirty="0" err="1"/>
              <a:t>chứng</a:t>
            </a:r>
            <a:r>
              <a:rPr lang="en-US" sz="1400" dirty="0"/>
              <a:t> </a:t>
            </a:r>
            <a:r>
              <a:rPr lang="en-US" sz="1400" dirty="0" err="1"/>
              <a:t>thực</a:t>
            </a:r>
            <a:r>
              <a:rPr lang="en-US" sz="1400" dirty="0"/>
              <a:t> </a:t>
            </a:r>
            <a:r>
              <a:rPr lang="en-US" sz="1400" dirty="0" err="1"/>
              <a:t>giữa</a:t>
            </a:r>
            <a:r>
              <a:rPr lang="en-US" sz="1400" dirty="0"/>
              <a:t> </a:t>
            </a:r>
            <a:r>
              <a:rPr lang="en-US" sz="1400" dirty="0" err="1"/>
              <a:t>các</a:t>
            </a:r>
            <a:r>
              <a:rPr lang="en-US" sz="1400" dirty="0"/>
              <a:t> zone </a:t>
            </a:r>
            <a:r>
              <a:rPr lang="en-US" sz="1400" dirty="0" err="1"/>
              <a:t>dữ</a:t>
            </a:r>
            <a:r>
              <a:rPr lang="en-US" sz="1400" dirty="0"/>
              <a:t> </a:t>
            </a:r>
            <a:r>
              <a:rPr lang="en-US" sz="1400" dirty="0" err="1"/>
              <a:t>liệu</a:t>
            </a:r>
            <a:r>
              <a:rPr lang="en-US" sz="1400" dirty="0"/>
              <a:t>, </a:t>
            </a:r>
            <a:r>
              <a:rPr lang="en-US" sz="1400" dirty="0" err="1"/>
              <a:t>sử</a:t>
            </a:r>
            <a:r>
              <a:rPr lang="en-US" sz="1400" dirty="0"/>
              <a:t> </a:t>
            </a:r>
            <a:r>
              <a:rPr lang="en-US" sz="1400" dirty="0" err="1"/>
              <a:t>dụng</a:t>
            </a:r>
            <a:r>
              <a:rPr lang="en-US" sz="1400" dirty="0"/>
              <a:t> </a:t>
            </a:r>
            <a:r>
              <a:rPr lang="en-US" sz="1400" dirty="0" err="1"/>
              <a:t>trong</a:t>
            </a:r>
            <a:r>
              <a:rPr lang="en-US" sz="1400" dirty="0"/>
              <a:t> </a:t>
            </a:r>
            <a:r>
              <a:rPr lang="en-US" sz="1400" dirty="0" err="1"/>
              <a:t>việc</a:t>
            </a:r>
            <a:r>
              <a:rPr lang="en-US" sz="1400" dirty="0"/>
              <a:t> </a:t>
            </a:r>
            <a:r>
              <a:rPr lang="en-US" sz="1400" dirty="0" err="1"/>
              <a:t>ký</a:t>
            </a:r>
            <a:r>
              <a:rPr lang="en-US" sz="1400" dirty="0"/>
              <a:t> </a:t>
            </a:r>
            <a:r>
              <a:rPr lang="en-US" sz="1400" dirty="0" err="1"/>
              <a:t>xác</a:t>
            </a:r>
            <a:r>
              <a:rPr lang="en-US" sz="1400" dirty="0"/>
              <a:t> </a:t>
            </a:r>
            <a:r>
              <a:rPr lang="en-US" sz="1400" dirty="0" err="1"/>
              <a:t>thực</a:t>
            </a:r>
            <a:r>
              <a:rPr lang="en-US" sz="1400" dirty="0"/>
              <a:t> </a:t>
            </a:r>
            <a:r>
              <a:rPr lang="en-US" sz="1400" dirty="0" err="1"/>
              <a:t>trong</a:t>
            </a:r>
            <a:r>
              <a:rPr lang="en-US" sz="1400" dirty="0"/>
              <a:t> </a:t>
            </a:r>
            <a:r>
              <a:rPr lang="en-US" sz="1400" dirty="0" err="1"/>
              <a:t>quá</a:t>
            </a:r>
            <a:r>
              <a:rPr lang="en-US" sz="1400" dirty="0"/>
              <a:t> </a:t>
            </a:r>
            <a:r>
              <a:rPr lang="en-US" sz="1400" dirty="0" err="1"/>
              <a:t>trình</a:t>
            </a:r>
            <a:r>
              <a:rPr lang="en-US" sz="1400" dirty="0"/>
              <a:t> </a:t>
            </a:r>
            <a:r>
              <a:rPr lang="en-US" sz="1400" dirty="0" err="1"/>
              <a:t>chuyển</a:t>
            </a:r>
            <a:r>
              <a:rPr lang="en-US" sz="1400" dirty="0"/>
              <a:t> </a:t>
            </a:r>
            <a:r>
              <a:rPr lang="en-US" sz="1400" dirty="0" err="1"/>
              <a:t>giao</a:t>
            </a:r>
            <a:r>
              <a:rPr lang="en-US" sz="1400" dirty="0"/>
              <a:t> DNS.</a:t>
            </a:r>
            <a:endParaRPr lang="ko-KR" altLang="en-US" sz="1400" b="1" dirty="0">
              <a:solidFill>
                <a:schemeClr val="accent4"/>
              </a:solidFill>
            </a:endParaRPr>
          </a:p>
        </p:txBody>
      </p:sp>
      <p:grpSp>
        <p:nvGrpSpPr>
          <p:cNvPr id="21" name="Group 20">
            <a:extLst>
              <a:ext uri="{FF2B5EF4-FFF2-40B4-BE49-F238E27FC236}">
                <a16:creationId xmlns:a16="http://schemas.microsoft.com/office/drawing/2014/main" id="{122B07C3-4C43-432A-AE1B-63E83F740B56}"/>
              </a:ext>
            </a:extLst>
          </p:cNvPr>
          <p:cNvGrpSpPr/>
          <p:nvPr/>
        </p:nvGrpSpPr>
        <p:grpSpPr>
          <a:xfrm>
            <a:off x="9298226" y="1812458"/>
            <a:ext cx="1793922" cy="600808"/>
            <a:chOff x="698919" y="3231434"/>
            <a:chExt cx="2170041" cy="726774"/>
          </a:xfrm>
        </p:grpSpPr>
        <p:sp>
          <p:nvSpPr>
            <p:cNvPr id="22" name="Rounded Rectangle 19">
              <a:extLst>
                <a:ext uri="{FF2B5EF4-FFF2-40B4-BE49-F238E27FC236}">
                  <a16:creationId xmlns:a16="http://schemas.microsoft.com/office/drawing/2014/main" id="{66E71AB3-5D74-4814-8DAF-D3A5BCEA56C6}"/>
                </a:ext>
              </a:extLst>
            </p:cNvPr>
            <p:cNvSpPr/>
            <p:nvPr/>
          </p:nvSpPr>
          <p:spPr>
            <a:xfrm rot="5400000">
              <a:off x="1547664" y="2636912"/>
              <a:ext cx="698376" cy="1944216"/>
            </a:xfrm>
            <a:prstGeom prst="roundRect">
              <a:avLst>
                <a:gd name="adj" fmla="val 50000"/>
              </a:avLst>
            </a:prstGeom>
            <a:noFill/>
            <a:ln w="241300">
              <a:gradFill flip="none" rotWithShape="1">
                <a:gsLst>
                  <a:gs pos="0">
                    <a:schemeClr val="accent4">
                      <a:lumMod val="72000"/>
                      <a:lumOff val="28000"/>
                    </a:schemeClr>
                  </a:gs>
                  <a:gs pos="48000">
                    <a:schemeClr val="accent4"/>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3" name="Oval 22">
              <a:extLst>
                <a:ext uri="{FF2B5EF4-FFF2-40B4-BE49-F238E27FC236}">
                  <a16:creationId xmlns:a16="http://schemas.microsoft.com/office/drawing/2014/main" id="{026810D4-3796-448F-9C05-3A42DEB89438}"/>
                </a:ext>
              </a:extLst>
            </p:cNvPr>
            <p:cNvSpPr/>
            <p:nvPr/>
          </p:nvSpPr>
          <p:spPr>
            <a:xfrm rot="19002224">
              <a:off x="698919" y="3231434"/>
              <a:ext cx="648072" cy="190872"/>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24" name="Rounded Rectangle 4">
            <a:extLst>
              <a:ext uri="{FF2B5EF4-FFF2-40B4-BE49-F238E27FC236}">
                <a16:creationId xmlns:a16="http://schemas.microsoft.com/office/drawing/2014/main" id="{E7A9C9CC-9A04-4806-A599-E825A52136B3}"/>
              </a:ext>
            </a:extLst>
          </p:cNvPr>
          <p:cNvSpPr/>
          <p:nvPr/>
        </p:nvSpPr>
        <p:spPr>
          <a:xfrm rot="5400000">
            <a:off x="4399471" y="1324465"/>
            <a:ext cx="577331" cy="1607238"/>
          </a:xfrm>
          <a:prstGeom prst="roundRect">
            <a:avLst>
              <a:gd name="adj" fmla="val 50000"/>
            </a:avLst>
          </a:prstGeom>
          <a:noFill/>
          <a:ln w="241300">
            <a:gradFill flip="none" rotWithShape="1">
              <a:gsLst>
                <a:gs pos="0">
                  <a:schemeClr val="accent2">
                    <a:lumMod val="73000"/>
                    <a:lumOff val="27000"/>
                  </a:schemeClr>
                </a:gs>
                <a:gs pos="48000">
                  <a:schemeClr val="accent2"/>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Oval 24">
            <a:extLst>
              <a:ext uri="{FF2B5EF4-FFF2-40B4-BE49-F238E27FC236}">
                <a16:creationId xmlns:a16="http://schemas.microsoft.com/office/drawing/2014/main" id="{270ED947-7F8F-4B08-BE18-5FD8C20CB0AE}"/>
              </a:ext>
            </a:extLst>
          </p:cNvPr>
          <p:cNvSpPr/>
          <p:nvPr/>
        </p:nvSpPr>
        <p:spPr>
          <a:xfrm rot="19002224">
            <a:off x="3697834" y="1815943"/>
            <a:ext cx="535746" cy="157789"/>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26" name="Group 25">
            <a:extLst>
              <a:ext uri="{FF2B5EF4-FFF2-40B4-BE49-F238E27FC236}">
                <a16:creationId xmlns:a16="http://schemas.microsoft.com/office/drawing/2014/main" id="{5FDF2F5B-938D-4BCD-AAEC-92C99BF08EE1}"/>
              </a:ext>
            </a:extLst>
          </p:cNvPr>
          <p:cNvGrpSpPr/>
          <p:nvPr/>
        </p:nvGrpSpPr>
        <p:grpSpPr>
          <a:xfrm>
            <a:off x="6522314" y="1815942"/>
            <a:ext cx="1793922" cy="600808"/>
            <a:chOff x="698919" y="3231434"/>
            <a:chExt cx="2170041" cy="726774"/>
          </a:xfrm>
        </p:grpSpPr>
        <p:sp>
          <p:nvSpPr>
            <p:cNvPr id="27" name="Rounded Rectangle 9">
              <a:extLst>
                <a:ext uri="{FF2B5EF4-FFF2-40B4-BE49-F238E27FC236}">
                  <a16:creationId xmlns:a16="http://schemas.microsoft.com/office/drawing/2014/main" id="{6DE812A9-CB69-49D4-8BC0-D851E50205FF}"/>
                </a:ext>
              </a:extLst>
            </p:cNvPr>
            <p:cNvSpPr/>
            <p:nvPr/>
          </p:nvSpPr>
          <p:spPr>
            <a:xfrm rot="5400000">
              <a:off x="1547664" y="2636912"/>
              <a:ext cx="698376" cy="1944216"/>
            </a:xfrm>
            <a:prstGeom prst="roundRect">
              <a:avLst>
                <a:gd name="adj" fmla="val 50000"/>
              </a:avLst>
            </a:prstGeom>
            <a:noFill/>
            <a:ln w="241300">
              <a:gradFill flip="none" rotWithShape="1">
                <a:gsLst>
                  <a:gs pos="0">
                    <a:schemeClr val="accent3">
                      <a:lumMod val="73000"/>
                      <a:lumOff val="27000"/>
                    </a:schemeClr>
                  </a:gs>
                  <a:gs pos="48000">
                    <a:schemeClr val="accent3"/>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56EECC62-A568-4F0B-8CD4-EAB3126CDBE9}"/>
                </a:ext>
              </a:extLst>
            </p:cNvPr>
            <p:cNvSpPr/>
            <p:nvPr/>
          </p:nvSpPr>
          <p:spPr>
            <a:xfrm rot="19002224">
              <a:off x="698919" y="3231434"/>
              <a:ext cx="648072" cy="190872"/>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29" name="Rounded Rectangle 11">
            <a:extLst>
              <a:ext uri="{FF2B5EF4-FFF2-40B4-BE49-F238E27FC236}">
                <a16:creationId xmlns:a16="http://schemas.microsoft.com/office/drawing/2014/main" id="{B0E78FD3-2E5A-4EE9-BC8A-46CEBC4AD023}"/>
              </a:ext>
            </a:extLst>
          </p:cNvPr>
          <p:cNvSpPr/>
          <p:nvPr/>
        </p:nvSpPr>
        <p:spPr>
          <a:xfrm rot="5400000">
            <a:off x="5987022" y="1213815"/>
            <a:ext cx="217954" cy="1845347"/>
          </a:xfrm>
          <a:prstGeom prst="roundRect">
            <a:avLst>
              <a:gd name="adj" fmla="val 50000"/>
            </a:avLst>
          </a:prstGeom>
          <a:gradFill>
            <a:gsLst>
              <a:gs pos="0">
                <a:schemeClr val="bg1">
                  <a:lumMod val="88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0" name="Oval 29">
            <a:extLst>
              <a:ext uri="{FF2B5EF4-FFF2-40B4-BE49-F238E27FC236}">
                <a16:creationId xmlns:a16="http://schemas.microsoft.com/office/drawing/2014/main" id="{A8FC2DA8-0A91-4B72-9785-3F3AAEC5D47D}"/>
              </a:ext>
            </a:extLst>
          </p:cNvPr>
          <p:cNvSpPr/>
          <p:nvPr/>
        </p:nvSpPr>
        <p:spPr>
          <a:xfrm rot="17406435">
            <a:off x="5088352" y="2036971"/>
            <a:ext cx="289614" cy="151784"/>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31" name="Group 30">
            <a:extLst>
              <a:ext uri="{FF2B5EF4-FFF2-40B4-BE49-F238E27FC236}">
                <a16:creationId xmlns:a16="http://schemas.microsoft.com/office/drawing/2014/main" id="{6047C8DA-8402-4753-A7BE-9C046C9F8183}"/>
              </a:ext>
            </a:extLst>
          </p:cNvPr>
          <p:cNvGrpSpPr/>
          <p:nvPr/>
        </p:nvGrpSpPr>
        <p:grpSpPr>
          <a:xfrm>
            <a:off x="7966718" y="1975931"/>
            <a:ext cx="1861406" cy="289614"/>
            <a:chOff x="2464343" y="3366786"/>
            <a:chExt cx="2251673" cy="350335"/>
          </a:xfrm>
        </p:grpSpPr>
        <p:sp>
          <p:nvSpPr>
            <p:cNvPr id="32" name="Rounded Rectangle 15">
              <a:extLst>
                <a:ext uri="{FF2B5EF4-FFF2-40B4-BE49-F238E27FC236}">
                  <a16:creationId xmlns:a16="http://schemas.microsoft.com/office/drawing/2014/main" id="{2358D446-E8A6-4030-B614-6EE3BC5D7B5D}"/>
                </a:ext>
              </a:extLst>
            </p:cNvPr>
            <p:cNvSpPr/>
            <p:nvPr/>
          </p:nvSpPr>
          <p:spPr>
            <a:xfrm rot="5400000">
              <a:off x="3468067" y="2454407"/>
              <a:ext cx="263650" cy="2232248"/>
            </a:xfrm>
            <a:prstGeom prst="roundRect">
              <a:avLst>
                <a:gd name="adj" fmla="val 50000"/>
              </a:avLst>
            </a:prstGeom>
            <a:gradFill>
              <a:gsLst>
                <a:gs pos="0">
                  <a:schemeClr val="bg1">
                    <a:lumMod val="85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3" name="Oval 32">
              <a:extLst>
                <a:ext uri="{FF2B5EF4-FFF2-40B4-BE49-F238E27FC236}">
                  <a16:creationId xmlns:a16="http://schemas.microsoft.com/office/drawing/2014/main" id="{2349657F-7272-4D5C-86AE-6577C01A8197}"/>
                </a:ext>
              </a:extLst>
            </p:cNvPr>
            <p:cNvSpPr/>
            <p:nvPr/>
          </p:nvSpPr>
          <p:spPr>
            <a:xfrm rot="17406435">
              <a:off x="2380979" y="3450150"/>
              <a:ext cx="350335" cy="183608"/>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36" name="Rounded Rectangle 4">
            <a:extLst>
              <a:ext uri="{FF2B5EF4-FFF2-40B4-BE49-F238E27FC236}">
                <a16:creationId xmlns:a16="http://schemas.microsoft.com/office/drawing/2014/main" id="{4E3071B4-1619-47B8-89CD-472474F2300C}"/>
              </a:ext>
            </a:extLst>
          </p:cNvPr>
          <p:cNvSpPr/>
          <p:nvPr/>
        </p:nvSpPr>
        <p:spPr>
          <a:xfrm rot="5400000">
            <a:off x="1598333" y="1324465"/>
            <a:ext cx="577331" cy="1607238"/>
          </a:xfrm>
          <a:prstGeom prst="roundRect">
            <a:avLst>
              <a:gd name="adj" fmla="val 50000"/>
            </a:avLst>
          </a:prstGeom>
          <a:noFill/>
          <a:ln w="241300">
            <a:gradFill flip="none" rotWithShape="1">
              <a:gsLst>
                <a:gs pos="0">
                  <a:schemeClr val="accent1">
                    <a:lumMod val="73000"/>
                    <a:lumOff val="27000"/>
                  </a:schemeClr>
                </a:gs>
                <a:gs pos="48000">
                  <a:schemeClr val="accent1"/>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7" name="Rounded Rectangle 11">
            <a:extLst>
              <a:ext uri="{FF2B5EF4-FFF2-40B4-BE49-F238E27FC236}">
                <a16:creationId xmlns:a16="http://schemas.microsoft.com/office/drawing/2014/main" id="{F161E37E-FE2C-457D-872C-94DE86C1C337}"/>
              </a:ext>
            </a:extLst>
          </p:cNvPr>
          <p:cNvSpPr/>
          <p:nvPr/>
        </p:nvSpPr>
        <p:spPr>
          <a:xfrm rot="5400000">
            <a:off x="3185886" y="1213815"/>
            <a:ext cx="217954" cy="1845347"/>
          </a:xfrm>
          <a:prstGeom prst="roundRect">
            <a:avLst>
              <a:gd name="adj" fmla="val 50000"/>
            </a:avLst>
          </a:prstGeom>
          <a:gradFill>
            <a:gsLst>
              <a:gs pos="0">
                <a:schemeClr val="bg1">
                  <a:lumMod val="88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8" name="Oval 12">
            <a:extLst>
              <a:ext uri="{FF2B5EF4-FFF2-40B4-BE49-F238E27FC236}">
                <a16:creationId xmlns:a16="http://schemas.microsoft.com/office/drawing/2014/main" id="{E91CF9FA-0B2D-4495-A236-38605D15F579}"/>
              </a:ext>
            </a:extLst>
          </p:cNvPr>
          <p:cNvSpPr/>
          <p:nvPr/>
        </p:nvSpPr>
        <p:spPr>
          <a:xfrm rot="17406435">
            <a:off x="2304378" y="2026368"/>
            <a:ext cx="289614" cy="151784"/>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9" name="Oval 5">
            <a:extLst>
              <a:ext uri="{FF2B5EF4-FFF2-40B4-BE49-F238E27FC236}">
                <a16:creationId xmlns:a16="http://schemas.microsoft.com/office/drawing/2014/main" id="{A987B5CA-56FF-4B12-8F59-77450273495E}"/>
              </a:ext>
            </a:extLst>
          </p:cNvPr>
          <p:cNvSpPr/>
          <p:nvPr/>
        </p:nvSpPr>
        <p:spPr>
          <a:xfrm rot="19002224">
            <a:off x="905292" y="1792214"/>
            <a:ext cx="535746" cy="157789"/>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1" name="TextBox 40">
            <a:extLst>
              <a:ext uri="{FF2B5EF4-FFF2-40B4-BE49-F238E27FC236}">
                <a16:creationId xmlns:a16="http://schemas.microsoft.com/office/drawing/2014/main" id="{74092DE9-A063-45DB-B58C-84FC5969C9E8}"/>
              </a:ext>
            </a:extLst>
          </p:cNvPr>
          <p:cNvSpPr txBox="1"/>
          <p:nvPr/>
        </p:nvSpPr>
        <p:spPr>
          <a:xfrm>
            <a:off x="766838" y="2460979"/>
            <a:ext cx="2321094" cy="2769989"/>
          </a:xfrm>
          <a:prstGeom prst="rect">
            <a:avLst/>
          </a:prstGeom>
          <a:noFill/>
        </p:spPr>
        <p:txBody>
          <a:bodyPr wrap="square" rtlCol="0">
            <a:spAutoFit/>
          </a:bodyPr>
          <a:lstStyle/>
          <a:p>
            <a:pPr algn="ctr">
              <a:lnSpc>
                <a:spcPct val="150000"/>
              </a:lnSpc>
            </a:pPr>
            <a:r>
              <a:rPr lang="en-US" altLang="ko-KR" sz="3600" b="1" dirty="0">
                <a:solidFill>
                  <a:schemeClr val="accent2"/>
                </a:solidFill>
              </a:rPr>
              <a:t>01 </a:t>
            </a:r>
          </a:p>
          <a:p>
            <a:pPr algn="just">
              <a:lnSpc>
                <a:spcPct val="150000"/>
              </a:lnSpc>
            </a:pPr>
            <a:r>
              <a:rPr lang="en-US" sz="1400" dirty="0" err="1"/>
              <a:t>Bản</a:t>
            </a:r>
            <a:r>
              <a:rPr lang="en-US" sz="1400" dirty="0"/>
              <a:t> </a:t>
            </a:r>
            <a:r>
              <a:rPr lang="en-US" sz="1400" dirty="0" err="1"/>
              <a:t>ghi</a:t>
            </a:r>
            <a:r>
              <a:rPr lang="en-US" sz="1400" dirty="0"/>
              <a:t> </a:t>
            </a:r>
            <a:r>
              <a:rPr lang="en-US" sz="1400" dirty="0" err="1"/>
              <a:t>khóa</a:t>
            </a:r>
            <a:r>
              <a:rPr lang="en-US" sz="1400" dirty="0"/>
              <a:t> </a:t>
            </a:r>
            <a:r>
              <a:rPr lang="en-US" sz="1400" dirty="0" err="1"/>
              <a:t>công</a:t>
            </a:r>
            <a:r>
              <a:rPr lang="en-US" sz="1400" dirty="0"/>
              <a:t> </a:t>
            </a:r>
            <a:r>
              <a:rPr lang="en-US" sz="1400" dirty="0" err="1"/>
              <a:t>cộng</a:t>
            </a:r>
            <a:r>
              <a:rPr lang="en-US" sz="1400" dirty="0"/>
              <a:t> DNS (DNSKEY - DNS Public Key): </a:t>
            </a:r>
            <a:r>
              <a:rPr lang="en-US" sz="1400" dirty="0" err="1"/>
              <a:t>sử</a:t>
            </a:r>
            <a:r>
              <a:rPr lang="en-US" sz="1400" dirty="0"/>
              <a:t> </a:t>
            </a:r>
            <a:r>
              <a:rPr lang="en-US" sz="1400" dirty="0" err="1"/>
              <a:t>dụng</a:t>
            </a:r>
            <a:r>
              <a:rPr lang="en-US" sz="1400" dirty="0"/>
              <a:t> </a:t>
            </a:r>
            <a:r>
              <a:rPr lang="en-US" sz="1400" dirty="0" err="1"/>
              <a:t>để</a:t>
            </a:r>
            <a:r>
              <a:rPr lang="en-US" sz="1400" dirty="0"/>
              <a:t> </a:t>
            </a:r>
            <a:r>
              <a:rPr lang="en-US" sz="1400" dirty="0" err="1"/>
              <a:t>chứng</a:t>
            </a:r>
            <a:r>
              <a:rPr lang="en-US" sz="1400" dirty="0"/>
              <a:t> </a:t>
            </a:r>
            <a:r>
              <a:rPr lang="en-US" sz="1400" dirty="0" err="1"/>
              <a:t>thực</a:t>
            </a:r>
            <a:r>
              <a:rPr lang="en-US" sz="1400" dirty="0"/>
              <a:t> zone </a:t>
            </a:r>
            <a:r>
              <a:rPr lang="en-US" sz="1400" dirty="0" err="1"/>
              <a:t>dữ</a:t>
            </a:r>
            <a:r>
              <a:rPr lang="en-US" sz="1400" dirty="0"/>
              <a:t> </a:t>
            </a:r>
            <a:r>
              <a:rPr lang="en-US" sz="1400" dirty="0" err="1"/>
              <a:t>liệu</a:t>
            </a:r>
            <a:r>
              <a:rPr lang="en-US" sz="1400" dirty="0"/>
              <a:t>.</a:t>
            </a:r>
          </a:p>
          <a:p>
            <a:pPr algn="ctr"/>
            <a:endParaRPr lang="ko-KR" altLang="en-US" sz="3600" b="1" dirty="0">
              <a:solidFill>
                <a:schemeClr val="accent2"/>
              </a:solidFill>
            </a:endParaRPr>
          </a:p>
        </p:txBody>
      </p:sp>
      <p:sp>
        <p:nvSpPr>
          <p:cNvPr id="45" name="Round Same Side Corner Rectangle 11">
            <a:extLst>
              <a:ext uri="{FF2B5EF4-FFF2-40B4-BE49-F238E27FC236}">
                <a16:creationId xmlns:a16="http://schemas.microsoft.com/office/drawing/2014/main" id="{743D8FA6-33D2-4653-A96C-CD7305260BC1}"/>
              </a:ext>
            </a:extLst>
          </p:cNvPr>
          <p:cNvSpPr>
            <a:spLocks noChangeAspect="1"/>
          </p:cNvSpPr>
          <p:nvPr/>
        </p:nvSpPr>
        <p:spPr>
          <a:xfrm rot="9900000">
            <a:off x="4511140" y="2073028"/>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61410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5412823-D8BC-40BA-9B88-A93308FADC2B}"/>
              </a:ext>
            </a:extLst>
          </p:cNvPr>
          <p:cNvSpPr>
            <a:spLocks noGrp="1"/>
          </p:cNvSpPr>
          <p:nvPr>
            <p:ph type="body" sz="quarter" idx="10"/>
          </p:nvPr>
        </p:nvSpPr>
        <p:spPr>
          <a:xfrm>
            <a:off x="6096000" y="605754"/>
            <a:ext cx="3783114" cy="724247"/>
          </a:xfrm>
        </p:spPr>
        <p:txBody>
          <a:bodyPr/>
          <a:lstStyle/>
          <a:p>
            <a:r>
              <a:rPr lang="en-US" sz="3000" b="1" i="1" dirty="0" err="1"/>
              <a:t>Thêm</a:t>
            </a:r>
            <a:r>
              <a:rPr lang="en-US" sz="3000" b="1" i="1" dirty="0"/>
              <a:t> </a:t>
            </a:r>
            <a:r>
              <a:rPr lang="en-US" sz="3000" b="1" i="1" dirty="0" err="1"/>
              <a:t>bản</a:t>
            </a:r>
            <a:r>
              <a:rPr lang="en-US" sz="3000" b="1" i="1" dirty="0"/>
              <a:t> </a:t>
            </a:r>
            <a:r>
              <a:rPr lang="en-US" sz="3000" b="1" i="1" dirty="0" err="1"/>
              <a:t>ghi</a:t>
            </a:r>
            <a:r>
              <a:rPr lang="en-US" sz="3000" b="1" i="1" dirty="0"/>
              <a:t> DNSKEY</a:t>
            </a:r>
            <a:endParaRPr lang="en-US" sz="3000" b="1" dirty="0"/>
          </a:p>
        </p:txBody>
      </p:sp>
      <p:sp>
        <p:nvSpPr>
          <p:cNvPr id="9" name="TextBox 8">
            <a:extLst>
              <a:ext uri="{FF2B5EF4-FFF2-40B4-BE49-F238E27FC236}">
                <a16:creationId xmlns:a16="http://schemas.microsoft.com/office/drawing/2014/main" id="{60DF57CA-630F-4E81-B3A6-E6966B29C4EB}"/>
              </a:ext>
            </a:extLst>
          </p:cNvPr>
          <p:cNvSpPr txBox="1"/>
          <p:nvPr/>
        </p:nvSpPr>
        <p:spPr>
          <a:xfrm>
            <a:off x="815520" y="1531393"/>
            <a:ext cx="3783113" cy="5027017"/>
          </a:xfrm>
          <a:prstGeom prst="rect">
            <a:avLst/>
          </a:prstGeom>
          <a:noFill/>
        </p:spPr>
        <p:txBody>
          <a:bodyPr wrap="square" rtlCol="0">
            <a:spAutoFit/>
          </a:bodyPr>
          <a:lstStyle/>
          <a:p>
            <a:pPr algn="just">
              <a:lnSpc>
                <a:spcPct val="150000"/>
              </a:lnSpc>
            </a:pPr>
            <a:r>
              <a:rPr lang="vi-VN" dirty="0">
                <a:solidFill>
                  <a:schemeClr val="bg1"/>
                </a:solidFill>
              </a:rPr>
              <a:t>Để thiết lập chữ ký vùng, người quản trị zone cần tạo ra một hoặc nhiều cặp khóa public/private. Trong đó, cặp khóa public sẽ sử dụng cho zone chính và khóa private dùng để ký cho những bản ghi cần chứng thực trong zone. Mỗi zone phải được thiết lập một bản ghi </a:t>
            </a:r>
            <a:r>
              <a:rPr lang="vi-VN" b="1" dirty="0">
                <a:solidFill>
                  <a:schemeClr val="bg1"/>
                </a:solidFill>
              </a:rPr>
              <a:t>DNSKEY</a:t>
            </a:r>
            <a:r>
              <a:rPr lang="vi-VN" dirty="0">
                <a:solidFill>
                  <a:schemeClr val="bg1"/>
                </a:solidFill>
              </a:rPr>
              <a:t> chứa khóa public tương ứng, các khóa private được dùng để tạo bản ghi </a:t>
            </a:r>
            <a:r>
              <a:rPr lang="vi-VN" b="1" dirty="0">
                <a:solidFill>
                  <a:schemeClr val="bg1"/>
                </a:solidFill>
              </a:rPr>
              <a:t>RRSIG</a:t>
            </a:r>
            <a:r>
              <a:rPr lang="vi-VN" dirty="0">
                <a:solidFill>
                  <a:schemeClr val="bg1"/>
                </a:solidFill>
              </a:rPr>
              <a:t> trong zone.</a:t>
            </a:r>
            <a:endParaRPr lang="en-US" dirty="0">
              <a:solidFill>
                <a:schemeClr val="bg1"/>
              </a:solidFill>
            </a:endParaRPr>
          </a:p>
        </p:txBody>
      </p:sp>
      <p:sp>
        <p:nvSpPr>
          <p:cNvPr id="4" name="Text Placeholder 4">
            <a:extLst>
              <a:ext uri="{FF2B5EF4-FFF2-40B4-BE49-F238E27FC236}">
                <a16:creationId xmlns:a16="http://schemas.microsoft.com/office/drawing/2014/main" id="{CBE09F3A-4860-4E1D-B56E-071EBC9AD348}"/>
              </a:ext>
            </a:extLst>
          </p:cNvPr>
          <p:cNvSpPr txBox="1">
            <a:spLocks/>
          </p:cNvSpPr>
          <p:nvPr/>
        </p:nvSpPr>
        <p:spPr>
          <a:xfrm>
            <a:off x="967919" y="625074"/>
            <a:ext cx="3783114"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b="1" i="1"/>
              <a:t>Thêm bản ghi DNSKEY</a:t>
            </a:r>
            <a:endParaRPr lang="en-US" sz="3000" b="1" dirty="0"/>
          </a:p>
        </p:txBody>
      </p:sp>
      <p:sp>
        <p:nvSpPr>
          <p:cNvPr id="2" name="TextBox 1">
            <a:extLst>
              <a:ext uri="{FF2B5EF4-FFF2-40B4-BE49-F238E27FC236}">
                <a16:creationId xmlns:a16="http://schemas.microsoft.com/office/drawing/2014/main" id="{BD11639E-7C09-4811-8F1F-DFE947A280CB}"/>
              </a:ext>
            </a:extLst>
          </p:cNvPr>
          <p:cNvSpPr txBox="1"/>
          <p:nvPr/>
        </p:nvSpPr>
        <p:spPr>
          <a:xfrm>
            <a:off x="5646198" y="1531392"/>
            <a:ext cx="4598633" cy="5027017"/>
          </a:xfrm>
          <a:prstGeom prst="rect">
            <a:avLst/>
          </a:prstGeom>
          <a:noFill/>
        </p:spPr>
        <p:txBody>
          <a:bodyPr wrap="square" rtlCol="0">
            <a:spAutoFit/>
          </a:bodyPr>
          <a:lstStyle/>
          <a:p>
            <a:pPr algn="just">
              <a:lnSpc>
                <a:spcPct val="150000"/>
              </a:lnSpc>
            </a:pPr>
            <a:r>
              <a:rPr lang="vi-VN" dirty="0">
                <a:solidFill>
                  <a:schemeClr val="bg1"/>
                </a:solidFill>
              </a:rPr>
              <a:t>Với một zone đã được thêm bản ghi </a:t>
            </a:r>
            <a:r>
              <a:rPr lang="vi-VN" b="1" dirty="0">
                <a:solidFill>
                  <a:schemeClr val="bg1"/>
                </a:solidFill>
              </a:rPr>
              <a:t>DNSKEY</a:t>
            </a:r>
            <a:r>
              <a:rPr lang="vi-VN" dirty="0">
                <a:solidFill>
                  <a:schemeClr val="bg1"/>
                </a:solidFill>
              </a:rPr>
              <a:t> thì tài nguyên trong zone đó cần phải có một bản ghi </a:t>
            </a:r>
            <a:r>
              <a:rPr lang="vi-VN" b="1" dirty="0">
                <a:solidFill>
                  <a:schemeClr val="bg1"/>
                </a:solidFill>
              </a:rPr>
              <a:t>RRSIG</a:t>
            </a:r>
            <a:r>
              <a:rPr lang="vi-VN" dirty="0">
                <a:solidFill>
                  <a:schemeClr val="bg1"/>
                </a:solidFill>
              </a:rPr>
              <a:t> để chứng thực. Một tài nguyên có thể chứa nhiều bản ghi </a:t>
            </a:r>
            <a:r>
              <a:rPr lang="vi-VN" b="1" dirty="0">
                <a:solidFill>
                  <a:schemeClr val="bg1"/>
                </a:solidFill>
              </a:rPr>
              <a:t>RRSIG</a:t>
            </a:r>
            <a:r>
              <a:rPr lang="vi-VN" dirty="0">
                <a:solidFill>
                  <a:schemeClr val="bg1"/>
                </a:solidFill>
              </a:rPr>
              <a:t>. Các bản ghi </a:t>
            </a:r>
            <a:r>
              <a:rPr lang="vi-VN" b="1" dirty="0">
                <a:solidFill>
                  <a:schemeClr val="bg1"/>
                </a:solidFill>
              </a:rPr>
              <a:t>RRSIG</a:t>
            </a:r>
            <a:r>
              <a:rPr lang="vi-VN" dirty="0">
                <a:solidFill>
                  <a:schemeClr val="bg1"/>
                </a:solidFill>
              </a:rPr>
              <a:t> có chữ ký điện tử, được liên kết chặt chẽ với các tài nguyên trong zone. Cần lưu ý rằng giá trị </a:t>
            </a:r>
            <a:r>
              <a:rPr lang="vi-VN" b="1" dirty="0">
                <a:solidFill>
                  <a:schemeClr val="bg1"/>
                </a:solidFill>
              </a:rPr>
              <a:t>TTL</a:t>
            </a:r>
            <a:r>
              <a:rPr lang="vi-VN" dirty="0">
                <a:solidFill>
                  <a:schemeClr val="bg1"/>
                </a:solidFill>
              </a:rPr>
              <a:t> (time to live) trong </a:t>
            </a:r>
            <a:r>
              <a:rPr lang="vi-VN" b="1" dirty="0">
                <a:solidFill>
                  <a:schemeClr val="bg1"/>
                </a:solidFill>
              </a:rPr>
              <a:t>RRSIG</a:t>
            </a:r>
            <a:r>
              <a:rPr lang="vi-VN" dirty="0">
                <a:solidFill>
                  <a:schemeClr val="bg1"/>
                </a:solidFill>
              </a:rPr>
              <a:t> sẽ không giống với giá trị </a:t>
            </a:r>
            <a:r>
              <a:rPr lang="vi-VN" b="1" dirty="0">
                <a:solidFill>
                  <a:schemeClr val="bg1"/>
                </a:solidFill>
              </a:rPr>
              <a:t>TTL</a:t>
            </a:r>
            <a:r>
              <a:rPr lang="vi-VN" dirty="0">
                <a:solidFill>
                  <a:schemeClr val="bg1"/>
                </a:solidFill>
              </a:rPr>
              <a:t> của bản ghi tài nguyên. Nếu nhiều bản ghi tài nguyên khác nhau cùng sở hữu một tên miền thì cần kết hợp </a:t>
            </a:r>
            <a:r>
              <a:rPr lang="vi-VN" b="1" dirty="0">
                <a:solidFill>
                  <a:schemeClr val="bg1"/>
                </a:solidFill>
              </a:rPr>
              <a:t>RRSIG</a:t>
            </a:r>
            <a:r>
              <a:rPr lang="vi-VN" dirty="0">
                <a:solidFill>
                  <a:schemeClr val="bg1"/>
                </a:solidFill>
              </a:rPr>
              <a:t> và </a:t>
            </a:r>
            <a:r>
              <a:rPr lang="vi-VN" b="1" dirty="0">
                <a:solidFill>
                  <a:schemeClr val="bg1"/>
                </a:solidFill>
              </a:rPr>
              <a:t>NSEC</a:t>
            </a:r>
            <a:r>
              <a:rPr lang="vi-VN" dirty="0">
                <a:solidFill>
                  <a:schemeClr val="bg1"/>
                </a:solidFill>
              </a:rPr>
              <a:t> để chứng thực.</a:t>
            </a:r>
            <a:endParaRPr lang="en-US" dirty="0">
              <a:solidFill>
                <a:schemeClr val="bg1"/>
              </a:solidFill>
            </a:endParaRPr>
          </a:p>
        </p:txBody>
      </p:sp>
    </p:spTree>
    <p:extLst>
      <p:ext uri="{BB962C8B-B14F-4D97-AF65-F5344CB8AC3E}">
        <p14:creationId xmlns:p14="http://schemas.microsoft.com/office/powerpoint/2010/main" val="406231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5412823-D8BC-40BA-9B88-A93308FADC2B}"/>
              </a:ext>
            </a:extLst>
          </p:cNvPr>
          <p:cNvSpPr>
            <a:spLocks noGrp="1"/>
          </p:cNvSpPr>
          <p:nvPr>
            <p:ph type="body" sz="quarter" idx="10"/>
          </p:nvPr>
        </p:nvSpPr>
        <p:spPr>
          <a:xfrm>
            <a:off x="7081422" y="462367"/>
            <a:ext cx="3783114" cy="724247"/>
          </a:xfrm>
        </p:spPr>
        <p:txBody>
          <a:bodyPr/>
          <a:lstStyle/>
          <a:p>
            <a:r>
              <a:rPr lang="en-US" sz="3000" b="1" i="1" dirty="0" err="1"/>
              <a:t>Thêm</a:t>
            </a:r>
            <a:r>
              <a:rPr lang="en-US" sz="3000" b="1" i="1" dirty="0"/>
              <a:t> </a:t>
            </a:r>
            <a:r>
              <a:rPr lang="en-US" sz="3000" b="1" i="1" dirty="0" err="1"/>
              <a:t>bản</a:t>
            </a:r>
            <a:r>
              <a:rPr lang="en-US" sz="3000" b="1" i="1" dirty="0"/>
              <a:t> </a:t>
            </a:r>
            <a:r>
              <a:rPr lang="en-US" sz="3000" b="1" i="1" dirty="0" err="1"/>
              <a:t>ghi</a:t>
            </a:r>
            <a:r>
              <a:rPr lang="en-US" sz="3000" b="1" i="1" dirty="0"/>
              <a:t> DS</a:t>
            </a:r>
            <a:endParaRPr lang="en-US" sz="3000" b="1" dirty="0"/>
          </a:p>
        </p:txBody>
      </p:sp>
      <p:sp>
        <p:nvSpPr>
          <p:cNvPr id="9" name="TextBox 8">
            <a:extLst>
              <a:ext uri="{FF2B5EF4-FFF2-40B4-BE49-F238E27FC236}">
                <a16:creationId xmlns:a16="http://schemas.microsoft.com/office/drawing/2014/main" id="{60DF57CA-630F-4E81-B3A6-E6966B29C4EB}"/>
              </a:ext>
            </a:extLst>
          </p:cNvPr>
          <p:cNvSpPr txBox="1"/>
          <p:nvPr/>
        </p:nvSpPr>
        <p:spPr>
          <a:xfrm>
            <a:off x="815520" y="1531393"/>
            <a:ext cx="3783113" cy="5078313"/>
          </a:xfrm>
          <a:prstGeom prst="rect">
            <a:avLst/>
          </a:prstGeom>
          <a:noFill/>
        </p:spPr>
        <p:txBody>
          <a:bodyPr wrap="square" rtlCol="0">
            <a:spAutoFit/>
          </a:bodyPr>
          <a:lstStyle/>
          <a:p>
            <a:pPr algn="just"/>
            <a:r>
              <a:rPr lang="vi-VN" dirty="0">
                <a:solidFill>
                  <a:schemeClr val="bg1"/>
                </a:solidFill>
              </a:rPr>
              <a:t>Trong một vùng dữ liệu thì mỗi tên miền sẽ có nhiều hơn một bản ghi tài nguyên cùng loại. Trong trường hợp này cần phải có một bản ghi </a:t>
            </a:r>
            <a:r>
              <a:rPr lang="vi-VN" b="1" dirty="0">
                <a:solidFill>
                  <a:schemeClr val="bg1"/>
                </a:solidFill>
              </a:rPr>
              <a:t>NSEC</a:t>
            </a:r>
            <a:r>
              <a:rPr lang="vi-VN" dirty="0">
                <a:solidFill>
                  <a:schemeClr val="bg1"/>
                </a:solidFill>
              </a:rPr>
              <a:t> để chứng thực dữ liệu. Giá trị </a:t>
            </a:r>
            <a:r>
              <a:rPr lang="vi-VN" b="1" dirty="0">
                <a:solidFill>
                  <a:schemeClr val="bg1"/>
                </a:solidFill>
              </a:rPr>
              <a:t>TTL</a:t>
            </a:r>
            <a:r>
              <a:rPr lang="vi-VN" dirty="0">
                <a:solidFill>
                  <a:schemeClr val="bg1"/>
                </a:solidFill>
              </a:rPr>
              <a:t> nhỏ nhất của </a:t>
            </a:r>
            <a:r>
              <a:rPr lang="vi-VN" b="1" dirty="0">
                <a:solidFill>
                  <a:schemeClr val="bg1"/>
                </a:solidFill>
              </a:rPr>
              <a:t>NSEC</a:t>
            </a:r>
            <a:r>
              <a:rPr lang="vi-VN" dirty="0">
                <a:solidFill>
                  <a:schemeClr val="bg1"/>
                </a:solidFill>
              </a:rPr>
              <a:t> phải bằng với giá trị</a:t>
            </a:r>
            <a:r>
              <a:rPr lang="vi-VN" b="1" dirty="0">
                <a:solidFill>
                  <a:schemeClr val="bg1"/>
                </a:solidFill>
              </a:rPr>
              <a:t> TTL</a:t>
            </a:r>
            <a:r>
              <a:rPr lang="vi-VN" dirty="0">
                <a:solidFill>
                  <a:schemeClr val="bg1"/>
                </a:solidFill>
              </a:rPr>
              <a:t> trong bản ghi SOA của zone đó.</a:t>
            </a:r>
          </a:p>
          <a:p>
            <a:pPr algn="just"/>
            <a:r>
              <a:rPr lang="vi-VN" b="1" dirty="0">
                <a:solidFill>
                  <a:schemeClr val="bg1"/>
                </a:solidFill>
              </a:rPr>
              <a:t>RRSIG</a:t>
            </a:r>
            <a:r>
              <a:rPr lang="vi-VN" dirty="0">
                <a:solidFill>
                  <a:schemeClr val="bg1"/>
                </a:solidFill>
              </a:rPr>
              <a:t> có mặt tại tên miền sở hữu những bản ghi mà nó nắm giữ. Còn </a:t>
            </a:r>
            <a:r>
              <a:rPr lang="vi-VN" b="1" dirty="0">
                <a:solidFill>
                  <a:schemeClr val="bg1"/>
                </a:solidFill>
              </a:rPr>
              <a:t>NSEC</a:t>
            </a:r>
            <a:r>
              <a:rPr lang="vi-VN" dirty="0">
                <a:solidFill>
                  <a:schemeClr val="bg1"/>
                </a:solidFill>
              </a:rPr>
              <a:t> không chỉ có trong tên miền mà còn nằm ở các điểm chuyển giao giữa tên miền chính và tên miền phụ. Do đó, bất cứ tên miền nào có </a:t>
            </a:r>
            <a:r>
              <a:rPr lang="vi-VN" b="1" dirty="0">
                <a:solidFill>
                  <a:schemeClr val="bg1"/>
                </a:solidFill>
              </a:rPr>
              <a:t>NSEC</a:t>
            </a:r>
            <a:r>
              <a:rPr lang="vi-VN" dirty="0">
                <a:solidFill>
                  <a:schemeClr val="bg1"/>
                </a:solidFill>
              </a:rPr>
              <a:t> thì sẽ có các bản ghi </a:t>
            </a:r>
            <a:r>
              <a:rPr lang="vi-VN" b="1" dirty="0">
                <a:solidFill>
                  <a:schemeClr val="bg1"/>
                </a:solidFill>
              </a:rPr>
              <a:t>RRSIG</a:t>
            </a:r>
            <a:r>
              <a:rPr lang="vi-VN" dirty="0">
                <a:solidFill>
                  <a:schemeClr val="bg1"/>
                </a:solidFill>
              </a:rPr>
              <a:t> trong zone được ký.</a:t>
            </a:r>
          </a:p>
        </p:txBody>
      </p:sp>
      <p:sp>
        <p:nvSpPr>
          <p:cNvPr id="4" name="Text Placeholder 4">
            <a:extLst>
              <a:ext uri="{FF2B5EF4-FFF2-40B4-BE49-F238E27FC236}">
                <a16:creationId xmlns:a16="http://schemas.microsoft.com/office/drawing/2014/main" id="{CBE09F3A-4860-4E1D-B56E-071EBC9AD348}"/>
              </a:ext>
            </a:extLst>
          </p:cNvPr>
          <p:cNvSpPr txBox="1">
            <a:spLocks/>
          </p:cNvSpPr>
          <p:nvPr/>
        </p:nvSpPr>
        <p:spPr>
          <a:xfrm>
            <a:off x="967919" y="625074"/>
            <a:ext cx="3783114"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b="1" i="1" dirty="0" err="1"/>
              <a:t>Thêm</a:t>
            </a:r>
            <a:r>
              <a:rPr lang="en-US" sz="3000" b="1" i="1" dirty="0"/>
              <a:t> </a:t>
            </a:r>
            <a:r>
              <a:rPr lang="en-US" sz="3000" b="1" i="1" dirty="0" err="1"/>
              <a:t>bản</a:t>
            </a:r>
            <a:r>
              <a:rPr lang="en-US" sz="3000" b="1" i="1" dirty="0"/>
              <a:t> </a:t>
            </a:r>
            <a:r>
              <a:rPr lang="en-US" sz="3000" b="1" i="1" dirty="0" err="1"/>
              <a:t>ghi</a:t>
            </a:r>
            <a:r>
              <a:rPr lang="en-US" sz="3000" b="1" i="1" dirty="0"/>
              <a:t> NSEC</a:t>
            </a:r>
            <a:endParaRPr lang="en-US" sz="3000" b="1" dirty="0"/>
          </a:p>
        </p:txBody>
      </p:sp>
      <p:sp>
        <p:nvSpPr>
          <p:cNvPr id="2" name="TextBox 1">
            <a:extLst>
              <a:ext uri="{FF2B5EF4-FFF2-40B4-BE49-F238E27FC236}">
                <a16:creationId xmlns:a16="http://schemas.microsoft.com/office/drawing/2014/main" id="{BD11639E-7C09-4811-8F1F-DFE947A280CB}"/>
              </a:ext>
            </a:extLst>
          </p:cNvPr>
          <p:cNvSpPr txBox="1"/>
          <p:nvPr/>
        </p:nvSpPr>
        <p:spPr>
          <a:xfrm>
            <a:off x="6777847" y="1509194"/>
            <a:ext cx="4598633" cy="4524315"/>
          </a:xfrm>
          <a:prstGeom prst="rect">
            <a:avLst/>
          </a:prstGeom>
          <a:noFill/>
        </p:spPr>
        <p:txBody>
          <a:bodyPr wrap="square" rtlCol="0">
            <a:spAutoFit/>
          </a:bodyPr>
          <a:lstStyle/>
          <a:p>
            <a:pPr algn="just"/>
            <a:r>
              <a:rPr lang="vi-VN" b="1" dirty="0">
                <a:solidFill>
                  <a:schemeClr val="bg1"/>
                </a:solidFill>
              </a:rPr>
              <a:t>Bản ghi DS</a:t>
            </a:r>
            <a:r>
              <a:rPr lang="vi-VN" dirty="0">
                <a:solidFill>
                  <a:schemeClr val="bg1"/>
                </a:solidFill>
              </a:rPr>
              <a:t> được tạo ra để chứng thực giữa các zone trong </a:t>
            </a:r>
            <a:r>
              <a:rPr lang="vi-VN" b="1" dirty="0">
                <a:solidFill>
                  <a:schemeClr val="bg1"/>
                </a:solidFill>
              </a:rPr>
              <a:t>hệ thống DNS</a:t>
            </a:r>
            <a:r>
              <a:rPr lang="vi-VN" dirty="0">
                <a:solidFill>
                  <a:schemeClr val="bg1"/>
                </a:solidFill>
              </a:rPr>
              <a:t>. </a:t>
            </a:r>
            <a:r>
              <a:rPr lang="vi-VN" b="1" dirty="0">
                <a:solidFill>
                  <a:schemeClr val="bg1"/>
                </a:solidFill>
              </a:rPr>
              <a:t>DS</a:t>
            </a:r>
            <a:r>
              <a:rPr lang="vi-VN" dirty="0">
                <a:solidFill>
                  <a:schemeClr val="bg1"/>
                </a:solidFill>
              </a:rPr>
              <a:t> được tạo ra khi các zone phụ được ký. </a:t>
            </a:r>
            <a:r>
              <a:rPr lang="vi-VN" b="1" dirty="0">
                <a:solidFill>
                  <a:schemeClr val="bg1"/>
                </a:solidFill>
              </a:rPr>
              <a:t>Bản ghi DS</a:t>
            </a:r>
            <a:r>
              <a:rPr lang="vi-VN" dirty="0">
                <a:solidFill>
                  <a:schemeClr val="bg1"/>
                </a:solidFill>
              </a:rPr>
              <a:t> kết hợp với bản ghi </a:t>
            </a:r>
            <a:r>
              <a:rPr lang="vi-VN" b="1" dirty="0">
                <a:solidFill>
                  <a:schemeClr val="bg1"/>
                </a:solidFill>
              </a:rPr>
              <a:t>RRSIG</a:t>
            </a:r>
            <a:r>
              <a:rPr lang="vi-VN" dirty="0">
                <a:solidFill>
                  <a:schemeClr val="bg1"/>
                </a:solidFill>
              </a:rPr>
              <a:t> có tác dụng giúp xác thực zone tại vị trí chuyển giao với máy chủ. Sau khi DS được khai báo, RRSIG sẽ được khai báo để xác thực cho một bản ghi tài nguyên thông thường.</a:t>
            </a:r>
          </a:p>
          <a:p>
            <a:pPr algn="just"/>
            <a:r>
              <a:rPr lang="vi-VN" b="1" dirty="0">
                <a:solidFill>
                  <a:schemeClr val="bg1"/>
                </a:solidFill>
              </a:rPr>
              <a:t>TTL</a:t>
            </a:r>
            <a:r>
              <a:rPr lang="vi-VN" dirty="0">
                <a:solidFill>
                  <a:schemeClr val="bg1"/>
                </a:solidFill>
              </a:rPr>
              <a:t> của </a:t>
            </a:r>
            <a:r>
              <a:rPr lang="vi-VN" b="1" dirty="0">
                <a:solidFill>
                  <a:schemeClr val="bg1"/>
                </a:solidFill>
              </a:rPr>
              <a:t>DS</a:t>
            </a:r>
            <a:r>
              <a:rPr lang="vi-VN" dirty="0">
                <a:solidFill>
                  <a:schemeClr val="bg1"/>
                </a:solidFill>
              </a:rPr>
              <a:t> phải tương ứng với </a:t>
            </a:r>
            <a:r>
              <a:rPr lang="vi-VN" b="1" dirty="0">
                <a:solidFill>
                  <a:schemeClr val="bg1"/>
                </a:solidFill>
              </a:rPr>
              <a:t>TTL</a:t>
            </a:r>
            <a:r>
              <a:rPr lang="vi-VN" dirty="0">
                <a:solidFill>
                  <a:schemeClr val="bg1"/>
                </a:solidFill>
              </a:rPr>
              <a:t> của bản ghi </a:t>
            </a:r>
            <a:r>
              <a:rPr lang="vi-VN" b="1" dirty="0">
                <a:solidFill>
                  <a:schemeClr val="bg1"/>
                </a:solidFill>
              </a:rPr>
              <a:t>NS</a:t>
            </a:r>
            <a:r>
              <a:rPr lang="vi-VN" dirty="0">
                <a:solidFill>
                  <a:schemeClr val="bg1"/>
                </a:solidFill>
              </a:rPr>
              <a:t> (</a:t>
            </a:r>
            <a:r>
              <a:rPr lang="vi-VN" b="1" dirty="0">
                <a:solidFill>
                  <a:schemeClr val="bg1"/>
                </a:solidFill>
              </a:rPr>
              <a:t>name server</a:t>
            </a:r>
            <a:r>
              <a:rPr lang="vi-VN" dirty="0">
                <a:solidFill>
                  <a:schemeClr val="bg1"/>
                </a:solidFill>
              </a:rPr>
              <a:t>) ủy quyền. Điều này có nghĩa là bản ghi NS và bản ghi DS nằm ở trong cùng một zone. Để thiết lập được một bản ghi DS, bạn cần phải biết về </a:t>
            </a:r>
            <a:r>
              <a:rPr lang="vi-VN" b="1" dirty="0">
                <a:solidFill>
                  <a:schemeClr val="bg1"/>
                </a:solidFill>
              </a:rPr>
              <a:t>DNSKEY</a:t>
            </a:r>
            <a:r>
              <a:rPr lang="vi-VN" dirty="0">
                <a:solidFill>
                  <a:schemeClr val="bg1"/>
                </a:solidFill>
              </a:rPr>
              <a:t> tương ứng trong zone phụ để tạo ra các giao thức liên hệ đúng.</a:t>
            </a:r>
          </a:p>
        </p:txBody>
      </p:sp>
    </p:spTree>
    <p:extLst>
      <p:ext uri="{BB962C8B-B14F-4D97-AF65-F5344CB8AC3E}">
        <p14:creationId xmlns:p14="http://schemas.microsoft.com/office/powerpoint/2010/main" val="85410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96" y="153391"/>
            <a:ext cx="12191999" cy="1015663"/>
          </a:xfrm>
          <a:prstGeom prst="rect">
            <a:avLst/>
          </a:prstGeom>
          <a:noFill/>
        </p:spPr>
        <p:txBody>
          <a:bodyPr wrap="square" rtlCol="0" anchor="ctr">
            <a:spAutoFit/>
          </a:bodyPr>
          <a:lstStyle/>
          <a:p>
            <a:pPr algn="ctr"/>
            <a:r>
              <a:rPr lang="en-US" altLang="ko-KR" sz="6000" dirty="0" err="1">
                <a:solidFill>
                  <a:schemeClr val="bg1"/>
                </a:solidFill>
                <a:cs typeface="Arial" pitchFamily="34" charset="0"/>
              </a:rPr>
              <a:t>Tài</a:t>
            </a:r>
            <a:r>
              <a:rPr lang="en-US" altLang="ko-KR" sz="6000" dirty="0">
                <a:solidFill>
                  <a:schemeClr val="bg1"/>
                </a:solidFill>
                <a:cs typeface="Arial" pitchFamily="34" charset="0"/>
              </a:rPr>
              <a:t> </a:t>
            </a:r>
            <a:r>
              <a:rPr lang="en-US" altLang="ko-KR" sz="6000" dirty="0" err="1">
                <a:solidFill>
                  <a:schemeClr val="bg1"/>
                </a:solidFill>
                <a:cs typeface="Arial" pitchFamily="34" charset="0"/>
              </a:rPr>
              <a:t>liệu</a:t>
            </a:r>
            <a:r>
              <a:rPr lang="en-US" altLang="ko-KR" sz="6000" dirty="0">
                <a:solidFill>
                  <a:schemeClr val="bg1"/>
                </a:solidFill>
                <a:cs typeface="Arial" pitchFamily="34" charset="0"/>
              </a:rPr>
              <a:t> </a:t>
            </a:r>
            <a:r>
              <a:rPr lang="en-US" altLang="ko-KR" sz="6000" dirty="0" err="1">
                <a:solidFill>
                  <a:schemeClr val="bg1"/>
                </a:solidFill>
                <a:cs typeface="Arial" pitchFamily="34" charset="0"/>
              </a:rPr>
              <a:t>tham</a:t>
            </a:r>
            <a:r>
              <a:rPr lang="en-US" altLang="ko-KR" sz="6000" dirty="0">
                <a:solidFill>
                  <a:schemeClr val="bg1"/>
                </a:solidFill>
                <a:cs typeface="Arial" pitchFamily="34" charset="0"/>
              </a:rPr>
              <a:t> </a:t>
            </a:r>
            <a:r>
              <a:rPr lang="en-US" altLang="ko-KR" sz="6000" dirty="0" err="1">
                <a:solidFill>
                  <a:schemeClr val="bg1"/>
                </a:solidFill>
                <a:cs typeface="Arial" pitchFamily="34" charset="0"/>
              </a:rPr>
              <a:t>khảo</a:t>
            </a:r>
            <a:endParaRPr lang="ko-KR" altLang="en-US" sz="6000" dirty="0">
              <a:solidFill>
                <a:schemeClr val="bg1"/>
              </a:solidFill>
              <a:cs typeface="Arial" pitchFamily="34" charset="0"/>
            </a:endParaRPr>
          </a:p>
        </p:txBody>
      </p:sp>
      <p:sp>
        <p:nvSpPr>
          <p:cNvPr id="2" name="TextBox 1">
            <a:extLst>
              <a:ext uri="{FF2B5EF4-FFF2-40B4-BE49-F238E27FC236}">
                <a16:creationId xmlns:a16="http://schemas.microsoft.com/office/drawing/2014/main" id="{2577F818-25C8-4E27-B130-602949ECA555}"/>
              </a:ext>
            </a:extLst>
          </p:cNvPr>
          <p:cNvSpPr txBox="1"/>
          <p:nvPr/>
        </p:nvSpPr>
        <p:spPr>
          <a:xfrm>
            <a:off x="905522" y="1393794"/>
            <a:ext cx="10573305" cy="1477328"/>
          </a:xfrm>
          <a:prstGeom prst="rect">
            <a:avLst/>
          </a:prstGeom>
          <a:noFill/>
        </p:spPr>
        <p:txBody>
          <a:bodyPr wrap="square" rtlCol="0">
            <a:spAutoFit/>
          </a:bodyPr>
          <a:lstStyle/>
          <a:p>
            <a:pPr algn="just"/>
            <a:r>
              <a:rPr lang="vi-VN" dirty="0">
                <a:solidFill>
                  <a:schemeClr val="bg1"/>
                </a:solidFill>
                <a:hlinkClick r:id="rId2">
                  <a:extLst>
                    <a:ext uri="{A12FA001-AC4F-418D-AE19-62706E023703}">
                      <ahyp:hlinkClr xmlns:ahyp="http://schemas.microsoft.com/office/drawing/2018/hyperlinkcolor" val="tx"/>
                    </a:ext>
                  </a:extLst>
                </a:hlinkClick>
              </a:rPr>
              <a:t>DNSSEC là gì? Hướng dẫn cách kích hoạt DNSSEC cho tên miền - Trung tâm hỗ trợ kỹ thuật | MATBAO.NET</a:t>
            </a:r>
            <a:endParaRPr lang="en-US" dirty="0">
              <a:solidFill>
                <a:schemeClr val="bg1"/>
              </a:solidFill>
            </a:endParaRPr>
          </a:p>
          <a:p>
            <a:pPr algn="just"/>
            <a:r>
              <a:rPr lang="en-US" dirty="0" err="1">
                <a:solidFill>
                  <a:schemeClr val="bg1"/>
                </a:solidFill>
                <a:hlinkClick r:id="rId3">
                  <a:extLst>
                    <a:ext uri="{A12FA001-AC4F-418D-AE19-62706E023703}">
                      <ahyp:hlinkClr xmlns:ahyp="http://schemas.microsoft.com/office/drawing/2018/hyperlinkcolor" val="tx"/>
                    </a:ext>
                  </a:extLst>
                </a:hlinkClick>
              </a:rPr>
              <a:t>Công</a:t>
            </a:r>
            <a:r>
              <a:rPr lang="en-US" dirty="0">
                <a:solidFill>
                  <a:schemeClr val="bg1"/>
                </a:solidFill>
                <a:hlinkClick r:id="rId3">
                  <a:extLst>
                    <a:ext uri="{A12FA001-AC4F-418D-AE19-62706E023703}">
                      <ahyp:hlinkClr xmlns:ahyp="http://schemas.microsoft.com/office/drawing/2018/hyperlinkcolor" val="tx"/>
                    </a:ext>
                  </a:extLst>
                </a:hlinkClick>
              </a:rPr>
              <a:t> </a:t>
            </a:r>
            <a:r>
              <a:rPr lang="en-US" dirty="0" err="1">
                <a:solidFill>
                  <a:schemeClr val="bg1"/>
                </a:solidFill>
                <a:hlinkClick r:id="rId3">
                  <a:extLst>
                    <a:ext uri="{A12FA001-AC4F-418D-AE19-62706E023703}">
                      <ahyp:hlinkClr xmlns:ahyp="http://schemas.microsoft.com/office/drawing/2018/hyperlinkcolor" val="tx"/>
                    </a:ext>
                  </a:extLst>
                </a:hlinkClick>
              </a:rPr>
              <a:t>nghệ</a:t>
            </a:r>
            <a:r>
              <a:rPr lang="en-US" dirty="0">
                <a:solidFill>
                  <a:schemeClr val="bg1"/>
                </a:solidFill>
                <a:hlinkClick r:id="rId3">
                  <a:extLst>
                    <a:ext uri="{A12FA001-AC4F-418D-AE19-62706E023703}">
                      <ahyp:hlinkClr xmlns:ahyp="http://schemas.microsoft.com/office/drawing/2018/hyperlinkcolor" val="tx"/>
                    </a:ext>
                  </a:extLst>
                </a:hlinkClick>
              </a:rPr>
              <a:t> DNSSEC | </a:t>
            </a:r>
            <a:r>
              <a:rPr lang="en-US" dirty="0" err="1">
                <a:solidFill>
                  <a:schemeClr val="bg1"/>
                </a:solidFill>
                <a:hlinkClick r:id="rId3">
                  <a:extLst>
                    <a:ext uri="{A12FA001-AC4F-418D-AE19-62706E023703}">
                      <ahyp:hlinkClr xmlns:ahyp="http://schemas.microsoft.com/office/drawing/2018/hyperlinkcolor" val="tx"/>
                    </a:ext>
                  </a:extLst>
                </a:hlinkClick>
              </a:rPr>
              <a:t>Trung</a:t>
            </a:r>
            <a:r>
              <a:rPr lang="en-US" dirty="0">
                <a:solidFill>
                  <a:schemeClr val="bg1"/>
                </a:solidFill>
                <a:hlinkClick r:id="rId3">
                  <a:extLst>
                    <a:ext uri="{A12FA001-AC4F-418D-AE19-62706E023703}">
                      <ahyp:hlinkClr xmlns:ahyp="http://schemas.microsoft.com/office/drawing/2018/hyperlinkcolor" val="tx"/>
                    </a:ext>
                  </a:extLst>
                </a:hlinkClick>
              </a:rPr>
              <a:t> </a:t>
            </a:r>
            <a:r>
              <a:rPr lang="en-US" dirty="0" err="1">
                <a:solidFill>
                  <a:schemeClr val="bg1"/>
                </a:solidFill>
                <a:hlinkClick r:id="rId3">
                  <a:extLst>
                    <a:ext uri="{A12FA001-AC4F-418D-AE19-62706E023703}">
                      <ahyp:hlinkClr xmlns:ahyp="http://schemas.microsoft.com/office/drawing/2018/hyperlinkcolor" val="tx"/>
                    </a:ext>
                  </a:extLst>
                </a:hlinkClick>
              </a:rPr>
              <a:t>Tâm</a:t>
            </a:r>
            <a:r>
              <a:rPr lang="en-US" dirty="0">
                <a:solidFill>
                  <a:schemeClr val="bg1"/>
                </a:solidFill>
                <a:hlinkClick r:id="rId3">
                  <a:extLst>
                    <a:ext uri="{A12FA001-AC4F-418D-AE19-62706E023703}">
                      <ahyp:hlinkClr xmlns:ahyp="http://schemas.microsoft.com/office/drawing/2018/hyperlinkcolor" val="tx"/>
                    </a:ext>
                  </a:extLst>
                </a:hlinkClick>
              </a:rPr>
              <a:t> Internet </a:t>
            </a:r>
            <a:r>
              <a:rPr lang="en-US" dirty="0" err="1">
                <a:solidFill>
                  <a:schemeClr val="bg1"/>
                </a:solidFill>
                <a:hlinkClick r:id="rId3">
                  <a:extLst>
                    <a:ext uri="{A12FA001-AC4F-418D-AE19-62706E023703}">
                      <ahyp:hlinkClr xmlns:ahyp="http://schemas.microsoft.com/office/drawing/2018/hyperlinkcolor" val="tx"/>
                    </a:ext>
                  </a:extLst>
                </a:hlinkClick>
              </a:rPr>
              <a:t>Việt</a:t>
            </a:r>
            <a:r>
              <a:rPr lang="en-US" dirty="0">
                <a:solidFill>
                  <a:schemeClr val="bg1"/>
                </a:solidFill>
                <a:hlinkClick r:id="rId3">
                  <a:extLst>
                    <a:ext uri="{A12FA001-AC4F-418D-AE19-62706E023703}">
                      <ahyp:hlinkClr xmlns:ahyp="http://schemas.microsoft.com/office/drawing/2018/hyperlinkcolor" val="tx"/>
                    </a:ext>
                  </a:extLst>
                </a:hlinkClick>
              </a:rPr>
              <a:t> Nam (VNNIC)</a:t>
            </a:r>
            <a:endParaRPr lang="en-US" dirty="0">
              <a:solidFill>
                <a:schemeClr val="bg1"/>
              </a:solidFill>
            </a:endParaRPr>
          </a:p>
          <a:p>
            <a:pPr algn="just"/>
            <a:r>
              <a:rPr lang="en-US" dirty="0">
                <a:solidFill>
                  <a:schemeClr val="bg1"/>
                </a:solidFill>
                <a:hlinkClick r:id="rId4">
                  <a:extLst>
                    <a:ext uri="{A12FA001-AC4F-418D-AE19-62706E023703}">
                      <ahyp:hlinkClr xmlns:ahyp="http://schemas.microsoft.com/office/drawing/2018/hyperlinkcolor" val="tx"/>
                    </a:ext>
                  </a:extLst>
                </a:hlinkClick>
              </a:rPr>
              <a:t>DNSSEC LÀ GÌ? (pavietnam.vn)</a:t>
            </a:r>
            <a:endParaRPr lang="en-US" dirty="0">
              <a:solidFill>
                <a:schemeClr val="bg1"/>
              </a:solidFill>
            </a:endParaRPr>
          </a:p>
          <a:p>
            <a:pPr algn="just"/>
            <a:r>
              <a:rPr lang="en-US" dirty="0">
                <a:solidFill>
                  <a:schemeClr val="bg1"/>
                </a:solidFill>
                <a:hlinkClick r:id="rId5">
                  <a:extLst>
                    <a:ext uri="{A12FA001-AC4F-418D-AE19-62706E023703}">
                      <ahyp:hlinkClr xmlns:ahyp="http://schemas.microsoft.com/office/drawing/2018/hyperlinkcolor" val="tx"/>
                    </a:ext>
                  </a:extLst>
                </a:hlinkClick>
              </a:rPr>
              <a:t>DNS </a:t>
            </a:r>
            <a:r>
              <a:rPr lang="en-US" dirty="0" err="1">
                <a:solidFill>
                  <a:schemeClr val="bg1"/>
                </a:solidFill>
                <a:hlinkClick r:id="rId5">
                  <a:extLst>
                    <a:ext uri="{A12FA001-AC4F-418D-AE19-62706E023703}">
                      <ahyp:hlinkClr xmlns:ahyp="http://schemas.microsoft.com/office/drawing/2018/hyperlinkcolor" val="tx"/>
                    </a:ext>
                  </a:extLst>
                </a:hlinkClick>
              </a:rPr>
              <a:t>là</a:t>
            </a:r>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bg1"/>
                </a:solidFill>
                <a:hlinkClick r:id="rId5">
                  <a:extLst>
                    <a:ext uri="{A12FA001-AC4F-418D-AE19-62706E023703}">
                      <ahyp:hlinkClr xmlns:ahyp="http://schemas.microsoft.com/office/drawing/2018/hyperlinkcolor" val="tx"/>
                    </a:ext>
                  </a:extLst>
                </a:hlinkClick>
              </a:rPr>
              <a:t>gì</a:t>
            </a:r>
            <a:r>
              <a:rPr lang="en-US" dirty="0">
                <a:solidFill>
                  <a:schemeClr val="bg1"/>
                </a:solidFill>
                <a:hlinkClick r:id="rId5">
                  <a:extLst>
                    <a:ext uri="{A12FA001-AC4F-418D-AE19-62706E023703}">
                      <ahyp:hlinkClr xmlns:ahyp="http://schemas.microsoft.com/office/drawing/2018/hyperlinkcolor" val="tx"/>
                    </a:ext>
                  </a:extLst>
                </a:hlinkClick>
              </a:rPr>
              <a:t>? DNSSEC </a:t>
            </a:r>
            <a:r>
              <a:rPr lang="en-US" dirty="0" err="1">
                <a:solidFill>
                  <a:schemeClr val="bg1"/>
                </a:solidFill>
                <a:hlinkClick r:id="rId5">
                  <a:extLst>
                    <a:ext uri="{A12FA001-AC4F-418D-AE19-62706E023703}">
                      <ahyp:hlinkClr xmlns:ahyp="http://schemas.microsoft.com/office/drawing/2018/hyperlinkcolor" val="tx"/>
                    </a:ext>
                  </a:extLst>
                </a:hlinkClick>
              </a:rPr>
              <a:t>là</a:t>
            </a:r>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bg1"/>
                </a:solidFill>
                <a:hlinkClick r:id="rId5">
                  <a:extLst>
                    <a:ext uri="{A12FA001-AC4F-418D-AE19-62706E023703}">
                      <ahyp:hlinkClr xmlns:ahyp="http://schemas.microsoft.com/office/drawing/2018/hyperlinkcolor" val="tx"/>
                    </a:ext>
                  </a:extLst>
                </a:hlinkClick>
              </a:rPr>
              <a:t>gì</a:t>
            </a:r>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bg1"/>
                </a:solidFill>
                <a:hlinkClick r:id="rId5">
                  <a:extLst>
                    <a:ext uri="{A12FA001-AC4F-418D-AE19-62706E023703}">
                      <ahyp:hlinkClr xmlns:ahyp="http://schemas.microsoft.com/office/drawing/2018/hyperlinkcolor" val="tx"/>
                    </a:ext>
                  </a:extLst>
                </a:hlinkClick>
              </a:rPr>
              <a:t>Sự</a:t>
            </a:r>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bg1"/>
                </a:solidFill>
                <a:hlinkClick r:id="rId5">
                  <a:extLst>
                    <a:ext uri="{A12FA001-AC4F-418D-AE19-62706E023703}">
                      <ahyp:hlinkClr xmlns:ahyp="http://schemas.microsoft.com/office/drawing/2018/hyperlinkcolor" val="tx"/>
                    </a:ext>
                  </a:extLst>
                </a:hlinkClick>
              </a:rPr>
              <a:t>khác</a:t>
            </a:r>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bg1"/>
                </a:solidFill>
                <a:hlinkClick r:id="rId5">
                  <a:extLst>
                    <a:ext uri="{A12FA001-AC4F-418D-AE19-62706E023703}">
                      <ahyp:hlinkClr xmlns:ahyp="http://schemas.microsoft.com/office/drawing/2018/hyperlinkcolor" val="tx"/>
                    </a:ext>
                  </a:extLst>
                </a:hlinkClick>
              </a:rPr>
              <a:t>biệt</a:t>
            </a:r>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bg1"/>
                </a:solidFill>
                <a:hlinkClick r:id="rId5">
                  <a:extLst>
                    <a:ext uri="{A12FA001-AC4F-418D-AE19-62706E023703}">
                      <ahyp:hlinkClr xmlns:ahyp="http://schemas.microsoft.com/office/drawing/2018/hyperlinkcolor" val="tx"/>
                    </a:ext>
                  </a:extLst>
                </a:hlinkClick>
              </a:rPr>
              <a:t>nằm</a:t>
            </a:r>
            <a:r>
              <a:rPr lang="en-US" dirty="0">
                <a:solidFill>
                  <a:schemeClr val="bg1"/>
                </a:solidFill>
                <a:hlinkClick r:id="rId5">
                  <a:extLst>
                    <a:ext uri="{A12FA001-AC4F-418D-AE19-62706E023703}">
                      <ahyp:hlinkClr xmlns:ahyp="http://schemas.microsoft.com/office/drawing/2018/hyperlinkcolor" val="tx"/>
                    </a:ext>
                  </a:extLst>
                </a:hlinkClick>
              </a:rPr>
              <a:t> ở </a:t>
            </a:r>
            <a:r>
              <a:rPr lang="en-US" dirty="0" err="1">
                <a:solidFill>
                  <a:schemeClr val="bg1"/>
                </a:solidFill>
                <a:hlinkClick r:id="rId5">
                  <a:extLst>
                    <a:ext uri="{A12FA001-AC4F-418D-AE19-62706E023703}">
                      <ahyp:hlinkClr xmlns:ahyp="http://schemas.microsoft.com/office/drawing/2018/hyperlinkcolor" val="tx"/>
                    </a:ext>
                  </a:extLst>
                </a:hlinkClick>
              </a:rPr>
              <a:t>đâu</a:t>
            </a:r>
            <a:r>
              <a:rPr lang="en-US" dirty="0">
                <a:solidFill>
                  <a:schemeClr val="bg1"/>
                </a:solidFill>
                <a:hlinkClick r:id="rId5">
                  <a:extLst>
                    <a:ext uri="{A12FA001-AC4F-418D-AE19-62706E023703}">
                      <ahyp:hlinkClr xmlns:ahyp="http://schemas.microsoft.com/office/drawing/2018/hyperlinkcolor" val="tx"/>
                    </a:ext>
                  </a:extLst>
                </a:hlinkClick>
              </a:rPr>
              <a:t>? | </a:t>
            </a:r>
            <a:r>
              <a:rPr lang="en-US" dirty="0" err="1">
                <a:solidFill>
                  <a:schemeClr val="bg1"/>
                </a:solidFill>
                <a:hlinkClick r:id="rId5">
                  <a:extLst>
                    <a:ext uri="{A12FA001-AC4F-418D-AE19-62706E023703}">
                      <ahyp:hlinkClr xmlns:ahyp="http://schemas.microsoft.com/office/drawing/2018/hyperlinkcolor" val="tx"/>
                    </a:ext>
                  </a:extLst>
                </a:hlinkClick>
              </a:rPr>
              <a:t>Thiết</a:t>
            </a:r>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bg1"/>
                </a:solidFill>
                <a:hlinkClick r:id="rId5">
                  <a:extLst>
                    <a:ext uri="{A12FA001-AC4F-418D-AE19-62706E023703}">
                      <ahyp:hlinkClr xmlns:ahyp="http://schemas.microsoft.com/office/drawing/2018/hyperlinkcolor" val="tx"/>
                    </a:ext>
                  </a:extLst>
                </a:hlinkClick>
              </a:rPr>
              <a:t>Kế</a:t>
            </a:r>
            <a:r>
              <a:rPr lang="en-US" dirty="0">
                <a:solidFill>
                  <a:schemeClr val="bg1"/>
                </a:solidFill>
                <a:hlinkClick r:id="rId5">
                  <a:extLst>
                    <a:ext uri="{A12FA001-AC4F-418D-AE19-62706E023703}">
                      <ahyp:hlinkClr xmlns:ahyp="http://schemas.microsoft.com/office/drawing/2018/hyperlinkcolor" val="tx"/>
                    </a:ext>
                  </a:extLst>
                </a:hlinkClick>
              </a:rPr>
              <a:t> Web </a:t>
            </a:r>
            <a:r>
              <a:rPr lang="en-US" dirty="0" err="1">
                <a:solidFill>
                  <a:schemeClr val="bg1"/>
                </a:solidFill>
                <a:hlinkClick r:id="rId5">
                  <a:extLst>
                    <a:ext uri="{A12FA001-AC4F-418D-AE19-62706E023703}">
                      <ahyp:hlinkClr xmlns:ahyp="http://schemas.microsoft.com/office/drawing/2018/hyperlinkcolor" val="tx"/>
                    </a:ext>
                  </a:extLst>
                </a:hlinkClick>
              </a:rPr>
              <a:t>Số</a:t>
            </a:r>
            <a:r>
              <a:rPr lang="en-US" dirty="0">
                <a:solidFill>
                  <a:schemeClr val="bg1"/>
                </a:solidFill>
                <a:hlinkClick r:id="rId5">
                  <a:extLst>
                    <a:ext uri="{A12FA001-AC4F-418D-AE19-62706E023703}">
                      <ahyp:hlinkClr xmlns:ahyp="http://schemas.microsoft.com/office/drawing/2018/hyperlinkcolor" val="tx"/>
                    </a:ext>
                  </a:extLst>
                </a:hlinkClick>
              </a:rPr>
              <a:t> (thietkewebso.com)</a:t>
            </a:r>
            <a:endParaRPr lang="en-US" dirty="0">
              <a:solidFill>
                <a:schemeClr val="bg1"/>
              </a:solidFill>
            </a:endParaRPr>
          </a:p>
        </p:txBody>
      </p:sp>
    </p:spTree>
    <p:extLst>
      <p:ext uri="{BB962C8B-B14F-4D97-AF65-F5344CB8AC3E}">
        <p14:creationId xmlns:p14="http://schemas.microsoft.com/office/powerpoint/2010/main" val="199703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609981"/>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508308"/>
            <a:ext cx="12191852" cy="461665"/>
          </a:xfrm>
          <a:prstGeom prst="rect">
            <a:avLst/>
          </a:prstGeom>
          <a:noFill/>
        </p:spPr>
        <p:txBody>
          <a:bodyPr wrap="square" rtlCol="0" anchor="ctr">
            <a:spAutoFit/>
          </a:bodyPr>
          <a:lstStyle/>
          <a:p>
            <a:pPr algn="ctr"/>
            <a:r>
              <a:rPr lang="en-US" altLang="ko-KR" sz="2400" dirty="0" err="1">
                <a:solidFill>
                  <a:schemeClr val="bg1"/>
                </a:solidFill>
                <a:highlight>
                  <a:srgbClr val="000000"/>
                </a:highlight>
                <a:cs typeface="Arial" pitchFamily="34" charset="0"/>
              </a:rPr>
              <a:t>Cảm</a:t>
            </a:r>
            <a:r>
              <a:rPr lang="en-US" altLang="ko-KR" sz="2400" dirty="0">
                <a:solidFill>
                  <a:schemeClr val="bg1"/>
                </a:solidFill>
                <a:highlight>
                  <a:srgbClr val="000000"/>
                </a:highlight>
                <a:cs typeface="Arial" pitchFamily="34" charset="0"/>
              </a:rPr>
              <a:t> </a:t>
            </a:r>
            <a:r>
              <a:rPr lang="vi-VN" altLang="ko-KR" sz="2400" dirty="0">
                <a:solidFill>
                  <a:schemeClr val="bg1"/>
                </a:solidFill>
                <a:highlight>
                  <a:srgbClr val="000000"/>
                </a:highlight>
                <a:cs typeface="Arial" pitchFamily="34" charset="0"/>
              </a:rPr>
              <a:t>ơ</a:t>
            </a:r>
            <a:r>
              <a:rPr lang="en-US" altLang="ko-KR" sz="2400" dirty="0">
                <a:solidFill>
                  <a:schemeClr val="bg1"/>
                </a:solidFill>
                <a:highlight>
                  <a:srgbClr val="000000"/>
                </a:highlight>
                <a:cs typeface="Arial" pitchFamily="34" charset="0"/>
              </a:rPr>
              <a:t>n </a:t>
            </a:r>
            <a:r>
              <a:rPr lang="en-US" altLang="ko-KR" sz="2400" dirty="0" err="1">
                <a:solidFill>
                  <a:schemeClr val="bg1"/>
                </a:solidFill>
                <a:highlight>
                  <a:srgbClr val="000000"/>
                </a:highlight>
                <a:cs typeface="Arial" pitchFamily="34" charset="0"/>
              </a:rPr>
              <a:t>thầy</a:t>
            </a:r>
            <a:r>
              <a:rPr lang="en-US" altLang="ko-KR" sz="2400" dirty="0">
                <a:solidFill>
                  <a:schemeClr val="bg1"/>
                </a:solidFill>
                <a:highlight>
                  <a:srgbClr val="000000"/>
                </a:highlight>
                <a:cs typeface="Arial" pitchFamily="34" charset="0"/>
              </a:rPr>
              <a:t> </a:t>
            </a:r>
            <a:r>
              <a:rPr lang="en-US" altLang="ko-KR" sz="2400" dirty="0" err="1">
                <a:solidFill>
                  <a:schemeClr val="bg1"/>
                </a:solidFill>
                <a:highlight>
                  <a:srgbClr val="000000"/>
                </a:highlight>
                <a:cs typeface="Arial" pitchFamily="34" charset="0"/>
              </a:rPr>
              <a:t>và</a:t>
            </a:r>
            <a:r>
              <a:rPr lang="en-US" altLang="ko-KR" sz="2400" dirty="0">
                <a:solidFill>
                  <a:schemeClr val="bg1"/>
                </a:solidFill>
                <a:highlight>
                  <a:srgbClr val="000000"/>
                </a:highlight>
                <a:cs typeface="Arial" pitchFamily="34" charset="0"/>
              </a:rPr>
              <a:t> </a:t>
            </a:r>
            <a:r>
              <a:rPr lang="en-US" altLang="ko-KR" sz="2400" dirty="0" err="1">
                <a:solidFill>
                  <a:schemeClr val="bg1"/>
                </a:solidFill>
                <a:highlight>
                  <a:srgbClr val="000000"/>
                </a:highlight>
                <a:cs typeface="Arial" pitchFamily="34" charset="0"/>
              </a:rPr>
              <a:t>các</a:t>
            </a:r>
            <a:r>
              <a:rPr lang="en-US" altLang="ko-KR" sz="2400" dirty="0">
                <a:solidFill>
                  <a:schemeClr val="bg1"/>
                </a:solidFill>
                <a:highlight>
                  <a:srgbClr val="000000"/>
                </a:highlight>
                <a:cs typeface="Arial" pitchFamily="34" charset="0"/>
              </a:rPr>
              <a:t> </a:t>
            </a:r>
            <a:r>
              <a:rPr lang="en-US" altLang="ko-KR" sz="2400" dirty="0" err="1">
                <a:solidFill>
                  <a:schemeClr val="bg1"/>
                </a:solidFill>
                <a:highlight>
                  <a:srgbClr val="000000"/>
                </a:highlight>
                <a:cs typeface="Arial" pitchFamily="34" charset="0"/>
              </a:rPr>
              <a:t>bạn</a:t>
            </a:r>
            <a:r>
              <a:rPr lang="en-US" altLang="ko-KR" sz="2400" dirty="0">
                <a:solidFill>
                  <a:schemeClr val="bg1"/>
                </a:solidFill>
                <a:highlight>
                  <a:srgbClr val="000000"/>
                </a:highlight>
                <a:cs typeface="Arial" pitchFamily="34" charset="0"/>
              </a:rPr>
              <a:t> </a:t>
            </a:r>
            <a:r>
              <a:rPr lang="en-US" altLang="ko-KR" sz="2400" dirty="0" err="1">
                <a:solidFill>
                  <a:schemeClr val="bg1"/>
                </a:solidFill>
                <a:highlight>
                  <a:srgbClr val="000000"/>
                </a:highlight>
                <a:cs typeface="Arial" pitchFamily="34" charset="0"/>
              </a:rPr>
              <a:t>đã</a:t>
            </a:r>
            <a:r>
              <a:rPr lang="en-US" altLang="ko-KR" sz="2400" dirty="0">
                <a:solidFill>
                  <a:schemeClr val="bg1"/>
                </a:solidFill>
                <a:highlight>
                  <a:srgbClr val="000000"/>
                </a:highlight>
                <a:cs typeface="Arial" pitchFamily="34" charset="0"/>
              </a:rPr>
              <a:t> </a:t>
            </a:r>
            <a:r>
              <a:rPr lang="en-US" altLang="ko-KR" sz="2400" dirty="0" err="1">
                <a:solidFill>
                  <a:schemeClr val="bg1"/>
                </a:solidFill>
                <a:highlight>
                  <a:srgbClr val="000000"/>
                </a:highlight>
                <a:cs typeface="Arial" pitchFamily="34" charset="0"/>
              </a:rPr>
              <a:t>lắng</a:t>
            </a:r>
            <a:r>
              <a:rPr lang="en-US" altLang="ko-KR" sz="2400" dirty="0">
                <a:solidFill>
                  <a:schemeClr val="bg1"/>
                </a:solidFill>
                <a:highlight>
                  <a:srgbClr val="000000"/>
                </a:highlight>
                <a:cs typeface="Arial" pitchFamily="34" charset="0"/>
              </a:rPr>
              <a:t> </a:t>
            </a:r>
            <a:r>
              <a:rPr lang="en-US" altLang="ko-KR" sz="2400" dirty="0" err="1">
                <a:solidFill>
                  <a:schemeClr val="bg1"/>
                </a:solidFill>
                <a:highlight>
                  <a:srgbClr val="000000"/>
                </a:highlight>
                <a:cs typeface="Arial" pitchFamily="34" charset="0"/>
              </a:rPr>
              <a:t>nghe</a:t>
            </a:r>
            <a:endParaRPr lang="ko-KR" altLang="en-US" sz="2400" dirty="0">
              <a:solidFill>
                <a:schemeClr val="bg1"/>
              </a:solidFill>
              <a:highlight>
                <a:srgbClr val="000000"/>
              </a:highlight>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7514746" y="2921168"/>
            <a:ext cx="4532252" cy="1015663"/>
          </a:xfrm>
          <a:prstGeom prst="rect">
            <a:avLst/>
          </a:prstGeom>
          <a:noFill/>
        </p:spPr>
        <p:txBody>
          <a:bodyPr wrap="square" rtlCol="0" anchor="ctr">
            <a:spAutoFit/>
          </a:bodyPr>
          <a:lstStyle/>
          <a:p>
            <a:pPr algn="ctr"/>
            <a:r>
              <a:rPr lang="en-US" altLang="ko-KR" sz="3000" b="1" dirty="0" err="1">
                <a:solidFill>
                  <a:schemeClr val="bg1"/>
                </a:solidFill>
                <a:latin typeface="+mj-lt"/>
                <a:cs typeface="Arial" pitchFamily="34" charset="0"/>
              </a:rPr>
              <a:t>Giới</a:t>
            </a:r>
            <a:r>
              <a:rPr lang="en-US" altLang="ko-KR" sz="3000" b="1" dirty="0">
                <a:solidFill>
                  <a:schemeClr val="bg1"/>
                </a:solidFill>
                <a:latin typeface="+mj-lt"/>
                <a:cs typeface="Arial" pitchFamily="34" charset="0"/>
              </a:rPr>
              <a:t> </a:t>
            </a:r>
            <a:r>
              <a:rPr lang="en-US" altLang="ko-KR" sz="3000" b="1" dirty="0" err="1">
                <a:solidFill>
                  <a:schemeClr val="bg1"/>
                </a:solidFill>
                <a:latin typeface="+mj-lt"/>
                <a:cs typeface="Arial" pitchFamily="34" charset="0"/>
              </a:rPr>
              <a:t>thiệu</a:t>
            </a:r>
            <a:r>
              <a:rPr lang="en-US" altLang="ko-KR" sz="3000" b="1" dirty="0">
                <a:solidFill>
                  <a:schemeClr val="bg1"/>
                </a:solidFill>
                <a:latin typeface="+mj-lt"/>
                <a:cs typeface="Arial" pitchFamily="34" charset="0"/>
              </a:rPr>
              <a:t> </a:t>
            </a:r>
            <a:r>
              <a:rPr lang="en-US" altLang="ko-KR" sz="3000" b="1" dirty="0" err="1">
                <a:solidFill>
                  <a:schemeClr val="bg1"/>
                </a:solidFill>
                <a:latin typeface="+mj-lt"/>
                <a:cs typeface="Arial" pitchFamily="34" charset="0"/>
              </a:rPr>
              <a:t>chung</a:t>
            </a:r>
            <a:r>
              <a:rPr lang="en-US" altLang="ko-KR" sz="3000" b="1" dirty="0">
                <a:solidFill>
                  <a:schemeClr val="bg1"/>
                </a:solidFill>
                <a:latin typeface="+mj-lt"/>
                <a:cs typeface="Arial" pitchFamily="34" charset="0"/>
              </a:rPr>
              <a:t> </a:t>
            </a:r>
            <a:r>
              <a:rPr lang="en-US" altLang="ko-KR" sz="3000" b="1" dirty="0" err="1">
                <a:solidFill>
                  <a:schemeClr val="bg1"/>
                </a:solidFill>
                <a:latin typeface="+mj-lt"/>
                <a:cs typeface="Arial" pitchFamily="34" charset="0"/>
              </a:rPr>
              <a:t>về</a:t>
            </a:r>
            <a:r>
              <a:rPr lang="en-US" altLang="ko-KR" sz="3000" b="1" dirty="0">
                <a:solidFill>
                  <a:schemeClr val="bg1"/>
                </a:solidFill>
                <a:latin typeface="+mj-lt"/>
                <a:cs typeface="Arial" pitchFamily="34" charset="0"/>
              </a:rPr>
              <a:t> DNSSEC</a:t>
            </a:r>
            <a:endParaRPr lang="ko-KR" altLang="en-US" sz="3000" b="1" dirty="0">
              <a:solidFill>
                <a:schemeClr val="bg1"/>
              </a:solidFill>
              <a:latin typeface="+mj-lt"/>
              <a:cs typeface="Arial" pitchFamily="34" charset="0"/>
            </a:endParaRPr>
          </a:p>
        </p:txBody>
      </p:sp>
    </p:spTree>
    <p:extLst>
      <p:ext uri="{BB962C8B-B14F-4D97-AF65-F5344CB8AC3E}">
        <p14:creationId xmlns:p14="http://schemas.microsoft.com/office/powerpoint/2010/main" val="126376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0FD241-352D-4964-B383-BE7F3B11A728}"/>
              </a:ext>
            </a:extLst>
          </p:cNvPr>
          <p:cNvSpPr txBox="1"/>
          <p:nvPr/>
        </p:nvSpPr>
        <p:spPr>
          <a:xfrm>
            <a:off x="3215196" y="621437"/>
            <a:ext cx="5761608" cy="553998"/>
          </a:xfrm>
          <a:prstGeom prst="rect">
            <a:avLst/>
          </a:prstGeom>
          <a:noFill/>
        </p:spPr>
        <p:txBody>
          <a:bodyPr wrap="square" rtlCol="0">
            <a:spAutoFit/>
          </a:bodyPr>
          <a:lstStyle/>
          <a:p>
            <a:pPr algn="ctr"/>
            <a:r>
              <a:rPr lang="en-US" sz="3000" dirty="0">
                <a:solidFill>
                  <a:schemeClr val="bg1"/>
                </a:solidFill>
              </a:rPr>
              <a:t>DNSSEC </a:t>
            </a:r>
            <a:r>
              <a:rPr lang="en-US" sz="3000" dirty="0" err="1">
                <a:solidFill>
                  <a:schemeClr val="bg1"/>
                </a:solidFill>
              </a:rPr>
              <a:t>là</a:t>
            </a:r>
            <a:r>
              <a:rPr lang="en-US" sz="3000" dirty="0">
                <a:solidFill>
                  <a:schemeClr val="bg1"/>
                </a:solidFill>
              </a:rPr>
              <a:t> </a:t>
            </a:r>
            <a:r>
              <a:rPr lang="en-US" sz="3000" dirty="0" err="1">
                <a:solidFill>
                  <a:schemeClr val="bg1"/>
                </a:solidFill>
              </a:rPr>
              <a:t>gì</a:t>
            </a:r>
            <a:r>
              <a:rPr lang="en-US" sz="3000" dirty="0">
                <a:solidFill>
                  <a:schemeClr val="bg1"/>
                </a:solidFill>
              </a:rPr>
              <a:t>?</a:t>
            </a:r>
          </a:p>
        </p:txBody>
      </p:sp>
      <p:sp>
        <p:nvSpPr>
          <p:cNvPr id="3" name="TextBox 2">
            <a:extLst>
              <a:ext uri="{FF2B5EF4-FFF2-40B4-BE49-F238E27FC236}">
                <a16:creationId xmlns:a16="http://schemas.microsoft.com/office/drawing/2014/main" id="{643E00E5-DABF-4D0D-AB41-CB72D46AD180}"/>
              </a:ext>
            </a:extLst>
          </p:cNvPr>
          <p:cNvSpPr txBox="1"/>
          <p:nvPr/>
        </p:nvSpPr>
        <p:spPr>
          <a:xfrm>
            <a:off x="435007" y="1589103"/>
            <a:ext cx="11256884" cy="3861378"/>
          </a:xfrm>
          <a:prstGeom prst="rect">
            <a:avLst/>
          </a:prstGeom>
          <a:noFill/>
        </p:spPr>
        <p:txBody>
          <a:bodyPr wrap="square" rtlCol="0">
            <a:spAutoFit/>
          </a:bodyPr>
          <a:lstStyle/>
          <a:p>
            <a:pPr algn="just">
              <a:lnSpc>
                <a:spcPct val="150000"/>
              </a:lnSpc>
            </a:pPr>
            <a:r>
              <a:rPr lang="vi-VN" dirty="0">
                <a:solidFill>
                  <a:schemeClr val="bg1"/>
                </a:solidFill>
                <a:highlight>
                  <a:srgbClr val="000000"/>
                </a:highlight>
              </a:rPr>
              <a:t>DNSSEC là công nghệ an toàn mở rộng cho hệ thống DNS. Trong đó DNSSEC sẽ cung cấp một cơ chế xác thực giữa các máy chủ DNS với nhau và xác thực cho từng zone dữ liệu để đảm bảo toàn vẹn dữ liệu.</a:t>
            </a:r>
          </a:p>
          <a:p>
            <a:pPr algn="just">
              <a:lnSpc>
                <a:spcPct val="150000"/>
              </a:lnSpc>
            </a:pPr>
            <a:r>
              <a:rPr lang="vi-VN" dirty="0">
                <a:solidFill>
                  <a:schemeClr val="bg1"/>
                </a:solidFill>
                <a:highlight>
                  <a:srgbClr val="000000"/>
                </a:highlight>
              </a:rPr>
              <a:t>Trong khi giao thức DNS thông thường không có công cụ để xác thực nguồn dữ liệu. Trước nguy cơ dữ liệu DNS bị giả mạo và bị làm sai lệch trong các tương tác giữa máy chủ DNS với các máy trạm (resolver) hoặc máy chủ chuyển tiếp (forwarder), công nghệ bảo mật mới DNSSEC đã được nghiên cứu, triển khai áp dụng để hỗ trợ cho DNS bảo vệ chống lại các nguy cơ giả mạo làm sai lệch nguồn dữ liệu. Trong đó DNSSEC sẽ cung cấp một cơ chế xác thực giữa các máy chủ DNS với nhau và xác thực cho từng zone dữ liệu để đảm bảo toàn vẹn dữ liệu.</a:t>
            </a:r>
          </a:p>
          <a:p>
            <a:pPr algn="just">
              <a:lnSpc>
                <a:spcPct val="150000"/>
              </a:lnSpc>
            </a:pPr>
            <a:endParaRPr lang="en-US" sz="2200" dirty="0">
              <a:solidFill>
                <a:schemeClr val="bg1"/>
              </a:solidFill>
              <a:highlight>
                <a:srgbClr val="000000"/>
              </a:highlight>
              <a:latin typeface="+mj-lt"/>
            </a:endParaRPr>
          </a:p>
        </p:txBody>
      </p:sp>
    </p:spTree>
    <p:extLst>
      <p:ext uri="{BB962C8B-B14F-4D97-AF65-F5344CB8AC3E}">
        <p14:creationId xmlns:p14="http://schemas.microsoft.com/office/powerpoint/2010/main" val="8059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697728" y="512016"/>
            <a:ext cx="3439886" cy="1015663"/>
          </a:xfrm>
          <a:prstGeom prst="rect">
            <a:avLst/>
          </a:prstGeom>
          <a:noFill/>
        </p:spPr>
        <p:txBody>
          <a:bodyPr wrap="square" rtlCol="0" anchor="ctr">
            <a:spAutoFit/>
          </a:bodyPr>
          <a:lstStyle/>
          <a:p>
            <a:pPr algn="ctr"/>
            <a:r>
              <a:rPr lang="en-US" altLang="ko-KR" sz="3000" dirty="0" err="1">
                <a:solidFill>
                  <a:schemeClr val="bg1"/>
                </a:solidFill>
                <a:cs typeface="Arial" pitchFamily="34" charset="0"/>
              </a:rPr>
              <a:t>Giới</a:t>
            </a:r>
            <a:r>
              <a:rPr lang="en-US" altLang="ko-KR" sz="3000" dirty="0">
                <a:solidFill>
                  <a:schemeClr val="bg1"/>
                </a:solidFill>
                <a:cs typeface="Arial" pitchFamily="34" charset="0"/>
              </a:rPr>
              <a:t> </a:t>
            </a:r>
            <a:r>
              <a:rPr lang="en-US" altLang="ko-KR" sz="3000" dirty="0" err="1">
                <a:solidFill>
                  <a:schemeClr val="bg1"/>
                </a:solidFill>
                <a:cs typeface="Arial" pitchFamily="34" charset="0"/>
              </a:rPr>
              <a:t>thiệu</a:t>
            </a:r>
            <a:r>
              <a:rPr lang="en-US" altLang="ko-KR" sz="3000" dirty="0">
                <a:solidFill>
                  <a:schemeClr val="bg1"/>
                </a:solidFill>
                <a:cs typeface="Arial" pitchFamily="34" charset="0"/>
              </a:rPr>
              <a:t> DNSSEC</a:t>
            </a:r>
            <a:endParaRPr lang="ko-KR" altLang="en-US" sz="3000" dirty="0">
              <a:solidFill>
                <a:schemeClr val="bg1"/>
              </a:solidFill>
              <a:cs typeface="Arial" pitchFamily="34" charset="0"/>
            </a:endParaRPr>
          </a:p>
        </p:txBody>
      </p:sp>
      <p:grpSp>
        <p:nvGrpSpPr>
          <p:cNvPr id="11" name="Group 10">
            <a:extLst>
              <a:ext uri="{FF2B5EF4-FFF2-40B4-BE49-F238E27FC236}">
                <a16:creationId xmlns:a16="http://schemas.microsoft.com/office/drawing/2014/main" id="{6F556014-99F2-413F-BA74-B604762B66FA}"/>
              </a:ext>
            </a:extLst>
          </p:cNvPr>
          <p:cNvGrpSpPr/>
          <p:nvPr/>
        </p:nvGrpSpPr>
        <p:grpSpPr>
          <a:xfrm flipV="1">
            <a:off x="3642230" y="895350"/>
            <a:ext cx="7919927" cy="5200650"/>
            <a:chOff x="2995646" y="448561"/>
            <a:chExt cx="8566511" cy="5919461"/>
          </a:xfrm>
        </p:grpSpPr>
        <p:cxnSp>
          <p:nvCxnSpPr>
            <p:cNvPr id="12" name="Straight Connector 11">
              <a:extLst>
                <a:ext uri="{FF2B5EF4-FFF2-40B4-BE49-F238E27FC236}">
                  <a16:creationId xmlns:a16="http://schemas.microsoft.com/office/drawing/2014/main" id="{BD014B18-BA7E-475C-B97A-1C458E8F3644}"/>
                </a:ext>
              </a:extLst>
            </p:cNvPr>
            <p:cNvCxnSpPr>
              <a:cxnSpLocks/>
            </p:cNvCxnSpPr>
            <p:nvPr/>
          </p:nvCxnSpPr>
          <p:spPr>
            <a:xfrm flipV="1">
              <a:off x="4361457" y="448561"/>
              <a:ext cx="0" cy="48730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A2D06-9F89-464F-98C2-9BABA2CE2E15}"/>
                </a:ext>
              </a:extLst>
            </p:cNvPr>
            <p:cNvCxnSpPr>
              <a:cxnSpLocks/>
            </p:cNvCxnSpPr>
            <p:nvPr/>
          </p:nvCxnSpPr>
          <p:spPr>
            <a:xfrm flipH="1">
              <a:off x="4361457" y="477136"/>
              <a:ext cx="718165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6552C-DCF3-4A68-B9A4-645E85E698BF}"/>
                </a:ext>
              </a:extLst>
            </p:cNvPr>
            <p:cNvCxnSpPr>
              <a:cxnSpLocks/>
            </p:cNvCxnSpPr>
            <p:nvPr/>
          </p:nvCxnSpPr>
          <p:spPr>
            <a:xfrm flipV="1">
              <a:off x="11543107" y="448561"/>
              <a:ext cx="0" cy="58962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DD73A-0B0E-4B3D-BB0A-254E6E118D5A}"/>
                </a:ext>
              </a:extLst>
            </p:cNvPr>
            <p:cNvCxnSpPr>
              <a:cxnSpLocks/>
            </p:cNvCxnSpPr>
            <p:nvPr/>
          </p:nvCxnSpPr>
          <p:spPr>
            <a:xfrm flipH="1">
              <a:off x="2995646" y="6354750"/>
              <a:ext cx="8566511" cy="132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EC13879F-D3DB-463F-BF1F-003E841B15E9}"/>
              </a:ext>
            </a:extLst>
          </p:cNvPr>
          <p:cNvSpPr/>
          <p:nvPr/>
        </p:nvSpPr>
        <p:spPr>
          <a:xfrm>
            <a:off x="4563871" y="1527679"/>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536AA1E-6C24-4A66-AAB7-35782BD9DEDB}"/>
              </a:ext>
            </a:extLst>
          </p:cNvPr>
          <p:cNvSpPr/>
          <p:nvPr/>
        </p:nvSpPr>
        <p:spPr>
          <a:xfrm>
            <a:off x="4563871" y="2662622"/>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22BD605-3547-4DD5-A740-98710E11C632}"/>
              </a:ext>
            </a:extLst>
          </p:cNvPr>
          <p:cNvSpPr/>
          <p:nvPr/>
        </p:nvSpPr>
        <p:spPr>
          <a:xfrm>
            <a:off x="4563871" y="3797565"/>
            <a:ext cx="682161" cy="682161"/>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3ED01D0-912E-4294-B392-81E77C41E575}"/>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D323EF9-0205-4F9F-B8A5-5E090FAAA34A}"/>
              </a:ext>
            </a:extLst>
          </p:cNvPr>
          <p:cNvSpPr txBox="1"/>
          <p:nvPr/>
        </p:nvSpPr>
        <p:spPr>
          <a:xfrm>
            <a:off x="4563871" y="1636205"/>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2" name="TextBox 21">
            <a:extLst>
              <a:ext uri="{FF2B5EF4-FFF2-40B4-BE49-F238E27FC236}">
                <a16:creationId xmlns:a16="http://schemas.microsoft.com/office/drawing/2014/main" id="{16ACC078-23C6-4647-8F57-42B1FBF321FC}"/>
              </a:ext>
            </a:extLst>
          </p:cNvPr>
          <p:cNvSpPr txBox="1"/>
          <p:nvPr/>
        </p:nvSpPr>
        <p:spPr>
          <a:xfrm>
            <a:off x="4563871" y="2775123"/>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3" name="TextBox 22">
            <a:extLst>
              <a:ext uri="{FF2B5EF4-FFF2-40B4-BE49-F238E27FC236}">
                <a16:creationId xmlns:a16="http://schemas.microsoft.com/office/drawing/2014/main" id="{D72A56DB-EE39-4CB4-B347-86EF0DCB3AF7}"/>
              </a:ext>
            </a:extLst>
          </p:cNvPr>
          <p:cNvSpPr txBox="1"/>
          <p:nvPr/>
        </p:nvSpPr>
        <p:spPr>
          <a:xfrm>
            <a:off x="4563871" y="3914041"/>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8FBED384-120E-4CE6-9BEB-99332F464629}"/>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26" name="TextBox 25">
            <a:extLst>
              <a:ext uri="{FF2B5EF4-FFF2-40B4-BE49-F238E27FC236}">
                <a16:creationId xmlns:a16="http://schemas.microsoft.com/office/drawing/2014/main" id="{84237A53-2FA2-41CA-A145-17EF09ABAB64}"/>
              </a:ext>
            </a:extLst>
          </p:cNvPr>
          <p:cNvSpPr txBox="1"/>
          <p:nvPr/>
        </p:nvSpPr>
        <p:spPr>
          <a:xfrm>
            <a:off x="5672289" y="1359206"/>
            <a:ext cx="5371526" cy="954107"/>
          </a:xfrm>
          <a:prstGeom prst="rect">
            <a:avLst/>
          </a:prstGeom>
          <a:noFill/>
        </p:spPr>
        <p:txBody>
          <a:bodyPr wrap="square" lIns="108000" rIns="108000" rtlCol="0">
            <a:spAutoFit/>
          </a:bodyPr>
          <a:lstStyle/>
          <a:p>
            <a:pPr algn="just"/>
            <a:r>
              <a:rPr lang="en-US" sz="1400" dirty="0">
                <a:solidFill>
                  <a:schemeClr val="bg1"/>
                </a:solidFill>
              </a:rPr>
              <a:t>DNSSEC </a:t>
            </a:r>
            <a:r>
              <a:rPr lang="en-US" sz="1400" dirty="0" err="1">
                <a:solidFill>
                  <a:schemeClr val="bg1"/>
                </a:solidFill>
              </a:rPr>
              <a:t>không</a:t>
            </a:r>
            <a:r>
              <a:rPr lang="en-US" sz="1400" dirty="0">
                <a:solidFill>
                  <a:schemeClr val="bg1"/>
                </a:solidFill>
              </a:rPr>
              <a:t> </a:t>
            </a:r>
            <a:r>
              <a:rPr lang="en-US" sz="1400" dirty="0" err="1">
                <a:solidFill>
                  <a:schemeClr val="bg1"/>
                </a:solidFill>
              </a:rPr>
              <a:t>làm</a:t>
            </a:r>
            <a:r>
              <a:rPr lang="en-US" sz="1400" dirty="0">
                <a:solidFill>
                  <a:schemeClr val="bg1"/>
                </a:solidFill>
              </a:rPr>
              <a:t> </a:t>
            </a:r>
            <a:r>
              <a:rPr lang="en-US" sz="1400" dirty="0" err="1">
                <a:solidFill>
                  <a:schemeClr val="bg1"/>
                </a:solidFill>
              </a:rPr>
              <a:t>thay</a:t>
            </a:r>
            <a:r>
              <a:rPr lang="en-US" sz="1400" dirty="0">
                <a:solidFill>
                  <a:schemeClr val="bg1"/>
                </a:solidFill>
              </a:rPr>
              <a:t> </a:t>
            </a:r>
            <a:r>
              <a:rPr lang="en-US" sz="1400" dirty="0" err="1">
                <a:solidFill>
                  <a:schemeClr val="bg1"/>
                </a:solidFill>
              </a:rPr>
              <a:t>đổi</a:t>
            </a:r>
            <a:r>
              <a:rPr lang="en-US" sz="1400" dirty="0">
                <a:solidFill>
                  <a:schemeClr val="bg1"/>
                </a:solidFill>
              </a:rPr>
              <a:t> </a:t>
            </a:r>
            <a:r>
              <a:rPr lang="en-US" sz="1400" dirty="0" err="1">
                <a:solidFill>
                  <a:schemeClr val="bg1"/>
                </a:solidFill>
              </a:rPr>
              <a:t>tiến</a:t>
            </a:r>
            <a:r>
              <a:rPr lang="en-US" sz="1400" dirty="0">
                <a:solidFill>
                  <a:schemeClr val="bg1"/>
                </a:solidFill>
              </a:rPr>
              <a:t> </a:t>
            </a:r>
            <a:r>
              <a:rPr lang="en-US" sz="1400" dirty="0" err="1">
                <a:solidFill>
                  <a:schemeClr val="bg1"/>
                </a:solidFill>
              </a:rPr>
              <a:t>trình</a:t>
            </a:r>
            <a:r>
              <a:rPr lang="en-US" sz="1400" dirty="0">
                <a:solidFill>
                  <a:schemeClr val="bg1"/>
                </a:solidFill>
              </a:rPr>
              <a:t> </a:t>
            </a:r>
            <a:r>
              <a:rPr lang="en-US" sz="1400" dirty="0" err="1">
                <a:solidFill>
                  <a:schemeClr val="bg1"/>
                </a:solidFill>
              </a:rPr>
              <a:t>truyền</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DNS </a:t>
            </a:r>
            <a:r>
              <a:rPr lang="en-US" sz="1400" dirty="0" err="1">
                <a:solidFill>
                  <a:schemeClr val="bg1"/>
                </a:solidFill>
              </a:rPr>
              <a:t>và</a:t>
            </a:r>
            <a:r>
              <a:rPr lang="en-US" sz="1400" dirty="0">
                <a:solidFill>
                  <a:schemeClr val="bg1"/>
                </a:solidFill>
              </a:rPr>
              <a:t> </a:t>
            </a:r>
            <a:r>
              <a:rPr lang="en-US" sz="1400" dirty="0" err="1">
                <a:solidFill>
                  <a:schemeClr val="bg1"/>
                </a:solidFill>
              </a:rPr>
              <a:t>quá</a:t>
            </a:r>
            <a:r>
              <a:rPr lang="en-US" sz="1400" dirty="0">
                <a:solidFill>
                  <a:schemeClr val="bg1"/>
                </a:solidFill>
              </a:rPr>
              <a:t> </a:t>
            </a:r>
            <a:r>
              <a:rPr lang="en-US" sz="1400" dirty="0" err="1">
                <a:solidFill>
                  <a:schemeClr val="bg1"/>
                </a:solidFill>
              </a:rPr>
              <a:t>trình</a:t>
            </a:r>
            <a:r>
              <a:rPr lang="en-US" sz="1400" dirty="0">
                <a:solidFill>
                  <a:schemeClr val="bg1"/>
                </a:solidFill>
              </a:rPr>
              <a:t> </a:t>
            </a:r>
            <a:r>
              <a:rPr lang="en-US" sz="1400" dirty="0" err="1">
                <a:solidFill>
                  <a:schemeClr val="bg1"/>
                </a:solidFill>
              </a:rPr>
              <a:t>chuyển</a:t>
            </a:r>
            <a:r>
              <a:rPr lang="en-US" sz="1400" dirty="0">
                <a:solidFill>
                  <a:schemeClr val="bg1"/>
                </a:solidFill>
              </a:rPr>
              <a:t> </a:t>
            </a:r>
            <a:r>
              <a:rPr lang="en-US" sz="1400" dirty="0" err="1">
                <a:solidFill>
                  <a:schemeClr val="bg1"/>
                </a:solidFill>
              </a:rPr>
              <a:t>giao</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các</a:t>
            </a:r>
            <a:r>
              <a:rPr lang="en-US" sz="1400" dirty="0">
                <a:solidFill>
                  <a:schemeClr val="bg1"/>
                </a:solidFill>
              </a:rPr>
              <a:t> DNS </a:t>
            </a:r>
            <a:r>
              <a:rPr lang="en-US" sz="1400" dirty="0" err="1">
                <a:solidFill>
                  <a:schemeClr val="bg1"/>
                </a:solidFill>
              </a:rPr>
              <a:t>cấp</a:t>
            </a:r>
            <a:r>
              <a:rPr lang="en-US" sz="1400" dirty="0">
                <a:solidFill>
                  <a:schemeClr val="bg1"/>
                </a:solidFill>
              </a:rPr>
              <a:t> </a:t>
            </a:r>
            <a:r>
              <a:rPr lang="en-US" sz="1400" dirty="0" err="1">
                <a:solidFill>
                  <a:schemeClr val="bg1"/>
                </a:solidFill>
              </a:rPr>
              <a:t>cao</a:t>
            </a:r>
            <a:r>
              <a:rPr lang="en-US" sz="1400" dirty="0">
                <a:solidFill>
                  <a:schemeClr val="bg1"/>
                </a:solidFill>
              </a:rPr>
              <a:t> </a:t>
            </a:r>
            <a:r>
              <a:rPr lang="en-US" sz="1400" dirty="0" err="1">
                <a:solidFill>
                  <a:schemeClr val="bg1"/>
                </a:solidFill>
              </a:rPr>
              <a:t>xuống</a:t>
            </a:r>
            <a:r>
              <a:rPr lang="en-US" sz="1400" dirty="0">
                <a:solidFill>
                  <a:schemeClr val="bg1"/>
                </a:solidFill>
              </a:rPr>
              <a:t> </a:t>
            </a:r>
            <a:r>
              <a:rPr lang="en-US" sz="1400" dirty="0" err="1">
                <a:solidFill>
                  <a:schemeClr val="bg1"/>
                </a:solidFill>
              </a:rPr>
              <a:t>các</a:t>
            </a:r>
            <a:r>
              <a:rPr lang="en-US" sz="1400" dirty="0">
                <a:solidFill>
                  <a:schemeClr val="bg1"/>
                </a:solidFill>
              </a:rPr>
              <a:t> DNS </a:t>
            </a:r>
            <a:r>
              <a:rPr lang="en-US" sz="1400" dirty="0" err="1">
                <a:solidFill>
                  <a:schemeClr val="bg1"/>
                </a:solidFill>
              </a:rPr>
              <a:t>cấp</a:t>
            </a:r>
            <a:r>
              <a:rPr lang="en-US" sz="1400" dirty="0">
                <a:solidFill>
                  <a:schemeClr val="bg1"/>
                </a:solidFill>
              </a:rPr>
              <a:t> </a:t>
            </a:r>
            <a:r>
              <a:rPr lang="en-US" sz="1400" dirty="0" err="1">
                <a:solidFill>
                  <a:schemeClr val="bg1"/>
                </a:solidFill>
              </a:rPr>
              <a:t>thấp</a:t>
            </a:r>
            <a:r>
              <a:rPr lang="en-US" sz="1400" dirty="0">
                <a:solidFill>
                  <a:schemeClr val="bg1"/>
                </a:solidFill>
              </a:rPr>
              <a:t> </a:t>
            </a:r>
            <a:r>
              <a:rPr lang="en-US" sz="1400" dirty="0" err="1">
                <a:solidFill>
                  <a:schemeClr val="bg1"/>
                </a:solidFill>
              </a:rPr>
              <a:t>hơn</a:t>
            </a:r>
            <a:r>
              <a:rPr lang="en-US" sz="1400" dirty="0">
                <a:solidFill>
                  <a:schemeClr val="bg1"/>
                </a:solidFill>
              </a:rPr>
              <a:t>, </a:t>
            </a:r>
            <a:r>
              <a:rPr lang="en-US" sz="1400" dirty="0" err="1">
                <a:solidFill>
                  <a:schemeClr val="bg1"/>
                </a:solidFill>
              </a:rPr>
              <a:t>mặt</a:t>
            </a:r>
            <a:r>
              <a:rPr lang="en-US" sz="1400" dirty="0">
                <a:solidFill>
                  <a:schemeClr val="bg1"/>
                </a:solidFill>
              </a:rPr>
              <a:t> </a:t>
            </a:r>
            <a:r>
              <a:rPr lang="en-US" sz="1400" dirty="0" err="1">
                <a:solidFill>
                  <a:schemeClr val="bg1"/>
                </a:solidFill>
              </a:rPr>
              <a:t>khác</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với</a:t>
            </a:r>
            <a:r>
              <a:rPr lang="en-US" sz="1400" dirty="0">
                <a:solidFill>
                  <a:schemeClr val="bg1"/>
                </a:solidFill>
              </a:rPr>
              <a:t> </a:t>
            </a:r>
            <a:r>
              <a:rPr lang="en-US" sz="1400" dirty="0" err="1">
                <a:solidFill>
                  <a:schemeClr val="bg1"/>
                </a:solidFill>
              </a:rPr>
              <a:t>các</a:t>
            </a:r>
            <a:r>
              <a:rPr lang="en-US" sz="1400" dirty="0">
                <a:solidFill>
                  <a:schemeClr val="bg1"/>
                </a:solidFill>
              </a:rPr>
              <a:t> Resolver </a:t>
            </a:r>
            <a:r>
              <a:rPr lang="en-US" sz="1400" dirty="0" err="1">
                <a:solidFill>
                  <a:schemeClr val="bg1"/>
                </a:solidFill>
              </a:rPr>
              <a:t>cần</a:t>
            </a:r>
            <a:r>
              <a:rPr lang="en-US" sz="1400" dirty="0">
                <a:solidFill>
                  <a:schemeClr val="bg1"/>
                </a:solidFill>
              </a:rPr>
              <a:t> </a:t>
            </a:r>
            <a:r>
              <a:rPr lang="en-US" sz="1400" dirty="0" err="1">
                <a:solidFill>
                  <a:schemeClr val="bg1"/>
                </a:solidFill>
              </a:rPr>
              <a:t>đáp</a:t>
            </a:r>
            <a:r>
              <a:rPr lang="en-US" sz="1400" dirty="0">
                <a:solidFill>
                  <a:schemeClr val="bg1"/>
                </a:solidFill>
              </a:rPr>
              <a:t> </a:t>
            </a:r>
            <a:r>
              <a:rPr lang="en-US" sz="1400" dirty="0" err="1">
                <a:solidFill>
                  <a:schemeClr val="bg1"/>
                </a:solidFill>
              </a:rPr>
              <a:t>ứng</a:t>
            </a:r>
            <a:r>
              <a:rPr lang="en-US" sz="1400" dirty="0">
                <a:solidFill>
                  <a:schemeClr val="bg1"/>
                </a:solidFill>
              </a:rPr>
              <a:t> </a:t>
            </a:r>
            <a:r>
              <a:rPr lang="en-US" sz="1400" dirty="0" err="1">
                <a:solidFill>
                  <a:schemeClr val="bg1"/>
                </a:solidFill>
              </a:rPr>
              <a:t>khả</a:t>
            </a:r>
            <a:r>
              <a:rPr lang="en-US" sz="1400" dirty="0">
                <a:solidFill>
                  <a:schemeClr val="bg1"/>
                </a:solidFill>
              </a:rPr>
              <a:t> </a:t>
            </a:r>
            <a:r>
              <a:rPr lang="en-US" sz="1400" dirty="0" err="1">
                <a:solidFill>
                  <a:schemeClr val="bg1"/>
                </a:solidFill>
              </a:rPr>
              <a:t>năng</a:t>
            </a:r>
            <a:r>
              <a:rPr lang="en-US" sz="1400" dirty="0">
                <a:solidFill>
                  <a:schemeClr val="bg1"/>
                </a:solidFill>
              </a:rPr>
              <a:t> </a:t>
            </a:r>
            <a:r>
              <a:rPr lang="en-US" sz="1400" dirty="0" err="1">
                <a:solidFill>
                  <a:schemeClr val="bg1"/>
                </a:solidFill>
              </a:rPr>
              <a:t>hỗ</a:t>
            </a:r>
            <a:r>
              <a:rPr lang="en-US" sz="1400" dirty="0">
                <a:solidFill>
                  <a:schemeClr val="bg1"/>
                </a:solidFill>
              </a:rPr>
              <a:t> </a:t>
            </a:r>
            <a:r>
              <a:rPr lang="en-US" sz="1400" dirty="0" err="1">
                <a:solidFill>
                  <a:schemeClr val="bg1"/>
                </a:solidFill>
              </a:rPr>
              <a:t>trợ</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cơ</a:t>
            </a:r>
            <a:r>
              <a:rPr lang="en-US" sz="1400" dirty="0">
                <a:solidFill>
                  <a:schemeClr val="bg1"/>
                </a:solidFill>
              </a:rPr>
              <a:t> </a:t>
            </a:r>
            <a:r>
              <a:rPr lang="en-US" sz="1400" dirty="0" err="1">
                <a:solidFill>
                  <a:schemeClr val="bg1"/>
                </a:solidFill>
              </a:rPr>
              <a:t>chế</a:t>
            </a:r>
            <a:r>
              <a:rPr lang="en-US" sz="1400" dirty="0">
                <a:solidFill>
                  <a:schemeClr val="bg1"/>
                </a:solidFill>
              </a:rPr>
              <a:t> </a:t>
            </a:r>
            <a:r>
              <a:rPr lang="en-US" sz="1400" dirty="0" err="1">
                <a:solidFill>
                  <a:schemeClr val="bg1"/>
                </a:solidFill>
              </a:rPr>
              <a:t>mở</a:t>
            </a:r>
            <a:r>
              <a:rPr lang="en-US" sz="1400" dirty="0">
                <a:solidFill>
                  <a:schemeClr val="bg1"/>
                </a:solidFill>
              </a:rPr>
              <a:t> </a:t>
            </a:r>
            <a:r>
              <a:rPr lang="en-US" sz="1400" dirty="0" err="1">
                <a:solidFill>
                  <a:schemeClr val="bg1"/>
                </a:solidFill>
              </a:rPr>
              <a:t>rộng</a:t>
            </a:r>
            <a:r>
              <a:rPr lang="en-US" sz="1400" dirty="0">
                <a:solidFill>
                  <a:schemeClr val="bg1"/>
                </a:solidFill>
              </a:rPr>
              <a:t> </a:t>
            </a:r>
            <a:r>
              <a:rPr lang="en-US" sz="1400" dirty="0" err="1">
                <a:solidFill>
                  <a:schemeClr val="bg1"/>
                </a:solidFill>
              </a:rPr>
              <a:t>này</a:t>
            </a:r>
            <a:r>
              <a:rPr lang="en-US" sz="1400" dirty="0">
                <a:solidFill>
                  <a:schemeClr val="bg1"/>
                </a:solidFill>
              </a:rPr>
              <a:t>. </a:t>
            </a: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id="{06E936BF-B642-4621-A95A-690790C2325E}"/>
              </a:ext>
            </a:extLst>
          </p:cNvPr>
          <p:cNvSpPr txBox="1"/>
          <p:nvPr/>
        </p:nvSpPr>
        <p:spPr>
          <a:xfrm>
            <a:off x="5684430" y="2496943"/>
            <a:ext cx="5433857" cy="738664"/>
          </a:xfrm>
          <a:prstGeom prst="rect">
            <a:avLst/>
          </a:prstGeom>
          <a:noFill/>
        </p:spPr>
        <p:txBody>
          <a:bodyPr wrap="square" lIns="108000" rIns="108000" rtlCol="0">
            <a:spAutoFit/>
          </a:bodyPr>
          <a:lstStyle/>
          <a:p>
            <a:pPr algn="just"/>
            <a:r>
              <a:rPr lang="en-US" sz="1400" dirty="0">
                <a:solidFill>
                  <a:schemeClr val="bg1"/>
                </a:solidFill>
              </a:rPr>
              <a:t>DNSSEC </a:t>
            </a:r>
            <a:r>
              <a:rPr lang="en-US" sz="1400" dirty="0" err="1">
                <a:solidFill>
                  <a:schemeClr val="bg1"/>
                </a:solidFill>
              </a:rPr>
              <a:t>cung</a:t>
            </a:r>
            <a:r>
              <a:rPr lang="en-US" sz="1400" dirty="0">
                <a:solidFill>
                  <a:schemeClr val="bg1"/>
                </a:solidFill>
              </a:rPr>
              <a:t> </a:t>
            </a:r>
            <a:r>
              <a:rPr lang="en-US" sz="1400" dirty="0" err="1">
                <a:solidFill>
                  <a:schemeClr val="bg1"/>
                </a:solidFill>
              </a:rPr>
              <a:t>cấp</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cơ</a:t>
            </a:r>
            <a:r>
              <a:rPr lang="en-US" sz="1400" dirty="0">
                <a:solidFill>
                  <a:schemeClr val="bg1"/>
                </a:solidFill>
              </a:rPr>
              <a:t> </a:t>
            </a:r>
            <a:r>
              <a:rPr lang="en-US" sz="1400" dirty="0" err="1">
                <a:solidFill>
                  <a:schemeClr val="bg1"/>
                </a:solidFill>
              </a:rPr>
              <a:t>chế</a:t>
            </a:r>
            <a:r>
              <a:rPr lang="en-US" sz="1400" dirty="0">
                <a:solidFill>
                  <a:schemeClr val="bg1"/>
                </a:solidFill>
              </a:rPr>
              <a:t> </a:t>
            </a:r>
            <a:r>
              <a:rPr lang="en-US" sz="1400" dirty="0" err="1">
                <a:solidFill>
                  <a:schemeClr val="bg1"/>
                </a:solidFill>
              </a:rPr>
              <a:t>xác</a:t>
            </a:r>
            <a:r>
              <a:rPr lang="en-US" sz="1400" dirty="0">
                <a:solidFill>
                  <a:schemeClr val="bg1"/>
                </a:solidFill>
              </a:rPr>
              <a:t> </a:t>
            </a:r>
            <a:r>
              <a:rPr lang="en-US" sz="1400" dirty="0" err="1">
                <a:solidFill>
                  <a:schemeClr val="bg1"/>
                </a:solidFill>
              </a:rPr>
              <a:t>thực</a:t>
            </a:r>
            <a:r>
              <a:rPr lang="en-US" sz="1400" dirty="0">
                <a:solidFill>
                  <a:schemeClr val="bg1"/>
                </a:solidFill>
              </a:rPr>
              <a:t> </a:t>
            </a:r>
            <a:r>
              <a:rPr lang="en-US" sz="1400" dirty="0" err="1">
                <a:solidFill>
                  <a:schemeClr val="bg1"/>
                </a:solidFill>
              </a:rPr>
              <a:t>giữa</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máy</a:t>
            </a:r>
            <a:r>
              <a:rPr lang="en-US" sz="1400" dirty="0">
                <a:solidFill>
                  <a:schemeClr val="bg1"/>
                </a:solidFill>
              </a:rPr>
              <a:t> </a:t>
            </a:r>
            <a:r>
              <a:rPr lang="en-US" sz="1400" dirty="0" err="1">
                <a:solidFill>
                  <a:schemeClr val="bg1"/>
                </a:solidFill>
              </a:rPr>
              <a:t>chủ</a:t>
            </a:r>
            <a:r>
              <a:rPr lang="en-US" sz="1400" dirty="0">
                <a:solidFill>
                  <a:schemeClr val="bg1"/>
                </a:solidFill>
              </a:rPr>
              <a:t> DNS </a:t>
            </a:r>
            <a:r>
              <a:rPr lang="en-US" sz="1400" dirty="0" err="1">
                <a:solidFill>
                  <a:schemeClr val="bg1"/>
                </a:solidFill>
              </a:rPr>
              <a:t>với</a:t>
            </a:r>
            <a:r>
              <a:rPr lang="en-US" sz="1400" dirty="0">
                <a:solidFill>
                  <a:schemeClr val="bg1"/>
                </a:solidFill>
              </a:rPr>
              <a:t> </a:t>
            </a:r>
            <a:r>
              <a:rPr lang="en-US" sz="1400" dirty="0" err="1">
                <a:solidFill>
                  <a:schemeClr val="bg1"/>
                </a:solidFill>
              </a:rPr>
              <a:t>nhau</a:t>
            </a:r>
            <a:r>
              <a:rPr lang="en-US" sz="1400" dirty="0">
                <a:solidFill>
                  <a:schemeClr val="bg1"/>
                </a:solidFill>
              </a:rPr>
              <a:t> (chain of trust) </a:t>
            </a:r>
            <a:r>
              <a:rPr lang="en-US" sz="1400" dirty="0" err="1">
                <a:solidFill>
                  <a:schemeClr val="bg1"/>
                </a:solidFill>
              </a:rPr>
              <a:t>theo</a:t>
            </a:r>
            <a:r>
              <a:rPr lang="en-US" sz="1400" dirty="0">
                <a:solidFill>
                  <a:schemeClr val="bg1"/>
                </a:solidFill>
              </a:rPr>
              <a:t> </a:t>
            </a:r>
            <a:r>
              <a:rPr lang="en-US" sz="1400" dirty="0" err="1">
                <a:solidFill>
                  <a:schemeClr val="bg1"/>
                </a:solidFill>
              </a:rPr>
              <a:t>cấu</a:t>
            </a:r>
            <a:r>
              <a:rPr lang="en-US" sz="1400" dirty="0">
                <a:solidFill>
                  <a:schemeClr val="bg1"/>
                </a:solidFill>
              </a:rPr>
              <a:t> </a:t>
            </a:r>
            <a:r>
              <a:rPr lang="en-US" sz="1400" dirty="0" err="1">
                <a:solidFill>
                  <a:schemeClr val="bg1"/>
                </a:solidFill>
              </a:rPr>
              <a:t>trúc</a:t>
            </a:r>
            <a:r>
              <a:rPr lang="en-US" sz="1400" dirty="0">
                <a:solidFill>
                  <a:schemeClr val="bg1"/>
                </a:solidFill>
              </a:rPr>
              <a:t> </a:t>
            </a:r>
            <a:r>
              <a:rPr lang="en-US" sz="1400" dirty="0" err="1">
                <a:solidFill>
                  <a:schemeClr val="bg1"/>
                </a:solidFill>
              </a:rPr>
              <a:t>hình</a:t>
            </a:r>
            <a:r>
              <a:rPr lang="en-US" sz="1400" dirty="0">
                <a:solidFill>
                  <a:schemeClr val="bg1"/>
                </a:solidFill>
              </a:rPr>
              <a:t> </a:t>
            </a:r>
            <a:r>
              <a:rPr lang="en-US" sz="1400" dirty="0" err="1">
                <a:solidFill>
                  <a:schemeClr val="bg1"/>
                </a:solidFill>
              </a:rPr>
              <a:t>cây</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DNS, </a:t>
            </a:r>
            <a:r>
              <a:rPr lang="en-US" sz="1400" dirty="0" err="1">
                <a:solidFill>
                  <a:schemeClr val="bg1"/>
                </a:solidFill>
              </a:rPr>
              <a:t>bắt</a:t>
            </a:r>
            <a:r>
              <a:rPr lang="en-US" sz="1400" dirty="0">
                <a:solidFill>
                  <a:schemeClr val="bg1"/>
                </a:solidFill>
              </a:rPr>
              <a:t> </a:t>
            </a:r>
            <a:r>
              <a:rPr lang="en-US" sz="1400" dirty="0" err="1">
                <a:solidFill>
                  <a:schemeClr val="bg1"/>
                </a:solidFill>
              </a:rPr>
              <a:t>đầu</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máy</a:t>
            </a:r>
            <a:r>
              <a:rPr lang="en-US" sz="1400" dirty="0">
                <a:solidFill>
                  <a:schemeClr val="bg1"/>
                </a:solidFill>
              </a:rPr>
              <a:t> </a:t>
            </a:r>
            <a:r>
              <a:rPr lang="en-US" sz="1400" dirty="0" err="1">
                <a:solidFill>
                  <a:schemeClr val="bg1"/>
                </a:solidFill>
              </a:rPr>
              <a:t>chủ</a:t>
            </a:r>
            <a:r>
              <a:rPr lang="en-US" sz="1400" dirty="0">
                <a:solidFill>
                  <a:schemeClr val="bg1"/>
                </a:solidFill>
              </a:rPr>
              <a:t> ROOT DNS.</a:t>
            </a:r>
          </a:p>
        </p:txBody>
      </p:sp>
      <p:sp>
        <p:nvSpPr>
          <p:cNvPr id="32" name="TextBox 31">
            <a:extLst>
              <a:ext uri="{FF2B5EF4-FFF2-40B4-BE49-F238E27FC236}">
                <a16:creationId xmlns:a16="http://schemas.microsoft.com/office/drawing/2014/main" id="{3F33624B-C3F6-47AA-8AD1-38868154757D}"/>
              </a:ext>
            </a:extLst>
          </p:cNvPr>
          <p:cNvSpPr txBox="1"/>
          <p:nvPr/>
        </p:nvSpPr>
        <p:spPr>
          <a:xfrm>
            <a:off x="5696571" y="3637079"/>
            <a:ext cx="5433857" cy="738664"/>
          </a:xfrm>
          <a:prstGeom prst="rect">
            <a:avLst/>
          </a:prstGeom>
          <a:noFill/>
        </p:spPr>
        <p:txBody>
          <a:bodyPr wrap="square" lIns="108000" rIns="108000" rtlCol="0">
            <a:spAutoFit/>
          </a:bodyPr>
          <a:lstStyle/>
          <a:p>
            <a:pPr algn="just"/>
            <a:r>
              <a:rPr lang="en-US" sz="1400" dirty="0">
                <a:solidFill>
                  <a:schemeClr val="bg1"/>
                </a:solidFill>
              </a:rPr>
              <a:t>DNSSEC (DNS Security Extensions) </a:t>
            </a:r>
            <a:r>
              <a:rPr lang="en-US" sz="1400" dirty="0" err="1">
                <a:solidFill>
                  <a:schemeClr val="bg1"/>
                </a:solidFill>
              </a:rPr>
              <a:t>đã</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nghiên</a:t>
            </a:r>
            <a:r>
              <a:rPr lang="en-US" sz="1400" dirty="0">
                <a:solidFill>
                  <a:schemeClr val="bg1"/>
                </a:solidFill>
              </a:rPr>
              <a:t> </a:t>
            </a:r>
            <a:r>
              <a:rPr lang="en-US" sz="1400" dirty="0" err="1">
                <a:solidFill>
                  <a:schemeClr val="bg1"/>
                </a:solidFill>
              </a:rPr>
              <a:t>cứu</a:t>
            </a:r>
            <a:r>
              <a:rPr lang="en-US" sz="1400" dirty="0">
                <a:solidFill>
                  <a:schemeClr val="bg1"/>
                </a:solidFill>
              </a:rPr>
              <a:t>, </a:t>
            </a:r>
            <a:r>
              <a:rPr lang="en-US" sz="1400" dirty="0" err="1">
                <a:solidFill>
                  <a:schemeClr val="bg1"/>
                </a:solidFill>
              </a:rPr>
              <a:t>triển</a:t>
            </a:r>
            <a:r>
              <a:rPr lang="en-US" sz="1400" dirty="0">
                <a:solidFill>
                  <a:schemeClr val="bg1"/>
                </a:solidFill>
              </a:rPr>
              <a:t> </a:t>
            </a:r>
            <a:r>
              <a:rPr lang="en-US" sz="1400" dirty="0" err="1">
                <a:solidFill>
                  <a:schemeClr val="bg1"/>
                </a:solidFill>
              </a:rPr>
              <a:t>khai</a:t>
            </a:r>
            <a:r>
              <a:rPr lang="en-US" sz="1400" dirty="0">
                <a:solidFill>
                  <a:schemeClr val="bg1"/>
                </a:solidFill>
              </a:rPr>
              <a:t> </a:t>
            </a:r>
            <a:r>
              <a:rPr lang="en-US" sz="1400" dirty="0" err="1">
                <a:solidFill>
                  <a:schemeClr val="bg1"/>
                </a:solidFill>
              </a:rPr>
              <a:t>áp</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hỗ</a:t>
            </a:r>
            <a:r>
              <a:rPr lang="en-US" sz="1400" dirty="0">
                <a:solidFill>
                  <a:schemeClr val="bg1"/>
                </a:solidFill>
              </a:rPr>
              <a:t> </a:t>
            </a:r>
            <a:r>
              <a:rPr lang="en-US" sz="1400" dirty="0" err="1">
                <a:solidFill>
                  <a:schemeClr val="bg1"/>
                </a:solidFill>
              </a:rPr>
              <a:t>trợ</a:t>
            </a:r>
            <a:r>
              <a:rPr lang="en-US" sz="1400" dirty="0">
                <a:solidFill>
                  <a:schemeClr val="bg1"/>
                </a:solidFill>
              </a:rPr>
              <a:t> </a:t>
            </a:r>
            <a:r>
              <a:rPr lang="en-US" sz="1400" dirty="0" err="1">
                <a:solidFill>
                  <a:schemeClr val="bg1"/>
                </a:solidFill>
              </a:rPr>
              <a:t>cho</a:t>
            </a:r>
            <a:r>
              <a:rPr lang="en-US" sz="1400" dirty="0">
                <a:solidFill>
                  <a:schemeClr val="bg1"/>
                </a:solidFill>
              </a:rPr>
              <a:t> DNS </a:t>
            </a:r>
            <a:r>
              <a:rPr lang="en-US" sz="1400" dirty="0" err="1">
                <a:solidFill>
                  <a:schemeClr val="bg1"/>
                </a:solidFill>
              </a:rPr>
              <a:t>bảo</a:t>
            </a:r>
            <a:r>
              <a:rPr lang="en-US" sz="1400" dirty="0">
                <a:solidFill>
                  <a:schemeClr val="bg1"/>
                </a:solidFill>
              </a:rPr>
              <a:t> </a:t>
            </a:r>
            <a:r>
              <a:rPr lang="en-US" sz="1400" dirty="0" err="1">
                <a:solidFill>
                  <a:schemeClr val="bg1"/>
                </a:solidFill>
              </a:rPr>
              <a:t>vệ</a:t>
            </a:r>
            <a:r>
              <a:rPr lang="en-US" sz="1400" dirty="0">
                <a:solidFill>
                  <a:schemeClr val="bg1"/>
                </a:solidFill>
              </a:rPr>
              <a:t> </a:t>
            </a:r>
            <a:r>
              <a:rPr lang="en-US" sz="1400" dirty="0" err="1">
                <a:solidFill>
                  <a:schemeClr val="bg1"/>
                </a:solidFill>
              </a:rPr>
              <a:t>chống</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nguy</a:t>
            </a:r>
            <a:r>
              <a:rPr lang="en-US" sz="1400" dirty="0">
                <a:solidFill>
                  <a:schemeClr val="bg1"/>
                </a:solidFill>
              </a:rPr>
              <a:t> </a:t>
            </a:r>
            <a:r>
              <a:rPr lang="en-US" sz="1400" dirty="0" err="1">
                <a:solidFill>
                  <a:schemeClr val="bg1"/>
                </a:solidFill>
              </a:rPr>
              <a:t>cơ</a:t>
            </a:r>
            <a:r>
              <a:rPr lang="en-US" sz="1400" dirty="0">
                <a:solidFill>
                  <a:schemeClr val="bg1"/>
                </a:solidFill>
              </a:rPr>
              <a:t> </a:t>
            </a:r>
            <a:r>
              <a:rPr lang="en-US" sz="1400" dirty="0" err="1">
                <a:solidFill>
                  <a:schemeClr val="bg1"/>
                </a:solidFill>
              </a:rPr>
              <a:t>giả</a:t>
            </a:r>
            <a:r>
              <a:rPr lang="en-US" sz="1400" dirty="0">
                <a:solidFill>
                  <a:schemeClr val="bg1"/>
                </a:solidFill>
              </a:rPr>
              <a:t> </a:t>
            </a:r>
            <a:r>
              <a:rPr lang="en-US" sz="1400" dirty="0" err="1">
                <a:solidFill>
                  <a:schemeClr val="bg1"/>
                </a:solidFill>
              </a:rPr>
              <a:t>mạo</a:t>
            </a:r>
            <a:r>
              <a:rPr lang="en-US" sz="1400" dirty="0">
                <a:solidFill>
                  <a:schemeClr val="bg1"/>
                </a:solidFill>
              </a:rPr>
              <a:t> </a:t>
            </a:r>
            <a:r>
              <a:rPr lang="en-US" sz="1400" dirty="0" err="1">
                <a:solidFill>
                  <a:schemeClr val="bg1"/>
                </a:solidFill>
              </a:rPr>
              <a:t>làm</a:t>
            </a:r>
            <a:r>
              <a:rPr lang="en-US" sz="1400" dirty="0">
                <a:solidFill>
                  <a:schemeClr val="bg1"/>
                </a:solidFill>
              </a:rPr>
              <a:t> </a:t>
            </a:r>
            <a:r>
              <a:rPr lang="en-US" sz="1400" dirty="0" err="1">
                <a:solidFill>
                  <a:schemeClr val="bg1"/>
                </a:solidFill>
              </a:rPr>
              <a:t>sai</a:t>
            </a:r>
            <a:r>
              <a:rPr lang="en-US" sz="1400" dirty="0">
                <a:solidFill>
                  <a:schemeClr val="bg1"/>
                </a:solidFill>
              </a:rPr>
              <a:t> </a:t>
            </a:r>
            <a:r>
              <a:rPr lang="en-US" sz="1400" dirty="0" err="1">
                <a:solidFill>
                  <a:schemeClr val="bg1"/>
                </a:solidFill>
              </a:rPr>
              <a:t>lệch</a:t>
            </a:r>
            <a:r>
              <a:rPr lang="en-US" sz="1400" dirty="0">
                <a:solidFill>
                  <a:schemeClr val="bg1"/>
                </a:solidFill>
              </a:rPr>
              <a:t> </a:t>
            </a:r>
            <a:r>
              <a:rPr lang="en-US" sz="1400" dirty="0" err="1">
                <a:solidFill>
                  <a:schemeClr val="bg1"/>
                </a:solidFill>
              </a:rPr>
              <a:t>nguồn</a:t>
            </a:r>
            <a:r>
              <a:rPr lang="en-US" sz="1400" dirty="0">
                <a:solidFill>
                  <a:schemeClr val="bg1"/>
                </a:solidFill>
              </a:rPr>
              <a:t> </a:t>
            </a:r>
            <a:r>
              <a:rPr lang="en-US" sz="1400" dirty="0" err="1">
                <a:solidFill>
                  <a:schemeClr val="bg1"/>
                </a:solidFill>
              </a:rPr>
              <a:t>gốc</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endParaRPr lang="ko-KR" altLang="en-US" sz="1400" b="1" dirty="0">
              <a:solidFill>
                <a:schemeClr val="bg1"/>
              </a:solidFill>
              <a:cs typeface="Arial" pitchFamily="34" charset="0"/>
            </a:endParaRPr>
          </a:p>
        </p:txBody>
      </p:sp>
      <p:sp>
        <p:nvSpPr>
          <p:cNvPr id="35" name="TextBox 34">
            <a:extLst>
              <a:ext uri="{FF2B5EF4-FFF2-40B4-BE49-F238E27FC236}">
                <a16:creationId xmlns:a16="http://schemas.microsoft.com/office/drawing/2014/main" id="{DCE48A28-ACC0-4F50-BDD7-ED1FE4C66465}"/>
              </a:ext>
            </a:extLst>
          </p:cNvPr>
          <p:cNvSpPr txBox="1"/>
          <p:nvPr/>
        </p:nvSpPr>
        <p:spPr>
          <a:xfrm>
            <a:off x="5708712" y="4775979"/>
            <a:ext cx="5433857" cy="738664"/>
          </a:xfrm>
          <a:prstGeom prst="rect">
            <a:avLst/>
          </a:prstGeom>
          <a:noFill/>
        </p:spPr>
        <p:txBody>
          <a:bodyPr wrap="square" lIns="108000" rIns="108000" rtlCol="0">
            <a:spAutoFit/>
          </a:bodyPr>
          <a:lstStyle/>
          <a:p>
            <a:pPr algn="just"/>
            <a:r>
              <a:rPr lang="en-US" sz="1400" dirty="0">
                <a:solidFill>
                  <a:schemeClr val="bg1"/>
                </a:solidFill>
              </a:rPr>
              <a:t>DNSSEC </a:t>
            </a:r>
            <a:r>
              <a:rPr lang="en-US" sz="1400" dirty="0" err="1">
                <a:solidFill>
                  <a:schemeClr val="bg1"/>
                </a:solidFill>
              </a:rPr>
              <a:t>sẽ</a:t>
            </a:r>
            <a:r>
              <a:rPr lang="en-US" sz="1400" dirty="0">
                <a:solidFill>
                  <a:schemeClr val="bg1"/>
                </a:solidFill>
              </a:rPr>
              <a:t> </a:t>
            </a:r>
            <a:r>
              <a:rPr lang="en-US" sz="1400" dirty="0" err="1">
                <a:solidFill>
                  <a:schemeClr val="bg1"/>
                </a:solidFill>
              </a:rPr>
              <a:t>cung</a:t>
            </a:r>
            <a:r>
              <a:rPr lang="en-US" sz="1400" dirty="0">
                <a:solidFill>
                  <a:schemeClr val="bg1"/>
                </a:solidFill>
              </a:rPr>
              <a:t> </a:t>
            </a:r>
            <a:r>
              <a:rPr lang="en-US" sz="1400" dirty="0" err="1">
                <a:solidFill>
                  <a:schemeClr val="bg1"/>
                </a:solidFill>
              </a:rPr>
              <a:t>cấp</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cơ</a:t>
            </a:r>
            <a:r>
              <a:rPr lang="en-US" sz="1400" dirty="0">
                <a:solidFill>
                  <a:schemeClr val="bg1"/>
                </a:solidFill>
              </a:rPr>
              <a:t> </a:t>
            </a:r>
            <a:r>
              <a:rPr lang="en-US" sz="1400" dirty="0" err="1">
                <a:solidFill>
                  <a:schemeClr val="bg1"/>
                </a:solidFill>
              </a:rPr>
              <a:t>chế</a:t>
            </a:r>
            <a:r>
              <a:rPr lang="en-US" sz="1400" dirty="0">
                <a:solidFill>
                  <a:schemeClr val="bg1"/>
                </a:solidFill>
              </a:rPr>
              <a:t> </a:t>
            </a:r>
            <a:r>
              <a:rPr lang="en-US" sz="1400" dirty="0" err="1">
                <a:solidFill>
                  <a:schemeClr val="bg1"/>
                </a:solidFill>
              </a:rPr>
              <a:t>xác</a:t>
            </a:r>
            <a:r>
              <a:rPr lang="en-US" sz="1400" dirty="0">
                <a:solidFill>
                  <a:schemeClr val="bg1"/>
                </a:solidFill>
              </a:rPr>
              <a:t> </a:t>
            </a:r>
            <a:r>
              <a:rPr lang="en-US" sz="1400" dirty="0" err="1">
                <a:solidFill>
                  <a:schemeClr val="bg1"/>
                </a:solidFill>
              </a:rPr>
              <a:t>thực</a:t>
            </a:r>
            <a:r>
              <a:rPr lang="en-US" sz="1400" dirty="0">
                <a:solidFill>
                  <a:schemeClr val="bg1"/>
                </a:solidFill>
              </a:rPr>
              <a:t> </a:t>
            </a:r>
            <a:r>
              <a:rPr lang="en-US" sz="1400" dirty="0" err="1">
                <a:solidFill>
                  <a:schemeClr val="bg1"/>
                </a:solidFill>
              </a:rPr>
              <a:t>giữa</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máy</a:t>
            </a:r>
            <a:r>
              <a:rPr lang="en-US" sz="1400" dirty="0">
                <a:solidFill>
                  <a:schemeClr val="bg1"/>
                </a:solidFill>
              </a:rPr>
              <a:t> </a:t>
            </a:r>
            <a:r>
              <a:rPr lang="en-US" sz="1400" dirty="0" err="1">
                <a:solidFill>
                  <a:schemeClr val="bg1"/>
                </a:solidFill>
              </a:rPr>
              <a:t>chủ</a:t>
            </a:r>
            <a:r>
              <a:rPr lang="en-US" sz="1400" dirty="0">
                <a:solidFill>
                  <a:schemeClr val="bg1"/>
                </a:solidFill>
              </a:rPr>
              <a:t> DNS </a:t>
            </a:r>
            <a:r>
              <a:rPr lang="en-US" sz="1400" dirty="0" err="1">
                <a:solidFill>
                  <a:schemeClr val="bg1"/>
                </a:solidFill>
              </a:rPr>
              <a:t>với</a:t>
            </a:r>
            <a:r>
              <a:rPr lang="en-US" sz="1400" dirty="0">
                <a:solidFill>
                  <a:schemeClr val="bg1"/>
                </a:solidFill>
              </a:rPr>
              <a:t> </a:t>
            </a:r>
            <a:r>
              <a:rPr lang="en-US" sz="1400" dirty="0" err="1">
                <a:solidFill>
                  <a:schemeClr val="bg1"/>
                </a:solidFill>
              </a:rPr>
              <a:t>nhau</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thiết</a:t>
            </a:r>
            <a:r>
              <a:rPr lang="en-US" sz="1400" dirty="0">
                <a:solidFill>
                  <a:schemeClr val="bg1"/>
                </a:solidFill>
              </a:rPr>
              <a:t> </a:t>
            </a:r>
            <a:r>
              <a:rPr lang="en-US" sz="1400" dirty="0" err="1">
                <a:solidFill>
                  <a:schemeClr val="bg1"/>
                </a:solidFill>
              </a:rPr>
              <a:t>lập</a:t>
            </a:r>
            <a:r>
              <a:rPr lang="en-US" sz="1400" dirty="0">
                <a:solidFill>
                  <a:schemeClr val="bg1"/>
                </a:solidFill>
              </a:rPr>
              <a:t> </a:t>
            </a:r>
            <a:r>
              <a:rPr lang="en-US" sz="1400" dirty="0" err="1">
                <a:solidFill>
                  <a:schemeClr val="bg1"/>
                </a:solidFill>
              </a:rPr>
              <a:t>việc</a:t>
            </a:r>
            <a:r>
              <a:rPr lang="en-US" sz="1400" dirty="0">
                <a:solidFill>
                  <a:schemeClr val="bg1"/>
                </a:solidFill>
              </a:rPr>
              <a:t> </a:t>
            </a:r>
            <a:r>
              <a:rPr lang="en-US" sz="1400" dirty="0" err="1">
                <a:solidFill>
                  <a:schemeClr val="bg1"/>
                </a:solidFill>
              </a:rPr>
              <a:t>xác</a:t>
            </a:r>
            <a:r>
              <a:rPr lang="en-US" sz="1400" dirty="0">
                <a:solidFill>
                  <a:schemeClr val="bg1"/>
                </a:solidFill>
              </a:rPr>
              <a:t> </a:t>
            </a:r>
            <a:r>
              <a:rPr lang="en-US" sz="1400" dirty="0" err="1">
                <a:solidFill>
                  <a:schemeClr val="bg1"/>
                </a:solidFill>
              </a:rPr>
              <a:t>thực</a:t>
            </a:r>
            <a:r>
              <a:rPr lang="en-US" sz="1400" dirty="0">
                <a:solidFill>
                  <a:schemeClr val="bg1"/>
                </a:solidFill>
              </a:rPr>
              <a:t> </a:t>
            </a:r>
            <a:r>
              <a:rPr lang="en-US" sz="1400" dirty="0" err="1">
                <a:solidFill>
                  <a:schemeClr val="bg1"/>
                </a:solidFill>
              </a:rPr>
              <a:t>toàn</a:t>
            </a:r>
            <a:r>
              <a:rPr lang="en-US" sz="1400" dirty="0">
                <a:solidFill>
                  <a:schemeClr val="bg1"/>
                </a:solidFill>
              </a:rPr>
              <a:t> </a:t>
            </a:r>
            <a:r>
              <a:rPr lang="en-US" sz="1400" dirty="0" err="1">
                <a:solidFill>
                  <a:schemeClr val="bg1"/>
                </a:solidFill>
              </a:rPr>
              <a:t>vẹn</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chống</a:t>
            </a:r>
            <a:r>
              <a:rPr lang="en-US" sz="1400" dirty="0">
                <a:solidFill>
                  <a:schemeClr val="bg1"/>
                </a:solidFill>
              </a:rPr>
              <a:t> </a:t>
            </a:r>
            <a:r>
              <a:rPr lang="en-US" sz="1400" dirty="0" err="1">
                <a:solidFill>
                  <a:schemeClr val="bg1"/>
                </a:solidFill>
              </a:rPr>
              <a:t>tấn</a:t>
            </a:r>
            <a:r>
              <a:rPr lang="en-US" sz="1400" dirty="0">
                <a:solidFill>
                  <a:schemeClr val="bg1"/>
                </a:solidFill>
              </a:rPr>
              <a:t> </a:t>
            </a:r>
            <a:r>
              <a:rPr lang="en-US" sz="1400" dirty="0" err="1">
                <a:solidFill>
                  <a:schemeClr val="bg1"/>
                </a:solidFill>
              </a:rPr>
              <a:t>công</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chối</a:t>
            </a:r>
            <a:r>
              <a:rPr lang="en-US" sz="1400" dirty="0">
                <a:solidFill>
                  <a:schemeClr val="bg1"/>
                </a:solidFill>
              </a:rPr>
              <a:t> </a:t>
            </a:r>
            <a:r>
              <a:rPr lang="en-US" sz="1400" dirty="0" err="1">
                <a:solidFill>
                  <a:schemeClr val="bg1"/>
                </a:solidFill>
              </a:rPr>
              <a:t>tồn</a:t>
            </a:r>
            <a:r>
              <a:rPr lang="en-US" sz="1400" dirty="0">
                <a:solidFill>
                  <a:schemeClr val="bg1"/>
                </a:solidFill>
              </a:rPr>
              <a:t> </a:t>
            </a:r>
            <a:r>
              <a:rPr lang="en-US" sz="1400" dirty="0" err="1">
                <a:solidFill>
                  <a:schemeClr val="bg1"/>
                </a:solidFill>
              </a:rPr>
              <a:t>tại</a:t>
            </a:r>
            <a:r>
              <a:rPr lang="en-US" sz="1400" dirty="0">
                <a:solidFill>
                  <a:schemeClr val="bg1"/>
                </a:solidFill>
              </a:rPr>
              <a:t>. </a:t>
            </a:r>
            <a:endParaRPr lang="ko-KR" altLang="en-US" sz="1400" b="1" dirty="0">
              <a:solidFill>
                <a:schemeClr val="bg1"/>
              </a:solidFill>
              <a:cs typeface="Arial" pitchFamily="34" charset="0"/>
            </a:endParaRPr>
          </a:p>
        </p:txBody>
      </p:sp>
      <p:sp>
        <p:nvSpPr>
          <p:cNvPr id="36" name="Oval 35">
            <a:extLst>
              <a:ext uri="{FF2B5EF4-FFF2-40B4-BE49-F238E27FC236}">
                <a16:creationId xmlns:a16="http://schemas.microsoft.com/office/drawing/2014/main" id="{CD4E8CE7-5D30-4C46-BFB0-3CFC42311CA8}"/>
              </a:ext>
            </a:extLst>
          </p:cNvPr>
          <p:cNvSpPr/>
          <p:nvPr/>
        </p:nvSpPr>
        <p:spPr>
          <a:xfrm>
            <a:off x="3531173" y="839821"/>
            <a:ext cx="111057" cy="11105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82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sz="3000" dirty="0" err="1"/>
              <a:t>Mô</a:t>
            </a:r>
            <a:r>
              <a:rPr lang="en-US" sz="3000" dirty="0"/>
              <a:t> </a:t>
            </a:r>
            <a:r>
              <a:rPr lang="en-US" sz="3000" dirty="0" err="1"/>
              <a:t>hình</a:t>
            </a:r>
            <a:r>
              <a:rPr lang="en-US" sz="3000" dirty="0"/>
              <a:t> </a:t>
            </a:r>
            <a:r>
              <a:rPr lang="en-US" sz="3000" dirty="0" err="1"/>
              <a:t>triển</a:t>
            </a:r>
            <a:r>
              <a:rPr lang="en-US" sz="3000" dirty="0"/>
              <a:t> </a:t>
            </a:r>
            <a:r>
              <a:rPr lang="en-US" sz="3000" dirty="0" err="1"/>
              <a:t>khai</a:t>
            </a:r>
            <a:r>
              <a:rPr lang="en-US" sz="3000" dirty="0"/>
              <a:t> DNSSEC</a:t>
            </a:r>
          </a:p>
        </p:txBody>
      </p:sp>
      <p:sp>
        <p:nvSpPr>
          <p:cNvPr id="16" name="직사각형 1">
            <a:extLst>
              <a:ext uri="{FF2B5EF4-FFF2-40B4-BE49-F238E27FC236}">
                <a16:creationId xmlns:a16="http://schemas.microsoft.com/office/drawing/2014/main" id="{2C704074-F328-4611-9EC0-1643323E1460}"/>
              </a:ext>
            </a:extLst>
          </p:cNvPr>
          <p:cNvSpPr/>
          <p:nvPr/>
        </p:nvSpPr>
        <p:spPr>
          <a:xfrm>
            <a:off x="4366405" y="1828792"/>
            <a:ext cx="6870043" cy="1345048"/>
          </a:xfrm>
          <a:prstGeom prst="rect">
            <a:avLst/>
          </a:prstGeom>
        </p:spPr>
        <p:txBody>
          <a:bodyPr wrap="square">
            <a:spAutoFit/>
          </a:bodyPr>
          <a:lstStyle/>
          <a:p>
            <a:pPr>
              <a:lnSpc>
                <a:spcPct val="150000"/>
              </a:lnSpc>
            </a:pPr>
            <a:r>
              <a:rPr lang="en-US" sz="1400" dirty="0" err="1"/>
              <a:t>Quá</a:t>
            </a:r>
            <a:r>
              <a:rPr lang="en-US" sz="1400" dirty="0"/>
              <a:t> </a:t>
            </a:r>
            <a:r>
              <a:rPr lang="en-US" sz="1400" dirty="0" err="1"/>
              <a:t>trình</a:t>
            </a:r>
            <a:r>
              <a:rPr lang="en-US" sz="1400" dirty="0"/>
              <a:t> </a:t>
            </a:r>
            <a:r>
              <a:rPr lang="en-US" sz="1400" dirty="0" err="1"/>
              <a:t>triển</a:t>
            </a:r>
            <a:r>
              <a:rPr lang="en-US" sz="1400" dirty="0"/>
              <a:t> </a:t>
            </a:r>
            <a:r>
              <a:rPr lang="en-US" sz="1400" dirty="0" err="1"/>
              <a:t>khai</a:t>
            </a:r>
            <a:r>
              <a:rPr lang="en-US" sz="1400" dirty="0"/>
              <a:t> DNSSEC bao </a:t>
            </a:r>
            <a:r>
              <a:rPr lang="en-US" sz="1400" dirty="0" err="1"/>
              <a:t>gồm</a:t>
            </a:r>
            <a:r>
              <a:rPr lang="en-US" sz="1400" dirty="0"/>
              <a:t>: </a:t>
            </a:r>
            <a:r>
              <a:rPr lang="en-US" sz="1400" dirty="0" err="1"/>
              <a:t>Ký</a:t>
            </a:r>
            <a:r>
              <a:rPr lang="en-US" sz="1400" dirty="0"/>
              <a:t> </a:t>
            </a:r>
            <a:r>
              <a:rPr lang="en-US" sz="1400" dirty="0" err="1"/>
              <a:t>chuyển</a:t>
            </a:r>
            <a:r>
              <a:rPr lang="en-US" sz="1400" dirty="0"/>
              <a:t> </a:t>
            </a:r>
            <a:r>
              <a:rPr lang="en-US" sz="1400" dirty="0" err="1"/>
              <a:t>giao</a:t>
            </a:r>
            <a:r>
              <a:rPr lang="en-US" sz="1400" dirty="0"/>
              <a:t> </a:t>
            </a:r>
            <a:r>
              <a:rPr lang="en-US" sz="1400" dirty="0" err="1"/>
              <a:t>tên</a:t>
            </a:r>
            <a:r>
              <a:rPr lang="en-US" sz="1400" dirty="0"/>
              <a:t> </a:t>
            </a:r>
            <a:r>
              <a:rPr lang="en-US" sz="1400" dirty="0" err="1"/>
              <a:t>miền</a:t>
            </a:r>
            <a:r>
              <a:rPr lang="en-US" sz="1400" dirty="0"/>
              <a:t> .VN </a:t>
            </a:r>
            <a:r>
              <a:rPr lang="en-US" sz="1400" dirty="0" err="1"/>
              <a:t>từ</a:t>
            </a:r>
            <a:r>
              <a:rPr lang="en-US" sz="1400" dirty="0"/>
              <a:t> DNS Root </a:t>
            </a:r>
            <a:r>
              <a:rPr lang="en-US" sz="1400" dirty="0" err="1"/>
              <a:t>về</a:t>
            </a:r>
            <a:r>
              <a:rPr lang="en-US" sz="1400" dirty="0"/>
              <a:t> </a:t>
            </a:r>
            <a:r>
              <a:rPr lang="en-US" sz="1400" dirty="0" err="1"/>
              <a:t>máy</a:t>
            </a:r>
            <a:r>
              <a:rPr lang="en-US" sz="1400" dirty="0"/>
              <a:t> </a:t>
            </a:r>
            <a:r>
              <a:rPr lang="en-US" sz="1400" dirty="0" err="1"/>
              <a:t>chủ</a:t>
            </a:r>
            <a:r>
              <a:rPr lang="en-US" sz="1400" dirty="0"/>
              <a:t> DNS </a:t>
            </a:r>
            <a:r>
              <a:rPr lang="en-US" sz="1400" dirty="0" err="1"/>
              <a:t>quốc</a:t>
            </a:r>
            <a:r>
              <a:rPr lang="en-US" sz="1400" dirty="0"/>
              <a:t> </a:t>
            </a:r>
            <a:r>
              <a:rPr lang="en-US" sz="1400" dirty="0" err="1"/>
              <a:t>gia</a:t>
            </a:r>
            <a:r>
              <a:rPr lang="en-US" sz="1400" dirty="0"/>
              <a:t> </a:t>
            </a:r>
            <a:r>
              <a:rPr lang="en-US" sz="1400" dirty="0" err="1"/>
              <a:t>quản</a:t>
            </a:r>
            <a:r>
              <a:rPr lang="en-US" sz="1400" dirty="0"/>
              <a:t> </a:t>
            </a:r>
            <a:r>
              <a:rPr lang="en-US" sz="1400" dirty="0" err="1"/>
              <a:t>lý</a:t>
            </a:r>
            <a:r>
              <a:rPr lang="en-US" sz="1400" dirty="0"/>
              <a:t> </a:t>
            </a:r>
            <a:r>
              <a:rPr lang="en-US" sz="1400" dirty="0" err="1"/>
              <a:t>và</a:t>
            </a:r>
            <a:r>
              <a:rPr lang="en-US" sz="1400" dirty="0"/>
              <a:t> </a:t>
            </a:r>
            <a:r>
              <a:rPr lang="en-US" sz="1400" dirty="0" err="1"/>
              <a:t>ký</a:t>
            </a:r>
            <a:r>
              <a:rPr lang="en-US" sz="1400" dirty="0"/>
              <a:t> </a:t>
            </a:r>
            <a:r>
              <a:rPr lang="en-US" sz="1400" dirty="0" err="1"/>
              <a:t>chuyền</a:t>
            </a:r>
            <a:r>
              <a:rPr lang="en-US" sz="1400" dirty="0"/>
              <a:t> </a:t>
            </a:r>
            <a:r>
              <a:rPr lang="en-US" sz="1400" dirty="0" err="1"/>
              <a:t>giao</a:t>
            </a:r>
            <a:r>
              <a:rPr lang="en-US" sz="1400" dirty="0"/>
              <a:t> </a:t>
            </a:r>
            <a:r>
              <a:rPr lang="en-US" sz="1400" dirty="0" err="1"/>
              <a:t>tên</a:t>
            </a:r>
            <a:r>
              <a:rPr lang="en-US" sz="1400" dirty="0"/>
              <a:t> </a:t>
            </a:r>
            <a:r>
              <a:rPr lang="en-US" sz="1400" dirty="0" err="1"/>
              <a:t>miền</a:t>
            </a:r>
            <a:r>
              <a:rPr lang="en-US" sz="1400" dirty="0"/>
              <a:t> </a:t>
            </a:r>
            <a:r>
              <a:rPr lang="en-US" sz="1400" dirty="0" err="1"/>
              <a:t>từ</a:t>
            </a:r>
            <a:r>
              <a:rPr lang="en-US" sz="1400" dirty="0"/>
              <a:t> </a:t>
            </a:r>
            <a:r>
              <a:rPr lang="en-US" sz="1400" dirty="0" err="1"/>
              <a:t>máy</a:t>
            </a:r>
            <a:r>
              <a:rPr lang="en-US" sz="1400" dirty="0"/>
              <a:t> </a:t>
            </a:r>
            <a:r>
              <a:rPr lang="en-US" sz="1400" dirty="0" err="1"/>
              <a:t>chủ</a:t>
            </a:r>
            <a:r>
              <a:rPr lang="en-US" sz="1400" dirty="0"/>
              <a:t> DNS </a:t>
            </a:r>
            <a:r>
              <a:rPr lang="en-US" sz="1400" dirty="0" err="1"/>
              <a:t>quốc</a:t>
            </a:r>
            <a:r>
              <a:rPr lang="en-US" sz="1400" dirty="0"/>
              <a:t> </a:t>
            </a:r>
            <a:r>
              <a:rPr lang="en-US" sz="1400" dirty="0" err="1"/>
              <a:t>gia</a:t>
            </a:r>
            <a:r>
              <a:rPr lang="en-US" sz="1400" dirty="0"/>
              <a:t> </a:t>
            </a:r>
            <a:r>
              <a:rPr lang="en-US" sz="1400" dirty="0" err="1"/>
              <a:t>cho</a:t>
            </a:r>
            <a:r>
              <a:rPr lang="en-US" sz="1400" dirty="0"/>
              <a:t> </a:t>
            </a:r>
            <a:r>
              <a:rPr lang="en-US" sz="1400" dirty="0" err="1"/>
              <a:t>các</a:t>
            </a:r>
            <a:r>
              <a:rPr lang="en-US" sz="1400" dirty="0"/>
              <a:t> </a:t>
            </a:r>
            <a:r>
              <a:rPr lang="en-US" sz="1400" dirty="0" err="1"/>
              <a:t>đơn</a:t>
            </a:r>
            <a:r>
              <a:rPr lang="en-US" sz="1400" dirty="0"/>
              <a:t> </a:t>
            </a:r>
            <a:r>
              <a:rPr lang="en-US" sz="1400" dirty="0" err="1"/>
              <a:t>vị</a:t>
            </a:r>
            <a:r>
              <a:rPr lang="en-US" sz="1400" dirty="0"/>
              <a:t> </a:t>
            </a:r>
            <a:r>
              <a:rPr lang="en-US" sz="1400" dirty="0" err="1"/>
              <a:t>khác</a:t>
            </a:r>
            <a:r>
              <a:rPr lang="en-US" sz="1400" dirty="0"/>
              <a:t> </a:t>
            </a:r>
            <a:r>
              <a:rPr lang="en-US" sz="1400" dirty="0" err="1"/>
              <a:t>quản</a:t>
            </a:r>
            <a:r>
              <a:rPr lang="en-US" sz="1400" dirty="0"/>
              <a:t> </a:t>
            </a:r>
            <a:r>
              <a:rPr lang="en-US" sz="1400" dirty="0" err="1"/>
              <a:t>lý</a:t>
            </a:r>
            <a:r>
              <a:rPr lang="en-US" sz="1400" dirty="0"/>
              <a:t>. </a:t>
            </a:r>
            <a:r>
              <a:rPr lang="en-US" sz="1400" dirty="0" err="1"/>
              <a:t>Việc</a:t>
            </a:r>
            <a:r>
              <a:rPr lang="en-US" sz="1400" dirty="0"/>
              <a:t> </a:t>
            </a:r>
            <a:r>
              <a:rPr lang="en-US" sz="1400" dirty="0" err="1"/>
              <a:t>triển</a:t>
            </a:r>
            <a:r>
              <a:rPr lang="en-US" sz="1400" dirty="0"/>
              <a:t> </a:t>
            </a:r>
            <a:r>
              <a:rPr lang="en-US" sz="1400" dirty="0" err="1"/>
              <a:t>khai</a:t>
            </a:r>
            <a:r>
              <a:rPr lang="en-US" sz="1400" dirty="0"/>
              <a:t> DNSSEC </a:t>
            </a:r>
            <a:r>
              <a:rPr lang="en-US" sz="1400" dirty="0" err="1"/>
              <a:t>trên</a:t>
            </a:r>
            <a:r>
              <a:rPr lang="en-US" sz="1400" dirty="0"/>
              <a:t> </a:t>
            </a:r>
            <a:r>
              <a:rPr lang="en-US" sz="1400" dirty="0" err="1"/>
              <a:t>hệ</a:t>
            </a:r>
            <a:r>
              <a:rPr lang="en-US" sz="1400" dirty="0"/>
              <a:t> </a:t>
            </a:r>
            <a:r>
              <a:rPr lang="en-US" sz="1400" dirty="0" err="1"/>
              <a:t>thống</a:t>
            </a:r>
            <a:r>
              <a:rPr lang="en-US" sz="1400" dirty="0"/>
              <a:t> DNS </a:t>
            </a:r>
            <a:r>
              <a:rPr lang="en-US" sz="1400" dirty="0" err="1"/>
              <a:t>quốc</a:t>
            </a:r>
            <a:r>
              <a:rPr lang="en-US" sz="1400" dirty="0"/>
              <a:t> </a:t>
            </a:r>
            <a:r>
              <a:rPr lang="en-US" sz="1400" dirty="0" err="1"/>
              <a:t>gia</a:t>
            </a:r>
            <a:r>
              <a:rPr lang="en-US" sz="1400" dirty="0"/>
              <a:t> </a:t>
            </a:r>
            <a:r>
              <a:rPr lang="en-US" sz="1400" dirty="0" err="1"/>
              <a:t>gồm</a:t>
            </a:r>
            <a:r>
              <a:rPr lang="en-US" sz="1400" dirty="0"/>
              <a:t> </a:t>
            </a:r>
            <a:r>
              <a:rPr lang="en-US" sz="1400" dirty="0" err="1"/>
              <a:t>các</a:t>
            </a:r>
            <a:r>
              <a:rPr lang="en-US" sz="1400" dirty="0"/>
              <a:t> </a:t>
            </a:r>
            <a:r>
              <a:rPr lang="en-US" sz="1400" dirty="0" err="1"/>
              <a:t>bước</a:t>
            </a:r>
            <a:r>
              <a:rPr lang="en-US" sz="1400" dirty="0"/>
              <a:t> </a:t>
            </a:r>
            <a:r>
              <a:rPr lang="en-US" sz="1400" dirty="0" err="1"/>
              <a:t>như</a:t>
            </a:r>
            <a:r>
              <a:rPr lang="en-US" sz="1400" dirty="0"/>
              <a:t> </a:t>
            </a:r>
            <a:r>
              <a:rPr lang="en-US" sz="1400" dirty="0" err="1"/>
              <a:t>sau</a:t>
            </a:r>
            <a:r>
              <a:rPr lang="en-US" sz="1400" dirty="0"/>
              <a:t>:</a:t>
            </a:r>
          </a:p>
        </p:txBody>
      </p:sp>
      <p:sp>
        <p:nvSpPr>
          <p:cNvPr id="17" name="직사각형 22">
            <a:extLst>
              <a:ext uri="{FF2B5EF4-FFF2-40B4-BE49-F238E27FC236}">
                <a16:creationId xmlns:a16="http://schemas.microsoft.com/office/drawing/2014/main" id="{38E7798A-61CE-488D-8ACF-022164CB395C}"/>
              </a:ext>
            </a:extLst>
          </p:cNvPr>
          <p:cNvSpPr/>
          <p:nvPr/>
        </p:nvSpPr>
        <p:spPr>
          <a:xfrm>
            <a:off x="4366405" y="3369845"/>
            <a:ext cx="3863195" cy="2960875"/>
          </a:xfrm>
          <a:prstGeom prst="rect">
            <a:avLst/>
          </a:prstGeom>
        </p:spPr>
        <p:txBody>
          <a:bodyPr wrap="square">
            <a:spAutoFit/>
          </a:bodyPr>
          <a:lstStyle/>
          <a:p>
            <a:pPr algn="just">
              <a:lnSpc>
                <a:spcPct val="150000"/>
              </a:lnSpc>
            </a:pPr>
            <a:r>
              <a:rPr lang="en-US" sz="1400" u="sng" dirty="0" err="1"/>
              <a:t>Trên</a:t>
            </a:r>
            <a:r>
              <a:rPr lang="en-US" sz="1400" u="sng" dirty="0"/>
              <a:t> </a:t>
            </a:r>
            <a:r>
              <a:rPr lang="en-US" sz="1400" u="sng" dirty="0" err="1"/>
              <a:t>máy</a:t>
            </a:r>
            <a:r>
              <a:rPr lang="en-US" sz="1400" u="sng" dirty="0"/>
              <a:t> </a:t>
            </a:r>
            <a:r>
              <a:rPr lang="en-US" sz="1400" u="sng" dirty="0" err="1"/>
              <a:t>chủ</a:t>
            </a:r>
            <a:r>
              <a:rPr lang="en-US" sz="1400" u="sng" dirty="0"/>
              <a:t> DNS:</a:t>
            </a:r>
            <a:endParaRPr lang="en-US" sz="1400" dirty="0"/>
          </a:p>
          <a:p>
            <a:pPr lvl="0" algn="just">
              <a:lnSpc>
                <a:spcPct val="150000"/>
              </a:lnSpc>
            </a:pPr>
            <a:r>
              <a:rPr lang="en-US" sz="1400" dirty="0"/>
              <a:t>BƯỚC 1: </a:t>
            </a:r>
            <a:r>
              <a:rPr lang="en-US" sz="1400" dirty="0" err="1"/>
              <a:t>Tạo</a:t>
            </a:r>
            <a:r>
              <a:rPr lang="en-US" sz="1400" dirty="0"/>
              <a:t> </a:t>
            </a:r>
            <a:r>
              <a:rPr lang="en-US" sz="1400" dirty="0" err="1"/>
              <a:t>cặp</a:t>
            </a:r>
            <a:r>
              <a:rPr lang="en-US" sz="1400" dirty="0"/>
              <a:t> </a:t>
            </a:r>
            <a:r>
              <a:rPr lang="en-US" sz="1400" dirty="0" err="1"/>
              <a:t>khóa</a:t>
            </a:r>
            <a:r>
              <a:rPr lang="en-US" sz="1400" dirty="0"/>
              <a:t> </a:t>
            </a:r>
            <a:r>
              <a:rPr lang="en-US" sz="1400" dirty="0" err="1"/>
              <a:t>riêng</a:t>
            </a:r>
            <a:r>
              <a:rPr lang="en-US" sz="1400" dirty="0"/>
              <a:t> </a:t>
            </a:r>
            <a:r>
              <a:rPr lang="en-US" sz="1400" dirty="0" err="1"/>
              <a:t>và</a:t>
            </a:r>
            <a:r>
              <a:rPr lang="en-US" sz="1400" dirty="0"/>
              <a:t> </a:t>
            </a:r>
            <a:r>
              <a:rPr lang="en-US" sz="1400" dirty="0" err="1"/>
              <a:t>khóa</a:t>
            </a:r>
            <a:r>
              <a:rPr lang="en-US" sz="1400" dirty="0"/>
              <a:t> </a:t>
            </a:r>
            <a:r>
              <a:rPr lang="en-US" sz="1400" dirty="0" err="1"/>
              <a:t>công</a:t>
            </a:r>
            <a:r>
              <a:rPr lang="en-US" sz="1400" dirty="0"/>
              <a:t> </a:t>
            </a:r>
            <a:r>
              <a:rPr lang="en-US" sz="1400" dirty="0" err="1"/>
              <a:t>khai</a:t>
            </a:r>
            <a:endParaRPr lang="en-US" sz="1400" dirty="0"/>
          </a:p>
          <a:p>
            <a:pPr lvl="0" algn="just">
              <a:lnSpc>
                <a:spcPct val="150000"/>
              </a:lnSpc>
            </a:pPr>
            <a:r>
              <a:rPr lang="en-US" sz="1400" dirty="0"/>
              <a:t>BƯỚC 2: </a:t>
            </a:r>
            <a:r>
              <a:rPr lang="en-US" sz="1400" dirty="0" err="1"/>
              <a:t>Lưu</a:t>
            </a:r>
            <a:r>
              <a:rPr lang="en-US" sz="1400" dirty="0"/>
              <a:t> </a:t>
            </a:r>
            <a:r>
              <a:rPr lang="en-US" sz="1400" dirty="0" err="1"/>
              <a:t>trữ</a:t>
            </a:r>
            <a:r>
              <a:rPr lang="en-US" sz="1400" dirty="0"/>
              <a:t> </a:t>
            </a:r>
            <a:r>
              <a:rPr lang="en-US" sz="1400" dirty="0" err="1"/>
              <a:t>bảo</a:t>
            </a:r>
            <a:r>
              <a:rPr lang="en-US" sz="1400" dirty="0"/>
              <a:t> </a:t>
            </a:r>
            <a:r>
              <a:rPr lang="en-US" sz="1400" dirty="0" err="1"/>
              <a:t>mật</a:t>
            </a:r>
            <a:r>
              <a:rPr lang="en-US" sz="1400" dirty="0"/>
              <a:t> </a:t>
            </a:r>
            <a:r>
              <a:rPr lang="en-US" sz="1400" dirty="0" err="1"/>
              <a:t>khóa</a:t>
            </a:r>
            <a:r>
              <a:rPr lang="en-US" sz="1400" dirty="0"/>
              <a:t> </a:t>
            </a:r>
            <a:r>
              <a:rPr lang="en-US" sz="1400" dirty="0" err="1"/>
              <a:t>riêng</a:t>
            </a:r>
            <a:endParaRPr lang="en-US" sz="1400" dirty="0"/>
          </a:p>
          <a:p>
            <a:pPr lvl="0" algn="just">
              <a:lnSpc>
                <a:spcPct val="150000"/>
              </a:lnSpc>
            </a:pPr>
            <a:r>
              <a:rPr lang="en-US" sz="1400" dirty="0"/>
              <a:t>BƯỚC 3: </a:t>
            </a:r>
            <a:r>
              <a:rPr lang="en-US" sz="1400" dirty="0" err="1"/>
              <a:t>Phân</a:t>
            </a:r>
            <a:r>
              <a:rPr lang="en-US" sz="1400" dirty="0"/>
              <a:t> </a:t>
            </a:r>
            <a:r>
              <a:rPr lang="en-US" sz="1400" dirty="0" err="1"/>
              <a:t>phối</a:t>
            </a:r>
            <a:r>
              <a:rPr lang="en-US" sz="1400" dirty="0"/>
              <a:t> </a:t>
            </a:r>
            <a:r>
              <a:rPr lang="en-US" sz="1400" dirty="0" err="1"/>
              <a:t>khóa</a:t>
            </a:r>
            <a:r>
              <a:rPr lang="en-US" sz="1400" dirty="0"/>
              <a:t> </a:t>
            </a:r>
            <a:r>
              <a:rPr lang="en-US" sz="1400" dirty="0" err="1"/>
              <a:t>công</a:t>
            </a:r>
            <a:r>
              <a:rPr lang="en-US" sz="1400" dirty="0"/>
              <a:t> </a:t>
            </a:r>
            <a:r>
              <a:rPr lang="en-US" sz="1400" dirty="0" err="1"/>
              <a:t>khai</a:t>
            </a:r>
            <a:endParaRPr lang="en-US" sz="1400" dirty="0"/>
          </a:p>
          <a:p>
            <a:pPr lvl="0" algn="just">
              <a:lnSpc>
                <a:spcPct val="150000"/>
              </a:lnSpc>
            </a:pPr>
            <a:r>
              <a:rPr lang="en-US" sz="1400" dirty="0"/>
              <a:t>BƯỚC 4: </a:t>
            </a:r>
            <a:r>
              <a:rPr lang="en-US" sz="1400" dirty="0" err="1"/>
              <a:t>Ký</a:t>
            </a:r>
            <a:r>
              <a:rPr lang="en-US" sz="1400" dirty="0"/>
              <a:t> zone</a:t>
            </a:r>
          </a:p>
          <a:p>
            <a:pPr lvl="0" algn="just">
              <a:lnSpc>
                <a:spcPct val="150000"/>
              </a:lnSpc>
            </a:pPr>
            <a:r>
              <a:rPr lang="en-US" sz="1400" dirty="0"/>
              <a:t>BƯỚC 5: </a:t>
            </a:r>
            <a:r>
              <a:rPr lang="en-US" sz="1400" dirty="0" err="1"/>
              <a:t>Thay</a:t>
            </a:r>
            <a:r>
              <a:rPr lang="en-US" sz="1400" dirty="0"/>
              <a:t> </a:t>
            </a:r>
            <a:r>
              <a:rPr lang="en-US" sz="1400" dirty="0" err="1"/>
              <a:t>đổi</a:t>
            </a:r>
            <a:r>
              <a:rPr lang="en-US" sz="1400" dirty="0"/>
              <a:t> </a:t>
            </a:r>
            <a:r>
              <a:rPr lang="en-US" sz="1400" dirty="0" err="1"/>
              <a:t>khóa</a:t>
            </a:r>
            <a:endParaRPr lang="en-US" sz="1400" dirty="0"/>
          </a:p>
          <a:p>
            <a:pPr lvl="0" algn="just">
              <a:lnSpc>
                <a:spcPct val="150000"/>
              </a:lnSpc>
            </a:pPr>
            <a:r>
              <a:rPr lang="en-US" sz="1400" dirty="0"/>
              <a:t>BƯỚC 6: </a:t>
            </a:r>
            <a:r>
              <a:rPr lang="en-US" sz="1400" dirty="0" err="1"/>
              <a:t>Ký</a:t>
            </a:r>
            <a:r>
              <a:rPr lang="en-US" sz="1400" dirty="0"/>
              <a:t> </a:t>
            </a:r>
            <a:r>
              <a:rPr lang="en-US" sz="1400" dirty="0" err="1"/>
              <a:t>lại</a:t>
            </a:r>
            <a:r>
              <a:rPr lang="en-US" sz="1400" dirty="0"/>
              <a:t> zone</a:t>
            </a:r>
          </a:p>
          <a:p>
            <a:pPr algn="just">
              <a:lnSpc>
                <a:spcPct val="150000"/>
              </a:lnSpc>
            </a:pPr>
            <a:endParaRPr lang="en-US" altLang="ko-KR" sz="1400" dirty="0">
              <a:solidFill>
                <a:schemeClr val="tx1">
                  <a:lumMod val="75000"/>
                  <a:lumOff val="25000"/>
                </a:schemeClr>
              </a:solidFill>
            </a:endParaRPr>
          </a:p>
        </p:txBody>
      </p:sp>
      <p:pic>
        <p:nvPicPr>
          <p:cNvPr id="22" name="Picture 21">
            <a:extLst>
              <a:ext uri="{FF2B5EF4-FFF2-40B4-BE49-F238E27FC236}">
                <a16:creationId xmlns:a16="http://schemas.microsoft.com/office/drawing/2014/main" id="{576EAB15-5146-4378-AEB0-A77A40C596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910" y="1828792"/>
            <a:ext cx="4043023" cy="4320540"/>
          </a:xfrm>
          <a:prstGeom prst="rect">
            <a:avLst/>
          </a:prstGeom>
          <a:noFill/>
        </p:spPr>
      </p:pic>
      <p:sp>
        <p:nvSpPr>
          <p:cNvPr id="20" name="TextBox 19">
            <a:extLst>
              <a:ext uri="{FF2B5EF4-FFF2-40B4-BE49-F238E27FC236}">
                <a16:creationId xmlns:a16="http://schemas.microsoft.com/office/drawing/2014/main" id="{D65B986B-B323-47DD-934F-67F44B441232}"/>
              </a:ext>
            </a:extLst>
          </p:cNvPr>
          <p:cNvSpPr txBox="1"/>
          <p:nvPr/>
        </p:nvSpPr>
        <p:spPr>
          <a:xfrm>
            <a:off x="8549196" y="3429000"/>
            <a:ext cx="3347530" cy="1668214"/>
          </a:xfrm>
          <a:prstGeom prst="rect">
            <a:avLst/>
          </a:prstGeom>
          <a:noFill/>
        </p:spPr>
        <p:txBody>
          <a:bodyPr wrap="square" rtlCol="0">
            <a:spAutoFit/>
          </a:bodyPr>
          <a:lstStyle/>
          <a:p>
            <a:pPr>
              <a:lnSpc>
                <a:spcPct val="150000"/>
              </a:lnSpc>
            </a:pPr>
            <a:r>
              <a:rPr lang="en-US" sz="1400" u="sng" dirty="0" err="1"/>
              <a:t>Trên</a:t>
            </a:r>
            <a:r>
              <a:rPr lang="en-US" sz="1400" u="sng" dirty="0"/>
              <a:t> resolver:</a:t>
            </a:r>
            <a:endParaRPr lang="en-US" sz="1400" dirty="0"/>
          </a:p>
          <a:p>
            <a:pPr lvl="0">
              <a:lnSpc>
                <a:spcPct val="150000"/>
              </a:lnSpc>
            </a:pPr>
            <a:r>
              <a:rPr lang="en-US" sz="1400" dirty="0"/>
              <a:t>BƯỚC 7: </a:t>
            </a:r>
            <a:r>
              <a:rPr lang="en-US" sz="1400" dirty="0" err="1"/>
              <a:t>Cấu</a:t>
            </a:r>
            <a:r>
              <a:rPr lang="en-US" sz="1400" dirty="0"/>
              <a:t> </a:t>
            </a:r>
            <a:r>
              <a:rPr lang="en-US" sz="1400" dirty="0" err="1"/>
              <a:t>hình</a:t>
            </a:r>
            <a:r>
              <a:rPr lang="en-US" sz="1400" dirty="0"/>
              <a:t> Trust Anchors</a:t>
            </a:r>
          </a:p>
          <a:p>
            <a:pPr lvl="0">
              <a:lnSpc>
                <a:spcPct val="150000"/>
              </a:lnSpc>
            </a:pPr>
            <a:r>
              <a:rPr lang="en-US" sz="1400" dirty="0"/>
              <a:t>BƯỚC 8: </a:t>
            </a:r>
            <a:r>
              <a:rPr lang="en-US" sz="1400" dirty="0" err="1"/>
              <a:t>Thiết</a:t>
            </a:r>
            <a:r>
              <a:rPr lang="en-US" sz="1400" dirty="0"/>
              <a:t> </a:t>
            </a:r>
            <a:r>
              <a:rPr lang="en-US" sz="1400" dirty="0" err="1"/>
              <a:t>lập</a:t>
            </a:r>
            <a:r>
              <a:rPr lang="en-US" sz="1400" dirty="0"/>
              <a:t> </a:t>
            </a:r>
            <a:r>
              <a:rPr lang="en-US" sz="1400" dirty="0" err="1"/>
              <a:t>chuỗi</a:t>
            </a:r>
            <a:r>
              <a:rPr lang="en-US" sz="1400" dirty="0"/>
              <a:t> tin </a:t>
            </a:r>
            <a:r>
              <a:rPr lang="en-US" sz="1400" dirty="0" err="1"/>
              <a:t>cậy</a:t>
            </a:r>
            <a:r>
              <a:rPr lang="en-US" sz="1400" dirty="0"/>
              <a:t> </a:t>
            </a:r>
            <a:r>
              <a:rPr lang="en-US" sz="1400" dirty="0" err="1"/>
              <a:t>và</a:t>
            </a:r>
            <a:r>
              <a:rPr lang="en-US" sz="1400" dirty="0"/>
              <a:t> </a:t>
            </a:r>
            <a:r>
              <a:rPr lang="en-US" sz="1400" dirty="0" err="1"/>
              <a:t>xác</a:t>
            </a:r>
            <a:r>
              <a:rPr lang="en-US" sz="1400" dirty="0"/>
              <a:t> </a:t>
            </a:r>
            <a:r>
              <a:rPr lang="en-US" sz="1400" dirty="0" err="1"/>
              <a:t>thực</a:t>
            </a:r>
            <a:r>
              <a:rPr lang="en-US" sz="1400" dirty="0"/>
              <a:t> </a:t>
            </a:r>
            <a:r>
              <a:rPr lang="en-US" sz="1400" dirty="0" err="1"/>
              <a:t>chữ</a:t>
            </a:r>
            <a:r>
              <a:rPr lang="en-US" sz="1400" dirty="0"/>
              <a:t> </a:t>
            </a:r>
            <a:r>
              <a:rPr lang="en-US" sz="1400" dirty="0" err="1"/>
              <a:t>ký</a:t>
            </a:r>
            <a:endParaRPr lang="en-US" sz="1400" dirty="0"/>
          </a:p>
          <a:p>
            <a:pPr>
              <a:lnSpc>
                <a:spcPct val="150000"/>
              </a:lnSpc>
            </a:pPr>
            <a:endParaRPr lang="en-US" sz="1400" dirty="0"/>
          </a:p>
        </p:txBody>
      </p:sp>
    </p:spTree>
    <p:extLst>
      <p:ext uri="{BB962C8B-B14F-4D97-AF65-F5344CB8AC3E}">
        <p14:creationId xmlns:p14="http://schemas.microsoft.com/office/powerpoint/2010/main" val="387762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23529" y="339509"/>
            <a:ext cx="11573197" cy="724247"/>
          </a:xfrm>
        </p:spPr>
        <p:txBody>
          <a:bodyPr/>
          <a:lstStyle/>
          <a:p>
            <a:r>
              <a:rPr lang="en-US" dirty="0" err="1"/>
              <a:t>Mục</a:t>
            </a:r>
            <a:r>
              <a:rPr lang="en-US" dirty="0"/>
              <a:t> </a:t>
            </a:r>
            <a:r>
              <a:rPr lang="en-US" dirty="0" err="1"/>
              <a:t>tiêu</a:t>
            </a:r>
            <a:r>
              <a:rPr lang="en-US" dirty="0"/>
              <a:t> </a:t>
            </a:r>
            <a:r>
              <a:rPr lang="en-US" dirty="0" err="1"/>
              <a:t>của</a:t>
            </a:r>
            <a:r>
              <a:rPr lang="en-US" dirty="0"/>
              <a:t> DNSSEC</a:t>
            </a:r>
          </a:p>
        </p:txBody>
      </p:sp>
      <p:sp>
        <p:nvSpPr>
          <p:cNvPr id="3" name="Rectangle: Rounded Corners 2">
            <a:extLst>
              <a:ext uri="{FF2B5EF4-FFF2-40B4-BE49-F238E27FC236}">
                <a16:creationId xmlns:a16="http://schemas.microsoft.com/office/drawing/2014/main" id="{63C4A58B-7EBE-45E6-A5D8-602EBF410DD4}"/>
              </a:ext>
            </a:extLst>
          </p:cNvPr>
          <p:cNvSpPr/>
          <p:nvPr/>
        </p:nvSpPr>
        <p:spPr>
          <a:xfrm>
            <a:off x="1939839" y="1618874"/>
            <a:ext cx="1828318" cy="1438987"/>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6F0F53E-0E01-4B73-A5B3-4D84BFB75242}"/>
              </a:ext>
            </a:extLst>
          </p:cNvPr>
          <p:cNvSpPr/>
          <p:nvPr/>
        </p:nvSpPr>
        <p:spPr>
          <a:xfrm>
            <a:off x="4961822" y="1618876"/>
            <a:ext cx="1708578" cy="1438985"/>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B1A48C-CE05-45EB-A351-8D8FB0C1E815}"/>
              </a:ext>
            </a:extLst>
          </p:cNvPr>
          <p:cNvSpPr/>
          <p:nvPr/>
        </p:nvSpPr>
        <p:spPr>
          <a:xfrm>
            <a:off x="7688772" y="1618875"/>
            <a:ext cx="2005644" cy="1438987"/>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866DA00-A0BD-4A0F-95E4-E37FDC7D6876}"/>
              </a:ext>
            </a:extLst>
          </p:cNvPr>
          <p:cNvGrpSpPr/>
          <p:nvPr/>
        </p:nvGrpSpPr>
        <p:grpSpPr>
          <a:xfrm>
            <a:off x="3652717" y="2031257"/>
            <a:ext cx="1456483" cy="436028"/>
            <a:chOff x="2906464" y="3248298"/>
            <a:chExt cx="1886168" cy="564662"/>
          </a:xfrm>
        </p:grpSpPr>
        <p:sp>
          <p:nvSpPr>
            <p:cNvPr id="13" name="Freeform: Shape 12">
              <a:extLst>
                <a:ext uri="{FF2B5EF4-FFF2-40B4-BE49-F238E27FC236}">
                  <a16:creationId xmlns:a16="http://schemas.microsoft.com/office/drawing/2014/main" id="{B0453FE2-C092-48C7-81F8-3AAEA800BA8C}"/>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Rounded Corners 3">
              <a:extLst>
                <a:ext uri="{FF2B5EF4-FFF2-40B4-BE49-F238E27FC236}">
                  <a16:creationId xmlns:a16="http://schemas.microsoft.com/office/drawing/2014/main" id="{91F60499-8EC7-42B8-8ABD-547E6BBC3E50}"/>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5169596-FA3A-4FED-BF00-A2D3C2CA7CC5}"/>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47F8A02-B6CC-4A16-8F16-F3EC8B0BFF4D}"/>
              </a:ext>
            </a:extLst>
          </p:cNvPr>
          <p:cNvGrpSpPr/>
          <p:nvPr/>
        </p:nvGrpSpPr>
        <p:grpSpPr>
          <a:xfrm>
            <a:off x="6481793" y="2050118"/>
            <a:ext cx="1456483" cy="436028"/>
            <a:chOff x="2906464" y="3248298"/>
            <a:chExt cx="1886168" cy="564662"/>
          </a:xfrm>
        </p:grpSpPr>
        <p:sp>
          <p:nvSpPr>
            <p:cNvPr id="25" name="Freeform: Shape 24">
              <a:extLst>
                <a:ext uri="{FF2B5EF4-FFF2-40B4-BE49-F238E27FC236}">
                  <a16:creationId xmlns:a16="http://schemas.microsoft.com/office/drawing/2014/main" id="{FCE6C775-AFF8-4EB7-8667-16634F8A6FD5}"/>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Rounded Corners 25">
              <a:extLst>
                <a:ext uri="{FF2B5EF4-FFF2-40B4-BE49-F238E27FC236}">
                  <a16:creationId xmlns:a16="http://schemas.microsoft.com/office/drawing/2014/main" id="{56CA46B4-331D-41DA-B1E9-C3650EFF5373}"/>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632A802-3551-43E5-9FB8-2E53BECC3CFC}"/>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직사각형 113">
            <a:extLst>
              <a:ext uri="{FF2B5EF4-FFF2-40B4-BE49-F238E27FC236}">
                <a16:creationId xmlns:a16="http://schemas.microsoft.com/office/drawing/2014/main" id="{5F7907DB-ECA4-4D09-9FD1-B0FDD41C5B0A}"/>
              </a:ext>
            </a:extLst>
          </p:cNvPr>
          <p:cNvSpPr>
            <a:spLocks noChangeArrowheads="1"/>
          </p:cNvSpPr>
          <p:nvPr/>
        </p:nvSpPr>
        <p:spPr bwMode="auto">
          <a:xfrm>
            <a:off x="10086975" y="3057863"/>
            <a:ext cx="1041996"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2021</a:t>
            </a:r>
            <a:endParaRPr lang="ko-KR" altLang="en-US" sz="2000" dirty="0">
              <a:solidFill>
                <a:schemeClr val="bg1"/>
              </a:solidFill>
            </a:endParaRPr>
          </a:p>
        </p:txBody>
      </p:sp>
      <p:sp>
        <p:nvSpPr>
          <p:cNvPr id="59" name="TextBox 58">
            <a:extLst>
              <a:ext uri="{FF2B5EF4-FFF2-40B4-BE49-F238E27FC236}">
                <a16:creationId xmlns:a16="http://schemas.microsoft.com/office/drawing/2014/main" id="{C42FDB9D-274F-4B57-880E-C7DA09188392}"/>
              </a:ext>
            </a:extLst>
          </p:cNvPr>
          <p:cNvSpPr txBox="1"/>
          <p:nvPr/>
        </p:nvSpPr>
        <p:spPr>
          <a:xfrm>
            <a:off x="2102292" y="1914773"/>
            <a:ext cx="1487927" cy="830997"/>
          </a:xfrm>
          <a:prstGeom prst="rect">
            <a:avLst/>
          </a:prstGeom>
          <a:noFill/>
        </p:spPr>
        <p:txBody>
          <a:bodyPr wrap="square" rtlCol="0">
            <a:spAutoFit/>
          </a:bodyPr>
          <a:lstStyle/>
          <a:p>
            <a:pPr algn="ctr"/>
            <a:r>
              <a:rPr lang="en-US" sz="1600" b="1" dirty="0">
                <a:solidFill>
                  <a:schemeClr val="bg1"/>
                </a:solidFill>
              </a:rPr>
              <a:t>Sender Authentication:</a:t>
            </a:r>
            <a:endParaRPr lang="ko-KR" altLang="en-US" sz="1600" b="1" dirty="0">
              <a:solidFill>
                <a:schemeClr val="bg1"/>
              </a:solidFill>
              <a:cs typeface="Arial" pitchFamily="34" charset="0"/>
            </a:endParaRPr>
          </a:p>
        </p:txBody>
      </p:sp>
      <p:sp>
        <p:nvSpPr>
          <p:cNvPr id="60" name="TextBox 59">
            <a:extLst>
              <a:ext uri="{FF2B5EF4-FFF2-40B4-BE49-F238E27FC236}">
                <a16:creationId xmlns:a16="http://schemas.microsoft.com/office/drawing/2014/main" id="{C29ACBA1-9CF2-4CC6-800B-4082022FEC84}"/>
              </a:ext>
            </a:extLst>
          </p:cNvPr>
          <p:cNvSpPr txBox="1"/>
          <p:nvPr/>
        </p:nvSpPr>
        <p:spPr>
          <a:xfrm>
            <a:off x="10079594" y="2403159"/>
            <a:ext cx="1056759" cy="277000"/>
          </a:xfrm>
          <a:prstGeom prst="rect">
            <a:avLst/>
          </a:prstGeom>
          <a:noFill/>
        </p:spPr>
        <p:txBody>
          <a:bodyPr wrap="square" rtlCol="0">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sp>
        <p:nvSpPr>
          <p:cNvPr id="61" name="TextBox 60">
            <a:extLst>
              <a:ext uri="{FF2B5EF4-FFF2-40B4-BE49-F238E27FC236}">
                <a16:creationId xmlns:a16="http://schemas.microsoft.com/office/drawing/2014/main" id="{A92AA34D-24C6-46EF-9EA7-C34ACE2C5584}"/>
              </a:ext>
            </a:extLst>
          </p:cNvPr>
          <p:cNvSpPr txBox="1"/>
          <p:nvPr/>
        </p:nvSpPr>
        <p:spPr>
          <a:xfrm>
            <a:off x="5303222" y="2013945"/>
            <a:ext cx="1056759" cy="584775"/>
          </a:xfrm>
          <a:prstGeom prst="rect">
            <a:avLst/>
          </a:prstGeom>
          <a:noFill/>
        </p:spPr>
        <p:txBody>
          <a:bodyPr wrap="square" rtlCol="0">
            <a:spAutoFit/>
          </a:bodyPr>
          <a:lstStyle/>
          <a:p>
            <a:pPr algn="ctr"/>
            <a:r>
              <a:rPr lang="en-US" sz="1600" b="1" dirty="0">
                <a:solidFill>
                  <a:schemeClr val="bg1"/>
                </a:solidFill>
              </a:rPr>
              <a:t>Data Integrity:</a:t>
            </a:r>
            <a:endParaRPr lang="ko-KR" altLang="en-US" sz="1600" b="1" dirty="0">
              <a:solidFill>
                <a:schemeClr val="bg1"/>
              </a:solidFill>
              <a:cs typeface="Arial" pitchFamily="34" charset="0"/>
            </a:endParaRPr>
          </a:p>
        </p:txBody>
      </p:sp>
      <p:sp>
        <p:nvSpPr>
          <p:cNvPr id="62" name="TextBox 61">
            <a:extLst>
              <a:ext uri="{FF2B5EF4-FFF2-40B4-BE49-F238E27FC236}">
                <a16:creationId xmlns:a16="http://schemas.microsoft.com/office/drawing/2014/main" id="{7B895A61-3389-4DE3-B5B1-27634633765B}"/>
              </a:ext>
            </a:extLst>
          </p:cNvPr>
          <p:cNvSpPr txBox="1"/>
          <p:nvPr/>
        </p:nvSpPr>
        <p:spPr>
          <a:xfrm>
            <a:off x="7780282" y="1873217"/>
            <a:ext cx="1822623" cy="830997"/>
          </a:xfrm>
          <a:prstGeom prst="rect">
            <a:avLst/>
          </a:prstGeom>
          <a:noFill/>
        </p:spPr>
        <p:txBody>
          <a:bodyPr wrap="square" rtlCol="0">
            <a:spAutoFit/>
          </a:bodyPr>
          <a:lstStyle/>
          <a:p>
            <a:pPr algn="ctr"/>
            <a:r>
              <a:rPr lang="en-US" sz="1600" b="1" dirty="0">
                <a:solidFill>
                  <a:schemeClr val="bg1"/>
                </a:solidFill>
              </a:rPr>
              <a:t>Authenticated denial of existence:</a:t>
            </a:r>
            <a:endParaRPr lang="ko-KR" altLang="en-US" sz="1600" b="1" dirty="0">
              <a:solidFill>
                <a:schemeClr val="bg1"/>
              </a:solidFill>
              <a:cs typeface="Arial" pitchFamily="34" charset="0"/>
            </a:endParaRPr>
          </a:p>
        </p:txBody>
      </p:sp>
      <p:sp>
        <p:nvSpPr>
          <p:cNvPr id="66" name="TextBox 65">
            <a:extLst>
              <a:ext uri="{FF2B5EF4-FFF2-40B4-BE49-F238E27FC236}">
                <a16:creationId xmlns:a16="http://schemas.microsoft.com/office/drawing/2014/main" id="{94B54EC7-DAFA-4BCD-B1DC-00C4186C4E4C}"/>
              </a:ext>
            </a:extLst>
          </p:cNvPr>
          <p:cNvSpPr txBox="1"/>
          <p:nvPr/>
        </p:nvSpPr>
        <p:spPr>
          <a:xfrm>
            <a:off x="1961360" y="3436635"/>
            <a:ext cx="1743127" cy="889154"/>
          </a:xfrm>
          <a:prstGeom prst="rect">
            <a:avLst/>
          </a:prstGeom>
          <a:noFill/>
        </p:spPr>
        <p:txBody>
          <a:bodyPr wrap="square" rtlCol="0">
            <a:spAutoFit/>
          </a:bodyPr>
          <a:lstStyle/>
          <a:p>
            <a:pPr algn="just">
              <a:lnSpc>
                <a:spcPct val="150000"/>
              </a:lnSpc>
            </a:pPr>
            <a:r>
              <a:rPr lang="en-US" sz="1200" dirty="0"/>
              <a:t>Sender Authentication: </a:t>
            </a:r>
            <a:r>
              <a:rPr lang="en-US" sz="1200" dirty="0" err="1"/>
              <a:t>chứng</a:t>
            </a:r>
            <a:r>
              <a:rPr lang="en-US" sz="1200" dirty="0"/>
              <a:t> </a:t>
            </a:r>
            <a:r>
              <a:rPr lang="en-US" sz="1200" dirty="0" err="1"/>
              <a:t>thực</a:t>
            </a:r>
            <a:r>
              <a:rPr lang="en-US" sz="1200" dirty="0"/>
              <a:t> </a:t>
            </a:r>
            <a:r>
              <a:rPr lang="en-US" sz="1200" dirty="0" err="1"/>
              <a:t>dữ</a:t>
            </a:r>
            <a:r>
              <a:rPr lang="en-US" sz="1200" dirty="0"/>
              <a:t> </a:t>
            </a:r>
            <a:r>
              <a:rPr lang="en-US" sz="1200" dirty="0" err="1"/>
              <a:t>liệu</a:t>
            </a:r>
            <a:r>
              <a:rPr lang="en-US" sz="1200" dirty="0"/>
              <a:t> </a:t>
            </a:r>
            <a:r>
              <a:rPr lang="en-US" sz="1200" dirty="0" err="1"/>
              <a:t>cho</a:t>
            </a:r>
            <a:r>
              <a:rPr lang="en-US" sz="1200" dirty="0"/>
              <a:t> </a:t>
            </a:r>
            <a:r>
              <a:rPr lang="en-US" sz="1200" dirty="0" err="1"/>
              <a:t>quá</a:t>
            </a:r>
            <a:r>
              <a:rPr lang="en-US" sz="1200" dirty="0"/>
              <a:t> </a:t>
            </a:r>
            <a:r>
              <a:rPr lang="en-US" sz="1200" dirty="0" err="1"/>
              <a:t>trình</a:t>
            </a:r>
            <a:r>
              <a:rPr lang="en-US" sz="1200" dirty="0"/>
              <a:t> </a:t>
            </a:r>
            <a:r>
              <a:rPr lang="en-US" sz="1200" dirty="0" err="1"/>
              <a:t>gửi</a:t>
            </a:r>
            <a:r>
              <a:rPr lang="en-US" sz="1200" dirty="0"/>
              <a:t> </a:t>
            </a:r>
            <a:r>
              <a:rPr lang="en-US" sz="1200" dirty="0" err="1"/>
              <a:t>đi</a:t>
            </a:r>
            <a:endParaRPr lang="ko-KR" altLang="en-US" sz="1200" b="1" dirty="0">
              <a:solidFill>
                <a:schemeClr val="tx1">
                  <a:lumMod val="75000"/>
                  <a:lumOff val="25000"/>
                </a:schemeClr>
              </a:solidFill>
              <a:cs typeface="Arial" pitchFamily="34" charset="0"/>
            </a:endParaRPr>
          </a:p>
        </p:txBody>
      </p:sp>
      <p:sp>
        <p:nvSpPr>
          <p:cNvPr id="69" name="TextBox 68">
            <a:extLst>
              <a:ext uri="{FF2B5EF4-FFF2-40B4-BE49-F238E27FC236}">
                <a16:creationId xmlns:a16="http://schemas.microsoft.com/office/drawing/2014/main" id="{F1755A60-F483-4108-AEB5-6747E76646C8}"/>
              </a:ext>
            </a:extLst>
          </p:cNvPr>
          <p:cNvSpPr txBox="1"/>
          <p:nvPr/>
        </p:nvSpPr>
        <p:spPr>
          <a:xfrm>
            <a:off x="4803735" y="3337323"/>
            <a:ext cx="1895716" cy="1720151"/>
          </a:xfrm>
          <a:prstGeom prst="rect">
            <a:avLst/>
          </a:prstGeom>
          <a:noFill/>
        </p:spPr>
        <p:txBody>
          <a:bodyPr wrap="square" rtlCol="0">
            <a:spAutoFit/>
          </a:bodyPr>
          <a:lstStyle/>
          <a:p>
            <a:pPr lvl="0" algn="just" fontAlgn="base">
              <a:lnSpc>
                <a:spcPct val="150000"/>
              </a:lnSpc>
            </a:pPr>
            <a:r>
              <a:rPr lang="en-US" sz="1200" dirty="0"/>
              <a:t>Data Integrity: </a:t>
            </a:r>
            <a:r>
              <a:rPr lang="en-US" sz="1200" dirty="0" err="1"/>
              <a:t>bảo</a:t>
            </a:r>
            <a:r>
              <a:rPr lang="en-US" sz="1200" dirty="0"/>
              <a:t> </a:t>
            </a:r>
            <a:r>
              <a:rPr lang="en-US" sz="1200" dirty="0" err="1"/>
              <a:t>vệ</a:t>
            </a:r>
            <a:r>
              <a:rPr lang="en-US" sz="1200" dirty="0"/>
              <a:t> </a:t>
            </a:r>
            <a:r>
              <a:rPr lang="en-US" sz="1200" dirty="0" err="1"/>
              <a:t>toàn</a:t>
            </a:r>
            <a:r>
              <a:rPr lang="en-US" sz="1200" dirty="0"/>
              <a:t> </a:t>
            </a:r>
            <a:r>
              <a:rPr lang="en-US" sz="1200" dirty="0" err="1"/>
              <a:t>vẹn</a:t>
            </a:r>
            <a:r>
              <a:rPr lang="en-US" sz="1200" dirty="0"/>
              <a:t> </a:t>
            </a:r>
            <a:r>
              <a:rPr lang="en-US" sz="1200" dirty="0" err="1"/>
              <a:t>dữ</a:t>
            </a:r>
            <a:r>
              <a:rPr lang="en-US" sz="1200" dirty="0"/>
              <a:t> </a:t>
            </a:r>
            <a:r>
              <a:rPr lang="en-US" sz="1200" dirty="0" err="1"/>
              <a:t>liệu</a:t>
            </a:r>
            <a:r>
              <a:rPr lang="en-US" sz="1200" dirty="0"/>
              <a:t> </a:t>
            </a:r>
            <a:r>
              <a:rPr lang="en-US" sz="1200" dirty="0" err="1"/>
              <a:t>trong</a:t>
            </a:r>
            <a:r>
              <a:rPr lang="en-US" sz="1200" dirty="0"/>
              <a:t> </a:t>
            </a:r>
            <a:r>
              <a:rPr lang="en-US" sz="1200" dirty="0" err="1"/>
              <a:t>quá</a:t>
            </a:r>
            <a:r>
              <a:rPr lang="en-US" sz="1200" dirty="0"/>
              <a:t> </a:t>
            </a:r>
            <a:r>
              <a:rPr lang="en-US" sz="1200" dirty="0" err="1"/>
              <a:t>trình</a:t>
            </a:r>
            <a:r>
              <a:rPr lang="en-US" sz="1200" dirty="0"/>
              <a:t> </a:t>
            </a:r>
            <a:r>
              <a:rPr lang="en-US" sz="1200" dirty="0" err="1"/>
              <a:t>truyền</a:t>
            </a:r>
            <a:r>
              <a:rPr lang="en-US" sz="1200" dirty="0"/>
              <a:t>, </a:t>
            </a:r>
            <a:r>
              <a:rPr lang="en-US" sz="1200" dirty="0" err="1"/>
              <a:t>giúp</a:t>
            </a:r>
            <a:r>
              <a:rPr lang="en-US" sz="1200" dirty="0"/>
              <a:t> </a:t>
            </a:r>
            <a:r>
              <a:rPr lang="en-US" sz="1200" dirty="0" err="1"/>
              <a:t>người</a:t>
            </a:r>
            <a:r>
              <a:rPr lang="en-US" sz="1200" dirty="0"/>
              <a:t> </a:t>
            </a:r>
            <a:r>
              <a:rPr lang="en-US" sz="1200" dirty="0" err="1"/>
              <a:t>nhận</a:t>
            </a:r>
            <a:r>
              <a:rPr lang="en-US" sz="1200" dirty="0"/>
              <a:t> </a:t>
            </a:r>
            <a:r>
              <a:rPr lang="en-US" sz="1200" dirty="0" err="1"/>
              <a:t>được</a:t>
            </a:r>
            <a:r>
              <a:rPr lang="en-US" sz="1200" dirty="0"/>
              <a:t> </a:t>
            </a:r>
            <a:r>
              <a:rPr lang="en-US" sz="1200" dirty="0" err="1"/>
              <a:t>đảm</a:t>
            </a:r>
            <a:r>
              <a:rPr lang="en-US" sz="1200" dirty="0"/>
              <a:t> </a:t>
            </a:r>
            <a:r>
              <a:rPr lang="en-US" sz="1200" dirty="0" err="1"/>
              <a:t>bảo</a:t>
            </a:r>
            <a:r>
              <a:rPr lang="en-US" sz="1200" dirty="0"/>
              <a:t> </a:t>
            </a:r>
            <a:r>
              <a:rPr lang="en-US" sz="1200" dirty="0" err="1"/>
              <a:t>dữ</a:t>
            </a:r>
            <a:r>
              <a:rPr lang="en-US" sz="1200" dirty="0"/>
              <a:t> </a:t>
            </a:r>
            <a:r>
              <a:rPr lang="en-US" sz="1200" dirty="0" err="1"/>
              <a:t>liệu</a:t>
            </a:r>
            <a:r>
              <a:rPr lang="en-US" sz="1200" dirty="0"/>
              <a:t> </a:t>
            </a:r>
            <a:r>
              <a:rPr lang="en-US" sz="1200" dirty="0" err="1"/>
              <a:t>không</a:t>
            </a:r>
            <a:r>
              <a:rPr lang="en-US" sz="1200" dirty="0"/>
              <a:t> </a:t>
            </a:r>
            <a:r>
              <a:rPr lang="en-US" sz="1200" dirty="0" err="1"/>
              <a:t>bị</a:t>
            </a:r>
            <a:r>
              <a:rPr lang="en-US" sz="1200" dirty="0"/>
              <a:t> </a:t>
            </a:r>
            <a:r>
              <a:rPr lang="en-US" sz="1200" dirty="0" err="1"/>
              <a:t>thay</a:t>
            </a:r>
            <a:r>
              <a:rPr lang="en-US" sz="1200" dirty="0"/>
              <a:t> </a:t>
            </a:r>
            <a:r>
              <a:rPr lang="en-US" sz="1200" dirty="0" err="1"/>
              <a:t>đổi</a:t>
            </a:r>
            <a:r>
              <a:rPr lang="en-US" sz="1200" dirty="0"/>
              <a:t>.</a:t>
            </a:r>
          </a:p>
        </p:txBody>
      </p:sp>
      <p:sp>
        <p:nvSpPr>
          <p:cNvPr id="72" name="TextBox 71">
            <a:extLst>
              <a:ext uri="{FF2B5EF4-FFF2-40B4-BE49-F238E27FC236}">
                <a16:creationId xmlns:a16="http://schemas.microsoft.com/office/drawing/2014/main" id="{97B51C02-00F0-4D05-A289-4A8A764529B2}"/>
              </a:ext>
            </a:extLst>
          </p:cNvPr>
          <p:cNvSpPr txBox="1"/>
          <p:nvPr/>
        </p:nvSpPr>
        <p:spPr>
          <a:xfrm>
            <a:off x="7798700" y="3436635"/>
            <a:ext cx="1895716" cy="1997150"/>
          </a:xfrm>
          <a:prstGeom prst="rect">
            <a:avLst/>
          </a:prstGeom>
          <a:noFill/>
        </p:spPr>
        <p:txBody>
          <a:bodyPr wrap="square" rtlCol="0">
            <a:spAutoFit/>
          </a:bodyPr>
          <a:lstStyle/>
          <a:p>
            <a:pPr lvl="0" algn="just" fontAlgn="base">
              <a:lnSpc>
                <a:spcPct val="150000"/>
              </a:lnSpc>
            </a:pPr>
            <a:r>
              <a:rPr lang="en-US" sz="1200" dirty="0"/>
              <a:t>Authenticated denial of existence: </a:t>
            </a:r>
            <a:r>
              <a:rPr lang="en-US" sz="1200" dirty="0" err="1"/>
              <a:t>ngăn</a:t>
            </a:r>
            <a:r>
              <a:rPr lang="en-US" sz="1200" dirty="0"/>
              <a:t> </a:t>
            </a:r>
            <a:r>
              <a:rPr lang="en-US" sz="1200" dirty="0" err="1"/>
              <a:t>chặn</a:t>
            </a:r>
            <a:r>
              <a:rPr lang="en-US" sz="1200" dirty="0"/>
              <a:t> </a:t>
            </a:r>
            <a:r>
              <a:rPr lang="en-US" sz="1200" dirty="0" err="1"/>
              <a:t>kẻ</a:t>
            </a:r>
            <a:r>
              <a:rPr lang="en-US" sz="1200" dirty="0"/>
              <a:t> </a:t>
            </a:r>
            <a:r>
              <a:rPr lang="en-US" sz="1200" dirty="0" err="1"/>
              <a:t>tấn</a:t>
            </a:r>
            <a:r>
              <a:rPr lang="en-US" sz="1200" dirty="0"/>
              <a:t> </a:t>
            </a:r>
            <a:r>
              <a:rPr lang="en-US" sz="1200" dirty="0" err="1"/>
              <a:t>công</a:t>
            </a:r>
            <a:r>
              <a:rPr lang="en-US" sz="1200" dirty="0"/>
              <a:t>, </a:t>
            </a:r>
            <a:r>
              <a:rPr lang="en-US" sz="1200" dirty="0" err="1"/>
              <a:t>chúng</a:t>
            </a:r>
            <a:r>
              <a:rPr lang="en-US" sz="1200" dirty="0"/>
              <a:t> </a:t>
            </a:r>
            <a:r>
              <a:rPr lang="en-US" sz="1200" dirty="0" err="1"/>
              <a:t>phá</a:t>
            </a:r>
            <a:r>
              <a:rPr lang="en-US" sz="1200" dirty="0"/>
              <a:t> </a:t>
            </a:r>
            <a:r>
              <a:rPr lang="en-US" sz="1200" dirty="0" err="1"/>
              <a:t>hoại</a:t>
            </a:r>
            <a:r>
              <a:rPr lang="en-US" sz="1200" dirty="0"/>
              <a:t> </a:t>
            </a:r>
            <a:r>
              <a:rPr lang="en-US" sz="1200" dirty="0" err="1"/>
              <a:t>bằng</a:t>
            </a:r>
            <a:r>
              <a:rPr lang="en-US" sz="1200" dirty="0"/>
              <a:t> </a:t>
            </a:r>
            <a:r>
              <a:rPr lang="en-US" sz="1200" dirty="0" err="1"/>
              <a:t>cách</a:t>
            </a:r>
            <a:r>
              <a:rPr lang="en-US" sz="1200" dirty="0"/>
              <a:t> </a:t>
            </a:r>
            <a:r>
              <a:rPr lang="en-US" sz="1200" dirty="0" err="1"/>
              <a:t>tự</a:t>
            </a:r>
            <a:r>
              <a:rPr lang="en-US" sz="1200" dirty="0"/>
              <a:t> </a:t>
            </a:r>
            <a:r>
              <a:rPr lang="en-US" sz="1200" dirty="0" err="1"/>
              <a:t>động</a:t>
            </a:r>
            <a:r>
              <a:rPr lang="en-US" sz="1200" dirty="0"/>
              <a:t> </a:t>
            </a:r>
            <a:r>
              <a:rPr lang="en-US" sz="1200" dirty="0" err="1"/>
              <a:t>gửi</a:t>
            </a:r>
            <a:r>
              <a:rPr lang="en-US" sz="1200" dirty="0"/>
              <a:t> </a:t>
            </a:r>
            <a:r>
              <a:rPr lang="en-US" sz="1200" dirty="0" err="1"/>
              <a:t>xác</a:t>
            </a:r>
            <a:r>
              <a:rPr lang="en-US" sz="1200" dirty="0"/>
              <a:t> </a:t>
            </a:r>
            <a:r>
              <a:rPr lang="en-US" sz="1200" dirty="0" err="1"/>
              <a:t>nhận</a:t>
            </a:r>
            <a:r>
              <a:rPr lang="en-US" sz="1200" dirty="0"/>
              <a:t> </a:t>
            </a:r>
            <a:r>
              <a:rPr lang="en-US" sz="1200" dirty="0" err="1"/>
              <a:t>là</a:t>
            </a:r>
            <a:r>
              <a:rPr lang="en-US" sz="1200" dirty="0"/>
              <a:t> </a:t>
            </a:r>
            <a:r>
              <a:rPr lang="en-US" sz="1200" dirty="0" err="1"/>
              <a:t>không</a:t>
            </a:r>
            <a:r>
              <a:rPr lang="en-US" sz="1200" dirty="0"/>
              <a:t> </a:t>
            </a:r>
            <a:r>
              <a:rPr lang="en-US" sz="1200" dirty="0" err="1"/>
              <a:t>tồn</a:t>
            </a:r>
            <a:r>
              <a:rPr lang="en-US" sz="1200" dirty="0"/>
              <a:t> </a:t>
            </a:r>
            <a:r>
              <a:rPr lang="en-US" sz="1200" dirty="0" err="1"/>
              <a:t>tại</a:t>
            </a:r>
            <a:r>
              <a:rPr lang="en-US" sz="1200" dirty="0"/>
              <a:t> </a:t>
            </a:r>
            <a:r>
              <a:rPr lang="en-US" sz="1200" dirty="0" err="1"/>
              <a:t>dữ</a:t>
            </a:r>
            <a:r>
              <a:rPr lang="en-US" sz="1200" dirty="0"/>
              <a:t> </a:t>
            </a:r>
            <a:r>
              <a:rPr lang="en-US" sz="1200" dirty="0" err="1"/>
              <a:t>liệu</a:t>
            </a:r>
            <a:r>
              <a:rPr lang="en-US" sz="1200" dirty="0"/>
              <a:t> </a:t>
            </a:r>
            <a:r>
              <a:rPr lang="en-US" sz="1200" dirty="0" err="1"/>
              <a:t>mà</a:t>
            </a:r>
            <a:r>
              <a:rPr lang="en-US" sz="1200" dirty="0"/>
              <a:t> Client </a:t>
            </a:r>
            <a:r>
              <a:rPr lang="en-US" sz="1200" dirty="0" err="1"/>
              <a:t>truy</a:t>
            </a:r>
            <a:r>
              <a:rPr lang="en-US" sz="1200" dirty="0"/>
              <a:t> </a:t>
            </a:r>
            <a:r>
              <a:rPr lang="en-US" sz="1200" dirty="0" err="1"/>
              <a:t>vấn</a:t>
            </a:r>
            <a:endParaRPr lang="en-US" sz="1200" dirty="0"/>
          </a:p>
        </p:txBody>
      </p:sp>
    </p:spTree>
    <p:extLst>
      <p:ext uri="{BB962C8B-B14F-4D97-AF65-F5344CB8AC3E}">
        <p14:creationId xmlns:p14="http://schemas.microsoft.com/office/powerpoint/2010/main" val="397964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5412823-D8BC-40BA-9B88-A93308FADC2B}"/>
              </a:ext>
            </a:extLst>
          </p:cNvPr>
          <p:cNvSpPr>
            <a:spLocks noGrp="1"/>
          </p:cNvSpPr>
          <p:nvPr>
            <p:ph type="body" sz="quarter" idx="10"/>
          </p:nvPr>
        </p:nvSpPr>
        <p:spPr/>
        <p:txBody>
          <a:bodyPr/>
          <a:lstStyle/>
          <a:p>
            <a:r>
              <a:rPr lang="en-US" sz="3000" b="1" i="1" dirty="0" err="1"/>
              <a:t>Cấu</a:t>
            </a:r>
            <a:r>
              <a:rPr lang="en-US" sz="3000" b="1" i="1" dirty="0"/>
              <a:t> </a:t>
            </a:r>
            <a:r>
              <a:rPr lang="en-US" sz="3000" b="1" i="1" dirty="0" err="1"/>
              <a:t>trúc</a:t>
            </a:r>
            <a:r>
              <a:rPr lang="en-US" sz="3000" b="1" i="1" dirty="0"/>
              <a:t> </a:t>
            </a:r>
            <a:r>
              <a:rPr lang="en-US" sz="3000" b="1" i="1" dirty="0" err="1"/>
              <a:t>của</a:t>
            </a:r>
            <a:r>
              <a:rPr lang="en-US" sz="3000" b="1" i="1" dirty="0"/>
              <a:t> DNSSEC</a:t>
            </a:r>
          </a:p>
        </p:txBody>
      </p:sp>
      <p:sp>
        <p:nvSpPr>
          <p:cNvPr id="9" name="TextBox 8">
            <a:extLst>
              <a:ext uri="{FF2B5EF4-FFF2-40B4-BE49-F238E27FC236}">
                <a16:creationId xmlns:a16="http://schemas.microsoft.com/office/drawing/2014/main" id="{60DF57CA-630F-4E81-B3A6-E6966B29C4EB}"/>
              </a:ext>
            </a:extLst>
          </p:cNvPr>
          <p:cNvSpPr txBox="1"/>
          <p:nvPr/>
        </p:nvSpPr>
        <p:spPr>
          <a:xfrm>
            <a:off x="815520" y="1531393"/>
            <a:ext cx="10609953" cy="1477328"/>
          </a:xfrm>
          <a:prstGeom prst="rect">
            <a:avLst/>
          </a:prstGeom>
          <a:noFill/>
        </p:spPr>
        <p:txBody>
          <a:bodyPr wrap="square" rtlCol="0">
            <a:spAutoFit/>
          </a:bodyPr>
          <a:lstStyle/>
          <a:p>
            <a:pPr fontAlgn="base"/>
            <a:r>
              <a:rPr lang="en-US" dirty="0">
                <a:solidFill>
                  <a:schemeClr val="bg1"/>
                </a:solidFill>
              </a:rPr>
              <a:t>	</a:t>
            </a:r>
            <a:r>
              <a:rPr lang="en-US" dirty="0" err="1">
                <a:solidFill>
                  <a:schemeClr val="bg1"/>
                </a:solidFill>
              </a:rPr>
              <a:t>Thay</a:t>
            </a:r>
            <a:r>
              <a:rPr lang="en-US" dirty="0">
                <a:solidFill>
                  <a:schemeClr val="bg1"/>
                </a:solidFill>
              </a:rPr>
              <a:t> </a:t>
            </a:r>
            <a:r>
              <a:rPr lang="en-US" dirty="0" err="1">
                <a:solidFill>
                  <a:schemeClr val="bg1"/>
                </a:solidFill>
              </a:rPr>
              <a:t>vì</a:t>
            </a:r>
            <a:r>
              <a:rPr lang="en-US" dirty="0">
                <a:solidFill>
                  <a:schemeClr val="bg1"/>
                </a:solidFill>
              </a:rPr>
              <a:t> </a:t>
            </a:r>
            <a:r>
              <a:rPr lang="en-US" dirty="0" err="1">
                <a:solidFill>
                  <a:schemeClr val="bg1"/>
                </a:solidFill>
              </a:rPr>
              <a:t>hệ</a:t>
            </a:r>
            <a:r>
              <a:rPr lang="en-US" dirty="0">
                <a:solidFill>
                  <a:schemeClr val="bg1"/>
                </a:solidFill>
              </a:rPr>
              <a:t> </a:t>
            </a:r>
            <a:r>
              <a:rPr lang="en-US" dirty="0" err="1">
                <a:solidFill>
                  <a:schemeClr val="bg1"/>
                </a:solidFill>
              </a:rPr>
              <a:t>thống</a:t>
            </a:r>
            <a:r>
              <a:rPr lang="en-US" dirty="0">
                <a:solidFill>
                  <a:schemeClr val="bg1"/>
                </a:solidFill>
              </a:rPr>
              <a:t> DNS </a:t>
            </a:r>
            <a:r>
              <a:rPr lang="en-US" dirty="0" err="1">
                <a:solidFill>
                  <a:schemeClr val="bg1"/>
                </a:solidFill>
              </a:rPr>
              <a:t>có</a:t>
            </a:r>
            <a:r>
              <a:rPr lang="en-US" dirty="0">
                <a:solidFill>
                  <a:schemeClr val="bg1"/>
                </a:solidFill>
              </a:rPr>
              <a:t> 4 </a:t>
            </a:r>
            <a:r>
              <a:rPr lang="en-US" dirty="0" err="1">
                <a:solidFill>
                  <a:schemeClr val="bg1"/>
                </a:solidFill>
              </a:rPr>
              <a:t>phần</a:t>
            </a:r>
            <a:r>
              <a:rPr lang="en-US" dirty="0">
                <a:solidFill>
                  <a:schemeClr val="bg1"/>
                </a:solidFill>
              </a:rPr>
              <a:t> </a:t>
            </a:r>
            <a:r>
              <a:rPr lang="en-US" dirty="0" err="1">
                <a:solidFill>
                  <a:schemeClr val="bg1"/>
                </a:solidFill>
              </a:rPr>
              <a:t>tử</a:t>
            </a:r>
            <a:r>
              <a:rPr lang="en-US" dirty="0">
                <a:solidFill>
                  <a:schemeClr val="bg1"/>
                </a:solidFill>
              </a:rPr>
              <a:t> </a:t>
            </a:r>
            <a:r>
              <a:rPr lang="en-US" dirty="0" err="1">
                <a:solidFill>
                  <a:schemeClr val="bg1"/>
                </a:solidFill>
              </a:rPr>
              <a:t>chính</a:t>
            </a:r>
            <a:r>
              <a:rPr lang="en-US" dirty="0">
                <a:solidFill>
                  <a:schemeClr val="bg1"/>
                </a:solidFill>
              </a:rPr>
              <a:t> : Delegation, Zone file management, Zone file distribution, resolving. </a:t>
            </a:r>
            <a:r>
              <a:rPr lang="en-US" dirty="0" err="1">
                <a:solidFill>
                  <a:schemeClr val="bg1"/>
                </a:solidFill>
              </a:rPr>
              <a:t>Thì</a:t>
            </a:r>
            <a:r>
              <a:rPr lang="en-US" dirty="0">
                <a:solidFill>
                  <a:schemeClr val="bg1"/>
                </a:solidFill>
              </a:rPr>
              <a:t> </a:t>
            </a:r>
            <a:r>
              <a:rPr lang="en-US" dirty="0" err="1">
                <a:solidFill>
                  <a:schemeClr val="bg1"/>
                </a:solidFill>
              </a:rPr>
              <a:t>giờ</a:t>
            </a:r>
            <a:r>
              <a:rPr lang="en-US" dirty="0">
                <a:solidFill>
                  <a:schemeClr val="bg1"/>
                </a:solidFill>
              </a:rPr>
              <a:t> </a:t>
            </a:r>
            <a:r>
              <a:rPr lang="en-US" dirty="0" err="1">
                <a:solidFill>
                  <a:schemeClr val="bg1"/>
                </a:solidFill>
              </a:rPr>
              <a:t>đây</a:t>
            </a:r>
            <a:r>
              <a:rPr lang="en-US" dirty="0">
                <a:solidFill>
                  <a:schemeClr val="bg1"/>
                </a:solidFill>
              </a:rPr>
              <a:t> </a:t>
            </a:r>
            <a:r>
              <a:rPr lang="en-US" dirty="0" err="1">
                <a:solidFill>
                  <a:schemeClr val="bg1"/>
                </a:solidFill>
              </a:rPr>
              <a:t>sẽ</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thêm</a:t>
            </a:r>
            <a:r>
              <a:rPr lang="en-US" dirty="0">
                <a:solidFill>
                  <a:schemeClr val="bg1"/>
                </a:solidFill>
              </a:rPr>
              <a:t> 2 </a:t>
            </a:r>
            <a:r>
              <a:rPr lang="en-US" dirty="0" err="1">
                <a:solidFill>
                  <a:schemeClr val="bg1"/>
                </a:solidFill>
              </a:rPr>
              <a:t>phần</a:t>
            </a:r>
            <a:r>
              <a:rPr lang="en-US" dirty="0">
                <a:solidFill>
                  <a:schemeClr val="bg1"/>
                </a:solidFill>
              </a:rPr>
              <a:t> </a:t>
            </a:r>
            <a:r>
              <a:rPr lang="en-US" dirty="0" err="1">
                <a:solidFill>
                  <a:schemeClr val="bg1"/>
                </a:solidFill>
              </a:rPr>
              <a:t>tử</a:t>
            </a:r>
            <a:r>
              <a:rPr lang="en-US" dirty="0">
                <a:solidFill>
                  <a:schemeClr val="bg1"/>
                </a:solidFill>
              </a:rPr>
              <a:t> </a:t>
            </a:r>
            <a:r>
              <a:rPr lang="en-US" dirty="0" err="1">
                <a:solidFill>
                  <a:schemeClr val="bg1"/>
                </a:solidFill>
              </a:rPr>
              <a:t>đó</a:t>
            </a:r>
            <a:r>
              <a:rPr lang="en-US" dirty="0">
                <a:solidFill>
                  <a:schemeClr val="bg1"/>
                </a:solidFill>
              </a:rPr>
              <a:t> </a:t>
            </a:r>
            <a:r>
              <a:rPr lang="en-US" dirty="0" err="1">
                <a:solidFill>
                  <a:schemeClr val="bg1"/>
                </a:solidFill>
              </a:rPr>
              <a:t>là</a:t>
            </a:r>
            <a:r>
              <a:rPr lang="en-US" dirty="0">
                <a:solidFill>
                  <a:schemeClr val="bg1"/>
                </a:solidFill>
              </a:rPr>
              <a:t> Zone File Signing </a:t>
            </a:r>
            <a:r>
              <a:rPr lang="en-US" dirty="0" err="1">
                <a:solidFill>
                  <a:schemeClr val="bg1"/>
                </a:solidFill>
              </a:rPr>
              <a:t>và</a:t>
            </a:r>
            <a:r>
              <a:rPr lang="en-US" dirty="0">
                <a:solidFill>
                  <a:schemeClr val="bg1"/>
                </a:solidFill>
              </a:rPr>
              <a:t> Verifying </a:t>
            </a:r>
            <a:r>
              <a:rPr lang="en-US" dirty="0" err="1">
                <a:solidFill>
                  <a:schemeClr val="bg1"/>
                </a:solidFill>
              </a:rPr>
              <a:t>để</a:t>
            </a:r>
            <a:r>
              <a:rPr lang="en-US" dirty="0">
                <a:solidFill>
                  <a:schemeClr val="bg1"/>
                </a:solidFill>
              </a:rPr>
              <a:t> </a:t>
            </a:r>
            <a:r>
              <a:rPr lang="en-US" dirty="0" err="1">
                <a:solidFill>
                  <a:schemeClr val="bg1"/>
                </a:solidFill>
              </a:rPr>
              <a:t>trở</a:t>
            </a:r>
            <a:r>
              <a:rPr lang="en-US" dirty="0">
                <a:solidFill>
                  <a:schemeClr val="bg1"/>
                </a:solidFill>
              </a:rPr>
              <a:t> </a:t>
            </a:r>
            <a:r>
              <a:rPr lang="en-US" dirty="0" err="1">
                <a:solidFill>
                  <a:schemeClr val="bg1"/>
                </a:solidFill>
              </a:rPr>
              <a:t>thành</a:t>
            </a:r>
            <a:r>
              <a:rPr lang="en-US" dirty="0">
                <a:solidFill>
                  <a:schemeClr val="bg1"/>
                </a:solidFill>
              </a:rPr>
              <a:t> DNSSEC.</a:t>
            </a:r>
          </a:p>
          <a:p>
            <a:pPr fontAlgn="base"/>
            <a:r>
              <a:rPr lang="en-US" b="1" dirty="0" err="1">
                <a:solidFill>
                  <a:schemeClr val="bg1"/>
                </a:solidFill>
              </a:rPr>
              <a:t>Đối</a:t>
            </a:r>
            <a:r>
              <a:rPr lang="en-US" b="1" dirty="0">
                <a:solidFill>
                  <a:schemeClr val="bg1"/>
                </a:solidFill>
              </a:rPr>
              <a:t> </a:t>
            </a:r>
            <a:r>
              <a:rPr lang="en-US" b="1" dirty="0" err="1">
                <a:solidFill>
                  <a:schemeClr val="bg1"/>
                </a:solidFill>
              </a:rPr>
              <a:t>với</a:t>
            </a:r>
            <a:r>
              <a:rPr lang="en-US" b="1" dirty="0">
                <a:solidFill>
                  <a:schemeClr val="bg1"/>
                </a:solidFill>
              </a:rPr>
              <a:t> </a:t>
            </a:r>
            <a:r>
              <a:rPr lang="en-US" b="1" dirty="0" err="1">
                <a:solidFill>
                  <a:schemeClr val="bg1"/>
                </a:solidFill>
              </a:rPr>
              <a:t>quá</a:t>
            </a:r>
            <a:r>
              <a:rPr lang="en-US" b="1" dirty="0">
                <a:solidFill>
                  <a:schemeClr val="bg1"/>
                </a:solidFill>
              </a:rPr>
              <a:t> </a:t>
            </a:r>
            <a:r>
              <a:rPr lang="en-US" b="1" dirty="0" err="1">
                <a:solidFill>
                  <a:schemeClr val="bg1"/>
                </a:solidFill>
              </a:rPr>
              <a:t>trình</a:t>
            </a:r>
            <a:r>
              <a:rPr lang="en-US" b="1" dirty="0">
                <a:solidFill>
                  <a:schemeClr val="bg1"/>
                </a:solidFill>
              </a:rPr>
              <a:t> Zone File Signing</a:t>
            </a:r>
          </a:p>
          <a:p>
            <a:pPr fontAlgn="base"/>
            <a:endParaRPr lang="en-US" dirty="0">
              <a:solidFill>
                <a:schemeClr val="bg1"/>
              </a:solidFill>
            </a:endParaRPr>
          </a:p>
        </p:txBody>
      </p:sp>
      <p:pic>
        <p:nvPicPr>
          <p:cNvPr id="4" name="Picture 3" descr="Graphical user interface, diagram&#10;&#10;Description automatically generated">
            <a:extLst>
              <a:ext uri="{FF2B5EF4-FFF2-40B4-BE49-F238E27FC236}">
                <a16:creationId xmlns:a16="http://schemas.microsoft.com/office/drawing/2014/main" id="{73918B15-6F26-4EDE-9699-13037F603A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36865" y="3008721"/>
            <a:ext cx="5874385" cy="2881630"/>
          </a:xfrm>
          <a:prstGeom prst="rect">
            <a:avLst/>
          </a:prstGeom>
          <a:noFill/>
          <a:ln>
            <a:noFill/>
          </a:ln>
        </p:spPr>
      </p:pic>
    </p:spTree>
    <p:extLst>
      <p:ext uri="{BB962C8B-B14F-4D97-AF65-F5344CB8AC3E}">
        <p14:creationId xmlns:p14="http://schemas.microsoft.com/office/powerpoint/2010/main" val="27983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47731C-EF48-4E68-A2CF-6D0619DC7E46}"/>
              </a:ext>
            </a:extLst>
          </p:cNvPr>
          <p:cNvSpPr txBox="1"/>
          <p:nvPr/>
        </p:nvSpPr>
        <p:spPr>
          <a:xfrm>
            <a:off x="709169" y="1486126"/>
            <a:ext cx="11160276" cy="4807535"/>
          </a:xfrm>
          <a:prstGeom prst="rect">
            <a:avLst/>
          </a:prstGeom>
          <a:noFill/>
        </p:spPr>
        <p:txBody>
          <a:bodyPr wrap="square" rtlCol="0">
            <a:spAutoFit/>
          </a:bodyPr>
          <a:lstStyle/>
          <a:p>
            <a:pPr algn="just"/>
            <a:r>
              <a:rPr lang="vi-VN" dirty="0">
                <a:solidFill>
                  <a:schemeClr val="bg1"/>
                </a:solidFill>
              </a:rPr>
              <a:t>Lý do DNS cần đến DNSSEC là gì? </a:t>
            </a:r>
            <a:r>
              <a:rPr lang="vi-VN" b="1" dirty="0">
                <a:solidFill>
                  <a:schemeClr val="bg1"/>
                </a:solidFill>
              </a:rPr>
              <a:t>DNS</a:t>
            </a:r>
            <a:r>
              <a:rPr lang="vi-VN" dirty="0">
                <a:solidFill>
                  <a:schemeClr val="bg1"/>
                </a:solidFill>
              </a:rPr>
              <a:t> là một hệ thống rất quan trọng giúp người dùng có thể truy cập và sử dụng dịch vụ trên internet. Cụ thể, máy chủ </a:t>
            </a:r>
            <a:r>
              <a:rPr lang="vi-VN" b="1" dirty="0">
                <a:solidFill>
                  <a:schemeClr val="bg1"/>
                </a:solidFill>
              </a:rPr>
              <a:t>DNS</a:t>
            </a:r>
            <a:r>
              <a:rPr lang="vi-VN" dirty="0">
                <a:solidFill>
                  <a:schemeClr val="bg1"/>
                </a:solidFill>
              </a:rPr>
              <a:t> có nhiệm vụ phân giải tên miền sang </a:t>
            </a:r>
            <a:r>
              <a:rPr lang="vi-VN" b="1" dirty="0">
                <a:solidFill>
                  <a:schemeClr val="bg1"/>
                </a:solidFill>
              </a:rPr>
              <a:t>địa chỉ I</a:t>
            </a:r>
            <a:r>
              <a:rPr lang="vi-VN" dirty="0">
                <a:solidFill>
                  <a:schemeClr val="bg1"/>
                </a:solidFill>
              </a:rPr>
              <a:t>P và ngược lại. </a:t>
            </a:r>
          </a:p>
          <a:p>
            <a:pPr algn="just"/>
            <a:endParaRPr lang="en-US" dirty="0">
              <a:solidFill>
                <a:schemeClr val="bg1"/>
              </a:solidFill>
            </a:endParaRPr>
          </a:p>
          <a:p>
            <a:pPr algn="just"/>
            <a:r>
              <a:rPr lang="vi-VN" dirty="0">
                <a:solidFill>
                  <a:schemeClr val="bg1"/>
                </a:solidFill>
              </a:rPr>
              <a:t>Tuy nhiên, do sử dụng giao thức truyền tải </a:t>
            </a:r>
            <a:r>
              <a:rPr lang="vi-VN" b="1" dirty="0">
                <a:solidFill>
                  <a:schemeClr val="bg1"/>
                </a:solidFill>
              </a:rPr>
              <a:t>UDP</a:t>
            </a:r>
            <a:r>
              <a:rPr lang="vi-VN" dirty="0">
                <a:solidFill>
                  <a:schemeClr val="bg1"/>
                </a:solidFill>
              </a:rPr>
              <a:t> (</a:t>
            </a:r>
            <a:r>
              <a:rPr lang="vi-VN" b="1" dirty="0">
                <a:solidFill>
                  <a:schemeClr val="bg1"/>
                </a:solidFill>
              </a:rPr>
              <a:t>User Datagram Protocol</a:t>
            </a:r>
            <a:r>
              <a:rPr lang="vi-VN" dirty="0">
                <a:solidFill>
                  <a:schemeClr val="bg1"/>
                </a:solidFill>
              </a:rPr>
              <a:t>) nên bất cứ khi nào nhận được gói tin UDP truy vấn thì hệ thống DNS cũng đều sẽ đưa ra câu trả lời. Tức là, gói tin UDP chỉ cần đúng Source IP, Source port, Destination IP, Destination port và DNS query ID thì đều có thể vượt qua các kiểm tra về bảo mật (bailiwick checking). Điều này dễ tạo ra lỗ hổng để tin tặc lợi dụng, đánh cắp dữ liệu, thông tin người dùng.</a:t>
            </a:r>
          </a:p>
          <a:p>
            <a:pPr algn="just"/>
            <a:endParaRPr lang="en-US" dirty="0">
              <a:solidFill>
                <a:schemeClr val="bg1"/>
              </a:solidFill>
            </a:endParaRPr>
          </a:p>
          <a:p>
            <a:pPr algn="just"/>
            <a:r>
              <a:rPr lang="vi-VN" dirty="0">
                <a:solidFill>
                  <a:schemeClr val="bg1"/>
                </a:solidFill>
              </a:rPr>
              <a:t>Một số dạng tấn công </a:t>
            </a:r>
            <a:r>
              <a:rPr lang="vi-VN" b="1" dirty="0">
                <a:solidFill>
                  <a:schemeClr val="bg1"/>
                </a:solidFill>
              </a:rPr>
              <a:t>DNS</a:t>
            </a:r>
            <a:r>
              <a:rPr lang="vi-VN" dirty="0">
                <a:solidFill>
                  <a:schemeClr val="bg1"/>
                </a:solidFill>
              </a:rPr>
              <a:t> phổ biến có thể kể đến như:</a:t>
            </a:r>
          </a:p>
          <a:p>
            <a:pPr algn="just"/>
            <a:r>
              <a:rPr lang="vi-VN" dirty="0">
                <a:solidFill>
                  <a:schemeClr val="bg1"/>
                </a:solidFill>
              </a:rPr>
              <a:t>Mạo danh master khi đồng bộ dữ liệu giữa các máy chủ </a:t>
            </a:r>
            <a:r>
              <a:rPr lang="vi-VN" b="1" dirty="0">
                <a:solidFill>
                  <a:schemeClr val="bg1"/>
                </a:solidFill>
              </a:rPr>
              <a:t>DNS</a:t>
            </a:r>
            <a:r>
              <a:rPr lang="vi-VN" dirty="0">
                <a:solidFill>
                  <a:schemeClr val="bg1"/>
                </a:solidFill>
              </a:rPr>
              <a:t>.</a:t>
            </a:r>
          </a:p>
          <a:p>
            <a:pPr algn="just"/>
            <a:r>
              <a:rPr lang="vi-VN" dirty="0">
                <a:solidFill>
                  <a:schemeClr val="bg1"/>
                </a:solidFill>
              </a:rPr>
              <a:t>Chuyển hướng phân giải từ </a:t>
            </a:r>
            <a:r>
              <a:rPr lang="vi-VN" b="1" dirty="0">
                <a:solidFill>
                  <a:schemeClr val="bg1"/>
                </a:solidFill>
              </a:rPr>
              <a:t>DNS</a:t>
            </a:r>
            <a:r>
              <a:rPr lang="vi-VN" dirty="0">
                <a:solidFill>
                  <a:schemeClr val="bg1"/>
                </a:solidFill>
              </a:rPr>
              <a:t> người dùng sang </a:t>
            </a:r>
            <a:r>
              <a:rPr lang="vi-VN" b="1" dirty="0">
                <a:solidFill>
                  <a:schemeClr val="bg1"/>
                </a:solidFill>
              </a:rPr>
              <a:t>DNS</a:t>
            </a:r>
            <a:r>
              <a:rPr lang="vi-VN" dirty="0">
                <a:solidFill>
                  <a:schemeClr val="bg1"/>
                </a:solidFill>
              </a:rPr>
              <a:t> giả mạo.</a:t>
            </a:r>
          </a:p>
          <a:p>
            <a:pPr algn="just"/>
            <a:r>
              <a:rPr lang="vi-VN" dirty="0">
                <a:solidFill>
                  <a:schemeClr val="bg1"/>
                </a:solidFill>
              </a:rPr>
              <a:t>Spoofing master, spoofing update,…</a:t>
            </a:r>
          </a:p>
          <a:p>
            <a:pPr algn="just"/>
            <a:r>
              <a:rPr lang="vi-VN" dirty="0">
                <a:solidFill>
                  <a:schemeClr val="bg1"/>
                </a:solidFill>
              </a:rPr>
              <a:t>Đầu độc bộ nhớ cache của hệ thống </a:t>
            </a:r>
            <a:r>
              <a:rPr lang="vi-VN" b="1" dirty="0">
                <a:solidFill>
                  <a:schemeClr val="bg1"/>
                </a:solidFill>
              </a:rPr>
              <a:t>DNS</a:t>
            </a:r>
            <a:r>
              <a:rPr lang="vi-VN" dirty="0">
                <a:solidFill>
                  <a:schemeClr val="bg1"/>
                </a:solidFill>
              </a:rPr>
              <a:t>.</a:t>
            </a:r>
          </a:p>
          <a:p>
            <a:pPr algn="just"/>
            <a:r>
              <a:rPr lang="vi-VN" dirty="0">
                <a:solidFill>
                  <a:schemeClr val="bg1"/>
                </a:solidFill>
              </a:rPr>
              <a:t>Mạo danh hoặc cố tình chỉnh sửa, thay đổi nội dung các bản ghi trong hệ thống </a:t>
            </a:r>
            <a:r>
              <a:rPr lang="vi-VN" b="1" dirty="0">
                <a:solidFill>
                  <a:schemeClr val="bg1"/>
                </a:solidFill>
              </a:rPr>
              <a:t>DNS</a:t>
            </a:r>
            <a:r>
              <a:rPr lang="vi-VN" dirty="0">
                <a:solidFill>
                  <a:schemeClr val="bg1"/>
                </a:solidFill>
              </a:rPr>
              <a:t>.</a:t>
            </a:r>
          </a:p>
          <a:p>
            <a:pPr algn="just">
              <a:lnSpc>
                <a:spcPct val="150000"/>
              </a:lnSpc>
            </a:pPr>
            <a:endParaRPr lang="en-US" sz="1400" dirty="0">
              <a:solidFill>
                <a:schemeClr val="bg1"/>
              </a:solidFill>
            </a:endParaRPr>
          </a:p>
        </p:txBody>
      </p:sp>
      <p:sp>
        <p:nvSpPr>
          <p:cNvPr id="5" name="TextBox 4">
            <a:extLst>
              <a:ext uri="{FF2B5EF4-FFF2-40B4-BE49-F238E27FC236}">
                <a16:creationId xmlns:a16="http://schemas.microsoft.com/office/drawing/2014/main" id="{634558F2-CA53-4109-B84B-AB0EA017D86C}"/>
              </a:ext>
            </a:extLst>
          </p:cNvPr>
          <p:cNvSpPr txBox="1"/>
          <p:nvPr/>
        </p:nvSpPr>
        <p:spPr>
          <a:xfrm>
            <a:off x="709169" y="753272"/>
            <a:ext cx="5922450" cy="461665"/>
          </a:xfrm>
          <a:prstGeom prst="rect">
            <a:avLst/>
          </a:prstGeom>
          <a:noFill/>
        </p:spPr>
        <p:txBody>
          <a:bodyPr wrap="square" lIns="36000" tIns="0" rIns="36000" bIns="0" rtlCol="0" anchor="ctr">
            <a:spAutoFit/>
          </a:bodyPr>
          <a:lstStyle/>
          <a:p>
            <a:r>
              <a:rPr lang="en-US" sz="3000" b="1" dirty="0" err="1">
                <a:solidFill>
                  <a:schemeClr val="bg1"/>
                </a:solidFill>
              </a:rPr>
              <a:t>Tại</a:t>
            </a:r>
            <a:r>
              <a:rPr lang="en-US" sz="3000" b="1" dirty="0">
                <a:solidFill>
                  <a:schemeClr val="bg1"/>
                </a:solidFill>
              </a:rPr>
              <a:t> </a:t>
            </a:r>
            <a:r>
              <a:rPr lang="en-US" sz="3000" b="1" dirty="0" err="1">
                <a:solidFill>
                  <a:schemeClr val="bg1"/>
                </a:solidFill>
              </a:rPr>
              <a:t>sao</a:t>
            </a:r>
            <a:r>
              <a:rPr lang="en-US" sz="3000" b="1" dirty="0">
                <a:solidFill>
                  <a:schemeClr val="bg1"/>
                </a:solidFill>
              </a:rPr>
              <a:t> DNS </a:t>
            </a:r>
            <a:r>
              <a:rPr lang="en-US" sz="3000" b="1" dirty="0" err="1">
                <a:solidFill>
                  <a:schemeClr val="bg1"/>
                </a:solidFill>
              </a:rPr>
              <a:t>dễ</a:t>
            </a:r>
            <a:r>
              <a:rPr lang="en-US" sz="3000" b="1" dirty="0">
                <a:solidFill>
                  <a:schemeClr val="bg1"/>
                </a:solidFill>
              </a:rPr>
              <a:t> </a:t>
            </a:r>
            <a:r>
              <a:rPr lang="en-US" sz="3000" b="1" dirty="0" err="1">
                <a:solidFill>
                  <a:schemeClr val="bg1"/>
                </a:solidFill>
              </a:rPr>
              <a:t>bị</a:t>
            </a:r>
            <a:r>
              <a:rPr lang="en-US" sz="3000" b="1" dirty="0">
                <a:solidFill>
                  <a:schemeClr val="bg1"/>
                </a:solidFill>
              </a:rPr>
              <a:t> </a:t>
            </a:r>
            <a:r>
              <a:rPr lang="en-US" sz="3000" b="1" dirty="0" err="1">
                <a:solidFill>
                  <a:schemeClr val="bg1"/>
                </a:solidFill>
              </a:rPr>
              <a:t>tấn</a:t>
            </a:r>
            <a:r>
              <a:rPr lang="en-US" sz="3000" b="1" dirty="0">
                <a:solidFill>
                  <a:schemeClr val="bg1"/>
                </a:solidFill>
              </a:rPr>
              <a:t> </a:t>
            </a:r>
            <a:r>
              <a:rPr lang="en-US" sz="3000" b="1" dirty="0" err="1">
                <a:solidFill>
                  <a:schemeClr val="bg1"/>
                </a:solidFill>
              </a:rPr>
              <a:t>công</a:t>
            </a:r>
            <a:r>
              <a:rPr lang="en-US" sz="3000" b="1" dirty="0">
                <a:solidFill>
                  <a:schemeClr val="bg1"/>
                </a:solidFill>
              </a:rPr>
              <a:t>?</a:t>
            </a:r>
          </a:p>
        </p:txBody>
      </p:sp>
      <p:sp>
        <p:nvSpPr>
          <p:cNvPr id="6" name="TextBox 5">
            <a:extLst>
              <a:ext uri="{FF2B5EF4-FFF2-40B4-BE49-F238E27FC236}">
                <a16:creationId xmlns:a16="http://schemas.microsoft.com/office/drawing/2014/main" id="{B816FD32-5CC5-4C2B-953E-30B14415E85D}"/>
              </a:ext>
            </a:extLst>
          </p:cNvPr>
          <p:cNvSpPr txBox="1"/>
          <p:nvPr/>
        </p:nvSpPr>
        <p:spPr>
          <a:xfrm>
            <a:off x="7745669" y="5044776"/>
            <a:ext cx="3825202" cy="769441"/>
          </a:xfrm>
          <a:prstGeom prst="rect">
            <a:avLst/>
          </a:prstGeom>
          <a:noFill/>
        </p:spPr>
        <p:txBody>
          <a:bodyPr wrap="square" rtlCol="0" anchor="ctr">
            <a:spAutoFit/>
          </a:bodyPr>
          <a:lstStyle/>
          <a:p>
            <a:pPr algn="r"/>
            <a:r>
              <a:rPr lang="en-US" altLang="ko-KR" sz="4400" b="1" dirty="0">
                <a:solidFill>
                  <a:schemeClr val="accent1"/>
                </a:solidFill>
                <a:latin typeface="+mj-lt"/>
                <a:cs typeface="Arial" pitchFamily="34" charset="0"/>
              </a:rPr>
              <a:t>AWESOME</a:t>
            </a:r>
          </a:p>
        </p:txBody>
      </p:sp>
      <p:sp>
        <p:nvSpPr>
          <p:cNvPr id="7" name="TextBox 6">
            <a:extLst>
              <a:ext uri="{FF2B5EF4-FFF2-40B4-BE49-F238E27FC236}">
                <a16:creationId xmlns:a16="http://schemas.microsoft.com/office/drawing/2014/main" id="{9C6BB212-5CD9-4623-8254-B420BFCF6E40}"/>
              </a:ext>
            </a:extLst>
          </p:cNvPr>
          <p:cNvSpPr txBox="1"/>
          <p:nvPr/>
        </p:nvSpPr>
        <p:spPr>
          <a:xfrm>
            <a:off x="7745669" y="5703108"/>
            <a:ext cx="3825202" cy="646331"/>
          </a:xfrm>
          <a:prstGeom prst="rect">
            <a:avLst/>
          </a:prstGeom>
          <a:noFill/>
        </p:spPr>
        <p:txBody>
          <a:bodyPr wrap="square" rtlCol="0" anchor="ctr">
            <a:spAutoFit/>
          </a:bodyPr>
          <a:lstStyle/>
          <a:p>
            <a:pPr algn="r"/>
            <a:r>
              <a:rPr lang="en-GB" altLang="ko-KR" sz="3600" dirty="0">
                <a:solidFill>
                  <a:schemeClr val="bg1"/>
                </a:solidFill>
                <a:cs typeface="Arial" pitchFamily="34" charset="0"/>
              </a:rPr>
              <a:t>PRESENTATION</a:t>
            </a:r>
            <a:endParaRPr lang="ko-KR" altLang="en-US" sz="3600" dirty="0">
              <a:solidFill>
                <a:schemeClr val="bg1"/>
              </a:solidFill>
              <a:cs typeface="Arial" pitchFamily="34" charset="0"/>
            </a:endParaRPr>
          </a:p>
        </p:txBody>
      </p:sp>
    </p:spTree>
    <p:extLst>
      <p:ext uri="{BB962C8B-B14F-4D97-AF65-F5344CB8AC3E}">
        <p14:creationId xmlns:p14="http://schemas.microsoft.com/office/powerpoint/2010/main" val="113715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DFE08-D1A3-4890-B395-3D514078D9E9}"/>
              </a:ext>
            </a:extLst>
          </p:cNvPr>
          <p:cNvSpPr txBox="1"/>
          <p:nvPr/>
        </p:nvSpPr>
        <p:spPr>
          <a:xfrm>
            <a:off x="4322669" y="447250"/>
            <a:ext cx="3196679" cy="369332"/>
          </a:xfrm>
          <a:prstGeom prst="rect">
            <a:avLst/>
          </a:prstGeom>
          <a:noFill/>
        </p:spPr>
        <p:txBody>
          <a:bodyPr wrap="square" rtlCol="0" anchor="ctr">
            <a:spAutoFit/>
          </a:bodyPr>
          <a:lstStyle/>
          <a:p>
            <a:r>
              <a:rPr lang="en-US" b="1" dirty="0" err="1">
                <a:solidFill>
                  <a:schemeClr val="bg1"/>
                </a:solidFill>
              </a:rPr>
              <a:t>Lợi</a:t>
            </a:r>
            <a:r>
              <a:rPr lang="en-US" b="1" dirty="0">
                <a:solidFill>
                  <a:schemeClr val="bg1"/>
                </a:solidFill>
              </a:rPr>
              <a:t> </a:t>
            </a:r>
            <a:r>
              <a:rPr lang="en-US" b="1" dirty="0" err="1">
                <a:solidFill>
                  <a:schemeClr val="bg1"/>
                </a:solidFill>
              </a:rPr>
              <a:t>ích</a:t>
            </a:r>
            <a:r>
              <a:rPr lang="en-US" b="1" dirty="0">
                <a:solidFill>
                  <a:schemeClr val="bg1"/>
                </a:solidFill>
              </a:rPr>
              <a:t> </a:t>
            </a:r>
            <a:r>
              <a:rPr lang="en-US" b="1" dirty="0" err="1">
                <a:solidFill>
                  <a:schemeClr val="bg1"/>
                </a:solidFill>
              </a:rPr>
              <a:t>của</a:t>
            </a:r>
            <a:r>
              <a:rPr lang="en-US" b="1" dirty="0">
                <a:solidFill>
                  <a:schemeClr val="bg1"/>
                </a:solidFill>
              </a:rPr>
              <a:t> DNSSEC </a:t>
            </a:r>
            <a:r>
              <a:rPr lang="en-US" b="1" dirty="0" err="1">
                <a:solidFill>
                  <a:schemeClr val="bg1"/>
                </a:solidFill>
              </a:rPr>
              <a:t>là</a:t>
            </a:r>
            <a:r>
              <a:rPr lang="en-US" b="1" dirty="0">
                <a:solidFill>
                  <a:schemeClr val="bg1"/>
                </a:solidFill>
              </a:rPr>
              <a:t> </a:t>
            </a:r>
            <a:r>
              <a:rPr lang="en-US" b="1" dirty="0" err="1">
                <a:solidFill>
                  <a:schemeClr val="bg1"/>
                </a:solidFill>
              </a:rPr>
              <a:t>gì</a:t>
            </a:r>
            <a:r>
              <a:rPr lang="en-US" b="1" dirty="0">
                <a:solidFill>
                  <a:schemeClr val="bg1"/>
                </a:solidFill>
              </a:rPr>
              <a:t>?</a:t>
            </a:r>
          </a:p>
        </p:txBody>
      </p:sp>
      <p:sp>
        <p:nvSpPr>
          <p:cNvPr id="6" name="TextBox 5">
            <a:extLst>
              <a:ext uri="{FF2B5EF4-FFF2-40B4-BE49-F238E27FC236}">
                <a16:creationId xmlns:a16="http://schemas.microsoft.com/office/drawing/2014/main" id="{CF1416B9-AE8D-472D-8810-A1A48F94D65E}"/>
              </a:ext>
            </a:extLst>
          </p:cNvPr>
          <p:cNvSpPr txBox="1"/>
          <p:nvPr/>
        </p:nvSpPr>
        <p:spPr>
          <a:xfrm>
            <a:off x="5921008" y="1836347"/>
            <a:ext cx="5954845" cy="3462999"/>
          </a:xfrm>
          <a:prstGeom prst="rect">
            <a:avLst/>
          </a:prstGeom>
          <a:noFill/>
        </p:spPr>
        <p:txBody>
          <a:bodyPr wrap="square" rtlCol="0">
            <a:spAutoFit/>
          </a:bodyPr>
          <a:lstStyle/>
          <a:p>
            <a:pPr algn="just"/>
            <a:r>
              <a:rPr lang="vi-VN" dirty="0">
                <a:solidFill>
                  <a:schemeClr val="bg1"/>
                </a:solidFill>
              </a:rPr>
              <a:t>Công nghệ bảo mật mở rộng </a:t>
            </a:r>
            <a:r>
              <a:rPr lang="vi-VN" b="1" dirty="0">
                <a:solidFill>
                  <a:schemeClr val="bg1"/>
                </a:solidFill>
              </a:rPr>
              <a:t>DNSSEC</a:t>
            </a:r>
            <a:r>
              <a:rPr lang="vi-VN" dirty="0">
                <a:solidFill>
                  <a:schemeClr val="bg1"/>
                </a:solidFill>
              </a:rPr>
              <a:t> đem lại rất nhiều lợi ích trong việc đảm bảo an toàn đường truyền của hệ thống </a:t>
            </a:r>
            <a:r>
              <a:rPr lang="vi-VN" b="1" dirty="0">
                <a:solidFill>
                  <a:schemeClr val="bg1"/>
                </a:solidFill>
              </a:rPr>
              <a:t>DNS</a:t>
            </a:r>
            <a:r>
              <a:rPr lang="vi-VN" dirty="0">
                <a:solidFill>
                  <a:schemeClr val="bg1"/>
                </a:solidFill>
              </a:rPr>
              <a:t>. Cụ thể như:</a:t>
            </a:r>
          </a:p>
          <a:p>
            <a:pPr algn="just"/>
            <a:r>
              <a:rPr lang="en-US" dirty="0">
                <a:solidFill>
                  <a:schemeClr val="bg1"/>
                </a:solidFill>
              </a:rPr>
              <a:t>- </a:t>
            </a:r>
            <a:r>
              <a:rPr lang="vi-VN" dirty="0">
                <a:solidFill>
                  <a:schemeClr val="bg1"/>
                </a:solidFill>
              </a:rPr>
              <a:t>Phòng tránh, giảm thiểu được các nguy cơ về bảo mật như: DNS giả mạo, đầu độc bộ nhớ cache, các chỉnh sửa làm sai lệch dữ liệu, các tệp chứa mã độc,…</a:t>
            </a:r>
          </a:p>
          <a:p>
            <a:pPr algn="just"/>
            <a:r>
              <a:rPr lang="en-US" dirty="0">
                <a:solidFill>
                  <a:schemeClr val="bg1"/>
                </a:solidFill>
              </a:rPr>
              <a:t>- </a:t>
            </a:r>
            <a:r>
              <a:rPr lang="vi-VN" dirty="0">
                <a:solidFill>
                  <a:schemeClr val="bg1"/>
                </a:solidFill>
              </a:rPr>
              <a:t>Giúp tăng cường uy tín của thương hiệu đối với người dùng.</a:t>
            </a:r>
          </a:p>
          <a:p>
            <a:pPr algn="just"/>
            <a:r>
              <a:rPr lang="en-US" dirty="0">
                <a:solidFill>
                  <a:schemeClr val="bg1"/>
                </a:solidFill>
              </a:rPr>
              <a:t>- </a:t>
            </a:r>
            <a:r>
              <a:rPr lang="vi-VN" dirty="0">
                <a:solidFill>
                  <a:schemeClr val="bg1"/>
                </a:solidFill>
              </a:rPr>
              <a:t>Đảm bảo an toàn cho thông tin và công việc của doanh nghiệp nhờ tăng cường bảo mật internet.</a:t>
            </a:r>
          </a:p>
          <a:p>
            <a:pPr algn="just"/>
            <a:r>
              <a:rPr lang="en-US" dirty="0">
                <a:solidFill>
                  <a:schemeClr val="bg1"/>
                </a:solidFill>
              </a:rPr>
              <a:t>- </a:t>
            </a:r>
            <a:r>
              <a:rPr lang="vi-VN" dirty="0">
                <a:solidFill>
                  <a:schemeClr val="bg1"/>
                </a:solidFill>
              </a:rPr>
              <a:t>Tạo ra dịch vụ internet an toàn hơn cho người dùng.</a:t>
            </a:r>
          </a:p>
          <a:p>
            <a:pPr lvl="0" algn="just">
              <a:lnSpc>
                <a:spcPct val="150000"/>
              </a:lnSpc>
            </a:pPr>
            <a:endParaRPr lang="en-US" sz="1600" dirty="0">
              <a:solidFill>
                <a:schemeClr val="bg1"/>
              </a:solidFill>
            </a:endParaRPr>
          </a:p>
        </p:txBody>
      </p:sp>
      <p:pic>
        <p:nvPicPr>
          <p:cNvPr id="4" name="Picture 3">
            <a:extLst>
              <a:ext uri="{FF2B5EF4-FFF2-40B4-BE49-F238E27FC236}">
                <a16:creationId xmlns:a16="http://schemas.microsoft.com/office/drawing/2014/main" id="{797F547C-FA9D-47F7-B309-0BF3F2C66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35" y="1836347"/>
            <a:ext cx="5460524" cy="3185306"/>
          </a:xfrm>
          <a:prstGeom prst="rect">
            <a:avLst/>
          </a:prstGeom>
        </p:spPr>
      </p:pic>
    </p:spTree>
    <p:extLst>
      <p:ext uri="{BB962C8B-B14F-4D97-AF65-F5344CB8AC3E}">
        <p14:creationId xmlns:p14="http://schemas.microsoft.com/office/powerpoint/2010/main" val="2932112626"/>
      </p:ext>
    </p:extLst>
  </p:cSld>
  <p:clrMapOvr>
    <a:masterClrMapping/>
  </p:clrMapOvr>
</p:sld>
</file>

<file path=ppt/theme/theme1.xml><?xml version="1.0" encoding="utf-8"?>
<a:theme xmlns:a="http://schemas.openxmlformats.org/drawingml/2006/main" name="Cover and End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3454</TotalTime>
  <Words>1935</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Arial</vt:lpstr>
      <vt:lpstr>Arial Unicode MS</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Administrator</cp:lastModifiedBy>
  <cp:revision>115</cp:revision>
  <dcterms:created xsi:type="dcterms:W3CDTF">2020-01-20T05:08:25Z</dcterms:created>
  <dcterms:modified xsi:type="dcterms:W3CDTF">2021-04-29T06:47:49Z</dcterms:modified>
</cp:coreProperties>
</file>