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72" r:id="rId3"/>
    <p:sldId id="259" r:id="rId4"/>
    <p:sldId id="260" r:id="rId5"/>
    <p:sldId id="261" r:id="rId6"/>
    <p:sldId id="263" r:id="rId7"/>
    <p:sldId id="281" r:id="rId8"/>
    <p:sldId id="277" r:id="rId9"/>
    <p:sldId id="299" r:id="rId10"/>
    <p:sldId id="298" r:id="rId11"/>
    <p:sldId id="297" r:id="rId12"/>
    <p:sldId id="276" r:id="rId13"/>
    <p:sldId id="301" r:id="rId14"/>
    <p:sldId id="273" r:id="rId15"/>
    <p:sldId id="292" r:id="rId16"/>
  </p:sldIdLst>
  <p:sldSz cx="9144000" cy="5143500" type="screen16x9"/>
  <p:notesSz cx="6858000" cy="9144000"/>
  <p:embeddedFontLst>
    <p:embeddedFont>
      <p:font typeface="IBM Plex Sans Condensed" panose="020B0604020202020204" charset="0"/>
      <p:regular r:id="rId18"/>
      <p:bold r:id="rId19"/>
      <p:italic r:id="rId20"/>
      <p:boldItalic r:id="rId21"/>
    </p:embeddedFont>
    <p:embeddedFont>
      <p:font typeface="IBM Plex Sans Condensed Light" panose="020B0604020202020204" charset="0"/>
      <p:regular r:id="rId22"/>
      <p:bold r:id="rId23"/>
      <p:italic r:id="rId24"/>
      <p:boldItalic r:id="rId25"/>
    </p:embeddedFont>
    <p:embeddedFont>
      <p:font typeface="Bebas Neue" panose="020B0604020202020204" charset="0"/>
      <p:regular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B9036-0881-475A-ADF6-831E9562A627}">
  <a:tblStyle styleId="{5C7B9036-0881-475A-ADF6-831E9562A6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7EC41A-727B-416F-B59B-BBC701B8EA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2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365363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656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599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26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a0fef0eb15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a0fef0eb1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61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6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11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03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18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87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c2e6846a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c2e6846a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62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59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625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000" t="100000"/>
            </a:path>
            <a:tileRect r="-100000" b="-100000"/>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quantrimang.com/sq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pic>
        <p:nvPicPr>
          <p:cNvPr id="46" name="Google Shape;46;p11"/>
          <p:cNvPicPr preferRelativeResize="0"/>
          <p:nvPr/>
        </p:nvPicPr>
        <p:blipFill>
          <a:blip r:embed="rId3">
            <a:alphaModFix/>
          </a:blip>
          <a:stretch>
            <a:fillRect/>
          </a:stretch>
        </p:blipFill>
        <p:spPr>
          <a:xfrm>
            <a:off x="5455661" y="886628"/>
            <a:ext cx="31625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sp>
        <p:nvSpPr>
          <p:cNvPr id="2" name="Title 1"/>
          <p:cNvSpPr>
            <a:spLocks noGrp="1"/>
          </p:cNvSpPr>
          <p:nvPr>
            <p:ph type="ctrTitle"/>
          </p:nvPr>
        </p:nvSpPr>
        <p:spPr>
          <a:xfrm>
            <a:off x="280304" y="959960"/>
            <a:ext cx="5562593" cy="2691328"/>
          </a:xfrm>
        </p:spPr>
        <p:txBody>
          <a:bodyPr/>
          <a:lstStyle/>
          <a:p>
            <a:r>
              <a:rPr lang="en-US" sz="11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BỘ GIÁO DỤC VÀ ĐÀO TẠO</a:t>
            </a:r>
            <a:br>
              <a:rPr lang="en-US" sz="1400" b="1" dirty="0" smtClean="0">
                <a:latin typeface="Arial" panose="020B0604020202020204" pitchFamily="34" charset="0"/>
                <a:cs typeface="Arial" panose="020B0604020202020204" pitchFamily="34" charset="0"/>
              </a:rPr>
            </a:br>
            <a:r>
              <a:rPr lang="en-US" sz="1400" b="1"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TRƯỜNG ĐẠI HỌC CÔNG NGHỆ TP.HCM</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KHOA CÔNG NGHỆ THÔNG TIN</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2400" dirty="0" err="1" smtClean="0">
                <a:latin typeface="+mj-lt"/>
              </a:rPr>
              <a:t>Đề</a:t>
            </a:r>
            <a:r>
              <a:rPr lang="en-US" sz="2400" dirty="0" smtClean="0">
                <a:latin typeface="+mj-lt"/>
              </a:rPr>
              <a:t> </a:t>
            </a:r>
            <a:r>
              <a:rPr lang="en-US" sz="2400" dirty="0" err="1" smtClean="0">
                <a:latin typeface="+mj-lt"/>
              </a:rPr>
              <a:t>tài</a:t>
            </a:r>
            <a:r>
              <a:rPr lang="en-US" sz="2400" dirty="0" smtClean="0">
                <a:latin typeface="+mj-lt"/>
              </a:rPr>
              <a:t>: </a:t>
            </a:r>
            <a:r>
              <a:rPr lang="en-US" sz="2400" dirty="0" err="1" smtClean="0">
                <a:latin typeface="+mj-lt"/>
              </a:rPr>
              <a:t>Xây</a:t>
            </a:r>
            <a:r>
              <a:rPr lang="en-US" sz="2400" dirty="0" smtClean="0">
                <a:latin typeface="+mj-lt"/>
              </a:rPr>
              <a:t> </a:t>
            </a:r>
            <a:r>
              <a:rPr lang="en-US" sz="2400" dirty="0" err="1" smtClean="0">
                <a:latin typeface="+mj-lt"/>
              </a:rPr>
              <a:t>dựng</a:t>
            </a:r>
            <a:r>
              <a:rPr lang="en-US" sz="2400" dirty="0" smtClean="0">
                <a:latin typeface="+mj-lt"/>
              </a:rPr>
              <a:t> </a:t>
            </a:r>
            <a:r>
              <a:rPr lang="en-US" sz="2400" dirty="0" err="1" smtClean="0">
                <a:latin typeface="+mj-lt"/>
              </a:rPr>
              <a:t>ứng</a:t>
            </a:r>
            <a:r>
              <a:rPr lang="en-US" sz="2400" dirty="0" smtClean="0">
                <a:latin typeface="+mj-lt"/>
              </a:rPr>
              <a:t> </a:t>
            </a:r>
            <a:r>
              <a:rPr lang="en-US" sz="2400" dirty="0" err="1" smtClean="0">
                <a:latin typeface="+mj-lt"/>
              </a:rPr>
              <a:t>dụng</a:t>
            </a:r>
            <a:r>
              <a:rPr lang="en-US" sz="2400" dirty="0" smtClean="0">
                <a:latin typeface="+mj-lt"/>
              </a:rPr>
              <a:t> </a:t>
            </a:r>
            <a:r>
              <a:rPr lang="en-US" sz="2400" dirty="0" err="1" smtClean="0">
                <a:latin typeface="+mj-lt"/>
              </a:rPr>
              <a:t>có</a:t>
            </a:r>
            <a:r>
              <a:rPr lang="en-US" sz="2400" dirty="0" smtClean="0">
                <a:latin typeface="+mj-lt"/>
              </a:rPr>
              <a:t> </a:t>
            </a:r>
            <a:r>
              <a:rPr lang="en-US" sz="2400" dirty="0" err="1" smtClean="0">
                <a:latin typeface="+mj-lt"/>
              </a:rPr>
              <a:t>chức</a:t>
            </a:r>
            <a:r>
              <a:rPr lang="en-US" sz="2400" dirty="0" smtClean="0">
                <a:latin typeface="+mj-lt"/>
              </a:rPr>
              <a:t> </a:t>
            </a:r>
            <a:r>
              <a:rPr lang="en-US" sz="2400" dirty="0" err="1" smtClean="0">
                <a:latin typeface="+mj-lt"/>
              </a:rPr>
              <a:t>năng</a:t>
            </a:r>
            <a:r>
              <a:rPr lang="en-US" sz="2400" dirty="0" smtClean="0">
                <a:latin typeface="+mj-lt"/>
              </a:rPr>
              <a:t> </a:t>
            </a:r>
            <a:r>
              <a:rPr lang="en-US" sz="2400" dirty="0" err="1" smtClean="0">
                <a:latin typeface="+mj-lt"/>
              </a:rPr>
              <a:t>ghi</a:t>
            </a:r>
            <a:r>
              <a:rPr lang="en-US" sz="2400" dirty="0" smtClean="0">
                <a:latin typeface="+mj-lt"/>
              </a:rPr>
              <a:t> </a:t>
            </a:r>
            <a:r>
              <a:rPr lang="en-US" sz="2400" dirty="0" err="1" smtClean="0">
                <a:latin typeface="+mj-lt"/>
              </a:rPr>
              <a:t>nhật</a:t>
            </a:r>
            <a:r>
              <a:rPr lang="en-US" sz="2400" dirty="0" smtClean="0">
                <a:latin typeface="+mj-lt"/>
              </a:rPr>
              <a:t> </a:t>
            </a:r>
            <a:r>
              <a:rPr lang="en-US" sz="2400" dirty="0" err="1" smtClean="0">
                <a:latin typeface="+mj-lt"/>
              </a:rPr>
              <a:t>kí</a:t>
            </a:r>
            <a:r>
              <a:rPr lang="en-US" sz="2400" dirty="0" smtClean="0">
                <a:latin typeface="+mj-lt"/>
              </a:rPr>
              <a:t> </a:t>
            </a:r>
            <a:r>
              <a:rPr lang="en-US" sz="2400" dirty="0" err="1" smtClean="0">
                <a:latin typeface="+mj-lt"/>
              </a:rPr>
              <a:t>hệ</a:t>
            </a:r>
            <a:r>
              <a:rPr lang="en-US" sz="2400" dirty="0" smtClean="0">
                <a:latin typeface="+mj-lt"/>
              </a:rPr>
              <a:t> </a:t>
            </a:r>
            <a:r>
              <a:rPr lang="en-US" sz="2400" dirty="0" err="1" smtClean="0">
                <a:latin typeface="+mj-lt"/>
              </a:rPr>
              <a:t>thống</a:t>
            </a:r>
            <a:r>
              <a:rPr lang="en-US" sz="2400" dirty="0" smtClean="0">
                <a:latin typeface="+mj-lt"/>
              </a:rPr>
              <a:t/>
            </a:r>
            <a:br>
              <a:rPr lang="en-US" sz="2400" dirty="0" smtClean="0">
                <a:latin typeface="+mj-lt"/>
              </a:rPr>
            </a:br>
            <a:r>
              <a:rPr lang="en-US" sz="1400" dirty="0" smtClean="0">
                <a:latin typeface="+mj-lt"/>
                <a:cs typeface="Arial" panose="020B0604020202020204" pitchFamily="34" charset="0"/>
              </a:rPr>
              <a:t/>
            </a:r>
            <a:br>
              <a:rPr lang="en-US" sz="1400" dirty="0" smtClean="0">
                <a:latin typeface="+mj-lt"/>
                <a:cs typeface="Arial" panose="020B0604020202020204" pitchFamily="34" charset="0"/>
              </a:rPr>
            </a:b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endParaRPr lang="en-US" sz="1400" dirty="0"/>
          </a:p>
        </p:txBody>
      </p:sp>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280304" y="119232"/>
            <a:ext cx="2239376" cy="767396"/>
          </a:xfrm>
          <a:prstGeom prst="rect">
            <a:avLst/>
          </a:prstGeom>
        </p:spPr>
      </p:pic>
      <p:sp>
        <p:nvSpPr>
          <p:cNvPr id="3" name="Rectangle 2"/>
          <p:cNvSpPr/>
          <p:nvPr/>
        </p:nvSpPr>
        <p:spPr>
          <a:xfrm>
            <a:off x="483553" y="3247566"/>
            <a:ext cx="5896928" cy="738664"/>
          </a:xfrm>
          <a:prstGeom prst="rect">
            <a:avLst/>
          </a:prstGeom>
        </p:spPr>
        <p:txBody>
          <a:bodyPr wrap="square">
            <a:spAutoFit/>
          </a:bodyPr>
          <a:lstStyle/>
          <a:p>
            <a:pPr marL="3943350" lvl="8" indent="-285750">
              <a:buFont typeface="Wingdings" panose="05000000000000000000" pitchFamily="2" charset="2"/>
              <a:buChar char="Ø"/>
            </a:pPr>
            <a:r>
              <a:rPr lang="en-US" dirty="0" err="1">
                <a:latin typeface="Arial" panose="020B0604020202020204" pitchFamily="34" charset="0"/>
                <a:cs typeface="Arial" panose="020B0604020202020204" pitchFamily="34" charset="0"/>
              </a:rPr>
              <a:t>Lê</a:t>
            </a:r>
            <a:r>
              <a:rPr lang="en-US" dirty="0">
                <a:latin typeface="Arial" panose="020B0604020202020204" pitchFamily="34" charset="0"/>
                <a:cs typeface="Arial" panose="020B0604020202020204" pitchFamily="34" charset="0"/>
              </a:rPr>
              <a:t> Thanh </a:t>
            </a:r>
            <a:r>
              <a:rPr lang="en-US" dirty="0" err="1">
                <a:latin typeface="Arial" panose="020B0604020202020204" pitchFamily="34" charset="0"/>
                <a:cs typeface="Arial" panose="020B0604020202020204" pitchFamily="34" charset="0"/>
              </a:rPr>
              <a:t>Bình</a:t>
            </a:r>
            <a:endParaRPr lang="en-US" dirty="0">
              <a:latin typeface="Arial" panose="020B0604020202020204" pitchFamily="34" charset="0"/>
              <a:cs typeface="Arial" panose="020B0604020202020204" pitchFamily="34" charset="0"/>
            </a:endParaRPr>
          </a:p>
          <a:p>
            <a:pPr marL="3943350" lvl="8" indent="-285750">
              <a:buFont typeface="Wingdings" panose="05000000000000000000" pitchFamily="2" charset="2"/>
              <a:buChar char="Ø"/>
            </a:pP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Quân</a:t>
            </a:r>
            <a:endParaRPr lang="en-US" dirty="0">
              <a:latin typeface="Arial" panose="020B0604020202020204" pitchFamily="34" charset="0"/>
              <a:cs typeface="Arial" panose="020B0604020202020204" pitchFamily="34" charset="0"/>
            </a:endParaRPr>
          </a:p>
          <a:p>
            <a:pPr marL="3943350" lvl="8" indent="-285750">
              <a:buFont typeface="Wingdings" panose="05000000000000000000" pitchFamily="2" charset="2"/>
              <a:buChar char="Ø"/>
            </a:pPr>
            <a:r>
              <a:rPr lang="en-US" dirty="0" err="1">
                <a:latin typeface="Arial" panose="020B0604020202020204" pitchFamily="34" charset="0"/>
                <a:cs typeface="Arial" panose="020B0604020202020204" pitchFamily="34" charset="0"/>
              </a:rPr>
              <a:t>Phạm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http://www.vnexperts.net/images/stories/mahoa3.gif"/>
          <p:cNvPicPr/>
          <p:nvPr/>
        </p:nvPicPr>
        <p:blipFill>
          <a:blip r:embed="rId2">
            <a:extLst>
              <a:ext uri="{28A0092B-C50C-407E-A947-70E740481C1C}">
                <a14:useLocalDpi xmlns:a14="http://schemas.microsoft.com/office/drawing/2010/main" val="0"/>
              </a:ext>
            </a:extLst>
          </a:blip>
          <a:srcRect/>
          <a:stretch>
            <a:fillRect/>
          </a:stretch>
        </p:blipFill>
        <p:spPr>
          <a:xfrm>
            <a:off x="3878697" y="1230630"/>
            <a:ext cx="3551649" cy="224409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pSp>
        <p:nvGrpSpPr>
          <p:cNvPr id="3" name="Google Shape;340;p32"/>
          <p:cNvGrpSpPr/>
          <p:nvPr/>
        </p:nvGrpSpPr>
        <p:grpSpPr>
          <a:xfrm>
            <a:off x="3389636" y="1085343"/>
            <a:ext cx="4542205" cy="2661224"/>
            <a:chOff x="1177450" y="241631"/>
            <a:chExt cx="6173152" cy="3616776"/>
          </a:xfrm>
        </p:grpSpPr>
        <p:sp>
          <p:nvSpPr>
            <p:cNvPr id="4" name="Google Shape;341;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42;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343;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44;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Google Shape;669;p46"/>
          <p:cNvPicPr preferRelativeResize="0"/>
          <p:nvPr/>
        </p:nvPicPr>
        <p:blipFill>
          <a:blip r:embed="rId3">
            <a:alphaModFix/>
          </a:blip>
          <a:stretch>
            <a:fillRect/>
          </a:stretch>
        </p:blipFill>
        <p:spPr>
          <a:xfrm>
            <a:off x="7141440" y="1438001"/>
            <a:ext cx="2904825" cy="3705499"/>
          </a:xfrm>
          <a:prstGeom prst="rect">
            <a:avLst/>
          </a:prstGeom>
          <a:noFill/>
          <a:ln>
            <a:noFill/>
          </a:ln>
        </p:spPr>
      </p:pic>
      <p:sp>
        <p:nvSpPr>
          <p:cNvPr id="11" name="Rectangle 10"/>
          <p:cNvSpPr/>
          <p:nvPr/>
        </p:nvSpPr>
        <p:spPr>
          <a:xfrm>
            <a:off x="271251" y="500568"/>
            <a:ext cx="4055919" cy="584775"/>
          </a:xfrm>
          <a:prstGeom prst="rect">
            <a:avLst/>
          </a:prstGeom>
        </p:spPr>
        <p:txBody>
          <a:bodyPr wrap="none">
            <a:spAutoFit/>
          </a:bodyPr>
          <a:lstStyle/>
          <a:p>
            <a:pPr marL="0" lvl="0" indent="0">
              <a:buNone/>
            </a:pPr>
            <a:r>
              <a:rPr lang="en-US" sz="3200" dirty="0" err="1" smtClean="0">
                <a:solidFill>
                  <a:schemeClr val="accent1"/>
                </a:solidFill>
                <a:ea typeface="Bebas Neue"/>
                <a:cs typeface="Bebas Neue"/>
                <a:sym typeface="Bebas Neue"/>
              </a:rPr>
              <a:t>Mã</a:t>
            </a:r>
            <a:r>
              <a:rPr lang="en-US" sz="3200" dirty="0" smtClean="0">
                <a:solidFill>
                  <a:schemeClr val="accent1"/>
                </a:solidFill>
                <a:ea typeface="Bebas Neue"/>
                <a:cs typeface="Bebas Neue"/>
                <a:sym typeface="Bebas Neue"/>
              </a:rPr>
              <a:t> </a:t>
            </a:r>
            <a:r>
              <a:rPr lang="en-US" sz="3200" dirty="0" err="1">
                <a:solidFill>
                  <a:schemeClr val="accent1"/>
                </a:solidFill>
                <a:ea typeface="Bebas Neue"/>
                <a:cs typeface="Bebas Neue"/>
                <a:sym typeface="Bebas Neue"/>
              </a:rPr>
              <a:t>hoá</a:t>
            </a:r>
            <a:r>
              <a:rPr lang="en-US" sz="3200" dirty="0">
                <a:solidFill>
                  <a:schemeClr val="accent1"/>
                </a:solidFill>
                <a:ea typeface="Bebas Neue"/>
                <a:cs typeface="Bebas Neue"/>
                <a:sym typeface="Bebas Neue"/>
              </a:rPr>
              <a:t> </a:t>
            </a:r>
            <a:r>
              <a:rPr lang="en-US" sz="3200" dirty="0" err="1">
                <a:solidFill>
                  <a:schemeClr val="accent1"/>
                </a:solidFill>
                <a:ea typeface="Bebas Neue"/>
                <a:cs typeface="Bebas Neue"/>
                <a:sym typeface="Bebas Neue"/>
              </a:rPr>
              <a:t>bất</a:t>
            </a:r>
            <a:r>
              <a:rPr lang="en-US" sz="3200" dirty="0">
                <a:solidFill>
                  <a:schemeClr val="accent1"/>
                </a:solidFill>
                <a:ea typeface="Bebas Neue"/>
                <a:cs typeface="Bebas Neue"/>
                <a:sym typeface="Bebas Neue"/>
              </a:rPr>
              <a:t> </a:t>
            </a:r>
            <a:r>
              <a:rPr lang="en-US" sz="3200" dirty="0" err="1">
                <a:solidFill>
                  <a:schemeClr val="accent1"/>
                </a:solidFill>
                <a:ea typeface="Bebas Neue"/>
                <a:cs typeface="Bebas Neue"/>
                <a:sym typeface="Bebas Neue"/>
              </a:rPr>
              <a:t>đối</a:t>
            </a:r>
            <a:r>
              <a:rPr lang="en-US" sz="3200" dirty="0">
                <a:solidFill>
                  <a:schemeClr val="accent1"/>
                </a:solidFill>
                <a:ea typeface="Bebas Neue"/>
                <a:cs typeface="Bebas Neue"/>
                <a:sym typeface="Bebas Neue"/>
              </a:rPr>
              <a:t> </a:t>
            </a:r>
            <a:r>
              <a:rPr lang="en-US" sz="3200" dirty="0" err="1">
                <a:solidFill>
                  <a:schemeClr val="accent1"/>
                </a:solidFill>
                <a:ea typeface="Bebas Neue"/>
                <a:cs typeface="Bebas Neue"/>
                <a:sym typeface="Bebas Neue"/>
              </a:rPr>
              <a:t>xứng</a:t>
            </a:r>
            <a:r>
              <a:rPr lang="en-US" sz="3200" dirty="0">
                <a:solidFill>
                  <a:schemeClr val="accent1"/>
                </a:solidFill>
                <a:ea typeface="Bebas Neue"/>
                <a:cs typeface="Bebas Neue"/>
                <a:sym typeface="Bebas Neue"/>
              </a:rPr>
              <a:t> </a:t>
            </a:r>
            <a:endParaRPr lang="en-US" sz="3200" dirty="0">
              <a:solidFill>
                <a:schemeClr val="accent1"/>
              </a:solidFill>
              <a:ea typeface="Bebas Neue"/>
              <a:cs typeface="Bebas Neue"/>
              <a:sym typeface="Bebas Neue"/>
            </a:endParaRPr>
          </a:p>
        </p:txBody>
      </p:sp>
      <p:sp>
        <p:nvSpPr>
          <p:cNvPr id="12" name="Rectangle 11"/>
          <p:cNvSpPr/>
          <p:nvPr/>
        </p:nvSpPr>
        <p:spPr>
          <a:xfrm>
            <a:off x="172720" y="1334780"/>
            <a:ext cx="3459717" cy="1668214"/>
          </a:xfrm>
          <a:prstGeom prst="rect">
            <a:avLst/>
          </a:prstGeom>
        </p:spPr>
        <p:txBody>
          <a:bodyPr wrap="square">
            <a:spAutoFit/>
          </a:bodyPr>
          <a:lstStyle/>
          <a:p>
            <a:pPr>
              <a:lnSpc>
                <a:spcPct val="150000"/>
              </a:lnSpc>
            </a:pPr>
            <a:r>
              <a:rPr lang="en-US" dirty="0" err="1" smtClean="0">
                <a:solidFill>
                  <a:schemeClr val="bg1"/>
                </a:solidFill>
                <a:latin typeface="+mj-lt"/>
                <a:ea typeface="Times New Roman" panose="02020603050405020304" pitchFamily="18" charset="0"/>
              </a:rPr>
              <a:t>Nó</a:t>
            </a:r>
            <a:r>
              <a:rPr lang="en-US" dirty="0" smtClean="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được</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thiết</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kế</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sao</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cho</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khoá</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sử</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dụng</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trong</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quá</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trình</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mã</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hoá</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khác</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biệt</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với</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khoá</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được</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sử</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dụng</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trong</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quá</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trình</a:t>
            </a:r>
            <a:r>
              <a:rPr lang="en-US" dirty="0">
                <a:solidFill>
                  <a:schemeClr val="bg1"/>
                </a:solidFill>
                <a:latin typeface="+mj-lt"/>
                <a:ea typeface="Times New Roman" panose="02020603050405020304" pitchFamily="18" charset="0"/>
              </a:rPr>
              <a:t> </a:t>
            </a:r>
            <a:r>
              <a:rPr lang="en-US" dirty="0" err="1">
                <a:solidFill>
                  <a:schemeClr val="bg1"/>
                </a:solidFill>
                <a:latin typeface="+mj-lt"/>
                <a:ea typeface="Times New Roman" panose="02020603050405020304" pitchFamily="18" charset="0"/>
              </a:rPr>
              <a:t>giải</a:t>
            </a:r>
            <a:r>
              <a:rPr lang="en-US" dirty="0">
                <a:solidFill>
                  <a:schemeClr val="bg1"/>
                </a:solidFill>
                <a:latin typeface="+mj-lt"/>
                <a:ea typeface="Times New Roman" panose="02020603050405020304" pitchFamily="18" charset="0"/>
              </a:rPr>
              <a:t> </a:t>
            </a:r>
            <a:r>
              <a:rPr lang="en-US" dirty="0" err="1" smtClean="0">
                <a:solidFill>
                  <a:schemeClr val="bg1"/>
                </a:solidFill>
                <a:latin typeface="+mj-lt"/>
                <a:ea typeface="Times New Roman" panose="02020603050405020304" pitchFamily="18" charset="0"/>
              </a:rPr>
              <a:t>mã</a:t>
            </a:r>
            <a:endParaRPr lang="en-US" dirty="0" smtClean="0">
              <a:solidFill>
                <a:schemeClr val="bg1"/>
              </a:solidFill>
              <a:latin typeface="+mj-lt"/>
              <a:ea typeface="Times New Roman" panose="02020603050405020304" pitchFamily="18" charset="0"/>
            </a:endParaRPr>
          </a:p>
          <a:p>
            <a:pPr>
              <a:lnSpc>
                <a:spcPct val="150000"/>
              </a:lnSpc>
            </a:pPr>
            <a:r>
              <a:rPr lang="en-US" dirty="0" err="1">
                <a:solidFill>
                  <a:schemeClr val="bg1"/>
                </a:solidFill>
                <a:latin typeface="+mj-lt"/>
              </a:rPr>
              <a:t>Quy</a:t>
            </a:r>
            <a:r>
              <a:rPr lang="en-US" dirty="0">
                <a:solidFill>
                  <a:schemeClr val="bg1"/>
                </a:solidFill>
                <a:latin typeface="+mj-lt"/>
              </a:rPr>
              <a:t> </a:t>
            </a:r>
            <a:r>
              <a:rPr lang="en-US" dirty="0" err="1">
                <a:solidFill>
                  <a:schemeClr val="bg1"/>
                </a:solidFill>
                <a:latin typeface="+mj-lt"/>
              </a:rPr>
              <a:t>trình</a:t>
            </a:r>
            <a:r>
              <a:rPr lang="en-US" dirty="0">
                <a:solidFill>
                  <a:schemeClr val="bg1"/>
                </a:solidFill>
                <a:latin typeface="+mj-lt"/>
              </a:rPr>
              <a:t> </a:t>
            </a:r>
            <a:r>
              <a:rPr lang="en-US" dirty="0" err="1">
                <a:solidFill>
                  <a:schemeClr val="bg1"/>
                </a:solidFill>
                <a:latin typeface="+mj-lt"/>
              </a:rPr>
              <a:t>thực</a:t>
            </a:r>
            <a:r>
              <a:rPr lang="en-US" dirty="0">
                <a:solidFill>
                  <a:schemeClr val="bg1"/>
                </a:solidFill>
                <a:latin typeface="+mj-lt"/>
              </a:rPr>
              <a:t> </a:t>
            </a:r>
            <a:r>
              <a:rPr lang="en-US" dirty="0" err="1">
                <a:solidFill>
                  <a:schemeClr val="bg1"/>
                </a:solidFill>
                <a:latin typeface="+mj-lt"/>
              </a:rPr>
              <a:t>hiện</a:t>
            </a:r>
            <a:r>
              <a:rPr lang="en-US" dirty="0">
                <a:solidFill>
                  <a:schemeClr val="bg1"/>
                </a:solidFill>
                <a:latin typeface="+mj-lt"/>
              </a:rPr>
              <a:t> </a:t>
            </a:r>
            <a:r>
              <a:rPr lang="en-US" dirty="0" err="1">
                <a:solidFill>
                  <a:schemeClr val="bg1"/>
                </a:solidFill>
                <a:latin typeface="+mj-lt"/>
              </a:rPr>
              <a:t>như</a:t>
            </a:r>
            <a:r>
              <a:rPr lang="en-US" dirty="0">
                <a:solidFill>
                  <a:schemeClr val="bg1"/>
                </a:solidFill>
                <a:latin typeface="+mj-lt"/>
              </a:rPr>
              <a:t> </a:t>
            </a:r>
            <a:r>
              <a:rPr lang="en-US" dirty="0" err="1">
                <a:solidFill>
                  <a:schemeClr val="bg1"/>
                </a:solidFill>
                <a:latin typeface="+mj-lt"/>
              </a:rPr>
              <a:t>sau</a:t>
            </a:r>
            <a:r>
              <a:rPr lang="en-US" dirty="0">
                <a:solidFill>
                  <a:schemeClr val="bg1"/>
                </a:solidFill>
                <a:latin typeface="+mj-lt"/>
              </a:rPr>
              <a:t>:</a:t>
            </a:r>
          </a:p>
          <a:p>
            <a:pPr>
              <a:lnSpc>
                <a:spcPct val="150000"/>
              </a:lnSpc>
            </a:pPr>
            <a:endParaRPr lang="en-US" dirty="0">
              <a:solidFill>
                <a:schemeClr val="bg1"/>
              </a:solidFill>
              <a:latin typeface="+mj-lt"/>
            </a:endParaRPr>
          </a:p>
        </p:txBody>
      </p:sp>
      <p:pic>
        <p:nvPicPr>
          <p:cNvPr id="13" name="Google Shape;677;p46"/>
          <p:cNvPicPr preferRelativeResize="0"/>
          <p:nvPr/>
        </p:nvPicPr>
        <p:blipFill>
          <a:blip r:embed="rId4">
            <a:alphaModFix/>
          </a:blip>
          <a:stretch>
            <a:fillRect/>
          </a:stretch>
        </p:blipFill>
        <p:spPr>
          <a:xfrm>
            <a:off x="6592740" y="344083"/>
            <a:ext cx="548700" cy="660155"/>
          </a:xfrm>
          <a:prstGeom prst="rect">
            <a:avLst/>
          </a:prstGeom>
          <a:noFill/>
          <a:ln>
            <a:noFill/>
          </a:ln>
        </p:spPr>
      </p:pic>
    </p:spTree>
    <p:extLst>
      <p:ext uri="{BB962C8B-B14F-4D97-AF65-F5344CB8AC3E}">
        <p14:creationId xmlns:p14="http://schemas.microsoft.com/office/powerpoint/2010/main" val="1696871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14" name="Picture 13" descr="http://www.vnexperts.net/images/stories/mahoa2.gif"/>
          <p:cNvPicPr/>
          <p:nvPr/>
        </p:nvPicPr>
        <p:blipFill>
          <a:blip r:embed="rId3">
            <a:extLst>
              <a:ext uri="{28A0092B-C50C-407E-A947-70E740481C1C}">
                <a14:useLocalDpi xmlns:a14="http://schemas.microsoft.com/office/drawing/2010/main" val="0"/>
              </a:ext>
            </a:extLst>
          </a:blip>
          <a:srcRect/>
          <a:stretch>
            <a:fillRect/>
          </a:stretch>
        </p:blipFill>
        <p:spPr>
          <a:xfrm>
            <a:off x="4070773" y="1374287"/>
            <a:ext cx="3522134" cy="2256220"/>
          </a:xfrm>
          <a:prstGeom prst="rect">
            <a:avLst/>
          </a:prstGeom>
          <a:noFill/>
          <a:ln>
            <a:noFill/>
          </a:ln>
        </p:spPr>
      </p:pic>
      <p:sp>
        <p:nvSpPr>
          <p:cNvPr id="339" name="Google Shape;339;p3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40" name="Google Shape;340;p32"/>
          <p:cNvGrpSpPr/>
          <p:nvPr/>
        </p:nvGrpSpPr>
        <p:grpSpPr>
          <a:xfrm>
            <a:off x="3538649" y="1241129"/>
            <a:ext cx="4542205" cy="2661224"/>
            <a:chOff x="1177450" y="241631"/>
            <a:chExt cx="6173152" cy="3616776"/>
          </a:xfrm>
        </p:grpSpPr>
        <p:sp>
          <p:nvSpPr>
            <p:cNvPr id="341" name="Google Shape;341;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6" name="Google Shape;346;p32"/>
          <p:cNvSpPr txBox="1">
            <a:spLocks noGrp="1"/>
          </p:cNvSpPr>
          <p:nvPr>
            <p:ph type="body" idx="4294967295"/>
          </p:nvPr>
        </p:nvSpPr>
        <p:spPr>
          <a:xfrm>
            <a:off x="779100" y="373575"/>
            <a:ext cx="2432100" cy="4396200"/>
          </a:xfrm>
          <a:prstGeom prst="rect">
            <a:avLst/>
          </a:prstGeom>
        </p:spPr>
        <p:txBody>
          <a:bodyPr spcFirstLastPara="1" wrap="square" lIns="0" tIns="0" rIns="0" bIns="0" anchor="ctr" anchorCtr="0">
            <a:noAutofit/>
          </a:bodyPr>
          <a:lstStyle/>
          <a:p>
            <a:pPr marL="0" lvl="0" indent="0">
              <a:buNone/>
            </a:pPr>
            <a:r>
              <a:rPr lang="en-US" sz="3300" dirty="0" err="1" smtClean="0">
                <a:solidFill>
                  <a:schemeClr val="accent1"/>
                </a:solidFill>
                <a:latin typeface="+mj-lt"/>
                <a:ea typeface="Bebas Neue"/>
                <a:cs typeface="Bebas Neue"/>
                <a:sym typeface="Bebas Neue"/>
              </a:rPr>
              <a:t>Mã</a:t>
            </a:r>
            <a:r>
              <a:rPr lang="en-US" sz="3300" dirty="0" smtClean="0">
                <a:solidFill>
                  <a:schemeClr val="accent1"/>
                </a:solidFill>
                <a:latin typeface="+mj-lt"/>
                <a:ea typeface="Bebas Neue"/>
                <a:cs typeface="Bebas Neue"/>
                <a:sym typeface="Bebas Neue"/>
              </a:rPr>
              <a:t> </a:t>
            </a:r>
            <a:r>
              <a:rPr lang="en-US" sz="3300" dirty="0" err="1">
                <a:solidFill>
                  <a:schemeClr val="accent1"/>
                </a:solidFill>
                <a:latin typeface="+mj-lt"/>
                <a:ea typeface="Bebas Neue"/>
                <a:cs typeface="Bebas Neue"/>
                <a:sym typeface="Bebas Neue"/>
              </a:rPr>
              <a:t>hóa</a:t>
            </a:r>
            <a:r>
              <a:rPr lang="en-US" sz="3300" dirty="0">
                <a:solidFill>
                  <a:schemeClr val="accent1"/>
                </a:solidFill>
                <a:latin typeface="+mj-lt"/>
                <a:ea typeface="Bebas Neue"/>
                <a:cs typeface="Bebas Neue"/>
                <a:sym typeface="Bebas Neue"/>
              </a:rPr>
              <a:t> </a:t>
            </a:r>
            <a:r>
              <a:rPr lang="en-US" sz="3300" dirty="0" err="1">
                <a:solidFill>
                  <a:schemeClr val="accent1"/>
                </a:solidFill>
                <a:latin typeface="+mj-lt"/>
                <a:ea typeface="Bebas Neue"/>
                <a:cs typeface="Bebas Neue"/>
                <a:sym typeface="Bebas Neue"/>
              </a:rPr>
              <a:t>hai</a:t>
            </a:r>
            <a:r>
              <a:rPr lang="en-US" sz="3300" dirty="0">
                <a:solidFill>
                  <a:schemeClr val="accent1"/>
                </a:solidFill>
                <a:latin typeface="+mj-lt"/>
                <a:ea typeface="Bebas Neue"/>
                <a:cs typeface="Bebas Neue"/>
                <a:sym typeface="Bebas Neue"/>
              </a:rPr>
              <a:t> </a:t>
            </a:r>
            <a:r>
              <a:rPr lang="en-US" sz="3300" dirty="0" err="1" smtClean="0">
                <a:solidFill>
                  <a:schemeClr val="accent1"/>
                </a:solidFill>
                <a:latin typeface="+mj-lt"/>
                <a:ea typeface="Bebas Neue"/>
                <a:cs typeface="Bebas Neue"/>
                <a:sym typeface="Bebas Neue"/>
              </a:rPr>
              <a:t>chiều</a:t>
            </a:r>
            <a:endParaRPr lang="en-US" sz="3300" dirty="0" smtClean="0">
              <a:solidFill>
                <a:schemeClr val="accent1"/>
              </a:solidFill>
              <a:latin typeface="+mj-lt"/>
              <a:ea typeface="Bebas Neue"/>
              <a:cs typeface="Bebas Neue"/>
              <a:sym typeface="Bebas Neue"/>
            </a:endParaRPr>
          </a:p>
          <a:p>
            <a:pPr marL="0" lvl="0" indent="0">
              <a:buNone/>
            </a:pPr>
            <a:r>
              <a:rPr lang="vi-VN" sz="1800" dirty="0" smtClean="0">
                <a:solidFill>
                  <a:schemeClr val="lt1"/>
                </a:solidFill>
                <a:latin typeface="+mj-lt"/>
              </a:rPr>
              <a:t>-Mã </a:t>
            </a:r>
            <a:r>
              <a:rPr lang="vi-VN" sz="1800" dirty="0">
                <a:solidFill>
                  <a:schemeClr val="lt1"/>
                </a:solidFill>
                <a:latin typeface="+mj-lt"/>
              </a:rPr>
              <a:t>hoá đối xứng (Symetric cryptography): Mã hoá đối xứng còn có một số tên gọi khác như Secret Key Cryptography (hay Private Key Cryptography), sử dụng cùng một khoá cho cả hai quá trình mã hoá và giải mã. Quy trình thực hiện như sau:</a:t>
            </a:r>
            <a:endParaRPr sz="1800" dirty="0">
              <a:solidFill>
                <a:schemeClr val="lt1"/>
              </a:solidFill>
              <a:latin typeface="+mj-lt"/>
            </a:endParaRPr>
          </a:p>
        </p:txBody>
      </p:sp>
      <p:grpSp>
        <p:nvGrpSpPr>
          <p:cNvPr id="15" name="Google Shape;993;p49"/>
          <p:cNvGrpSpPr/>
          <p:nvPr/>
        </p:nvGrpSpPr>
        <p:grpSpPr>
          <a:xfrm>
            <a:off x="6182641" y="4127324"/>
            <a:ext cx="445718" cy="445753"/>
            <a:chOff x="3706812" y="1035050"/>
            <a:chExt cx="4792662" cy="4787899"/>
          </a:xfrm>
        </p:grpSpPr>
        <p:sp>
          <p:nvSpPr>
            <p:cNvPr id="16" name="Google Shape;994;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995;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996;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997;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998;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999;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2" name="Google Shape;1037;p49"/>
          <p:cNvGrpSpPr/>
          <p:nvPr/>
        </p:nvGrpSpPr>
        <p:grpSpPr>
          <a:xfrm>
            <a:off x="6877149" y="4125748"/>
            <a:ext cx="445260" cy="445260"/>
            <a:chOff x="4103687" y="1439862"/>
            <a:chExt cx="3986212" cy="3986211"/>
          </a:xfrm>
        </p:grpSpPr>
        <p:sp>
          <p:nvSpPr>
            <p:cNvPr id="23" name="Google Shape;1038;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039;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5" name="Google Shape;1000;p49"/>
          <p:cNvGrpSpPr/>
          <p:nvPr/>
        </p:nvGrpSpPr>
        <p:grpSpPr>
          <a:xfrm>
            <a:off x="4851357" y="4127640"/>
            <a:ext cx="443331" cy="445437"/>
            <a:chOff x="1400175" y="1220787"/>
            <a:chExt cx="4473575" cy="4476750"/>
          </a:xfrm>
        </p:grpSpPr>
        <p:sp>
          <p:nvSpPr>
            <p:cNvPr id="26" name="Google Shape;1001;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002;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003;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004;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0" name="Google Shape;1005;p49"/>
          <p:cNvGrpSpPr/>
          <p:nvPr/>
        </p:nvGrpSpPr>
        <p:grpSpPr>
          <a:xfrm>
            <a:off x="4210010" y="4127654"/>
            <a:ext cx="446045" cy="445465"/>
            <a:chOff x="1649412" y="927100"/>
            <a:chExt cx="5011737" cy="5016500"/>
          </a:xfrm>
        </p:grpSpPr>
        <p:sp>
          <p:nvSpPr>
            <p:cNvPr id="31" name="Google Shape;1006;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007;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008;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4" name="Google Shape;1009;p49"/>
          <p:cNvGrpSpPr/>
          <p:nvPr/>
        </p:nvGrpSpPr>
        <p:grpSpPr>
          <a:xfrm>
            <a:off x="5490361" y="4127907"/>
            <a:ext cx="444870" cy="445286"/>
            <a:chOff x="1301750" y="920750"/>
            <a:chExt cx="5095875" cy="5100637"/>
          </a:xfrm>
        </p:grpSpPr>
        <p:sp>
          <p:nvSpPr>
            <p:cNvPr id="35" name="Google Shape;1010;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011;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012;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013;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014;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40" name="Google Shape;675;p46"/>
          <p:cNvPicPr preferRelativeResize="0"/>
          <p:nvPr/>
        </p:nvPicPr>
        <p:blipFill>
          <a:blip r:embed="rId4">
            <a:alphaModFix/>
          </a:blip>
          <a:stretch>
            <a:fillRect/>
          </a:stretch>
        </p:blipFill>
        <p:spPr>
          <a:xfrm>
            <a:off x="6812374" y="657443"/>
            <a:ext cx="516825" cy="516825"/>
          </a:xfrm>
          <a:prstGeom prst="rect">
            <a:avLst/>
          </a:prstGeom>
          <a:noFill/>
          <a:ln>
            <a:noFill/>
          </a:ln>
        </p:spPr>
      </p:pic>
      <p:pic>
        <p:nvPicPr>
          <p:cNvPr id="41" name="Google Shape;672;p46"/>
          <p:cNvPicPr preferRelativeResize="0"/>
          <p:nvPr/>
        </p:nvPicPr>
        <p:blipFill>
          <a:blip r:embed="rId5">
            <a:alphaModFix/>
          </a:blip>
          <a:stretch>
            <a:fillRect/>
          </a:stretch>
        </p:blipFill>
        <p:spPr>
          <a:xfrm>
            <a:off x="7293921" y="1466798"/>
            <a:ext cx="2617500" cy="3493095"/>
          </a:xfrm>
          <a:prstGeom prst="rect">
            <a:avLst/>
          </a:prstGeom>
          <a:noFill/>
          <a:ln>
            <a:noFill/>
          </a:ln>
        </p:spPr>
      </p:pic>
    </p:spTree>
    <p:extLst>
      <p:ext uri="{BB962C8B-B14F-4D97-AF65-F5344CB8AC3E}">
        <p14:creationId xmlns:p14="http://schemas.microsoft.com/office/powerpoint/2010/main" val="2931058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Rectangle 1"/>
          <p:cNvSpPr/>
          <p:nvPr/>
        </p:nvSpPr>
        <p:spPr>
          <a:xfrm>
            <a:off x="3373120" y="863136"/>
            <a:ext cx="2404533" cy="2677656"/>
          </a:xfrm>
          <a:prstGeom prst="rect">
            <a:avLst/>
          </a:prstGeom>
        </p:spPr>
        <p:txBody>
          <a:bodyPr wrap="square">
            <a:spAutoFit/>
          </a:bodyPr>
          <a:lstStyle/>
          <a:p>
            <a:pPr indent="457200" algn="just">
              <a:lnSpc>
                <a:spcPct val="150000"/>
              </a:lnSpc>
            </a:pPr>
            <a:r>
              <a:rPr lang="en-US" dirty="0">
                <a:solidFill>
                  <a:schemeClr val="bg1"/>
                </a:solidFill>
                <a:latin typeface="Times New Roman" panose="02020603050405020304" pitchFamily="18" charset="0"/>
                <a:ea typeface="Times New Roman" panose="02020603050405020304" pitchFamily="18" charset="0"/>
              </a:rPr>
              <a:t>MD5 hay </a:t>
            </a:r>
            <a:r>
              <a:rPr lang="en-US" dirty="0" err="1">
                <a:solidFill>
                  <a:schemeClr val="bg1"/>
                </a:solidFill>
                <a:latin typeface="Times New Roman" panose="02020603050405020304" pitchFamily="18" charset="0"/>
                <a:ea typeface="Times New Roman" panose="02020603050405020304" pitchFamily="18" charset="0"/>
              </a:rPr>
              <a:t>trong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kỹ</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thuật</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người</a:t>
            </a:r>
            <a:r>
              <a:rPr lang="en-US" dirty="0">
                <a:solidFill>
                  <a:schemeClr val="bg1"/>
                </a:solidFill>
                <a:latin typeface="Times New Roman" panose="02020603050405020304" pitchFamily="18" charset="0"/>
                <a:ea typeface="Times New Roman" panose="02020603050405020304" pitchFamily="18" charset="0"/>
              </a:rPr>
              <a:t> ta </a:t>
            </a:r>
            <a:r>
              <a:rPr lang="en-US" dirty="0" err="1">
                <a:solidFill>
                  <a:schemeClr val="bg1"/>
                </a:solidFill>
                <a:latin typeface="Times New Roman" panose="02020603050405020304" pitchFamily="18" charset="0"/>
                <a:ea typeface="Times New Roman" panose="02020603050405020304" pitchFamily="18" charset="0"/>
              </a:rPr>
              <a:t>còn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gọi</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là</a:t>
            </a:r>
            <a:r>
              <a:rPr lang="en-US" dirty="0">
                <a:solidFill>
                  <a:schemeClr val="bg1"/>
                </a:solidFill>
                <a:latin typeface="Times New Roman" panose="02020603050405020304" pitchFamily="18" charset="0"/>
                <a:ea typeface="Times New Roman" panose="02020603050405020304" pitchFamily="18" charset="0"/>
              </a:rPr>
              <a:t> MD5 Message-Digest Algorithm, </a:t>
            </a:r>
            <a:r>
              <a:rPr lang="en-US" dirty="0" err="1">
                <a:solidFill>
                  <a:schemeClr val="bg1"/>
                </a:solidFill>
                <a:latin typeface="Times New Roman" panose="02020603050405020304" pitchFamily="18" charset="0"/>
                <a:ea typeface="Times New Roman" panose="02020603050405020304" pitchFamily="18" charset="0"/>
              </a:rPr>
              <a:t>là</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một</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hàm</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băm</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mã</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hóa</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được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sử</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dụng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để</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kiểm</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tra</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tính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toàn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vẹn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của</a:t>
            </a:r>
            <a:r>
              <a:rPr lang="en-US" dirty="0">
                <a:solidFill>
                  <a:schemeClr val="bg1"/>
                </a:solidFill>
                <a:latin typeface="Times New Roman" panose="02020603050405020304" pitchFamily="18" charset="0"/>
                <a:ea typeface="Times New Roman" panose="02020603050405020304" pitchFamily="18" charset="0"/>
              </a:rPr>
              <a:t> file </a:t>
            </a:r>
            <a:r>
              <a:rPr lang="en-US" dirty="0" err="1">
                <a:solidFill>
                  <a:schemeClr val="bg1"/>
                </a:solidFill>
                <a:latin typeface="Times New Roman" panose="02020603050405020304" pitchFamily="18" charset="0"/>
                <a:ea typeface="Times New Roman" panose="02020603050405020304" pitchFamily="18" charset="0"/>
              </a:rPr>
              <a:t>người</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dùng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tải</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về</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trên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mạng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hoặc</a:t>
            </a:r>
            <a:r>
              <a:rPr lang="en-US" dirty="0">
                <a:solidFill>
                  <a:schemeClr val="bg1"/>
                </a:solidFill>
                <a:latin typeface="Times New Roman" panose="02020603050405020304" pitchFamily="18" charset="0"/>
                <a:ea typeface="Times New Roman" panose="02020603050405020304" pitchFamily="18" charset="0"/>
              </a:rPr>
              <a:t> copy </a:t>
            </a:r>
            <a:r>
              <a:rPr lang="en-US" dirty="0" err="1">
                <a:solidFill>
                  <a:schemeClr val="bg1"/>
                </a:solidFill>
                <a:latin typeface="Times New Roman" panose="02020603050405020304" pitchFamily="18" charset="0"/>
                <a:ea typeface="Times New Roman" panose="02020603050405020304" pitchFamily="18" charset="0"/>
              </a:rPr>
              <a:t>giữa</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các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thiết</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bị</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lưu</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trữ</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với</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nhau</a:t>
            </a:r>
            <a:r>
              <a:rPr lang="en-US" dirty="0">
                <a:solidFill>
                  <a:schemeClr val="bg1"/>
                </a:solidFill>
                <a:latin typeface="Times New Roman" panose="02020603050405020304" pitchFamily="18" charset="0"/>
                <a:ea typeface="Times New Roman" panose="02020603050405020304" pitchFamily="18" charset="0"/>
              </a:rPr>
              <a:t>. </a:t>
            </a:r>
            <a:endParaRPr lang="en-US" dirty="0">
              <a:solidFill>
                <a:schemeClr val="bg1"/>
              </a:solidFill>
              <a:effectLst/>
              <a:latin typeface="Times New Roman" panose="02020603050405020304" pitchFamily="18" charset="0"/>
              <a:ea typeface="Calibri" panose="020F0502020204030204" pitchFamily="34" charset="0"/>
            </a:endParaRPr>
          </a:p>
        </p:txBody>
      </p:sp>
      <p:sp>
        <p:nvSpPr>
          <p:cNvPr id="324" name="Google Shape;324;p3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325" name="Google Shape;325;p31"/>
          <p:cNvGrpSpPr/>
          <p:nvPr/>
        </p:nvGrpSpPr>
        <p:grpSpPr>
          <a:xfrm>
            <a:off x="3203802" y="465959"/>
            <a:ext cx="2736410" cy="4222433"/>
            <a:chOff x="2112475" y="238125"/>
            <a:chExt cx="3395050" cy="5238750"/>
          </a:xfrm>
        </p:grpSpPr>
        <p:sp>
          <p:nvSpPr>
            <p:cNvPr id="326" name="Google Shape;326;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1"/>
          <p:cNvSpPr txBox="1">
            <a:spLocks noGrp="1"/>
          </p:cNvSpPr>
          <p:nvPr>
            <p:ph type="body" idx="4294967295"/>
          </p:nvPr>
        </p:nvSpPr>
        <p:spPr>
          <a:xfrm>
            <a:off x="779100" y="373575"/>
            <a:ext cx="2432100" cy="4396200"/>
          </a:xfrm>
          <a:prstGeom prst="rect">
            <a:avLst/>
          </a:prstGeom>
        </p:spPr>
        <p:txBody>
          <a:bodyPr spcFirstLastPara="1" wrap="square" lIns="0" tIns="0" rIns="0" bIns="0" anchor="ctr" anchorCtr="0">
            <a:noAutofit/>
          </a:bodyPr>
          <a:lstStyle/>
          <a:p>
            <a:pPr marL="0" lvl="0" indent="0">
              <a:buNone/>
            </a:pPr>
            <a:r>
              <a:rPr lang="en-US" sz="3600" dirty="0">
                <a:solidFill>
                  <a:schemeClr val="accent1">
                    <a:lumMod val="75000"/>
                  </a:schemeClr>
                </a:solidFill>
              </a:rPr>
              <a:t>MD5 </a:t>
            </a:r>
            <a:r>
              <a:rPr lang="en-US" sz="3600" dirty="0" err="1">
                <a:solidFill>
                  <a:schemeClr val="accent1">
                    <a:lumMod val="75000"/>
                  </a:schemeClr>
                </a:solidFill>
              </a:rPr>
              <a:t>Là</a:t>
            </a:r>
            <a:r>
              <a:rPr lang="en-US" sz="3600" dirty="0">
                <a:solidFill>
                  <a:schemeClr val="accent1">
                    <a:lumMod val="75000"/>
                  </a:schemeClr>
                </a:solidFill>
              </a:rPr>
              <a:t> </a:t>
            </a:r>
            <a:r>
              <a:rPr lang="en-US" sz="3600" dirty="0" err="1">
                <a:solidFill>
                  <a:schemeClr val="accent1">
                    <a:lumMod val="75000"/>
                  </a:schemeClr>
                </a:solidFill>
              </a:rPr>
              <a:t>Gì</a:t>
            </a:r>
            <a:r>
              <a:rPr lang="en-US" sz="3600" dirty="0">
                <a:solidFill>
                  <a:schemeClr val="accent1">
                    <a:lumMod val="75000"/>
                  </a:schemeClr>
                </a:solidFill>
              </a:rPr>
              <a:t>? </a:t>
            </a:r>
            <a:endParaRPr sz="3300" dirty="0">
              <a:solidFill>
                <a:schemeClr val="accent1">
                  <a:lumMod val="75000"/>
                </a:schemeClr>
              </a:solidFill>
              <a:latin typeface="+mj-lt"/>
              <a:ea typeface="Bebas Neue"/>
              <a:cs typeface="Bebas Neue"/>
              <a:sym typeface="Bebas Neue"/>
            </a:endParaRPr>
          </a:p>
        </p:txBody>
      </p:sp>
      <p:grpSp>
        <p:nvGrpSpPr>
          <p:cNvPr id="332" name="Google Shape;332;p31"/>
          <p:cNvGrpSpPr/>
          <p:nvPr/>
        </p:nvGrpSpPr>
        <p:grpSpPr>
          <a:xfrm>
            <a:off x="6429152" y="1306352"/>
            <a:ext cx="2714848" cy="3653541"/>
            <a:chOff x="6092896" y="1233444"/>
            <a:chExt cx="2714848" cy="3653541"/>
          </a:xfrm>
        </p:grpSpPr>
        <p:pic>
          <p:nvPicPr>
            <p:cNvPr id="333" name="Google Shape;333;p31"/>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34" name="Google Shape;334;p31"/>
            <p:cNvPicPr preferRelativeResize="0"/>
            <p:nvPr/>
          </p:nvPicPr>
          <p:blipFill>
            <a:blip r:embed="rId4">
              <a:alphaModFix/>
            </a:blip>
            <a:stretch>
              <a:fillRect/>
            </a:stretch>
          </p:blipFill>
          <p:spPr>
            <a:xfrm>
              <a:off x="7313796" y="1855508"/>
              <a:ext cx="232462" cy="156560"/>
            </a:xfrm>
            <a:prstGeom prst="rect">
              <a:avLst/>
            </a:prstGeom>
            <a:noFill/>
            <a:ln>
              <a:noFill/>
            </a:ln>
          </p:spPr>
        </p:pic>
      </p:grpSp>
      <p:pic>
        <p:nvPicPr>
          <p:cNvPr id="14" name="Google Shape;678;p46"/>
          <p:cNvPicPr preferRelativeResize="0"/>
          <p:nvPr/>
        </p:nvPicPr>
        <p:blipFill>
          <a:blip r:embed="rId5">
            <a:alphaModFix/>
          </a:blip>
          <a:stretch>
            <a:fillRect/>
          </a:stretch>
        </p:blipFill>
        <p:spPr>
          <a:xfrm>
            <a:off x="7434151" y="805413"/>
            <a:ext cx="704850" cy="7048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pSp>
        <p:nvGrpSpPr>
          <p:cNvPr id="3" name="Google Shape;325;p31"/>
          <p:cNvGrpSpPr/>
          <p:nvPr/>
        </p:nvGrpSpPr>
        <p:grpSpPr>
          <a:xfrm>
            <a:off x="4355440" y="355180"/>
            <a:ext cx="2736410" cy="4222433"/>
            <a:chOff x="2112475" y="238125"/>
            <a:chExt cx="3395050" cy="5238750"/>
          </a:xfrm>
        </p:grpSpPr>
        <p:sp>
          <p:nvSpPr>
            <p:cNvPr id="4" name="Google Shape;326;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7;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8;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9;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11;p30"/>
          <p:cNvGrpSpPr/>
          <p:nvPr/>
        </p:nvGrpSpPr>
        <p:grpSpPr>
          <a:xfrm>
            <a:off x="2036387" y="246734"/>
            <a:ext cx="2119546" cy="4396359"/>
            <a:chOff x="2547150" y="238125"/>
            <a:chExt cx="2525675" cy="5238750"/>
          </a:xfrm>
        </p:grpSpPr>
        <p:sp>
          <p:nvSpPr>
            <p:cNvPr id="9" name="Google Shape;312;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3;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5;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5"/>
          <p:cNvSpPr/>
          <p:nvPr/>
        </p:nvSpPr>
        <p:spPr>
          <a:xfrm>
            <a:off x="30190" y="734688"/>
            <a:ext cx="1826141" cy="307777"/>
          </a:xfrm>
          <a:prstGeom prst="rect">
            <a:avLst/>
          </a:prstGeom>
        </p:spPr>
        <p:txBody>
          <a:bodyPr wrap="none">
            <a:spAutoFit/>
          </a:bodyPr>
          <a:lstStyle/>
          <a:p>
            <a:pPr lvl="0"/>
            <a:r>
              <a:rPr lang="en-US" dirty="0" err="1">
                <a:solidFill>
                  <a:schemeClr val="accent1">
                    <a:lumMod val="75000"/>
                  </a:schemeClr>
                </a:solidFill>
              </a:rPr>
              <a:t>Tổng</a:t>
            </a:r>
            <a:r>
              <a:rPr lang="en-US" dirty="0">
                <a:solidFill>
                  <a:schemeClr val="accent1">
                    <a:lumMod val="75000"/>
                  </a:schemeClr>
                </a:solidFill>
              </a:rPr>
              <a:t> </a:t>
            </a:r>
            <a:r>
              <a:rPr lang="en-US" dirty="0" err="1">
                <a:solidFill>
                  <a:schemeClr val="accent1">
                    <a:lumMod val="75000"/>
                  </a:schemeClr>
                </a:solidFill>
              </a:rPr>
              <a:t>Quan</a:t>
            </a:r>
            <a:r>
              <a:rPr lang="en-US" dirty="0">
                <a:solidFill>
                  <a:schemeClr val="accent1">
                    <a:lumMod val="75000"/>
                  </a:schemeClr>
                </a:solidFill>
              </a:rPr>
              <a:t> </a:t>
            </a:r>
            <a:r>
              <a:rPr lang="en-US" dirty="0" err="1">
                <a:solidFill>
                  <a:schemeClr val="accent1">
                    <a:lumMod val="75000"/>
                  </a:schemeClr>
                </a:solidFill>
              </a:rPr>
              <a:t>Về</a:t>
            </a:r>
            <a:r>
              <a:rPr lang="en-US" dirty="0">
                <a:solidFill>
                  <a:schemeClr val="accent1">
                    <a:lumMod val="75000"/>
                  </a:schemeClr>
                </a:solidFill>
              </a:rPr>
              <a:t> MD5 </a:t>
            </a:r>
            <a:endParaRPr lang="en-US" dirty="0">
              <a:solidFill>
                <a:schemeClr val="accent1">
                  <a:lumMod val="75000"/>
                </a:schemeClr>
              </a:solidFill>
            </a:endParaRPr>
          </a:p>
        </p:txBody>
      </p:sp>
      <p:cxnSp>
        <p:nvCxnSpPr>
          <p:cNvPr id="17" name="Google Shape;245;p27"/>
          <p:cNvCxnSpPr/>
          <p:nvPr/>
        </p:nvCxnSpPr>
        <p:spPr>
          <a:xfrm rot="10800000">
            <a:off x="1856331" y="888577"/>
            <a:ext cx="633600" cy="0"/>
          </a:xfrm>
          <a:prstGeom prst="straightConnector1">
            <a:avLst/>
          </a:prstGeom>
          <a:noFill/>
          <a:ln w="9525" cap="flat" cmpd="sng">
            <a:solidFill>
              <a:schemeClr val="lt1"/>
            </a:solidFill>
            <a:prstDash val="solid"/>
            <a:round/>
            <a:headEnd type="none" w="sm" len="sm"/>
            <a:tailEnd type="oval" w="med" len="med"/>
          </a:ln>
        </p:spPr>
      </p:cxnSp>
      <p:sp>
        <p:nvSpPr>
          <p:cNvPr id="18" name="Rectangle 17"/>
          <p:cNvSpPr/>
          <p:nvPr/>
        </p:nvSpPr>
        <p:spPr>
          <a:xfrm>
            <a:off x="2173131" y="734688"/>
            <a:ext cx="1963996" cy="3000821"/>
          </a:xfrm>
          <a:prstGeom prst="rect">
            <a:avLst/>
          </a:prstGeom>
        </p:spPr>
        <p:txBody>
          <a:bodyPr wrap="square">
            <a:spAutoFit/>
          </a:bodyPr>
          <a:lstStyle/>
          <a:p>
            <a:pPr>
              <a:lnSpc>
                <a:spcPct val="150000"/>
              </a:lnSpc>
            </a:pPr>
            <a:r>
              <a:rPr lang="en-US" dirty="0">
                <a:solidFill>
                  <a:schemeClr val="bg1"/>
                </a:solidFill>
                <a:latin typeface="Times New Roman" panose="02020603050405020304" pitchFamily="18" charset="0"/>
                <a:ea typeface="Times New Roman" panose="02020603050405020304" pitchFamily="18" charset="0"/>
              </a:rPr>
              <a:t>MD5 </a:t>
            </a:r>
            <a:r>
              <a:rPr lang="en-US" dirty="0" err="1">
                <a:solidFill>
                  <a:schemeClr val="bg1"/>
                </a:solidFill>
                <a:latin typeface="Times New Roman" panose="02020603050405020304" pitchFamily="18" charset="0"/>
                <a:ea typeface="Times New Roman" panose="02020603050405020304" pitchFamily="18" charset="0"/>
              </a:rPr>
              <a:t>được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phát</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hành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vào</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năm</a:t>
            </a:r>
            <a:r>
              <a:rPr lang="en-US" dirty="0">
                <a:solidFill>
                  <a:schemeClr val="bg1"/>
                </a:solidFill>
                <a:latin typeface="Times New Roman" panose="02020603050405020304" pitchFamily="18" charset="0"/>
                <a:ea typeface="Times New Roman" panose="02020603050405020304" pitchFamily="18" charset="0"/>
              </a:rPr>
              <a:t> 1992, </a:t>
            </a:r>
            <a:r>
              <a:rPr lang="en-US" dirty="0" err="1">
                <a:solidFill>
                  <a:schemeClr val="bg1"/>
                </a:solidFill>
                <a:latin typeface="Times New Roman" panose="02020603050405020304" pitchFamily="18" charset="0"/>
                <a:ea typeface="Times New Roman" panose="02020603050405020304" pitchFamily="18" charset="0"/>
              </a:rPr>
              <a:t>và</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cũng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được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phát</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triển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cho</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các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máy</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tính</a:t>
            </a:r>
            <a:r>
              <a:rPr lang="en-US" dirty="0">
                <a:solidFill>
                  <a:schemeClr val="bg1"/>
                </a:solidFill>
                <a:latin typeface="Times New Roman" panose="02020603050405020304" pitchFamily="18" charset="0"/>
                <a:ea typeface="Times New Roman" panose="02020603050405020304" pitchFamily="18" charset="0"/>
              </a:rPr>
              <a:t> 32-bit. </a:t>
            </a:r>
            <a:r>
              <a:rPr lang="en-US" dirty="0" err="1">
                <a:solidFill>
                  <a:schemeClr val="bg1"/>
                </a:solidFill>
                <a:latin typeface="Times New Roman" panose="02020603050405020304" pitchFamily="18" charset="0"/>
                <a:ea typeface="Times New Roman" panose="02020603050405020304" pitchFamily="18" charset="0"/>
              </a:rPr>
              <a:t>Tuy</a:t>
            </a:r>
            <a:r>
              <a:rPr lang="en-US" dirty="0">
                <a:solidFill>
                  <a:schemeClr val="bg1"/>
                </a:solidFill>
                <a:latin typeface="Times New Roman" panose="02020603050405020304" pitchFamily="18" charset="0"/>
                <a:ea typeface="Times New Roman" panose="02020603050405020304" pitchFamily="18" charset="0"/>
              </a:rPr>
              <a:t> MD5 </a:t>
            </a:r>
            <a:r>
              <a:rPr lang="en-US" dirty="0" err="1">
                <a:solidFill>
                  <a:schemeClr val="bg1"/>
                </a:solidFill>
                <a:latin typeface="Times New Roman" panose="02020603050405020304" pitchFamily="18" charset="0"/>
                <a:ea typeface="Times New Roman" panose="02020603050405020304" pitchFamily="18" charset="0"/>
              </a:rPr>
              <a:t>không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nhanh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như</a:t>
            </a:r>
            <a:r>
              <a:rPr lang="en-US" dirty="0">
                <a:solidFill>
                  <a:schemeClr val="bg1"/>
                </a:solidFill>
                <a:latin typeface="Times New Roman" panose="02020603050405020304" pitchFamily="18" charset="0"/>
                <a:ea typeface="Times New Roman" panose="02020603050405020304" pitchFamily="18" charset="0"/>
              </a:rPr>
              <a:t> MD4, </a:t>
            </a:r>
            <a:r>
              <a:rPr lang="en-US" dirty="0" err="1">
                <a:solidFill>
                  <a:schemeClr val="bg1"/>
                </a:solidFill>
                <a:latin typeface="Times New Roman" panose="02020603050405020304" pitchFamily="18" charset="0"/>
                <a:ea typeface="Times New Roman" panose="02020603050405020304" pitchFamily="18" charset="0"/>
              </a:rPr>
              <a:t>nhưng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được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đánh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giá</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là</a:t>
            </a:r>
            <a:r>
              <a:rPr lang="en-US" dirty="0">
                <a:solidFill>
                  <a:schemeClr val="bg1"/>
                </a:solidFill>
                <a:latin typeface="Times New Roman" panose="02020603050405020304" pitchFamily="18" charset="0"/>
                <a:ea typeface="Times New Roman" panose="02020603050405020304" pitchFamily="18" charset="0"/>
              </a:rPr>
              <a:t> an </a:t>
            </a:r>
            <a:r>
              <a:rPr lang="en-US" dirty="0" err="1">
                <a:solidFill>
                  <a:schemeClr val="bg1"/>
                </a:solidFill>
                <a:latin typeface="Times New Roman" panose="02020603050405020304" pitchFamily="18" charset="0"/>
                <a:ea typeface="Times New Roman" panose="02020603050405020304" pitchFamily="18" charset="0"/>
              </a:rPr>
              <a:t>toàn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hơn</a:t>
            </a:r>
            <a:r>
              <a:rPr lang="en-US" dirty="0">
                <a:solidFill>
                  <a:schemeClr val="bg1"/>
                </a:solidFill>
                <a:latin typeface="Times New Roman" panose="02020603050405020304" pitchFamily="18" charset="0"/>
                <a:ea typeface="Times New Roman" panose="02020603050405020304" pitchFamily="18" charset="0"/>
              </a:rPr>
              <a:t> so </a:t>
            </a:r>
            <a:r>
              <a:rPr lang="en-US" dirty="0" err="1">
                <a:solidFill>
                  <a:schemeClr val="bg1"/>
                </a:solidFill>
                <a:latin typeface="Times New Roman" panose="02020603050405020304" pitchFamily="18" charset="0"/>
                <a:ea typeface="Times New Roman" panose="02020603050405020304" pitchFamily="18" charset="0"/>
              </a:rPr>
              <a:t>với</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các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phiên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bản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MDx</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được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triển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khai</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trước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đó</a:t>
            </a:r>
            <a:r>
              <a:rPr lang="en-US" dirty="0">
                <a:solidFill>
                  <a:schemeClr val="bg1"/>
                </a:solidFill>
                <a:latin typeface="Times New Roman" panose="02020603050405020304" pitchFamily="18" charset="0"/>
                <a:ea typeface="Times New Roman" panose="02020603050405020304" pitchFamily="18" charset="0"/>
              </a:rPr>
              <a:t>. </a:t>
            </a:r>
            <a:endParaRPr lang="en-US" dirty="0">
              <a:solidFill>
                <a:schemeClr val="bg1"/>
              </a:solidFill>
            </a:endParaRPr>
          </a:p>
        </p:txBody>
      </p:sp>
      <p:sp>
        <p:nvSpPr>
          <p:cNvPr id="19" name="Rectangle 18"/>
          <p:cNvSpPr/>
          <p:nvPr/>
        </p:nvSpPr>
        <p:spPr>
          <a:xfrm>
            <a:off x="7353300" y="597861"/>
            <a:ext cx="1790700" cy="523220"/>
          </a:xfrm>
          <a:prstGeom prst="rect">
            <a:avLst/>
          </a:prstGeom>
        </p:spPr>
        <p:txBody>
          <a:bodyPr wrap="square">
            <a:spAutoFit/>
          </a:bodyPr>
          <a:lstStyle/>
          <a:p>
            <a:r>
              <a:rPr lang="en-US" dirty="0" err="1">
                <a:solidFill>
                  <a:schemeClr val="accent1">
                    <a:lumMod val="75000"/>
                  </a:schemeClr>
                </a:solidFill>
                <a:latin typeface="Times New Roman" panose="02020603050405020304" pitchFamily="18" charset="0"/>
                <a:ea typeface="Times New Roman" panose="02020603050405020304" pitchFamily="18" charset="0"/>
              </a:rPr>
              <a:t>Một</a:t>
            </a:r>
            <a:r>
              <a:rPr lang="en-US" dirty="0">
                <a:solidFill>
                  <a:schemeClr val="accent1">
                    <a:lumMod val="75000"/>
                  </a:schemeClr>
                </a:solidFill>
                <a:latin typeface="Times New Roman" panose="02020603050405020304" pitchFamily="18" charset="0"/>
                <a:ea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rPr>
              <a:t>Số</a:t>
            </a:r>
            <a:r>
              <a:rPr lang="en-US" dirty="0">
                <a:solidFill>
                  <a:schemeClr val="accent1">
                    <a:lumMod val="75000"/>
                  </a:schemeClr>
                </a:solidFill>
                <a:latin typeface="Times New Roman" panose="02020603050405020304" pitchFamily="18" charset="0"/>
                <a:ea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rPr>
              <a:t>Thông</a:t>
            </a:r>
            <a:r>
              <a:rPr lang="en-US" dirty="0">
                <a:solidFill>
                  <a:schemeClr val="accent1">
                    <a:lumMod val="75000"/>
                  </a:schemeClr>
                </a:solidFill>
                <a:latin typeface="Times New Roman" panose="02020603050405020304" pitchFamily="18" charset="0"/>
                <a:ea typeface="Times New Roman" panose="02020603050405020304" pitchFamily="18" charset="0"/>
              </a:rPr>
              <a:t> Tin </a:t>
            </a:r>
            <a:r>
              <a:rPr lang="en-US" dirty="0" err="1">
                <a:solidFill>
                  <a:schemeClr val="accent1">
                    <a:lumMod val="75000"/>
                  </a:schemeClr>
                </a:solidFill>
                <a:latin typeface="Times New Roman" panose="02020603050405020304" pitchFamily="18" charset="0"/>
                <a:ea typeface="Times New Roman" panose="02020603050405020304" pitchFamily="18" charset="0"/>
              </a:rPr>
              <a:t>Khác</a:t>
            </a:r>
            <a:r>
              <a:rPr lang="en-US" dirty="0">
                <a:solidFill>
                  <a:schemeClr val="accent1">
                    <a:lumMod val="75000"/>
                  </a:schemeClr>
                </a:solidFill>
                <a:latin typeface="Times New Roman" panose="02020603050405020304" pitchFamily="18" charset="0"/>
                <a:ea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rPr>
              <a:t>Về</a:t>
            </a:r>
            <a:r>
              <a:rPr lang="en-US" dirty="0">
                <a:solidFill>
                  <a:schemeClr val="accent1">
                    <a:lumMod val="75000"/>
                  </a:schemeClr>
                </a:solidFill>
                <a:latin typeface="Times New Roman" panose="02020603050405020304" pitchFamily="18" charset="0"/>
                <a:ea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rPr>
              <a:t>Mã</a:t>
            </a:r>
            <a:r>
              <a:rPr lang="en-US" dirty="0">
                <a:solidFill>
                  <a:schemeClr val="accent1">
                    <a:lumMod val="75000"/>
                  </a:schemeClr>
                </a:solidFill>
                <a:latin typeface="Times New Roman" panose="02020603050405020304" pitchFamily="18" charset="0"/>
                <a:ea typeface="Times New Roman" panose="02020603050405020304" pitchFamily="18" charset="0"/>
              </a:rPr>
              <a:t> MD5</a:t>
            </a:r>
            <a:endParaRPr lang="en-US" dirty="0">
              <a:solidFill>
                <a:schemeClr val="accent1">
                  <a:lumMod val="75000"/>
                </a:schemeClr>
              </a:solidFill>
            </a:endParaRPr>
          </a:p>
        </p:txBody>
      </p:sp>
      <p:cxnSp>
        <p:nvCxnSpPr>
          <p:cNvPr id="20" name="Google Shape;248;p27"/>
          <p:cNvCxnSpPr/>
          <p:nvPr/>
        </p:nvCxnSpPr>
        <p:spPr>
          <a:xfrm>
            <a:off x="6650831" y="888577"/>
            <a:ext cx="702469" cy="0"/>
          </a:xfrm>
          <a:prstGeom prst="straightConnector1">
            <a:avLst/>
          </a:prstGeom>
          <a:noFill/>
          <a:ln w="9525" cap="flat" cmpd="sng">
            <a:solidFill>
              <a:schemeClr val="lt1"/>
            </a:solidFill>
            <a:prstDash val="solid"/>
            <a:round/>
            <a:headEnd type="none" w="sm" len="sm"/>
            <a:tailEnd type="oval" w="med" len="med"/>
          </a:ln>
        </p:spPr>
      </p:cxnSp>
      <p:sp>
        <p:nvSpPr>
          <p:cNvPr id="21" name="Rectangle 20"/>
          <p:cNvSpPr/>
          <p:nvPr/>
        </p:nvSpPr>
        <p:spPr>
          <a:xfrm>
            <a:off x="4417383" y="734222"/>
            <a:ext cx="2545603" cy="1061829"/>
          </a:xfrm>
          <a:prstGeom prst="rect">
            <a:avLst/>
          </a:prstGeom>
        </p:spPr>
        <p:txBody>
          <a:bodyPr wrap="square">
            <a:spAutoFit/>
          </a:bodyPr>
          <a:lstStyle/>
          <a:p>
            <a:pPr indent="457200" algn="just">
              <a:lnSpc>
                <a:spcPct val="150000"/>
              </a:lnSpc>
            </a:pPr>
            <a:r>
              <a:rPr lang="en-US" dirty="0" err="1">
                <a:solidFill>
                  <a:schemeClr val="bg1"/>
                </a:solidFill>
                <a:latin typeface="Times New Roman" panose="02020603050405020304" pitchFamily="18" charset="0"/>
                <a:ea typeface="Times New Roman" panose="02020603050405020304" pitchFamily="18" charset="0"/>
              </a:rPr>
              <a:t>Mã</a:t>
            </a:r>
            <a:r>
              <a:rPr lang="en-US" dirty="0">
                <a:solidFill>
                  <a:schemeClr val="bg1"/>
                </a:solidFill>
                <a:latin typeface="Times New Roman" panose="02020603050405020304" pitchFamily="18" charset="0"/>
                <a:ea typeface="Times New Roman" panose="02020603050405020304" pitchFamily="18" charset="0"/>
              </a:rPr>
              <a:t> MD5 </a:t>
            </a:r>
            <a:r>
              <a:rPr lang="en-US" dirty="0" err="1">
                <a:solidFill>
                  <a:schemeClr val="bg1"/>
                </a:solidFill>
                <a:latin typeface="Times New Roman" panose="02020603050405020304" pitchFamily="18" charset="0"/>
                <a:ea typeface="Times New Roman" panose="02020603050405020304" pitchFamily="18" charset="0"/>
              </a:rPr>
              <a:t>dài</a:t>
            </a:r>
            <a:r>
              <a:rPr lang="en-US" dirty="0">
                <a:solidFill>
                  <a:schemeClr val="bg1"/>
                </a:solidFill>
                <a:latin typeface="Times New Roman" panose="02020603050405020304" pitchFamily="18" charset="0"/>
                <a:ea typeface="Times New Roman" panose="02020603050405020304" pitchFamily="18" charset="0"/>
              </a:rPr>
              <a:t> 128-bit </a:t>
            </a:r>
            <a:r>
              <a:rPr lang="en-US" dirty="0" err="1">
                <a:solidFill>
                  <a:schemeClr val="bg1"/>
                </a:solidFill>
                <a:latin typeface="Times New Roman" panose="02020603050405020304" pitchFamily="18" charset="0"/>
                <a:ea typeface="Times New Roman" panose="02020603050405020304" pitchFamily="18" charset="0"/>
              </a:rPr>
              <a:t>và</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thường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biểu</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diễn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bằng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một</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số</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hệ</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thập</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lục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phân</a:t>
            </a:r>
            <a:r>
              <a:rPr lang="en-US" dirty="0">
                <a:solidFill>
                  <a:schemeClr val="bg1"/>
                </a:solidFill>
                <a:latin typeface="Times New Roman" panose="02020603050405020304" pitchFamily="18" charset="0"/>
                <a:ea typeface="Times New Roman" panose="02020603050405020304" pitchFamily="18" charset="0"/>
              </a:rPr>
              <a:t> 32 </a:t>
            </a:r>
            <a:r>
              <a:rPr lang="en-US" dirty="0" err="1">
                <a:solidFill>
                  <a:schemeClr val="bg1"/>
                </a:solidFill>
                <a:latin typeface="Times New Roman" panose="02020603050405020304" pitchFamily="18" charset="0"/>
                <a:ea typeface="Times New Roman" panose="02020603050405020304" pitchFamily="18" charset="0"/>
              </a:rPr>
              <a:t>ký</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tự</a:t>
            </a:r>
            <a:r>
              <a:rPr lang="en-US" dirty="0">
                <a:solidFill>
                  <a:schemeClr val="bg1"/>
                </a:solidFill>
                <a:latin typeface="Times New Roman" panose="02020603050405020304" pitchFamily="18" charset="0"/>
                <a:ea typeface="Times New Roman" panose="02020603050405020304" pitchFamily="18" charset="0"/>
              </a:rPr>
              <a:t>. </a:t>
            </a:r>
            <a:endParaRPr lang="en-US" dirty="0">
              <a:solidFill>
                <a:schemeClr val="bg1"/>
              </a:solidFill>
              <a:effectLst/>
              <a:latin typeface="Times New Roman" panose="02020603050405020304" pitchFamily="18" charset="0"/>
              <a:ea typeface="Calibri" panose="020F0502020204030204" pitchFamily="34" charset="0"/>
            </a:endParaRPr>
          </a:p>
        </p:txBody>
      </p:sp>
      <p:sp>
        <p:nvSpPr>
          <p:cNvPr id="22" name="Rectangle 21"/>
          <p:cNvSpPr/>
          <p:nvPr/>
        </p:nvSpPr>
        <p:spPr>
          <a:xfrm>
            <a:off x="4511040" y="1796051"/>
            <a:ext cx="2451946" cy="2031325"/>
          </a:xfrm>
          <a:prstGeom prst="rect">
            <a:avLst/>
          </a:prstGeom>
        </p:spPr>
        <p:txBody>
          <a:bodyPr wrap="square">
            <a:spAutoFit/>
          </a:bodyPr>
          <a:lstStyle/>
          <a:p>
            <a:pPr>
              <a:lnSpc>
                <a:spcPct val="150000"/>
              </a:lnSpc>
            </a:pPr>
            <a:r>
              <a:rPr lang="en-US" dirty="0">
                <a:solidFill>
                  <a:schemeClr val="bg1"/>
                </a:solidFill>
                <a:latin typeface="Times New Roman" panose="02020603050405020304" pitchFamily="18" charset="0"/>
                <a:ea typeface="Times New Roman" panose="02020603050405020304" pitchFamily="18" charset="0"/>
              </a:rPr>
              <a:t>MD5 </a:t>
            </a:r>
            <a:r>
              <a:rPr lang="en-US" dirty="0" err="1">
                <a:solidFill>
                  <a:schemeClr val="bg1"/>
                </a:solidFill>
                <a:latin typeface="Times New Roman" panose="02020603050405020304" pitchFamily="18" charset="0"/>
                <a:ea typeface="Times New Roman" panose="02020603050405020304" pitchFamily="18" charset="0"/>
              </a:rPr>
              <a:t>sẽ</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kiểm</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tra</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tính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toàn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vẹn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của</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các</a:t>
            </a:r>
            <a:r>
              <a:rPr lang="en-US" dirty="0">
                <a:solidFill>
                  <a:schemeClr val="bg1"/>
                </a:solidFill>
                <a:latin typeface="Times New Roman" panose="02020603050405020304" pitchFamily="18" charset="0"/>
                <a:ea typeface="Times New Roman" panose="02020603050405020304" pitchFamily="18" charset="0"/>
              </a:rPr>
              <a:t> file, </a:t>
            </a:r>
            <a:r>
              <a:rPr lang="en-US" dirty="0" err="1">
                <a:solidFill>
                  <a:schemeClr val="bg1"/>
                </a:solidFill>
                <a:latin typeface="Times New Roman" panose="02020603050405020304" pitchFamily="18" charset="0"/>
                <a:ea typeface="Times New Roman" panose="02020603050405020304" pitchFamily="18" charset="0"/>
              </a:rPr>
              <a:t>dữ</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liệu</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tức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là</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người</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dùng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không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cần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phải</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kiểm</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tra</a:t>
            </a:r>
            <a:r>
              <a:rPr lang="en-US" dirty="0">
                <a:solidFill>
                  <a:schemeClr val="bg1"/>
                </a:solidFill>
                <a:latin typeface="Times New Roman" panose="02020603050405020304" pitchFamily="18" charset="0"/>
                <a:ea typeface="Times New Roman" panose="02020603050405020304" pitchFamily="18" charset="0"/>
              </a:rPr>
              <a:t>, so </a:t>
            </a:r>
            <a:r>
              <a:rPr lang="en-US" dirty="0" err="1">
                <a:solidFill>
                  <a:schemeClr val="bg1"/>
                </a:solidFill>
                <a:latin typeface="Times New Roman" panose="02020603050405020304" pitchFamily="18" charset="0"/>
                <a:ea typeface="Times New Roman" panose="02020603050405020304" pitchFamily="18" charset="0"/>
              </a:rPr>
              <a:t>sánh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các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dữ</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liệu</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thô</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để</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xác</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định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tính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toàn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vẹn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của</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dữ</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liệu</a:t>
            </a:r>
            <a:r>
              <a:rPr lang="en-US" dirty="0">
                <a:solidFill>
                  <a:schemeClr val="bg1"/>
                </a:solidFill>
                <a:latin typeface="Times New Roman" panose="02020603050405020304" pitchFamily="18" charset="0"/>
                <a:ea typeface="Times New Roman" panose="02020603050405020304" pitchFamily="18" charset="0"/>
              </a:rPr>
              <a:t>.</a:t>
            </a:r>
            <a:endParaRPr lang="en-US" dirty="0">
              <a:solidFill>
                <a:schemeClr val="bg1"/>
              </a:solidFill>
            </a:endParaRPr>
          </a:p>
        </p:txBody>
      </p:sp>
      <p:grpSp>
        <p:nvGrpSpPr>
          <p:cNvPr id="23" name="Google Shape;975;p48"/>
          <p:cNvGrpSpPr/>
          <p:nvPr/>
        </p:nvGrpSpPr>
        <p:grpSpPr>
          <a:xfrm>
            <a:off x="7473217" y="1467813"/>
            <a:ext cx="432570" cy="421334"/>
            <a:chOff x="5926225" y="921350"/>
            <a:chExt cx="517800" cy="504350"/>
          </a:xfrm>
        </p:grpSpPr>
        <p:sp>
          <p:nvSpPr>
            <p:cNvPr id="24" name="Google Shape;976;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25" name="Google Shape;977;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grpSp>
        <p:nvGrpSpPr>
          <p:cNvPr id="26" name="Google Shape;979;p48"/>
          <p:cNvGrpSpPr/>
          <p:nvPr/>
        </p:nvGrpSpPr>
        <p:grpSpPr>
          <a:xfrm>
            <a:off x="8358204" y="1447193"/>
            <a:ext cx="432570" cy="421334"/>
            <a:chOff x="5926225" y="921350"/>
            <a:chExt cx="517800" cy="504350"/>
          </a:xfrm>
        </p:grpSpPr>
        <p:sp>
          <p:nvSpPr>
            <p:cNvPr id="27" name="Google Shape;980;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81;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982;p48"/>
          <p:cNvSpPr/>
          <p:nvPr/>
        </p:nvSpPr>
        <p:spPr>
          <a:xfrm>
            <a:off x="8552125" y="1683250"/>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983;p48"/>
          <p:cNvGrpSpPr/>
          <p:nvPr/>
        </p:nvGrpSpPr>
        <p:grpSpPr>
          <a:xfrm>
            <a:off x="7473484" y="2196235"/>
            <a:ext cx="1075937" cy="1047989"/>
            <a:chOff x="5926225" y="921350"/>
            <a:chExt cx="517800" cy="504350"/>
          </a:xfrm>
        </p:grpSpPr>
        <p:sp>
          <p:nvSpPr>
            <p:cNvPr id="31" name="Google Shape;984;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w="28575" cap="flat" cmpd="sng">
              <a:solidFill>
                <a:srgbClr val="E69138"/>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85;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w="28575" cap="flat" cmpd="sng">
              <a:solidFill>
                <a:srgbClr val="E69138"/>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61;p49"/>
          <p:cNvGrpSpPr/>
          <p:nvPr/>
        </p:nvGrpSpPr>
        <p:grpSpPr>
          <a:xfrm>
            <a:off x="91191" y="2110239"/>
            <a:ext cx="460705" cy="491455"/>
            <a:chOff x="9901824" y="937343"/>
            <a:chExt cx="744273" cy="793950"/>
          </a:xfrm>
        </p:grpSpPr>
        <p:grpSp>
          <p:nvGrpSpPr>
            <p:cNvPr id="34" name="Google Shape;1062;p49"/>
            <p:cNvGrpSpPr/>
            <p:nvPr/>
          </p:nvGrpSpPr>
          <p:grpSpPr>
            <a:xfrm>
              <a:off x="9901824" y="937343"/>
              <a:ext cx="744273" cy="793950"/>
              <a:chOff x="9901824" y="937343"/>
              <a:chExt cx="744273" cy="793950"/>
            </a:xfrm>
          </p:grpSpPr>
          <p:sp>
            <p:nvSpPr>
              <p:cNvPr id="41" name="Google Shape;106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106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 name="Google Shape;106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106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106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 name="Google Shape;106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 name="Google Shape;106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07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107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07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5" name="Google Shape;107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07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07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07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07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07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 name="Google Shape;1107;p49"/>
          <p:cNvGrpSpPr/>
          <p:nvPr/>
        </p:nvGrpSpPr>
        <p:grpSpPr>
          <a:xfrm>
            <a:off x="751904" y="2100056"/>
            <a:ext cx="460705" cy="491455"/>
            <a:chOff x="8770051" y="937343"/>
            <a:chExt cx="744273" cy="793950"/>
          </a:xfrm>
        </p:grpSpPr>
        <p:sp>
          <p:nvSpPr>
            <p:cNvPr id="52" name="Google Shape;1108;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109;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110;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111;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12;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7" name="Google Shape;1113;p49"/>
            <p:cNvGrpSpPr/>
            <p:nvPr/>
          </p:nvGrpSpPr>
          <p:grpSpPr>
            <a:xfrm>
              <a:off x="8770051" y="937343"/>
              <a:ext cx="744273" cy="793950"/>
              <a:chOff x="6565437" y="1588001"/>
              <a:chExt cx="744273" cy="793950"/>
            </a:xfrm>
          </p:grpSpPr>
          <p:sp>
            <p:nvSpPr>
              <p:cNvPr id="58" name="Google Shape;1114;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1115;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116;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1" name="Google Shape;1117;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118;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119;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 name="Google Shape;1120;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121;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122;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1123;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68" name="Google Shape;1124;p49"/>
          <p:cNvGrpSpPr/>
          <p:nvPr/>
        </p:nvGrpSpPr>
        <p:grpSpPr>
          <a:xfrm>
            <a:off x="89225" y="1327811"/>
            <a:ext cx="460705" cy="491455"/>
            <a:chOff x="6506504" y="937343"/>
            <a:chExt cx="744273" cy="793950"/>
          </a:xfrm>
        </p:grpSpPr>
        <p:sp>
          <p:nvSpPr>
            <p:cNvPr id="69" name="Google Shape;1125;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126;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127;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2" name="Google Shape;1128;p49"/>
            <p:cNvGrpSpPr/>
            <p:nvPr/>
          </p:nvGrpSpPr>
          <p:grpSpPr>
            <a:xfrm>
              <a:off x="6506504" y="937343"/>
              <a:ext cx="744273" cy="793950"/>
              <a:chOff x="6565437" y="1588001"/>
              <a:chExt cx="744273" cy="793950"/>
            </a:xfrm>
          </p:grpSpPr>
          <p:sp>
            <p:nvSpPr>
              <p:cNvPr id="73" name="Google Shape;1129;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 name="Google Shape;1130;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 name="Google Shape;1131;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 name="Google Shape;1132;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 name="Google Shape;1133;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 name="Google Shape;1134;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 name="Google Shape;1135;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 name="Google Shape;1136;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 name="Google Shape;1137;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 name="Google Shape;1138;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83" name="Google Shape;1139;p49"/>
          <p:cNvGrpSpPr/>
          <p:nvPr/>
        </p:nvGrpSpPr>
        <p:grpSpPr>
          <a:xfrm>
            <a:off x="789793" y="1327811"/>
            <a:ext cx="460705" cy="491455"/>
            <a:chOff x="7638277" y="937343"/>
            <a:chExt cx="744273" cy="793950"/>
          </a:xfrm>
        </p:grpSpPr>
        <p:sp>
          <p:nvSpPr>
            <p:cNvPr id="84" name="Google Shape;1140;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141;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142;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143;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8" name="Google Shape;1144;p49"/>
            <p:cNvGrpSpPr/>
            <p:nvPr/>
          </p:nvGrpSpPr>
          <p:grpSpPr>
            <a:xfrm>
              <a:off x="7638277" y="937343"/>
              <a:ext cx="744273" cy="793950"/>
              <a:chOff x="6565437" y="1588001"/>
              <a:chExt cx="744273" cy="793950"/>
            </a:xfrm>
          </p:grpSpPr>
          <p:sp>
            <p:nvSpPr>
              <p:cNvPr id="89" name="Google Shape;114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 name="Google Shape;114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 name="Google Shape;114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 name="Google Shape;114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 name="Google Shape;114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 name="Google Shape;115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 name="Google Shape;115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 name="Google Shape;115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 name="Google Shape;115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 name="Google Shape;115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286921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266"/>
        <p:cNvGrpSpPr/>
        <p:nvPr/>
      </p:nvGrpSpPr>
      <p:grpSpPr>
        <a:xfrm>
          <a:off x="0" y="0"/>
          <a:ext cx="0" cy="0"/>
          <a:chOff x="0" y="0"/>
          <a:chExt cx="0" cy="0"/>
        </a:xfrm>
      </p:grpSpPr>
      <p:sp>
        <p:nvSpPr>
          <p:cNvPr id="267" name="Google Shape;267;p2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latin typeface="Arial" panose="020B0604020202020204" pitchFamily="34" charset="0"/>
                <a:cs typeface="Arial" panose="020B0604020202020204" pitchFamily="34" charset="0"/>
              </a:rPr>
              <a:t>Các ứng dụng của MD5</a:t>
            </a:r>
            <a:endParaRPr dirty="0">
              <a:latin typeface="Arial" panose="020B0604020202020204" pitchFamily="34" charset="0"/>
              <a:cs typeface="Arial" panose="020B0604020202020204" pitchFamily="34" charset="0"/>
            </a:endParaRPr>
          </a:p>
        </p:txBody>
      </p:sp>
      <p:sp>
        <p:nvSpPr>
          <p:cNvPr id="268" name="Google Shape;268;p28"/>
          <p:cNvSpPr txBox="1">
            <a:spLocks noGrp="1"/>
          </p:cNvSpPr>
          <p:nvPr>
            <p:ph type="body" idx="1"/>
          </p:nvPr>
        </p:nvSpPr>
        <p:spPr>
          <a:xfrm>
            <a:off x="477554" y="759800"/>
            <a:ext cx="1878600" cy="2815714"/>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endParaRPr lang="en" sz="1200" dirty="0" smtClean="0"/>
          </a:p>
          <a:p>
            <a:pPr marL="0" lvl="0" indent="0" algn="l" rtl="0">
              <a:spcBef>
                <a:spcPts val="800"/>
              </a:spcBef>
              <a:spcAft>
                <a:spcPts val="800"/>
              </a:spcAft>
              <a:buNone/>
            </a:pPr>
            <a:endParaRPr lang="en" sz="1200" dirty="0"/>
          </a:p>
          <a:p>
            <a:pPr marL="0" lvl="0" indent="0" algn="l" rtl="0">
              <a:spcBef>
                <a:spcPts val="800"/>
              </a:spcBef>
              <a:spcAft>
                <a:spcPts val="800"/>
              </a:spcAft>
              <a:buNone/>
            </a:pPr>
            <a:endParaRPr lang="en" sz="1200" dirty="0" smtClean="0"/>
          </a:p>
          <a:p>
            <a:pPr marL="0" lvl="0" indent="0" algn="l" rtl="0">
              <a:spcBef>
                <a:spcPts val="800"/>
              </a:spcBef>
              <a:spcAft>
                <a:spcPts val="800"/>
              </a:spcAft>
              <a:buNone/>
            </a:pPr>
            <a:endParaRPr lang="en" sz="1200" dirty="0" smtClean="0"/>
          </a:p>
          <a:p>
            <a:pPr marL="0" lvl="0" indent="0" algn="l" rtl="0">
              <a:spcBef>
                <a:spcPts val="800"/>
              </a:spcBef>
              <a:spcAft>
                <a:spcPts val="800"/>
              </a:spcAft>
              <a:buNone/>
            </a:pPr>
            <a:endParaRPr lang="en" sz="1200" dirty="0"/>
          </a:p>
          <a:p>
            <a:pPr marL="0" lvl="0" indent="0" algn="l" rtl="0">
              <a:spcBef>
                <a:spcPts val="800"/>
              </a:spcBef>
              <a:spcAft>
                <a:spcPts val="800"/>
              </a:spcAft>
              <a:buNone/>
            </a:pPr>
            <a:endParaRPr lang="en" sz="1200" dirty="0" smtClean="0"/>
          </a:p>
          <a:p>
            <a:pPr marL="0" lvl="0" indent="0" algn="l" rtl="0">
              <a:spcBef>
                <a:spcPts val="800"/>
              </a:spcBef>
              <a:spcAft>
                <a:spcPts val="800"/>
              </a:spcAft>
              <a:buNone/>
            </a:pPr>
            <a:r>
              <a:rPr lang="en" sz="1600" dirty="0" smtClean="0">
                <a:latin typeface="Arial" panose="020B0604020202020204" pitchFamily="34" charset="0"/>
                <a:cs typeface="Arial" panose="020B0604020202020204" pitchFamily="34" charset="0"/>
              </a:rPr>
              <a:t>-Tạo mật khẩu cho các CMS</a:t>
            </a:r>
            <a:endParaRPr sz="1600" dirty="0">
              <a:latin typeface="Arial" panose="020B0604020202020204" pitchFamily="34" charset="0"/>
              <a:cs typeface="Arial" panose="020B0604020202020204" pitchFamily="34" charset="0"/>
            </a:endParaRPr>
          </a:p>
        </p:txBody>
      </p:sp>
      <p:sp>
        <p:nvSpPr>
          <p:cNvPr id="269" name="Google Shape;269;p28"/>
          <p:cNvSpPr txBox="1">
            <a:spLocks noGrp="1"/>
          </p:cNvSpPr>
          <p:nvPr>
            <p:ph type="body" idx="2"/>
          </p:nvPr>
        </p:nvSpPr>
        <p:spPr>
          <a:xfrm>
            <a:off x="2488040" y="1576805"/>
            <a:ext cx="1878600" cy="2727842"/>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endParaRPr lang="en" sz="1200" dirty="0" smtClean="0"/>
          </a:p>
          <a:p>
            <a:pPr marL="0" lvl="0" indent="0" algn="l" rtl="0">
              <a:spcBef>
                <a:spcPts val="800"/>
              </a:spcBef>
              <a:spcAft>
                <a:spcPts val="800"/>
              </a:spcAft>
              <a:buNone/>
            </a:pPr>
            <a:endParaRPr lang="en" sz="1200" dirty="0"/>
          </a:p>
          <a:p>
            <a:pPr marL="0" lvl="0" indent="0" algn="l" rtl="0">
              <a:spcBef>
                <a:spcPts val="800"/>
              </a:spcBef>
              <a:spcAft>
                <a:spcPts val="800"/>
              </a:spcAft>
              <a:buNone/>
            </a:pPr>
            <a:endParaRPr lang="en" sz="1200" dirty="0" smtClean="0"/>
          </a:p>
          <a:p>
            <a:pPr marL="0" lvl="0" indent="0" algn="l" rtl="0">
              <a:spcBef>
                <a:spcPts val="800"/>
              </a:spcBef>
              <a:spcAft>
                <a:spcPts val="800"/>
              </a:spcAft>
              <a:buNone/>
            </a:pPr>
            <a:endParaRPr lang="en" sz="1200" dirty="0" smtClean="0"/>
          </a:p>
          <a:p>
            <a:pPr marL="0" lvl="0" indent="0" algn="l" rtl="0">
              <a:spcBef>
                <a:spcPts val="800"/>
              </a:spcBef>
              <a:spcAft>
                <a:spcPts val="800"/>
              </a:spcAft>
              <a:buNone/>
            </a:pPr>
            <a:r>
              <a:rPr lang="en" sz="1600" dirty="0" smtClean="0">
                <a:latin typeface="+mn-lt"/>
              </a:rPr>
              <a:t>-Phần mềm xác thực người dùng</a:t>
            </a:r>
            <a:endParaRPr sz="1600" dirty="0">
              <a:latin typeface="+mn-lt"/>
            </a:endParaRPr>
          </a:p>
        </p:txBody>
      </p:sp>
      <p:sp>
        <p:nvSpPr>
          <p:cNvPr id="270" name="Google Shape;270;p28"/>
          <p:cNvSpPr txBox="1">
            <a:spLocks noGrp="1"/>
          </p:cNvSpPr>
          <p:nvPr>
            <p:ph type="body" idx="3"/>
          </p:nvPr>
        </p:nvSpPr>
        <p:spPr>
          <a:xfrm>
            <a:off x="4350481" y="1697939"/>
            <a:ext cx="1878600" cy="2485573"/>
          </a:xfrm>
          <a:prstGeom prst="rect">
            <a:avLst/>
          </a:prstGeom>
        </p:spPr>
        <p:txBody>
          <a:bodyPr spcFirstLastPara="1" wrap="square" lIns="0" tIns="0" rIns="0" bIns="0" anchor="t" anchorCtr="0">
            <a:noAutofit/>
          </a:bodyPr>
          <a:lstStyle/>
          <a:p>
            <a:pPr marL="0" lvl="0" indent="0" algn="l" rtl="0">
              <a:spcBef>
                <a:spcPts val="800"/>
              </a:spcBef>
              <a:spcAft>
                <a:spcPts val="0"/>
              </a:spcAft>
              <a:buNone/>
            </a:pPr>
            <a:endParaRPr lang="en-US" sz="1200" dirty="0" smtClean="0"/>
          </a:p>
          <a:p>
            <a:pPr marL="0" lvl="0" indent="0" algn="l" rtl="0">
              <a:spcBef>
                <a:spcPts val="800"/>
              </a:spcBef>
              <a:spcAft>
                <a:spcPts val="0"/>
              </a:spcAft>
              <a:buNone/>
            </a:pPr>
            <a:endParaRPr lang="en-US" sz="1200" dirty="0"/>
          </a:p>
          <a:p>
            <a:pPr marL="0" lvl="0" indent="0" algn="l" rtl="0">
              <a:spcBef>
                <a:spcPts val="800"/>
              </a:spcBef>
              <a:spcAft>
                <a:spcPts val="0"/>
              </a:spcAft>
              <a:buNone/>
            </a:pPr>
            <a:endParaRPr lang="en-US" sz="1200" dirty="0" smtClean="0"/>
          </a:p>
          <a:p>
            <a:pPr marL="0" lvl="0" indent="0" algn="l" rtl="0">
              <a:spcBef>
                <a:spcPts val="800"/>
              </a:spcBef>
              <a:spcAft>
                <a:spcPts val="0"/>
              </a:spcAft>
              <a:buNone/>
            </a:pPr>
            <a:endParaRPr lang="en-US" sz="1200" dirty="0"/>
          </a:p>
          <a:p>
            <a:pPr marL="0" lvl="0" indent="0" algn="l" rtl="0">
              <a:spcBef>
                <a:spcPts val="800"/>
              </a:spcBef>
              <a:spcAft>
                <a:spcPts val="0"/>
              </a:spcAft>
              <a:buNone/>
            </a:pPr>
            <a:endParaRPr lang="en-US" sz="1200" dirty="0" smtClean="0"/>
          </a:p>
          <a:p>
            <a:pPr marL="0" lvl="0" indent="0" algn="l" rtl="0">
              <a:spcBef>
                <a:spcPts val="800"/>
              </a:spcBef>
              <a:spcAft>
                <a:spcPts val="0"/>
              </a:spcAft>
              <a:buNone/>
            </a:pPr>
            <a:r>
              <a:rPr lang="en-US" sz="1600" dirty="0" smtClean="0">
                <a:latin typeface="+mj-lt"/>
              </a:rPr>
              <a:t>-Tool </a:t>
            </a:r>
            <a:r>
              <a:rPr lang="en-US" sz="1600" dirty="0" err="1" smtClean="0">
                <a:latin typeface="+mj-lt"/>
              </a:rPr>
              <a:t>xác</a:t>
            </a:r>
            <a:r>
              <a:rPr lang="en-US" sz="1600" dirty="0" smtClean="0">
                <a:latin typeface="+mj-lt"/>
              </a:rPr>
              <a:t> </a:t>
            </a:r>
            <a:r>
              <a:rPr lang="en-US" sz="1600" dirty="0" err="1" smtClean="0">
                <a:latin typeface="+mj-lt"/>
              </a:rPr>
              <a:t>thực</a:t>
            </a:r>
            <a:r>
              <a:rPr lang="en-US" sz="1600" dirty="0" smtClean="0">
                <a:latin typeface="+mj-lt"/>
              </a:rPr>
              <a:t> </a:t>
            </a:r>
            <a:r>
              <a:rPr lang="en-US" sz="1600" dirty="0" err="1" smtClean="0">
                <a:latin typeface="+mj-lt"/>
              </a:rPr>
              <a:t>người</a:t>
            </a:r>
            <a:r>
              <a:rPr lang="en-US" sz="1600" dirty="0" smtClean="0">
                <a:latin typeface="+mj-lt"/>
              </a:rPr>
              <a:t> </a:t>
            </a:r>
            <a:r>
              <a:rPr lang="en-US" sz="1600" dirty="0" err="1" smtClean="0">
                <a:latin typeface="+mj-lt"/>
              </a:rPr>
              <a:t>dùng</a:t>
            </a:r>
            <a:endParaRPr sz="1600" dirty="0">
              <a:latin typeface="+mj-lt"/>
            </a:endParaRPr>
          </a:p>
          <a:p>
            <a:pPr marL="0" lvl="0" indent="0" algn="l" rtl="0">
              <a:spcBef>
                <a:spcPts val="800"/>
              </a:spcBef>
              <a:spcAft>
                <a:spcPts val="800"/>
              </a:spcAft>
              <a:buNone/>
            </a:pPr>
            <a:endParaRPr sz="1200" dirty="0"/>
          </a:p>
        </p:txBody>
      </p:sp>
      <p:sp>
        <p:nvSpPr>
          <p:cNvPr id="271" name="Google Shape;271;p2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272" name="Google Shape;272;p28"/>
          <p:cNvSpPr txBox="1">
            <a:spLocks noGrp="1"/>
          </p:cNvSpPr>
          <p:nvPr>
            <p:ph type="body" idx="1"/>
          </p:nvPr>
        </p:nvSpPr>
        <p:spPr>
          <a:xfrm>
            <a:off x="5871548" y="3351972"/>
            <a:ext cx="1878600" cy="153172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smtClean="0"/>
              <a:t>-</a:t>
            </a:r>
            <a:r>
              <a:rPr lang="en-US" b="1" dirty="0" err="1" smtClean="0"/>
              <a:t>Xác</a:t>
            </a:r>
            <a:r>
              <a:rPr lang="en-US" b="1" dirty="0" smtClean="0"/>
              <a:t> </a:t>
            </a:r>
            <a:r>
              <a:rPr lang="en-US" b="1" dirty="0" err="1" smtClean="0"/>
              <a:t>thực</a:t>
            </a:r>
            <a:r>
              <a:rPr lang="en-US" b="1" dirty="0" smtClean="0"/>
              <a:t> </a:t>
            </a:r>
            <a:r>
              <a:rPr lang="en-US" b="1" dirty="0" err="1" smtClean="0"/>
              <a:t>tệp</a:t>
            </a:r>
            <a:r>
              <a:rPr lang="en-US" b="1" dirty="0" smtClean="0"/>
              <a:t> tin file</a:t>
            </a:r>
            <a:endParaRPr sz="1200" dirty="0"/>
          </a:p>
        </p:txBody>
      </p:sp>
      <p:grpSp>
        <p:nvGrpSpPr>
          <p:cNvPr id="275" name="Google Shape;275;p28"/>
          <p:cNvGrpSpPr/>
          <p:nvPr/>
        </p:nvGrpSpPr>
        <p:grpSpPr>
          <a:xfrm>
            <a:off x="6715673" y="1238675"/>
            <a:ext cx="2428325" cy="3645025"/>
            <a:chOff x="5864298" y="1238675"/>
            <a:chExt cx="2428325" cy="3645025"/>
          </a:xfrm>
        </p:grpSpPr>
        <p:pic>
          <p:nvPicPr>
            <p:cNvPr id="276" name="Google Shape;276;p28"/>
            <p:cNvPicPr preferRelativeResize="0"/>
            <p:nvPr/>
          </p:nvPicPr>
          <p:blipFill rotWithShape="1">
            <a:blip r:embed="rId3">
              <a:alphaModFix/>
            </a:blip>
            <a:srcRect r="14500"/>
            <a:stretch/>
          </p:blipFill>
          <p:spPr>
            <a:xfrm>
              <a:off x="5864298" y="1238675"/>
              <a:ext cx="2428325" cy="3645025"/>
            </a:xfrm>
            <a:prstGeom prst="rect">
              <a:avLst/>
            </a:prstGeom>
            <a:noFill/>
            <a:ln>
              <a:noFill/>
            </a:ln>
          </p:spPr>
        </p:pic>
        <p:pic>
          <p:nvPicPr>
            <p:cNvPr id="277" name="Google Shape;277;p28"/>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4" name="Google Shape;385;p36"/>
          <p:cNvPicPr preferRelativeResize="0"/>
          <p:nvPr/>
        </p:nvPicPr>
        <p:blipFill>
          <a:blip r:embed="rId5">
            <a:alphaModFix/>
          </a:blip>
          <a:stretch>
            <a:fillRect/>
          </a:stretch>
        </p:blipFill>
        <p:spPr>
          <a:xfrm>
            <a:off x="7001930" y="525455"/>
            <a:ext cx="1496437" cy="1343865"/>
          </a:xfrm>
          <a:prstGeom prst="rect">
            <a:avLst/>
          </a:prstGeom>
          <a:noFill/>
          <a:ln>
            <a:noFill/>
          </a:ln>
        </p:spPr>
      </p:pic>
      <p:sp>
        <p:nvSpPr>
          <p:cNvPr id="2" name="Rectangle 1"/>
          <p:cNvSpPr/>
          <p:nvPr/>
        </p:nvSpPr>
        <p:spPr>
          <a:xfrm>
            <a:off x="4444401" y="2417862"/>
            <a:ext cx="255198" cy="307777"/>
          </a:xfrm>
          <a:prstGeom prst="rect">
            <a:avLst/>
          </a:prstGeom>
        </p:spPr>
        <p:txBody>
          <a:bodyPr wrap="none">
            <a:spAutoFit/>
          </a:bodyPr>
          <a:lstStyle/>
          <a:p>
            <a:pPr lvl="0" algn="ctr"/>
            <a:r>
              <a:rPr lang="en-US" b="1" dirty="0">
                <a:gradFill>
                  <a:gsLst>
                    <a:gs pos="0">
                      <a:srgbClr val="FF9F4D"/>
                    </a:gs>
                    <a:gs pos="58000">
                      <a:schemeClr val="accent5"/>
                    </a:gs>
                    <a:gs pos="100000">
                      <a:schemeClr val="accent5"/>
                    </a:gs>
                  </a:gsLst>
                  <a:path path="circle">
                    <a:fillToRect l="100000" t="100000"/>
                  </a:path>
                  <a:tileRect r="-100000" b="-100000"/>
                </a:gradFill>
                <a:latin typeface="Bebas Neue"/>
              </a:rPr>
              <a:t>2</a:t>
            </a:r>
            <a:endParaRPr lang="en-US" b="1" dirty="0">
              <a:gradFill>
                <a:gsLst>
                  <a:gs pos="0">
                    <a:srgbClr val="FF9F4D"/>
                  </a:gs>
                  <a:gs pos="58000">
                    <a:schemeClr val="accent5"/>
                  </a:gs>
                  <a:gs pos="100000">
                    <a:schemeClr val="accent5"/>
                  </a:gs>
                </a:gsLst>
                <a:path path="circle">
                  <a:fillToRect l="100000" t="100000"/>
                </a:path>
                <a:tileRect r="-100000" b="-100000"/>
              </a:gradFill>
              <a:latin typeface="Bebas Neue"/>
            </a:endParaRPr>
          </a:p>
        </p:txBody>
      </p:sp>
      <p:sp>
        <p:nvSpPr>
          <p:cNvPr id="3" name="Rectangle 2"/>
          <p:cNvSpPr/>
          <p:nvPr/>
        </p:nvSpPr>
        <p:spPr>
          <a:xfrm>
            <a:off x="7491732" y="805670"/>
            <a:ext cx="516832" cy="584775"/>
          </a:xfrm>
          <a:prstGeom prst="rect">
            <a:avLst/>
          </a:prstGeom>
        </p:spPr>
        <p:txBody>
          <a:bodyPr wrap="square">
            <a:spAutoFit/>
          </a:bodyPr>
          <a:lstStyle/>
          <a:p>
            <a:pPr lvl="0" algn="ctr"/>
            <a:r>
              <a:rPr lang="en-US" sz="3200" b="1" dirty="0" smtClean="0">
                <a:gradFill>
                  <a:gsLst>
                    <a:gs pos="0">
                      <a:srgbClr val="FF9F4D"/>
                    </a:gs>
                    <a:gs pos="58000">
                      <a:schemeClr val="accent5"/>
                    </a:gs>
                    <a:gs pos="100000">
                      <a:schemeClr val="accent5"/>
                    </a:gs>
                  </a:gsLst>
                  <a:path path="circle">
                    <a:fillToRect l="100000" t="100000"/>
                  </a:path>
                  <a:tileRect r="-100000" b="-100000"/>
                </a:gradFill>
                <a:latin typeface="Bebas Neue"/>
              </a:rPr>
              <a:t>3</a:t>
            </a:r>
            <a:endParaRPr lang="en-US" sz="3200" b="1" dirty="0">
              <a:gradFill>
                <a:gsLst>
                  <a:gs pos="0">
                    <a:srgbClr val="FF9F4D"/>
                  </a:gs>
                  <a:gs pos="58000">
                    <a:schemeClr val="accent5"/>
                  </a:gs>
                  <a:gs pos="100000">
                    <a:schemeClr val="accent5"/>
                  </a:gs>
                </a:gsLst>
                <a:path path="circle">
                  <a:fillToRect l="100000" t="100000"/>
                </a:path>
                <a:tileRect r="-100000" b="-100000"/>
              </a:gradFill>
              <a:latin typeface="Bebas Neue"/>
            </a:endParaRPr>
          </a:p>
        </p:txBody>
      </p:sp>
      <p:pic>
        <p:nvPicPr>
          <p:cNvPr id="1026" name="Picture 2" descr="Hình ảnh Mã Mã Hóa Máy Tính Máy Tính Xách Tay Biểu Tượng đồ Họa Vector Iso  Toàn Thể Khóa, Abstract, Chương Trình ứng Dụng., Ứng Dụng. Vector và PNG  với nề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1056" y="1238675"/>
            <a:ext cx="3864864" cy="17570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684"/>
        <p:cNvGrpSpPr/>
        <p:nvPr/>
      </p:nvGrpSpPr>
      <p:grpSpPr>
        <a:xfrm>
          <a:off x="0" y="0"/>
          <a:ext cx="0" cy="0"/>
          <a:chOff x="0" y="0"/>
          <a:chExt cx="0" cy="0"/>
        </a:xfrm>
      </p:grpSpPr>
      <p:sp>
        <p:nvSpPr>
          <p:cNvPr id="685" name="Google Shape;685;p47"/>
          <p:cNvSpPr/>
          <p:nvPr/>
        </p:nvSpPr>
        <p:spPr>
          <a:xfrm>
            <a:off x="188976" y="511749"/>
            <a:ext cx="8631935" cy="4448143"/>
          </a:xfrm>
          <a:prstGeom prst="roundRect">
            <a:avLst>
              <a:gd name="adj" fmla="val 6987"/>
            </a:avLst>
          </a:prstGeom>
          <a:noFill/>
          <a:ln w="9525" cap="flat" cmpd="sng">
            <a:solidFill>
              <a:schemeClr val="accent1"/>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accent1"/>
                </a:solidFill>
                <a:latin typeface="Arial" panose="020B0604020202020204" pitchFamily="34" charset="0"/>
                <a:ea typeface="IBM Plex Sans Condensed Light"/>
                <a:cs typeface="Arial" panose="020B0604020202020204" pitchFamily="34" charset="0"/>
                <a:sym typeface="IBM Plex Sans Condensed Light"/>
              </a:rPr>
              <a:t>Cảm ơn thầy và các bạn đã lắng nghe bài thuyết trình của nhóm mình!</a:t>
            </a:r>
            <a:endParaRPr sz="2000" dirty="0">
              <a:solidFill>
                <a:schemeClr val="accent1"/>
              </a:solidFill>
              <a:latin typeface="Arial" panose="020B0604020202020204" pitchFamily="34" charset="0"/>
              <a:ea typeface="IBM Plex Sans Condensed Light"/>
              <a:cs typeface="Arial" panose="020B0604020202020204" pitchFamily="34" charset="0"/>
              <a:sym typeface="IBM Plex Sans Condensed Light"/>
            </a:endParaRPr>
          </a:p>
        </p:txBody>
      </p:sp>
      <p:sp>
        <p:nvSpPr>
          <p:cNvPr id="687" name="Google Shape;687;p4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688" name="Google Shape;688;p47"/>
          <p:cNvPicPr preferRelativeResize="0"/>
          <p:nvPr/>
        </p:nvPicPr>
        <p:blipFill>
          <a:blip r:embed="rId3">
            <a:alphaModFix/>
          </a:blip>
          <a:stretch>
            <a:fillRect/>
          </a:stretch>
        </p:blipFill>
        <p:spPr>
          <a:xfrm>
            <a:off x="779110" y="1332310"/>
            <a:ext cx="2708510" cy="3645016"/>
          </a:xfrm>
          <a:prstGeom prst="rect">
            <a:avLst/>
          </a:prstGeom>
          <a:noFill/>
          <a:ln>
            <a:noFill/>
          </a:ln>
        </p:spPr>
      </p:pic>
      <p:pic>
        <p:nvPicPr>
          <p:cNvPr id="689" name="Google Shape;689;p47"/>
          <p:cNvPicPr preferRelativeResize="0"/>
          <p:nvPr/>
        </p:nvPicPr>
        <p:blipFill>
          <a:blip r:embed="rId4">
            <a:alphaModFix/>
          </a:blip>
          <a:stretch>
            <a:fillRect/>
          </a:stretch>
        </p:blipFill>
        <p:spPr>
          <a:xfrm>
            <a:off x="2792463" y="1332301"/>
            <a:ext cx="2840226" cy="3645025"/>
          </a:xfrm>
          <a:prstGeom prst="rect">
            <a:avLst/>
          </a:prstGeom>
          <a:noFill/>
          <a:ln>
            <a:noFill/>
          </a:ln>
        </p:spPr>
      </p:pic>
      <p:pic>
        <p:nvPicPr>
          <p:cNvPr id="690" name="Google Shape;690;p47"/>
          <p:cNvPicPr preferRelativeResize="0"/>
          <p:nvPr/>
        </p:nvPicPr>
        <p:blipFill>
          <a:blip r:embed="rId5">
            <a:alphaModFix/>
          </a:blip>
          <a:stretch>
            <a:fillRect/>
          </a:stretch>
        </p:blipFill>
        <p:spPr>
          <a:xfrm>
            <a:off x="7925947" y="2564381"/>
            <a:ext cx="241950" cy="170793"/>
          </a:xfrm>
          <a:prstGeom prst="rect">
            <a:avLst/>
          </a:prstGeom>
          <a:noFill/>
          <a:ln>
            <a:noFill/>
          </a:ln>
        </p:spPr>
      </p:pic>
      <p:pic>
        <p:nvPicPr>
          <p:cNvPr id="691" name="Google Shape;691;p47"/>
          <p:cNvPicPr preferRelativeResize="0"/>
          <p:nvPr/>
        </p:nvPicPr>
        <p:blipFill>
          <a:blip r:embed="rId6">
            <a:alphaModFix/>
          </a:blip>
          <a:stretch>
            <a:fillRect/>
          </a:stretch>
        </p:blipFill>
        <p:spPr>
          <a:xfrm>
            <a:off x="6240465" y="2948878"/>
            <a:ext cx="241950" cy="166048"/>
          </a:xfrm>
          <a:prstGeom prst="rect">
            <a:avLst/>
          </a:prstGeom>
          <a:noFill/>
          <a:ln>
            <a:noFill/>
          </a:ln>
        </p:spPr>
      </p:pic>
      <p:pic>
        <p:nvPicPr>
          <p:cNvPr id="692" name="Google Shape;692;p47"/>
          <p:cNvPicPr preferRelativeResize="0"/>
          <p:nvPr/>
        </p:nvPicPr>
        <p:blipFill>
          <a:blip r:embed="rId7">
            <a:alphaModFix/>
          </a:blip>
          <a:stretch>
            <a:fillRect/>
          </a:stretch>
        </p:blipFill>
        <p:spPr>
          <a:xfrm>
            <a:off x="7083207" y="2948878"/>
            <a:ext cx="241950" cy="166048"/>
          </a:xfrm>
          <a:prstGeom prst="rect">
            <a:avLst/>
          </a:prstGeom>
          <a:noFill/>
          <a:ln>
            <a:noFill/>
          </a:ln>
        </p:spPr>
      </p:pic>
      <p:pic>
        <p:nvPicPr>
          <p:cNvPr id="693" name="Google Shape;693;p47"/>
          <p:cNvPicPr preferRelativeResize="0"/>
          <p:nvPr/>
        </p:nvPicPr>
        <p:blipFill>
          <a:blip r:embed="rId8">
            <a:alphaModFix/>
          </a:blip>
          <a:stretch>
            <a:fillRect/>
          </a:stretch>
        </p:blipFill>
        <p:spPr>
          <a:xfrm>
            <a:off x="6788200" y="2564379"/>
            <a:ext cx="253619" cy="170800"/>
          </a:xfrm>
          <a:prstGeom prst="rect">
            <a:avLst/>
          </a:prstGeom>
          <a:noFill/>
          <a:ln>
            <a:noFill/>
          </a:ln>
        </p:spPr>
      </p:pic>
      <p:pic>
        <p:nvPicPr>
          <p:cNvPr id="694" name="Google Shape;694;p47"/>
          <p:cNvPicPr preferRelativeResize="0"/>
          <p:nvPr/>
        </p:nvPicPr>
        <p:blipFill>
          <a:blip r:embed="rId9">
            <a:alphaModFix/>
          </a:blip>
          <a:stretch>
            <a:fillRect/>
          </a:stretch>
        </p:blipFill>
        <p:spPr>
          <a:xfrm>
            <a:off x="7357073" y="2564379"/>
            <a:ext cx="253619" cy="170800"/>
          </a:xfrm>
          <a:prstGeom prst="rect">
            <a:avLst/>
          </a:prstGeom>
          <a:noFill/>
          <a:ln>
            <a:noFill/>
          </a:ln>
        </p:spPr>
      </p:pic>
      <p:pic>
        <p:nvPicPr>
          <p:cNvPr id="695" name="Google Shape;695;p47"/>
          <p:cNvPicPr preferRelativeResize="0"/>
          <p:nvPr/>
        </p:nvPicPr>
        <p:blipFill>
          <a:blip r:embed="rId10">
            <a:alphaModFix/>
          </a:blip>
          <a:stretch>
            <a:fillRect/>
          </a:stretch>
        </p:blipFill>
        <p:spPr>
          <a:xfrm>
            <a:off x="6240483" y="2571497"/>
            <a:ext cx="232462" cy="156560"/>
          </a:xfrm>
          <a:prstGeom prst="rect">
            <a:avLst/>
          </a:prstGeom>
          <a:noFill/>
          <a:ln>
            <a:noFill/>
          </a:ln>
        </p:spPr>
      </p:pic>
      <p:pic>
        <p:nvPicPr>
          <p:cNvPr id="696" name="Google Shape;696;p47"/>
          <p:cNvPicPr preferRelativeResize="0"/>
          <p:nvPr/>
        </p:nvPicPr>
        <p:blipFill>
          <a:blip r:embed="rId11">
            <a:alphaModFix/>
          </a:blip>
          <a:stretch>
            <a:fillRect/>
          </a:stretch>
        </p:blipFill>
        <p:spPr>
          <a:xfrm>
            <a:off x="7925950" y="2913303"/>
            <a:ext cx="241950" cy="237212"/>
          </a:xfrm>
          <a:prstGeom prst="rect">
            <a:avLst/>
          </a:prstGeom>
          <a:noFill/>
          <a:ln>
            <a:noFill/>
          </a:ln>
        </p:spPr>
      </p:pic>
      <p:pic>
        <p:nvPicPr>
          <p:cNvPr id="697" name="Google Shape;697;p47"/>
          <p:cNvPicPr preferRelativeResize="0"/>
          <p:nvPr/>
        </p:nvPicPr>
        <p:blipFill>
          <a:blip r:embed="rId5">
            <a:alphaModFix/>
          </a:blip>
          <a:stretch>
            <a:fillRect/>
          </a:stretch>
        </p:blipFill>
        <p:spPr>
          <a:xfrm>
            <a:off x="1991276" y="1936684"/>
            <a:ext cx="241950" cy="170793"/>
          </a:xfrm>
          <a:prstGeom prst="rect">
            <a:avLst/>
          </a:prstGeom>
          <a:noFill/>
          <a:ln>
            <a:noFill/>
          </a:ln>
        </p:spPr>
      </p:pic>
      <p:pic>
        <p:nvPicPr>
          <p:cNvPr id="698" name="Google Shape;698;p47"/>
          <p:cNvPicPr preferRelativeResize="0"/>
          <p:nvPr/>
        </p:nvPicPr>
        <p:blipFill>
          <a:blip r:embed="rId8">
            <a:alphaModFix/>
          </a:blip>
          <a:stretch>
            <a:fillRect/>
          </a:stretch>
        </p:blipFill>
        <p:spPr>
          <a:xfrm>
            <a:off x="4014535" y="1936679"/>
            <a:ext cx="253636" cy="170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9" name="Google Shape;239;p27"/>
          <p:cNvSpPr/>
          <p:nvPr/>
        </p:nvSpPr>
        <p:spPr>
          <a:xfrm rot="3600185">
            <a:off x="3169983" y="1312831"/>
            <a:ext cx="2774659" cy="2774659"/>
          </a:xfrm>
          <a:prstGeom prst="blockArc">
            <a:avLst>
              <a:gd name="adj1" fmla="val 12622480"/>
              <a:gd name="adj2" fmla="val 19781569"/>
              <a:gd name="adj3" fmla="val 207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0" name="Google Shape;240;p27"/>
          <p:cNvPicPr preferRelativeResize="0"/>
          <p:nvPr/>
        </p:nvPicPr>
        <p:blipFill rotWithShape="1">
          <a:blip r:embed="rId3">
            <a:alphaModFix/>
          </a:blip>
          <a:srcRect r="-4679" b="-3874"/>
          <a:stretch/>
        </p:blipFill>
        <p:spPr>
          <a:xfrm flipH="1">
            <a:off x="3374336" y="1722313"/>
            <a:ext cx="2405799" cy="3190201"/>
          </a:xfrm>
          <a:prstGeom prst="rect">
            <a:avLst/>
          </a:prstGeom>
          <a:noFill/>
          <a:ln>
            <a:noFill/>
          </a:ln>
        </p:spPr>
      </p:pic>
      <p:sp>
        <p:nvSpPr>
          <p:cNvPr id="241" name="Google Shape;241;p2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lvl="0"/>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dirty="0"/>
          </a:p>
        </p:txBody>
      </p:sp>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43" name="Google Shape;243;p27"/>
          <p:cNvGrpSpPr/>
          <p:nvPr/>
        </p:nvGrpSpPr>
        <p:grpSpPr>
          <a:xfrm>
            <a:off x="323513" y="2063000"/>
            <a:ext cx="2952125" cy="1289700"/>
            <a:chOff x="323513" y="1986800"/>
            <a:chExt cx="2952125" cy="1289700"/>
          </a:xfrm>
        </p:grpSpPr>
        <p:sp>
          <p:nvSpPr>
            <p:cNvPr id="244" name="Google Shape;244;p27"/>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800" dirty="0" smtClean="0">
                  <a:solidFill>
                    <a:schemeClr val="dk1"/>
                  </a:solidFill>
                  <a:latin typeface="IBM Plex Sans Condensed"/>
                  <a:ea typeface="IBM Plex Sans Condensed"/>
                  <a:cs typeface="IBM Plex Sans Condensed"/>
                  <a:sym typeface="IBM Plex Sans Condensed"/>
                </a:rPr>
                <a:t>.</a:t>
              </a:r>
              <a:endParaRPr sz="800" b="1" dirty="0">
                <a:solidFill>
                  <a:schemeClr val="dk1"/>
                </a:solidFill>
                <a:latin typeface="IBM Plex Sans Condensed"/>
                <a:ea typeface="IBM Plex Sans Condensed"/>
                <a:cs typeface="IBM Plex Sans Condensed"/>
                <a:sym typeface="IBM Plex Sans Condensed"/>
              </a:endParaRPr>
            </a:p>
          </p:txBody>
        </p:sp>
        <p:cxnSp>
          <p:nvCxnSpPr>
            <p:cNvPr id="245" name="Google Shape;245;p27"/>
            <p:cNvCxnSpPr/>
            <p:nvPr/>
          </p:nvCxnSpPr>
          <p:spPr>
            <a:xfrm rot="10800000">
              <a:off x="2642038" y="2647950"/>
              <a:ext cx="633600" cy="0"/>
            </a:xfrm>
            <a:prstGeom prst="straightConnector1">
              <a:avLst/>
            </a:prstGeom>
            <a:noFill/>
            <a:ln w="9525" cap="flat" cmpd="sng">
              <a:solidFill>
                <a:schemeClr val="lt1"/>
              </a:solidFill>
              <a:prstDash val="solid"/>
              <a:round/>
              <a:headEnd type="none" w="sm" len="sm"/>
              <a:tailEnd type="oval" w="med" len="med"/>
            </a:ln>
          </p:spPr>
        </p:cxnSp>
      </p:grpSp>
      <p:cxnSp>
        <p:nvCxnSpPr>
          <p:cNvPr id="248" name="Google Shape;248;p27"/>
          <p:cNvCxnSpPr/>
          <p:nvPr/>
        </p:nvCxnSpPr>
        <p:spPr>
          <a:xfrm>
            <a:off x="5209838" y="3724500"/>
            <a:ext cx="1286700" cy="0"/>
          </a:xfrm>
          <a:prstGeom prst="straightConnector1">
            <a:avLst/>
          </a:prstGeom>
          <a:noFill/>
          <a:ln w="9525" cap="flat" cmpd="sng">
            <a:solidFill>
              <a:schemeClr val="lt1"/>
            </a:solidFill>
            <a:prstDash val="solid"/>
            <a:round/>
            <a:headEnd type="none" w="sm" len="sm"/>
            <a:tailEnd type="oval" w="med" len="med"/>
          </a:ln>
        </p:spPr>
      </p:cxnSp>
      <p:sp>
        <p:nvSpPr>
          <p:cNvPr id="249" name="Google Shape;249;p27"/>
          <p:cNvSpPr/>
          <p:nvPr/>
        </p:nvSpPr>
        <p:spPr>
          <a:xfrm rot="10800000">
            <a:off x="3183490" y="1291549"/>
            <a:ext cx="2774700" cy="2774700"/>
          </a:xfrm>
          <a:prstGeom prst="blockArc">
            <a:avLst>
              <a:gd name="adj1" fmla="val 12622480"/>
              <a:gd name="adj2" fmla="val 19662822"/>
              <a:gd name="adj3" fmla="val 2072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rot="-3600185">
            <a:off x="3194618" y="1312434"/>
            <a:ext cx="2774659" cy="2774659"/>
          </a:xfrm>
          <a:prstGeom prst="blockArc">
            <a:avLst>
              <a:gd name="adj1" fmla="val 12622480"/>
              <a:gd name="adj2" fmla="val 19703271"/>
              <a:gd name="adj3" fmla="val 208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27"/>
          <p:cNvGrpSpPr/>
          <p:nvPr/>
        </p:nvGrpSpPr>
        <p:grpSpPr>
          <a:xfrm rot="-7200165">
            <a:off x="3337679" y="2955105"/>
            <a:ext cx="585011" cy="585536"/>
            <a:chOff x="1967628" y="812211"/>
            <a:chExt cx="588000" cy="588000"/>
          </a:xfrm>
        </p:grpSpPr>
        <p:sp>
          <p:nvSpPr>
            <p:cNvPr id="252" name="Google Shape;252;p27"/>
            <p:cNvSpPr/>
            <p:nvPr/>
          </p:nvSpPr>
          <p:spPr>
            <a:xfrm rot="39023">
              <a:off x="1970909" y="815492"/>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rot="10800000">
              <a:off x="1970875" y="815525"/>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7"/>
          <p:cNvGrpSpPr/>
          <p:nvPr/>
        </p:nvGrpSpPr>
        <p:grpSpPr>
          <a:xfrm>
            <a:off x="4264097" y="1308651"/>
            <a:ext cx="585001" cy="585530"/>
            <a:chOff x="1970048" y="811613"/>
            <a:chExt cx="588000" cy="588000"/>
          </a:xfrm>
        </p:grpSpPr>
        <p:sp>
          <p:nvSpPr>
            <p:cNvPr id="255" name="Google Shape;255;p27"/>
            <p:cNvSpPr/>
            <p:nvPr/>
          </p:nvSpPr>
          <p:spPr>
            <a:xfrm rot="39023">
              <a:off x="1973329" y="814894"/>
              <a:ext cx="581437" cy="581437"/>
            </a:xfrm>
            <a:prstGeom prst="pie">
              <a:avLst>
                <a:gd name="adj1" fmla="val 6190354"/>
                <a:gd name="adj2" fmla="val 14996165"/>
              </a:avLst>
            </a:prstGeom>
            <a:solidFill>
              <a:schemeClr val="accent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rot="10800000">
              <a:off x="1973295" y="814927"/>
              <a:ext cx="581400" cy="581400"/>
            </a:xfrm>
            <a:prstGeom prst="pie">
              <a:avLst>
                <a:gd name="adj1" fmla="val 4028252"/>
                <a:gd name="adj2" fmla="val 171836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27"/>
          <p:cNvGrpSpPr/>
          <p:nvPr/>
        </p:nvGrpSpPr>
        <p:grpSpPr>
          <a:xfrm rot="7200165">
            <a:off x="5229930" y="2933036"/>
            <a:ext cx="585011" cy="585536"/>
            <a:chOff x="1977085" y="811649"/>
            <a:chExt cx="588000" cy="588000"/>
          </a:xfrm>
        </p:grpSpPr>
        <p:sp>
          <p:nvSpPr>
            <p:cNvPr id="258" name="Google Shape;258;p27"/>
            <p:cNvSpPr/>
            <p:nvPr/>
          </p:nvSpPr>
          <p:spPr>
            <a:xfrm rot="39023">
              <a:off x="1980366" y="814930"/>
              <a:ext cx="581437" cy="581437"/>
            </a:xfrm>
            <a:prstGeom prst="pie">
              <a:avLst>
                <a:gd name="adj1" fmla="val 6190354"/>
                <a:gd name="adj2" fmla="val 14996165"/>
              </a:avLst>
            </a:prstGeom>
            <a:solidFill>
              <a:schemeClr val="dk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ebas Neue"/>
                <a:ea typeface="Bebas Neue"/>
                <a:cs typeface="Bebas Neue"/>
                <a:sym typeface="Bebas Neue"/>
              </a:endParaRPr>
            </a:p>
          </p:txBody>
        </p:sp>
        <p:sp>
          <p:nvSpPr>
            <p:cNvPr id="259" name="Google Shape;259;p27"/>
            <p:cNvSpPr/>
            <p:nvPr/>
          </p:nvSpPr>
          <p:spPr>
            <a:xfrm rot="10800000">
              <a:off x="1980332" y="814963"/>
              <a:ext cx="581400" cy="581400"/>
            </a:xfrm>
            <a:prstGeom prst="pie">
              <a:avLst>
                <a:gd name="adj1" fmla="val 4028252"/>
                <a:gd name="adj2" fmla="val 171836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ebas Neue"/>
                <a:ea typeface="Bebas Neue"/>
                <a:cs typeface="Bebas Neue"/>
                <a:sym typeface="Bebas Neue"/>
              </a:endParaRPr>
            </a:p>
          </p:txBody>
        </p:sp>
      </p:grpSp>
      <p:sp>
        <p:nvSpPr>
          <p:cNvPr id="260" name="Google Shape;260;p27"/>
          <p:cNvSpPr txBox="1"/>
          <p:nvPr/>
        </p:nvSpPr>
        <p:spPr>
          <a:xfrm>
            <a:off x="4334550" y="138363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Bebas Neue"/>
                <a:ea typeface="Bebas Neue"/>
                <a:cs typeface="Bebas Neue"/>
                <a:sym typeface="Bebas Neue"/>
              </a:rPr>
              <a:t>03 </a:t>
            </a:r>
            <a:endParaRPr sz="1600">
              <a:solidFill>
                <a:srgbClr val="FFFFFF"/>
              </a:solidFill>
              <a:latin typeface="Bebas Neue"/>
              <a:ea typeface="Bebas Neue"/>
              <a:cs typeface="Bebas Neue"/>
              <a:sym typeface="Bebas Neue"/>
            </a:endParaRPr>
          </a:p>
        </p:txBody>
      </p:sp>
      <p:sp>
        <p:nvSpPr>
          <p:cNvPr id="261" name="Google Shape;261;p27"/>
          <p:cNvSpPr txBox="1"/>
          <p:nvPr/>
        </p:nvSpPr>
        <p:spPr>
          <a:xfrm>
            <a:off x="3375648" y="301576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Bebas Neue"/>
                <a:ea typeface="Bebas Neue"/>
                <a:cs typeface="Bebas Neue"/>
                <a:sym typeface="Bebas Neue"/>
              </a:rPr>
              <a:t>01 </a:t>
            </a:r>
            <a:endParaRPr sz="1600">
              <a:solidFill>
                <a:srgbClr val="FFFFFF"/>
              </a:solidFill>
              <a:latin typeface="Bebas Neue"/>
              <a:ea typeface="Bebas Neue"/>
              <a:cs typeface="Bebas Neue"/>
              <a:sym typeface="Bebas Neue"/>
            </a:endParaRPr>
          </a:p>
        </p:txBody>
      </p:sp>
      <p:sp>
        <p:nvSpPr>
          <p:cNvPr id="262" name="Google Shape;262;p27"/>
          <p:cNvSpPr txBox="1"/>
          <p:nvPr/>
        </p:nvSpPr>
        <p:spPr>
          <a:xfrm>
            <a:off x="5281877" y="298618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FFFFFF"/>
                </a:solidFill>
                <a:latin typeface="Bebas Neue"/>
                <a:ea typeface="Bebas Neue"/>
                <a:cs typeface="Bebas Neue"/>
                <a:sym typeface="Bebas Neue"/>
              </a:rPr>
              <a:t>02 </a:t>
            </a:r>
            <a:endParaRPr sz="1600">
              <a:solidFill>
                <a:srgbClr val="FFFFFF"/>
              </a:solidFill>
              <a:latin typeface="Bebas Neue"/>
              <a:ea typeface="Bebas Neue"/>
              <a:cs typeface="Bebas Neue"/>
              <a:sym typeface="Bebas Neue"/>
            </a:endParaRPr>
          </a:p>
        </p:txBody>
      </p:sp>
      <p:sp>
        <p:nvSpPr>
          <p:cNvPr id="2" name="Rectangle 1"/>
          <p:cNvSpPr/>
          <p:nvPr/>
        </p:nvSpPr>
        <p:spPr>
          <a:xfrm>
            <a:off x="-72192" y="2549019"/>
            <a:ext cx="2897030" cy="307777"/>
          </a:xfrm>
          <a:prstGeom prst="rect">
            <a:avLst/>
          </a:prstGeom>
        </p:spPr>
        <p:txBody>
          <a:bodyPr wrap="square">
            <a:spAutoFit/>
          </a:bodyPr>
          <a:lstStyle/>
          <a:p>
            <a:r>
              <a:rPr lang="en-US" dirty="0" err="1"/>
              <a:t>Tổng</a:t>
            </a:r>
            <a:r>
              <a:rPr lang="en-US" dirty="0"/>
              <a:t> </a:t>
            </a:r>
            <a:r>
              <a:rPr lang="en-US" dirty="0" err="1"/>
              <a:t>quan</a:t>
            </a:r>
            <a:r>
              <a:rPr lang="en-US" dirty="0"/>
              <a:t> </a:t>
            </a:r>
            <a:r>
              <a:rPr lang="en-US" dirty="0" err="1"/>
              <a:t>về</a:t>
            </a:r>
            <a:r>
              <a:rPr lang="en-US" dirty="0"/>
              <a:t> </a:t>
            </a:r>
            <a:r>
              <a:rPr lang="en-US" dirty="0" err="1" smtClean="0"/>
              <a:t>chương</a:t>
            </a:r>
            <a:r>
              <a:rPr lang="en-US" dirty="0" smtClean="0"/>
              <a:t> </a:t>
            </a:r>
            <a:r>
              <a:rPr lang="en-US" dirty="0" err="1" smtClean="0"/>
              <a:t>trình</a:t>
            </a:r>
            <a:endParaRPr lang="en-US" dirty="0"/>
          </a:p>
        </p:txBody>
      </p:sp>
      <p:sp>
        <p:nvSpPr>
          <p:cNvPr id="3" name="Rectangle 2"/>
          <p:cNvSpPr/>
          <p:nvPr/>
        </p:nvSpPr>
        <p:spPr>
          <a:xfrm>
            <a:off x="6472588" y="3549709"/>
            <a:ext cx="2824730" cy="523220"/>
          </a:xfrm>
          <a:prstGeom prst="rect">
            <a:avLst/>
          </a:prstGeom>
        </p:spPr>
        <p:txBody>
          <a:bodyPr wrap="square">
            <a:spAutoFit/>
          </a:bodyPr>
          <a:lstStyle/>
          <a:p>
            <a:pPr marL="0" lvl="0" indent="0">
              <a:buSzPts val="1100"/>
              <a:buNone/>
            </a:pPr>
            <a:r>
              <a:rPr lang="en-US" dirty="0" err="1"/>
              <a:t>Tổng</a:t>
            </a:r>
            <a:r>
              <a:rPr lang="en-US" dirty="0"/>
              <a:t> </a:t>
            </a:r>
            <a:r>
              <a:rPr lang="en-US" dirty="0" err="1"/>
              <a:t>quan</a:t>
            </a:r>
            <a:r>
              <a:rPr lang="en-US" dirty="0"/>
              <a:t> </a:t>
            </a:r>
            <a:r>
              <a:rPr lang="en-US" dirty="0" err="1"/>
              <a:t>về</a:t>
            </a:r>
            <a:r>
              <a:rPr lang="en-US" dirty="0"/>
              <a:t> </a:t>
            </a:r>
            <a:r>
              <a:rPr lang="en-US" dirty="0" err="1"/>
              <a:t>phương</a:t>
            </a:r>
            <a:r>
              <a:rPr lang="en-US" dirty="0"/>
              <a:t> </a:t>
            </a:r>
            <a:r>
              <a:rPr lang="en-US" dirty="0" err="1"/>
              <a:t>thức</a:t>
            </a:r>
            <a:r>
              <a:rPr lang="en-US" dirty="0"/>
              <a:t> </a:t>
            </a:r>
            <a:r>
              <a:rPr lang="en-US" dirty="0" err="1"/>
              <a:t>mã</a:t>
            </a:r>
            <a:r>
              <a:rPr lang="en-US" dirty="0"/>
              <a:t> </a:t>
            </a:r>
            <a:r>
              <a:rPr lang="en-US" dirty="0" err="1"/>
              <a:t>hóa</a:t>
            </a:r>
            <a:r>
              <a:rPr lang="en-US" dirty="0"/>
              <a:t> MD5</a:t>
            </a:r>
          </a:p>
        </p:txBody>
      </p:sp>
      <p:cxnSp>
        <p:nvCxnSpPr>
          <p:cNvPr id="31" name="Google Shape;248;p27"/>
          <p:cNvCxnSpPr/>
          <p:nvPr/>
        </p:nvCxnSpPr>
        <p:spPr>
          <a:xfrm>
            <a:off x="5454491" y="1650632"/>
            <a:ext cx="702469" cy="0"/>
          </a:xfrm>
          <a:prstGeom prst="straightConnector1">
            <a:avLst/>
          </a:prstGeom>
          <a:noFill/>
          <a:ln w="9525" cap="flat" cmpd="sng">
            <a:solidFill>
              <a:schemeClr val="lt1"/>
            </a:solidFill>
            <a:prstDash val="solid"/>
            <a:round/>
            <a:headEnd type="none" w="sm" len="sm"/>
            <a:tailEnd type="oval" w="med" len="med"/>
          </a:ln>
        </p:spPr>
      </p:cxnSp>
      <p:sp>
        <p:nvSpPr>
          <p:cNvPr id="5" name="Rectangle 4"/>
          <p:cNvSpPr/>
          <p:nvPr/>
        </p:nvSpPr>
        <p:spPr>
          <a:xfrm>
            <a:off x="6168400" y="1496743"/>
            <a:ext cx="2396810" cy="307777"/>
          </a:xfrm>
          <a:prstGeom prst="rect">
            <a:avLst/>
          </a:prstGeom>
        </p:spPr>
        <p:txBody>
          <a:bodyPr wrap="none">
            <a:spAutoFit/>
          </a:bodyPr>
          <a:lstStyle/>
          <a:p>
            <a:pPr marL="0" lvl="0" indent="0">
              <a:buSzPts val="1100"/>
              <a:buNone/>
            </a:pPr>
            <a:r>
              <a:rPr lang="en-US" dirty="0" err="1"/>
              <a:t>Ứng</a:t>
            </a:r>
            <a:r>
              <a:rPr lang="en-US" dirty="0"/>
              <a:t> </a:t>
            </a:r>
            <a:r>
              <a:rPr lang="en-US" dirty="0" err="1"/>
              <a:t>dụng</a:t>
            </a:r>
            <a:r>
              <a:rPr lang="en-US" dirty="0"/>
              <a:t> </a:t>
            </a:r>
            <a:r>
              <a:rPr lang="en-US" dirty="0" err="1"/>
              <a:t>của</a:t>
            </a:r>
            <a:r>
              <a:rPr lang="en-US" dirty="0"/>
              <a:t> </a:t>
            </a:r>
            <a:r>
              <a:rPr lang="en-US" dirty="0" err="1"/>
              <a:t>mã</a:t>
            </a:r>
            <a:r>
              <a:rPr lang="en-US" dirty="0"/>
              <a:t> </a:t>
            </a:r>
            <a:r>
              <a:rPr lang="en-US" dirty="0" err="1"/>
              <a:t>hóa</a:t>
            </a:r>
            <a:r>
              <a:rPr lang="en-US" dirty="0"/>
              <a:t> MD5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80" name="Google Shape;80;p14"/>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81" name="Google Shape;81;p14"/>
          <p:cNvSpPr txBox="1">
            <a:spLocks noGrp="1"/>
          </p:cNvSpPr>
          <p:nvPr>
            <p:ph type="ctrTitle"/>
          </p:nvPr>
        </p:nvSpPr>
        <p:spPr>
          <a:xfrm>
            <a:off x="1484084" y="364791"/>
            <a:ext cx="5457093" cy="1628100"/>
          </a:xfrm>
          <a:prstGeom prst="rect">
            <a:avLst/>
          </a:prstGeom>
        </p:spPr>
        <p:txBody>
          <a:bodyPr spcFirstLastPara="1" wrap="square" lIns="0" tIns="0" rIns="0" bIns="0" anchor="b" anchorCtr="0">
            <a:noAutofit/>
          </a:bodyPr>
          <a:lstStyle/>
          <a:p>
            <a:r>
              <a:rPr lang="en-US" sz="4400" dirty="0" err="1">
                <a:solidFill>
                  <a:schemeClr val="bg1"/>
                </a:solidFill>
                <a:latin typeface="+mj-lt"/>
              </a:rPr>
              <a:t>Tổng</a:t>
            </a:r>
            <a:r>
              <a:rPr lang="en-US" sz="4400" dirty="0">
                <a:solidFill>
                  <a:schemeClr val="bg1"/>
                </a:solidFill>
                <a:latin typeface="+mj-lt"/>
              </a:rPr>
              <a:t> </a:t>
            </a:r>
            <a:r>
              <a:rPr lang="en-US" sz="4400" dirty="0" err="1">
                <a:solidFill>
                  <a:schemeClr val="bg1"/>
                </a:solidFill>
                <a:latin typeface="+mj-lt"/>
              </a:rPr>
              <a:t>quan</a:t>
            </a:r>
            <a:r>
              <a:rPr lang="en-US" sz="4400" dirty="0">
                <a:solidFill>
                  <a:schemeClr val="bg1"/>
                </a:solidFill>
                <a:latin typeface="+mj-lt"/>
              </a:rPr>
              <a:t> </a:t>
            </a:r>
            <a:r>
              <a:rPr lang="en-US" sz="4400" dirty="0" err="1">
                <a:solidFill>
                  <a:schemeClr val="bg1"/>
                </a:solidFill>
                <a:latin typeface="+mj-lt"/>
              </a:rPr>
              <a:t>về</a:t>
            </a:r>
            <a:r>
              <a:rPr lang="en-US" sz="4400" dirty="0">
                <a:solidFill>
                  <a:schemeClr val="bg1"/>
                </a:solidFill>
                <a:latin typeface="+mj-lt"/>
              </a:rPr>
              <a:t> </a:t>
            </a:r>
            <a:r>
              <a:rPr lang="en-US" sz="4400" dirty="0" err="1" smtClean="0">
                <a:solidFill>
                  <a:schemeClr val="bg1"/>
                </a:solidFill>
                <a:latin typeface="+mj-lt"/>
              </a:rPr>
              <a:t>chương</a:t>
            </a:r>
            <a:r>
              <a:rPr lang="en-US" sz="4400" dirty="0" smtClean="0">
                <a:solidFill>
                  <a:schemeClr val="bg1"/>
                </a:solidFill>
                <a:latin typeface="+mj-lt"/>
              </a:rPr>
              <a:t> </a:t>
            </a:r>
            <a:r>
              <a:rPr lang="en-US" sz="4400" dirty="0" err="1" smtClean="0">
                <a:solidFill>
                  <a:schemeClr val="bg1"/>
                </a:solidFill>
                <a:latin typeface="+mj-lt"/>
              </a:rPr>
              <a:t>trình</a:t>
            </a:r>
            <a:endParaRPr lang="en-US" sz="4400" dirty="0">
              <a:latin typeface="+mj-lt"/>
            </a:endParaRPr>
          </a:p>
        </p:txBody>
      </p:sp>
      <p:sp>
        <p:nvSpPr>
          <p:cNvPr id="83" name="Google Shape;83;p14"/>
          <p:cNvSpPr/>
          <p:nvPr/>
        </p:nvSpPr>
        <p:spPr>
          <a:xfrm>
            <a:off x="6815202" y="576011"/>
            <a:ext cx="251950" cy="700149"/>
          </a:xfrm>
          <a:prstGeom prst="rect">
            <a:avLst/>
          </a:prstGeom>
        </p:spPr>
        <p:txBody>
          <a:bodyPr>
            <a:prstTxWarp prst="textPlain">
              <a:avLst/>
            </a:prstTxWarp>
          </a:bodyPr>
          <a:lstStyle/>
          <a:p>
            <a:pPr lvl="0" algn="ctr"/>
            <a:r>
              <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a:rPr>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200" i="0" dirty="0" smtClean="0">
                <a:latin typeface="+mj-lt"/>
              </a:rPr>
              <a:t>		</a:t>
            </a:r>
            <a:r>
              <a:rPr lang="en-US" sz="1800" i="0" dirty="0" err="1" smtClean="0">
                <a:latin typeface="+mj-lt"/>
              </a:rPr>
              <a:t>Ngôn</a:t>
            </a:r>
            <a:r>
              <a:rPr lang="en-US" sz="1800" i="0" dirty="0" smtClean="0">
                <a:latin typeface="+mj-lt"/>
              </a:rPr>
              <a:t> </a:t>
            </a:r>
            <a:r>
              <a:rPr lang="en-US" sz="1800" i="0" dirty="0" err="1" smtClean="0">
                <a:latin typeface="+mj-lt"/>
              </a:rPr>
              <a:t>ngữ</a:t>
            </a:r>
            <a:r>
              <a:rPr lang="en-US" sz="1800" i="0" dirty="0" smtClean="0">
                <a:latin typeface="+mj-lt"/>
              </a:rPr>
              <a:t> C#</a:t>
            </a:r>
          </a:p>
          <a:p>
            <a:pPr>
              <a:lnSpc>
                <a:spcPct val="150000"/>
              </a:lnSpc>
            </a:pPr>
            <a:r>
              <a:rPr lang="en-US" sz="1400" i="0" dirty="0" smtClean="0">
                <a:latin typeface="Arial" panose="020B0604020202020204" pitchFamily="34" charset="0"/>
                <a:cs typeface="Arial" panose="020B0604020202020204" pitchFamily="34" charset="0"/>
              </a:rPr>
              <a:t>- </a:t>
            </a:r>
            <a:r>
              <a:rPr lang="en-US" sz="1400" i="0" dirty="0">
                <a:latin typeface="Arial" panose="020B0604020202020204" pitchFamily="34" charset="0"/>
                <a:cs typeface="Arial" panose="020B0604020202020204" pitchFamily="34" charset="0"/>
              </a:rPr>
              <a:t>C# </a:t>
            </a:r>
            <a:r>
              <a:rPr lang="en-US" sz="1400" i="0" dirty="0" err="1">
                <a:latin typeface="Arial" panose="020B0604020202020204" pitchFamily="34" charset="0"/>
                <a:cs typeface="Arial" panose="020B0604020202020204" pitchFamily="34" charset="0"/>
              </a:rPr>
              <a:t>là</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một</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ngôn</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ngữ</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đơn</a:t>
            </a:r>
            <a:r>
              <a:rPr lang="en-US" sz="1400" i="0" dirty="0">
                <a:latin typeface="Arial" panose="020B0604020202020204" pitchFamily="34" charset="0"/>
                <a:cs typeface="Arial" panose="020B0604020202020204" pitchFamily="34" charset="0"/>
              </a:rPr>
              <a:t> </a:t>
            </a:r>
            <a:r>
              <a:rPr lang="en-US" sz="1400" i="0" dirty="0" err="1" smtClean="0">
                <a:latin typeface="Arial" panose="020B0604020202020204" pitchFamily="34" charset="0"/>
                <a:cs typeface="Arial" panose="020B0604020202020204" pitchFamily="34" charset="0"/>
              </a:rPr>
              <a:t>giản</a:t>
            </a:r>
            <a:endParaRPr lang="en-US" sz="1400" i="0" dirty="0">
              <a:latin typeface="Arial" panose="020B0604020202020204" pitchFamily="34" charset="0"/>
              <a:cs typeface="Arial" panose="020B0604020202020204" pitchFamily="34" charset="0"/>
            </a:endParaRPr>
          </a:p>
          <a:p>
            <a:pPr>
              <a:lnSpc>
                <a:spcPct val="150000"/>
              </a:lnSpc>
            </a:pPr>
            <a:r>
              <a:rPr lang="en-US" sz="1400" i="0" dirty="0">
                <a:latin typeface="Arial" panose="020B0604020202020204" pitchFamily="34" charset="0"/>
                <a:cs typeface="Arial" panose="020B0604020202020204" pitchFamily="34" charset="0"/>
              </a:rPr>
              <a:t>- C# </a:t>
            </a:r>
            <a:r>
              <a:rPr lang="en-US" sz="1400" i="0" dirty="0" err="1">
                <a:latin typeface="Arial" panose="020B0604020202020204" pitchFamily="34" charset="0"/>
                <a:cs typeface="Arial" panose="020B0604020202020204" pitchFamily="34" charset="0"/>
              </a:rPr>
              <a:t>là</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một</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ngôn</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ngữ</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hiện</a:t>
            </a:r>
            <a:r>
              <a:rPr lang="en-US" sz="1400" i="0" dirty="0">
                <a:latin typeface="Arial" panose="020B0604020202020204" pitchFamily="34" charset="0"/>
                <a:cs typeface="Arial" panose="020B0604020202020204" pitchFamily="34" charset="0"/>
              </a:rPr>
              <a:t> </a:t>
            </a:r>
            <a:r>
              <a:rPr lang="en-US" sz="1400" i="0" dirty="0" err="1" smtClean="0">
                <a:latin typeface="Arial" panose="020B0604020202020204" pitchFamily="34" charset="0"/>
                <a:cs typeface="Arial" panose="020B0604020202020204" pitchFamily="34" charset="0"/>
              </a:rPr>
              <a:t>đại</a:t>
            </a:r>
            <a:endParaRPr lang="en-US" sz="1400" i="0" dirty="0">
              <a:latin typeface="Arial" panose="020B0604020202020204" pitchFamily="34" charset="0"/>
              <a:cs typeface="Arial" panose="020B0604020202020204" pitchFamily="34" charset="0"/>
            </a:endParaRPr>
          </a:p>
          <a:p>
            <a:pPr>
              <a:lnSpc>
                <a:spcPct val="150000"/>
              </a:lnSpc>
            </a:pPr>
            <a:r>
              <a:rPr lang="en-US" sz="1400" i="0" dirty="0">
                <a:latin typeface="Arial" panose="020B0604020202020204" pitchFamily="34" charset="0"/>
                <a:cs typeface="Arial" panose="020B0604020202020204" pitchFamily="34" charset="0"/>
              </a:rPr>
              <a:t>- C# </a:t>
            </a:r>
            <a:r>
              <a:rPr lang="en-US" sz="1400" i="0" dirty="0" err="1">
                <a:latin typeface="Arial" panose="020B0604020202020204" pitchFamily="34" charset="0"/>
                <a:cs typeface="Arial" panose="020B0604020202020204" pitchFamily="34" charset="0"/>
              </a:rPr>
              <a:t>là</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một</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ngôn</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ngữ</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lập</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trình</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thuần</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hướng</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đối</a:t>
            </a:r>
            <a:r>
              <a:rPr lang="en-US" sz="1400" i="0" dirty="0">
                <a:latin typeface="Arial" panose="020B0604020202020204" pitchFamily="34" charset="0"/>
                <a:cs typeface="Arial" panose="020B0604020202020204" pitchFamily="34" charset="0"/>
              </a:rPr>
              <a:t> </a:t>
            </a:r>
            <a:r>
              <a:rPr lang="en-US" sz="1400" i="0" dirty="0" err="1" smtClean="0">
                <a:latin typeface="Arial" panose="020B0604020202020204" pitchFamily="34" charset="0"/>
                <a:cs typeface="Arial" panose="020B0604020202020204" pitchFamily="34" charset="0"/>
              </a:rPr>
              <a:t>tượng</a:t>
            </a:r>
            <a:endParaRPr lang="en-US" sz="1400" i="0" dirty="0">
              <a:latin typeface="Arial" panose="020B0604020202020204" pitchFamily="34" charset="0"/>
              <a:cs typeface="Arial" panose="020B0604020202020204" pitchFamily="34" charset="0"/>
            </a:endParaRPr>
          </a:p>
          <a:p>
            <a:pPr>
              <a:lnSpc>
                <a:spcPct val="150000"/>
              </a:lnSpc>
            </a:pPr>
            <a:r>
              <a:rPr lang="en-US" sz="1400" i="0" dirty="0" smtClean="0">
                <a:latin typeface="Arial" panose="020B0604020202020204" pitchFamily="34" charset="0"/>
                <a:cs typeface="Arial" panose="020B0604020202020204" pitchFamily="34" charset="0"/>
              </a:rPr>
              <a:t>- </a:t>
            </a:r>
            <a:r>
              <a:rPr lang="en-US" sz="1400" i="0" dirty="0">
                <a:latin typeface="Arial" panose="020B0604020202020204" pitchFamily="34" charset="0"/>
                <a:cs typeface="Arial" panose="020B0604020202020204" pitchFamily="34" charset="0"/>
              </a:rPr>
              <a:t>C# </a:t>
            </a:r>
            <a:r>
              <a:rPr lang="en-US" sz="1400" i="0" dirty="0" err="1">
                <a:latin typeface="Arial" panose="020B0604020202020204" pitchFamily="34" charset="0"/>
                <a:cs typeface="Arial" panose="020B0604020202020204" pitchFamily="34" charset="0"/>
              </a:rPr>
              <a:t>là</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một</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ngôn</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ngữ</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ít</a:t>
            </a:r>
            <a:r>
              <a:rPr lang="en-US" sz="1400" i="0" dirty="0">
                <a:latin typeface="Arial" panose="020B0604020202020204" pitchFamily="34" charset="0"/>
                <a:cs typeface="Arial" panose="020B0604020202020204" pitchFamily="34" charset="0"/>
              </a:rPr>
              <a:t> </a:t>
            </a:r>
            <a:r>
              <a:rPr lang="en-US" sz="1400" i="0" dirty="0" err="1">
                <a:latin typeface="Arial" panose="020B0604020202020204" pitchFamily="34" charset="0"/>
                <a:cs typeface="Arial" panose="020B0604020202020204" pitchFamily="34" charset="0"/>
              </a:rPr>
              <a:t>từ</a:t>
            </a:r>
            <a:r>
              <a:rPr lang="en-US" sz="1400" i="0" dirty="0">
                <a:latin typeface="Arial" panose="020B0604020202020204" pitchFamily="34" charset="0"/>
                <a:cs typeface="Arial" panose="020B0604020202020204" pitchFamily="34" charset="0"/>
              </a:rPr>
              <a:t> </a:t>
            </a:r>
            <a:r>
              <a:rPr lang="en-US" sz="1400" i="0" dirty="0" err="1" smtClean="0">
                <a:latin typeface="Arial" panose="020B0604020202020204" pitchFamily="34" charset="0"/>
                <a:cs typeface="Arial" panose="020B0604020202020204" pitchFamily="34" charset="0"/>
              </a:rPr>
              <a:t>khóa</a:t>
            </a:r>
            <a:endParaRPr lang="en-US" sz="1400" i="0" dirty="0">
              <a:latin typeface="Arial" panose="020B0604020202020204" pitchFamily="34" charset="0"/>
              <a:cs typeface="Arial" panose="020B0604020202020204" pitchFamily="34" charset="0"/>
            </a:endParaRPr>
          </a:p>
          <a:p>
            <a:pPr marL="0" lvl="0" indent="0" algn="l" rtl="0">
              <a:spcBef>
                <a:spcPts val="0"/>
              </a:spcBef>
              <a:spcAft>
                <a:spcPts val="800"/>
              </a:spcAft>
              <a:buNone/>
            </a:pPr>
            <a:endParaRPr sz="1200" i="0" dirty="0">
              <a:latin typeface="+mj-lt"/>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lvl="0"/>
            <a:r>
              <a:rPr lang="en-US" sz="3200" dirty="0">
                <a:latin typeface="Arial" panose="020B0604020202020204" pitchFamily="34" charset="0"/>
                <a:cs typeface="Arial" panose="020B0604020202020204" pitchFamily="34" charset="0"/>
              </a:rPr>
              <a:t>SQL Server </a:t>
            </a:r>
            <a:r>
              <a:rPr lang="en-US" sz="3200" dirty="0" err="1">
                <a:latin typeface="Arial" panose="020B0604020202020204" pitchFamily="34" charset="0"/>
                <a:cs typeface="Arial" panose="020B0604020202020204" pitchFamily="34" charset="0"/>
              </a:rPr>
              <a:t>là</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gì</a:t>
            </a:r>
            <a:r>
              <a:rPr lang="en-US" sz="3200" dirty="0">
                <a:latin typeface="Arial" panose="020B0604020202020204" pitchFamily="34" charset="0"/>
                <a:cs typeface="Arial" panose="020B0604020202020204" pitchFamily="34" charset="0"/>
              </a:rPr>
              <a:t> ?</a:t>
            </a:r>
            <a:endParaRPr dirty="0"/>
          </a:p>
        </p:txBody>
      </p:sp>
      <p:sp>
        <p:nvSpPr>
          <p:cNvPr id="96" name="Google Shape;96;p16"/>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p>
            <a:pPr lvl="0">
              <a:lnSpc>
                <a:spcPct val="150000"/>
              </a:lnSpc>
            </a:pPr>
            <a:r>
              <a:rPr lang="en-US" sz="1400" dirty="0" err="1">
                <a:latin typeface="Arial" panose="020B0604020202020204" pitchFamily="34" charset="0"/>
                <a:cs typeface="Arial" panose="020B0604020202020204" pitchFamily="34" charset="0"/>
              </a:rPr>
              <a:t>Phần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mềm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Microsoft </a:t>
            </a:r>
            <a:r>
              <a:rPr lang="en-US" sz="1400" dirty="0" err="1">
                <a:latin typeface="Arial" panose="020B0604020202020204" pitchFamily="34" charset="0"/>
                <a:cs typeface="Arial" panose="020B0604020202020204" pitchFamily="34" charset="0"/>
              </a:rPr>
              <a:t>phát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triển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dựa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trên</a:t>
            </a:r>
            <a:r>
              <a:rPr lang="en-US" sz="1400" dirty="0">
                <a:latin typeface="Arial" panose="020B0604020202020204" pitchFamily="34" charset="0"/>
                <a:cs typeface="Arial" panose="020B0604020202020204" pitchFamily="34" charset="0"/>
              </a:rPr>
              <a:t> RDBMS.</a:t>
            </a:r>
          </a:p>
          <a:p>
            <a:pPr lvl="0">
              <a:lnSpc>
                <a:spcPct val="150000"/>
              </a:lnSpc>
            </a:pPr>
            <a:r>
              <a:rPr lang="en-US" sz="1400" dirty="0" err="1">
                <a:latin typeface="Arial" panose="020B0604020202020204" pitchFamily="34" charset="0"/>
                <a:cs typeface="Arial" panose="020B0604020202020204" pitchFamily="34" charset="0"/>
              </a:rPr>
              <a:t>Cũng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một</a:t>
            </a:r>
            <a:r>
              <a:rPr lang="en-US" sz="1400" dirty="0">
                <a:latin typeface="Arial" panose="020B0604020202020204" pitchFamily="34" charset="0"/>
                <a:cs typeface="Arial" panose="020B0604020202020204" pitchFamily="34" charset="0"/>
              </a:rPr>
              <a:t> ORDBMS (</a:t>
            </a:r>
            <a:r>
              <a:rPr lang="en-US" sz="1400" dirty="0" err="1">
                <a:latin typeface="Arial" panose="020B0604020202020204" pitchFamily="34" charset="0"/>
                <a:cs typeface="Arial" panose="020B0604020202020204" pitchFamily="34" charset="0"/>
              </a:rPr>
              <a:t>Hệ</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quản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trị</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cơ</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sở</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dữ</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liệu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quan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hệ</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đối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tượng</a:t>
            </a:r>
            <a:r>
              <a:rPr lang="en-US" sz="1400" dirty="0">
                <a:latin typeface="Arial" panose="020B0604020202020204" pitchFamily="34" charset="0"/>
                <a:cs typeface="Arial" panose="020B0604020202020204" pitchFamily="34" charset="0"/>
              </a:rPr>
              <a:t>).</a:t>
            </a:r>
          </a:p>
          <a:p>
            <a:pPr lvl="0">
              <a:lnSpc>
                <a:spcPct val="150000"/>
              </a:lnSpc>
            </a:pPr>
            <a:r>
              <a:rPr lang="en-US" sz="1400" dirty="0" err="1">
                <a:latin typeface="Arial" panose="020B0604020202020204" pitchFamily="34" charset="0"/>
                <a:cs typeface="Arial" panose="020B0604020202020204" pitchFamily="34" charset="0"/>
              </a:rPr>
              <a:t>Một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nền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tảng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độc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lập</a:t>
            </a:r>
            <a:r>
              <a:rPr lang="en-US" sz="1400" dirty="0">
                <a:latin typeface="Arial" panose="020B0604020202020204" pitchFamily="34" charset="0"/>
                <a:cs typeface="Arial" panose="020B0604020202020204" pitchFamily="34" charset="0"/>
              </a:rPr>
              <a:t>.</a:t>
            </a:r>
          </a:p>
          <a:p>
            <a:pPr lvl="0">
              <a:lnSpc>
                <a:spcPct val="150000"/>
              </a:lnSpc>
            </a:pPr>
            <a:r>
              <a:rPr lang="en-US" sz="1400" dirty="0" err="1">
                <a:latin typeface="Arial" panose="020B0604020202020204" pitchFamily="34" charset="0"/>
                <a:cs typeface="Arial" panose="020B0604020202020204" pitchFamily="34" charset="0"/>
              </a:rPr>
              <a:t>Phần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mềm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sử</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dụng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giao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dòng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lệnh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giao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diện</a:t>
            </a:r>
            <a:r>
              <a:rPr lang="en-US" sz="1400" dirty="0">
                <a:latin typeface="Arial" panose="020B0604020202020204" pitchFamily="34" charset="0"/>
                <a:cs typeface="Arial" panose="020B0604020202020204" pitchFamily="34" charset="0"/>
              </a:rPr>
              <a:t> GUI.</a:t>
            </a:r>
          </a:p>
          <a:p>
            <a:pPr>
              <a:lnSpc>
                <a:spcPct val="150000"/>
              </a:lnSpc>
            </a:pPr>
            <a:r>
              <a:rPr lang="en-US" sz="1400" dirty="0" err="1">
                <a:latin typeface="Arial" panose="020B0604020202020204" pitchFamily="34" charset="0"/>
                <a:cs typeface="Arial" panose="020B0604020202020204" pitchFamily="34" charset="0"/>
              </a:rPr>
              <a:t>Hỗ</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ngôn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ngữ</a:t>
            </a:r>
            <a:r>
              <a:rPr lang="en-US" sz="140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hlinkClick r:id="rId3" tooltip="Học SQL trên Quantrimang.com"/>
              </a:rPr>
              <a:t>SQL</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trước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đây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là</a:t>
            </a:r>
            <a:r>
              <a:rPr lang="en-US" sz="1400" dirty="0">
                <a:latin typeface="Arial" panose="020B0604020202020204" pitchFamily="34" charset="0"/>
                <a:cs typeface="Arial" panose="020B0604020202020204" pitchFamily="34" charset="0"/>
              </a:rPr>
              <a:t> SEQUEL - </a:t>
            </a:r>
            <a:r>
              <a:rPr lang="en-US" sz="1400" dirty="0" err="1">
                <a:latin typeface="Arial" panose="020B0604020202020204" pitchFamily="34" charset="0"/>
                <a:cs typeface="Arial" panose="020B0604020202020204" pitchFamily="34" charset="0"/>
              </a:rPr>
              <a:t>ngôn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ngữ</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truy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vấn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tiếng</a:t>
            </a:r>
            <a:r>
              <a:rPr lang="en-US" sz="1400" dirty="0">
                <a:latin typeface="Arial" panose="020B0604020202020204" pitchFamily="34" charset="0"/>
                <a:cs typeface="Arial" panose="020B0604020202020204" pitchFamily="34" charset="0"/>
              </a:rPr>
              <a:t> Anh </a:t>
            </a:r>
            <a:r>
              <a:rPr lang="en-US" sz="1400" dirty="0" err="1">
                <a:latin typeface="Arial" panose="020B0604020202020204" pitchFamily="34" charset="0"/>
                <a:cs typeface="Arial" panose="020B0604020202020204" pitchFamily="34" charset="0"/>
              </a:rPr>
              <a:t>có</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cấu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trúc</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vốn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sản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phẩm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IBM.</a:t>
            </a:r>
          </a:p>
          <a:p>
            <a:pPr marL="457200" lvl="0" indent="-381000" algn="l" rtl="0">
              <a:spcBef>
                <a:spcPts val="0"/>
              </a:spcBef>
              <a:spcAft>
                <a:spcPts val="0"/>
              </a:spcAft>
              <a:buSzPts val="2400"/>
              <a:buChar char="▪"/>
            </a:pPr>
            <a:endParaRPr dirty="0"/>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4">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5">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6">
            <a:alphaModFix/>
          </a:blip>
          <a:stretch>
            <a:fillRect/>
          </a:stretch>
        </p:blipFill>
        <p:spPr>
          <a:xfrm>
            <a:off x="5511450" y="526963"/>
            <a:ext cx="548700" cy="66015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519551" y="1325660"/>
            <a:ext cx="5549356" cy="3418200"/>
          </a:xfrm>
          <a:prstGeom prst="rect">
            <a:avLst/>
          </a:prstGeom>
        </p:spPr>
        <p:txBody>
          <a:bodyPr spcFirstLastPara="1" wrap="square" lIns="0" tIns="0" rIns="0" bIns="0" anchor="t" anchorCtr="0">
            <a:noAutofit/>
          </a:bodyPr>
          <a:lstStyle/>
          <a:p>
            <a:pPr lvl="0">
              <a:lnSpc>
                <a:spcPct val="150000"/>
              </a:lnSpc>
            </a:pPr>
            <a:r>
              <a:rPr lang="en-US" sz="1400" dirty="0" err="1">
                <a:latin typeface="Arial" panose="020B0604020202020204" pitchFamily="34" charset="0"/>
                <a:cs typeface="Arial" panose="020B0604020202020204" pitchFamily="34" charset="0"/>
              </a:rPr>
              <a:t>Tạo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cơ</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sở</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dữ</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liệu</a:t>
            </a:r>
            <a:r>
              <a:rPr lang="en-US" sz="1400" dirty="0">
                <a:latin typeface="Arial" panose="020B0604020202020204" pitchFamily="34" charset="0"/>
                <a:cs typeface="Arial" panose="020B0604020202020204" pitchFamily="34" charset="0"/>
              </a:rPr>
              <a:t>.</a:t>
            </a:r>
          </a:p>
          <a:p>
            <a:pPr lvl="0">
              <a:lnSpc>
                <a:spcPct val="150000"/>
              </a:lnSpc>
            </a:pPr>
            <a:r>
              <a:rPr lang="en-US" sz="1400" dirty="0" err="1">
                <a:latin typeface="Arial" panose="020B0604020202020204" pitchFamily="34" charset="0"/>
                <a:cs typeface="Arial" panose="020B0604020202020204" pitchFamily="34" charset="0"/>
              </a:rPr>
              <a:t>Duy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trì</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cơ</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sở</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dữ</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liệu</a:t>
            </a:r>
            <a:r>
              <a:rPr lang="en-US" sz="1400" dirty="0">
                <a:latin typeface="Arial" panose="020B0604020202020204" pitchFamily="34" charset="0"/>
                <a:cs typeface="Arial" panose="020B0604020202020204" pitchFamily="34" charset="0"/>
              </a:rPr>
              <a:t>.</a:t>
            </a:r>
          </a:p>
          <a:p>
            <a:pPr lvl="0">
              <a:lnSpc>
                <a:spcPct val="150000"/>
              </a:lnSpc>
            </a:pP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tích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dữ</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liệu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bằng</a:t>
            </a:r>
            <a:r>
              <a:rPr lang="en-US" sz="1400" dirty="0">
                <a:latin typeface="Arial" panose="020B0604020202020204" pitchFamily="34" charset="0"/>
                <a:cs typeface="Arial" panose="020B0604020202020204" pitchFamily="34" charset="0"/>
              </a:rPr>
              <a:t> SSAS - SQL Server Analysis Services.</a:t>
            </a:r>
          </a:p>
          <a:p>
            <a:pPr lvl="0">
              <a:lnSpc>
                <a:spcPct val="150000"/>
              </a:lnSpc>
            </a:pPr>
            <a:r>
              <a:rPr lang="en-US" sz="1400" dirty="0" err="1">
                <a:latin typeface="Arial" panose="020B0604020202020204" pitchFamily="34" charset="0"/>
                <a:cs typeface="Arial" panose="020B0604020202020204" pitchFamily="34" charset="0"/>
              </a:rPr>
              <a:t>Tạo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bằng</a:t>
            </a:r>
            <a:r>
              <a:rPr lang="en-US" sz="1400" dirty="0">
                <a:latin typeface="Arial" panose="020B0604020202020204" pitchFamily="34" charset="0"/>
                <a:cs typeface="Arial" panose="020B0604020202020204" pitchFamily="34" charset="0"/>
              </a:rPr>
              <a:t> SSRS - SQL Server Reporting Services.</a:t>
            </a:r>
          </a:p>
          <a:p>
            <a:pPr lvl="0">
              <a:lnSpc>
                <a:spcPct val="150000"/>
              </a:lnSpc>
            </a:pPr>
            <a:r>
              <a:rPr lang="en-US" sz="1400" dirty="0" err="1">
                <a:latin typeface="Arial" panose="020B0604020202020204" pitchFamily="34" charset="0"/>
                <a:cs typeface="Arial" panose="020B0604020202020204" pitchFamily="34" charset="0"/>
              </a:rPr>
              <a:t>Thực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quá</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trình</a:t>
            </a:r>
            <a:r>
              <a:rPr lang="en-US" sz="1400" dirty="0">
                <a:latin typeface="Arial" panose="020B0604020202020204" pitchFamily="34" charset="0"/>
                <a:cs typeface="Arial" panose="020B0604020202020204" pitchFamily="34" charset="0"/>
              </a:rPr>
              <a:t> ETL (Extract-Transform-Load) </a:t>
            </a:r>
            <a:r>
              <a:rPr lang="en-US" sz="1400" dirty="0" err="1">
                <a:latin typeface="Arial" panose="020B0604020202020204" pitchFamily="34" charset="0"/>
                <a:cs typeface="Arial" panose="020B0604020202020204" pitchFamily="34" charset="0"/>
              </a:rPr>
              <a:t>bằng</a:t>
            </a:r>
            <a:r>
              <a:rPr lang="en-US" sz="1400" dirty="0">
                <a:latin typeface="Arial" panose="020B0604020202020204" pitchFamily="34" charset="0"/>
                <a:cs typeface="Arial" panose="020B0604020202020204" pitchFamily="34" charset="0"/>
              </a:rPr>
              <a:t> SSIS - SQL Server Integration Services.</a:t>
            </a:r>
          </a:p>
          <a:p>
            <a:pPr marL="0" lvl="0" indent="0" algn="l" rtl="0">
              <a:spcBef>
                <a:spcPts val="0"/>
              </a:spcBef>
              <a:spcAft>
                <a:spcPts val="0"/>
              </a:spcAft>
              <a:buNone/>
            </a:pPr>
            <a:endParaRPr dirty="0"/>
          </a:p>
        </p:txBody>
      </p:sp>
      <p:sp>
        <p:nvSpPr>
          <p:cNvPr id="130" name="Google Shape;130;p18"/>
          <p:cNvSpPr txBox="1">
            <a:spLocks noGrp="1"/>
          </p:cNvSpPr>
          <p:nvPr>
            <p:ph type="title"/>
          </p:nvPr>
        </p:nvSpPr>
        <p:spPr>
          <a:xfrm>
            <a:off x="237067" y="522151"/>
            <a:ext cx="8067600" cy="396300"/>
          </a:xfrm>
          <a:prstGeom prst="rect">
            <a:avLst/>
          </a:prstGeom>
        </p:spPr>
        <p:txBody>
          <a:bodyPr spcFirstLastPara="1" wrap="square" lIns="0" tIns="0" rIns="0" bIns="0" anchor="b" anchorCtr="0">
            <a:noAutofit/>
          </a:bodyPr>
          <a:lstStyle/>
          <a:p>
            <a:pPr lvl="0"/>
            <a:r>
              <a:rPr lang="en-US" sz="3200" dirty="0" err="1">
                <a:latin typeface="Arial" panose="020B0604020202020204" pitchFamily="34" charset="0"/>
                <a:cs typeface="Arial" panose="020B0604020202020204" pitchFamily="34" charset="0"/>
              </a:rPr>
              <a:t>Mục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đích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dụng</a:t>
            </a:r>
            <a:r>
              <a:rPr lang="en-US" sz="3200" dirty="0">
                <a:latin typeface="Arial" panose="020B0604020202020204" pitchFamily="34" charset="0"/>
                <a:cs typeface="Arial" panose="020B0604020202020204" pitchFamily="34" charset="0"/>
              </a:rPr>
              <a:t> SQL Server</a:t>
            </a:r>
            <a:endParaRPr dirty="0"/>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133" name="Google Shape;133;p18"/>
          <p:cNvPicPr preferRelativeResize="0"/>
          <p:nvPr/>
        </p:nvPicPr>
        <p:blipFill>
          <a:blip r:embed="rId3">
            <a:alphaModFix/>
          </a:blip>
          <a:stretch>
            <a:fillRect/>
          </a:stretch>
        </p:blipFill>
        <p:spPr>
          <a:xfrm>
            <a:off x="5910177" y="1129286"/>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5759415" y="644268"/>
            <a:ext cx="419450" cy="5592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382"/>
        <p:cNvGrpSpPr/>
        <p:nvPr/>
      </p:nvGrpSpPr>
      <p:grpSpPr>
        <a:xfrm>
          <a:off x="0" y="0"/>
          <a:ext cx="0" cy="0"/>
          <a:chOff x="0" y="0"/>
          <a:chExt cx="0" cy="0"/>
        </a:xfrm>
      </p:grpSpPr>
      <p:sp>
        <p:nvSpPr>
          <p:cNvPr id="383" name="Google Shape;383;p36"/>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TỔng Quan vỀ MD5</a:t>
            </a:r>
            <a:endParaRPr dirty="0"/>
          </a:p>
        </p:txBody>
      </p:sp>
      <p:pic>
        <p:nvPicPr>
          <p:cNvPr id="385" name="Google Shape;385;p36"/>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386" name="Google Shape;386;p36"/>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387" name="Google Shape;387;p36"/>
          <p:cNvSpPr/>
          <p:nvPr/>
        </p:nvSpPr>
        <p:spPr>
          <a:xfrm>
            <a:off x="6785658" y="576011"/>
            <a:ext cx="349144" cy="709585"/>
          </a:xfrm>
          <a:prstGeom prst="rect">
            <a:avLst/>
          </a:prstGeom>
        </p:spPr>
        <p:txBody>
          <a:bodyPr>
            <a:prstTxWarp prst="textPlain">
              <a:avLst/>
            </a:prstTxWarp>
          </a:bodyPr>
          <a:lstStyle/>
          <a:p>
            <a:pPr lvl="0" algn="ctr"/>
            <a:r>
              <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a:rPr>
              <a:t>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70773" y="1395307"/>
            <a:ext cx="3501815" cy="2241973"/>
          </a:xfrm>
          <a:prstGeom prst="rect">
            <a:avLst/>
          </a:prstGeom>
        </p:spPr>
      </p:pic>
      <p:sp>
        <p:nvSpPr>
          <p:cNvPr id="339" name="Google Shape;339;p3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0" name="Google Shape;340;p32"/>
          <p:cNvGrpSpPr/>
          <p:nvPr/>
        </p:nvGrpSpPr>
        <p:grpSpPr>
          <a:xfrm>
            <a:off x="3538649" y="1241129"/>
            <a:ext cx="4542205" cy="2661224"/>
            <a:chOff x="1177450" y="241631"/>
            <a:chExt cx="6173152" cy="3616776"/>
          </a:xfrm>
        </p:grpSpPr>
        <p:sp>
          <p:nvSpPr>
            <p:cNvPr id="341" name="Google Shape;341;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6" name="Google Shape;346;p32"/>
          <p:cNvSpPr txBox="1">
            <a:spLocks noGrp="1"/>
          </p:cNvSpPr>
          <p:nvPr>
            <p:ph type="body" idx="4294967295"/>
          </p:nvPr>
        </p:nvSpPr>
        <p:spPr>
          <a:xfrm>
            <a:off x="779100" y="373575"/>
            <a:ext cx="2432100" cy="4396200"/>
          </a:xfrm>
          <a:prstGeom prst="rect">
            <a:avLst/>
          </a:prstGeom>
        </p:spPr>
        <p:txBody>
          <a:bodyPr spcFirstLastPara="1" wrap="square" lIns="0" tIns="0" rIns="0" bIns="0" anchor="ctr" anchorCtr="0">
            <a:noAutofit/>
          </a:bodyPr>
          <a:lstStyle/>
          <a:p>
            <a:pPr marL="0" lvl="0" indent="0">
              <a:buNone/>
            </a:pPr>
            <a:r>
              <a:rPr lang="en-US" sz="3300" dirty="0" err="1" smtClean="0">
                <a:solidFill>
                  <a:schemeClr val="accent1"/>
                </a:solidFill>
                <a:latin typeface="+mj-lt"/>
                <a:ea typeface="Bebas Neue"/>
                <a:cs typeface="Bebas Neue"/>
                <a:sym typeface="Bebas Neue"/>
              </a:rPr>
              <a:t>khái</a:t>
            </a:r>
            <a:r>
              <a:rPr lang="en-US" sz="3300" dirty="0" smtClean="0">
                <a:solidFill>
                  <a:schemeClr val="accent1"/>
                </a:solidFill>
                <a:latin typeface="+mj-lt"/>
                <a:ea typeface="Bebas Neue"/>
                <a:cs typeface="Bebas Neue"/>
                <a:sym typeface="Bebas Neue"/>
              </a:rPr>
              <a:t> </a:t>
            </a:r>
            <a:r>
              <a:rPr lang="en-US" sz="3300" dirty="0" err="1">
                <a:solidFill>
                  <a:schemeClr val="accent1"/>
                </a:solidFill>
                <a:latin typeface="+mj-lt"/>
                <a:ea typeface="Bebas Neue"/>
                <a:cs typeface="Bebas Neue"/>
                <a:sym typeface="Bebas Neue"/>
              </a:rPr>
              <a:t>niệm</a:t>
            </a:r>
            <a:r>
              <a:rPr lang="en-US" sz="3300" dirty="0">
                <a:solidFill>
                  <a:schemeClr val="accent1"/>
                </a:solidFill>
                <a:latin typeface="+mj-lt"/>
                <a:ea typeface="Bebas Neue"/>
                <a:cs typeface="Bebas Neue"/>
                <a:sym typeface="Bebas Neue"/>
              </a:rPr>
              <a:t> </a:t>
            </a:r>
            <a:r>
              <a:rPr lang="en-US" sz="3300" dirty="0" err="1">
                <a:solidFill>
                  <a:schemeClr val="accent1"/>
                </a:solidFill>
                <a:latin typeface="+mj-lt"/>
                <a:ea typeface="Bebas Neue"/>
                <a:cs typeface="Bebas Neue"/>
                <a:sym typeface="Bebas Neue"/>
              </a:rPr>
              <a:t>về</a:t>
            </a:r>
            <a:r>
              <a:rPr lang="en-US" sz="3300" dirty="0">
                <a:solidFill>
                  <a:schemeClr val="accent1"/>
                </a:solidFill>
                <a:latin typeface="+mj-lt"/>
                <a:ea typeface="Bebas Neue"/>
                <a:cs typeface="Bebas Neue"/>
                <a:sym typeface="Bebas Neue"/>
              </a:rPr>
              <a:t> </a:t>
            </a:r>
            <a:r>
              <a:rPr lang="en-US" sz="3300" dirty="0" err="1">
                <a:solidFill>
                  <a:schemeClr val="accent1"/>
                </a:solidFill>
                <a:latin typeface="+mj-lt"/>
                <a:ea typeface="Bebas Neue"/>
                <a:cs typeface="Bebas Neue"/>
                <a:sym typeface="Bebas Neue"/>
              </a:rPr>
              <a:t>mã</a:t>
            </a:r>
            <a:r>
              <a:rPr lang="en-US" sz="3300" dirty="0">
                <a:solidFill>
                  <a:schemeClr val="accent1"/>
                </a:solidFill>
                <a:latin typeface="+mj-lt"/>
                <a:ea typeface="Bebas Neue"/>
                <a:cs typeface="Bebas Neue"/>
                <a:sym typeface="Bebas Neue"/>
              </a:rPr>
              <a:t> </a:t>
            </a:r>
            <a:r>
              <a:rPr lang="en-US" sz="3300" dirty="0" err="1">
                <a:solidFill>
                  <a:schemeClr val="accent1"/>
                </a:solidFill>
                <a:latin typeface="+mj-lt"/>
                <a:ea typeface="Bebas Neue"/>
                <a:cs typeface="Bebas Neue"/>
                <a:sym typeface="Bebas Neue"/>
              </a:rPr>
              <a:t>hóa</a:t>
            </a:r>
            <a:r>
              <a:rPr lang="en-US" sz="3300" dirty="0">
                <a:solidFill>
                  <a:schemeClr val="accent1"/>
                </a:solidFill>
                <a:latin typeface="+mj-lt"/>
                <a:ea typeface="Bebas Neue"/>
                <a:cs typeface="Bebas Neue"/>
                <a:sym typeface="Bebas Neue"/>
              </a:rPr>
              <a:t> </a:t>
            </a:r>
            <a:r>
              <a:rPr lang="en-US" sz="3300" dirty="0" err="1">
                <a:solidFill>
                  <a:schemeClr val="accent1"/>
                </a:solidFill>
                <a:latin typeface="+mj-lt"/>
                <a:ea typeface="Bebas Neue"/>
                <a:cs typeface="Bebas Neue"/>
                <a:sym typeface="Bebas Neue"/>
              </a:rPr>
              <a:t>dữ</a:t>
            </a:r>
            <a:r>
              <a:rPr lang="en-US" sz="3300" dirty="0">
                <a:solidFill>
                  <a:schemeClr val="accent1"/>
                </a:solidFill>
                <a:latin typeface="+mj-lt"/>
                <a:ea typeface="Bebas Neue"/>
                <a:cs typeface="Bebas Neue"/>
                <a:sym typeface="Bebas Neue"/>
              </a:rPr>
              <a:t> </a:t>
            </a:r>
            <a:r>
              <a:rPr lang="en-US" sz="3300" dirty="0" err="1">
                <a:solidFill>
                  <a:schemeClr val="accent1"/>
                </a:solidFill>
                <a:latin typeface="+mj-lt"/>
                <a:ea typeface="Bebas Neue"/>
                <a:cs typeface="Bebas Neue"/>
                <a:sym typeface="Bebas Neue"/>
              </a:rPr>
              <a:t>liệu</a:t>
            </a:r>
            <a:endParaRPr sz="3300" dirty="0" smtClean="0">
              <a:solidFill>
                <a:schemeClr val="accent1"/>
              </a:solidFill>
              <a:latin typeface="+mj-lt"/>
              <a:ea typeface="Bebas Neue"/>
              <a:cs typeface="Bebas Neue"/>
              <a:sym typeface="Bebas Neue"/>
            </a:endParaRPr>
          </a:p>
          <a:p>
            <a:pPr marL="0" lvl="0" indent="0">
              <a:spcBef>
                <a:spcPts val="800"/>
              </a:spcBef>
              <a:spcAft>
                <a:spcPts val="800"/>
              </a:spcAft>
              <a:buNone/>
            </a:pPr>
            <a:r>
              <a:rPr lang="vi-VN" sz="1800" dirty="0">
                <a:solidFill>
                  <a:schemeClr val="lt1"/>
                </a:solidFill>
                <a:latin typeface="+mj-lt"/>
              </a:rPr>
              <a:t>Encrypt (encipher, encryption): mã hóa – đó là quá trình biến đổi thông tin từ dạng ban đầu - có thể hiểu được thành dạng không thể hiểu được, với mục đích giữ bí mật thông tin đó.</a:t>
            </a:r>
            <a:endParaRPr sz="1800" dirty="0">
              <a:solidFill>
                <a:schemeClr val="lt1"/>
              </a:solidFill>
              <a:latin typeface="+mj-lt"/>
            </a:endParaRPr>
          </a:p>
        </p:txBody>
      </p:sp>
      <p:grpSp>
        <p:nvGrpSpPr>
          <p:cNvPr id="347" name="Google Shape;347;p32"/>
          <p:cNvGrpSpPr/>
          <p:nvPr/>
        </p:nvGrpSpPr>
        <p:grpSpPr>
          <a:xfrm>
            <a:off x="7293324" y="1233450"/>
            <a:ext cx="1850675" cy="3653525"/>
            <a:chOff x="6092899" y="1233450"/>
            <a:chExt cx="1850675" cy="3653525"/>
          </a:xfrm>
        </p:grpSpPr>
        <p:pic>
          <p:nvPicPr>
            <p:cNvPr id="348" name="Google Shape;348;p32"/>
            <p:cNvPicPr preferRelativeResize="0"/>
            <p:nvPr/>
          </p:nvPicPr>
          <p:blipFill rotWithShape="1">
            <a:blip r:embed="rId4">
              <a:alphaModFix/>
            </a:blip>
            <a:srcRect r="31833"/>
            <a:stretch/>
          </p:blipFill>
          <p:spPr>
            <a:xfrm>
              <a:off x="6092899" y="1233450"/>
              <a:ext cx="1850675" cy="3653525"/>
            </a:xfrm>
            <a:prstGeom prst="rect">
              <a:avLst/>
            </a:prstGeom>
            <a:noFill/>
            <a:ln>
              <a:noFill/>
            </a:ln>
          </p:spPr>
        </p:pic>
        <p:pic>
          <p:nvPicPr>
            <p:cNvPr id="349" name="Google Shape;349;p32"/>
            <p:cNvPicPr preferRelativeResize="0"/>
            <p:nvPr/>
          </p:nvPicPr>
          <p:blipFill>
            <a:blip r:embed="rId5">
              <a:alphaModFix/>
            </a:blip>
            <a:stretch>
              <a:fillRect/>
            </a:stretch>
          </p:blipFill>
          <p:spPr>
            <a:xfrm>
              <a:off x="7313796" y="1855508"/>
              <a:ext cx="232462" cy="156560"/>
            </a:xfrm>
            <a:prstGeom prst="rect">
              <a:avLst/>
            </a:prstGeom>
            <a:noFill/>
            <a:ln>
              <a:noFill/>
            </a:ln>
          </p:spPr>
        </p:pic>
      </p:grpSp>
      <p:grpSp>
        <p:nvGrpSpPr>
          <p:cNvPr id="15" name="Google Shape;1051;p49"/>
          <p:cNvGrpSpPr/>
          <p:nvPr/>
        </p:nvGrpSpPr>
        <p:grpSpPr>
          <a:xfrm>
            <a:off x="5058884" y="4197277"/>
            <a:ext cx="361521" cy="445816"/>
            <a:chOff x="1582665" y="1011072"/>
            <a:chExt cx="584040" cy="720220"/>
          </a:xfrm>
        </p:grpSpPr>
        <p:sp>
          <p:nvSpPr>
            <p:cNvPr id="16" name="Google Shape;1052;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053;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054;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055;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056;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 name="Google Shape;1057;p49"/>
          <p:cNvGrpSpPr/>
          <p:nvPr/>
        </p:nvGrpSpPr>
        <p:grpSpPr>
          <a:xfrm>
            <a:off x="5660268" y="4197298"/>
            <a:ext cx="379481" cy="445796"/>
            <a:chOff x="2554206" y="1011105"/>
            <a:chExt cx="613055" cy="720187"/>
          </a:xfrm>
        </p:grpSpPr>
        <p:sp>
          <p:nvSpPr>
            <p:cNvPr id="22" name="Google Shape;1058;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059;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060;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5" name="Google Shape;1079;p49"/>
          <p:cNvGrpSpPr/>
          <p:nvPr/>
        </p:nvGrpSpPr>
        <p:grpSpPr>
          <a:xfrm>
            <a:off x="6279612" y="4197464"/>
            <a:ext cx="369868" cy="445629"/>
            <a:chOff x="3554761" y="1011374"/>
            <a:chExt cx="597525" cy="719918"/>
          </a:xfrm>
        </p:grpSpPr>
        <p:sp>
          <p:nvSpPr>
            <p:cNvPr id="26" name="Google Shape;1080;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081;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082;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083;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0" name="Google Shape;1084;p49"/>
          <p:cNvGrpSpPr/>
          <p:nvPr/>
        </p:nvGrpSpPr>
        <p:grpSpPr>
          <a:xfrm>
            <a:off x="6889342" y="4197252"/>
            <a:ext cx="370755" cy="445841"/>
            <a:chOff x="4539787" y="1011032"/>
            <a:chExt cx="598958" cy="720261"/>
          </a:xfrm>
        </p:grpSpPr>
        <p:sp>
          <p:nvSpPr>
            <p:cNvPr id="31" name="Google Shape;1085;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086;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087;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088;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089;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6" name="Google Shape;1097;p49"/>
          <p:cNvGrpSpPr/>
          <p:nvPr/>
        </p:nvGrpSpPr>
        <p:grpSpPr>
          <a:xfrm>
            <a:off x="4454728" y="4197354"/>
            <a:ext cx="364294" cy="445740"/>
            <a:chOff x="606645" y="1011196"/>
            <a:chExt cx="588520" cy="720096"/>
          </a:xfrm>
        </p:grpSpPr>
        <p:sp>
          <p:nvSpPr>
            <p:cNvPr id="37" name="Google Shape;1098;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099;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100;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101;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3" name="Google Shape;673;p46"/>
          <p:cNvPicPr preferRelativeResize="0"/>
          <p:nvPr/>
        </p:nvPicPr>
        <p:blipFill>
          <a:blip r:embed="rId2">
            <a:alphaModFix/>
          </a:blip>
          <a:stretch>
            <a:fillRect/>
          </a:stretch>
        </p:blipFill>
        <p:spPr>
          <a:xfrm>
            <a:off x="6989093" y="1634019"/>
            <a:ext cx="2572825" cy="3438134"/>
          </a:xfrm>
          <a:prstGeom prst="rect">
            <a:avLst/>
          </a:prstGeom>
          <a:noFill/>
          <a:ln>
            <a:noFill/>
          </a:ln>
        </p:spPr>
      </p:pic>
      <p:pic>
        <p:nvPicPr>
          <p:cNvPr id="4" name="Google Shape;674;p46"/>
          <p:cNvPicPr preferRelativeResize="0"/>
          <p:nvPr/>
        </p:nvPicPr>
        <p:blipFill>
          <a:blip r:embed="rId3">
            <a:alphaModFix/>
          </a:blip>
          <a:stretch>
            <a:fillRect/>
          </a:stretch>
        </p:blipFill>
        <p:spPr>
          <a:xfrm>
            <a:off x="7518063" y="1146140"/>
            <a:ext cx="704850" cy="632997"/>
          </a:xfrm>
          <a:prstGeom prst="rect">
            <a:avLst/>
          </a:prstGeom>
          <a:noFill/>
          <a:ln>
            <a:noFill/>
          </a:ln>
        </p:spPr>
      </p:pic>
      <p:grpSp>
        <p:nvGrpSpPr>
          <p:cNvPr id="5" name="Google Shape;311;p30"/>
          <p:cNvGrpSpPr/>
          <p:nvPr/>
        </p:nvGrpSpPr>
        <p:grpSpPr>
          <a:xfrm>
            <a:off x="4161906" y="339706"/>
            <a:ext cx="2119546" cy="4396359"/>
            <a:chOff x="2547150" y="238125"/>
            <a:chExt cx="2525675" cy="5238750"/>
          </a:xfrm>
        </p:grpSpPr>
        <p:sp>
          <p:nvSpPr>
            <p:cNvPr id="6" name="Google Shape;312;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4;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5;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421296" y="1038297"/>
            <a:ext cx="2876445" cy="2108269"/>
          </a:xfrm>
          <a:prstGeom prst="rect">
            <a:avLst/>
          </a:prstGeom>
        </p:spPr>
        <p:txBody>
          <a:bodyPr wrap="square">
            <a:spAutoFit/>
          </a:bodyPr>
          <a:lstStyle/>
          <a:p>
            <a:pPr marL="971550">
              <a:lnSpc>
                <a:spcPct val="150000"/>
              </a:lnSpc>
              <a:spcBef>
                <a:spcPts val="600"/>
              </a:spcBef>
              <a:spcAft>
                <a:spcPts val="600"/>
              </a:spcAft>
            </a:pPr>
            <a:r>
              <a:rPr lang="en-US" sz="3600" dirty="0">
                <a:solidFill>
                  <a:schemeClr val="accent1">
                    <a:lumMod val="60000"/>
                    <a:lumOff val="40000"/>
                  </a:schemeClr>
                </a:solidFill>
                <a:latin typeface="Times New Roman" panose="02020603050405020304" pitchFamily="18" charset="0"/>
                <a:ea typeface="Calibri" panose="020F0502020204030204" pitchFamily="34" charset="0"/>
              </a:rPr>
              <a:t> </a:t>
            </a:r>
          </a:p>
          <a:p>
            <a:pPr algn="ctr"/>
            <a:r>
              <a:rPr lang="en-US" sz="3600" dirty="0" err="1">
                <a:solidFill>
                  <a:schemeClr val="accent1">
                    <a:lumMod val="60000"/>
                    <a:lumOff val="40000"/>
                  </a:schemeClr>
                </a:solidFill>
                <a:latin typeface="Times New Roman" panose="02020603050405020304" pitchFamily="18" charset="0"/>
                <a:ea typeface="Calibri" panose="020F0502020204030204" pitchFamily="34" charset="0"/>
              </a:rPr>
              <a:t>Mã</a:t>
            </a:r>
            <a:r>
              <a:rPr lang="en-US" sz="3600" dirty="0">
                <a:solidFill>
                  <a:schemeClr val="accent1">
                    <a:lumMod val="60000"/>
                    <a:lumOff val="40000"/>
                  </a:schemeClr>
                </a:solidFill>
                <a:latin typeface="Times New Roman" panose="02020603050405020304" pitchFamily="18" charset="0"/>
                <a:ea typeface="Calibri" panose="020F0502020204030204" pitchFamily="34" charset="0"/>
              </a:rPr>
              <a:t> </a:t>
            </a:r>
            <a:r>
              <a:rPr lang="en-US" sz="3600" dirty="0" err="1">
                <a:solidFill>
                  <a:schemeClr val="accent1">
                    <a:lumMod val="60000"/>
                    <a:lumOff val="40000"/>
                  </a:schemeClr>
                </a:solidFill>
                <a:latin typeface="Times New Roman" panose="02020603050405020304" pitchFamily="18" charset="0"/>
                <a:ea typeface="Calibri" panose="020F0502020204030204" pitchFamily="34" charset="0"/>
              </a:rPr>
              <a:t>hóa</a:t>
            </a:r>
            <a:r>
              <a:rPr lang="en-US" sz="3600" dirty="0">
                <a:solidFill>
                  <a:schemeClr val="accent1">
                    <a:lumMod val="60000"/>
                    <a:lumOff val="40000"/>
                  </a:schemeClr>
                </a:solidFill>
                <a:latin typeface="Times New Roman" panose="02020603050405020304" pitchFamily="18" charset="0"/>
                <a:ea typeface="Calibri" panose="020F0502020204030204" pitchFamily="34" charset="0"/>
              </a:rPr>
              <a:t> </a:t>
            </a:r>
            <a:r>
              <a:rPr lang="en-US" sz="3600" dirty="0" err="1">
                <a:solidFill>
                  <a:schemeClr val="accent1">
                    <a:lumMod val="60000"/>
                    <a:lumOff val="40000"/>
                  </a:schemeClr>
                </a:solidFill>
                <a:latin typeface="Times New Roman" panose="02020603050405020304" pitchFamily="18" charset="0"/>
                <a:ea typeface="Calibri" panose="020F0502020204030204" pitchFamily="34" charset="0"/>
              </a:rPr>
              <a:t>một</a:t>
            </a:r>
            <a:r>
              <a:rPr lang="en-US" sz="3600" dirty="0">
                <a:solidFill>
                  <a:schemeClr val="accent1">
                    <a:lumMod val="60000"/>
                    <a:lumOff val="40000"/>
                  </a:schemeClr>
                </a:solidFill>
                <a:latin typeface="Times New Roman" panose="02020603050405020304" pitchFamily="18" charset="0"/>
                <a:ea typeface="Calibri" panose="020F0502020204030204" pitchFamily="34" charset="0"/>
              </a:rPr>
              <a:t> </a:t>
            </a:r>
            <a:r>
              <a:rPr lang="en-US" sz="3600" dirty="0" err="1">
                <a:solidFill>
                  <a:schemeClr val="accent1">
                    <a:lumMod val="60000"/>
                    <a:lumOff val="40000"/>
                  </a:schemeClr>
                </a:solidFill>
                <a:latin typeface="Times New Roman" panose="02020603050405020304" pitchFamily="18" charset="0"/>
                <a:ea typeface="Calibri" panose="020F0502020204030204" pitchFamily="34" charset="0"/>
              </a:rPr>
              <a:t>chiều</a:t>
            </a:r>
            <a:endParaRPr lang="en-US" sz="3600" dirty="0">
              <a:solidFill>
                <a:schemeClr val="accent1">
                  <a:lumMod val="60000"/>
                  <a:lumOff val="40000"/>
                </a:schemeClr>
              </a:solidFill>
            </a:endParaRPr>
          </a:p>
        </p:txBody>
      </p:sp>
      <p:sp>
        <p:nvSpPr>
          <p:cNvPr id="13" name="Rectangle 12"/>
          <p:cNvSpPr/>
          <p:nvPr/>
        </p:nvSpPr>
        <p:spPr>
          <a:xfrm>
            <a:off x="4246880" y="830996"/>
            <a:ext cx="2034572" cy="2315570"/>
          </a:xfrm>
          <a:prstGeom prst="rect">
            <a:avLst/>
          </a:prstGeom>
        </p:spPr>
        <p:txBody>
          <a:bodyPr wrap="square">
            <a:spAutoFit/>
          </a:bodyPr>
          <a:lstStyle/>
          <a:p>
            <a:pPr lvl="0" algn="just">
              <a:lnSpc>
                <a:spcPct val="150000"/>
              </a:lnSpc>
            </a:pPr>
            <a:r>
              <a:rPr lang="en-US" dirty="0" err="1" smtClean="0">
                <a:solidFill>
                  <a:schemeClr val="bg1"/>
                </a:solidFill>
                <a:latin typeface="Times New Roman" panose="02020603050405020304" pitchFamily="18" charset="0"/>
                <a:ea typeface="Calibri" panose="020F0502020204030204" pitchFamily="34" charset="0"/>
              </a:rPr>
              <a:t>Là</a:t>
            </a:r>
            <a:r>
              <a:rPr lang="en-US" dirty="0" smtClean="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loại</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mã</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hóa</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mà</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chỉ</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có</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thể</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mã</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hóa</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từ</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một</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thông</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điệp</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thành</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một</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thông</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điệp</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rút</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gọn</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mà</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không</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thể</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giải</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mã</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để</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trở</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lại</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thông</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điệp</a:t>
            </a:r>
            <a:r>
              <a:rPr lang="en-US" dirty="0">
                <a:solidFill>
                  <a:schemeClr val="bg1"/>
                </a:solidFill>
                <a:latin typeface="Times New Roman" panose="02020603050405020304" pitchFamily="18" charset="0"/>
                <a:ea typeface="Calibri" panose="020F0502020204030204" pitchFamily="34" charset="0"/>
              </a:rPr>
              <a:t> ban </a:t>
            </a:r>
            <a:r>
              <a:rPr lang="en-US" dirty="0" err="1">
                <a:solidFill>
                  <a:schemeClr val="bg1"/>
                </a:solidFill>
                <a:latin typeface="Times New Roman" panose="02020603050405020304" pitchFamily="18" charset="0"/>
                <a:ea typeface="Calibri" panose="020F0502020204030204" pitchFamily="34" charset="0"/>
              </a:rPr>
              <a:t>đầu</a:t>
            </a:r>
            <a:r>
              <a:rPr lang="en-US" dirty="0">
                <a:solidFill>
                  <a:schemeClr val="bg1"/>
                </a:solidFill>
                <a:latin typeface="Times New Roman" panose="02020603050405020304" pitchFamily="18" charset="0"/>
                <a:ea typeface="Calibri" panose="020F0502020204030204" pitchFamily="34" charset="0"/>
              </a:rPr>
              <a:t>.</a:t>
            </a:r>
          </a:p>
          <a:p>
            <a:pPr>
              <a:lnSpc>
                <a:spcPct val="150000"/>
              </a:lnSpc>
            </a:pPr>
            <a:r>
              <a:rPr lang="en-US" dirty="0" err="1">
                <a:solidFill>
                  <a:schemeClr val="bg1"/>
                </a:solidFill>
                <a:latin typeface="Times New Roman" panose="02020603050405020304" pitchFamily="18" charset="0"/>
                <a:ea typeface="Calibri" panose="020F0502020204030204" pitchFamily="34" charset="0"/>
              </a:rPr>
              <a:t>Ví</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dụ</a:t>
            </a:r>
            <a:r>
              <a:rPr lang="en-US" dirty="0">
                <a:solidFill>
                  <a:schemeClr val="bg1"/>
                </a:solidFill>
                <a:latin typeface="Times New Roman" panose="02020603050405020304" pitchFamily="18" charset="0"/>
                <a:ea typeface="Calibri" panose="020F0502020204030204" pitchFamily="34" charset="0"/>
              </a:rPr>
              <a:t>: SHA1, MD5…</a:t>
            </a:r>
            <a:endParaRPr lang="en-US" dirty="0">
              <a:solidFill>
                <a:schemeClr val="bg1"/>
              </a:solidFill>
            </a:endParaRPr>
          </a:p>
        </p:txBody>
      </p:sp>
    </p:spTree>
    <p:extLst>
      <p:ext uri="{BB962C8B-B14F-4D97-AF65-F5344CB8AC3E}">
        <p14:creationId xmlns:p14="http://schemas.microsoft.com/office/powerpoint/2010/main" val="2848246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578</Words>
  <Application>Microsoft Office PowerPoint</Application>
  <PresentationFormat>On-screen Show (16:9)</PresentationFormat>
  <Paragraphs>86</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IBM Plex Sans Condensed</vt:lpstr>
      <vt:lpstr>IBM Plex Sans Condensed Light</vt:lpstr>
      <vt:lpstr>Arial</vt:lpstr>
      <vt:lpstr>Bebas Neue</vt:lpstr>
      <vt:lpstr>Calibri</vt:lpstr>
      <vt:lpstr>Wingdings</vt:lpstr>
      <vt:lpstr>Times New Roman</vt:lpstr>
      <vt:lpstr>Flavius template</vt:lpstr>
      <vt:lpstr>  BỘ GIÁO DỤC VÀ ĐÀO TẠO   TRƯỜNG ĐẠI HỌC CÔNG NGHỆ TP.HCM   KHOA CÔNG NGHỆ THÔNG TIN   Đề tài: Xây dựng ứng dụng có chức năng ghi nhật kí hệ thống    </vt:lpstr>
      <vt:lpstr>Nội Dung Thuyết Trình</vt:lpstr>
      <vt:lpstr>Tổng quan về chương trình</vt:lpstr>
      <vt:lpstr>PowerPoint Presentation</vt:lpstr>
      <vt:lpstr>SQL Server là gì ?</vt:lpstr>
      <vt:lpstr>Mục đích sử dụng SQL Server</vt:lpstr>
      <vt:lpstr>TỔng Quan vỀ MD5</vt:lpstr>
      <vt:lpstr>PowerPoint Presentation</vt:lpstr>
      <vt:lpstr>PowerPoint Presentation</vt:lpstr>
      <vt:lpstr>PowerPoint Presentation</vt:lpstr>
      <vt:lpstr>PowerPoint Presentation</vt:lpstr>
      <vt:lpstr>PowerPoint Presentation</vt:lpstr>
      <vt:lpstr>PowerPoint Presentation</vt:lpstr>
      <vt:lpstr>Các ứng dụng của MD5</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BỘ GIÁO DỤC VÀ ĐÀO TẠO   TRƯỜNG ĐẠI HỌC CÔNG NGHỆ TP.HCM   KHOA CÔNG NGHỆ THÔNG TIN   Đề tài: Xây dựng ứng dụng có chức năng ghi nhật kí hệ thống    </dc:title>
  <cp:lastModifiedBy>Lê Thanh Bình</cp:lastModifiedBy>
  <cp:revision>18</cp:revision>
  <dcterms:modified xsi:type="dcterms:W3CDTF">2021-04-08T06:47:00Z</dcterms:modified>
</cp:coreProperties>
</file>