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2" r:id="rId3"/>
    <p:sldId id="296" r:id="rId4"/>
    <p:sldId id="298" r:id="rId5"/>
    <p:sldId id="299" r:id="rId6"/>
    <p:sldId id="325" r:id="rId7"/>
    <p:sldId id="326" r:id="rId8"/>
    <p:sldId id="300" r:id="rId9"/>
    <p:sldId id="327" r:id="rId10"/>
    <p:sldId id="301" r:id="rId11"/>
    <p:sldId id="281"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6" autoAdjust="0"/>
    <p:restoredTop sz="95226" autoAdjust="0"/>
  </p:normalViewPr>
  <p:slideViewPr>
    <p:cSldViewPr snapToGrid="0" snapToObjects="1">
      <p:cViewPr varScale="1">
        <p:scale>
          <a:sx n="83" d="100"/>
          <a:sy n="83"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a:t>Đường lối đấu tranh giành chính quyền 1930-1945</a:t>
            </a:r>
          </a:p>
          <a:p>
            <a:pPr marL="228600" indent="-228600">
              <a:buAutoNum type="arabicPeriod"/>
            </a:pPr>
            <a:endParaRPr lang="en-US"/>
          </a:p>
          <a:p>
            <a:pPr marL="228600" indent="-228600">
              <a:buAutoNum type="arabicPeriod"/>
            </a:pPr>
            <a:r>
              <a:rPr lang="en-US"/>
              <a:t>CTDT 1930 – 1939 gồm 2 giai đoạn nhỏ:</a:t>
            </a:r>
          </a:p>
          <a:p>
            <a:pPr marL="0" lvl="6" indent="0">
              <a:buNone/>
            </a:pPr>
            <a:r>
              <a:rPr lang="en-US"/>
              <a:t> - Trong những năm 1930-1935 ( Luận cương chính trị tháng 10-1930; CT khôi phục tổ chức Đảng và phong trào cách mạng )</a:t>
            </a:r>
          </a:p>
          <a:p>
            <a:pPr marL="0" lvl="6" indent="0">
              <a:buNone/>
            </a:pPr>
            <a:r>
              <a:rPr lang="en-US"/>
              <a:t> - Trong những năm 1939 – 1945 ( hoàn cảnh lịch sử, CT và nhận thức mới của Đảng )</a:t>
            </a:r>
          </a:p>
          <a:p>
            <a:pPr marL="0" lvl="6" indent="0">
              <a:buNone/>
            </a:pPr>
            <a:endParaRPr lang="en-US"/>
          </a:p>
          <a:p>
            <a:pPr marL="0" marR="0" lvl="6" indent="0" defTabSz="914400" eaLnBrk="1" fontAlgn="auto" latinLnBrk="0" hangingPunct="1">
              <a:lnSpc>
                <a:spcPct val="100000"/>
              </a:lnSpc>
              <a:spcBef>
                <a:spcPts val="0"/>
              </a:spcBef>
              <a:spcAft>
                <a:spcPts val="0"/>
              </a:spcAft>
              <a:buClrTx/>
              <a:buSzTx/>
              <a:buFontTx/>
              <a:buNone/>
              <a:tabLst/>
              <a:defRPr/>
            </a:pPr>
            <a:r>
              <a:rPr lang="en-US"/>
              <a:t>3. CTDT 1939 – 1945 gồm 2 giai đoạn nhỏ:</a:t>
            </a:r>
          </a:p>
          <a:p>
            <a:pPr marL="0" marR="0" lvl="6" indent="0" defTabSz="914400" eaLnBrk="1" fontAlgn="auto" latinLnBrk="0" hangingPunct="1">
              <a:lnSpc>
                <a:spcPct val="100000"/>
              </a:lnSpc>
              <a:spcBef>
                <a:spcPts val="0"/>
              </a:spcBef>
              <a:spcAft>
                <a:spcPts val="0"/>
              </a:spcAft>
              <a:buClrTx/>
              <a:buSzTx/>
              <a:buFontTx/>
              <a:buNone/>
              <a:tabLst/>
              <a:defRPr/>
            </a:pPr>
            <a:r>
              <a:rPr lang="en-US"/>
              <a:t> - Tình hình TG và trong nước, nội dung CHCĐ, ý nghĩa CHCĐ chiến lược</a:t>
            </a:r>
          </a:p>
          <a:p>
            <a:pPr marL="0" marR="0" lvl="6" indent="0" defTabSz="914400" eaLnBrk="1" fontAlgn="auto" latinLnBrk="0" hangingPunct="1">
              <a:lnSpc>
                <a:spcPct val="100000"/>
              </a:lnSpc>
              <a:spcBef>
                <a:spcPts val="0"/>
              </a:spcBef>
              <a:spcAft>
                <a:spcPts val="0"/>
              </a:spcAft>
              <a:buClrTx/>
              <a:buSzTx/>
              <a:buFontTx/>
              <a:buNone/>
              <a:tabLst/>
              <a:defRPr/>
            </a:pPr>
            <a:r>
              <a:rPr lang="en-US"/>
              <a:t> - Phát động phong trào kháng nhật, cứu nước và đẩy mạnh khởi nghĩa từng phần, chủ trương phát động TKN, kết quả + ý nghĩa + nguyên nhân thắng và bài học kinh nghiệm của cuộc cách mạng tháng 8</a:t>
            </a:r>
          </a:p>
          <a:p>
            <a:pPr marL="0" lvl="6" indent="0">
              <a:buNone/>
            </a:pPr>
            <a:endParaRPr lang="vi-VN"/>
          </a:p>
        </p:txBody>
      </p:sp>
    </p:spTree>
    <p:extLst>
      <p:ext uri="{BB962C8B-B14F-4D97-AF65-F5344CB8AC3E}">
        <p14:creationId xmlns:p14="http://schemas.microsoft.com/office/powerpoint/2010/main" val="38814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Phần 1</a:t>
            </a:r>
            <a:endParaRPr lang="vi-VN"/>
          </a:p>
        </p:txBody>
      </p:sp>
    </p:spTree>
    <p:extLst>
      <p:ext uri="{BB962C8B-B14F-4D97-AF65-F5344CB8AC3E}">
        <p14:creationId xmlns:p14="http://schemas.microsoft.com/office/powerpoint/2010/main" val="401268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a:solidFill>
                  <a:srgbClr val="333333"/>
                </a:solidFill>
                <a:effectLst/>
                <a:latin typeface="Arial" panose="020B0604020202020204" pitchFamily="34" charset="0"/>
              </a:rPr>
              <a:t> -Người lập ra Lời kêu gọi nhân dịp thành lập Đảng:</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+ 24-2-1930 Đông Dương Cộng sản liên đoàn gia nhập Đảng Cộng sản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+Chính Cương Vắn tắt , Sách Lược vắn tắt là Cương lĩnh chính trị đầu tiên của Đảng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-Sự ra đời của ba tổ chức cộng sản 1929 dẫn đến sự thành lập Đảng Cộng Sản Việt Nam là xu thế tất yếu của cách mạng Việt Nam vì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+Đáp ứng yêu cầu của cách mạng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+Khi chủ nghĩa Mác – Lê nin kết hợp với phong trào công nhân , phong trào yêu nước tất yếu sẽ dẫn đến sự ra đời của Đảng cộng sản </a:t>
            </a:r>
            <a:endParaRPr lang="vi-VN" b="0" i="0">
              <a:solidFill>
                <a:srgbClr val="000000"/>
              </a:solidFill>
              <a:effectLst/>
              <a:latin typeface="arial" panose="020B0604020202020204" pitchFamily="34" charset="0"/>
            </a:endParaRPr>
          </a:p>
          <a:p>
            <a:endParaRPr lang="vi-VN"/>
          </a:p>
        </p:txBody>
      </p:sp>
    </p:spTree>
    <p:extLst>
      <p:ext uri="{BB962C8B-B14F-4D97-AF65-F5344CB8AC3E}">
        <p14:creationId xmlns:p14="http://schemas.microsoft.com/office/powerpoint/2010/main" val="319108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a:solidFill>
                  <a:srgbClr val="333333"/>
                </a:solidFill>
                <a:effectLst/>
                <a:latin typeface="Arial" panose="020B0604020202020204" pitchFamily="34" charset="0"/>
              </a:rPr>
              <a:t> - Là kết quả tất yếu của cuộc đấu tranh dân tộc và giai cấp ở VN trong thời đại mới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Là sản phẩm kết hợp giữa chủ nghĩa Mác – Lê nin với phong trào công nhân và phong trào yêu nước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Là bước ngoặt vĩ đại trong lịch sử của giai cấp công nhân VN và cách mạng Việt Nam – chấm dứt thời kỳ khủng hoảng về giai cấp lãnh đạo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Cách mạng Việt Nam là một bộ phận của cách mạng thế giới .</a:t>
            </a:r>
            <a:endParaRPr lang="en-US" b="0" i="0">
              <a:solidFill>
                <a:srgbClr val="333333"/>
              </a:solidFill>
              <a:effectLst/>
              <a:latin typeface="Arial" panose="020B0604020202020204" pitchFamily="34" charset="0"/>
            </a:endParaRPr>
          </a:p>
          <a:p>
            <a:pPr algn="l"/>
            <a:endParaRPr lang="en-US" b="0" i="0">
              <a:solidFill>
                <a:srgbClr val="333333"/>
              </a:solidFill>
              <a:effectLst/>
              <a:latin typeface="Arial" panose="020B0604020202020204" pitchFamily="34" charset="0"/>
            </a:endParaRPr>
          </a:p>
          <a:p>
            <a:pPr algn="l"/>
            <a:r>
              <a:rPr lang="vi-VN" b="0" i="0">
                <a:solidFill>
                  <a:srgbClr val="333333"/>
                </a:solidFill>
                <a:effectLst/>
                <a:latin typeface="Arial" panose="020B0604020202020204" pitchFamily="34" charset="0"/>
              </a:rPr>
              <a:t>+ Là sự chuẩn bị đầu tiên có tính tất yếu , quyết định cho những bước phát triển nhảy vọt về sau của cách mạng và lịch sử dân tộc Việt Nam</a:t>
            </a:r>
            <a:endParaRPr lang="vi-VN" b="0" i="0">
              <a:solidFill>
                <a:srgbClr val="000000"/>
              </a:solidFill>
              <a:effectLst/>
              <a:latin typeface="arial" panose="020B0604020202020204" pitchFamily="34" charset="0"/>
            </a:endParaRPr>
          </a:p>
          <a:p>
            <a:endParaRPr lang="vi-VN"/>
          </a:p>
        </p:txBody>
      </p:sp>
    </p:spTree>
    <p:extLst>
      <p:ext uri="{BB962C8B-B14F-4D97-AF65-F5344CB8AC3E}">
        <p14:creationId xmlns:p14="http://schemas.microsoft.com/office/powerpoint/2010/main" val="191187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F132CF-3F88-704E-A096-8022A18C70EF}"/>
              </a:ext>
            </a:extLst>
          </p:cNvPr>
          <p:cNvSpPr>
            <a:spLocks noGrp="1"/>
          </p:cNvSpPr>
          <p:nvPr>
            <p:ph type="pic" sz="quarter" idx="10"/>
          </p:nvPr>
        </p:nvSpPr>
        <p:spPr>
          <a:xfrm>
            <a:off x="1853623" y="1795030"/>
            <a:ext cx="1289050" cy="1289050"/>
          </a:xfrm>
          <a:prstGeom prst="rect">
            <a:avLst/>
          </a:prstGeom>
        </p:spPr>
        <p:txBody>
          <a:bodyPr anchor="ctr"/>
          <a:lstStyle>
            <a:lvl1pPr>
              <a:defRPr sz="1400">
                <a:solidFill>
                  <a:schemeClr val="bg2"/>
                </a:solidFill>
              </a:defRPr>
            </a:lvl1pPr>
          </a:lstStyle>
          <a:p>
            <a:endParaRPr lang="en-FI"/>
          </a:p>
        </p:txBody>
      </p:sp>
      <p:sp>
        <p:nvSpPr>
          <p:cNvPr id="5" name="Picture Placeholder 2">
            <a:extLst>
              <a:ext uri="{FF2B5EF4-FFF2-40B4-BE49-F238E27FC236}">
                <a16:creationId xmlns:a16="http://schemas.microsoft.com/office/drawing/2014/main" id="{3470123B-0036-B841-BEDF-618264188D09}"/>
              </a:ext>
            </a:extLst>
          </p:cNvPr>
          <p:cNvSpPr>
            <a:spLocks noGrp="1"/>
          </p:cNvSpPr>
          <p:nvPr>
            <p:ph type="pic" sz="quarter" idx="11"/>
          </p:nvPr>
        </p:nvSpPr>
        <p:spPr>
          <a:xfrm>
            <a:off x="3618000" y="1795030"/>
            <a:ext cx="1289050" cy="1289050"/>
          </a:xfrm>
          <a:prstGeom prst="rect">
            <a:avLst/>
          </a:prstGeom>
        </p:spPr>
        <p:txBody>
          <a:bodyPr anchor="ctr"/>
          <a:lstStyle>
            <a:lvl1pPr>
              <a:defRPr sz="1400">
                <a:solidFill>
                  <a:schemeClr val="bg2"/>
                </a:solidFill>
              </a:defRPr>
            </a:lvl1pPr>
          </a:lstStyle>
          <a:p>
            <a:endParaRPr lang="en-FI"/>
          </a:p>
        </p:txBody>
      </p:sp>
      <p:sp>
        <p:nvSpPr>
          <p:cNvPr id="6" name="Picture Placeholder 2">
            <a:extLst>
              <a:ext uri="{FF2B5EF4-FFF2-40B4-BE49-F238E27FC236}">
                <a16:creationId xmlns:a16="http://schemas.microsoft.com/office/drawing/2014/main" id="{DD0A95D3-F87D-3243-8697-7F20E11F57D7}"/>
              </a:ext>
            </a:extLst>
          </p:cNvPr>
          <p:cNvSpPr>
            <a:spLocks noGrp="1"/>
          </p:cNvSpPr>
          <p:nvPr>
            <p:ph type="pic" sz="quarter" idx="12"/>
          </p:nvPr>
        </p:nvSpPr>
        <p:spPr>
          <a:xfrm>
            <a:off x="5382376" y="1795030"/>
            <a:ext cx="1289050" cy="1289050"/>
          </a:xfrm>
          <a:prstGeom prst="rect">
            <a:avLst/>
          </a:prstGeom>
        </p:spPr>
        <p:txBody>
          <a:bodyPr anchor="ctr"/>
          <a:lstStyle>
            <a:lvl1pPr>
              <a:defRPr sz="1400">
                <a:solidFill>
                  <a:schemeClr val="bg2"/>
                </a:solidFill>
              </a:defRPr>
            </a:lvl1pPr>
          </a:lstStyle>
          <a:p>
            <a:endParaRPr lang="en-FI"/>
          </a:p>
        </p:txBody>
      </p:sp>
      <p:sp>
        <p:nvSpPr>
          <p:cNvPr id="7" name="Picture Placeholder 2">
            <a:extLst>
              <a:ext uri="{FF2B5EF4-FFF2-40B4-BE49-F238E27FC236}">
                <a16:creationId xmlns:a16="http://schemas.microsoft.com/office/drawing/2014/main" id="{ECACFDC5-1EE8-9B4D-AAA2-B34C41A8BDF2}"/>
              </a:ext>
            </a:extLst>
          </p:cNvPr>
          <p:cNvSpPr>
            <a:spLocks noGrp="1"/>
          </p:cNvSpPr>
          <p:nvPr>
            <p:ph type="pic" sz="quarter" idx="13"/>
          </p:nvPr>
        </p:nvSpPr>
        <p:spPr>
          <a:xfrm>
            <a:off x="7146752" y="1795030"/>
            <a:ext cx="1289050" cy="1289050"/>
          </a:xfrm>
          <a:prstGeom prst="rect">
            <a:avLst/>
          </a:prstGeom>
        </p:spPr>
        <p:txBody>
          <a:bodyPr anchor="ctr"/>
          <a:lstStyle>
            <a:lvl1pPr>
              <a:defRPr sz="1400">
                <a:solidFill>
                  <a:schemeClr val="bg2"/>
                </a:solidFill>
              </a:defRPr>
            </a:lvl1pPr>
          </a:lstStyle>
          <a:p>
            <a:endParaRPr lang="en-FI"/>
          </a:p>
        </p:txBody>
      </p:sp>
      <p:sp>
        <p:nvSpPr>
          <p:cNvPr id="8" name="Picture Placeholder 2">
            <a:extLst>
              <a:ext uri="{FF2B5EF4-FFF2-40B4-BE49-F238E27FC236}">
                <a16:creationId xmlns:a16="http://schemas.microsoft.com/office/drawing/2014/main" id="{2CAEAF01-75A6-924B-819D-EF270B45606A}"/>
              </a:ext>
            </a:extLst>
          </p:cNvPr>
          <p:cNvSpPr>
            <a:spLocks noGrp="1"/>
          </p:cNvSpPr>
          <p:nvPr>
            <p:ph type="pic" sz="quarter" idx="14"/>
          </p:nvPr>
        </p:nvSpPr>
        <p:spPr>
          <a:xfrm>
            <a:off x="8911129" y="1795030"/>
            <a:ext cx="1289050" cy="1289050"/>
          </a:xfrm>
          <a:prstGeom prst="rect">
            <a:avLst/>
          </a:prstGeom>
        </p:spPr>
        <p:txBody>
          <a:bodyPr anchor="ctr"/>
          <a:lstStyle>
            <a:lvl1pPr>
              <a:defRPr sz="1400">
                <a:solidFill>
                  <a:schemeClr val="bg2"/>
                </a:solidFill>
              </a:defRPr>
            </a:lvl1pPr>
          </a:lstStyle>
          <a:p>
            <a:endParaRPr lang="en-FI"/>
          </a:p>
        </p:txBody>
      </p:sp>
      <p:sp>
        <p:nvSpPr>
          <p:cNvPr id="9" name="Picture Placeholder 2">
            <a:extLst>
              <a:ext uri="{FF2B5EF4-FFF2-40B4-BE49-F238E27FC236}">
                <a16:creationId xmlns:a16="http://schemas.microsoft.com/office/drawing/2014/main" id="{ED6B87C6-E901-0F40-BCE8-BD9BE35369A6}"/>
              </a:ext>
            </a:extLst>
          </p:cNvPr>
          <p:cNvSpPr>
            <a:spLocks noGrp="1"/>
          </p:cNvSpPr>
          <p:nvPr>
            <p:ph type="pic" sz="quarter" idx="15"/>
          </p:nvPr>
        </p:nvSpPr>
        <p:spPr>
          <a:xfrm>
            <a:off x="1853623" y="3582267"/>
            <a:ext cx="1289050" cy="1289050"/>
          </a:xfrm>
          <a:prstGeom prst="rect">
            <a:avLst/>
          </a:prstGeom>
        </p:spPr>
        <p:txBody>
          <a:bodyPr anchor="ctr"/>
          <a:lstStyle>
            <a:lvl1pPr>
              <a:defRPr sz="1400">
                <a:solidFill>
                  <a:schemeClr val="bg2"/>
                </a:solidFill>
              </a:defRPr>
            </a:lvl1pPr>
          </a:lstStyle>
          <a:p>
            <a:endParaRPr lang="en-FI"/>
          </a:p>
        </p:txBody>
      </p:sp>
      <p:sp>
        <p:nvSpPr>
          <p:cNvPr id="10" name="Picture Placeholder 2">
            <a:extLst>
              <a:ext uri="{FF2B5EF4-FFF2-40B4-BE49-F238E27FC236}">
                <a16:creationId xmlns:a16="http://schemas.microsoft.com/office/drawing/2014/main" id="{AF7C0060-2875-3548-82F8-4116C0E35661}"/>
              </a:ext>
            </a:extLst>
          </p:cNvPr>
          <p:cNvSpPr>
            <a:spLocks noGrp="1"/>
          </p:cNvSpPr>
          <p:nvPr>
            <p:ph type="pic" sz="quarter" idx="16"/>
          </p:nvPr>
        </p:nvSpPr>
        <p:spPr>
          <a:xfrm>
            <a:off x="3618000" y="3582267"/>
            <a:ext cx="1289050" cy="1289050"/>
          </a:xfrm>
          <a:prstGeom prst="rect">
            <a:avLst/>
          </a:prstGeom>
        </p:spPr>
        <p:txBody>
          <a:bodyPr anchor="ctr"/>
          <a:lstStyle>
            <a:lvl1pPr>
              <a:defRPr sz="1400">
                <a:solidFill>
                  <a:schemeClr val="bg2"/>
                </a:solidFill>
              </a:defRPr>
            </a:lvl1pPr>
          </a:lstStyle>
          <a:p>
            <a:endParaRPr lang="en-FI"/>
          </a:p>
        </p:txBody>
      </p:sp>
      <p:sp>
        <p:nvSpPr>
          <p:cNvPr id="11" name="Picture Placeholder 2">
            <a:extLst>
              <a:ext uri="{FF2B5EF4-FFF2-40B4-BE49-F238E27FC236}">
                <a16:creationId xmlns:a16="http://schemas.microsoft.com/office/drawing/2014/main" id="{85166A52-8BF2-0841-8284-7B28183C7D98}"/>
              </a:ext>
            </a:extLst>
          </p:cNvPr>
          <p:cNvSpPr>
            <a:spLocks noGrp="1"/>
          </p:cNvSpPr>
          <p:nvPr>
            <p:ph type="pic" sz="quarter" idx="17"/>
          </p:nvPr>
        </p:nvSpPr>
        <p:spPr>
          <a:xfrm>
            <a:off x="5382376" y="3582267"/>
            <a:ext cx="1289050" cy="1289050"/>
          </a:xfrm>
          <a:prstGeom prst="rect">
            <a:avLst/>
          </a:prstGeom>
        </p:spPr>
        <p:txBody>
          <a:bodyPr anchor="ctr"/>
          <a:lstStyle>
            <a:lvl1pPr>
              <a:defRPr sz="1400">
                <a:solidFill>
                  <a:schemeClr val="bg2"/>
                </a:solidFill>
              </a:defRPr>
            </a:lvl1pPr>
          </a:lstStyle>
          <a:p>
            <a:endParaRPr lang="en-FI"/>
          </a:p>
        </p:txBody>
      </p:sp>
      <p:sp>
        <p:nvSpPr>
          <p:cNvPr id="12" name="Picture Placeholder 2">
            <a:extLst>
              <a:ext uri="{FF2B5EF4-FFF2-40B4-BE49-F238E27FC236}">
                <a16:creationId xmlns:a16="http://schemas.microsoft.com/office/drawing/2014/main" id="{930D2037-EC77-314F-AB28-D1175590DB69}"/>
              </a:ext>
            </a:extLst>
          </p:cNvPr>
          <p:cNvSpPr>
            <a:spLocks noGrp="1"/>
          </p:cNvSpPr>
          <p:nvPr>
            <p:ph type="pic" sz="quarter" idx="18"/>
          </p:nvPr>
        </p:nvSpPr>
        <p:spPr>
          <a:xfrm>
            <a:off x="7146752" y="3582267"/>
            <a:ext cx="1289050" cy="1289050"/>
          </a:xfrm>
          <a:prstGeom prst="rect">
            <a:avLst/>
          </a:prstGeom>
        </p:spPr>
        <p:txBody>
          <a:bodyPr anchor="ctr"/>
          <a:lstStyle>
            <a:lvl1pPr>
              <a:defRPr sz="1400">
                <a:solidFill>
                  <a:schemeClr val="bg2"/>
                </a:solidFill>
              </a:defRPr>
            </a:lvl1pPr>
          </a:lstStyle>
          <a:p>
            <a:endParaRPr lang="en-FI"/>
          </a:p>
        </p:txBody>
      </p:sp>
      <p:sp>
        <p:nvSpPr>
          <p:cNvPr id="13" name="Picture Placeholder 2">
            <a:extLst>
              <a:ext uri="{FF2B5EF4-FFF2-40B4-BE49-F238E27FC236}">
                <a16:creationId xmlns:a16="http://schemas.microsoft.com/office/drawing/2014/main" id="{788BB642-D876-AB48-8547-3FE019980ED8}"/>
              </a:ext>
            </a:extLst>
          </p:cNvPr>
          <p:cNvSpPr>
            <a:spLocks noGrp="1"/>
          </p:cNvSpPr>
          <p:nvPr>
            <p:ph type="pic" sz="quarter" idx="19"/>
          </p:nvPr>
        </p:nvSpPr>
        <p:spPr>
          <a:xfrm>
            <a:off x="8911129" y="3582267"/>
            <a:ext cx="1289050" cy="1289050"/>
          </a:xfrm>
          <a:prstGeom prst="rect">
            <a:avLst/>
          </a:prstGeom>
        </p:spPr>
        <p:txBody>
          <a:bodyPr anchor="ctr"/>
          <a:lstStyle>
            <a:lvl1pPr>
              <a:defRPr sz="1400">
                <a:solidFill>
                  <a:schemeClr val="bg2"/>
                </a:solidFill>
              </a:defRPr>
            </a:lvl1pPr>
          </a:lstStyle>
          <a:p>
            <a:endParaRPr lang="en-FI"/>
          </a:p>
        </p:txBody>
      </p:sp>
    </p:spTree>
    <p:extLst>
      <p:ext uri="{BB962C8B-B14F-4D97-AF65-F5344CB8AC3E}">
        <p14:creationId xmlns:p14="http://schemas.microsoft.com/office/powerpoint/2010/main" val="355020153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726"/>
        </a:solidFill>
        <a:effectLst/>
      </p:bgPr>
    </p:bg>
    <p:spTree>
      <p:nvGrpSpPr>
        <p:cNvPr id="1" name=""/>
        <p:cNvGrpSpPr/>
        <p:nvPr/>
      </p:nvGrpSpPr>
      <p:grpSpPr>
        <a:xfrm>
          <a:off x="0" y="0"/>
          <a:ext cx="0" cy="0"/>
          <a:chOff x="0" y="0"/>
          <a:chExt cx="0" cy="0"/>
        </a:xfrm>
      </p:grpSpPr>
      <p:sp>
        <p:nvSpPr>
          <p:cNvPr id="2" name="Line"/>
          <p:cNvSpPr/>
          <p:nvPr/>
        </p:nvSpPr>
        <p:spPr>
          <a:xfrm flipV="1">
            <a:off x="1761671" y="-3548"/>
            <a:ext cx="1" cy="6865096"/>
          </a:xfrm>
          <a:prstGeom prst="line">
            <a:avLst/>
          </a:prstGeom>
          <a:ln w="12700">
            <a:solidFill>
              <a:srgbClr val="BCAB96">
                <a:alpha val="19698"/>
              </a:srgbClr>
            </a:solidFill>
            <a:miter/>
          </a:ln>
        </p:spPr>
        <p:txBody>
          <a:bodyPr lIns="45719" rIns="45719"/>
          <a:lstStyle/>
          <a:p>
            <a:endParaRPr/>
          </a:p>
        </p:txBody>
      </p:sp>
      <p:sp>
        <p:nvSpPr>
          <p:cNvPr id="3" name="Line"/>
          <p:cNvSpPr/>
          <p:nvPr/>
        </p:nvSpPr>
        <p:spPr>
          <a:xfrm flipV="1">
            <a:off x="3485242" y="-3548"/>
            <a:ext cx="1" cy="6865096"/>
          </a:xfrm>
          <a:prstGeom prst="line">
            <a:avLst/>
          </a:prstGeom>
          <a:ln w="12700">
            <a:solidFill>
              <a:srgbClr val="BCAB96">
                <a:alpha val="19698"/>
              </a:srgbClr>
            </a:solidFill>
            <a:miter/>
          </a:ln>
        </p:spPr>
        <p:txBody>
          <a:bodyPr lIns="45719" rIns="45719"/>
          <a:lstStyle/>
          <a:p>
            <a:endParaRPr/>
          </a:p>
        </p:txBody>
      </p:sp>
      <p:sp>
        <p:nvSpPr>
          <p:cNvPr id="4" name="Line"/>
          <p:cNvSpPr/>
          <p:nvPr/>
        </p:nvSpPr>
        <p:spPr>
          <a:xfrm flipV="1">
            <a:off x="5208814" y="-3548"/>
            <a:ext cx="1" cy="6865096"/>
          </a:xfrm>
          <a:prstGeom prst="line">
            <a:avLst/>
          </a:prstGeom>
          <a:ln w="12700">
            <a:solidFill>
              <a:srgbClr val="BCAB96">
                <a:alpha val="19698"/>
              </a:srgbClr>
            </a:solidFill>
            <a:miter/>
          </a:ln>
        </p:spPr>
        <p:txBody>
          <a:bodyPr lIns="45719" rIns="45719"/>
          <a:lstStyle/>
          <a:p>
            <a:endParaRPr/>
          </a:p>
        </p:txBody>
      </p:sp>
      <p:sp>
        <p:nvSpPr>
          <p:cNvPr id="5" name="Line"/>
          <p:cNvSpPr/>
          <p:nvPr/>
        </p:nvSpPr>
        <p:spPr>
          <a:xfrm flipV="1">
            <a:off x="6932385" y="-3548"/>
            <a:ext cx="1" cy="6865096"/>
          </a:xfrm>
          <a:prstGeom prst="line">
            <a:avLst/>
          </a:prstGeom>
          <a:ln w="12700">
            <a:solidFill>
              <a:srgbClr val="BCAB96">
                <a:alpha val="19698"/>
              </a:srgbClr>
            </a:solidFill>
            <a:miter/>
          </a:ln>
        </p:spPr>
        <p:txBody>
          <a:bodyPr lIns="45719" rIns="45719"/>
          <a:lstStyle/>
          <a:p>
            <a:endParaRPr/>
          </a:p>
        </p:txBody>
      </p:sp>
      <p:sp>
        <p:nvSpPr>
          <p:cNvPr id="6" name="Line"/>
          <p:cNvSpPr/>
          <p:nvPr/>
        </p:nvSpPr>
        <p:spPr>
          <a:xfrm flipV="1">
            <a:off x="8655957" y="-3548"/>
            <a:ext cx="1" cy="6865096"/>
          </a:xfrm>
          <a:prstGeom prst="line">
            <a:avLst/>
          </a:prstGeom>
          <a:ln w="12700">
            <a:solidFill>
              <a:srgbClr val="BCAB96">
                <a:alpha val="19698"/>
              </a:srgbClr>
            </a:solidFill>
            <a:miter/>
          </a:ln>
        </p:spPr>
        <p:txBody>
          <a:bodyPr lIns="45719" rIns="45719"/>
          <a:lstStyle/>
          <a:p>
            <a:endParaRPr/>
          </a:p>
        </p:txBody>
      </p:sp>
      <p:sp>
        <p:nvSpPr>
          <p:cNvPr id="7" name="Line"/>
          <p:cNvSpPr/>
          <p:nvPr/>
        </p:nvSpPr>
        <p:spPr>
          <a:xfrm flipV="1">
            <a:off x="10379528" y="-3548"/>
            <a:ext cx="1" cy="6865096"/>
          </a:xfrm>
          <a:prstGeom prst="line">
            <a:avLst/>
          </a:prstGeom>
          <a:ln w="12700">
            <a:solidFill>
              <a:srgbClr val="BCAB96">
                <a:alpha val="19698"/>
              </a:srgbClr>
            </a:solidFill>
            <a:miter/>
          </a:ln>
        </p:spPr>
        <p:txBody>
          <a:bodyPr lIns="45719" rIns="45719"/>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1pPr>
      <a:lvl2pPr marL="0" marR="0" indent="457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2pPr>
      <a:lvl3pPr marL="0" marR="0" indent="914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3pPr>
      <a:lvl4pPr marL="0" marR="0" indent="1371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4pPr>
      <a:lvl5pPr marL="0" marR="0" indent="18288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5pPr>
      <a:lvl6pPr marL="0" marR="0" indent="22860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6pPr>
      <a:lvl7pPr marL="0" marR="0" indent="2743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7pPr>
      <a:lvl8pPr marL="0" marR="0" indent="3200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8pPr>
      <a:lvl9pPr marL="0" marR="0" indent="3657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intent/tweet?url%20=https://viettelidc.com.vn//tin-tuc/mo-xe-va-tim-hieu-chi-tiet-ve-nha-cung-cap-hosting-mien-phi-000webhost&amp;text=M%E1%BB%95%20x%E1%BA%BB%20v%C3%A0%20t%C3%ACm%20hi%E1%BB%83u%20chi%20ti%E1%BA%BFt%20v%E1%BB%81%20nh%C3%A0%20cung%20c%E1%BA%A5p%20hosting%20mi%E1%BB%85n%20ph%C3%AD%20000webhost%20https://viettelidc.com.vn//tin-tuc/mo-xe-va-tim-hieu-chi-tiet-ve-nha-cung-cap-hosting-mien-phi-000webho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8"/>
        </a:solidFill>
        <a:effectLst/>
      </p:bgPr>
    </p:bg>
    <p:spTree>
      <p:nvGrpSpPr>
        <p:cNvPr id="1" name=""/>
        <p:cNvGrpSpPr/>
        <p:nvPr/>
      </p:nvGrpSpPr>
      <p:grpSpPr>
        <a:xfrm>
          <a:off x="0" y="0"/>
          <a:ext cx="0" cy="0"/>
          <a:chOff x="0" y="0"/>
          <a:chExt cx="0" cy="0"/>
        </a:xfrm>
      </p:grpSpPr>
      <p:sp>
        <p:nvSpPr>
          <p:cNvPr id="28" name="This is your presentation title"/>
          <p:cNvSpPr txBox="1"/>
          <p:nvPr/>
        </p:nvSpPr>
        <p:spPr>
          <a:xfrm>
            <a:off x="3502272" y="297917"/>
            <a:ext cx="510112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000" cap="all">
                <a:solidFill>
                  <a:srgbClr val="BEAB96"/>
                </a:solidFill>
                <a:latin typeface="Impact"/>
                <a:ea typeface="Impact"/>
                <a:cs typeface="Impact"/>
                <a:sym typeface="Impact"/>
              </a:defRPr>
            </a:pPr>
            <a:r>
              <a:rPr lang="en-US" sz="8000" b="1">
                <a:solidFill>
                  <a:schemeClr val="accent1"/>
                </a:solidFill>
                <a:latin typeface="Arial" panose="020B0604020202020204" pitchFamily="34" charset="0"/>
                <a:cs typeface="Arial" panose="020B0604020202020204" pitchFamily="34" charset="0"/>
              </a:rPr>
              <a:t>PHishing</a:t>
            </a:r>
          </a:p>
        </p:txBody>
      </p:sp>
      <p:sp>
        <p:nvSpPr>
          <p:cNvPr id="30" name="More Information"/>
          <p:cNvSpPr txBox="1"/>
          <p:nvPr/>
        </p:nvSpPr>
        <p:spPr>
          <a:xfrm>
            <a:off x="2785972" y="4837680"/>
            <a:ext cx="2048825"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57200">
              <a:defRPr sz="1400" cap="all">
                <a:solidFill>
                  <a:srgbClr val="272728"/>
                </a:solidFill>
                <a:latin typeface="Roboto"/>
                <a:ea typeface="Roboto"/>
                <a:cs typeface="Roboto"/>
                <a:sym typeface="Roboto"/>
              </a:defRPr>
            </a:lvl1pPr>
          </a:lstStyle>
          <a:p>
            <a:r>
              <a:rPr lang="en-US" sz="1600">
                <a:latin typeface="Times New Roman" panose="02020603050405020304" pitchFamily="18" charset="0"/>
                <a:cs typeface="Times New Roman" panose="02020603050405020304" pitchFamily="18" charset="0"/>
              </a:rPr>
              <a:t>Tìm Hiểu Thêm</a:t>
            </a:r>
            <a:endParaRPr sz="1600">
              <a:latin typeface="Times New Roman" panose="02020603050405020304" pitchFamily="18" charset="0"/>
              <a:cs typeface="Times New Roman" panose="02020603050405020304" pitchFamily="18" charset="0"/>
            </a:endParaRPr>
          </a:p>
        </p:txBody>
      </p:sp>
      <p:sp>
        <p:nvSpPr>
          <p:cNvPr id="31" name="Graphic 269"/>
          <p:cNvSpPr/>
          <p:nvPr/>
        </p:nvSpPr>
        <p:spPr>
          <a:xfrm>
            <a:off x="3417059" y="5940313"/>
            <a:ext cx="170426" cy="129286"/>
          </a:xfrm>
          <a:custGeom>
            <a:avLst/>
            <a:gdLst/>
            <a:ahLst/>
            <a:cxnLst>
              <a:cxn ang="0">
                <a:pos x="wd2" y="hd2"/>
              </a:cxn>
              <a:cxn ang="5400000">
                <a:pos x="wd2" y="hd2"/>
              </a:cxn>
              <a:cxn ang="10800000">
                <a:pos x="wd2" y="hd2"/>
              </a:cxn>
              <a:cxn ang="16200000">
                <a:pos x="wd2" y="hd2"/>
              </a:cxn>
            </a:cxnLst>
            <a:rect l="0" t="0" r="r" b="b"/>
            <a:pathLst>
              <a:path w="21600" h="21504" extrusionOk="0">
                <a:moveTo>
                  <a:pt x="21600" y="10753"/>
                </a:moveTo>
                <a:cubicBezTo>
                  <a:pt x="21600" y="10493"/>
                  <a:pt x="21521" y="10245"/>
                  <a:pt x="21382" y="10062"/>
                </a:cubicBezTo>
                <a:lnTo>
                  <a:pt x="13933" y="287"/>
                </a:lnTo>
                <a:cubicBezTo>
                  <a:pt x="13643" y="-95"/>
                  <a:pt x="13171" y="-95"/>
                  <a:pt x="12880" y="287"/>
                </a:cubicBezTo>
                <a:cubicBezTo>
                  <a:pt x="12741" y="470"/>
                  <a:pt x="12662" y="719"/>
                  <a:pt x="12662" y="978"/>
                </a:cubicBezTo>
                <a:lnTo>
                  <a:pt x="12662" y="5865"/>
                </a:lnTo>
                <a:lnTo>
                  <a:pt x="745" y="5865"/>
                </a:lnTo>
                <a:cubicBezTo>
                  <a:pt x="334" y="5865"/>
                  <a:pt x="0" y="6303"/>
                  <a:pt x="0" y="6843"/>
                </a:cubicBezTo>
                <a:lnTo>
                  <a:pt x="0" y="14663"/>
                </a:lnTo>
                <a:cubicBezTo>
                  <a:pt x="0" y="15203"/>
                  <a:pt x="334" y="15640"/>
                  <a:pt x="745" y="15640"/>
                </a:cubicBezTo>
                <a:lnTo>
                  <a:pt x="12662" y="15640"/>
                </a:lnTo>
                <a:lnTo>
                  <a:pt x="12662" y="20528"/>
                </a:lnTo>
                <a:cubicBezTo>
                  <a:pt x="12662" y="21068"/>
                  <a:pt x="12996" y="21505"/>
                  <a:pt x="13407" y="21505"/>
                </a:cubicBezTo>
                <a:cubicBezTo>
                  <a:pt x="13605" y="21505"/>
                  <a:pt x="13794" y="21402"/>
                  <a:pt x="13933" y="21219"/>
                </a:cubicBezTo>
                <a:lnTo>
                  <a:pt x="21382" y="11444"/>
                </a:lnTo>
                <a:cubicBezTo>
                  <a:pt x="21521" y="11260"/>
                  <a:pt x="21600" y="11012"/>
                  <a:pt x="21600" y="10753"/>
                </a:cubicBezTo>
                <a:close/>
              </a:path>
            </a:pathLst>
          </a:custGeom>
          <a:solidFill>
            <a:srgbClr val="272727"/>
          </a:solidFill>
          <a:ln w="12700">
            <a:miter lim="400000"/>
          </a:ln>
        </p:spPr>
        <p:txBody>
          <a:bodyPr lIns="45719" rIns="45719" anchor="ctr"/>
          <a:lstStyle/>
          <a:p>
            <a:endParaRPr>
              <a:latin typeface="iCiel Pacifico" panose="02000000000000000000" pitchFamily="2" charset="0"/>
            </a:endParaRPr>
          </a:p>
        </p:txBody>
      </p:sp>
      <p:sp>
        <p:nvSpPr>
          <p:cNvPr id="3" name="TextBox 2"/>
          <p:cNvSpPr txBox="1"/>
          <p:nvPr/>
        </p:nvSpPr>
        <p:spPr>
          <a:xfrm>
            <a:off x="448887" y="2128058"/>
            <a:ext cx="7115695" cy="267765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50000"/>
              </a:lnSpc>
              <a:spcBef>
                <a:spcPts val="0"/>
              </a:spcBef>
              <a:spcAft>
                <a:spcPts val="0"/>
              </a:spcAft>
              <a:buClrTx/>
              <a:buSzTx/>
              <a:buFontTx/>
              <a:buNone/>
              <a:tabLst/>
            </a:pPr>
            <a:r>
              <a:rPr lang="en-US" sz="2800" b="1" dirty="0" err="1">
                <a:solidFill>
                  <a:schemeClr val="tx1"/>
                </a:solidFill>
                <a:latin typeface="Arial" panose="020B0604020202020204" pitchFamily="34" charset="0"/>
                <a:cs typeface="Arial" panose="020B0604020202020204" pitchFamily="34" charset="0"/>
              </a:rPr>
              <a:t>Tên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thành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viên</a:t>
            </a:r>
            <a:endParaRPr lang="en-US" sz="2800" b="1" dirty="0">
              <a:solidFill>
                <a:schemeClr val="tx1"/>
              </a:solidFill>
              <a:latin typeface="Arial" panose="020B0604020202020204" pitchFamily="34" charset="0"/>
              <a:cs typeface="Arial" panose="020B0604020202020204" pitchFamily="34" charset="0"/>
            </a:endParaRPr>
          </a:p>
          <a:p>
            <a:pPr marL="514350" marR="0" indent="-514350" algn="l" defTabSz="914400" rtl="0" fontAlgn="auto" latinLnBrk="0" hangingPunct="0">
              <a:lnSpc>
                <a:spcPct val="150000"/>
              </a:lnSpc>
              <a:spcBef>
                <a:spcPts val="0"/>
              </a:spcBef>
              <a:spcAft>
                <a:spcPts val="0"/>
              </a:spcAft>
              <a:buClrTx/>
              <a:buSzTx/>
              <a:buFontTx/>
              <a:buAutoNum type="arabicPeriod"/>
              <a:tabLst/>
            </a:pPr>
            <a:r>
              <a:rPr kumimoji="0" lang="en-US" sz="2800" b="0" i="0" u="none" strike="noStrike" cap="none" spc="0" normalizeH="0" dirty="0" err="1">
                <a:ln>
                  <a:noFill/>
                </a:ln>
                <a:solidFill>
                  <a:schemeClr val="tx1"/>
                </a:solidFill>
                <a:effectLst/>
                <a:uFillTx/>
                <a:latin typeface="Arial" panose="020B0604020202020204" pitchFamily="34" charset="0"/>
                <a:cs typeface="Arial" panose="020B0604020202020204" pitchFamily="34" charset="0"/>
                <a:sym typeface="Calibri"/>
              </a:rPr>
              <a:t>Lưu</a:t>
            </a:r>
            <a:r>
              <a:rPr kumimoji="0" lang="en-US" sz="2800" b="0" i="0" u="none" strike="noStrike" cap="none" spc="0" normalizeH="0" dirty="0">
                <a:ln>
                  <a:noFill/>
                </a:ln>
                <a:solidFill>
                  <a:schemeClr val="tx1"/>
                </a:solidFill>
                <a:effectLst/>
                <a:uFillTx/>
                <a:latin typeface="Arial" panose="020B0604020202020204" pitchFamily="34" charset="0"/>
                <a:cs typeface="Arial" panose="020B0604020202020204" pitchFamily="34" charset="0"/>
                <a:sym typeface="Calibri"/>
              </a:rPr>
              <a:t> </a:t>
            </a:r>
            <a:r>
              <a:rPr kumimoji="0" lang="en-US" sz="2800" b="0" i="0" u="none" strike="noStrike" cap="none" spc="0" normalizeH="0" dirty="0" err="1">
                <a:ln>
                  <a:noFill/>
                </a:ln>
                <a:solidFill>
                  <a:schemeClr val="tx1"/>
                </a:solidFill>
                <a:effectLst/>
                <a:uFillTx/>
                <a:latin typeface="Arial" panose="020B0604020202020204" pitchFamily="34" charset="0"/>
                <a:cs typeface="Arial" panose="020B0604020202020204" pitchFamily="34" charset="0"/>
                <a:sym typeface="Calibri"/>
              </a:rPr>
              <a:t>Trường</a:t>
            </a:r>
            <a:r>
              <a:rPr kumimoji="0" lang="en-US" sz="2800" b="0" i="0" u="none" strike="noStrike" cap="none" spc="0" normalizeH="0" dirty="0">
                <a:ln>
                  <a:noFill/>
                </a:ln>
                <a:solidFill>
                  <a:schemeClr val="tx1"/>
                </a:solidFill>
                <a:effectLst/>
                <a:uFillTx/>
                <a:latin typeface="Arial" panose="020B0604020202020204" pitchFamily="34" charset="0"/>
                <a:cs typeface="Arial" panose="020B0604020202020204" pitchFamily="34" charset="0"/>
                <a:sym typeface="Calibri"/>
              </a:rPr>
              <a:t> </a:t>
            </a:r>
            <a:r>
              <a:rPr kumimoji="0" lang="en-US" sz="2800" b="0" i="0" u="none" strike="noStrike" cap="none" spc="0" normalizeH="0" dirty="0" err="1">
                <a:ln>
                  <a:noFill/>
                </a:ln>
                <a:solidFill>
                  <a:schemeClr val="tx1"/>
                </a:solidFill>
                <a:effectLst/>
                <a:uFillTx/>
                <a:latin typeface="Arial" panose="020B0604020202020204" pitchFamily="34" charset="0"/>
                <a:cs typeface="Arial" panose="020B0604020202020204" pitchFamily="34" charset="0"/>
                <a:sym typeface="Calibri"/>
              </a:rPr>
              <a:t>Nghĩa</a:t>
            </a:r>
            <a:r>
              <a:rPr kumimoji="0" lang="en-US" sz="2800" b="0" i="0" u="none" strike="noStrike" cap="none" spc="0" normalizeH="0" dirty="0">
                <a:ln>
                  <a:noFill/>
                </a:ln>
                <a:solidFill>
                  <a:schemeClr val="tx1"/>
                </a:solidFill>
                <a:effectLst/>
                <a:uFillTx/>
                <a:latin typeface="Arial" panose="020B0604020202020204" pitchFamily="34" charset="0"/>
                <a:cs typeface="Arial" panose="020B0604020202020204" pitchFamily="34" charset="0"/>
                <a:sym typeface="Calibri"/>
              </a:rPr>
              <a:t>	</a:t>
            </a:r>
            <a:r>
              <a:rPr kumimoji="0" lang="en-US" sz="2800" b="0" i="0" u="none" strike="noStrike" cap="none" spc="0" normalizeH="0" dirty="0" err="1">
                <a:ln>
                  <a:noFill/>
                </a:ln>
                <a:solidFill>
                  <a:schemeClr val="tx1"/>
                </a:solidFill>
                <a:effectLst/>
                <a:uFillTx/>
                <a:latin typeface="Arial" panose="020B0604020202020204" pitchFamily="34" charset="0"/>
                <a:cs typeface="Arial" panose="020B0604020202020204" pitchFamily="34" charset="0"/>
                <a:sym typeface="Calibri"/>
              </a:rPr>
              <a:t>MSSV</a:t>
            </a:r>
            <a:r>
              <a:rPr kumimoji="0" lang="en-US" sz="2800" b="0" i="0" u="none" strike="noStrike" cap="none" spc="0" normalizeH="0" dirty="0">
                <a:ln>
                  <a:noFill/>
                </a:ln>
                <a:solidFill>
                  <a:schemeClr val="tx1"/>
                </a:solidFill>
                <a:effectLst/>
                <a:uFillTx/>
                <a:latin typeface="Arial" panose="020B0604020202020204" pitchFamily="34" charset="0"/>
                <a:cs typeface="Arial" panose="020B0604020202020204" pitchFamily="34" charset="0"/>
                <a:sym typeface="Calibri"/>
              </a:rPr>
              <a:t>: 1811061958</a:t>
            </a:r>
          </a:p>
          <a:p>
            <a:pPr marL="514350" marR="0" indent="-514350" algn="l" defTabSz="914400" rtl="0" fontAlgn="auto" latinLnBrk="0" hangingPunct="0">
              <a:lnSpc>
                <a:spcPct val="150000"/>
              </a:lnSpc>
              <a:spcBef>
                <a:spcPts val="0"/>
              </a:spcBef>
              <a:spcAft>
                <a:spcPts val="0"/>
              </a:spcAft>
              <a:buClrTx/>
              <a:buSzTx/>
              <a:buFontTx/>
              <a:buAutoNum type="arabicPeriod"/>
              <a:tabLst/>
            </a:pPr>
            <a:r>
              <a:rPr lang="en-US" sz="2800" dirty="0">
                <a:solidFill>
                  <a:schemeClr val="tx1"/>
                </a:solidFill>
                <a:latin typeface="Arial" panose="020B0604020202020204" pitchFamily="34" charset="0"/>
                <a:cs typeface="Arial" panose="020B0604020202020204" pitchFamily="34" charset="0"/>
              </a:rPr>
              <a:t>Lê </a:t>
            </a:r>
            <a:r>
              <a:rPr lang="en-US" sz="2800" dirty="0" err="1">
                <a:solidFill>
                  <a:schemeClr val="tx1"/>
                </a:solidFill>
                <a:latin typeface="Arial" panose="020B0604020202020204" pitchFamily="34" charset="0"/>
                <a:cs typeface="Arial" panose="020B0604020202020204" pitchFamily="34" charset="0"/>
              </a:rPr>
              <a:t>Tuấn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Kiệt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MSSV</a:t>
            </a:r>
            <a:r>
              <a:rPr lang="en-US" sz="2800" dirty="0">
                <a:solidFill>
                  <a:schemeClr val="tx1"/>
                </a:solidFill>
                <a:latin typeface="Arial" panose="020B0604020202020204" pitchFamily="34" charset="0"/>
                <a:cs typeface="Arial" panose="020B0604020202020204" pitchFamily="34" charset="0"/>
              </a:rPr>
              <a:t>: 1811062164</a:t>
            </a:r>
          </a:p>
          <a:p>
            <a:pPr marL="514350" marR="0" indent="-514350" algn="l" defTabSz="914400" rtl="0" fontAlgn="auto" latinLnBrk="0" hangingPunct="0">
              <a:lnSpc>
                <a:spcPct val="150000"/>
              </a:lnSpc>
              <a:spcBef>
                <a:spcPts val="0"/>
              </a:spcBef>
              <a:spcAft>
                <a:spcPts val="0"/>
              </a:spcAft>
              <a:buClrTx/>
              <a:buSzTx/>
              <a:buFontTx/>
              <a:buAutoNum type="arabicPeriod"/>
              <a:tabLst/>
            </a:pPr>
            <a:r>
              <a:rPr kumimoji="0" lang="en-US" sz="2800" b="0" i="0" u="none" strike="noStrike" cap="none" spc="0" normalizeH="0" baseline="0" dirty="0" err="1">
                <a:ln>
                  <a:noFill/>
                </a:ln>
                <a:solidFill>
                  <a:schemeClr val="tx1"/>
                </a:solidFill>
                <a:effectLst/>
                <a:uFillTx/>
                <a:latin typeface="Arial" panose="020B0604020202020204" pitchFamily="34" charset="0"/>
                <a:cs typeface="Arial" panose="020B0604020202020204" pitchFamily="34" charset="0"/>
                <a:sym typeface="Calibri"/>
              </a:rPr>
              <a:t>Võ</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Xuân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Thịnh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MSSV</a:t>
            </a:r>
            <a:r>
              <a:rPr lang="en-US" sz="2800" dirty="0">
                <a:solidFill>
                  <a:schemeClr val="tx1"/>
                </a:solidFill>
                <a:latin typeface="Arial" panose="020B0604020202020204" pitchFamily="34" charset="0"/>
                <a:cs typeface="Arial" panose="020B0604020202020204" pitchFamily="34" charset="0"/>
              </a:rPr>
              <a:t>: 1811062007</a:t>
            </a:r>
            <a:endParaRPr kumimoji="0" lang="en-US" sz="28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0" y="-6350"/>
            <a:ext cx="12189570"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defRPr>
                <a:solidFill>
                  <a:srgbClr val="262727"/>
                </a:solidFill>
              </a:defRPr>
            </a:pPr>
            <a:endParaRPr/>
          </a:p>
        </p:txBody>
      </p:sp>
      <p:sp>
        <p:nvSpPr>
          <p:cNvPr id="100" name="Big photo slides for presentation"/>
          <p:cNvSpPr txBox="1"/>
          <p:nvPr/>
        </p:nvSpPr>
        <p:spPr>
          <a:xfrm>
            <a:off x="0" y="477995"/>
            <a:ext cx="544240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a:solidFill>
                  <a:srgbClr val="FFC000"/>
                </a:solidFill>
                <a:latin typeface="iCiel Mijas" panose="02000506000000020004" pitchFamily="50" charset="0"/>
              </a:rPr>
              <a:t>ỨNG DỤNG CỦA Phishing</a:t>
            </a:r>
            <a:endParaRPr>
              <a:solidFill>
                <a:srgbClr val="FFC000"/>
              </a:solidFill>
              <a:latin typeface="iCiel Mijas" panose="02000506000000020004" pitchFamily="50" charset="0"/>
            </a:endParaRPr>
          </a:p>
        </p:txBody>
      </p:sp>
      <p:sp>
        <p:nvSpPr>
          <p:cNvPr id="7" name="Big photo slides for presentation"/>
          <p:cNvSpPr txBox="1"/>
          <p:nvPr/>
        </p:nvSpPr>
        <p:spPr>
          <a:xfrm>
            <a:off x="83127" y="831938"/>
            <a:ext cx="11928764" cy="461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pPr>
            <a:br>
              <a:rPr lang="vi-VN" sz="2800">
                <a:solidFill>
                  <a:schemeClr val="accent5">
                    <a:lumMod val="60000"/>
                    <a:lumOff val="40000"/>
                  </a:schemeClr>
                </a:solidFill>
                <a:latin typeface="Arial" panose="020B0604020202020204" pitchFamily="34" charset="0"/>
                <a:cs typeface="Arial" panose="020B0604020202020204" pitchFamily="34" charset="0"/>
                <a:hlinkClick r:id="rId3" tooltip="Twitter"/>
              </a:rPr>
            </a:br>
            <a:endParaRPr lang="vi-VN" sz="2800">
              <a:solidFill>
                <a:schemeClr val="accent5">
                  <a:lumMod val="60000"/>
                  <a:lumOff val="40000"/>
                </a:schemeClr>
              </a:solidFill>
              <a:latin typeface="Arial" panose="020B0604020202020204" pitchFamily="34" charset="0"/>
              <a:cs typeface="Arial" panose="020B0604020202020204" pitchFamily="34" charset="0"/>
            </a:endParaRPr>
          </a:p>
          <a:p>
            <a:pPr>
              <a:lnSpc>
                <a:spcPct val="150000"/>
              </a:lnSpc>
            </a:pPr>
            <a:r>
              <a:rPr lang="vi-VN" sz="2800" b="1">
                <a:solidFill>
                  <a:schemeClr val="accent5">
                    <a:lumMod val="60000"/>
                    <a:lumOff val="40000"/>
                  </a:schemeClr>
                </a:solidFill>
                <a:latin typeface="Arial" panose="020B0604020202020204" pitchFamily="34" charset="0"/>
                <a:cs typeface="Arial" panose="020B0604020202020204" pitchFamily="34" charset="0"/>
              </a:rPr>
              <a:t>000webhost là một trong nhiều các nhà cung cấp dịch vụ hosting trên thế giới. Điều khiến người ta nhớ đến họ gắn liền với gói dịch vụ hosting miễn phí. Trải qua nhiều năm, gói dịch vụ hosting miễn phí đó vẫn duy trì và giải quyết được nhiều nhu cầu cá nhân của mọi người.</a:t>
            </a:r>
            <a:endParaRPr lang="vi-VN" sz="280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476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hank you!"/>
          <p:cNvSpPr txBox="1"/>
          <p:nvPr/>
        </p:nvSpPr>
        <p:spPr>
          <a:xfrm>
            <a:off x="3935168" y="2567070"/>
            <a:ext cx="552148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6000" cap="all">
                <a:solidFill>
                  <a:srgbClr val="FFFFFF"/>
                </a:solidFill>
                <a:latin typeface="Impact"/>
                <a:ea typeface="Impact"/>
                <a:cs typeface="Impact"/>
                <a:sym typeface="Impact"/>
              </a:defRPr>
            </a:lvl1pPr>
          </a:lstStyle>
          <a:p>
            <a:r>
              <a:rPr lang="en-US" sz="5400">
                <a:latin typeface="iCiel Kermel" panose="02000000000000000000" pitchFamily="2" charset="0"/>
              </a:rPr>
              <a:t>Cám ơn các bạn đã lắng nghe</a:t>
            </a:r>
            <a:r>
              <a:rPr sz="5400">
                <a:latin typeface="iCiel Kermel" panose="02000000000000000000" pitchFamily="2" charset="0"/>
              </a:rPr>
              <a:t>!</a:t>
            </a:r>
          </a:p>
        </p:txBody>
      </p:sp>
      <p:sp>
        <p:nvSpPr>
          <p:cNvPr id="250" name="Rounded Rectangle"/>
          <p:cNvSpPr/>
          <p:nvPr/>
        </p:nvSpPr>
        <p:spPr>
          <a:xfrm>
            <a:off x="2034361" y="2203236"/>
            <a:ext cx="1644652" cy="1651001"/>
          </a:xfrm>
          <a:prstGeom prst="roundRect">
            <a:avLst>
              <a:gd name="adj" fmla="val 4649"/>
            </a:avLst>
          </a:prstGeom>
          <a:solidFill>
            <a:schemeClr val="accent1"/>
          </a:solidFill>
          <a:ln w="12700">
            <a:miter lim="400000"/>
          </a:ln>
        </p:spPr>
        <p:txBody>
          <a:bodyPr lIns="45719" rIns="45719" anchor="ctr"/>
          <a:lstStyle/>
          <a:p>
            <a:endParaRPr/>
          </a:p>
        </p:txBody>
      </p:sp>
      <p:sp>
        <p:nvSpPr>
          <p:cNvPr id="251" name="Graphic 119"/>
          <p:cNvSpPr/>
          <p:nvPr/>
        </p:nvSpPr>
        <p:spPr>
          <a:xfrm>
            <a:off x="2541258" y="2716315"/>
            <a:ext cx="630857" cy="624841"/>
          </a:xfrm>
          <a:custGeom>
            <a:avLst/>
            <a:gdLst/>
            <a:ahLst/>
            <a:cxnLst>
              <a:cxn ang="0">
                <a:pos x="wd2" y="hd2"/>
              </a:cxn>
              <a:cxn ang="5400000">
                <a:pos x="wd2" y="hd2"/>
              </a:cxn>
              <a:cxn ang="10800000">
                <a:pos x="wd2" y="hd2"/>
              </a:cxn>
              <a:cxn ang="16200000">
                <a:pos x="wd2" y="hd2"/>
              </a:cxn>
            </a:cxnLst>
            <a:rect l="0" t="0" r="r" b="b"/>
            <a:pathLst>
              <a:path w="21600" h="21507" extrusionOk="0">
                <a:moveTo>
                  <a:pt x="21600" y="2506"/>
                </a:moveTo>
                <a:lnTo>
                  <a:pt x="21600" y="20827"/>
                </a:lnTo>
                <a:cubicBezTo>
                  <a:pt x="21600" y="21202"/>
                  <a:pt x="21298" y="21506"/>
                  <a:pt x="20925" y="21506"/>
                </a:cubicBezTo>
                <a:cubicBezTo>
                  <a:pt x="20834" y="21506"/>
                  <a:pt x="20743" y="21487"/>
                  <a:pt x="20659" y="21451"/>
                </a:cubicBezTo>
                <a:lnTo>
                  <a:pt x="16184" y="19522"/>
                </a:lnTo>
                <a:lnTo>
                  <a:pt x="11038" y="21463"/>
                </a:lnTo>
                <a:cubicBezTo>
                  <a:pt x="10885" y="21519"/>
                  <a:pt x="10718" y="21519"/>
                  <a:pt x="10565" y="21463"/>
                </a:cubicBezTo>
                <a:lnTo>
                  <a:pt x="5419" y="19522"/>
                </a:lnTo>
                <a:lnTo>
                  <a:pt x="944" y="21451"/>
                </a:lnTo>
                <a:cubicBezTo>
                  <a:pt x="602" y="21600"/>
                  <a:pt x="204" y="21442"/>
                  <a:pt x="56" y="21098"/>
                </a:cubicBezTo>
                <a:cubicBezTo>
                  <a:pt x="19" y="21013"/>
                  <a:pt x="0" y="20921"/>
                  <a:pt x="0" y="20827"/>
                </a:cubicBezTo>
                <a:lnTo>
                  <a:pt x="0" y="2506"/>
                </a:lnTo>
                <a:cubicBezTo>
                  <a:pt x="0" y="2235"/>
                  <a:pt x="161" y="1989"/>
                  <a:pt x="409" y="1882"/>
                </a:cubicBezTo>
                <a:lnTo>
                  <a:pt x="4725" y="23"/>
                </a:lnTo>
                <a:lnTo>
                  <a:pt x="4725" y="3863"/>
                </a:lnTo>
                <a:cubicBezTo>
                  <a:pt x="4725" y="4238"/>
                  <a:pt x="5027" y="4542"/>
                  <a:pt x="5400" y="4542"/>
                </a:cubicBezTo>
                <a:cubicBezTo>
                  <a:pt x="5773" y="4542"/>
                  <a:pt x="6075" y="4238"/>
                  <a:pt x="6075" y="3863"/>
                </a:cubicBezTo>
                <a:lnTo>
                  <a:pt x="6075" y="0"/>
                </a:lnTo>
                <a:lnTo>
                  <a:pt x="10125" y="1527"/>
                </a:lnTo>
                <a:lnTo>
                  <a:pt x="10125" y="5899"/>
                </a:lnTo>
                <a:cubicBezTo>
                  <a:pt x="10125" y="6274"/>
                  <a:pt x="10427" y="6577"/>
                  <a:pt x="10800" y="6577"/>
                </a:cubicBezTo>
                <a:cubicBezTo>
                  <a:pt x="11173" y="6577"/>
                  <a:pt x="11475" y="6274"/>
                  <a:pt x="11475" y="5899"/>
                </a:cubicBezTo>
                <a:lnTo>
                  <a:pt x="11475" y="1527"/>
                </a:lnTo>
                <a:lnTo>
                  <a:pt x="15525" y="0"/>
                </a:lnTo>
                <a:lnTo>
                  <a:pt x="15525" y="2506"/>
                </a:lnTo>
                <a:cubicBezTo>
                  <a:pt x="15525" y="2881"/>
                  <a:pt x="15827" y="3185"/>
                  <a:pt x="16200" y="3185"/>
                </a:cubicBezTo>
                <a:cubicBezTo>
                  <a:pt x="16573" y="3185"/>
                  <a:pt x="16875" y="2881"/>
                  <a:pt x="16875" y="2506"/>
                </a:cubicBezTo>
                <a:lnTo>
                  <a:pt x="16875" y="23"/>
                </a:lnTo>
                <a:lnTo>
                  <a:pt x="21191" y="1882"/>
                </a:lnTo>
                <a:cubicBezTo>
                  <a:pt x="21439" y="1989"/>
                  <a:pt x="21600" y="2235"/>
                  <a:pt x="21600" y="2506"/>
                </a:cubicBezTo>
                <a:close/>
                <a:moveTo>
                  <a:pt x="16817" y="7595"/>
                </a:moveTo>
                <a:lnTo>
                  <a:pt x="18027" y="6379"/>
                </a:lnTo>
                <a:cubicBezTo>
                  <a:pt x="18286" y="6109"/>
                  <a:pt x="18279" y="5679"/>
                  <a:pt x="18011" y="5419"/>
                </a:cubicBezTo>
                <a:cubicBezTo>
                  <a:pt x="17749" y="5165"/>
                  <a:pt x="17334" y="5165"/>
                  <a:pt x="17073" y="5419"/>
                </a:cubicBezTo>
                <a:lnTo>
                  <a:pt x="15863" y="6636"/>
                </a:lnTo>
                <a:lnTo>
                  <a:pt x="14652" y="5419"/>
                </a:lnTo>
                <a:cubicBezTo>
                  <a:pt x="14384" y="5159"/>
                  <a:pt x="13957" y="5166"/>
                  <a:pt x="13698" y="5436"/>
                </a:cubicBezTo>
                <a:cubicBezTo>
                  <a:pt x="13445" y="5699"/>
                  <a:pt x="13445" y="6116"/>
                  <a:pt x="13698" y="6379"/>
                </a:cubicBezTo>
                <a:lnTo>
                  <a:pt x="14908" y="7595"/>
                </a:lnTo>
                <a:lnTo>
                  <a:pt x="13698" y="8812"/>
                </a:lnTo>
                <a:cubicBezTo>
                  <a:pt x="13430" y="9072"/>
                  <a:pt x="13422" y="9502"/>
                  <a:pt x="13681" y="9771"/>
                </a:cubicBezTo>
                <a:cubicBezTo>
                  <a:pt x="13940" y="10041"/>
                  <a:pt x="14368" y="10048"/>
                  <a:pt x="14636" y="9788"/>
                </a:cubicBezTo>
                <a:cubicBezTo>
                  <a:pt x="14641" y="9783"/>
                  <a:pt x="14647" y="9777"/>
                  <a:pt x="14652" y="9771"/>
                </a:cubicBezTo>
                <a:lnTo>
                  <a:pt x="15863" y="8555"/>
                </a:lnTo>
                <a:lnTo>
                  <a:pt x="17073" y="9771"/>
                </a:lnTo>
                <a:cubicBezTo>
                  <a:pt x="17341" y="10032"/>
                  <a:pt x="17768" y="10024"/>
                  <a:pt x="18027" y="9755"/>
                </a:cubicBezTo>
                <a:cubicBezTo>
                  <a:pt x="18280" y="9492"/>
                  <a:pt x="18280" y="9075"/>
                  <a:pt x="18027" y="8812"/>
                </a:cubicBezTo>
                <a:close/>
                <a:moveTo>
                  <a:pt x="3726" y="9730"/>
                </a:moveTo>
                <a:cubicBezTo>
                  <a:pt x="3840" y="9575"/>
                  <a:pt x="3966" y="9428"/>
                  <a:pt x="4101" y="9292"/>
                </a:cubicBezTo>
                <a:cubicBezTo>
                  <a:pt x="4365" y="9026"/>
                  <a:pt x="4364" y="8596"/>
                  <a:pt x="4099" y="8331"/>
                </a:cubicBezTo>
                <a:cubicBezTo>
                  <a:pt x="3835" y="8067"/>
                  <a:pt x="3407" y="8068"/>
                  <a:pt x="3144" y="8334"/>
                </a:cubicBezTo>
                <a:cubicBezTo>
                  <a:pt x="2963" y="8518"/>
                  <a:pt x="2796" y="8715"/>
                  <a:pt x="2642" y="8923"/>
                </a:cubicBezTo>
                <a:cubicBezTo>
                  <a:pt x="2408" y="9215"/>
                  <a:pt x="2453" y="9642"/>
                  <a:pt x="2743" y="9877"/>
                </a:cubicBezTo>
                <a:cubicBezTo>
                  <a:pt x="3033" y="10113"/>
                  <a:pt x="3458" y="10067"/>
                  <a:pt x="3692" y="9776"/>
                </a:cubicBezTo>
                <a:cubicBezTo>
                  <a:pt x="3704" y="9761"/>
                  <a:pt x="3716" y="9746"/>
                  <a:pt x="3726" y="9730"/>
                </a:cubicBezTo>
                <a:close/>
                <a:moveTo>
                  <a:pt x="13618" y="13881"/>
                </a:moveTo>
                <a:cubicBezTo>
                  <a:pt x="13976" y="13776"/>
                  <a:pt x="14183" y="13400"/>
                  <a:pt x="14079" y="13040"/>
                </a:cubicBezTo>
                <a:cubicBezTo>
                  <a:pt x="13975" y="12680"/>
                  <a:pt x="13600" y="12472"/>
                  <a:pt x="13242" y="12577"/>
                </a:cubicBezTo>
                <a:cubicBezTo>
                  <a:pt x="12892" y="12682"/>
                  <a:pt x="12525" y="12714"/>
                  <a:pt x="12162" y="12671"/>
                </a:cubicBezTo>
                <a:cubicBezTo>
                  <a:pt x="11793" y="12619"/>
                  <a:pt x="11452" y="12878"/>
                  <a:pt x="11400" y="13249"/>
                </a:cubicBezTo>
                <a:cubicBezTo>
                  <a:pt x="11349" y="13620"/>
                  <a:pt x="11606" y="13963"/>
                  <a:pt x="11976" y="14015"/>
                </a:cubicBezTo>
                <a:cubicBezTo>
                  <a:pt x="11983" y="14016"/>
                  <a:pt x="11991" y="14017"/>
                  <a:pt x="11999" y="14018"/>
                </a:cubicBezTo>
                <a:cubicBezTo>
                  <a:pt x="12156" y="14037"/>
                  <a:pt x="12313" y="14047"/>
                  <a:pt x="12471" y="14047"/>
                </a:cubicBezTo>
                <a:cubicBezTo>
                  <a:pt x="12859" y="14046"/>
                  <a:pt x="13246" y="13990"/>
                  <a:pt x="13618" y="13881"/>
                </a:cubicBezTo>
                <a:close/>
                <a:moveTo>
                  <a:pt x="10265" y="12430"/>
                </a:moveTo>
                <a:cubicBezTo>
                  <a:pt x="10540" y="12178"/>
                  <a:pt x="10560" y="11749"/>
                  <a:pt x="10309" y="11472"/>
                </a:cubicBezTo>
                <a:cubicBezTo>
                  <a:pt x="10051" y="11185"/>
                  <a:pt x="9791" y="10872"/>
                  <a:pt x="9466" y="10454"/>
                </a:cubicBezTo>
                <a:cubicBezTo>
                  <a:pt x="9245" y="10152"/>
                  <a:pt x="8823" y="10087"/>
                  <a:pt x="8523" y="10309"/>
                </a:cubicBezTo>
                <a:cubicBezTo>
                  <a:pt x="8222" y="10531"/>
                  <a:pt x="8158" y="10956"/>
                  <a:pt x="8379" y="11258"/>
                </a:cubicBezTo>
                <a:cubicBezTo>
                  <a:pt x="8386" y="11268"/>
                  <a:pt x="8394" y="11279"/>
                  <a:pt x="8402" y="11289"/>
                </a:cubicBezTo>
                <a:cubicBezTo>
                  <a:pt x="8749" y="11734"/>
                  <a:pt x="9029" y="12072"/>
                  <a:pt x="9312" y="12384"/>
                </a:cubicBezTo>
                <a:cubicBezTo>
                  <a:pt x="9563" y="12661"/>
                  <a:pt x="9989" y="12681"/>
                  <a:pt x="10265" y="12429"/>
                </a:cubicBezTo>
                <a:close/>
                <a:moveTo>
                  <a:pt x="7695" y="9211"/>
                </a:moveTo>
                <a:cubicBezTo>
                  <a:pt x="7956" y="8943"/>
                  <a:pt x="7952" y="8514"/>
                  <a:pt x="7686" y="8251"/>
                </a:cubicBezTo>
                <a:cubicBezTo>
                  <a:pt x="7300" y="7846"/>
                  <a:pt x="6829" y="7531"/>
                  <a:pt x="6307" y="7332"/>
                </a:cubicBezTo>
                <a:cubicBezTo>
                  <a:pt x="5961" y="7193"/>
                  <a:pt x="5568" y="7362"/>
                  <a:pt x="5430" y="7710"/>
                </a:cubicBezTo>
                <a:cubicBezTo>
                  <a:pt x="5291" y="8058"/>
                  <a:pt x="5460" y="8453"/>
                  <a:pt x="5806" y="8592"/>
                </a:cubicBezTo>
                <a:cubicBezTo>
                  <a:pt x="5826" y="8600"/>
                  <a:pt x="5846" y="8607"/>
                  <a:pt x="5867" y="8613"/>
                </a:cubicBezTo>
                <a:cubicBezTo>
                  <a:pt x="6199" y="8749"/>
                  <a:pt x="6498" y="8955"/>
                  <a:pt x="6744" y="9218"/>
                </a:cubicBezTo>
                <a:cubicBezTo>
                  <a:pt x="7010" y="9481"/>
                  <a:pt x="7437" y="9476"/>
                  <a:pt x="7698" y="9209"/>
                </a:cubicBezTo>
                <a:close/>
                <a:moveTo>
                  <a:pt x="16133" y="11899"/>
                </a:moveTo>
                <a:cubicBezTo>
                  <a:pt x="16266" y="11654"/>
                  <a:pt x="16370" y="11394"/>
                  <a:pt x="16443" y="11124"/>
                </a:cubicBezTo>
                <a:cubicBezTo>
                  <a:pt x="16530" y="10759"/>
                  <a:pt x="16308" y="10393"/>
                  <a:pt x="15945" y="10305"/>
                </a:cubicBezTo>
                <a:cubicBezTo>
                  <a:pt x="15598" y="10221"/>
                  <a:pt x="15245" y="10423"/>
                  <a:pt x="15141" y="10768"/>
                </a:cubicBezTo>
                <a:cubicBezTo>
                  <a:pt x="15095" y="10936"/>
                  <a:pt x="15030" y="11098"/>
                  <a:pt x="14947" y="11251"/>
                </a:cubicBezTo>
                <a:cubicBezTo>
                  <a:pt x="14774" y="11583"/>
                  <a:pt x="14901" y="11993"/>
                  <a:pt x="15231" y="12167"/>
                </a:cubicBezTo>
                <a:cubicBezTo>
                  <a:pt x="15554" y="12338"/>
                  <a:pt x="15953" y="12219"/>
                  <a:pt x="16133" y="11899"/>
                </a:cubicBezTo>
                <a:close/>
                <a:moveTo>
                  <a:pt x="11475" y="19470"/>
                </a:moveTo>
                <a:lnTo>
                  <a:pt x="11475" y="17434"/>
                </a:lnTo>
                <a:cubicBezTo>
                  <a:pt x="11475" y="17060"/>
                  <a:pt x="11173" y="16756"/>
                  <a:pt x="10800" y="16756"/>
                </a:cubicBezTo>
                <a:cubicBezTo>
                  <a:pt x="10427" y="16756"/>
                  <a:pt x="10125" y="17060"/>
                  <a:pt x="10125" y="17434"/>
                </a:cubicBezTo>
                <a:lnTo>
                  <a:pt x="10125" y="19470"/>
                </a:lnTo>
                <a:cubicBezTo>
                  <a:pt x="10125" y="19845"/>
                  <a:pt x="10427" y="20149"/>
                  <a:pt x="10800" y="20149"/>
                </a:cubicBezTo>
                <a:cubicBezTo>
                  <a:pt x="11173" y="20149"/>
                  <a:pt x="11475" y="19845"/>
                  <a:pt x="11475" y="19470"/>
                </a:cubicBezTo>
                <a:close/>
                <a:moveTo>
                  <a:pt x="6075" y="17434"/>
                </a:moveTo>
                <a:lnTo>
                  <a:pt x="6075" y="12684"/>
                </a:lnTo>
                <a:cubicBezTo>
                  <a:pt x="6075" y="12310"/>
                  <a:pt x="5773" y="12006"/>
                  <a:pt x="5400" y="12006"/>
                </a:cubicBezTo>
                <a:cubicBezTo>
                  <a:pt x="5027" y="12006"/>
                  <a:pt x="4725" y="12310"/>
                  <a:pt x="4725" y="12684"/>
                </a:cubicBezTo>
                <a:lnTo>
                  <a:pt x="4725" y="17434"/>
                </a:lnTo>
                <a:cubicBezTo>
                  <a:pt x="4725" y="17809"/>
                  <a:pt x="5027" y="18113"/>
                  <a:pt x="5400" y="18113"/>
                </a:cubicBezTo>
                <a:cubicBezTo>
                  <a:pt x="5773" y="18113"/>
                  <a:pt x="6075" y="17809"/>
                  <a:pt x="6075" y="17434"/>
                </a:cubicBezTo>
                <a:close/>
                <a:moveTo>
                  <a:pt x="16875" y="17434"/>
                </a:moveTo>
                <a:lnTo>
                  <a:pt x="16875" y="16077"/>
                </a:lnTo>
                <a:cubicBezTo>
                  <a:pt x="16875" y="15702"/>
                  <a:pt x="16573" y="15399"/>
                  <a:pt x="16200" y="15399"/>
                </a:cubicBezTo>
                <a:cubicBezTo>
                  <a:pt x="15827" y="15399"/>
                  <a:pt x="15525" y="15702"/>
                  <a:pt x="15525" y="16077"/>
                </a:cubicBezTo>
                <a:lnTo>
                  <a:pt x="15525" y="17434"/>
                </a:lnTo>
                <a:cubicBezTo>
                  <a:pt x="15525" y="17809"/>
                  <a:pt x="15827" y="18113"/>
                  <a:pt x="16200" y="18113"/>
                </a:cubicBezTo>
                <a:cubicBezTo>
                  <a:pt x="16573" y="18113"/>
                  <a:pt x="16875" y="17809"/>
                  <a:pt x="16875" y="17434"/>
                </a:cubicBezTo>
                <a:close/>
              </a:path>
            </a:pathLst>
          </a:custGeom>
          <a:solidFill>
            <a:srgbClr val="272727"/>
          </a:solidFill>
          <a:ln w="12700">
            <a:miter lim="400000"/>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anim calcmode="lin" valueType="num">
                                      <p:cBhvr>
                                        <p:cTn id="8" dur="1000" fill="hold"/>
                                        <p:tgtEl>
                                          <p:spTgt spid="250"/>
                                        </p:tgtEl>
                                        <p:attrNameLst>
                                          <p:attrName>ppt_x</p:attrName>
                                        </p:attrNameLst>
                                      </p:cBhvr>
                                      <p:tavLst>
                                        <p:tav tm="0">
                                          <p:val>
                                            <p:strVal val="#ppt_x"/>
                                          </p:val>
                                        </p:tav>
                                        <p:tav tm="100000">
                                          <p:val>
                                            <p:strVal val="#ppt_x"/>
                                          </p:val>
                                        </p:tav>
                                      </p:tavLst>
                                    </p:anim>
                                    <p:anim calcmode="lin" valueType="num">
                                      <p:cBhvr>
                                        <p:cTn id="9" dur="1000" fill="hold"/>
                                        <p:tgtEl>
                                          <p:spTgt spid="2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1000"/>
                                        <p:tgtEl>
                                          <p:spTgt spid="251"/>
                                        </p:tgtEl>
                                      </p:cBhvr>
                                    </p:animEffect>
                                    <p:anim calcmode="lin" valueType="num">
                                      <p:cBhvr>
                                        <p:cTn id="14" dur="1000" fill="hold"/>
                                        <p:tgtEl>
                                          <p:spTgt spid="251"/>
                                        </p:tgtEl>
                                        <p:attrNameLst>
                                          <p:attrName>ppt_x</p:attrName>
                                        </p:attrNameLst>
                                      </p:cBhvr>
                                      <p:tavLst>
                                        <p:tav tm="0">
                                          <p:val>
                                            <p:strVal val="#ppt_x"/>
                                          </p:val>
                                        </p:tav>
                                        <p:tav tm="100000">
                                          <p:val>
                                            <p:strVal val="#ppt_x"/>
                                          </p:val>
                                        </p:tav>
                                      </p:tavLst>
                                    </p:anim>
                                    <p:anim calcmode="lin" valueType="num">
                                      <p:cBhvr>
                                        <p:cTn id="15" dur="1000" fill="hold"/>
                                        <p:tgtEl>
                                          <p:spTgt spid="25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4"/>
                                        </p:tgtEl>
                                        <p:attrNameLst>
                                          <p:attrName>style.visibility</p:attrName>
                                        </p:attrNameLst>
                                      </p:cBhvr>
                                      <p:to>
                                        <p:strVal val="visible"/>
                                      </p:to>
                                    </p:set>
                                    <p:animEffect transition="in" filter="fade">
                                      <p:cBhvr>
                                        <p:cTn id="18" dur="1000"/>
                                        <p:tgtEl>
                                          <p:spTgt spid="244"/>
                                        </p:tgtEl>
                                      </p:cBhvr>
                                    </p:animEffect>
                                    <p:anim calcmode="lin" valueType="num">
                                      <p:cBhvr>
                                        <p:cTn id="19" dur="1000" fill="hold"/>
                                        <p:tgtEl>
                                          <p:spTgt spid="244"/>
                                        </p:tgtEl>
                                        <p:attrNameLst>
                                          <p:attrName>ppt_x</p:attrName>
                                        </p:attrNameLst>
                                      </p:cBhvr>
                                      <p:tavLst>
                                        <p:tav tm="0">
                                          <p:val>
                                            <p:strVal val="#ppt_x"/>
                                          </p:val>
                                        </p:tav>
                                        <p:tav tm="100000">
                                          <p:val>
                                            <p:strVal val="#ppt_x"/>
                                          </p:val>
                                        </p:tav>
                                      </p:tavLst>
                                    </p:anim>
                                    <p:anim calcmode="lin" valueType="num">
                                      <p:cBhvr>
                                        <p:cTn id="20"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250" grpId="0" animBg="1"/>
      <p:bldP spid="2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Line"/>
          <p:cNvSpPr/>
          <p:nvPr/>
        </p:nvSpPr>
        <p:spPr>
          <a:xfrm flipV="1">
            <a:off x="6090526" y="2814886"/>
            <a:ext cx="0" cy="436751"/>
          </a:xfrm>
          <a:prstGeom prst="line">
            <a:avLst/>
          </a:prstGeom>
          <a:ln w="12700">
            <a:solidFill>
              <a:srgbClr val="BEA281"/>
            </a:solidFill>
            <a:miter/>
          </a:ln>
        </p:spPr>
        <p:txBody>
          <a:bodyPr lIns="45719" rIns="45719"/>
          <a:lstStyle/>
          <a:p>
            <a:endParaRPr/>
          </a:p>
        </p:txBody>
      </p:sp>
      <p:sp>
        <p:nvSpPr>
          <p:cNvPr id="103" name="Line"/>
          <p:cNvSpPr/>
          <p:nvPr/>
        </p:nvSpPr>
        <p:spPr>
          <a:xfrm flipV="1">
            <a:off x="3650555" y="3240100"/>
            <a:ext cx="4869889" cy="0"/>
          </a:xfrm>
          <a:prstGeom prst="line">
            <a:avLst/>
          </a:prstGeom>
          <a:ln w="12700">
            <a:solidFill>
              <a:srgbClr val="BEA281"/>
            </a:solidFill>
            <a:miter/>
          </a:ln>
        </p:spPr>
        <p:txBody>
          <a:bodyPr lIns="45719" rIns="45719"/>
          <a:lstStyle/>
          <a:p>
            <a:endParaRPr/>
          </a:p>
        </p:txBody>
      </p:sp>
      <p:sp>
        <p:nvSpPr>
          <p:cNvPr id="104" name="Line"/>
          <p:cNvSpPr/>
          <p:nvPr/>
        </p:nvSpPr>
        <p:spPr>
          <a:xfrm flipV="1">
            <a:off x="8516225" y="4148032"/>
            <a:ext cx="0" cy="436751"/>
          </a:xfrm>
          <a:prstGeom prst="line">
            <a:avLst/>
          </a:prstGeom>
          <a:ln w="12700">
            <a:solidFill>
              <a:srgbClr val="BEA281"/>
            </a:solidFill>
            <a:miter/>
          </a:ln>
        </p:spPr>
        <p:txBody>
          <a:bodyPr lIns="45719" rIns="45719"/>
          <a:lstStyle/>
          <a:p>
            <a:endParaRPr/>
          </a:p>
        </p:txBody>
      </p:sp>
      <p:sp>
        <p:nvSpPr>
          <p:cNvPr id="105" name="Line"/>
          <p:cNvSpPr/>
          <p:nvPr/>
        </p:nvSpPr>
        <p:spPr>
          <a:xfrm flipV="1">
            <a:off x="7224847" y="4583707"/>
            <a:ext cx="2572705" cy="0"/>
          </a:xfrm>
          <a:prstGeom prst="line">
            <a:avLst/>
          </a:prstGeom>
          <a:ln w="12700">
            <a:solidFill>
              <a:srgbClr val="BEA281"/>
            </a:solidFill>
            <a:miter/>
          </a:ln>
        </p:spPr>
        <p:txBody>
          <a:bodyPr lIns="45719" rIns="45719"/>
          <a:lstStyle/>
          <a:p>
            <a:endParaRPr/>
          </a:p>
        </p:txBody>
      </p:sp>
      <p:sp>
        <p:nvSpPr>
          <p:cNvPr id="107" name="Line"/>
          <p:cNvSpPr/>
          <p:nvPr/>
        </p:nvSpPr>
        <p:spPr>
          <a:xfrm flipV="1">
            <a:off x="2395795" y="4583707"/>
            <a:ext cx="2572705" cy="0"/>
          </a:xfrm>
          <a:prstGeom prst="line">
            <a:avLst/>
          </a:prstGeom>
          <a:ln w="12700">
            <a:solidFill>
              <a:srgbClr val="BEA281"/>
            </a:solidFill>
            <a:miter/>
          </a:ln>
        </p:spPr>
        <p:txBody>
          <a:bodyPr lIns="45719" rIns="45719"/>
          <a:lstStyle/>
          <a:p>
            <a:endParaRPr/>
          </a:p>
        </p:txBody>
      </p:sp>
      <p:sp>
        <p:nvSpPr>
          <p:cNvPr id="108" name="Lorem ipsum dolor"/>
          <p:cNvSpPr txBox="1"/>
          <p:nvPr/>
        </p:nvSpPr>
        <p:spPr>
          <a:xfrm>
            <a:off x="1630664" y="4641805"/>
            <a:ext cx="153026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a:solidFill>
                  <a:schemeClr val="bg1"/>
                </a:solidFill>
              </a:rPr>
              <a:t>Ứng dụng</a:t>
            </a:r>
            <a:endParaRPr>
              <a:solidFill>
                <a:schemeClr val="bg1"/>
              </a:solidFill>
            </a:endParaRPr>
          </a:p>
        </p:txBody>
      </p:sp>
      <p:sp>
        <p:nvSpPr>
          <p:cNvPr id="109" name="Lorem ipsum dolor"/>
          <p:cNvSpPr txBox="1"/>
          <p:nvPr/>
        </p:nvSpPr>
        <p:spPr>
          <a:xfrm>
            <a:off x="4128179" y="4593628"/>
            <a:ext cx="153026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a:solidFill>
                  <a:schemeClr val="bg1"/>
                </a:solidFill>
              </a:rPr>
              <a:t>Demo</a:t>
            </a:r>
            <a:endParaRPr>
              <a:solidFill>
                <a:schemeClr val="bg1"/>
              </a:solidFill>
            </a:endParaRPr>
          </a:p>
        </p:txBody>
      </p:sp>
      <p:sp>
        <p:nvSpPr>
          <p:cNvPr id="110" name="Lorem ipsum dolor"/>
          <p:cNvSpPr txBox="1"/>
          <p:nvPr/>
        </p:nvSpPr>
        <p:spPr>
          <a:xfrm>
            <a:off x="6477074" y="4666719"/>
            <a:ext cx="1676415"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457200">
              <a:defRPr>
                <a:solidFill>
                  <a:srgbClr val="FFFFFF"/>
                </a:solidFill>
                <a:latin typeface="Roboto"/>
                <a:ea typeface="Roboto"/>
                <a:cs typeface="Roboto"/>
                <a:sym typeface="Roboto"/>
              </a:defRPr>
            </a:lvl1pPr>
          </a:lstStyle>
          <a:p>
            <a:r>
              <a:rPr lang="en-US">
                <a:solidFill>
                  <a:schemeClr val="bg1"/>
                </a:solidFill>
              </a:rPr>
              <a:t>Các cách tấn công của Phishing</a:t>
            </a:r>
          </a:p>
        </p:txBody>
      </p:sp>
      <p:sp>
        <p:nvSpPr>
          <p:cNvPr id="111" name="Lorem ipsum dolor"/>
          <p:cNvSpPr txBox="1"/>
          <p:nvPr/>
        </p:nvSpPr>
        <p:spPr>
          <a:xfrm>
            <a:off x="9040614" y="4640879"/>
            <a:ext cx="15302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a:solidFill>
                  <a:schemeClr val="bg1"/>
                </a:solidFill>
              </a:rPr>
              <a:t>Cách phòng chống</a:t>
            </a:r>
            <a:endParaRPr>
              <a:solidFill>
                <a:schemeClr val="bg1"/>
              </a:solidFill>
            </a:endParaRPr>
          </a:p>
        </p:txBody>
      </p:sp>
      <p:sp>
        <p:nvSpPr>
          <p:cNvPr id="112" name="Diagrams to explain ideas"/>
          <p:cNvSpPr txBox="1"/>
          <p:nvPr/>
        </p:nvSpPr>
        <p:spPr>
          <a:xfrm>
            <a:off x="2613446" y="932180"/>
            <a:ext cx="696510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000">
                <a:solidFill>
                  <a:srgbClr val="FFFFFF"/>
                </a:solidFill>
                <a:latin typeface="Impact"/>
                <a:ea typeface="Impact"/>
                <a:cs typeface="Impact"/>
                <a:sym typeface="Impact"/>
              </a:defRPr>
            </a:pPr>
            <a:r>
              <a:rPr lang="en-US" sz="6000">
                <a:solidFill>
                  <a:schemeClr val="accent1"/>
                </a:solidFill>
                <a:latin typeface="iCiel Mijas" panose="02000506000000020004" pitchFamily="50" charset="0"/>
              </a:rPr>
              <a:t>Nội</a:t>
            </a:r>
            <a:r>
              <a:rPr sz="6000">
                <a:latin typeface="iCiel Mijas" panose="02000506000000020004" pitchFamily="50" charset="0"/>
              </a:rPr>
              <a:t> </a:t>
            </a:r>
            <a:r>
              <a:rPr lang="en-US" sz="6000">
                <a:solidFill>
                  <a:schemeClr val="accent1"/>
                </a:solidFill>
                <a:latin typeface="iCiel Mijas" panose="02000506000000020004" pitchFamily="50" charset="0"/>
              </a:rPr>
              <a:t>Dung</a:t>
            </a:r>
            <a:endParaRPr sz="6000">
              <a:solidFill>
                <a:schemeClr val="accent1"/>
              </a:solidFill>
              <a:latin typeface="iCiel Mijas" panose="02000506000000020004" pitchFamily="50" charset="0"/>
            </a:endParaRPr>
          </a:p>
        </p:txBody>
      </p:sp>
      <p:sp>
        <p:nvSpPr>
          <p:cNvPr id="113" name="Rounded Rectangle"/>
          <p:cNvSpPr/>
          <p:nvPr/>
        </p:nvSpPr>
        <p:spPr>
          <a:xfrm>
            <a:off x="4686300" y="2159000"/>
            <a:ext cx="2819400" cy="655886"/>
          </a:xfrm>
          <a:prstGeom prst="roundRect">
            <a:avLst>
              <a:gd name="adj" fmla="val 19556"/>
            </a:avLst>
          </a:prstGeom>
          <a:solidFill>
            <a:schemeClr val="accent1"/>
          </a:solidFill>
          <a:ln w="12700">
            <a:miter lim="400000"/>
          </a:ln>
        </p:spPr>
        <p:txBody>
          <a:bodyPr lIns="45719" rIns="45719" anchor="ctr"/>
          <a:lstStyle/>
          <a:p>
            <a:endParaRPr/>
          </a:p>
        </p:txBody>
      </p:sp>
      <p:sp>
        <p:nvSpPr>
          <p:cNvPr id="114" name="Lorem ipsum dolor"/>
          <p:cNvSpPr txBox="1"/>
          <p:nvPr/>
        </p:nvSpPr>
        <p:spPr>
          <a:xfrm>
            <a:off x="4805605" y="2294410"/>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a:solidFill>
                  <a:schemeClr val="tx1"/>
                </a:solidFill>
              </a:rPr>
              <a:t>PHISHING</a:t>
            </a:r>
            <a:endParaRPr>
              <a:solidFill>
                <a:schemeClr val="tx1"/>
              </a:solidFill>
            </a:endParaRPr>
          </a:p>
        </p:txBody>
      </p:sp>
      <p:sp>
        <p:nvSpPr>
          <p:cNvPr id="115" name="Rounded Rectangle"/>
          <p:cNvSpPr/>
          <p:nvPr/>
        </p:nvSpPr>
        <p:spPr>
          <a:xfrm>
            <a:off x="2266950" y="3520157"/>
            <a:ext cx="2819400" cy="655886"/>
          </a:xfrm>
          <a:prstGeom prst="roundRect">
            <a:avLst>
              <a:gd name="adj" fmla="val 20335"/>
            </a:avLst>
          </a:prstGeom>
          <a:solidFill>
            <a:schemeClr val="accent1"/>
          </a:solidFill>
          <a:ln w="12700">
            <a:miter lim="400000"/>
          </a:ln>
        </p:spPr>
        <p:txBody>
          <a:bodyPr lIns="45719" rIns="45719" anchor="ctr"/>
          <a:lstStyle/>
          <a:p>
            <a:endParaRPr/>
          </a:p>
        </p:txBody>
      </p:sp>
      <p:sp>
        <p:nvSpPr>
          <p:cNvPr id="116" name="Lorem ipsum dolor"/>
          <p:cNvSpPr txBox="1"/>
          <p:nvPr/>
        </p:nvSpPr>
        <p:spPr>
          <a:xfrm>
            <a:off x="2386255" y="3655567"/>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a:solidFill>
                  <a:schemeClr val="tx1"/>
                </a:solidFill>
                <a:latin typeface="Arial" panose="020B0604020202020204" pitchFamily="34" charset="0"/>
                <a:cs typeface="Arial" panose="020B0604020202020204" pitchFamily="34" charset="0"/>
              </a:rPr>
              <a:t>Tổng quan về Phishing</a:t>
            </a:r>
            <a:endParaRPr>
              <a:solidFill>
                <a:schemeClr val="tx1"/>
              </a:solidFill>
              <a:latin typeface="Arial" panose="020B0604020202020204" pitchFamily="34" charset="0"/>
              <a:cs typeface="Arial" panose="020B0604020202020204" pitchFamily="34" charset="0"/>
            </a:endParaRPr>
          </a:p>
        </p:txBody>
      </p:sp>
      <p:sp>
        <p:nvSpPr>
          <p:cNvPr id="117" name="Rounded Rectangle"/>
          <p:cNvSpPr/>
          <p:nvPr/>
        </p:nvSpPr>
        <p:spPr>
          <a:xfrm>
            <a:off x="6986345" y="3502606"/>
            <a:ext cx="2819400" cy="655886"/>
          </a:xfrm>
          <a:prstGeom prst="roundRect">
            <a:avLst>
              <a:gd name="adj" fmla="val 21038"/>
            </a:avLst>
          </a:prstGeom>
          <a:solidFill>
            <a:schemeClr val="accent1"/>
          </a:solidFill>
          <a:ln w="12700">
            <a:miter lim="400000"/>
          </a:ln>
        </p:spPr>
        <p:txBody>
          <a:bodyPr lIns="45719" rIns="45719" anchor="ctr"/>
          <a:lstStyle/>
          <a:p>
            <a:endParaRPr/>
          </a:p>
        </p:txBody>
      </p:sp>
      <p:sp>
        <p:nvSpPr>
          <p:cNvPr id="118" name="Lorem ipsum dolor"/>
          <p:cNvSpPr txBox="1"/>
          <p:nvPr/>
        </p:nvSpPr>
        <p:spPr>
          <a:xfrm>
            <a:off x="7105650" y="3498593"/>
            <a:ext cx="258079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a:solidFill>
                  <a:schemeClr val="tx1"/>
                </a:solidFill>
                <a:latin typeface="Arial" panose="020B0604020202020204" pitchFamily="34" charset="0"/>
                <a:cs typeface="Arial" panose="020B0604020202020204" pitchFamily="34" charset="0"/>
              </a:rPr>
              <a:t>Tác hại của Phishing</a:t>
            </a:r>
          </a:p>
        </p:txBody>
      </p:sp>
      <p:sp>
        <p:nvSpPr>
          <p:cNvPr id="21" name="Line"/>
          <p:cNvSpPr/>
          <p:nvPr/>
        </p:nvSpPr>
        <p:spPr>
          <a:xfrm flipV="1">
            <a:off x="3739178" y="4176043"/>
            <a:ext cx="0" cy="436751"/>
          </a:xfrm>
          <a:prstGeom prst="line">
            <a:avLst/>
          </a:prstGeom>
          <a:ln w="12700">
            <a:solidFill>
              <a:srgbClr val="BEA281"/>
            </a:solidFill>
            <a:miter/>
          </a:ln>
        </p:spPr>
        <p:txBody>
          <a:bodyPr lIns="45719" rIns="45719"/>
          <a:lstStyle/>
          <a:p>
            <a:endParaRPr/>
          </a:p>
        </p:txBody>
      </p:sp>
      <p:sp>
        <p:nvSpPr>
          <p:cNvPr id="23" name="Line"/>
          <p:cNvSpPr/>
          <p:nvPr/>
        </p:nvSpPr>
        <p:spPr>
          <a:xfrm flipV="1">
            <a:off x="8520444" y="3251637"/>
            <a:ext cx="0" cy="283275"/>
          </a:xfrm>
          <a:prstGeom prst="line">
            <a:avLst/>
          </a:prstGeom>
          <a:ln w="12700">
            <a:solidFill>
              <a:srgbClr val="BEA281"/>
            </a:solidFill>
            <a:miter/>
          </a:ln>
        </p:spPr>
        <p:txBody>
          <a:bodyPr lIns="45719" rIns="45719"/>
          <a:lstStyle/>
          <a:p>
            <a:endParaRPr/>
          </a:p>
        </p:txBody>
      </p:sp>
      <p:sp>
        <p:nvSpPr>
          <p:cNvPr id="24" name="Line"/>
          <p:cNvSpPr/>
          <p:nvPr/>
        </p:nvSpPr>
        <p:spPr>
          <a:xfrm flipV="1">
            <a:off x="3650555" y="3251637"/>
            <a:ext cx="0" cy="283275"/>
          </a:xfrm>
          <a:prstGeom prst="line">
            <a:avLst/>
          </a:prstGeom>
          <a:ln w="12700">
            <a:solidFill>
              <a:srgbClr val="BEA281"/>
            </a:solidFill>
            <a:miter/>
          </a:ln>
        </p:spPr>
        <p:txBody>
          <a:bodyPr lIns="45719" rIns="45719"/>
          <a:lstStyle/>
          <a:p>
            <a:endParaRPr/>
          </a:p>
        </p:txBody>
      </p:sp>
    </p:spTree>
    <p:extLst>
      <p:ext uri="{BB962C8B-B14F-4D97-AF65-F5344CB8AC3E}">
        <p14:creationId xmlns:p14="http://schemas.microsoft.com/office/powerpoint/2010/main" val="913709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anim calcmode="lin" valueType="num">
                                      <p:cBhvr>
                                        <p:cTn id="14" dur="1000" fill="hold"/>
                                        <p:tgtEl>
                                          <p:spTgt spid="113"/>
                                        </p:tgtEl>
                                        <p:attrNameLst>
                                          <p:attrName>ppt_x</p:attrName>
                                        </p:attrNameLst>
                                      </p:cBhvr>
                                      <p:tavLst>
                                        <p:tav tm="0">
                                          <p:val>
                                            <p:strVal val="#ppt_x"/>
                                          </p:val>
                                        </p:tav>
                                        <p:tav tm="100000">
                                          <p:val>
                                            <p:strVal val="#ppt_x"/>
                                          </p:val>
                                        </p:tav>
                                      </p:tavLst>
                                    </p:anim>
                                    <p:anim calcmode="lin" valueType="num">
                                      <p:cBhvr>
                                        <p:cTn id="15" dur="1000" fill="hold"/>
                                        <p:tgtEl>
                                          <p:spTgt spid="1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1000"/>
                                        <p:tgtEl>
                                          <p:spTgt spid="102"/>
                                        </p:tgtEl>
                                      </p:cBhvr>
                                    </p:animEffect>
                                    <p:anim calcmode="lin" valueType="num">
                                      <p:cBhvr>
                                        <p:cTn id="20" dur="1000" fill="hold"/>
                                        <p:tgtEl>
                                          <p:spTgt spid="102"/>
                                        </p:tgtEl>
                                        <p:attrNameLst>
                                          <p:attrName>ppt_x</p:attrName>
                                        </p:attrNameLst>
                                      </p:cBhvr>
                                      <p:tavLst>
                                        <p:tav tm="0">
                                          <p:val>
                                            <p:strVal val="#ppt_x"/>
                                          </p:val>
                                        </p:tav>
                                        <p:tav tm="100000">
                                          <p:val>
                                            <p:strVal val="#ppt_x"/>
                                          </p:val>
                                        </p:tav>
                                      </p:tavLst>
                                    </p:anim>
                                    <p:anim calcmode="lin" valueType="num">
                                      <p:cBhvr>
                                        <p:cTn id="21" dur="1000" fill="hold"/>
                                        <p:tgtEl>
                                          <p:spTgt spid="10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anim calcmode="lin" valueType="num">
                                      <p:cBhvr>
                                        <p:cTn id="26" dur="1000" fill="hold"/>
                                        <p:tgtEl>
                                          <p:spTgt spid="103"/>
                                        </p:tgtEl>
                                        <p:attrNameLst>
                                          <p:attrName>ppt_x</p:attrName>
                                        </p:attrNameLst>
                                      </p:cBhvr>
                                      <p:tavLst>
                                        <p:tav tm="0">
                                          <p:val>
                                            <p:strVal val="#ppt_x"/>
                                          </p:val>
                                        </p:tav>
                                        <p:tav tm="100000">
                                          <p:val>
                                            <p:strVal val="#ppt_x"/>
                                          </p:val>
                                        </p:tav>
                                      </p:tavLst>
                                    </p:anim>
                                    <p:anim calcmode="lin" valueType="num">
                                      <p:cBhvr>
                                        <p:cTn id="27" dur="1000" fill="hold"/>
                                        <p:tgtEl>
                                          <p:spTgt spid="10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childTnLst>
                          </p:cTn>
                        </p:par>
                        <p:par>
                          <p:cTn id="38" fill="hold">
                            <p:stCondLst>
                              <p:cond delay="4600"/>
                            </p:stCondLst>
                            <p:childTnLst>
                              <p:par>
                                <p:cTn id="39" presetID="2" presetClass="entr" presetSubtype="4" fill="hold" grpId="0" nodeType="afterEffect">
                                  <p:stCondLst>
                                    <p:cond delay="0"/>
                                  </p:stCondLst>
                                  <p:childTnLst>
                                    <p:set>
                                      <p:cBhvr>
                                        <p:cTn id="40" dur="1" fill="hold">
                                          <p:stCondLst>
                                            <p:cond delay="0"/>
                                          </p:stCondLst>
                                        </p:cTn>
                                        <p:tgtEl>
                                          <p:spTgt spid="105"/>
                                        </p:tgtEl>
                                        <p:attrNameLst>
                                          <p:attrName>style.visibility</p:attrName>
                                        </p:attrNameLst>
                                      </p:cBhvr>
                                      <p:to>
                                        <p:strVal val="visible"/>
                                      </p:to>
                                    </p:set>
                                    <p:anim calcmode="lin" valueType="num">
                                      <p:cBhvr additive="base">
                                        <p:cTn id="41" dur="500" fill="hold"/>
                                        <p:tgtEl>
                                          <p:spTgt spid="105"/>
                                        </p:tgtEl>
                                        <p:attrNameLst>
                                          <p:attrName>ppt_x</p:attrName>
                                        </p:attrNameLst>
                                      </p:cBhvr>
                                      <p:tavLst>
                                        <p:tav tm="0">
                                          <p:val>
                                            <p:strVal val="#ppt_x"/>
                                          </p:val>
                                        </p:tav>
                                        <p:tav tm="100000">
                                          <p:val>
                                            <p:strVal val="#ppt_x"/>
                                          </p:val>
                                        </p:tav>
                                      </p:tavLst>
                                    </p:anim>
                                    <p:anim calcmode="lin" valueType="num">
                                      <p:cBhvr additive="base">
                                        <p:cTn id="42" dur="500" fill="hold"/>
                                        <p:tgtEl>
                                          <p:spTgt spid="10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500" fill="hold"/>
                                        <p:tgtEl>
                                          <p:spTgt spid="104"/>
                                        </p:tgtEl>
                                        <p:attrNameLst>
                                          <p:attrName>ppt_x</p:attrName>
                                        </p:attrNameLst>
                                      </p:cBhvr>
                                      <p:tavLst>
                                        <p:tav tm="0">
                                          <p:val>
                                            <p:strVal val="#ppt_x"/>
                                          </p:val>
                                        </p:tav>
                                        <p:tav tm="100000">
                                          <p:val>
                                            <p:strVal val="#ppt_x"/>
                                          </p:val>
                                        </p:tav>
                                      </p:tavLst>
                                    </p:anim>
                                    <p:anim calcmode="lin" valueType="num">
                                      <p:cBhvr additive="base">
                                        <p:cTn id="46" dur="500" fill="hold"/>
                                        <p:tgtEl>
                                          <p:spTgt spid="1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ppt_x"/>
                                          </p:val>
                                        </p:tav>
                                        <p:tav tm="100000">
                                          <p:val>
                                            <p:strVal val="#ppt_x"/>
                                          </p:val>
                                        </p:tav>
                                      </p:tavLst>
                                    </p:anim>
                                    <p:anim calcmode="lin" valueType="num">
                                      <p:cBhvr additive="base">
                                        <p:cTn id="50" dur="500" fill="hold"/>
                                        <p:tgtEl>
                                          <p:spTgt spid="107"/>
                                        </p:tgtEl>
                                        <p:attrNameLst>
                                          <p:attrName>ppt_y</p:attrName>
                                        </p:attrNameLst>
                                      </p:cBhvr>
                                      <p:tavLst>
                                        <p:tav tm="0">
                                          <p:val>
                                            <p:strVal val="1+#ppt_h/2"/>
                                          </p:val>
                                        </p:tav>
                                        <p:tav tm="100000">
                                          <p:val>
                                            <p:strVal val="#ppt_y"/>
                                          </p:val>
                                        </p:tav>
                                      </p:tavLst>
                                    </p:anim>
                                  </p:childTnLst>
                                </p:cTn>
                              </p:par>
                              <p:par>
                                <p:cTn id="51" presetID="42" presetClass="entr" presetSubtype="0" fill="hold" grpId="0" nodeType="withEffect">
                                  <p:stCondLst>
                                    <p:cond delay="60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1000"/>
                                        <p:tgtEl>
                                          <p:spTgt spid="108"/>
                                        </p:tgtEl>
                                      </p:cBhvr>
                                    </p:animEffect>
                                    <p:anim calcmode="lin" valueType="num">
                                      <p:cBhvr>
                                        <p:cTn id="54" dur="1000" fill="hold"/>
                                        <p:tgtEl>
                                          <p:spTgt spid="108"/>
                                        </p:tgtEl>
                                        <p:attrNameLst>
                                          <p:attrName>ppt_x</p:attrName>
                                        </p:attrNameLst>
                                      </p:cBhvr>
                                      <p:tavLst>
                                        <p:tav tm="0">
                                          <p:val>
                                            <p:strVal val="#ppt_x"/>
                                          </p:val>
                                        </p:tav>
                                        <p:tav tm="100000">
                                          <p:val>
                                            <p:strVal val="#ppt_x"/>
                                          </p:val>
                                        </p:tav>
                                      </p:tavLst>
                                    </p:anim>
                                    <p:anim calcmode="lin" valueType="num">
                                      <p:cBhvr>
                                        <p:cTn id="55" dur="1000" fill="hold"/>
                                        <p:tgtEl>
                                          <p:spTgt spid="10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600"/>
                                  </p:stCondLst>
                                  <p:childTnLst>
                                    <p:set>
                                      <p:cBhvr>
                                        <p:cTn id="57" dur="1" fill="hold">
                                          <p:stCondLst>
                                            <p:cond delay="0"/>
                                          </p:stCondLst>
                                        </p:cTn>
                                        <p:tgtEl>
                                          <p:spTgt spid="109"/>
                                        </p:tgtEl>
                                        <p:attrNameLst>
                                          <p:attrName>style.visibility</p:attrName>
                                        </p:attrNameLst>
                                      </p:cBhvr>
                                      <p:to>
                                        <p:strVal val="visible"/>
                                      </p:to>
                                    </p:set>
                                    <p:animEffect transition="in" filter="fade">
                                      <p:cBhvr>
                                        <p:cTn id="58" dur="1000"/>
                                        <p:tgtEl>
                                          <p:spTgt spid="109"/>
                                        </p:tgtEl>
                                      </p:cBhvr>
                                    </p:animEffect>
                                    <p:anim calcmode="lin" valueType="num">
                                      <p:cBhvr>
                                        <p:cTn id="59" dur="1000" fill="hold"/>
                                        <p:tgtEl>
                                          <p:spTgt spid="109"/>
                                        </p:tgtEl>
                                        <p:attrNameLst>
                                          <p:attrName>ppt_x</p:attrName>
                                        </p:attrNameLst>
                                      </p:cBhvr>
                                      <p:tavLst>
                                        <p:tav tm="0">
                                          <p:val>
                                            <p:strVal val="#ppt_x"/>
                                          </p:val>
                                        </p:tav>
                                        <p:tav tm="100000">
                                          <p:val>
                                            <p:strVal val="#ppt_x"/>
                                          </p:val>
                                        </p:tav>
                                      </p:tavLst>
                                    </p:anim>
                                    <p:anim calcmode="lin" valueType="num">
                                      <p:cBhvr>
                                        <p:cTn id="60" dur="1000" fill="hold"/>
                                        <p:tgtEl>
                                          <p:spTgt spid="10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600"/>
                                  </p:stCondLst>
                                  <p:childTnLst>
                                    <p:set>
                                      <p:cBhvr>
                                        <p:cTn id="62" dur="1" fill="hold">
                                          <p:stCondLst>
                                            <p:cond delay="0"/>
                                          </p:stCondLst>
                                        </p:cTn>
                                        <p:tgtEl>
                                          <p:spTgt spid="110"/>
                                        </p:tgtEl>
                                        <p:attrNameLst>
                                          <p:attrName>style.visibility</p:attrName>
                                        </p:attrNameLst>
                                      </p:cBhvr>
                                      <p:to>
                                        <p:strVal val="visible"/>
                                      </p:to>
                                    </p:set>
                                    <p:animEffect transition="in" filter="fade">
                                      <p:cBhvr>
                                        <p:cTn id="63" dur="1000"/>
                                        <p:tgtEl>
                                          <p:spTgt spid="110"/>
                                        </p:tgtEl>
                                      </p:cBhvr>
                                    </p:animEffect>
                                    <p:anim calcmode="lin" valueType="num">
                                      <p:cBhvr>
                                        <p:cTn id="64" dur="1000" fill="hold"/>
                                        <p:tgtEl>
                                          <p:spTgt spid="110"/>
                                        </p:tgtEl>
                                        <p:attrNameLst>
                                          <p:attrName>ppt_x</p:attrName>
                                        </p:attrNameLst>
                                      </p:cBhvr>
                                      <p:tavLst>
                                        <p:tav tm="0">
                                          <p:val>
                                            <p:strVal val="#ppt_x"/>
                                          </p:val>
                                        </p:tav>
                                        <p:tav tm="100000">
                                          <p:val>
                                            <p:strVal val="#ppt_x"/>
                                          </p:val>
                                        </p:tav>
                                      </p:tavLst>
                                    </p:anim>
                                    <p:anim calcmode="lin" valueType="num">
                                      <p:cBhvr>
                                        <p:cTn id="65" dur="1000" fill="hold"/>
                                        <p:tgtEl>
                                          <p:spTgt spid="1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600"/>
                                  </p:stCondLst>
                                  <p:childTnLst>
                                    <p:set>
                                      <p:cBhvr>
                                        <p:cTn id="67" dur="1" fill="hold">
                                          <p:stCondLst>
                                            <p:cond delay="0"/>
                                          </p:stCondLst>
                                        </p:cTn>
                                        <p:tgtEl>
                                          <p:spTgt spid="111"/>
                                        </p:tgtEl>
                                        <p:attrNameLst>
                                          <p:attrName>style.visibility</p:attrName>
                                        </p:attrNameLst>
                                      </p:cBhvr>
                                      <p:to>
                                        <p:strVal val="visible"/>
                                      </p:to>
                                    </p:set>
                                    <p:animEffect transition="in" filter="fade">
                                      <p:cBhvr>
                                        <p:cTn id="68" dur="1000"/>
                                        <p:tgtEl>
                                          <p:spTgt spid="111"/>
                                        </p:tgtEl>
                                      </p:cBhvr>
                                    </p:animEffect>
                                    <p:anim calcmode="lin" valueType="num">
                                      <p:cBhvr>
                                        <p:cTn id="69" dur="1000" fill="hold"/>
                                        <p:tgtEl>
                                          <p:spTgt spid="111"/>
                                        </p:tgtEl>
                                        <p:attrNameLst>
                                          <p:attrName>ppt_x</p:attrName>
                                        </p:attrNameLst>
                                      </p:cBhvr>
                                      <p:tavLst>
                                        <p:tav tm="0">
                                          <p:val>
                                            <p:strVal val="#ppt_x"/>
                                          </p:val>
                                        </p:tav>
                                        <p:tav tm="100000">
                                          <p:val>
                                            <p:strVal val="#ppt_x"/>
                                          </p:val>
                                        </p:tav>
                                      </p:tavLst>
                                    </p:anim>
                                    <p:anim calcmode="lin" valueType="num">
                                      <p:cBhvr>
                                        <p:cTn id="70" dur="1000" fill="hold"/>
                                        <p:tgtEl>
                                          <p:spTgt spid="111"/>
                                        </p:tgtEl>
                                        <p:attrNameLst>
                                          <p:attrName>ppt_y</p:attrName>
                                        </p:attrNameLst>
                                      </p:cBhvr>
                                      <p:tavLst>
                                        <p:tav tm="0">
                                          <p:val>
                                            <p:strVal val="#ppt_y+.1"/>
                                          </p:val>
                                        </p:tav>
                                        <p:tav tm="100000">
                                          <p:val>
                                            <p:strVal val="#ppt_y"/>
                                          </p:val>
                                        </p:tav>
                                      </p:tavLst>
                                    </p:anim>
                                  </p:childTnLst>
                                </p:cTn>
                              </p:par>
                              <p:par>
                                <p:cTn id="71" presetID="2" presetClass="entr" presetSubtype="4" fill="hold" grpId="0" nodeType="withEffect">
                                  <p:stCondLst>
                                    <p:cond delay="600"/>
                                  </p:stCondLst>
                                  <p:childTnLst>
                                    <p:set>
                                      <p:cBhvr>
                                        <p:cTn id="72" dur="1" fill="hold">
                                          <p:stCondLst>
                                            <p:cond delay="0"/>
                                          </p:stCondLst>
                                        </p:cTn>
                                        <p:tgtEl>
                                          <p:spTgt spid="116"/>
                                        </p:tgtEl>
                                        <p:attrNameLst>
                                          <p:attrName>style.visibility</p:attrName>
                                        </p:attrNameLst>
                                      </p:cBhvr>
                                      <p:to>
                                        <p:strVal val="visible"/>
                                      </p:to>
                                    </p:set>
                                    <p:anim calcmode="lin" valueType="num">
                                      <p:cBhvr additive="base">
                                        <p:cTn id="73" dur="500" fill="hold"/>
                                        <p:tgtEl>
                                          <p:spTgt spid="116"/>
                                        </p:tgtEl>
                                        <p:attrNameLst>
                                          <p:attrName>ppt_x</p:attrName>
                                        </p:attrNameLst>
                                      </p:cBhvr>
                                      <p:tavLst>
                                        <p:tav tm="0">
                                          <p:val>
                                            <p:strVal val="#ppt_x"/>
                                          </p:val>
                                        </p:tav>
                                        <p:tav tm="100000">
                                          <p:val>
                                            <p:strVal val="#ppt_x"/>
                                          </p:val>
                                        </p:tav>
                                      </p:tavLst>
                                    </p:anim>
                                    <p:anim calcmode="lin" valueType="num">
                                      <p:cBhvr additive="base">
                                        <p:cTn id="74" dur="500" fill="hold"/>
                                        <p:tgtEl>
                                          <p:spTgt spid="1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600"/>
                                  </p:stCondLst>
                                  <p:childTnLst>
                                    <p:set>
                                      <p:cBhvr>
                                        <p:cTn id="76" dur="1" fill="hold">
                                          <p:stCondLst>
                                            <p:cond delay="0"/>
                                          </p:stCondLst>
                                        </p:cTn>
                                        <p:tgtEl>
                                          <p:spTgt spid="114"/>
                                        </p:tgtEl>
                                        <p:attrNameLst>
                                          <p:attrName>style.visibility</p:attrName>
                                        </p:attrNameLst>
                                      </p:cBhvr>
                                      <p:to>
                                        <p:strVal val="visible"/>
                                      </p:to>
                                    </p:set>
                                    <p:anim calcmode="lin" valueType="num">
                                      <p:cBhvr additive="base">
                                        <p:cTn id="77" dur="500" fill="hold"/>
                                        <p:tgtEl>
                                          <p:spTgt spid="114"/>
                                        </p:tgtEl>
                                        <p:attrNameLst>
                                          <p:attrName>ppt_x</p:attrName>
                                        </p:attrNameLst>
                                      </p:cBhvr>
                                      <p:tavLst>
                                        <p:tav tm="0">
                                          <p:val>
                                            <p:strVal val="#ppt_x"/>
                                          </p:val>
                                        </p:tav>
                                        <p:tav tm="100000">
                                          <p:val>
                                            <p:strVal val="#ppt_x"/>
                                          </p:val>
                                        </p:tav>
                                      </p:tavLst>
                                    </p:anim>
                                    <p:anim calcmode="lin" valueType="num">
                                      <p:cBhvr additive="base">
                                        <p:cTn id="78" dur="500" fill="hold"/>
                                        <p:tgtEl>
                                          <p:spTgt spid="11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600"/>
                                  </p:stCondLst>
                                  <p:childTnLst>
                                    <p:set>
                                      <p:cBhvr>
                                        <p:cTn id="80" dur="1" fill="hold">
                                          <p:stCondLst>
                                            <p:cond delay="0"/>
                                          </p:stCondLst>
                                        </p:cTn>
                                        <p:tgtEl>
                                          <p:spTgt spid="118"/>
                                        </p:tgtEl>
                                        <p:attrNameLst>
                                          <p:attrName>style.visibility</p:attrName>
                                        </p:attrNameLst>
                                      </p:cBhvr>
                                      <p:to>
                                        <p:strVal val="visible"/>
                                      </p:to>
                                    </p:set>
                                    <p:anim calcmode="lin" valueType="num">
                                      <p:cBhvr additive="base">
                                        <p:cTn id="81" dur="500" fill="hold"/>
                                        <p:tgtEl>
                                          <p:spTgt spid="118"/>
                                        </p:tgtEl>
                                        <p:attrNameLst>
                                          <p:attrName>ppt_x</p:attrName>
                                        </p:attrNameLst>
                                      </p:cBhvr>
                                      <p:tavLst>
                                        <p:tav tm="0">
                                          <p:val>
                                            <p:strVal val="#ppt_x"/>
                                          </p:val>
                                        </p:tav>
                                        <p:tav tm="100000">
                                          <p:val>
                                            <p:strVal val="#ppt_x"/>
                                          </p:val>
                                        </p:tav>
                                      </p:tavLst>
                                    </p:anim>
                                    <p:anim calcmode="lin" valueType="num">
                                      <p:cBhvr additive="base">
                                        <p:cTn id="82" dur="500" fill="hold"/>
                                        <p:tgtEl>
                                          <p:spTgt spid="11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21"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0" y="0"/>
            <a:ext cx="12189570"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defRPr>
                <a:solidFill>
                  <a:srgbClr val="262727"/>
                </a:solidFill>
              </a:defRPr>
            </a:pPr>
            <a:endParaRPr/>
          </a:p>
        </p:txBody>
      </p:sp>
      <p:sp>
        <p:nvSpPr>
          <p:cNvPr id="99" name="Rectangle"/>
          <p:cNvSpPr/>
          <p:nvPr/>
        </p:nvSpPr>
        <p:spPr>
          <a:xfrm>
            <a:off x="2756269" y="73440"/>
            <a:ext cx="6948225" cy="1100328"/>
          </a:xfrm>
          <a:prstGeom prst="rect">
            <a:avLst/>
          </a:prstGeom>
          <a:solidFill>
            <a:srgbClr val="272727"/>
          </a:solidFill>
          <a:ln w="12700">
            <a:miter lim="400000"/>
          </a:ln>
        </p:spPr>
        <p:txBody>
          <a:bodyPr lIns="45719" rIns="45719" anchor="ctr"/>
          <a:lstStyle/>
          <a:p>
            <a:endParaRPr/>
          </a:p>
        </p:txBody>
      </p:sp>
      <p:sp>
        <p:nvSpPr>
          <p:cNvPr id="100" name="Big photo slides for presentation"/>
          <p:cNvSpPr txBox="1"/>
          <p:nvPr/>
        </p:nvSpPr>
        <p:spPr>
          <a:xfrm>
            <a:off x="1910852" y="250438"/>
            <a:ext cx="664817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sz="5400">
                <a:solidFill>
                  <a:srgbClr val="FFFFFF"/>
                </a:solidFill>
                <a:latin typeface="iCiel Mijas" panose="02000506000000020004" pitchFamily="50" charset="0"/>
              </a:rPr>
              <a:t>Phishing là gì ?</a:t>
            </a:r>
            <a:endParaRPr sz="5400">
              <a:solidFill>
                <a:schemeClr val="accent1"/>
              </a:solidFill>
              <a:latin typeface="iCiel Mijas" panose="02000506000000020004" pitchFamily="50" charset="0"/>
            </a:endParaRPr>
          </a:p>
        </p:txBody>
      </p:sp>
      <p:sp>
        <p:nvSpPr>
          <p:cNvPr id="8" name="Rectangle"/>
          <p:cNvSpPr/>
          <p:nvPr/>
        </p:nvSpPr>
        <p:spPr>
          <a:xfrm>
            <a:off x="1215" y="1350766"/>
            <a:ext cx="12188355" cy="5399169"/>
          </a:xfrm>
          <a:prstGeom prst="rect">
            <a:avLst/>
          </a:prstGeom>
          <a:solidFill>
            <a:srgbClr val="272727"/>
          </a:solidFill>
          <a:ln w="12700">
            <a:miter lim="400000"/>
          </a:ln>
        </p:spPr>
        <p:txBody>
          <a:bodyPr lIns="45719" rIns="45719" anchor="ctr"/>
          <a:lstStyle/>
          <a:p>
            <a:pPr fontAlgn="base">
              <a:lnSpc>
                <a:spcPct val="150000"/>
              </a:lnSpc>
            </a:pPr>
            <a:r>
              <a:rPr lang="en-US">
                <a:solidFill>
                  <a:schemeClr val="accent5">
                    <a:lumMod val="60000"/>
                    <a:lumOff val="40000"/>
                  </a:schemeClr>
                </a:solidFill>
                <a:latin typeface="Arial" panose="020B0604020202020204" pitchFamily="34" charset="0"/>
                <a:cs typeface="Arial" panose="020B0604020202020204" pitchFamily="34" charset="0"/>
              </a:rPr>
              <a:t>* </a:t>
            </a:r>
            <a:r>
              <a:rPr lang="vi-VN">
                <a:solidFill>
                  <a:schemeClr val="accent5">
                    <a:lumMod val="60000"/>
                    <a:lumOff val="40000"/>
                  </a:schemeClr>
                </a:solidFill>
                <a:latin typeface="Arial" panose="020B0604020202020204" pitchFamily="34" charset="0"/>
                <a:cs typeface="Arial" panose="020B0604020202020204" pitchFamily="34" charset="0"/>
              </a:rPr>
              <a:t>Phishing là một loại tấn công trực tuyến trong đó tác nhân gây hại đóng giả là một tổ chức hoặc công ty uy tín để lừa đảo người dùng và thu thập thông tin nhạy cảm của họ - chẳng hạn thông tin thẻ tín dụng, tên đăng nhập, mật khẩu v.v. Do phishing hoạt động dựa trên sự thao túng tâm lý và sai lầm của người dùng (thay vì dựa trên lỗi ở phần cứng hoặc phần mềm) nên nó được coi là một dạng tấn công social engineering (phương pháp phi kỹ thuật đột nhập vào hệ thống hoặc mạng công ty).</a:t>
            </a:r>
          </a:p>
          <a:p>
            <a:pPr fontAlgn="base">
              <a:lnSpc>
                <a:spcPct val="150000"/>
              </a:lnSpc>
            </a:pPr>
            <a:r>
              <a:rPr lang="en-US">
                <a:solidFill>
                  <a:schemeClr val="accent5">
                    <a:lumMod val="60000"/>
                    <a:lumOff val="40000"/>
                  </a:schemeClr>
                </a:solidFill>
                <a:latin typeface="Arial" panose="020B0604020202020204" pitchFamily="34" charset="0"/>
                <a:cs typeface="Arial" panose="020B0604020202020204" pitchFamily="34" charset="0"/>
              </a:rPr>
              <a:t>* </a:t>
            </a:r>
            <a:r>
              <a:rPr lang="vi-VN">
                <a:solidFill>
                  <a:schemeClr val="accent5">
                    <a:lumMod val="60000"/>
                    <a:lumOff val="40000"/>
                  </a:schemeClr>
                </a:solidFill>
                <a:latin typeface="Arial" panose="020B0604020202020204" pitchFamily="34" charset="0"/>
                <a:cs typeface="Arial" panose="020B0604020202020204" pitchFamily="34" charset="0"/>
              </a:rPr>
              <a:t>Thông thường, các cuộc tấn công phishing sử dụng email giả mạo để thuyết phục người dùng nhập các thông tin nhạy cảm vào trang web giả mạo. Thông thường đó là những email yêu cầu người dùng đặt lại mật khẩu của mình hoặc xác nhận thông tin thẻ tín dụng, và sau đó đưa họ đến một trang web giả mạo trông rất giống trang web thật. Có ba hình thức phishing chính gồm clone phishing, spear phishing, và pharming.</a:t>
            </a:r>
          </a:p>
          <a:p>
            <a:pPr fontAlgn="base">
              <a:lnSpc>
                <a:spcPct val="150000"/>
              </a:lnSpc>
            </a:pPr>
            <a:r>
              <a:rPr lang="en-US">
                <a:solidFill>
                  <a:schemeClr val="accent5">
                    <a:lumMod val="60000"/>
                    <a:lumOff val="40000"/>
                  </a:schemeClr>
                </a:solidFill>
                <a:latin typeface="Arial" panose="020B0604020202020204" pitchFamily="34" charset="0"/>
                <a:cs typeface="Arial" panose="020B0604020202020204" pitchFamily="34" charset="0"/>
              </a:rPr>
              <a:t>* </a:t>
            </a:r>
            <a:r>
              <a:rPr lang="vi-VN">
                <a:solidFill>
                  <a:schemeClr val="accent5">
                    <a:lumMod val="60000"/>
                    <a:lumOff val="40000"/>
                  </a:schemeClr>
                </a:solidFill>
                <a:latin typeface="Arial" panose="020B0604020202020204" pitchFamily="34" charset="0"/>
                <a:cs typeface="Arial" panose="020B0604020202020204" pitchFamily="34" charset="0"/>
              </a:rPr>
              <a:t>Các cuộc tấn công phishing đang ngày càng trở nên phổ biến trong hệ sinh thái tiền điện tử, trong đó các tác nhân gây hại cố gắng ăn cắp Bitcoin hoặc các loại tiền điện tử khác của người dùng. Ví dụ, kẻ tấn công có thể làm điều này bằng cách xây dựng một trang web giả giống hệt trang web thật và đổi địa chỉ ví thành địa chỉ ví của hắn, khiến người dùng tưởng rằng họ đang thanh toán cho một dịch vụ hợp pháp trong khi thực ra tiền của họ đang bị đánh cắp.</a:t>
            </a:r>
            <a:r>
              <a:rPr lang="vi-VN" sz="2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46850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3436710" y="2331720"/>
            <a:ext cx="6407363"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a:solidFill>
                  <a:srgbClr val="FFFFFF"/>
                </a:solidFill>
                <a:latin typeface="iCiel Cucho" pitchFamily="50" charset="0"/>
                <a:cs typeface="iCiel Cucho" pitchFamily="50" charset="0"/>
              </a:rPr>
              <a:t>Các loại tấn công PHishing</a:t>
            </a:r>
            <a:endParaRPr>
              <a:solidFill>
                <a:schemeClr val="accent1"/>
              </a:solidFill>
              <a:latin typeface="iCiel Cucho" pitchFamily="50" charset="0"/>
              <a:cs typeface="iCiel Cucho" pitchFamily="50" charset="0"/>
            </a:endParaRPr>
          </a:p>
        </p:txBody>
      </p:sp>
      <p:sp>
        <p:nvSpPr>
          <p:cNvPr id="12" name="Line"/>
          <p:cNvSpPr/>
          <p:nvPr/>
        </p:nvSpPr>
        <p:spPr>
          <a:xfrm flipV="1">
            <a:off x="3436709" y="148046"/>
            <a:ext cx="1" cy="6108074"/>
          </a:xfrm>
          <a:prstGeom prst="line">
            <a:avLst/>
          </a:prstGeom>
          <a:ln w="12700">
            <a:solidFill>
              <a:schemeClr val="accent1"/>
            </a:solidFill>
            <a:miter/>
          </a:ln>
        </p:spPr>
        <p:txBody>
          <a:bodyPr lIns="45719" rIns="45719"/>
          <a:lstStyle/>
          <a:p>
            <a:endParaRPr/>
          </a:p>
        </p:txBody>
      </p:sp>
    </p:spTree>
    <p:extLst>
      <p:ext uri="{BB962C8B-B14F-4D97-AF65-F5344CB8AC3E}">
        <p14:creationId xmlns:p14="http://schemas.microsoft.com/office/powerpoint/2010/main" val="184758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his is photo slide"/>
          <p:cNvSpPr txBox="1"/>
          <p:nvPr/>
        </p:nvSpPr>
        <p:spPr>
          <a:xfrm>
            <a:off x="80116" y="92274"/>
            <a:ext cx="42805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6000" cap="all">
                <a:solidFill>
                  <a:srgbClr val="FFFFFF"/>
                </a:solidFill>
                <a:latin typeface="Impact"/>
                <a:ea typeface="Impact"/>
                <a:cs typeface="Impact"/>
                <a:sym typeface="Impact"/>
              </a:defRPr>
            </a:pPr>
            <a:endParaRPr>
              <a:solidFill>
                <a:schemeClr val="accent1"/>
              </a:solidFill>
              <a:latin typeface="iCiel Cucho" pitchFamily="50" charset="0"/>
              <a:cs typeface="iCiel Cucho" pitchFamily="50" charset="0"/>
            </a:endParaRPr>
          </a:p>
        </p:txBody>
      </p:sp>
      <p:sp>
        <p:nvSpPr>
          <p:cNvPr id="91" name="Lorem ipsum dolor sit amet, consectetur adipiscing elit, sed do eiusmod tempor aliqua. Ut enim ad minim veniam, quis nostrud exercitation ullamco laboris nisi ut aliquip ex ea commodo consequat. Duis voluptate velit esse cillum dolore eu fugiat nulla pariatur."/>
          <p:cNvSpPr txBox="1"/>
          <p:nvPr/>
        </p:nvSpPr>
        <p:spPr>
          <a:xfrm>
            <a:off x="0" y="17540"/>
            <a:ext cx="5742185" cy="5829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57200">
              <a:defRPr>
                <a:solidFill>
                  <a:srgbClr val="FFFFFF"/>
                </a:solidFill>
                <a:latin typeface="Roboto"/>
                <a:ea typeface="Roboto"/>
                <a:cs typeface="Roboto"/>
                <a:sym typeface="Roboto"/>
              </a:defRPr>
            </a:lvl1pPr>
          </a:lstStyle>
          <a:p>
            <a:pPr fontAlgn="base">
              <a:lnSpc>
                <a:spcPct val="150000"/>
              </a:lnSpc>
            </a:pPr>
            <a:r>
              <a:rPr lang="vi-VN" sz="2800">
                <a:latin typeface="Arial" panose="020B0604020202020204" pitchFamily="34" charset="0"/>
                <a:cs typeface="Arial" panose="020B0604020202020204" pitchFamily="34" charset="0"/>
              </a:rPr>
              <a:t>Clone phishing: kẻ tấn công sử dụng một email thật đã được gửi trước đó và sao chép vào một email tương tự có chứa đường dẫn đến một trang giả mạo. Kẻ tấn công sau đó sẽ thông báo đây là một đường dẫn mới hoặc cập nhật, có thể nói rằng đường dẫn cũ đã hết hạn.</a:t>
            </a:r>
          </a:p>
        </p:txBody>
      </p:sp>
      <p:sp>
        <p:nvSpPr>
          <p:cNvPr id="10" name="Rectangle"/>
          <p:cNvSpPr/>
          <p:nvPr/>
        </p:nvSpPr>
        <p:spPr>
          <a:xfrm>
            <a:off x="5952354" y="0"/>
            <a:ext cx="6239646" cy="5752407"/>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fontAlgn="base">
              <a:lnSpc>
                <a:spcPct val="150000"/>
              </a:lnSpc>
            </a:pPr>
            <a:r>
              <a:rPr lang="vi-VN" sz="3200">
                <a:solidFill>
                  <a:schemeClr val="accent5">
                    <a:lumMod val="60000"/>
                    <a:lumOff val="40000"/>
                  </a:schemeClr>
                </a:solidFill>
                <a:latin typeface="Arial" panose="020B0604020202020204" pitchFamily="34" charset="0"/>
                <a:cs typeface="Arial" panose="020B0604020202020204" pitchFamily="34" charset="0"/>
              </a:rPr>
              <a:t>Spear phishing: loại hình tấn công trực tuyến này nhằm vào một người hoặc tổ chức (thường là một người nổi tiếng), bằng cách thu thập và sử dụng các thông tin có thể nhận dạng được, chẳng hạn tên của một người họ hàng hoặc người bạn thân.</a:t>
            </a:r>
          </a:p>
        </p:txBody>
      </p:sp>
    </p:spTree>
    <p:extLst>
      <p:ext uri="{BB962C8B-B14F-4D97-AF65-F5344CB8AC3E}">
        <p14:creationId xmlns:p14="http://schemas.microsoft.com/office/powerpoint/2010/main" val="67634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anim calcmode="lin" valueType="num">
                                      <p:cBhvr>
                                        <p:cTn id="14" dur="1000" fill="hold"/>
                                        <p:tgtEl>
                                          <p:spTgt spid="91"/>
                                        </p:tgtEl>
                                        <p:attrNameLst>
                                          <p:attrName>ppt_x</p:attrName>
                                        </p:attrNameLst>
                                      </p:cBhvr>
                                      <p:tavLst>
                                        <p:tav tm="0">
                                          <p:val>
                                            <p:strVal val="#ppt_x"/>
                                          </p:val>
                                        </p:tav>
                                        <p:tav tm="100000">
                                          <p:val>
                                            <p:strVal val="#ppt_x"/>
                                          </p:val>
                                        </p:tav>
                                      </p:tavLst>
                                    </p:anim>
                                    <p:anim calcmode="lin" valueType="num">
                                      <p:cBhvr>
                                        <p:cTn id="1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6981" y="35898"/>
            <a:ext cx="11914910" cy="7201972"/>
          </a:xfrm>
          <a:prstGeom prst="rect">
            <a:avLst/>
          </a:prstGeom>
        </p:spPr>
        <p:txBody>
          <a:bodyPr wrap="square">
            <a:spAutoFit/>
          </a:bodyPr>
          <a:lstStyle/>
          <a:p>
            <a:pPr fontAlgn="base">
              <a:lnSpc>
                <a:spcPct val="150000"/>
              </a:lnSpc>
              <a:buFont typeface="Arial" panose="020B0604020202020204" pitchFamily="34" charset="0"/>
              <a:buChar char="•"/>
            </a:pPr>
            <a:r>
              <a:rPr lang="vi-VN" sz="2800">
                <a:solidFill>
                  <a:schemeClr val="accent5">
                    <a:lumMod val="60000"/>
                    <a:lumOff val="40000"/>
                  </a:schemeClr>
                </a:solidFill>
                <a:latin typeface="Arial" panose="020B0604020202020204" pitchFamily="34" charset="0"/>
                <a:cs typeface="Arial" panose="020B0604020202020204" pitchFamily="34" charset="0"/>
              </a:rPr>
              <a:t>Typosquatting: Typosquatting điều hướng truy cập đến các trang web giả mạo có tên miền là tiếng nước ngoài, có những lỗi chính tả phổ biến hoặc có các biến thể nhỏ trong tên miền cấp cao nhất. Kẻ tấn công sử dụng các miền để bắt chước giao diện của trang web hợp pháp, lợi dụng việc việc nhập sai hoặc đọc sai URL của người dùng.</a:t>
            </a:r>
            <a:endParaRPr lang="en-US" sz="2800">
              <a:solidFill>
                <a:schemeClr val="accent5">
                  <a:lumMod val="60000"/>
                  <a:lumOff val="40000"/>
                </a:schemeClr>
              </a:solidFill>
              <a:latin typeface="Arial" panose="020B0604020202020204" pitchFamily="34" charset="0"/>
              <a:cs typeface="Arial" panose="020B0604020202020204" pitchFamily="34" charset="0"/>
            </a:endParaRPr>
          </a:p>
          <a:p>
            <a:pPr fontAlgn="base">
              <a:lnSpc>
                <a:spcPct val="150000"/>
              </a:lnSpc>
            </a:pPr>
            <a:endParaRPr lang="en-US" sz="2800">
              <a:solidFill>
                <a:schemeClr val="accent5">
                  <a:lumMod val="60000"/>
                  <a:lumOff val="40000"/>
                </a:schemeClr>
              </a:solidFill>
              <a:latin typeface="Arial" panose="020B0604020202020204" pitchFamily="34" charset="0"/>
              <a:cs typeface="Arial" panose="020B0604020202020204" pitchFamily="34" charset="0"/>
            </a:endParaRPr>
          </a:p>
          <a:p>
            <a:pPr fontAlgn="base">
              <a:lnSpc>
                <a:spcPct val="150000"/>
              </a:lnSpc>
              <a:buFont typeface="Arial" panose="020B0604020202020204" pitchFamily="34" charset="0"/>
              <a:buChar char="•"/>
            </a:pPr>
            <a:r>
              <a:rPr lang="vi-VN" sz="2800">
                <a:solidFill>
                  <a:schemeClr val="accent5">
                    <a:lumMod val="60000"/>
                    <a:lumOff val="40000"/>
                  </a:schemeClr>
                </a:solidFill>
                <a:latin typeface="Arial" panose="020B0604020202020204" pitchFamily="34" charset="0"/>
                <a:cs typeface="Arial" panose="020B0604020202020204" pitchFamily="34" charset="0"/>
              </a:rPr>
              <a:t>Website Redirects: Website Redirects (điều hướng trang web) điều hướng người dùng đi đến các URL khác không đúng như ý định truy cập của người dùng. Bằng cách khai thác lỗ hổng, kẻ tấn công có thể chèn các redirect và cài đặt phần mềm độc hại lên máy tính của người dùng.</a:t>
            </a:r>
          </a:p>
          <a:p>
            <a:pPr fontAlgn="base">
              <a:lnSpc>
                <a:spcPct val="150000"/>
              </a:lnSpc>
              <a:buFont typeface="Arial" panose="020B0604020202020204" pitchFamily="34" charset="0"/>
              <a:buChar char="•"/>
            </a:pPr>
            <a:endParaRPr lang="vi-VN" sz="280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338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3436710" y="2331720"/>
            <a:ext cx="7885225"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a:solidFill>
                  <a:srgbClr val="FFFFFF"/>
                </a:solidFill>
                <a:latin typeface="iCiel Cucho" pitchFamily="50" charset="0"/>
                <a:cs typeface="iCiel Cucho" pitchFamily="50" charset="0"/>
              </a:rPr>
              <a:t>Cách thức phòng chống phishing</a:t>
            </a:r>
            <a:endParaRPr>
              <a:solidFill>
                <a:schemeClr val="accent1"/>
              </a:solidFill>
              <a:latin typeface="iCiel Cucho" pitchFamily="50" charset="0"/>
              <a:cs typeface="iCiel Cucho" pitchFamily="50" charset="0"/>
            </a:endParaRPr>
          </a:p>
        </p:txBody>
      </p:sp>
      <p:sp>
        <p:nvSpPr>
          <p:cNvPr id="12" name="Line"/>
          <p:cNvSpPr/>
          <p:nvPr/>
        </p:nvSpPr>
        <p:spPr>
          <a:xfrm flipV="1">
            <a:off x="3436709" y="148046"/>
            <a:ext cx="1" cy="6108074"/>
          </a:xfrm>
          <a:prstGeom prst="line">
            <a:avLst/>
          </a:prstGeom>
          <a:ln w="12700">
            <a:solidFill>
              <a:schemeClr val="accent1"/>
            </a:solidFill>
            <a:miter/>
          </a:ln>
        </p:spPr>
        <p:txBody>
          <a:bodyPr lIns="45719" rIns="45719"/>
          <a:lstStyle/>
          <a:p>
            <a:endParaRPr/>
          </a:p>
        </p:txBody>
      </p:sp>
    </p:spTree>
    <p:extLst>
      <p:ext uri="{BB962C8B-B14F-4D97-AF65-F5344CB8AC3E}">
        <p14:creationId xmlns:p14="http://schemas.microsoft.com/office/powerpoint/2010/main" val="2045646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4049485" y="291736"/>
            <a:ext cx="40669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6000" cap="all">
                <a:solidFill>
                  <a:srgbClr val="FFFFFF"/>
                </a:solidFill>
                <a:latin typeface="Impact"/>
                <a:ea typeface="Impact"/>
                <a:cs typeface="Impact"/>
                <a:sym typeface="Impact"/>
              </a:defRPr>
            </a:pPr>
            <a:endParaRPr>
              <a:solidFill>
                <a:schemeClr val="accent1"/>
              </a:solidFill>
              <a:latin typeface="iCiel Cucho" pitchFamily="50" charset="0"/>
              <a:cs typeface="iCiel Cucho" pitchFamily="50" charset="0"/>
            </a:endParaRPr>
          </a:p>
        </p:txBody>
      </p:sp>
      <p:sp>
        <p:nvSpPr>
          <p:cNvPr id="14" name="Rectangle"/>
          <p:cNvSpPr/>
          <p:nvPr/>
        </p:nvSpPr>
        <p:spPr>
          <a:xfrm>
            <a:off x="0" y="0"/>
            <a:ext cx="6148251"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lnSpc>
                <a:spcPct val="150000"/>
              </a:lnSpc>
            </a:pPr>
            <a:endParaRPr lang="en-US" sz="2400">
              <a:solidFill>
                <a:srgbClr val="FFFF00"/>
              </a:solidFill>
              <a:latin typeface="Times New Roman" panose="02020603050405020304" pitchFamily="18" charset="0"/>
              <a:cs typeface="Times New Roman" panose="02020603050405020304" pitchFamily="18" charset="0"/>
            </a:endParaRPr>
          </a:p>
        </p:txBody>
      </p:sp>
      <p:sp>
        <p:nvSpPr>
          <p:cNvPr id="19" name="This is your presentation title"/>
          <p:cNvSpPr txBox="1"/>
          <p:nvPr/>
        </p:nvSpPr>
        <p:spPr>
          <a:xfrm>
            <a:off x="133004" y="104096"/>
            <a:ext cx="11912138" cy="8032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fontAlgn="base">
              <a:lnSpc>
                <a:spcPct val="150000"/>
              </a:lnSpc>
            </a:pPr>
            <a:r>
              <a:rPr lang="en-US" sz="2400">
                <a:solidFill>
                  <a:schemeClr val="accent5">
                    <a:lumMod val="60000"/>
                    <a:lumOff val="40000"/>
                  </a:schemeClr>
                </a:solidFill>
                <a:latin typeface="Arial" panose="020B0604020202020204" pitchFamily="34" charset="0"/>
                <a:cs typeface="Arial" panose="020B0604020202020204" pitchFamily="34" charset="0"/>
              </a:rPr>
              <a:t>- </a:t>
            </a:r>
            <a:r>
              <a:rPr lang="vi-VN" sz="2400">
                <a:solidFill>
                  <a:schemeClr val="accent5">
                    <a:lumMod val="60000"/>
                    <a:lumOff val="40000"/>
                  </a:schemeClr>
                </a:solidFill>
                <a:latin typeface="Arial" panose="020B0604020202020204" pitchFamily="34" charset="0"/>
                <a:cs typeface="Arial" panose="020B0604020202020204" pitchFamily="34" charset="0"/>
              </a:rPr>
              <a:t>Hãy cảnh giác: cách tốt nhất để tránh trở thành nạn nhân của phishing là hãy tư duy có phê phán về những email bạn nhận được. Bạn có đang chờ một email từ ai đó về chủ đề này không? Bạn có nghi ngờ rằng thông tin mà người gửi đang cố gắng khai thác không có liên quan gì đến họ? Nếu có bất kỳ nghi ngờ gì, hãy cố gắng liên hệ với người gửi qua một phương thức khác.</a:t>
            </a:r>
            <a:endParaRPr lang="en-US" sz="2400">
              <a:solidFill>
                <a:schemeClr val="accent5">
                  <a:lumMod val="60000"/>
                  <a:lumOff val="40000"/>
                </a:schemeClr>
              </a:solidFill>
              <a:latin typeface="Arial" panose="020B0604020202020204" pitchFamily="34" charset="0"/>
              <a:cs typeface="Arial" panose="020B0604020202020204" pitchFamily="34" charset="0"/>
            </a:endParaRPr>
          </a:p>
          <a:p>
            <a:pPr fontAlgn="base">
              <a:lnSpc>
                <a:spcPct val="150000"/>
              </a:lnSpc>
            </a:pPr>
            <a:r>
              <a:rPr lang="en-US" sz="2400">
                <a:solidFill>
                  <a:schemeClr val="accent5">
                    <a:lumMod val="60000"/>
                    <a:lumOff val="40000"/>
                  </a:schemeClr>
                </a:solidFill>
                <a:latin typeface="Arial" panose="020B0604020202020204" pitchFamily="34" charset="0"/>
                <a:cs typeface="Arial" panose="020B0604020202020204" pitchFamily="34" charset="0"/>
              </a:rPr>
              <a:t>-</a:t>
            </a:r>
            <a:r>
              <a:rPr lang="vi-VN" sz="2400">
                <a:solidFill>
                  <a:schemeClr val="accent5">
                    <a:lumMod val="60000"/>
                    <a:lumOff val="40000"/>
                  </a:schemeClr>
                </a:solidFill>
                <a:latin typeface="Arial" panose="020B0604020202020204" pitchFamily="34" charset="0"/>
                <a:cs typeface="Arial" panose="020B0604020202020204" pitchFamily="34" charset="0"/>
              </a:rPr>
              <a:t>Kiểm tra nội dung: bạn có thể nhập một phần nội dung (hoặc địa chỉ email của người gửi) vào một công cụ tìm kiếm để kiểm tra liệu có bất kỳ ghi chép nào về cuộc tấn công phishing nào đã từng sử dụng phương pháp đó.</a:t>
            </a:r>
          </a:p>
          <a:p>
            <a:pPr fontAlgn="base">
              <a:lnSpc>
                <a:spcPct val="150000"/>
              </a:lnSpc>
            </a:pPr>
            <a:r>
              <a:rPr lang="en-US" sz="2400">
                <a:solidFill>
                  <a:schemeClr val="accent5">
                    <a:lumMod val="60000"/>
                    <a:lumOff val="40000"/>
                  </a:schemeClr>
                </a:solidFill>
                <a:latin typeface="Arial" panose="020B0604020202020204" pitchFamily="34" charset="0"/>
                <a:cs typeface="Arial" panose="020B0604020202020204" pitchFamily="34" charset="0"/>
              </a:rPr>
              <a:t>-</a:t>
            </a:r>
            <a:r>
              <a:rPr lang="vi-VN" sz="2400">
                <a:solidFill>
                  <a:schemeClr val="accent5">
                    <a:lumMod val="60000"/>
                    <a:lumOff val="40000"/>
                  </a:schemeClr>
                </a:solidFill>
                <a:latin typeface="Arial" panose="020B0604020202020204" pitchFamily="34" charset="0"/>
                <a:cs typeface="Arial" panose="020B0604020202020204" pitchFamily="34" charset="0"/>
              </a:rPr>
              <a:t>Thử các cách thức khác: Nếu email mà bạn nhận được có vẻ là một yêu cầu hợp lý yêu cầu bạn xác nhận các thông tin đăng nhập vào một tài khoản ở một tổ chức quen thuộc của bạn, hãy thử xác nhận bằng các cách khác thay vì bấm vào đường dẫn trong email.</a:t>
            </a:r>
          </a:p>
          <a:p>
            <a:pPr fontAlgn="base"/>
            <a:r>
              <a:rPr lang="vi-VN">
                <a:solidFill>
                  <a:schemeClr val="accent5">
                    <a:lumMod val="60000"/>
                    <a:lumOff val="40000"/>
                  </a:schemeClr>
                </a:solidFill>
                <a:latin typeface="Arial" panose="020B0604020202020204" pitchFamily="34" charset="0"/>
                <a:cs typeface="Arial" panose="020B0604020202020204" pitchFamily="34" charset="0"/>
              </a:rPr>
              <a:t> </a:t>
            </a:r>
            <a:endParaRPr lang="en-US">
              <a:solidFill>
                <a:schemeClr val="accent5">
                  <a:lumMod val="60000"/>
                  <a:lumOff val="40000"/>
                </a:schemeClr>
              </a:solidFill>
              <a:latin typeface="Arial" panose="020B0604020202020204" pitchFamily="34" charset="0"/>
              <a:cs typeface="Arial" panose="020B0604020202020204" pitchFamily="34" charset="0"/>
            </a:endParaRPr>
          </a:p>
          <a:p>
            <a:pPr fontAlgn="base"/>
            <a:endParaRPr lang="vi-VN">
              <a:solidFill>
                <a:schemeClr val="accent5">
                  <a:lumMod val="60000"/>
                  <a:lumOff val="40000"/>
                </a:schemeClr>
              </a:solidFill>
              <a:latin typeface="Arial" panose="020B0604020202020204" pitchFamily="34" charset="0"/>
              <a:cs typeface="Arial" panose="020B0604020202020204" pitchFamily="34" charset="0"/>
            </a:endParaRPr>
          </a:p>
          <a:p>
            <a:br>
              <a:rPr lang="vi-VN" sz="2400"/>
            </a:br>
            <a:endParaRPr lang="en-US" sz="240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940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7943" y="166498"/>
            <a:ext cx="11928762" cy="6186309"/>
          </a:xfrm>
          <a:prstGeom prst="rect">
            <a:avLst/>
          </a:prstGeom>
        </p:spPr>
        <p:txBody>
          <a:bodyPr wrap="square">
            <a:spAutoFit/>
          </a:bodyPr>
          <a:lstStyle/>
          <a:p>
            <a:pPr fontAlgn="base">
              <a:lnSpc>
                <a:spcPct val="150000"/>
              </a:lnSpc>
              <a:buFont typeface="Arial" panose="020B0604020202020204" pitchFamily="34" charset="0"/>
              <a:buChar char="•"/>
            </a:pPr>
            <a:r>
              <a:rPr lang="vi-VN" sz="2400">
                <a:solidFill>
                  <a:schemeClr val="accent5">
                    <a:lumMod val="60000"/>
                    <a:lumOff val="40000"/>
                  </a:schemeClr>
                </a:solidFill>
                <a:latin typeface="Arial" panose="020B0604020202020204" pitchFamily="34" charset="0"/>
                <a:cs typeface="Arial" panose="020B0604020202020204" pitchFamily="34" charset="0"/>
              </a:rPr>
              <a:t>Kiểm tra liên kết URL: trỏ chuột lên đường dẫn nhưng không bấm vào liên kết để kiểm tra liệu nó có bắt đầu bằng HTTPS chứ không phải HTTP. Tuy nhiên, hãy nhớ chỉ riêng thông tin này không thể đảm bảo trang web đó là trang web hợp pháp.</a:t>
            </a:r>
            <a:endParaRPr lang="en-US" sz="2400">
              <a:solidFill>
                <a:schemeClr val="accent5">
                  <a:lumMod val="60000"/>
                  <a:lumOff val="40000"/>
                </a:schemeClr>
              </a:solidFill>
              <a:latin typeface="Arial" panose="020B0604020202020204" pitchFamily="34" charset="0"/>
              <a:cs typeface="Arial" panose="020B0604020202020204" pitchFamily="34" charset="0"/>
            </a:endParaRPr>
          </a:p>
          <a:p>
            <a:pPr fontAlgn="base">
              <a:lnSpc>
                <a:spcPct val="150000"/>
              </a:lnSpc>
              <a:buFont typeface="Arial" panose="020B0604020202020204" pitchFamily="34" charset="0"/>
              <a:buChar char="•"/>
            </a:pPr>
            <a:endParaRPr lang="vi-VN" sz="2400">
              <a:solidFill>
                <a:schemeClr val="accent5">
                  <a:lumMod val="60000"/>
                  <a:lumOff val="40000"/>
                </a:schemeClr>
              </a:solidFill>
              <a:latin typeface="Arial" panose="020B0604020202020204" pitchFamily="34" charset="0"/>
              <a:cs typeface="Arial" panose="020B0604020202020204" pitchFamily="34" charset="0"/>
            </a:endParaRPr>
          </a:p>
          <a:p>
            <a:pPr fontAlgn="base">
              <a:lnSpc>
                <a:spcPct val="150000"/>
              </a:lnSpc>
              <a:buFont typeface="Arial" panose="020B0604020202020204" pitchFamily="34" charset="0"/>
              <a:buChar char="•"/>
            </a:pPr>
            <a:r>
              <a:rPr lang="vi-VN" sz="2400">
                <a:solidFill>
                  <a:schemeClr val="accent5">
                    <a:lumMod val="60000"/>
                    <a:lumOff val="40000"/>
                  </a:schemeClr>
                </a:solidFill>
                <a:latin typeface="Arial" panose="020B0604020202020204" pitchFamily="34" charset="0"/>
                <a:cs typeface="Arial" panose="020B0604020202020204" pitchFamily="34" charset="0"/>
              </a:rPr>
              <a:t>Không chia sẻ khóa cá nhân của bạn: không bao giờ cung cấp khóa cá nhân để truy cập vào ví Bitcoin của bạn, và hãy tỉnh táo để đưa ra quyết định liệu sản phẩm mà người bán mà bạn định thanh toán tiền điện tử có hợp pháp hay không. Điểm khác biệt giữa giao dịch bằng tiền điện tử và giao dịch bằng thẻ tín dụng là không có một cơ quan có thẩm quyền nào để bạn có thể khiếu nại nếu bạn không nhận được hàng hóa hoặc dịch vụ đã thỏa thuận. Bởi vậy bạn phải đặc biệt cẩn thận khi thực hiện các giao dịch tiền điện tử. </a:t>
            </a:r>
          </a:p>
        </p:txBody>
      </p:sp>
    </p:spTree>
    <p:extLst>
      <p:ext uri="{BB962C8B-B14F-4D97-AF65-F5344CB8AC3E}">
        <p14:creationId xmlns:p14="http://schemas.microsoft.com/office/powerpoint/2010/main" val="1055453800"/>
      </p:ext>
    </p:extLst>
  </p:cSld>
  <p:clrMapOvr>
    <a:masterClrMapping/>
  </p:clrMapOvr>
  <p:transition spd="med"/>
</p:sld>
</file>

<file path=ppt/theme/theme1.xml><?xml version="1.0" encoding="utf-8"?>
<a:theme xmlns:a="http://schemas.openxmlformats.org/drawingml/2006/main" name="Office Theme">
  <a:themeElements>
    <a:clrScheme name="15 - Okslide">
      <a:dk1>
        <a:srgbClr val="262725"/>
      </a:dk1>
      <a:lt1>
        <a:srgbClr val="FEFFFE"/>
      </a:lt1>
      <a:dk2>
        <a:srgbClr val="262725"/>
      </a:dk2>
      <a:lt2>
        <a:srgbClr val="44413B"/>
      </a:lt2>
      <a:accent1>
        <a:srgbClr val="BCA17F"/>
      </a:accent1>
      <a:accent2>
        <a:srgbClr val="BEA27F"/>
      </a:accent2>
      <a:accent3>
        <a:srgbClr val="BCA280"/>
      </a:accent3>
      <a:accent4>
        <a:srgbClr val="FEFFFE"/>
      </a:accent4>
      <a:accent5>
        <a:srgbClr val="BBA280"/>
      </a:accent5>
      <a:accent6>
        <a:srgbClr val="BCA280"/>
      </a:accent6>
      <a:hlink>
        <a:srgbClr val="BBA280"/>
      </a:hlink>
      <a:folHlink>
        <a:srgbClr val="44403B"/>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599</TotalTime>
  <Words>1522</Words>
  <Application>Microsoft Office PowerPoint</Application>
  <PresentationFormat>Widescreen</PresentationFormat>
  <Paragraphs>68</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vt:lpstr>
      <vt:lpstr>Calibri</vt:lpstr>
      <vt:lpstr>Calibri Light</vt:lpstr>
      <vt:lpstr>iCiel Cucho</vt:lpstr>
      <vt:lpstr>iCiel Kermel</vt:lpstr>
      <vt:lpstr>iCiel Mijas</vt:lpstr>
      <vt:lpstr>iCiel Pacifico</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1gucci</dc:creator>
  <cp:lastModifiedBy>le kiet</cp:lastModifiedBy>
  <cp:revision>70</cp:revision>
  <dcterms:modified xsi:type="dcterms:W3CDTF">2021-04-29T06:33:24Z</dcterms:modified>
</cp:coreProperties>
</file>