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8" r:id="rId2"/>
    <p:sldId id="266" r:id="rId3"/>
    <p:sldId id="264" r:id="rId4"/>
    <p:sldId id="265" r:id="rId5"/>
    <p:sldId id="270" r:id="rId6"/>
    <p:sldId id="269" r:id="rId7"/>
    <p:sldId id="271" r:id="rId8"/>
    <p:sldId id="257" r:id="rId9"/>
    <p:sldId id="256" r:id="rId10"/>
    <p:sldId id="258" r:id="rId11"/>
    <p:sldId id="259" r:id="rId12"/>
    <p:sldId id="260" r:id="rId13"/>
    <p:sldId id="261" r:id="rId14"/>
    <p:sldId id="267" r:id="rId1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6" d="100"/>
          <a:sy n="46" d="100"/>
        </p:scale>
        <p:origin x="60"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257440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6E21EF-04EC-4ED6-AE1E-41E401FBC220}" type="datetimeFigureOut">
              <a:rPr lang="vi-VN" smtClean="0"/>
              <a:t>08/04/2021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312282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3748577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563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342700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252657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19560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508689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714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273510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170090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6E21EF-04EC-4ED6-AE1E-41E401FBC220}" type="datetimeFigureOut">
              <a:rPr lang="vi-VN" smtClean="0"/>
              <a:t>08/04/2021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2076019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6E21EF-04EC-4ED6-AE1E-41E401FBC220}" type="datetimeFigureOut">
              <a:rPr lang="vi-VN" smtClean="0"/>
              <a:t>08/04/2021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91163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3"/>
          <p:cNvSpPr>
            <a:spLocks noGrp="1"/>
          </p:cNvSpPr>
          <p:nvPr>
            <p:ph type="ftr" sz="quarter" idx="11"/>
          </p:nvPr>
        </p:nvSpPr>
        <p:spPr/>
        <p:txBody>
          <a:bodyPr/>
          <a:lstStyle/>
          <a:p>
            <a:endParaRPr lang="vi-VN"/>
          </a:p>
        </p:txBody>
      </p:sp>
      <p:sp>
        <p:nvSpPr>
          <p:cNvPr id="6" name="Slide Number Placeholder 4"/>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304747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2"/>
          <p:cNvSpPr>
            <a:spLocks noGrp="1"/>
          </p:cNvSpPr>
          <p:nvPr>
            <p:ph type="ftr" sz="quarter" idx="11"/>
          </p:nvPr>
        </p:nvSpPr>
        <p:spPr/>
        <p:txBody>
          <a:bodyPr/>
          <a:lstStyle/>
          <a:p>
            <a:endParaRPr lang="vi-VN"/>
          </a:p>
        </p:txBody>
      </p:sp>
      <p:sp>
        <p:nvSpPr>
          <p:cNvPr id="6" name="Slide Number Placeholder 3"/>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146322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46E21EF-04EC-4ED6-AE1E-41E401FBC220}" type="datetimeFigureOut">
              <a:rPr lang="vi-VN" smtClean="0"/>
              <a:t>08/04/2021</a:t>
            </a:fld>
            <a:endParaRPr lang="vi-VN"/>
          </a:p>
        </p:txBody>
      </p:sp>
      <p:sp>
        <p:nvSpPr>
          <p:cNvPr id="5" name="Footer Placeholder 5"/>
          <p:cNvSpPr>
            <a:spLocks noGrp="1"/>
          </p:cNvSpPr>
          <p:nvPr>
            <p:ph type="ftr" sz="quarter" idx="11"/>
          </p:nvPr>
        </p:nvSpPr>
        <p:spPr/>
        <p:txBody>
          <a:bodyPr/>
          <a:lstStyle/>
          <a:p>
            <a:endParaRPr lang="vi-VN"/>
          </a:p>
        </p:txBody>
      </p:sp>
      <p:sp>
        <p:nvSpPr>
          <p:cNvPr id="6" name="Slide Number Placeholder 6"/>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227117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6E21EF-04EC-4ED6-AE1E-41E401FBC220}" type="datetimeFigureOut">
              <a:rPr lang="vi-VN" smtClean="0"/>
              <a:t>08/04/2021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E48E57F-3758-4207-93A1-57DCEC590298}" type="slidenum">
              <a:rPr lang="vi-VN" smtClean="0"/>
              <a:t>‹#›</a:t>
            </a:fld>
            <a:endParaRPr lang="vi-VN"/>
          </a:p>
        </p:txBody>
      </p:sp>
    </p:spTree>
    <p:extLst>
      <p:ext uri="{BB962C8B-B14F-4D97-AF65-F5344CB8AC3E}">
        <p14:creationId xmlns:p14="http://schemas.microsoft.com/office/powerpoint/2010/main" val="82100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6E21EF-04EC-4ED6-AE1E-41E401FBC220}" type="datetimeFigureOut">
              <a:rPr lang="vi-VN" smtClean="0"/>
              <a:t>08/04/2021</a:t>
            </a:fld>
            <a:endParaRPr lang="vi-V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vi-V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48E57F-3758-4207-93A1-57DCEC590298}" type="slidenum">
              <a:rPr lang="vi-VN" smtClean="0"/>
              <a:t>‹#›</a:t>
            </a:fld>
            <a:endParaRPr lang="vi-VN"/>
          </a:p>
        </p:txBody>
      </p:sp>
    </p:spTree>
    <p:extLst>
      <p:ext uri="{BB962C8B-B14F-4D97-AF65-F5344CB8AC3E}">
        <p14:creationId xmlns:p14="http://schemas.microsoft.com/office/powerpoint/2010/main" val="72348256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22695"/>
            <a:ext cx="12192000" cy="1023437"/>
          </a:xfrm>
        </p:spPr>
        <p:txBody>
          <a:bodyPr/>
          <a:lstStyle/>
          <a:p>
            <a:pPr algn="ctr"/>
            <a:r>
              <a:rPr lang="vi-VN" sz="9600">
                <a:solidFill>
                  <a:schemeClr val="tx1"/>
                </a:solidFill>
                <a:effectLst>
                  <a:outerShdw blurRad="38100" dist="38100" dir="2700000" algn="tl">
                    <a:srgbClr val="000000">
                      <a:alpha val="43137"/>
                    </a:srgbClr>
                  </a:outerShdw>
                </a:effectLst>
              </a:rPr>
              <a:t>Bảo Mật Thông Tin</a:t>
            </a:r>
            <a:endParaRPr lang="en-US" sz="960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193512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7795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719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62449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7545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1DDA-85F0-4B0B-99D4-D6C70FDC12A2}"/>
              </a:ext>
            </a:extLst>
          </p:cNvPr>
          <p:cNvSpPr>
            <a:spLocks noGrp="1"/>
          </p:cNvSpPr>
          <p:nvPr>
            <p:ph type="title"/>
          </p:nvPr>
        </p:nvSpPr>
        <p:spPr>
          <a:xfrm>
            <a:off x="838200" y="2766218"/>
            <a:ext cx="10515600" cy="1325563"/>
          </a:xfrm>
        </p:spPr>
        <p:txBody>
          <a:bodyPr>
            <a:normAutofit/>
          </a:bodyPr>
          <a:lstStyle/>
          <a:p>
            <a:pPr algn="ctr"/>
            <a:r>
              <a:rPr lang="vi-VN" sz="7200">
                <a:solidFill>
                  <a:schemeClr val="tx1"/>
                </a:solidFill>
              </a:rPr>
              <a:t>Thanks For Your Attention.</a:t>
            </a:r>
          </a:p>
        </p:txBody>
      </p:sp>
    </p:spTree>
    <p:extLst>
      <p:ext uri="{BB962C8B-B14F-4D97-AF65-F5344CB8AC3E}">
        <p14:creationId xmlns:p14="http://schemas.microsoft.com/office/powerpoint/2010/main" val="2829144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8F8B5-2FB6-4D09-A107-22E1030878C4}"/>
              </a:ext>
            </a:extLst>
          </p:cNvPr>
          <p:cNvSpPr>
            <a:spLocks noGrp="1"/>
          </p:cNvSpPr>
          <p:nvPr>
            <p:ph idx="1"/>
          </p:nvPr>
        </p:nvSpPr>
        <p:spPr>
          <a:xfrm>
            <a:off x="666749" y="1"/>
            <a:ext cx="10782301" cy="6858000"/>
          </a:xfrm>
        </p:spPr>
        <p:txBody>
          <a:bodyPr>
            <a:normAutofit/>
          </a:bodyPr>
          <a:lstStyle/>
          <a:p>
            <a:pPr>
              <a:lnSpc>
                <a:spcPct val="150000"/>
              </a:lnSpc>
            </a:pPr>
            <a:endParaRPr lang="en-US" sz="4000" smtClean="0"/>
          </a:p>
          <a:p>
            <a:pPr>
              <a:lnSpc>
                <a:spcPct val="150000"/>
              </a:lnSpc>
            </a:pPr>
            <a:r>
              <a:rPr lang="vi-VN" sz="4000" smtClean="0"/>
              <a:t>Giảng </a:t>
            </a:r>
            <a:r>
              <a:rPr lang="vi-VN" sz="4000"/>
              <a:t>Viên Hướng Dẫn: </a:t>
            </a:r>
            <a:r>
              <a:rPr lang="vi-VN" sz="4000" smtClean="0"/>
              <a:t>Th</a:t>
            </a:r>
            <a:r>
              <a:rPr lang="en-US" sz="4000" smtClean="0"/>
              <a:t>S</a:t>
            </a:r>
            <a:r>
              <a:rPr lang="vi-VN" sz="4000" smtClean="0"/>
              <a:t>. </a:t>
            </a:r>
            <a:r>
              <a:rPr lang="vi-VN" sz="4000"/>
              <a:t>Tống Thanh Văn</a:t>
            </a:r>
          </a:p>
          <a:p>
            <a:pPr>
              <a:lnSpc>
                <a:spcPct val="150000"/>
              </a:lnSpc>
            </a:pPr>
            <a:r>
              <a:rPr lang="vi-VN" sz="4000"/>
              <a:t>Lớp: 18DTHB3</a:t>
            </a:r>
          </a:p>
          <a:p>
            <a:pPr>
              <a:lnSpc>
                <a:spcPct val="150000"/>
              </a:lnSpc>
            </a:pPr>
            <a:r>
              <a:rPr lang="vi-VN" sz="4000" smtClean="0"/>
              <a:t>Thành Viên:</a:t>
            </a:r>
            <a:r>
              <a:rPr lang="en-US" sz="4000" smtClean="0"/>
              <a:t>   </a:t>
            </a:r>
            <a:r>
              <a:rPr lang="vi-VN" sz="4000" smtClean="0"/>
              <a:t>Võ </a:t>
            </a:r>
            <a:r>
              <a:rPr lang="vi-VN" sz="4000"/>
              <a:t>Xuân Thịnh </a:t>
            </a:r>
            <a:r>
              <a:rPr lang="vi-VN" sz="4000" smtClean="0"/>
              <a:t>- 1811062007</a:t>
            </a:r>
          </a:p>
          <a:p>
            <a:pPr marL="2286000" lvl="5" indent="0">
              <a:lnSpc>
                <a:spcPct val="150000"/>
              </a:lnSpc>
              <a:buNone/>
            </a:pPr>
            <a:r>
              <a:rPr lang="vi-VN" sz="4000" smtClean="0"/>
              <a:t> </a:t>
            </a:r>
            <a:r>
              <a:rPr lang="en-US" sz="4000" smtClean="0"/>
              <a:t>		 </a:t>
            </a:r>
            <a:r>
              <a:rPr lang="vi-VN" sz="4000" smtClean="0"/>
              <a:t>Lưu Trường Nghĩa - </a:t>
            </a:r>
            <a:r>
              <a:rPr lang="en-US" sz="4000" smtClean="0"/>
              <a:t>1811061958</a:t>
            </a:r>
            <a:endParaRPr lang="vi-VN" sz="4000" smtClean="0"/>
          </a:p>
          <a:p>
            <a:pPr marL="2286000" lvl="5" indent="0">
              <a:lnSpc>
                <a:spcPct val="150000"/>
              </a:lnSpc>
              <a:buNone/>
            </a:pPr>
            <a:r>
              <a:rPr lang="vi-VN" sz="4000" smtClean="0"/>
              <a:t> </a:t>
            </a:r>
            <a:r>
              <a:rPr lang="en-US" sz="4000" smtClean="0"/>
              <a:t>		 </a:t>
            </a:r>
            <a:r>
              <a:rPr lang="vi-VN" sz="4000" smtClean="0"/>
              <a:t>Lê </a:t>
            </a:r>
            <a:r>
              <a:rPr lang="vi-VN" sz="4000"/>
              <a:t>Tuấn Kiệt - </a:t>
            </a:r>
            <a:r>
              <a:rPr lang="en-US" sz="4000" smtClean="0"/>
              <a:t>1811062164</a:t>
            </a:r>
            <a:endParaRPr lang="vi-VN" sz="4000"/>
          </a:p>
        </p:txBody>
      </p:sp>
    </p:spTree>
    <p:extLst>
      <p:ext uri="{BB962C8B-B14F-4D97-AF65-F5344CB8AC3E}">
        <p14:creationId xmlns:p14="http://schemas.microsoft.com/office/powerpoint/2010/main" val="27506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1DE2-15E8-4F64-A4DA-77CB37BB8595}"/>
              </a:ext>
            </a:extLst>
          </p:cNvPr>
          <p:cNvSpPr>
            <a:spLocks noGrp="1"/>
          </p:cNvSpPr>
          <p:nvPr>
            <p:ph type="title"/>
          </p:nvPr>
        </p:nvSpPr>
        <p:spPr>
          <a:xfrm>
            <a:off x="838198" y="0"/>
            <a:ext cx="10515600" cy="1325563"/>
          </a:xfrm>
        </p:spPr>
        <p:txBody>
          <a:bodyPr/>
          <a:lstStyle/>
          <a:p>
            <a:pPr algn="ctr"/>
            <a:r>
              <a:rPr lang="vi-VN">
                <a:solidFill>
                  <a:schemeClr val="tx1"/>
                </a:solidFill>
              </a:rPr>
              <a:t>Khái niệm Bảo Mật Thông Tin</a:t>
            </a:r>
          </a:p>
        </p:txBody>
      </p:sp>
      <p:sp>
        <p:nvSpPr>
          <p:cNvPr id="3" name="Content Placeholder 2">
            <a:extLst>
              <a:ext uri="{FF2B5EF4-FFF2-40B4-BE49-F238E27FC236}">
                <a16:creationId xmlns:a16="http://schemas.microsoft.com/office/drawing/2014/main" id="{DE50A129-F6EE-4B1B-8E0E-ED9A7EF5508B}"/>
              </a:ext>
            </a:extLst>
          </p:cNvPr>
          <p:cNvSpPr>
            <a:spLocks noGrp="1"/>
          </p:cNvSpPr>
          <p:nvPr>
            <p:ph idx="1"/>
          </p:nvPr>
        </p:nvSpPr>
        <p:spPr>
          <a:xfrm>
            <a:off x="558350" y="723900"/>
            <a:ext cx="10924248" cy="6134100"/>
          </a:xfrm>
        </p:spPr>
        <p:txBody>
          <a:bodyPr>
            <a:noAutofit/>
          </a:bodyPr>
          <a:lstStyle/>
          <a:p>
            <a:pPr>
              <a:lnSpc>
                <a:spcPct val="160000"/>
              </a:lnSpc>
            </a:pPr>
            <a:r>
              <a:rPr lang="vi-VN" sz="2800" b="1"/>
              <a:t>Bảo mật thông tin </a:t>
            </a:r>
            <a:r>
              <a:rPr lang="vi-VN" sz="2800"/>
              <a:t>là duy trì tính bảo mật, tính toàn vẹn toàn diện và tính sẵn sàng cho toàn bộ thông tin. Các yếu tố không thể tách rời trong việc bảo mật từ A đến Z thông tin là:</a:t>
            </a:r>
          </a:p>
          <a:p>
            <a:pPr>
              <a:lnSpc>
                <a:spcPct val="160000"/>
              </a:lnSpc>
            </a:pPr>
            <a:r>
              <a:rPr lang="vi-VN" sz="2800">
                <a:solidFill>
                  <a:srgbClr val="FFFF00"/>
                </a:solidFill>
              </a:rPr>
              <a:t>Tính bảo mật: </a:t>
            </a:r>
            <a:r>
              <a:rPr lang="vi-VN" sz="2800"/>
              <a:t>Đảm bảo thông tin đó là duy nhất, những người muốn tiếp cận phải được phân quyền truy cập</a:t>
            </a:r>
          </a:p>
          <a:p>
            <a:pPr>
              <a:lnSpc>
                <a:spcPct val="160000"/>
              </a:lnSpc>
            </a:pPr>
            <a:r>
              <a:rPr lang="vi-VN" sz="2800">
                <a:solidFill>
                  <a:srgbClr val="FFFF00"/>
                </a:solidFill>
              </a:rPr>
              <a:t>Tính toàn vẹn: </a:t>
            </a:r>
            <a:r>
              <a:rPr lang="vi-VN" sz="2800"/>
              <a:t>Bảo vệ sự hoàn chỉnh toàn diện cho hệ thống thông tin</a:t>
            </a:r>
          </a:p>
          <a:p>
            <a:pPr>
              <a:lnSpc>
                <a:spcPct val="160000"/>
              </a:lnSpc>
            </a:pPr>
            <a:r>
              <a:rPr lang="vi-VN" sz="2800">
                <a:solidFill>
                  <a:srgbClr val="FFFF00"/>
                </a:solidFill>
              </a:rPr>
              <a:t>Tính sẵn </a:t>
            </a:r>
            <a:r>
              <a:rPr lang="vi-VN" sz="2800" smtClean="0">
                <a:solidFill>
                  <a:srgbClr val="FFFF00"/>
                </a:solidFill>
              </a:rPr>
              <a:t>s</a:t>
            </a:r>
            <a:r>
              <a:rPr lang="en-US" sz="2800" smtClean="0">
                <a:solidFill>
                  <a:srgbClr val="FFFF00"/>
                </a:solidFill>
              </a:rPr>
              <a:t>à</a:t>
            </a:r>
            <a:r>
              <a:rPr lang="vi-VN" sz="2800" smtClean="0">
                <a:solidFill>
                  <a:srgbClr val="FFFF00"/>
                </a:solidFill>
              </a:rPr>
              <a:t>ng</a:t>
            </a:r>
            <a:r>
              <a:rPr lang="vi-VN" sz="2800">
                <a:solidFill>
                  <a:srgbClr val="FFFF00"/>
                </a:solidFill>
              </a:rPr>
              <a:t>: </a:t>
            </a:r>
            <a:r>
              <a:rPr lang="vi-VN" sz="2800"/>
              <a:t>Việc bảo mật thông tin luôn phải sẵn sàng, có thể thực hiện bất cứ đâu, bất cứ khi nào.</a:t>
            </a:r>
          </a:p>
          <a:p>
            <a:endParaRPr lang="vi-VN" sz="2400"/>
          </a:p>
        </p:txBody>
      </p:sp>
    </p:spTree>
    <p:extLst>
      <p:ext uri="{BB962C8B-B14F-4D97-AF65-F5344CB8AC3E}">
        <p14:creationId xmlns:p14="http://schemas.microsoft.com/office/powerpoint/2010/main" val="359196809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F1C3-5BB9-4D5D-996E-4C8D2A34E82B}"/>
              </a:ext>
            </a:extLst>
          </p:cNvPr>
          <p:cNvSpPr>
            <a:spLocks noGrp="1"/>
          </p:cNvSpPr>
          <p:nvPr>
            <p:ph type="title"/>
          </p:nvPr>
        </p:nvSpPr>
        <p:spPr>
          <a:xfrm>
            <a:off x="1387462" y="489285"/>
            <a:ext cx="9404723" cy="752475"/>
          </a:xfrm>
        </p:spPr>
        <p:txBody>
          <a:bodyPr/>
          <a:lstStyle/>
          <a:p>
            <a:pPr algn="ctr"/>
            <a:r>
              <a:rPr lang="vi-VN" sz="5400"/>
              <a:t>Phương Pháp Mã Hóa </a:t>
            </a:r>
            <a:r>
              <a:rPr lang="vi-VN" sz="5400">
                <a:solidFill>
                  <a:srgbClr val="FFFF00"/>
                </a:solidFill>
              </a:rPr>
              <a:t>Vigenere</a:t>
            </a:r>
          </a:p>
        </p:txBody>
      </p:sp>
      <p:sp>
        <p:nvSpPr>
          <p:cNvPr id="3" name="Content Placeholder 2">
            <a:extLst>
              <a:ext uri="{FF2B5EF4-FFF2-40B4-BE49-F238E27FC236}">
                <a16:creationId xmlns:a16="http://schemas.microsoft.com/office/drawing/2014/main" id="{35FB69B6-3FEE-4387-A11E-926BF92BE2F8}"/>
              </a:ext>
            </a:extLst>
          </p:cNvPr>
          <p:cNvSpPr>
            <a:spLocks noGrp="1"/>
          </p:cNvSpPr>
          <p:nvPr>
            <p:ph idx="1"/>
          </p:nvPr>
        </p:nvSpPr>
        <p:spPr>
          <a:xfrm>
            <a:off x="712666" y="1689519"/>
            <a:ext cx="10754316" cy="3124200"/>
          </a:xfrm>
        </p:spPr>
        <p:txBody>
          <a:bodyPr>
            <a:noAutofit/>
          </a:bodyPr>
          <a:lstStyle/>
          <a:p>
            <a:pPr algn="just">
              <a:lnSpc>
                <a:spcPct val="150000"/>
              </a:lnSpc>
            </a:pPr>
            <a:r>
              <a:rPr lang="vi-VN" sz="4000"/>
              <a:t>Mật mã </a:t>
            </a:r>
            <a:r>
              <a:rPr lang="vi-VN" sz="4000">
                <a:solidFill>
                  <a:srgbClr val="FFFF00"/>
                </a:solidFill>
              </a:rPr>
              <a:t>Vigenere</a:t>
            </a:r>
            <a:r>
              <a:rPr lang="vi-VN" sz="4000"/>
              <a:t> là một phương pháp mã hóa văn bản bằng cách sử dụng xen kẽ một số phép mã hóa Caesar khác nhau dựa trên các chữ cái của một từ khóa. Nó là một dạng đơn giản của mật mã thay thế dùng nhiều bảng chữ cái.</a:t>
            </a:r>
          </a:p>
          <a:p>
            <a:pPr algn="just">
              <a:lnSpc>
                <a:spcPct val="150000"/>
              </a:lnSpc>
            </a:pPr>
            <a:endParaRPr lang="vi-VN" sz="4000"/>
          </a:p>
        </p:txBody>
      </p:sp>
    </p:spTree>
    <p:extLst>
      <p:ext uri="{BB962C8B-B14F-4D97-AF65-F5344CB8AC3E}">
        <p14:creationId xmlns:p14="http://schemas.microsoft.com/office/powerpoint/2010/main" val="39883947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5" y="276225"/>
            <a:ext cx="11277599" cy="6134099"/>
          </a:xfrm>
        </p:spPr>
        <p:txBody>
          <a:bodyPr>
            <a:normAutofit/>
          </a:bodyPr>
          <a:lstStyle/>
          <a:p>
            <a:r>
              <a:rPr lang="vi-VN" sz="4800"/>
              <a:t>Để mã hóa, ta dùng một hình vuông Vigenère </a:t>
            </a:r>
            <a:r>
              <a:rPr lang="vi-VN" sz="4800"/>
              <a:t>(</a:t>
            </a:r>
            <a:r>
              <a:rPr lang="vi-VN" sz="4800" smtClean="0"/>
              <a:t>hình</a:t>
            </a:r>
            <a:r>
              <a:rPr lang="en-US" sz="4800" smtClean="0"/>
              <a:t> dưới</a:t>
            </a:r>
            <a:r>
              <a:rPr lang="vi-VN" sz="4800" smtClean="0"/>
              <a:t>). </a:t>
            </a:r>
            <a:r>
              <a:rPr lang="vi-VN" sz="4800"/>
              <a:t>Nó gồm 26 hàng, mỗi hàng dịch về bên trái một bước so với hàng phía trên, tạo thành 26 bảng mã Caesar. Trong quá trình mã hóa, tùy theo từ khóa mà mỗi thời điểm ta dùng một dòng khác nhau để mã hóa văn </a:t>
            </a:r>
            <a:r>
              <a:rPr lang="vi-VN" sz="4800"/>
              <a:t>bản</a:t>
            </a:r>
            <a:r>
              <a:rPr lang="vi-VN" sz="4800" smtClean="0"/>
              <a:t>.</a:t>
            </a:r>
            <a:endParaRPr lang="en-US" sz="4800" smtClean="0"/>
          </a:p>
          <a:p>
            <a:endParaRPr lang="en-US" sz="4800" smtClean="0"/>
          </a:p>
          <a:p>
            <a:endParaRPr lang="en-US" sz="4800"/>
          </a:p>
        </p:txBody>
      </p:sp>
    </p:spTree>
    <p:extLst>
      <p:ext uri="{BB962C8B-B14F-4D97-AF65-F5344CB8AC3E}">
        <p14:creationId xmlns:p14="http://schemas.microsoft.com/office/powerpoint/2010/main" val="3804208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https://drxhome.files.wordpress.com/2018/07/vigene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455612"/>
            <a:ext cx="8934450" cy="585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1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6225" y="323850"/>
            <a:ext cx="11563349" cy="6134100"/>
          </a:xfrm>
        </p:spPr>
        <p:txBody>
          <a:bodyPr>
            <a:normAutofit/>
          </a:bodyPr>
          <a:lstStyle/>
          <a:p>
            <a:r>
              <a:rPr lang="vi-VN" sz="2400"/>
              <a:t>Ví dụ, ta có văn bản cần mã hóa như sau:</a:t>
            </a:r>
            <a:endParaRPr lang="en-US" sz="2400"/>
          </a:p>
          <a:p>
            <a:pPr marL="0" indent="0">
              <a:buNone/>
            </a:pPr>
            <a:r>
              <a:rPr lang="en-US" sz="2400"/>
              <a:t>		ATTACKATDAWN</a:t>
            </a:r>
          </a:p>
          <a:p>
            <a:r>
              <a:rPr lang="vi-VN" sz="2400" smtClean="0"/>
              <a:t>Người gửi lựa chọn một từ khóa và viết nó lặp lại nhiều lần trên một dòng đến khi số chữ cái trên dòng bằng số chữ cái trong thông điệp, với từ khóa "LEMON" thì:</a:t>
            </a:r>
            <a:endParaRPr lang="en-US" sz="2400" smtClean="0"/>
          </a:p>
          <a:p>
            <a:pPr marL="0" indent="0">
              <a:buNone/>
            </a:pPr>
            <a:r>
              <a:rPr lang="en-US" sz="2400"/>
              <a:t>		LEMONLEMONLE</a:t>
            </a:r>
          </a:p>
          <a:p>
            <a:r>
              <a:rPr lang="vi-VN" sz="2400"/>
              <a:t>Chữ cái đầu tiên của văn bản, A, được mã hóa bằng bảng bắt đầu với L (chữ cái đầu tiên của từ khóa). Nó sẽ được mã hóa thành chữ cái trên dòng L và cột A của hình vuông Vigenère, đó là chữ L. Tương tự như vậy, chữ cái thư hai của văn bản sẽ được mã hóa bằng chữ cái thứ hai của từ khóa: chữ trên dòng E và cột T là X. Sau đây là bản mã</a:t>
            </a:r>
            <a:endParaRPr lang="en-US" sz="2400"/>
          </a:p>
          <a:p>
            <a:pPr marL="800100" lvl="2" indent="0">
              <a:buNone/>
            </a:pPr>
            <a:r>
              <a:rPr lang="en-US" sz="2400"/>
              <a:t>Văn bản: ATTACKATDAWN</a:t>
            </a:r>
          </a:p>
          <a:p>
            <a:pPr marL="800100" lvl="2" indent="0">
              <a:buNone/>
            </a:pPr>
            <a:r>
              <a:rPr lang="en-US" sz="2400"/>
              <a:t>Từ </a:t>
            </a:r>
            <a:r>
              <a:rPr lang="en-US" sz="2400"/>
              <a:t>khóa</a:t>
            </a:r>
            <a:r>
              <a:rPr lang="en-US" sz="2400" smtClean="0"/>
              <a:t>: LEMONLEMONLE</a:t>
            </a:r>
          </a:p>
          <a:p>
            <a:pPr marL="800100" lvl="2" indent="0">
              <a:buNone/>
            </a:pPr>
            <a:r>
              <a:rPr lang="en-US" sz="2400" smtClean="0"/>
              <a:t>Bản mã: LXFOPVEFRNHR</a:t>
            </a:r>
          </a:p>
          <a:p>
            <a:endParaRPr lang="en-US" sz="2400"/>
          </a:p>
        </p:txBody>
      </p:sp>
    </p:spTree>
    <p:extLst>
      <p:ext uri="{BB962C8B-B14F-4D97-AF65-F5344CB8AC3E}">
        <p14:creationId xmlns:p14="http://schemas.microsoft.com/office/powerpoint/2010/main" val="3304869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9454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1" cy="6850350"/>
          </a:xfrm>
          <a:prstGeom prst="rect">
            <a:avLst/>
          </a:prstGeom>
        </p:spPr>
      </p:pic>
    </p:spTree>
    <p:extLst>
      <p:ext uri="{BB962C8B-B14F-4D97-AF65-F5344CB8AC3E}">
        <p14:creationId xmlns:p14="http://schemas.microsoft.com/office/powerpoint/2010/main" val="302270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1569</TotalTime>
  <Words>217</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vt:lpstr>
      <vt:lpstr>Bảo Mật Thông Tin</vt:lpstr>
      <vt:lpstr>PowerPoint Presentation</vt:lpstr>
      <vt:lpstr>Khái niệm Bảo Mật Thông Tin</vt:lpstr>
      <vt:lpstr>Phương Pháp Mã Hóa Vigenere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Thịnh Võ</dc:creator>
  <cp:lastModifiedBy>1GUCCI</cp:lastModifiedBy>
  <cp:revision>33</cp:revision>
  <dcterms:created xsi:type="dcterms:W3CDTF">2021-04-04T07:31:21Z</dcterms:created>
  <dcterms:modified xsi:type="dcterms:W3CDTF">2021-04-09T05:00:49Z</dcterms:modified>
</cp:coreProperties>
</file>