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9" r:id="rId4"/>
    <p:sldId id="260" r:id="rId5"/>
    <p:sldId id="295" r:id="rId6"/>
    <p:sldId id="296" r:id="rId7"/>
    <p:sldId id="306" r:id="rId8"/>
    <p:sldId id="307" r:id="rId9"/>
    <p:sldId id="308" r:id="rId10"/>
    <p:sldId id="309" r:id="rId11"/>
    <p:sldId id="310" r:id="rId12"/>
    <p:sldId id="311" r:id="rId13"/>
    <p:sldId id="312" r:id="rId14"/>
    <p:sldId id="313" r:id="rId15"/>
    <p:sldId id="314" r:id="rId16"/>
    <p:sldId id="297" r:id="rId17"/>
    <p:sldId id="298" r:id="rId18"/>
    <p:sldId id="299" r:id="rId19"/>
    <p:sldId id="300" r:id="rId20"/>
    <p:sldId id="301" r:id="rId21"/>
    <p:sldId id="304" r:id="rId22"/>
    <p:sldId id="302" r:id="rId23"/>
    <p:sldId id="303" r:id="rId24"/>
    <p:sldId id="305" r:id="rId25"/>
    <p:sldId id="28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iCiel Nabila" pitchFamily="2" charset="0"/>
      <p:regular r:id="rId32"/>
    </p:embeddedFont>
    <p:embeddedFont>
      <p:font typeface="Red Hat Display" panose="020B0604020202020204" charset="0"/>
      <p:regular r:id="rId33"/>
      <p:bold r:id="rId34"/>
      <p:italic r:id="rId35"/>
      <p:boldItalic r:id="rId36"/>
    </p:embeddedFont>
    <p:embeddedFont>
      <p:font typeface="Red Hat Tex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ành Long" initials="William" lastIdx="1" clrIdx="0">
    <p:extLst>
      <p:ext uri="{19B8F6BF-5375-455C-9EA6-DF929625EA0E}">
        <p15:presenceInfo xmlns:p15="http://schemas.microsoft.com/office/powerpoint/2012/main" userId="Thành L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38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92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107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55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34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63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3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29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85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46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55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26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550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637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12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3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220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8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130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a:endParaRPr/>
          </a:p>
        </p:txBody>
      </p:sp>
      <p:sp>
        <p:nvSpPr>
          <p:cNvPr id="17" name="Google Shape;17;p3"/>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4091600" y="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 name="Google Shape;22;p4"/>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1pPr>
            <a:lvl2pPr marL="914400" lvl="1"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2pPr>
            <a:lvl3pPr marL="1371600" lvl="2"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3pPr>
            <a:lvl4pPr marL="1828800" lvl="3"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4pPr>
            <a:lvl5pPr marL="2286000" lvl="4"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5pPr>
            <a:lvl6pPr marL="2743200" lvl="5"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6pPr>
            <a:lvl7pPr marL="3200400" lvl="6"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7pPr>
            <a:lvl8pPr marL="3657600" lvl="7"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8pPr>
            <a:lvl9pPr marL="4114800" lvl="8" indent="-419100" algn="ctr" rtl="0">
              <a:spcBef>
                <a:spcPts val="800"/>
              </a:spcBef>
              <a:spcAft>
                <a:spcPts val="80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3593400" y="40520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4248351" y="1079736"/>
            <a:ext cx="4047900" cy="298402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600">
                <a:latin typeface="iCiel Nabila" pitchFamily="2" charset="0"/>
              </a:rPr>
              <a:t>Bảo mật thông tin</a:t>
            </a:r>
            <a:br>
              <a:rPr lang="en-US" sz="3600">
                <a:latin typeface="iCiel Nabila" pitchFamily="2" charset="0"/>
              </a:rPr>
            </a:br>
            <a:br>
              <a:rPr lang="en-US" sz="3600">
                <a:latin typeface="iCiel Nabila" pitchFamily="2" charset="0"/>
              </a:rPr>
            </a:br>
            <a:r>
              <a:rPr lang="en-US" sz="3600">
                <a:latin typeface="iCiel Nabila" pitchFamily="2" charset="0"/>
              </a:rPr>
              <a:t>Quản lý nhân sự</a:t>
            </a:r>
            <a:br>
              <a:rPr lang="en-US" sz="3600">
                <a:latin typeface="iCiel Nabila" pitchFamily="2" charset="0"/>
              </a:rPr>
            </a:br>
            <a:br>
              <a:rPr lang="en-US" sz="3600">
                <a:latin typeface="iCiel Nabila" pitchFamily="2" charset="0"/>
              </a:rPr>
            </a:br>
            <a:r>
              <a:rPr lang="en-US" sz="3600">
                <a:latin typeface="iCiel Nabila" pitchFamily="2" charset="0"/>
              </a:rPr>
              <a:t>Nhóm 7</a:t>
            </a:r>
            <a:endParaRPr sz="3600">
              <a:latin typeface="iCiel Nabila" pitchFamily="2" charset="0"/>
            </a:endParaRPr>
          </a:p>
        </p:txBody>
      </p:sp>
      <p:pic>
        <p:nvPicPr>
          <p:cNvPr id="1026" name="Picture 2" descr="White Laptop Png, Transparent Png - 845x609(#1036487) - PngFind">
            <a:extLst>
              <a:ext uri="{FF2B5EF4-FFF2-40B4-BE49-F238E27FC236}">
                <a16:creationId xmlns:a16="http://schemas.microsoft.com/office/drawing/2014/main" id="{728F95A6-0780-4E61-8984-2C6D89DF36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822" b="88682" l="5000" r="96429">
                        <a14:foregroundMark x1="18095" y1="69147" x2="42262" y2="73178"/>
                        <a14:foregroundMark x1="42262" y1="73178" x2="65000" y2="72248"/>
                        <a14:foregroundMark x1="65000" y1="72248" x2="76310" y2="72403"/>
                        <a14:foregroundMark x1="69643" y1="72403" x2="51548" y2="75659"/>
                        <a14:foregroundMark x1="51548" y1="75659" x2="13571" y2="71473"/>
                        <a14:foregroundMark x1="13571" y1="71473" x2="13452" y2="71628"/>
                        <a14:foregroundMark x1="13795" y1="11473" x2="13810" y2="8837"/>
                        <a14:foregroundMark x1="13452" y1="71628" x2="13795" y2="11473"/>
                        <a14:foregroundMark x1="14643" y1="6977" x2="14643" y2="6977"/>
                        <a14:foregroundMark x1="13929" y1="7752" x2="28452" y2="8682"/>
                        <a14:foregroundMark x1="28452" y1="8682" x2="50595" y2="6822"/>
                        <a14:foregroundMark x1="50595" y1="6822" x2="65357" y2="8372"/>
                        <a14:foregroundMark x1="65357" y1="8372" x2="80357" y2="7442"/>
                        <a14:foregroundMark x1="80357" y1="7442" x2="86786" y2="8837"/>
                        <a14:foregroundMark x1="49167" y1="9612" x2="49167" y2="9612"/>
                        <a14:foregroundMark x1="86667" y1="10853" x2="88214" y2="29612"/>
                        <a14:foregroundMark x1="88214" y1="29612" x2="87857" y2="39070"/>
                        <a14:foregroundMark x1="87857" y1="39070" x2="87619" y2="39535"/>
                        <a14:foregroundMark x1="87619" y1="39535" x2="87381" y2="67132"/>
                        <a14:foregroundMark x1="85476" y1="67287" x2="22738" y2="70078"/>
                        <a14:foregroundMark x1="22738" y1="70078" x2="21905" y2="69612"/>
                        <a14:foregroundMark x1="17976" y1="66512" x2="26548" y2="67752"/>
                        <a14:foregroundMark x1="26548" y1="67752" x2="44881" y2="65116"/>
                        <a14:foregroundMark x1="49881" y1="66047" x2="73095" y2="64341"/>
                        <a14:foregroundMark x1="73095" y1="64341" x2="81905" y2="65426"/>
                        <a14:foregroundMark x1="55357" y1="8217" x2="55357" y2="8217"/>
                        <a14:foregroundMark x1="83214" y1="74264" x2="83214" y2="74264"/>
                        <a14:foregroundMark x1="75833" y1="71318" x2="75833" y2="71318"/>
                        <a14:foregroundMark x1="16905" y1="74729" x2="16905" y2="74729"/>
                        <a14:foregroundMark x1="12619" y1="73023" x2="12619" y2="73023"/>
                        <a14:foregroundMark x1="10833" y1="70698" x2="10833" y2="70698"/>
                        <a14:foregroundMark x1="11190" y1="70078" x2="11190" y2="70078"/>
                        <a14:foregroundMark x1="13214" y1="67907" x2="9524" y2="74109"/>
                        <a14:foregroundMark x1="11310" y1="67597" x2="6429" y2="75504"/>
                        <a14:foregroundMark x1="10833" y1="68527" x2="5595" y2="75349"/>
                        <a14:foregroundMark x1="5595" y1="75349" x2="5119" y2="76589"/>
                        <a14:foregroundMark x1="88929" y1="70388" x2="92381" y2="75504"/>
                        <a14:foregroundMark x1="49405" y1="10388" x2="49405" y2="10388"/>
                        <a14:foregroundMark x1="92143" y1="72248" x2="92143" y2="72248"/>
                        <a14:foregroundMark x1="94048" y1="74109" x2="94048" y2="74109"/>
                        <a14:foregroundMark x1="96429" y1="75969" x2="96429" y2="75969"/>
                        <a14:foregroundMark x1="7381" y1="77364" x2="7381" y2="77364"/>
                        <a14:foregroundMark x1="38690" y1="77054" x2="38690" y2="77054"/>
                        <a14:foregroundMark x1="35595" y1="77209" x2="42857" y2="77674"/>
                        <a14:foregroundMark x1="42857" y1="77674" x2="57619" y2="75969"/>
                        <a14:foregroundMark x1="57619" y1="75969" x2="92976" y2="77364"/>
                        <a14:foregroundMark x1="95476" y1="75194" x2="95476" y2="75194"/>
                        <a14:foregroundMark x1="95833" y1="73953" x2="88929" y2="66977"/>
                        <a14:backgroundMark x1="67143" y1="45581" x2="63333" y2="46667"/>
                        <a14:backgroundMark x1="44286" y1="39535" x2="51786" y2="46512"/>
                        <a14:backgroundMark x1="51786" y1="46512" x2="59048" y2="49302"/>
                        <a14:backgroundMark x1="59048" y1="49302" x2="62976" y2="45271"/>
                        <a14:backgroundMark x1="34762" y1="35659" x2="42738" y2="45271"/>
                        <a14:backgroundMark x1="42738" y1="45271" x2="64048" y2="54574"/>
                        <a14:backgroundMark x1="41221" y1="79844" x2="41429" y2="80310"/>
                        <a14:backgroundMark x1="41429" y1="80310" x2="57619" y2="89922"/>
                        <a14:backgroundMark x1="57619" y1="89922" x2="62976" y2="90853"/>
                        <a14:backgroundMark x1="92499" y1="78323" x2="95238" y2="78450"/>
                        <a14:backgroundMark x1="72213" y1="78800" x2="77976" y2="86512"/>
                        <a14:backgroundMark x1="14643" y1="11473" x2="14643" y2="11473"/>
                      </a14:backgroundRemoval>
                    </a14:imgEffect>
                  </a14:imgLayer>
                </a14:imgProps>
              </a:ext>
              <a:ext uri="{28A0092B-C50C-407E-A947-70E740481C1C}">
                <a14:useLocalDpi xmlns:a14="http://schemas.microsoft.com/office/drawing/2010/main" val="0"/>
              </a:ext>
            </a:extLst>
          </a:blip>
          <a:srcRect/>
          <a:stretch>
            <a:fillRect/>
          </a:stretch>
        </p:blipFill>
        <p:spPr bwMode="auto">
          <a:xfrm>
            <a:off x="520352" y="1366014"/>
            <a:ext cx="3140868" cy="2411472"/>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oogle Shape;70;p12"/>
          <p:cNvGrpSpPr/>
          <p:nvPr/>
        </p:nvGrpSpPr>
        <p:grpSpPr>
          <a:xfrm>
            <a:off x="1219433" y="1789043"/>
            <a:ext cx="1742706" cy="963544"/>
            <a:chOff x="1183947" y="2091916"/>
            <a:chExt cx="2950943" cy="1631579"/>
          </a:xfrm>
        </p:grpSpPr>
        <p:sp>
          <p:nvSpPr>
            <p:cNvPr id="71" name="Google Shape;71;p12"/>
            <p:cNvSpPr/>
            <p:nvPr/>
          </p:nvSpPr>
          <p:spPr>
            <a:xfrm>
              <a:off x="1746983" y="2125896"/>
              <a:ext cx="1516263" cy="1034563"/>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3157983" y="2091916"/>
              <a:ext cx="413881" cy="1068542"/>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1183947" y="2597299"/>
              <a:ext cx="1126196" cy="1126196"/>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3008694" y="2597299"/>
              <a:ext cx="1126196" cy="1126196"/>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1987766" y="2091916"/>
              <a:ext cx="481840" cy="40803"/>
            </a:xfrm>
            <a:custGeom>
              <a:avLst/>
              <a:gdLst/>
              <a:ahLst/>
              <a:cxnLst/>
              <a:rect l="l" t="t" r="r" b="b"/>
              <a:pathLst>
                <a:path w="3460" h="293" fill="none" extrusionOk="0">
                  <a:moveTo>
                    <a:pt x="1" y="1"/>
                  </a:moveTo>
                  <a:lnTo>
                    <a:pt x="3459" y="293"/>
                  </a:lnTo>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3466587" y="3055194"/>
              <a:ext cx="207080" cy="207080"/>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1645182" y="3055194"/>
              <a:ext cx="207080" cy="207080"/>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solidFill>
              <a:schemeClr val="lt1"/>
            </a:solid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vi-VN" sz="2400" b="0" i="0">
              <a:solidFill>
                <a:srgbClr val="181818"/>
              </a:solidFill>
              <a:effectLst/>
              <a:latin typeface="Arimo"/>
            </a:endParaRPr>
          </a:p>
        </p:txBody>
      </p:sp>
      <p:pic>
        <p:nvPicPr>
          <p:cNvPr id="1026" name="Picture 2" descr="Thám mật mã Vigenère">
            <a:extLst>
              <a:ext uri="{FF2B5EF4-FFF2-40B4-BE49-F238E27FC236}">
                <a16:creationId xmlns:a16="http://schemas.microsoft.com/office/drawing/2014/main" id="{591BEDE8-5FF6-49CD-BF72-5D3734696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680" y="892957"/>
            <a:ext cx="7141992" cy="10792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18B974-6D8A-4C6B-96DD-8CBEF2301225}"/>
              </a:ext>
            </a:extLst>
          </p:cNvPr>
          <p:cNvSpPr txBox="1"/>
          <p:nvPr/>
        </p:nvSpPr>
        <p:spPr>
          <a:xfrm>
            <a:off x="1753724" y="2432646"/>
            <a:ext cx="6145286" cy="738664"/>
          </a:xfrm>
          <a:prstGeom prst="rect">
            <a:avLst/>
          </a:prstGeom>
          <a:noFill/>
        </p:spPr>
        <p:txBody>
          <a:bodyPr wrap="square">
            <a:spAutoFit/>
          </a:bodyPr>
          <a:lstStyle/>
          <a:p>
            <a:r>
              <a:rPr lang="vi-VN" b="0" i="0">
                <a:solidFill>
                  <a:srgbClr val="181818"/>
                </a:solidFill>
                <a:effectLst/>
                <a:latin typeface="+mj-lt"/>
              </a:rPr>
              <a:t>Đoạn lặp lại loạt </a:t>
            </a:r>
            <a:r>
              <a:rPr lang="vi-VN" b="1" i="1">
                <a:solidFill>
                  <a:srgbClr val="4B0082"/>
                </a:solidFill>
                <a:effectLst/>
                <a:latin typeface="+mj-lt"/>
              </a:rPr>
              <a:t>VHVS</a:t>
            </a:r>
            <a:r>
              <a:rPr lang="vi-VN" b="0" i="0">
                <a:solidFill>
                  <a:srgbClr val="181818"/>
                </a:solidFill>
                <a:effectLst/>
                <a:latin typeface="+mj-lt"/>
              </a:rPr>
              <a:t> gồm 18 ký tự, gợi ý rằng độ dài khóa có thể là 18, 9, 6, 3, 2. Còn đoạn lặp lại loạt </a:t>
            </a:r>
            <a:r>
              <a:rPr lang="vi-VN" b="1" i="0">
                <a:solidFill>
                  <a:srgbClr val="40E0D0"/>
                </a:solidFill>
                <a:effectLst/>
                <a:latin typeface="+mj-lt"/>
              </a:rPr>
              <a:t>QUCE</a:t>
            </a:r>
            <a:r>
              <a:rPr lang="vi-VN" b="0" i="0">
                <a:solidFill>
                  <a:srgbClr val="181818"/>
                </a:solidFill>
                <a:effectLst/>
                <a:latin typeface="+mj-lt"/>
              </a:rPr>
              <a:t> là 30 ký tự, gợi ý độ dài khóa là 30, 15, 10, 6, 5, 3, 2. Kết hợp lại, độ dài khóa có thể là 6, 3 hoặc 2.</a:t>
            </a:r>
            <a:endParaRPr lang="vi-VN">
              <a:latin typeface="+mj-lt"/>
            </a:endParaRPr>
          </a:p>
        </p:txBody>
      </p:sp>
    </p:spTree>
    <p:extLst>
      <p:ext uri="{BB962C8B-B14F-4D97-AF65-F5344CB8AC3E}">
        <p14:creationId xmlns:p14="http://schemas.microsoft.com/office/powerpoint/2010/main" val="1478865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latin typeface="iCiel Nabila" pitchFamily="2" charset="0"/>
              </a:rPr>
              <a:t>Giới Thiệu về Thuật toán</a:t>
            </a:r>
            <a:endParaRPr sz="4000">
              <a:latin typeface="iCiel Nabila" pitchFamily="2" charset="0"/>
            </a:endParaRPr>
          </a:p>
        </p:txBody>
      </p:sp>
      <p:sp>
        <p:nvSpPr>
          <p:cNvPr id="106" name="Google Shape;106;p15"/>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a:t>Mã hoá MD5</a:t>
            </a:r>
            <a:endParaRPr/>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a:solidFill>
                  <a:schemeClr val="accent4"/>
                </a:solidFill>
                <a:latin typeface="Red Hat Display"/>
                <a:ea typeface="Red Hat Display"/>
                <a:cs typeface="Red Hat Display"/>
                <a:sym typeface="Red Hat Display"/>
              </a:rPr>
              <a:t>2</a:t>
            </a:r>
            <a:endParaRPr sz="9600" b="1">
              <a:solidFill>
                <a:schemeClr val="accent4"/>
              </a:solidFill>
              <a:latin typeface="Red Hat Display"/>
              <a:ea typeface="Red Hat Display"/>
              <a:cs typeface="Red Hat Display"/>
              <a:sym typeface="Red Hat Display"/>
            </a:endParaRPr>
          </a:p>
        </p:txBody>
      </p:sp>
    </p:spTree>
    <p:extLst>
      <p:ext uri="{BB962C8B-B14F-4D97-AF65-F5344CB8AC3E}">
        <p14:creationId xmlns:p14="http://schemas.microsoft.com/office/powerpoint/2010/main" val="2179281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a:solidFill>
                  <a:srgbClr val="181818"/>
                </a:solidFill>
                <a:latin typeface="+mj-lt"/>
              </a:rPr>
              <a:t>M</a:t>
            </a:r>
            <a:r>
              <a:rPr lang="vi-VN" sz="2400" b="0" i="0">
                <a:solidFill>
                  <a:srgbClr val="181818"/>
                </a:solidFill>
                <a:effectLst/>
                <a:latin typeface="+mj-lt"/>
              </a:rPr>
              <a:t>ã hóa MD5 là mã hóa một chiều.  MD5 là viết tắt tiếng Anh của Message-Digest algorithm 5. Mã hóa MD5 là một hàm băm mật mã học được sử dụng phổ biến với giá trị Hash dài 128-bit. Là một chuẩn Internet (RFC 1321), MD5 đã được dùng trong nhiều ứng dụng bảo mật, và cũng được dùng phổ biến để kiểm tra tính toàn vẹn của tập tin.</a:t>
            </a:r>
            <a:endParaRPr lang="en-US" sz="2400" b="0" i="0">
              <a:solidFill>
                <a:srgbClr val="181818"/>
              </a:solidFill>
              <a:effectLst/>
              <a:latin typeface="+mj-lt"/>
            </a:endParaRPr>
          </a:p>
          <a:p>
            <a:pPr algn="ctr"/>
            <a:r>
              <a:rPr lang="vi-VN" sz="2400" b="0" i="0">
                <a:solidFill>
                  <a:srgbClr val="181818"/>
                </a:solidFill>
                <a:effectLst/>
                <a:latin typeface="+mj-lt"/>
              </a:rPr>
              <a:t>Một bảng băm MD5 thường được diễn tả bằng một số hệ thập lục phân 32 ký tự.</a:t>
            </a:r>
          </a:p>
          <a:p>
            <a:pPr algn="ctr"/>
            <a:endParaRPr lang="en-US" sz="2400" b="0" i="0">
              <a:solidFill>
                <a:srgbClr val="181818"/>
              </a:solidFill>
              <a:effectLst/>
              <a:latin typeface="+mj-lt"/>
            </a:endParaRPr>
          </a:p>
          <a:p>
            <a:pPr algn="ctr"/>
            <a:endParaRPr lang="vi-VN" sz="2400" b="0" i="0">
              <a:solidFill>
                <a:srgbClr val="181818"/>
              </a:solidFill>
              <a:effectLst/>
              <a:latin typeface="+mj-lt"/>
            </a:endParaRPr>
          </a:p>
        </p:txBody>
      </p:sp>
    </p:spTree>
    <p:extLst>
      <p:ext uri="{BB962C8B-B14F-4D97-AF65-F5344CB8AC3E}">
        <p14:creationId xmlns:p14="http://schemas.microsoft.com/office/powerpoint/2010/main" val="708944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a:latin typeface="iCiel Nabila" pitchFamily="2" charset="0"/>
              </a:rPr>
              <a:t>Ứng Dụng Của Mã Hoá MD5 </a:t>
            </a:r>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281507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400">
                <a:solidFill>
                  <a:srgbClr val="181818"/>
                </a:solidFill>
                <a:latin typeface="+mj-lt"/>
              </a:rPr>
              <a:t>Mã hóa MD5 ngoài việc được sử dụng trong việc tạo mật khẩu cho các CMS, phần mềm hoặc các tools khác có sử dụng xác thực người dùng thì còn được ứng dụng trong việc xác thực tệp tin (files). Khi tạo ra một file nào đó, tác giả hay cho kèm theo mã SHA1 hoặc mã hóa MD5 của file đó.</a:t>
            </a:r>
          </a:p>
        </p:txBody>
      </p:sp>
    </p:spTree>
    <p:extLst>
      <p:ext uri="{BB962C8B-B14F-4D97-AF65-F5344CB8AC3E}">
        <p14:creationId xmlns:p14="http://schemas.microsoft.com/office/powerpoint/2010/main" val="41999473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400">
                <a:solidFill>
                  <a:srgbClr val="181818"/>
                </a:solidFill>
                <a:latin typeface="+mj-lt"/>
              </a:rPr>
              <a:t>Khi download file về bạn chỉ cần kiểm tra mã hóa MD5 (hoặc SHA1, SHA256… tùy vào mã mà tác giả đưa ra) của tệp tin tải về có trùng với mã hóa của tác giả cho hay không. Nếu nó trùng nhau thì có nghĩa file bạn tải về là file gốc của tác giả. Nếu nó không trùng thì có nghĩa file đó đã bị can thiệp (sửa chữa).</a:t>
            </a:r>
          </a:p>
        </p:txBody>
      </p:sp>
    </p:spTree>
    <p:extLst>
      <p:ext uri="{BB962C8B-B14F-4D97-AF65-F5344CB8AC3E}">
        <p14:creationId xmlns:p14="http://schemas.microsoft.com/office/powerpoint/2010/main" val="1790192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latin typeface="iCiel Nabila" pitchFamily="2" charset="0"/>
              </a:rPr>
              <a:t>Giới Thiệu về ứng dụng</a:t>
            </a:r>
            <a:endParaRPr sz="4000">
              <a:latin typeface="iCiel Nabila" pitchFamily="2" charset="0"/>
            </a:endParaRPr>
          </a:p>
        </p:txBody>
      </p:sp>
      <p:sp>
        <p:nvSpPr>
          <p:cNvPr id="106" name="Google Shape;106;p15"/>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a:t>Quản lý nhân sự</a:t>
            </a:r>
            <a:endParaRPr/>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9600" b="1">
                <a:solidFill>
                  <a:schemeClr val="accent4"/>
                </a:solidFill>
                <a:latin typeface="Red Hat Display"/>
                <a:ea typeface="Red Hat Display"/>
                <a:cs typeface="Red Hat Display"/>
                <a:sym typeface="Red Hat Display"/>
              </a:rPr>
              <a:t>3</a:t>
            </a:r>
            <a:endParaRPr sz="9600" b="1">
              <a:solidFill>
                <a:schemeClr val="accent4"/>
              </a:solidFill>
              <a:latin typeface="Red Hat Display"/>
              <a:ea typeface="Red Hat Display"/>
              <a:cs typeface="Red Hat Display"/>
              <a:sym typeface="Red Hat Display"/>
            </a:endParaRPr>
          </a:p>
        </p:txBody>
      </p:sp>
    </p:spTree>
    <p:extLst>
      <p:ext uri="{BB962C8B-B14F-4D97-AF65-F5344CB8AC3E}">
        <p14:creationId xmlns:p14="http://schemas.microsoft.com/office/powerpoint/2010/main" val="2047909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a:latin typeface="Red Hat Display"/>
                <a:ea typeface="Red Hat Display"/>
                <a:cs typeface="Red Hat Display"/>
                <a:sym typeface="Red Hat Display"/>
              </a:rPr>
              <a:t>Form Login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FABF2E7-7520-424E-8314-8FA4C8AB0284}"/>
              </a:ext>
            </a:extLst>
          </p:cNvPr>
          <p:cNvPicPr>
            <a:picLocks noChangeAspect="1"/>
          </p:cNvPicPr>
          <p:nvPr/>
        </p:nvPicPr>
        <p:blipFill>
          <a:blip r:embed="rId3"/>
          <a:stretch>
            <a:fillRect/>
          </a:stretch>
        </p:blipFill>
        <p:spPr>
          <a:xfrm>
            <a:off x="4454237" y="1367205"/>
            <a:ext cx="3539514" cy="2269613"/>
          </a:xfrm>
          <a:prstGeom prst="rect">
            <a:avLst/>
          </a:prstGeom>
        </p:spPr>
      </p:pic>
    </p:spTree>
    <p:extLst>
      <p:ext uri="{BB962C8B-B14F-4D97-AF65-F5344CB8AC3E}">
        <p14:creationId xmlns:p14="http://schemas.microsoft.com/office/powerpoint/2010/main" val="2017150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 name="Picture 3">
            <a:extLst>
              <a:ext uri="{FF2B5EF4-FFF2-40B4-BE49-F238E27FC236}">
                <a16:creationId xmlns:a16="http://schemas.microsoft.com/office/drawing/2014/main" id="{1440B849-6966-446F-BBF6-8F1003BFAC55}"/>
              </a:ext>
            </a:extLst>
          </p:cNvPr>
          <p:cNvPicPr>
            <a:picLocks noChangeAspect="1"/>
          </p:cNvPicPr>
          <p:nvPr/>
        </p:nvPicPr>
        <p:blipFill>
          <a:blip r:embed="rId3"/>
          <a:stretch>
            <a:fillRect/>
          </a:stretch>
        </p:blipFill>
        <p:spPr>
          <a:xfrm>
            <a:off x="4433455" y="1367205"/>
            <a:ext cx="3560295" cy="2288352"/>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a:latin typeface="Red Hat Display"/>
                <a:ea typeface="Red Hat Display"/>
                <a:cs typeface="Red Hat Display"/>
                <a:sym typeface="Red Hat Display"/>
              </a:rPr>
              <a:t>Form Đăng ký</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4214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3" name="Picture 2">
            <a:extLst>
              <a:ext uri="{FF2B5EF4-FFF2-40B4-BE49-F238E27FC236}">
                <a16:creationId xmlns:a16="http://schemas.microsoft.com/office/drawing/2014/main" id="{FBC10140-33DF-43FB-976E-D031FCE31678}"/>
              </a:ext>
            </a:extLst>
          </p:cNvPr>
          <p:cNvPicPr>
            <a:picLocks noChangeAspect="1"/>
          </p:cNvPicPr>
          <p:nvPr/>
        </p:nvPicPr>
        <p:blipFill>
          <a:blip r:embed="rId3"/>
          <a:stretch>
            <a:fillRect/>
          </a:stretch>
        </p:blipFill>
        <p:spPr>
          <a:xfrm>
            <a:off x="4419601" y="1337071"/>
            <a:ext cx="3574150" cy="2289794"/>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a:latin typeface="Red Hat Display"/>
                <a:ea typeface="Red Hat Display"/>
                <a:cs typeface="Red Hat Display"/>
                <a:sym typeface="Red Hat Display"/>
              </a:rPr>
              <a:t>Form Chính</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0082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Nhóm 1</a:t>
            </a:r>
            <a:endParaRPr/>
          </a:p>
        </p:txBody>
      </p:sp>
      <p:sp>
        <p:nvSpPr>
          <p:cNvPr id="83" name="Google Shape;83;p13"/>
          <p:cNvSpPr txBox="1">
            <a:spLocks noGrp="1"/>
          </p:cNvSpPr>
          <p:nvPr>
            <p:ph type="body" idx="2"/>
          </p:nvPr>
        </p:nvSpPr>
        <p:spPr>
          <a:xfrm>
            <a:off x="5182292" y="2285793"/>
            <a:ext cx="3367500" cy="633300"/>
          </a:xfrm>
          <a:prstGeom prst="rect">
            <a:avLst/>
          </a:prstGeom>
        </p:spPr>
        <p:txBody>
          <a:bodyPr spcFirstLastPara="1" wrap="square" lIns="0" tIns="0" rIns="0" bIns="0" anchor="t" anchorCtr="0">
            <a:noAutofit/>
          </a:bodyPr>
          <a:lstStyle/>
          <a:p>
            <a:pPr marL="342900" indent="-342900"/>
            <a:r>
              <a:rPr lang="en-US" sz="2400" b="1">
                <a:latin typeface="iCiel Nabila" pitchFamily="2" charset="0"/>
              </a:rPr>
              <a:t>Đặng Phước Tài</a:t>
            </a:r>
            <a:endParaRPr sz="2400">
              <a:latin typeface="iCiel Nabila" pitchFamily="2" charset="0"/>
            </a:endParaRPr>
          </a:p>
          <a:p>
            <a:pPr marL="342900" indent="-342900">
              <a:spcBef>
                <a:spcPts val="800"/>
              </a:spcBef>
              <a:spcAft>
                <a:spcPts val="800"/>
              </a:spcAft>
              <a:buClr>
                <a:schemeClr val="dk1"/>
              </a:buClr>
              <a:buSzPts val="1100"/>
            </a:pPr>
            <a:endParaRPr sz="2400" b="1">
              <a:latin typeface="iCiel Nabila" pitchFamily="2" charset="0"/>
            </a:endParaRPr>
          </a:p>
        </p:txBody>
      </p:sp>
      <p:sp>
        <p:nvSpPr>
          <p:cNvPr id="84" name="Google Shape;84;p13"/>
          <p:cNvSpPr txBox="1">
            <a:spLocks noGrp="1"/>
          </p:cNvSpPr>
          <p:nvPr>
            <p:ph type="body" idx="1"/>
          </p:nvPr>
        </p:nvSpPr>
        <p:spPr>
          <a:xfrm>
            <a:off x="1044350" y="2285793"/>
            <a:ext cx="3840070" cy="633300"/>
          </a:xfrm>
          <a:prstGeom prst="rect">
            <a:avLst/>
          </a:prstGeom>
        </p:spPr>
        <p:txBody>
          <a:bodyPr spcFirstLastPara="1" wrap="square" lIns="0" tIns="0" rIns="0" bIns="0" anchor="t" anchorCtr="0">
            <a:noAutofit/>
          </a:bodyPr>
          <a:lstStyle/>
          <a:p>
            <a:pPr marL="342900" indent="-342900"/>
            <a:r>
              <a:rPr lang="en-US" sz="2400" b="1">
                <a:latin typeface="iCiel Nabila" pitchFamily="2" charset="0"/>
              </a:rPr>
              <a:t>Lê Nguyễn Thành Long</a:t>
            </a:r>
            <a:endParaRPr lang="vi-VN" sz="2400">
              <a:latin typeface="iCiel Nabila" pitchFamily="2" charset="0"/>
            </a:endParaRPr>
          </a:p>
        </p:txBody>
      </p:sp>
      <p:sp>
        <p:nvSpPr>
          <p:cNvPr id="86" name="Google Shape;86;p1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87" name="Google Shape;87;p13"/>
          <p:cNvGrpSpPr/>
          <p:nvPr/>
        </p:nvGrpSpPr>
        <p:grpSpPr>
          <a:xfrm>
            <a:off x="619717" y="959314"/>
            <a:ext cx="233377" cy="199823"/>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 name="Picture 3">
            <a:extLst>
              <a:ext uri="{FF2B5EF4-FFF2-40B4-BE49-F238E27FC236}">
                <a16:creationId xmlns:a16="http://schemas.microsoft.com/office/drawing/2014/main" id="{0DE29F5C-8F76-426B-A859-8EBC3E81F027}"/>
              </a:ext>
            </a:extLst>
          </p:cNvPr>
          <p:cNvPicPr>
            <a:picLocks noChangeAspect="1"/>
          </p:cNvPicPr>
          <p:nvPr/>
        </p:nvPicPr>
        <p:blipFill>
          <a:blip r:embed="rId3"/>
          <a:stretch>
            <a:fillRect/>
          </a:stretch>
        </p:blipFill>
        <p:spPr>
          <a:xfrm>
            <a:off x="4433455" y="1367205"/>
            <a:ext cx="3560295" cy="2276438"/>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a:latin typeface="Red Hat Display"/>
                <a:ea typeface="Red Hat Display"/>
                <a:cs typeface="Red Hat Display"/>
                <a:sym typeface="Red Hat Display"/>
              </a:rPr>
              <a:t>Form Quản lý nhân viên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1553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a:latin typeface="Red Hat Display"/>
                <a:ea typeface="Red Hat Display"/>
                <a:cs typeface="Red Hat Display"/>
                <a:sym typeface="Red Hat Display"/>
              </a:rPr>
              <a:t>Form Quản lý </a:t>
            </a:r>
          </a:p>
          <a:p>
            <a:pPr marL="0" lvl="0" indent="0" algn="ctr" rtl="0">
              <a:spcBef>
                <a:spcPts val="0"/>
              </a:spcBef>
              <a:spcAft>
                <a:spcPts val="0"/>
              </a:spcAft>
              <a:buNone/>
            </a:pPr>
            <a:r>
              <a:rPr lang="en-US" b="1">
                <a:latin typeface="Red Hat Display"/>
                <a:ea typeface="Red Hat Display"/>
                <a:cs typeface="Red Hat Display"/>
                <a:sym typeface="Red Hat Display"/>
              </a:rPr>
              <a:t>dự án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2CCAF80-1283-43A0-90EF-103D5826E2CE}"/>
              </a:ext>
            </a:extLst>
          </p:cNvPr>
          <p:cNvPicPr>
            <a:picLocks noChangeAspect="1"/>
          </p:cNvPicPr>
          <p:nvPr/>
        </p:nvPicPr>
        <p:blipFill>
          <a:blip r:embed="rId3"/>
          <a:stretch>
            <a:fillRect/>
          </a:stretch>
        </p:blipFill>
        <p:spPr>
          <a:xfrm>
            <a:off x="4412673" y="1367206"/>
            <a:ext cx="3581077" cy="2264056"/>
          </a:xfrm>
          <a:prstGeom prst="rect">
            <a:avLst/>
          </a:prstGeom>
        </p:spPr>
      </p:pic>
    </p:spTree>
    <p:extLst>
      <p:ext uri="{BB962C8B-B14F-4D97-AF65-F5344CB8AC3E}">
        <p14:creationId xmlns:p14="http://schemas.microsoft.com/office/powerpoint/2010/main" val="2296392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3" name="Picture 2">
            <a:extLst>
              <a:ext uri="{FF2B5EF4-FFF2-40B4-BE49-F238E27FC236}">
                <a16:creationId xmlns:a16="http://schemas.microsoft.com/office/drawing/2014/main" id="{B4F26971-1947-4A74-9152-9691B8B7F668}"/>
              </a:ext>
            </a:extLst>
          </p:cNvPr>
          <p:cNvPicPr>
            <a:picLocks noChangeAspect="1"/>
          </p:cNvPicPr>
          <p:nvPr/>
        </p:nvPicPr>
        <p:blipFill>
          <a:blip r:embed="rId3"/>
          <a:stretch>
            <a:fillRect/>
          </a:stretch>
        </p:blipFill>
        <p:spPr>
          <a:xfrm>
            <a:off x="4426528" y="1367205"/>
            <a:ext cx="3554820" cy="2316329"/>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a:latin typeface="Red Hat Display"/>
                <a:ea typeface="Red Hat Display"/>
                <a:cs typeface="Red Hat Display"/>
                <a:sym typeface="Red Hat Display"/>
              </a:rPr>
              <a:t>Form Quản lý phòng ban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9703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 name="Picture 3">
            <a:extLst>
              <a:ext uri="{FF2B5EF4-FFF2-40B4-BE49-F238E27FC236}">
                <a16:creationId xmlns:a16="http://schemas.microsoft.com/office/drawing/2014/main" id="{22A7717D-692A-4041-B0A2-6839A88755C8}"/>
              </a:ext>
            </a:extLst>
          </p:cNvPr>
          <p:cNvPicPr>
            <a:picLocks noChangeAspect="1"/>
          </p:cNvPicPr>
          <p:nvPr/>
        </p:nvPicPr>
        <p:blipFill>
          <a:blip r:embed="rId3"/>
          <a:stretch>
            <a:fillRect/>
          </a:stretch>
        </p:blipFill>
        <p:spPr>
          <a:xfrm>
            <a:off x="4405745" y="1367206"/>
            <a:ext cx="3588005" cy="2360068"/>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a:latin typeface="Red Hat Display"/>
                <a:ea typeface="Red Hat Display"/>
                <a:cs typeface="Red Hat Display"/>
                <a:sym typeface="Red Hat Display"/>
              </a:rPr>
              <a:t>Form Quản lý </a:t>
            </a:r>
          </a:p>
          <a:p>
            <a:pPr marL="0" lvl="0" indent="0" algn="ctr" rtl="0">
              <a:spcBef>
                <a:spcPts val="0"/>
              </a:spcBef>
              <a:spcAft>
                <a:spcPts val="0"/>
              </a:spcAft>
              <a:buNone/>
            </a:pPr>
            <a:r>
              <a:rPr lang="en-US" b="1">
                <a:latin typeface="Red Hat Display"/>
                <a:ea typeface="Red Hat Display"/>
                <a:cs typeface="Red Hat Display"/>
                <a:sym typeface="Red Hat Display"/>
              </a:rPr>
              <a:t>tài khoản</a:t>
            </a:r>
          </a:p>
          <a:p>
            <a:pPr marL="0" lvl="0" indent="0" algn="ctr" rtl="0">
              <a:spcBef>
                <a:spcPts val="0"/>
              </a:spcBef>
              <a:spcAft>
                <a:spcPts val="0"/>
              </a:spcAft>
              <a:buNone/>
            </a:pPr>
            <a:r>
              <a:rPr lang="en-US" b="1">
                <a:latin typeface="Red Hat Display"/>
                <a:ea typeface="Red Hat Display"/>
                <a:cs typeface="Red Hat Display"/>
                <a:sym typeface="Red Hat Display"/>
              </a:rPr>
              <a:t>(Admin)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14818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 name="Picture 3">
            <a:extLst>
              <a:ext uri="{FF2B5EF4-FFF2-40B4-BE49-F238E27FC236}">
                <a16:creationId xmlns:a16="http://schemas.microsoft.com/office/drawing/2014/main" id="{22A7717D-692A-4041-B0A2-6839A88755C8}"/>
              </a:ext>
            </a:extLst>
          </p:cNvPr>
          <p:cNvPicPr>
            <a:picLocks noChangeAspect="1"/>
          </p:cNvPicPr>
          <p:nvPr/>
        </p:nvPicPr>
        <p:blipFill>
          <a:blip r:embed="rId3"/>
          <a:stretch>
            <a:fillRect/>
          </a:stretch>
        </p:blipFill>
        <p:spPr>
          <a:xfrm>
            <a:off x="4405745" y="1367206"/>
            <a:ext cx="3588005" cy="2360068"/>
          </a:xfrm>
          <a:prstGeom prst="rect">
            <a:avLst/>
          </a:prstGeom>
        </p:spPr>
      </p:pic>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grpSp>
        <p:nvGrpSpPr>
          <p:cNvPr id="428" name="Google Shape;428;p33"/>
          <p:cNvGrpSpPr/>
          <p:nvPr/>
        </p:nvGrpSpPr>
        <p:grpSpPr>
          <a:xfrm>
            <a:off x="3938374" y="1241129"/>
            <a:ext cx="4542205" cy="266122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3"/>
          <p:cNvSpPr txBox="1">
            <a:spLocks noGrp="1"/>
          </p:cNvSpPr>
          <p:nvPr>
            <p:ph type="body" idx="4294967295"/>
          </p:nvPr>
        </p:nvSpPr>
        <p:spPr>
          <a:xfrm>
            <a:off x="1150250" y="691625"/>
            <a:ext cx="2562900" cy="37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a:latin typeface="Red Hat Display"/>
                <a:ea typeface="Red Hat Display"/>
                <a:cs typeface="Red Hat Display"/>
                <a:sym typeface="Red Hat Display"/>
              </a:rPr>
              <a:t>Form Quản lý </a:t>
            </a:r>
          </a:p>
          <a:p>
            <a:pPr marL="0" lvl="0" indent="0" algn="ctr" rtl="0">
              <a:spcBef>
                <a:spcPts val="0"/>
              </a:spcBef>
              <a:spcAft>
                <a:spcPts val="0"/>
              </a:spcAft>
              <a:buNone/>
            </a:pPr>
            <a:r>
              <a:rPr lang="en-US" b="1">
                <a:latin typeface="Red Hat Display"/>
                <a:ea typeface="Red Hat Display"/>
                <a:cs typeface="Red Hat Display"/>
                <a:sym typeface="Red Hat Display"/>
              </a:rPr>
              <a:t>Check Activity</a:t>
            </a:r>
          </a:p>
          <a:p>
            <a:pPr marL="0" lvl="0" indent="0" algn="ctr" rtl="0">
              <a:spcBef>
                <a:spcPts val="0"/>
              </a:spcBef>
              <a:spcAft>
                <a:spcPts val="0"/>
              </a:spcAft>
              <a:buNone/>
            </a:pPr>
            <a:r>
              <a:rPr lang="en-US" b="1">
                <a:latin typeface="Red Hat Display"/>
                <a:ea typeface="Red Hat Display"/>
                <a:cs typeface="Red Hat Display"/>
                <a:sym typeface="Red Hat Display"/>
              </a:rPr>
              <a:t>(Admin)</a:t>
            </a:r>
            <a:endParaRPr b="1">
              <a:latin typeface="Red Hat Display"/>
              <a:ea typeface="Red Hat Display"/>
              <a:cs typeface="Red Hat Display"/>
              <a:sym typeface="Red Hat Display"/>
            </a:endParaRPr>
          </a:p>
        </p:txBody>
      </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88506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latin typeface="iCiel Nabila" pitchFamily="2" charset="0"/>
              </a:rPr>
              <a:t>Thanks You</a:t>
            </a:r>
            <a:endParaRPr>
              <a:latin typeface="iCiel Nabila" pitchFamily="2" charset="0"/>
            </a:endParaRPr>
          </a:p>
        </p:txBody>
      </p:sp>
      <p:sp>
        <p:nvSpPr>
          <p:cNvPr id="481" name="Google Shape;481;p37"/>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latin typeface="iCiel Nabila" pitchFamily="2" charset="0"/>
              </a:rPr>
              <a:t>Cám ơn thầy và các bạn đã lắng nghe</a:t>
            </a:r>
            <a:endParaRPr>
              <a:latin typeface="iCiel Nabila" pitchFamily="2" charset="0"/>
            </a:endParaRPr>
          </a:p>
        </p:txBody>
      </p:sp>
      <p:sp>
        <p:nvSpPr>
          <p:cNvPr id="482" name="Google Shape;482;p37"/>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a:solidFill>
                  <a:schemeClr val="accent4"/>
                </a:solidFill>
                <a:latin typeface="Red Hat Display"/>
                <a:ea typeface="Red Hat Display"/>
                <a:cs typeface="Red Hat Display"/>
                <a:sym typeface="Red Hat Display"/>
              </a:rPr>
              <a:t>0</a:t>
            </a:r>
            <a:endParaRPr sz="9600" b="1">
              <a:solidFill>
                <a:schemeClr val="accent4"/>
              </a:solidFill>
              <a:latin typeface="Red Hat Display"/>
              <a:ea typeface="Red Hat Display"/>
              <a:cs typeface="Red Hat Display"/>
              <a:sym typeface="Red Hat Display"/>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latin typeface="iCiel Nabila" pitchFamily="2" charset="0"/>
              </a:rPr>
              <a:t>Giới Thiệu về Thuật toán</a:t>
            </a:r>
            <a:endParaRPr sz="4000">
              <a:latin typeface="iCiel Nabila" pitchFamily="2" charset="0"/>
            </a:endParaRPr>
          </a:p>
        </p:txBody>
      </p:sp>
      <p:sp>
        <p:nvSpPr>
          <p:cNvPr id="106" name="Google Shape;106;p15"/>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a:t>Mật mã Vigenère</a:t>
            </a:r>
            <a:endParaRPr/>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a:solidFill>
                  <a:schemeClr val="accent4"/>
                </a:solidFill>
                <a:latin typeface="Red Hat Display"/>
                <a:ea typeface="Red Hat Display"/>
                <a:cs typeface="Red Hat Display"/>
                <a:sym typeface="Red Hat Display"/>
              </a:rPr>
              <a:t>1</a:t>
            </a:r>
            <a:endParaRPr sz="9600" b="1">
              <a:solidFill>
                <a:schemeClr val="accent4"/>
              </a:solidFill>
              <a:latin typeface="Red Hat Display"/>
              <a:ea typeface="Red Hat Display"/>
              <a:cs typeface="Red Hat Display"/>
              <a:sym typeface="Red Hat Display"/>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a:latin typeface="iCiel Nabila" pitchFamily="2" charset="0"/>
              </a:rPr>
              <a:t>M</a:t>
            </a:r>
            <a:r>
              <a:rPr lang="vi-VN">
                <a:latin typeface="iCiel Nabila" pitchFamily="2" charset="0"/>
              </a:rPr>
              <a:t>ỗi ký tự của bảng chữ cái được dịch đi một khoảng nhất định</a:t>
            </a:r>
            <a:r>
              <a:rPr lang="en-US">
                <a:latin typeface="iCiel Nabila" pitchFamily="2" charset="0"/>
              </a:rPr>
              <a:t>.</a:t>
            </a:r>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a:latin typeface="iCiel Nabila" pitchFamily="2" charset="0"/>
              </a:rPr>
              <a:t>B</a:t>
            </a:r>
            <a:r>
              <a:rPr lang="vi-VN">
                <a:latin typeface="iCiel Nabila" pitchFamily="2" charset="0"/>
              </a:rPr>
              <a:t>ước dịch là 3, A trở thành D, B trở thành E.</a:t>
            </a:r>
            <a:endParaRPr lang="en-US">
              <a:latin typeface="iCiel Nabila" pitchFamily="2" charset="0"/>
            </a:endParaRPr>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361598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6</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rain, white, tiled&#10;&#10;Description automatically generated">
            <a:extLst>
              <a:ext uri="{FF2B5EF4-FFF2-40B4-BE49-F238E27FC236}">
                <a16:creationId xmlns:a16="http://schemas.microsoft.com/office/drawing/2014/main" id="{5A81C492-0175-466D-AFB5-F6C64507B7EC}"/>
              </a:ext>
            </a:extLst>
          </p:cNvPr>
          <p:cNvPicPr>
            <a:picLocks noChangeAspect="1"/>
          </p:cNvPicPr>
          <p:nvPr/>
        </p:nvPicPr>
        <p:blipFill>
          <a:blip r:embed="rId3"/>
          <a:stretch>
            <a:fillRect/>
          </a:stretch>
        </p:blipFill>
        <p:spPr>
          <a:xfrm>
            <a:off x="1294968" y="691008"/>
            <a:ext cx="4018252" cy="3797873"/>
          </a:xfrm>
          <a:prstGeom prst="rect">
            <a:avLst/>
          </a:prstGeom>
        </p:spPr>
      </p:pic>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5507183" y="753944"/>
            <a:ext cx="2598078"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buSzPts val="2400"/>
              <a:buFont typeface="Arial"/>
              <a:buChar char="●"/>
            </a:pPr>
            <a:r>
              <a:rPr lang="vi-VN" b="0" i="0">
                <a:solidFill>
                  <a:schemeClr val="accent1">
                    <a:lumMod val="60000"/>
                    <a:lumOff val="40000"/>
                  </a:schemeClr>
                </a:solidFill>
                <a:effectLst/>
                <a:latin typeface="iCiel Nabila" pitchFamily="2" charset="0"/>
              </a:rPr>
              <a:t> </a:t>
            </a:r>
            <a:r>
              <a:rPr lang="en-US" b="0" i="0">
                <a:solidFill>
                  <a:schemeClr val="accent1">
                    <a:lumMod val="60000"/>
                    <a:lumOff val="40000"/>
                  </a:schemeClr>
                </a:solidFill>
                <a:effectLst/>
                <a:latin typeface="iCiel Nabila" pitchFamily="2" charset="0"/>
              </a:rPr>
              <a:t>H</a:t>
            </a:r>
            <a:r>
              <a:rPr lang="vi-VN" b="0" i="0">
                <a:solidFill>
                  <a:schemeClr val="accent1">
                    <a:lumMod val="60000"/>
                    <a:lumOff val="40000"/>
                  </a:schemeClr>
                </a:solidFill>
                <a:effectLst/>
                <a:latin typeface="iCiel Nabila" pitchFamily="2" charset="0"/>
              </a:rPr>
              <a:t>ình vuông Vigenère</a:t>
            </a:r>
            <a:endParaRPr lang="en-US" b="0" i="0">
              <a:solidFill>
                <a:schemeClr val="accent1">
                  <a:lumMod val="60000"/>
                  <a:lumOff val="40000"/>
                </a:schemeClr>
              </a:solidFill>
              <a:effectLst/>
              <a:latin typeface="iCiel Nabila" pitchFamily="2" charset="0"/>
            </a:endParaRPr>
          </a:p>
          <a:p>
            <a:pPr marL="457200" indent="-381000">
              <a:buSzPts val="2400"/>
              <a:buFont typeface="Arial"/>
              <a:buChar char="●"/>
            </a:pPr>
            <a:endParaRPr lang="en-US">
              <a:solidFill>
                <a:schemeClr val="accent1">
                  <a:lumMod val="60000"/>
                  <a:lumOff val="40000"/>
                </a:schemeClr>
              </a:solidFill>
              <a:latin typeface="iCiel Nabila" pitchFamily="2" charset="0"/>
            </a:endParaRPr>
          </a:p>
          <a:p>
            <a:pPr marL="457200" indent="-381000">
              <a:buSzPts val="2400"/>
              <a:buFont typeface="Arial"/>
              <a:buChar char="●"/>
            </a:pPr>
            <a:r>
              <a:rPr lang="en-US">
                <a:solidFill>
                  <a:schemeClr val="accent1">
                    <a:lumMod val="60000"/>
                    <a:lumOff val="40000"/>
                  </a:schemeClr>
                </a:solidFill>
                <a:latin typeface="iCiel Nabila" pitchFamily="2" charset="0"/>
              </a:rPr>
              <a:t>G</a:t>
            </a:r>
            <a:r>
              <a:rPr lang="vi-VN" b="0" i="0">
                <a:solidFill>
                  <a:schemeClr val="accent1">
                    <a:lumMod val="60000"/>
                    <a:lumOff val="40000"/>
                  </a:schemeClr>
                </a:solidFill>
                <a:effectLst/>
                <a:latin typeface="iCiel Nabila" pitchFamily="2" charset="0"/>
              </a:rPr>
              <a:t>ồm 26 hàng, mỗi hàng dịch về bên trái một bước so với hàng phía trên, tạo thành 26 bảng mã Caesar</a:t>
            </a:r>
            <a:r>
              <a:rPr lang="en-US" b="0" i="0">
                <a:solidFill>
                  <a:schemeClr val="accent1">
                    <a:lumMod val="60000"/>
                    <a:lumOff val="40000"/>
                  </a:schemeClr>
                </a:solidFill>
                <a:effectLst/>
                <a:latin typeface="iCiel Nabila" pitchFamily="2" charset="0"/>
              </a:rPr>
              <a:t>.</a:t>
            </a:r>
          </a:p>
          <a:p>
            <a:pPr marL="457200" indent="-381000">
              <a:buSzPts val="2400"/>
              <a:buFont typeface="Arial"/>
              <a:buChar char="●"/>
            </a:pPr>
            <a:endParaRPr lang="en-US">
              <a:solidFill>
                <a:schemeClr val="accent1">
                  <a:lumMod val="60000"/>
                  <a:lumOff val="40000"/>
                </a:schemeClr>
              </a:solidFill>
              <a:latin typeface="iCiel Nabila" pitchFamily="2" charset="0"/>
            </a:endParaRPr>
          </a:p>
          <a:p>
            <a:pPr marL="457200" indent="-381000">
              <a:buSzPts val="2400"/>
              <a:buFont typeface="Arial"/>
              <a:buChar char="●"/>
            </a:pPr>
            <a:r>
              <a:rPr lang="vi-VN" b="0" i="0">
                <a:solidFill>
                  <a:schemeClr val="accent1">
                    <a:lumMod val="60000"/>
                    <a:lumOff val="40000"/>
                  </a:schemeClr>
                </a:solidFill>
                <a:effectLst/>
                <a:latin typeface="iCiel Nabila" pitchFamily="2" charset="0"/>
              </a:rPr>
              <a:t> </a:t>
            </a:r>
            <a:r>
              <a:rPr lang="en-US" b="0" i="0">
                <a:solidFill>
                  <a:schemeClr val="accent1">
                    <a:lumMod val="60000"/>
                    <a:lumOff val="40000"/>
                  </a:schemeClr>
                </a:solidFill>
                <a:effectLst/>
                <a:latin typeface="iCiel Nabila" pitchFamily="2" charset="0"/>
              </a:rPr>
              <a:t>T</a:t>
            </a:r>
            <a:r>
              <a:rPr lang="vi-VN" b="0" i="0">
                <a:solidFill>
                  <a:schemeClr val="accent1">
                    <a:lumMod val="60000"/>
                    <a:lumOff val="40000"/>
                  </a:schemeClr>
                </a:solidFill>
                <a:effectLst/>
                <a:latin typeface="iCiel Nabila" pitchFamily="2" charset="0"/>
              </a:rPr>
              <a:t>ùy theo từ khóa mà mỗi thời điểm ta dùng một dòng khác nhau để mã hóa văn bản.</a:t>
            </a:r>
            <a:endParaRPr lang="en-US">
              <a:solidFill>
                <a:schemeClr val="accent1">
                  <a:lumMod val="60000"/>
                  <a:lumOff val="40000"/>
                </a:schemeClr>
              </a:solidFill>
              <a:latin typeface="iCiel Nabila" pitchFamily="2" charset="0"/>
            </a:endParaRPr>
          </a:p>
        </p:txBody>
      </p:sp>
    </p:spTree>
    <p:extLst>
      <p:ext uri="{BB962C8B-B14F-4D97-AF65-F5344CB8AC3E}">
        <p14:creationId xmlns:p14="http://schemas.microsoft.com/office/powerpoint/2010/main" val="3412340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7</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23889" y="753944"/>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400" b="0" i="0">
                <a:solidFill>
                  <a:srgbClr val="181818"/>
                </a:solidFill>
                <a:effectLst/>
                <a:latin typeface="+mj-lt"/>
              </a:rPr>
              <a:t>Mật mã Caesar là một dạng của mật mã thay thế, theo đó mỗi ký tự trong bản rõ được thay thế bằng một ký tự cách nó một đoạn trong bảng chữ cái để tạo thành bản mã. Giả sử với khóa là 3 (dịch 3 vị trí trong bảng chữ cái), thì chữ ‘a’ sẽ được thay bằng chữ ‘d’, chữ ‘b’ sẽ được thay bằng ‘e’ và cứ thế đến hết bản rõ. Phương pháp này được đặt tên là Caesar, vị Hoàng đế đã sử dụng loại mật mã này thường xuyên trong công việc.</a:t>
            </a:r>
          </a:p>
        </p:txBody>
      </p:sp>
    </p:spTree>
    <p:extLst>
      <p:ext uri="{BB962C8B-B14F-4D97-AF65-F5344CB8AC3E}">
        <p14:creationId xmlns:p14="http://schemas.microsoft.com/office/powerpoint/2010/main" val="2286589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400" b="0" i="0">
                <a:solidFill>
                  <a:srgbClr val="181818"/>
                </a:solidFill>
                <a:effectLst/>
                <a:latin typeface="+mj-lt"/>
              </a:rPr>
              <a:t>Nếu mật mã Vigenère sử dụng khóa có chu kỳ 3 là 'PUB', thì chữ cái rõ đầu tiên được mã hóa bằng mật mã Caesar với khóa là 16 (P là chữ cái thứ 16 của bảng chữ cái), chữ cái thứ hai được mã với khóa là 21 (chữ cái U) và chữ cái thứ ba được mã với khóa là 2 (chữ cái B). Chữ cái rõ thứ 4 được mã hóa quay lại bằng chữ khóa thứ nhất (khóa 16). Kết quả là, các chữ cái ở các vị trí 1,4,7,10,... đều được mã hóa bằng cùng một mật mã Caesar với chữ khóa là P. Các chữ cái ở các vị trí 2,5,8,11,... và 3,6,9,12,... được mã hóa bằng mật mã Caesar với khóa tương ứng là chữ U và B.</a:t>
            </a:r>
          </a:p>
        </p:txBody>
      </p:sp>
    </p:spTree>
    <p:extLst>
      <p:ext uri="{BB962C8B-B14F-4D97-AF65-F5344CB8AC3E}">
        <p14:creationId xmlns:p14="http://schemas.microsoft.com/office/powerpoint/2010/main" val="1961826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9;p17">
            <a:extLst>
              <a:ext uri="{FF2B5EF4-FFF2-40B4-BE49-F238E27FC236}">
                <a16:creationId xmlns:a16="http://schemas.microsoft.com/office/drawing/2014/main" id="{BE3205C2-BF28-4D31-B429-24794EBA1303}"/>
              </a:ext>
            </a:extLst>
          </p:cNvPr>
          <p:cNvSpPr txBox="1">
            <a:spLocks/>
          </p:cNvSpPr>
          <p:nvPr/>
        </p:nvSpPr>
        <p:spPr>
          <a:xfrm>
            <a:off x="1244990" y="640305"/>
            <a:ext cx="6881372" cy="36102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vi-VN" sz="2400" b="0" i="0">
              <a:solidFill>
                <a:srgbClr val="181818"/>
              </a:solidFill>
              <a:effectLst/>
              <a:latin typeface="+mj-lt"/>
            </a:endParaRPr>
          </a:p>
          <a:p>
            <a:pPr algn="ctr"/>
            <a:r>
              <a:rPr lang="vi-VN" sz="2400" b="0" i="0">
                <a:solidFill>
                  <a:srgbClr val="181818"/>
                </a:solidFill>
                <a:effectLst/>
                <a:latin typeface="+mj-lt"/>
              </a:rPr>
              <a:t>Như vậy, trình tự chính xác sẽ phụ thuộc vào chu kỳ của khóa mật mã, tức là độ dài khóa, như với ví dụ trên thì độ dài chu kỳ khóa là 3.</a:t>
            </a:r>
          </a:p>
        </p:txBody>
      </p:sp>
    </p:spTree>
    <p:extLst>
      <p:ext uri="{BB962C8B-B14F-4D97-AF65-F5344CB8AC3E}">
        <p14:creationId xmlns:p14="http://schemas.microsoft.com/office/powerpoint/2010/main" val="2163812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835</Words>
  <Application>Microsoft Office PowerPoint</Application>
  <PresentationFormat>On-screen Show (16:9)</PresentationFormat>
  <Paragraphs>66</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iCiel Nabila</vt:lpstr>
      <vt:lpstr>Arimo</vt:lpstr>
      <vt:lpstr>Times New Roman</vt:lpstr>
      <vt:lpstr>Red Hat Display</vt:lpstr>
      <vt:lpstr>Red Hat Text</vt:lpstr>
      <vt:lpstr>Arial</vt:lpstr>
      <vt:lpstr>Timandra template</vt:lpstr>
      <vt:lpstr>Bảo mật thông tin  Quản lý nhân sự  Nhóm 7</vt:lpstr>
      <vt:lpstr>Nhóm 1</vt:lpstr>
      <vt:lpstr>Giới Thiệu về Thuật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Giới Thiệu về Thuật toán</vt:lpstr>
      <vt:lpstr>PowerPoint Presentation</vt:lpstr>
      <vt:lpstr>PowerPoint Presentation</vt:lpstr>
      <vt:lpstr>PowerPoint Presentation</vt:lpstr>
      <vt:lpstr>PowerPoint Presentation</vt:lpstr>
      <vt:lpstr>Giới Thiệu về ứng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thông tin  Quản lý dự án  Nhóm 1</dc:title>
  <cp:lastModifiedBy>Thành Long</cp:lastModifiedBy>
  <cp:revision>11</cp:revision>
  <dcterms:modified xsi:type="dcterms:W3CDTF">2021-04-15T05:55:01Z</dcterms:modified>
</cp:coreProperties>
</file>