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92" r:id="rId3"/>
    <p:sldId id="296" r:id="rId4"/>
    <p:sldId id="298" r:id="rId5"/>
    <p:sldId id="299" r:id="rId6"/>
    <p:sldId id="300" r:id="rId7"/>
    <p:sldId id="301" r:id="rId8"/>
    <p:sldId id="324" r:id="rId9"/>
    <p:sldId id="258" r:id="rId10"/>
    <p:sldId id="281" r:id="rId1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6" autoAdjust="0"/>
    <p:restoredTop sz="95226" autoAdjust="0"/>
  </p:normalViewPr>
  <p:slideViewPr>
    <p:cSldViewPr snapToGrid="0" snapToObjects="1">
      <p:cViewPr varScale="1">
        <p:scale>
          <a:sx n="110" d="100"/>
          <a:sy n="110" d="100"/>
        </p:scale>
        <p:origin x="6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 name="Shape 23"/>
          <p:cNvSpPr>
            <a:spLocks noGrp="1" noRot="1" noChangeAspect="1"/>
          </p:cNvSpPr>
          <p:nvPr>
            <p:ph type="sldImg"/>
          </p:nvPr>
        </p:nvSpPr>
        <p:spPr>
          <a:xfrm>
            <a:off x="1143000" y="685800"/>
            <a:ext cx="4572000" cy="3429000"/>
          </a:xfrm>
          <a:prstGeom prst="rect">
            <a:avLst/>
          </a:prstGeom>
        </p:spPr>
        <p:txBody>
          <a:bodyPr/>
          <a:lstStyle/>
          <a:p>
            <a:endParaRPr/>
          </a:p>
        </p:txBody>
      </p:sp>
      <p:sp>
        <p:nvSpPr>
          <p:cNvPr id="24" name="Shape 2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a:t>Đường lối đấu tranh giành chính quyền 1930-1945</a:t>
            </a:r>
          </a:p>
          <a:p>
            <a:pPr marL="228600" indent="-228600">
              <a:buAutoNum type="arabicPeriod"/>
            </a:pPr>
            <a:endParaRPr lang="en-US"/>
          </a:p>
          <a:p>
            <a:pPr marL="228600" indent="-228600">
              <a:buAutoNum type="arabicPeriod"/>
            </a:pPr>
            <a:r>
              <a:rPr lang="en-US"/>
              <a:t>CTDT 1930 – 1939 gồm 2 giai đoạn nhỏ:</a:t>
            </a:r>
          </a:p>
          <a:p>
            <a:pPr marL="0" lvl="6" indent="0">
              <a:buNone/>
            </a:pPr>
            <a:r>
              <a:rPr lang="en-US"/>
              <a:t> - Trong những năm 1930-1935 ( Luận cương chính trị tháng 10-1930; CT khôi phục tổ chức Đảng và phong trào cách mạng )</a:t>
            </a:r>
          </a:p>
          <a:p>
            <a:pPr marL="0" lvl="6" indent="0">
              <a:buNone/>
            </a:pPr>
            <a:r>
              <a:rPr lang="en-US"/>
              <a:t> - Trong những năm 1939 – 1945 ( hoàn cảnh lịch sử, CT và nhận thức mới của Đảng )</a:t>
            </a:r>
          </a:p>
          <a:p>
            <a:pPr marL="0" lvl="6" indent="0">
              <a:buNone/>
            </a:pPr>
            <a:endParaRPr lang="en-US"/>
          </a:p>
          <a:p>
            <a:pPr marL="0" marR="0" lvl="6" indent="0" defTabSz="914400" eaLnBrk="1" fontAlgn="auto" latinLnBrk="0" hangingPunct="1">
              <a:lnSpc>
                <a:spcPct val="100000"/>
              </a:lnSpc>
              <a:spcBef>
                <a:spcPts val="0"/>
              </a:spcBef>
              <a:spcAft>
                <a:spcPts val="0"/>
              </a:spcAft>
              <a:buClrTx/>
              <a:buSzTx/>
              <a:buFontTx/>
              <a:buNone/>
              <a:tabLst/>
              <a:defRPr/>
            </a:pPr>
            <a:r>
              <a:rPr lang="en-US"/>
              <a:t>3. CTDT 1939 – 1945 gồm 2 giai đoạn nhỏ:</a:t>
            </a:r>
          </a:p>
          <a:p>
            <a:pPr marL="0" marR="0" lvl="6" indent="0" defTabSz="914400" eaLnBrk="1" fontAlgn="auto" latinLnBrk="0" hangingPunct="1">
              <a:lnSpc>
                <a:spcPct val="100000"/>
              </a:lnSpc>
              <a:spcBef>
                <a:spcPts val="0"/>
              </a:spcBef>
              <a:spcAft>
                <a:spcPts val="0"/>
              </a:spcAft>
              <a:buClrTx/>
              <a:buSzTx/>
              <a:buFontTx/>
              <a:buNone/>
              <a:tabLst/>
              <a:defRPr/>
            </a:pPr>
            <a:r>
              <a:rPr lang="en-US"/>
              <a:t> - Tình hình TG và trong nước, nội dung CHCĐ, ý nghĩa CHCĐ chiến lược</a:t>
            </a:r>
          </a:p>
          <a:p>
            <a:pPr marL="0" marR="0" lvl="6" indent="0" defTabSz="914400" eaLnBrk="1" fontAlgn="auto" latinLnBrk="0" hangingPunct="1">
              <a:lnSpc>
                <a:spcPct val="100000"/>
              </a:lnSpc>
              <a:spcBef>
                <a:spcPts val="0"/>
              </a:spcBef>
              <a:spcAft>
                <a:spcPts val="0"/>
              </a:spcAft>
              <a:buClrTx/>
              <a:buSzTx/>
              <a:buFontTx/>
              <a:buNone/>
              <a:tabLst/>
              <a:defRPr/>
            </a:pPr>
            <a:r>
              <a:rPr lang="en-US"/>
              <a:t> - Phát động phong trào kháng nhật, cứu nước và đẩy mạnh khởi nghĩa từng phần, chủ trương phát động TKN, kết quả + ý nghĩa + nguyên nhân thắng và bài học kinh nghiệm của cuộc cách mạng tháng 8</a:t>
            </a:r>
          </a:p>
          <a:p>
            <a:pPr marL="0" lvl="6" indent="0">
              <a:buNone/>
            </a:pPr>
            <a:endParaRPr lang="vi-VN"/>
          </a:p>
        </p:txBody>
      </p:sp>
    </p:spTree>
    <p:extLst>
      <p:ext uri="{BB962C8B-B14F-4D97-AF65-F5344CB8AC3E}">
        <p14:creationId xmlns:p14="http://schemas.microsoft.com/office/powerpoint/2010/main" val="388145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Phần 1</a:t>
            </a:r>
            <a:endParaRPr lang="vi-VN"/>
          </a:p>
        </p:txBody>
      </p:sp>
    </p:spTree>
    <p:extLst>
      <p:ext uri="{BB962C8B-B14F-4D97-AF65-F5344CB8AC3E}">
        <p14:creationId xmlns:p14="http://schemas.microsoft.com/office/powerpoint/2010/main" val="4012686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vi-VN" b="0" i="0">
                <a:solidFill>
                  <a:srgbClr val="333333"/>
                </a:solidFill>
                <a:effectLst/>
                <a:latin typeface="Arial" panose="020B0604020202020204" pitchFamily="34" charset="0"/>
              </a:rPr>
              <a:t> -Người lập ra Lời kêu gọi nhân dịp thành lập Đảng:</a:t>
            </a:r>
            <a:endParaRPr lang="en-US" b="0" i="0">
              <a:solidFill>
                <a:srgbClr val="333333"/>
              </a:solidFill>
              <a:effectLst/>
              <a:latin typeface="Arial" panose="020B0604020202020204" pitchFamily="34" charset="0"/>
            </a:endParaRPr>
          </a:p>
          <a:p>
            <a:pPr algn="l"/>
            <a:endParaRPr lang="vi-VN" b="0" i="0">
              <a:solidFill>
                <a:srgbClr val="000000"/>
              </a:solidFill>
              <a:effectLst/>
              <a:latin typeface="arial" panose="020B0604020202020204" pitchFamily="34" charset="0"/>
            </a:endParaRPr>
          </a:p>
          <a:p>
            <a:pPr algn="l"/>
            <a:r>
              <a:rPr lang="vi-VN" b="0" i="0">
                <a:solidFill>
                  <a:srgbClr val="333333"/>
                </a:solidFill>
                <a:effectLst/>
                <a:latin typeface="Arial" panose="020B0604020202020204" pitchFamily="34" charset="0"/>
              </a:rPr>
              <a:t>       + 24-2-1930 Đông Dương Cộng sản liên đoàn gia nhập Đảng Cộng sản Việt Nam </a:t>
            </a:r>
            <a:endParaRPr lang="en-US" b="0" i="0">
              <a:solidFill>
                <a:srgbClr val="333333"/>
              </a:solidFill>
              <a:effectLst/>
              <a:latin typeface="Arial" panose="020B0604020202020204" pitchFamily="34" charset="0"/>
            </a:endParaRPr>
          </a:p>
          <a:p>
            <a:pPr algn="l"/>
            <a:endParaRPr lang="vi-VN" b="0" i="0">
              <a:solidFill>
                <a:srgbClr val="000000"/>
              </a:solidFill>
              <a:effectLst/>
              <a:latin typeface="arial" panose="020B0604020202020204" pitchFamily="34" charset="0"/>
            </a:endParaRPr>
          </a:p>
          <a:p>
            <a:pPr algn="l"/>
            <a:r>
              <a:rPr lang="vi-VN" b="0" i="0">
                <a:solidFill>
                  <a:srgbClr val="333333"/>
                </a:solidFill>
                <a:effectLst/>
                <a:latin typeface="Arial" panose="020B0604020202020204" pitchFamily="34" charset="0"/>
              </a:rPr>
              <a:t>       +Chính Cương Vắn tắt , Sách Lược vắn tắt là Cương lĩnh chính trị đầu tiên của Đảng .</a:t>
            </a:r>
            <a:endParaRPr lang="en-US" b="0" i="0">
              <a:solidFill>
                <a:srgbClr val="333333"/>
              </a:solidFill>
              <a:effectLst/>
              <a:latin typeface="Arial" panose="020B0604020202020204" pitchFamily="34" charset="0"/>
            </a:endParaRPr>
          </a:p>
          <a:p>
            <a:pPr algn="l"/>
            <a:endParaRPr lang="vi-VN" b="0" i="0">
              <a:solidFill>
                <a:srgbClr val="000000"/>
              </a:solidFill>
              <a:effectLst/>
              <a:latin typeface="arial" panose="020B0604020202020204" pitchFamily="34" charset="0"/>
            </a:endParaRPr>
          </a:p>
          <a:p>
            <a:pPr algn="l"/>
            <a:r>
              <a:rPr lang="vi-VN" b="0" i="0">
                <a:solidFill>
                  <a:srgbClr val="333333"/>
                </a:solidFill>
                <a:effectLst/>
                <a:latin typeface="Arial" panose="020B0604020202020204" pitchFamily="34" charset="0"/>
              </a:rPr>
              <a:t>   -Sự ra đời của ba tổ chức cộng sản 1929 dẫn đến sự thành lập Đảng Cộng Sản Việt Nam là xu thế tất yếu của cách mạng Việt Nam vì :</a:t>
            </a:r>
            <a:endParaRPr lang="en-US" b="0" i="0">
              <a:solidFill>
                <a:srgbClr val="333333"/>
              </a:solidFill>
              <a:effectLst/>
              <a:latin typeface="Arial" panose="020B0604020202020204" pitchFamily="34" charset="0"/>
            </a:endParaRPr>
          </a:p>
          <a:p>
            <a:pPr algn="l"/>
            <a:endParaRPr lang="vi-VN" b="0" i="0">
              <a:solidFill>
                <a:srgbClr val="000000"/>
              </a:solidFill>
              <a:effectLst/>
              <a:latin typeface="arial" panose="020B0604020202020204" pitchFamily="34" charset="0"/>
            </a:endParaRPr>
          </a:p>
          <a:p>
            <a:pPr algn="l"/>
            <a:r>
              <a:rPr lang="vi-VN" b="0" i="0">
                <a:solidFill>
                  <a:srgbClr val="333333"/>
                </a:solidFill>
                <a:effectLst/>
                <a:latin typeface="Arial" panose="020B0604020202020204" pitchFamily="34" charset="0"/>
              </a:rPr>
              <a:t>        +Đáp ứng yêu cầu của cách mạng Việt Nam .</a:t>
            </a:r>
            <a:endParaRPr lang="en-US" b="0" i="0">
              <a:solidFill>
                <a:srgbClr val="333333"/>
              </a:solidFill>
              <a:effectLst/>
              <a:latin typeface="Arial" panose="020B0604020202020204" pitchFamily="34" charset="0"/>
            </a:endParaRPr>
          </a:p>
          <a:p>
            <a:pPr algn="l"/>
            <a:endParaRPr lang="vi-VN" b="0" i="0">
              <a:solidFill>
                <a:srgbClr val="000000"/>
              </a:solidFill>
              <a:effectLst/>
              <a:latin typeface="arial" panose="020B0604020202020204" pitchFamily="34" charset="0"/>
            </a:endParaRPr>
          </a:p>
          <a:p>
            <a:pPr algn="l"/>
            <a:r>
              <a:rPr lang="vi-VN" b="0" i="0">
                <a:solidFill>
                  <a:srgbClr val="333333"/>
                </a:solidFill>
                <a:effectLst/>
                <a:latin typeface="Arial" panose="020B0604020202020204" pitchFamily="34" charset="0"/>
              </a:rPr>
              <a:t>        +Khi chủ nghĩa Mác – Lê nin kết hợp với phong trào công nhân , phong trào yêu nước tất yếu sẽ dẫn đến sự ra đời của Đảng cộng sản </a:t>
            </a:r>
            <a:endParaRPr lang="vi-VN" b="0" i="0">
              <a:solidFill>
                <a:srgbClr val="000000"/>
              </a:solidFill>
              <a:effectLst/>
              <a:latin typeface="arial" panose="020B0604020202020204" pitchFamily="34" charset="0"/>
            </a:endParaRPr>
          </a:p>
          <a:p>
            <a:endParaRPr lang="vi-VN"/>
          </a:p>
        </p:txBody>
      </p:sp>
    </p:spTree>
    <p:extLst>
      <p:ext uri="{BB962C8B-B14F-4D97-AF65-F5344CB8AC3E}">
        <p14:creationId xmlns:p14="http://schemas.microsoft.com/office/powerpoint/2010/main" val="3191089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vi-VN" b="0" i="0">
                <a:solidFill>
                  <a:srgbClr val="333333"/>
                </a:solidFill>
                <a:effectLst/>
                <a:latin typeface="Arial" panose="020B0604020202020204" pitchFamily="34" charset="0"/>
              </a:rPr>
              <a:t> - Là kết quả tất yếu của cuộc đấu tranh dân tộc và giai cấp ở VN trong thời đại mới .</a:t>
            </a:r>
            <a:endParaRPr lang="en-US" b="0" i="0">
              <a:solidFill>
                <a:srgbClr val="333333"/>
              </a:solidFill>
              <a:effectLst/>
              <a:latin typeface="Arial" panose="020B0604020202020204" pitchFamily="34" charset="0"/>
            </a:endParaRPr>
          </a:p>
          <a:p>
            <a:pPr algn="l"/>
            <a:endParaRPr lang="vi-VN" b="0" i="0">
              <a:solidFill>
                <a:srgbClr val="000000"/>
              </a:solidFill>
              <a:effectLst/>
              <a:latin typeface="arial" panose="020B0604020202020204" pitchFamily="34" charset="0"/>
            </a:endParaRPr>
          </a:p>
          <a:p>
            <a:pPr algn="l"/>
            <a:r>
              <a:rPr lang="vi-VN" b="0" i="0">
                <a:solidFill>
                  <a:srgbClr val="333333"/>
                </a:solidFill>
                <a:effectLst/>
                <a:latin typeface="Arial" panose="020B0604020202020204" pitchFamily="34" charset="0"/>
              </a:rPr>
              <a:t>   - Là sản phẩm kết hợp giữa chủ nghĩa Mác – Lê nin với phong trào công nhân và phong trào yêu nước .</a:t>
            </a:r>
            <a:endParaRPr lang="en-US" b="0" i="0">
              <a:solidFill>
                <a:srgbClr val="333333"/>
              </a:solidFill>
              <a:effectLst/>
              <a:latin typeface="Arial" panose="020B0604020202020204" pitchFamily="34" charset="0"/>
            </a:endParaRPr>
          </a:p>
          <a:p>
            <a:pPr algn="l"/>
            <a:endParaRPr lang="vi-VN" b="0" i="0">
              <a:solidFill>
                <a:srgbClr val="000000"/>
              </a:solidFill>
              <a:effectLst/>
              <a:latin typeface="arial" panose="020B0604020202020204" pitchFamily="34" charset="0"/>
            </a:endParaRPr>
          </a:p>
          <a:p>
            <a:pPr algn="l"/>
            <a:r>
              <a:rPr lang="vi-VN" b="0" i="0">
                <a:solidFill>
                  <a:srgbClr val="333333"/>
                </a:solidFill>
                <a:effectLst/>
                <a:latin typeface="Arial" panose="020B0604020202020204" pitchFamily="34" charset="0"/>
              </a:rPr>
              <a:t>   - Là bước ngoặt vĩ đại trong lịch sử của giai cấp công nhân VN và cách mạng Việt Nam – chấm dứt thời kỳ khủng hoảng về giai cấp lãnh đạo .</a:t>
            </a:r>
            <a:endParaRPr lang="en-US" b="0" i="0">
              <a:solidFill>
                <a:srgbClr val="333333"/>
              </a:solidFill>
              <a:effectLst/>
              <a:latin typeface="Arial" panose="020B0604020202020204" pitchFamily="34" charset="0"/>
            </a:endParaRPr>
          </a:p>
          <a:p>
            <a:pPr algn="l"/>
            <a:endParaRPr lang="vi-VN" b="0" i="0">
              <a:solidFill>
                <a:srgbClr val="000000"/>
              </a:solidFill>
              <a:effectLst/>
              <a:latin typeface="arial" panose="020B0604020202020204" pitchFamily="34" charset="0"/>
            </a:endParaRPr>
          </a:p>
          <a:p>
            <a:pPr algn="l"/>
            <a:r>
              <a:rPr lang="vi-VN" b="0" i="0">
                <a:solidFill>
                  <a:srgbClr val="333333"/>
                </a:solidFill>
                <a:effectLst/>
                <a:latin typeface="Arial" panose="020B0604020202020204" pitchFamily="34" charset="0"/>
              </a:rPr>
              <a:t>   - Cách mạng Việt Nam là một bộ phận của cách mạng thế giới .</a:t>
            </a:r>
            <a:endParaRPr lang="en-US" b="0" i="0">
              <a:solidFill>
                <a:srgbClr val="333333"/>
              </a:solidFill>
              <a:effectLst/>
              <a:latin typeface="Arial" panose="020B0604020202020204" pitchFamily="34" charset="0"/>
            </a:endParaRPr>
          </a:p>
          <a:p>
            <a:pPr algn="l"/>
            <a:endParaRPr lang="en-US" b="0" i="0">
              <a:solidFill>
                <a:srgbClr val="333333"/>
              </a:solidFill>
              <a:effectLst/>
              <a:latin typeface="Arial" panose="020B0604020202020204" pitchFamily="34" charset="0"/>
            </a:endParaRPr>
          </a:p>
          <a:p>
            <a:pPr algn="l"/>
            <a:r>
              <a:rPr lang="vi-VN" b="0" i="0">
                <a:solidFill>
                  <a:srgbClr val="333333"/>
                </a:solidFill>
                <a:effectLst/>
                <a:latin typeface="Arial" panose="020B0604020202020204" pitchFamily="34" charset="0"/>
              </a:rPr>
              <a:t>+ Là sự chuẩn bị đầu tiên có tính tất yếu , quyết định cho những bước phát triển nhảy vọt về sau của cách mạng và lịch sử dân tộc Việt Nam</a:t>
            </a:r>
            <a:endParaRPr lang="vi-VN" b="0" i="0">
              <a:solidFill>
                <a:srgbClr val="000000"/>
              </a:solidFill>
              <a:effectLst/>
              <a:latin typeface="arial" panose="020B0604020202020204" pitchFamily="34" charset="0"/>
            </a:endParaRPr>
          </a:p>
          <a:p>
            <a:endParaRPr lang="vi-VN"/>
          </a:p>
        </p:txBody>
      </p:sp>
    </p:spTree>
    <p:extLst>
      <p:ext uri="{BB962C8B-B14F-4D97-AF65-F5344CB8AC3E}">
        <p14:creationId xmlns:p14="http://schemas.microsoft.com/office/powerpoint/2010/main" val="1911878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Phần 2</a:t>
            </a:r>
            <a:endParaRPr lang="vi-VN"/>
          </a:p>
        </p:txBody>
      </p:sp>
    </p:spTree>
    <p:extLst>
      <p:ext uri="{BB962C8B-B14F-4D97-AF65-F5344CB8AC3E}">
        <p14:creationId xmlns:p14="http://schemas.microsoft.com/office/powerpoint/2010/main" val="373359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Phần 2-1</a:t>
            </a:r>
            <a:endParaRPr lang="vi-VN"/>
          </a:p>
        </p:txBody>
      </p:sp>
    </p:spTree>
    <p:extLst>
      <p:ext uri="{BB962C8B-B14F-4D97-AF65-F5344CB8AC3E}">
        <p14:creationId xmlns:p14="http://schemas.microsoft.com/office/powerpoint/2010/main" val="483162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7" name="Slide Number"/>
          <p:cNvSpPr txBox="1">
            <a:spLocks noGrp="1"/>
          </p:cNvSpPr>
          <p:nvPr>
            <p:ph type="sldNum" sz="quarter" idx="2"/>
          </p:nvPr>
        </p:nvSpPr>
        <p:spPr>
          <a:xfrm>
            <a:off x="11080144" y="6404292"/>
            <a:ext cx="273657" cy="269241"/>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BF132CF-3F88-704E-A096-8022A18C70EF}"/>
              </a:ext>
            </a:extLst>
          </p:cNvPr>
          <p:cNvSpPr>
            <a:spLocks noGrp="1"/>
          </p:cNvSpPr>
          <p:nvPr>
            <p:ph type="pic" sz="quarter" idx="10"/>
          </p:nvPr>
        </p:nvSpPr>
        <p:spPr>
          <a:xfrm>
            <a:off x="1853623" y="1795030"/>
            <a:ext cx="1289050" cy="1289050"/>
          </a:xfrm>
          <a:prstGeom prst="rect">
            <a:avLst/>
          </a:prstGeom>
        </p:spPr>
        <p:txBody>
          <a:bodyPr anchor="ctr"/>
          <a:lstStyle>
            <a:lvl1pPr>
              <a:defRPr sz="1400">
                <a:solidFill>
                  <a:schemeClr val="bg2"/>
                </a:solidFill>
              </a:defRPr>
            </a:lvl1pPr>
          </a:lstStyle>
          <a:p>
            <a:endParaRPr lang="en-FI"/>
          </a:p>
        </p:txBody>
      </p:sp>
      <p:sp>
        <p:nvSpPr>
          <p:cNvPr id="5" name="Picture Placeholder 2">
            <a:extLst>
              <a:ext uri="{FF2B5EF4-FFF2-40B4-BE49-F238E27FC236}">
                <a16:creationId xmlns:a16="http://schemas.microsoft.com/office/drawing/2014/main" id="{3470123B-0036-B841-BEDF-618264188D09}"/>
              </a:ext>
            </a:extLst>
          </p:cNvPr>
          <p:cNvSpPr>
            <a:spLocks noGrp="1"/>
          </p:cNvSpPr>
          <p:nvPr>
            <p:ph type="pic" sz="quarter" idx="11"/>
          </p:nvPr>
        </p:nvSpPr>
        <p:spPr>
          <a:xfrm>
            <a:off x="3618000" y="1795030"/>
            <a:ext cx="1289050" cy="1289050"/>
          </a:xfrm>
          <a:prstGeom prst="rect">
            <a:avLst/>
          </a:prstGeom>
        </p:spPr>
        <p:txBody>
          <a:bodyPr anchor="ctr"/>
          <a:lstStyle>
            <a:lvl1pPr>
              <a:defRPr sz="1400">
                <a:solidFill>
                  <a:schemeClr val="bg2"/>
                </a:solidFill>
              </a:defRPr>
            </a:lvl1pPr>
          </a:lstStyle>
          <a:p>
            <a:endParaRPr lang="en-FI"/>
          </a:p>
        </p:txBody>
      </p:sp>
      <p:sp>
        <p:nvSpPr>
          <p:cNvPr id="6" name="Picture Placeholder 2">
            <a:extLst>
              <a:ext uri="{FF2B5EF4-FFF2-40B4-BE49-F238E27FC236}">
                <a16:creationId xmlns:a16="http://schemas.microsoft.com/office/drawing/2014/main" id="{DD0A95D3-F87D-3243-8697-7F20E11F57D7}"/>
              </a:ext>
            </a:extLst>
          </p:cNvPr>
          <p:cNvSpPr>
            <a:spLocks noGrp="1"/>
          </p:cNvSpPr>
          <p:nvPr>
            <p:ph type="pic" sz="quarter" idx="12"/>
          </p:nvPr>
        </p:nvSpPr>
        <p:spPr>
          <a:xfrm>
            <a:off x="5382376" y="1795030"/>
            <a:ext cx="1289050" cy="1289050"/>
          </a:xfrm>
          <a:prstGeom prst="rect">
            <a:avLst/>
          </a:prstGeom>
        </p:spPr>
        <p:txBody>
          <a:bodyPr anchor="ctr"/>
          <a:lstStyle>
            <a:lvl1pPr>
              <a:defRPr sz="1400">
                <a:solidFill>
                  <a:schemeClr val="bg2"/>
                </a:solidFill>
              </a:defRPr>
            </a:lvl1pPr>
          </a:lstStyle>
          <a:p>
            <a:endParaRPr lang="en-FI"/>
          </a:p>
        </p:txBody>
      </p:sp>
      <p:sp>
        <p:nvSpPr>
          <p:cNvPr id="7" name="Picture Placeholder 2">
            <a:extLst>
              <a:ext uri="{FF2B5EF4-FFF2-40B4-BE49-F238E27FC236}">
                <a16:creationId xmlns:a16="http://schemas.microsoft.com/office/drawing/2014/main" id="{ECACFDC5-1EE8-9B4D-AAA2-B34C41A8BDF2}"/>
              </a:ext>
            </a:extLst>
          </p:cNvPr>
          <p:cNvSpPr>
            <a:spLocks noGrp="1"/>
          </p:cNvSpPr>
          <p:nvPr>
            <p:ph type="pic" sz="quarter" idx="13"/>
          </p:nvPr>
        </p:nvSpPr>
        <p:spPr>
          <a:xfrm>
            <a:off x="7146752" y="1795030"/>
            <a:ext cx="1289050" cy="1289050"/>
          </a:xfrm>
          <a:prstGeom prst="rect">
            <a:avLst/>
          </a:prstGeom>
        </p:spPr>
        <p:txBody>
          <a:bodyPr anchor="ctr"/>
          <a:lstStyle>
            <a:lvl1pPr>
              <a:defRPr sz="1400">
                <a:solidFill>
                  <a:schemeClr val="bg2"/>
                </a:solidFill>
              </a:defRPr>
            </a:lvl1pPr>
          </a:lstStyle>
          <a:p>
            <a:endParaRPr lang="en-FI"/>
          </a:p>
        </p:txBody>
      </p:sp>
      <p:sp>
        <p:nvSpPr>
          <p:cNvPr id="8" name="Picture Placeholder 2">
            <a:extLst>
              <a:ext uri="{FF2B5EF4-FFF2-40B4-BE49-F238E27FC236}">
                <a16:creationId xmlns:a16="http://schemas.microsoft.com/office/drawing/2014/main" id="{2CAEAF01-75A6-924B-819D-EF270B45606A}"/>
              </a:ext>
            </a:extLst>
          </p:cNvPr>
          <p:cNvSpPr>
            <a:spLocks noGrp="1"/>
          </p:cNvSpPr>
          <p:nvPr>
            <p:ph type="pic" sz="quarter" idx="14"/>
          </p:nvPr>
        </p:nvSpPr>
        <p:spPr>
          <a:xfrm>
            <a:off x="8911129" y="1795030"/>
            <a:ext cx="1289050" cy="1289050"/>
          </a:xfrm>
          <a:prstGeom prst="rect">
            <a:avLst/>
          </a:prstGeom>
        </p:spPr>
        <p:txBody>
          <a:bodyPr anchor="ctr"/>
          <a:lstStyle>
            <a:lvl1pPr>
              <a:defRPr sz="1400">
                <a:solidFill>
                  <a:schemeClr val="bg2"/>
                </a:solidFill>
              </a:defRPr>
            </a:lvl1pPr>
          </a:lstStyle>
          <a:p>
            <a:endParaRPr lang="en-FI"/>
          </a:p>
        </p:txBody>
      </p:sp>
      <p:sp>
        <p:nvSpPr>
          <p:cNvPr id="9" name="Picture Placeholder 2">
            <a:extLst>
              <a:ext uri="{FF2B5EF4-FFF2-40B4-BE49-F238E27FC236}">
                <a16:creationId xmlns:a16="http://schemas.microsoft.com/office/drawing/2014/main" id="{ED6B87C6-E901-0F40-BCE8-BD9BE35369A6}"/>
              </a:ext>
            </a:extLst>
          </p:cNvPr>
          <p:cNvSpPr>
            <a:spLocks noGrp="1"/>
          </p:cNvSpPr>
          <p:nvPr>
            <p:ph type="pic" sz="quarter" idx="15"/>
          </p:nvPr>
        </p:nvSpPr>
        <p:spPr>
          <a:xfrm>
            <a:off x="1853623" y="3582267"/>
            <a:ext cx="1289050" cy="1289050"/>
          </a:xfrm>
          <a:prstGeom prst="rect">
            <a:avLst/>
          </a:prstGeom>
        </p:spPr>
        <p:txBody>
          <a:bodyPr anchor="ctr"/>
          <a:lstStyle>
            <a:lvl1pPr>
              <a:defRPr sz="1400">
                <a:solidFill>
                  <a:schemeClr val="bg2"/>
                </a:solidFill>
              </a:defRPr>
            </a:lvl1pPr>
          </a:lstStyle>
          <a:p>
            <a:endParaRPr lang="en-FI"/>
          </a:p>
        </p:txBody>
      </p:sp>
      <p:sp>
        <p:nvSpPr>
          <p:cNvPr id="10" name="Picture Placeholder 2">
            <a:extLst>
              <a:ext uri="{FF2B5EF4-FFF2-40B4-BE49-F238E27FC236}">
                <a16:creationId xmlns:a16="http://schemas.microsoft.com/office/drawing/2014/main" id="{AF7C0060-2875-3548-82F8-4116C0E35661}"/>
              </a:ext>
            </a:extLst>
          </p:cNvPr>
          <p:cNvSpPr>
            <a:spLocks noGrp="1"/>
          </p:cNvSpPr>
          <p:nvPr>
            <p:ph type="pic" sz="quarter" idx="16"/>
          </p:nvPr>
        </p:nvSpPr>
        <p:spPr>
          <a:xfrm>
            <a:off x="3618000" y="3582267"/>
            <a:ext cx="1289050" cy="1289050"/>
          </a:xfrm>
          <a:prstGeom prst="rect">
            <a:avLst/>
          </a:prstGeom>
        </p:spPr>
        <p:txBody>
          <a:bodyPr anchor="ctr"/>
          <a:lstStyle>
            <a:lvl1pPr>
              <a:defRPr sz="1400">
                <a:solidFill>
                  <a:schemeClr val="bg2"/>
                </a:solidFill>
              </a:defRPr>
            </a:lvl1pPr>
          </a:lstStyle>
          <a:p>
            <a:endParaRPr lang="en-FI"/>
          </a:p>
        </p:txBody>
      </p:sp>
      <p:sp>
        <p:nvSpPr>
          <p:cNvPr id="11" name="Picture Placeholder 2">
            <a:extLst>
              <a:ext uri="{FF2B5EF4-FFF2-40B4-BE49-F238E27FC236}">
                <a16:creationId xmlns:a16="http://schemas.microsoft.com/office/drawing/2014/main" id="{85166A52-8BF2-0841-8284-7B28183C7D98}"/>
              </a:ext>
            </a:extLst>
          </p:cNvPr>
          <p:cNvSpPr>
            <a:spLocks noGrp="1"/>
          </p:cNvSpPr>
          <p:nvPr>
            <p:ph type="pic" sz="quarter" idx="17"/>
          </p:nvPr>
        </p:nvSpPr>
        <p:spPr>
          <a:xfrm>
            <a:off x="5382376" y="3582267"/>
            <a:ext cx="1289050" cy="1289050"/>
          </a:xfrm>
          <a:prstGeom prst="rect">
            <a:avLst/>
          </a:prstGeom>
        </p:spPr>
        <p:txBody>
          <a:bodyPr anchor="ctr"/>
          <a:lstStyle>
            <a:lvl1pPr>
              <a:defRPr sz="1400">
                <a:solidFill>
                  <a:schemeClr val="bg2"/>
                </a:solidFill>
              </a:defRPr>
            </a:lvl1pPr>
          </a:lstStyle>
          <a:p>
            <a:endParaRPr lang="en-FI"/>
          </a:p>
        </p:txBody>
      </p:sp>
      <p:sp>
        <p:nvSpPr>
          <p:cNvPr id="12" name="Picture Placeholder 2">
            <a:extLst>
              <a:ext uri="{FF2B5EF4-FFF2-40B4-BE49-F238E27FC236}">
                <a16:creationId xmlns:a16="http://schemas.microsoft.com/office/drawing/2014/main" id="{930D2037-EC77-314F-AB28-D1175590DB69}"/>
              </a:ext>
            </a:extLst>
          </p:cNvPr>
          <p:cNvSpPr>
            <a:spLocks noGrp="1"/>
          </p:cNvSpPr>
          <p:nvPr>
            <p:ph type="pic" sz="quarter" idx="18"/>
          </p:nvPr>
        </p:nvSpPr>
        <p:spPr>
          <a:xfrm>
            <a:off x="7146752" y="3582267"/>
            <a:ext cx="1289050" cy="1289050"/>
          </a:xfrm>
          <a:prstGeom prst="rect">
            <a:avLst/>
          </a:prstGeom>
        </p:spPr>
        <p:txBody>
          <a:bodyPr anchor="ctr"/>
          <a:lstStyle>
            <a:lvl1pPr>
              <a:defRPr sz="1400">
                <a:solidFill>
                  <a:schemeClr val="bg2"/>
                </a:solidFill>
              </a:defRPr>
            </a:lvl1pPr>
          </a:lstStyle>
          <a:p>
            <a:endParaRPr lang="en-FI"/>
          </a:p>
        </p:txBody>
      </p:sp>
      <p:sp>
        <p:nvSpPr>
          <p:cNvPr id="13" name="Picture Placeholder 2">
            <a:extLst>
              <a:ext uri="{FF2B5EF4-FFF2-40B4-BE49-F238E27FC236}">
                <a16:creationId xmlns:a16="http://schemas.microsoft.com/office/drawing/2014/main" id="{788BB642-D876-AB48-8547-3FE019980ED8}"/>
              </a:ext>
            </a:extLst>
          </p:cNvPr>
          <p:cNvSpPr>
            <a:spLocks noGrp="1"/>
          </p:cNvSpPr>
          <p:nvPr>
            <p:ph type="pic" sz="quarter" idx="19"/>
          </p:nvPr>
        </p:nvSpPr>
        <p:spPr>
          <a:xfrm>
            <a:off x="8911129" y="3582267"/>
            <a:ext cx="1289050" cy="1289050"/>
          </a:xfrm>
          <a:prstGeom prst="rect">
            <a:avLst/>
          </a:prstGeom>
        </p:spPr>
        <p:txBody>
          <a:bodyPr anchor="ctr"/>
          <a:lstStyle>
            <a:lvl1pPr>
              <a:defRPr sz="1400">
                <a:solidFill>
                  <a:schemeClr val="bg2"/>
                </a:solidFill>
              </a:defRPr>
            </a:lvl1pPr>
          </a:lstStyle>
          <a:p>
            <a:endParaRPr lang="en-FI"/>
          </a:p>
        </p:txBody>
      </p:sp>
    </p:spTree>
    <p:extLst>
      <p:ext uri="{BB962C8B-B14F-4D97-AF65-F5344CB8AC3E}">
        <p14:creationId xmlns:p14="http://schemas.microsoft.com/office/powerpoint/2010/main" val="355020153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72726"/>
        </a:solidFill>
        <a:effectLst/>
      </p:bgPr>
    </p:bg>
    <p:spTree>
      <p:nvGrpSpPr>
        <p:cNvPr id="1" name=""/>
        <p:cNvGrpSpPr/>
        <p:nvPr/>
      </p:nvGrpSpPr>
      <p:grpSpPr>
        <a:xfrm>
          <a:off x="0" y="0"/>
          <a:ext cx="0" cy="0"/>
          <a:chOff x="0" y="0"/>
          <a:chExt cx="0" cy="0"/>
        </a:xfrm>
      </p:grpSpPr>
      <p:sp>
        <p:nvSpPr>
          <p:cNvPr id="2" name="Line"/>
          <p:cNvSpPr/>
          <p:nvPr/>
        </p:nvSpPr>
        <p:spPr>
          <a:xfrm flipV="1">
            <a:off x="1761671" y="-3548"/>
            <a:ext cx="1" cy="6865096"/>
          </a:xfrm>
          <a:prstGeom prst="line">
            <a:avLst/>
          </a:prstGeom>
          <a:ln w="12700">
            <a:solidFill>
              <a:srgbClr val="BCAB96">
                <a:alpha val="19698"/>
              </a:srgbClr>
            </a:solidFill>
            <a:miter/>
          </a:ln>
        </p:spPr>
        <p:txBody>
          <a:bodyPr lIns="45719" rIns="45719"/>
          <a:lstStyle/>
          <a:p>
            <a:endParaRPr/>
          </a:p>
        </p:txBody>
      </p:sp>
      <p:sp>
        <p:nvSpPr>
          <p:cNvPr id="3" name="Line"/>
          <p:cNvSpPr/>
          <p:nvPr/>
        </p:nvSpPr>
        <p:spPr>
          <a:xfrm flipV="1">
            <a:off x="3485242" y="-3548"/>
            <a:ext cx="1" cy="6865096"/>
          </a:xfrm>
          <a:prstGeom prst="line">
            <a:avLst/>
          </a:prstGeom>
          <a:ln w="12700">
            <a:solidFill>
              <a:srgbClr val="BCAB96">
                <a:alpha val="19698"/>
              </a:srgbClr>
            </a:solidFill>
            <a:miter/>
          </a:ln>
        </p:spPr>
        <p:txBody>
          <a:bodyPr lIns="45719" rIns="45719"/>
          <a:lstStyle/>
          <a:p>
            <a:endParaRPr/>
          </a:p>
        </p:txBody>
      </p:sp>
      <p:sp>
        <p:nvSpPr>
          <p:cNvPr id="4" name="Line"/>
          <p:cNvSpPr/>
          <p:nvPr/>
        </p:nvSpPr>
        <p:spPr>
          <a:xfrm flipV="1">
            <a:off x="5208814" y="-3548"/>
            <a:ext cx="1" cy="6865096"/>
          </a:xfrm>
          <a:prstGeom prst="line">
            <a:avLst/>
          </a:prstGeom>
          <a:ln w="12700">
            <a:solidFill>
              <a:srgbClr val="BCAB96">
                <a:alpha val="19698"/>
              </a:srgbClr>
            </a:solidFill>
            <a:miter/>
          </a:ln>
        </p:spPr>
        <p:txBody>
          <a:bodyPr lIns="45719" rIns="45719"/>
          <a:lstStyle/>
          <a:p>
            <a:endParaRPr/>
          </a:p>
        </p:txBody>
      </p:sp>
      <p:sp>
        <p:nvSpPr>
          <p:cNvPr id="5" name="Line"/>
          <p:cNvSpPr/>
          <p:nvPr/>
        </p:nvSpPr>
        <p:spPr>
          <a:xfrm flipV="1">
            <a:off x="6932385" y="-3548"/>
            <a:ext cx="1" cy="6865096"/>
          </a:xfrm>
          <a:prstGeom prst="line">
            <a:avLst/>
          </a:prstGeom>
          <a:ln w="12700">
            <a:solidFill>
              <a:srgbClr val="BCAB96">
                <a:alpha val="19698"/>
              </a:srgbClr>
            </a:solidFill>
            <a:miter/>
          </a:ln>
        </p:spPr>
        <p:txBody>
          <a:bodyPr lIns="45719" rIns="45719"/>
          <a:lstStyle/>
          <a:p>
            <a:endParaRPr/>
          </a:p>
        </p:txBody>
      </p:sp>
      <p:sp>
        <p:nvSpPr>
          <p:cNvPr id="6" name="Line"/>
          <p:cNvSpPr/>
          <p:nvPr/>
        </p:nvSpPr>
        <p:spPr>
          <a:xfrm flipV="1">
            <a:off x="8655957" y="-3548"/>
            <a:ext cx="1" cy="6865096"/>
          </a:xfrm>
          <a:prstGeom prst="line">
            <a:avLst/>
          </a:prstGeom>
          <a:ln w="12700">
            <a:solidFill>
              <a:srgbClr val="BCAB96">
                <a:alpha val="19698"/>
              </a:srgbClr>
            </a:solidFill>
            <a:miter/>
          </a:ln>
        </p:spPr>
        <p:txBody>
          <a:bodyPr lIns="45719" rIns="45719"/>
          <a:lstStyle/>
          <a:p>
            <a:endParaRPr/>
          </a:p>
        </p:txBody>
      </p:sp>
      <p:sp>
        <p:nvSpPr>
          <p:cNvPr id="7" name="Line"/>
          <p:cNvSpPr/>
          <p:nvPr/>
        </p:nvSpPr>
        <p:spPr>
          <a:xfrm flipV="1">
            <a:off x="10379528" y="-3548"/>
            <a:ext cx="1" cy="6865096"/>
          </a:xfrm>
          <a:prstGeom prst="line">
            <a:avLst/>
          </a:prstGeom>
          <a:ln w="12700">
            <a:solidFill>
              <a:srgbClr val="BCAB96">
                <a:alpha val="19698"/>
              </a:srgbClr>
            </a:solidFill>
            <a:miter/>
          </a:ln>
        </p:spPr>
        <p:txBody>
          <a:bodyPr lIns="45719" rIns="45719"/>
          <a:lstStyle/>
          <a:p>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1pPr>
      <a:lvl2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2pPr>
      <a:lvl3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3pPr>
      <a:lvl4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4pPr>
      <a:lvl5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5pPr>
      <a:lvl6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6pPr>
      <a:lvl7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7pPr>
      <a:lvl8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8pPr>
      <a:lvl9pPr marL="0" marR="0" indent="0" algn="ctr" defTabSz="914400" rtl="0" latinLnBrk="0">
        <a:lnSpc>
          <a:spcPct val="90000"/>
        </a:lnSpc>
        <a:spcBef>
          <a:spcPts val="0"/>
        </a:spcBef>
        <a:spcAft>
          <a:spcPts val="0"/>
        </a:spcAft>
        <a:buClrTx/>
        <a:buSzTx/>
        <a:buFontTx/>
        <a:buNone/>
        <a:tabLst/>
        <a:defRPr sz="6000" b="0" i="0" u="none" strike="noStrike" cap="none" spc="0" baseline="0">
          <a:solidFill>
            <a:srgbClr val="000000"/>
          </a:solidFill>
          <a:uFillTx/>
          <a:latin typeface="Calibri Light"/>
          <a:ea typeface="Calibri Light"/>
          <a:cs typeface="Calibri Light"/>
          <a:sym typeface="Calibri Light"/>
        </a:defRPr>
      </a:lvl9pPr>
    </p:titleStyle>
    <p:bodyStyle>
      <a:lvl1pPr marL="0" marR="0" indent="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1pPr>
      <a:lvl2pPr marL="0" marR="0" indent="45720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2pPr>
      <a:lvl3pPr marL="0" marR="0" indent="91440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3pPr>
      <a:lvl4pPr marL="0" marR="0" indent="137160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4pPr>
      <a:lvl5pPr marL="0" marR="0" indent="182880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5pPr>
      <a:lvl6pPr marL="0" marR="0" indent="228600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6pPr>
      <a:lvl7pPr marL="0" marR="0" indent="274320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7pPr>
      <a:lvl8pPr marL="0" marR="0" indent="320040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8pPr>
      <a:lvl9pPr marL="0" marR="0" indent="3657600" algn="ctr"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2728"/>
        </a:solidFill>
        <a:effectLst/>
      </p:bgPr>
    </p:bg>
    <p:spTree>
      <p:nvGrpSpPr>
        <p:cNvPr id="1" name=""/>
        <p:cNvGrpSpPr/>
        <p:nvPr/>
      </p:nvGrpSpPr>
      <p:grpSpPr>
        <a:xfrm>
          <a:off x="0" y="0"/>
          <a:ext cx="0" cy="0"/>
          <a:chOff x="0" y="0"/>
          <a:chExt cx="0" cy="0"/>
        </a:xfrm>
      </p:grpSpPr>
      <p:sp>
        <p:nvSpPr>
          <p:cNvPr id="28" name="This is your presentation title"/>
          <p:cNvSpPr txBox="1"/>
          <p:nvPr/>
        </p:nvSpPr>
        <p:spPr>
          <a:xfrm>
            <a:off x="951711" y="1883020"/>
            <a:ext cx="5101121"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6000" cap="all">
                <a:solidFill>
                  <a:srgbClr val="BEAB96"/>
                </a:solidFill>
                <a:latin typeface="Impact"/>
                <a:ea typeface="Impact"/>
                <a:cs typeface="Impact"/>
                <a:sym typeface="Impact"/>
              </a:defRPr>
            </a:pPr>
            <a:r>
              <a:rPr lang="en-US" sz="8000" smtClean="0">
                <a:solidFill>
                  <a:schemeClr val="accent1"/>
                </a:solidFill>
                <a:latin typeface="Times New Roman" panose="02020603050405020304" pitchFamily="18" charset="0"/>
                <a:cs typeface="Times New Roman" panose="02020603050405020304" pitchFamily="18" charset="0"/>
              </a:rPr>
              <a:t>RADIUS</a:t>
            </a:r>
          </a:p>
        </p:txBody>
      </p:sp>
      <p:sp>
        <p:nvSpPr>
          <p:cNvPr id="29" name="Rounded Rectangle"/>
          <p:cNvSpPr/>
          <p:nvPr/>
        </p:nvSpPr>
        <p:spPr>
          <a:xfrm>
            <a:off x="2246498" y="4724010"/>
            <a:ext cx="2681974" cy="565895"/>
          </a:xfrm>
          <a:prstGeom prst="roundRect">
            <a:avLst>
              <a:gd name="adj" fmla="val 12817"/>
            </a:avLst>
          </a:prstGeom>
          <a:solidFill>
            <a:schemeClr val="accent1"/>
          </a:solidFill>
          <a:ln w="12700">
            <a:miter lim="400000"/>
          </a:ln>
        </p:spPr>
        <p:txBody>
          <a:bodyPr lIns="45719" rIns="45719" anchor="ctr"/>
          <a:lstStyle/>
          <a:p>
            <a:endParaRPr/>
          </a:p>
        </p:txBody>
      </p:sp>
      <p:sp>
        <p:nvSpPr>
          <p:cNvPr id="30" name="More Information"/>
          <p:cNvSpPr txBox="1"/>
          <p:nvPr/>
        </p:nvSpPr>
        <p:spPr>
          <a:xfrm>
            <a:off x="2785972" y="4837680"/>
            <a:ext cx="2048825"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defTabSz="457200">
              <a:defRPr sz="1400" cap="all">
                <a:solidFill>
                  <a:srgbClr val="272728"/>
                </a:solidFill>
                <a:latin typeface="Roboto"/>
                <a:ea typeface="Roboto"/>
                <a:cs typeface="Roboto"/>
                <a:sym typeface="Roboto"/>
              </a:defRPr>
            </a:lvl1pPr>
          </a:lstStyle>
          <a:p>
            <a:r>
              <a:rPr lang="en-US" sz="1600">
                <a:latin typeface="Times New Roman" panose="02020603050405020304" pitchFamily="18" charset="0"/>
                <a:cs typeface="Times New Roman" panose="02020603050405020304" pitchFamily="18" charset="0"/>
              </a:rPr>
              <a:t>Tìm Hiểu Thêm</a:t>
            </a:r>
            <a:endParaRPr sz="1600">
              <a:latin typeface="Times New Roman" panose="02020603050405020304" pitchFamily="18" charset="0"/>
              <a:cs typeface="Times New Roman" panose="02020603050405020304" pitchFamily="18" charset="0"/>
            </a:endParaRPr>
          </a:p>
        </p:txBody>
      </p:sp>
      <p:sp>
        <p:nvSpPr>
          <p:cNvPr id="31" name="Graphic 269"/>
          <p:cNvSpPr/>
          <p:nvPr/>
        </p:nvSpPr>
        <p:spPr>
          <a:xfrm>
            <a:off x="3417059" y="5940313"/>
            <a:ext cx="170426" cy="129286"/>
          </a:xfrm>
          <a:custGeom>
            <a:avLst/>
            <a:gdLst/>
            <a:ahLst/>
            <a:cxnLst>
              <a:cxn ang="0">
                <a:pos x="wd2" y="hd2"/>
              </a:cxn>
              <a:cxn ang="5400000">
                <a:pos x="wd2" y="hd2"/>
              </a:cxn>
              <a:cxn ang="10800000">
                <a:pos x="wd2" y="hd2"/>
              </a:cxn>
              <a:cxn ang="16200000">
                <a:pos x="wd2" y="hd2"/>
              </a:cxn>
            </a:cxnLst>
            <a:rect l="0" t="0" r="r" b="b"/>
            <a:pathLst>
              <a:path w="21600" h="21504" extrusionOk="0">
                <a:moveTo>
                  <a:pt x="21600" y="10753"/>
                </a:moveTo>
                <a:cubicBezTo>
                  <a:pt x="21600" y="10493"/>
                  <a:pt x="21521" y="10245"/>
                  <a:pt x="21382" y="10062"/>
                </a:cubicBezTo>
                <a:lnTo>
                  <a:pt x="13933" y="287"/>
                </a:lnTo>
                <a:cubicBezTo>
                  <a:pt x="13643" y="-95"/>
                  <a:pt x="13171" y="-95"/>
                  <a:pt x="12880" y="287"/>
                </a:cubicBezTo>
                <a:cubicBezTo>
                  <a:pt x="12741" y="470"/>
                  <a:pt x="12662" y="719"/>
                  <a:pt x="12662" y="978"/>
                </a:cubicBezTo>
                <a:lnTo>
                  <a:pt x="12662" y="5865"/>
                </a:lnTo>
                <a:lnTo>
                  <a:pt x="745" y="5865"/>
                </a:lnTo>
                <a:cubicBezTo>
                  <a:pt x="334" y="5865"/>
                  <a:pt x="0" y="6303"/>
                  <a:pt x="0" y="6843"/>
                </a:cubicBezTo>
                <a:lnTo>
                  <a:pt x="0" y="14663"/>
                </a:lnTo>
                <a:cubicBezTo>
                  <a:pt x="0" y="15203"/>
                  <a:pt x="334" y="15640"/>
                  <a:pt x="745" y="15640"/>
                </a:cubicBezTo>
                <a:lnTo>
                  <a:pt x="12662" y="15640"/>
                </a:lnTo>
                <a:lnTo>
                  <a:pt x="12662" y="20528"/>
                </a:lnTo>
                <a:cubicBezTo>
                  <a:pt x="12662" y="21068"/>
                  <a:pt x="12996" y="21505"/>
                  <a:pt x="13407" y="21505"/>
                </a:cubicBezTo>
                <a:cubicBezTo>
                  <a:pt x="13605" y="21505"/>
                  <a:pt x="13794" y="21402"/>
                  <a:pt x="13933" y="21219"/>
                </a:cubicBezTo>
                <a:lnTo>
                  <a:pt x="21382" y="11444"/>
                </a:lnTo>
                <a:cubicBezTo>
                  <a:pt x="21521" y="11260"/>
                  <a:pt x="21600" y="11012"/>
                  <a:pt x="21600" y="10753"/>
                </a:cubicBezTo>
                <a:close/>
              </a:path>
            </a:pathLst>
          </a:custGeom>
          <a:solidFill>
            <a:srgbClr val="272727"/>
          </a:solidFill>
          <a:ln w="12700">
            <a:miter lim="400000"/>
          </a:ln>
        </p:spPr>
        <p:txBody>
          <a:bodyPr lIns="45719" rIns="45719" anchor="ctr"/>
          <a:lstStyle/>
          <a:p>
            <a:endParaRPr>
              <a:latin typeface="iCiel Pacifico" panose="02000000000000000000" pitchFamily="2" charset="0"/>
            </a:endParaRPr>
          </a:p>
        </p:txBody>
      </p:sp>
      <p:pic>
        <p:nvPicPr>
          <p:cNvPr id="10" name="Picture Placeholder 9"/>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a:xfrm>
            <a:off x="6937270" y="0"/>
            <a:ext cx="5254729" cy="6858000"/>
          </a:xfr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1000"/>
                                        <p:tgtEl>
                                          <p:spTgt spid="29"/>
                                        </p:tgtEl>
                                      </p:cBhvr>
                                    </p:animEffect>
                                    <p:anim calcmode="lin" valueType="num">
                                      <p:cBhvr>
                                        <p:cTn id="12" dur="1000" fill="hold"/>
                                        <p:tgtEl>
                                          <p:spTgt spid="29"/>
                                        </p:tgtEl>
                                        <p:attrNameLst>
                                          <p:attrName>ppt_x</p:attrName>
                                        </p:attrNameLst>
                                      </p:cBhvr>
                                      <p:tavLst>
                                        <p:tav tm="0">
                                          <p:val>
                                            <p:strVal val="#ppt_x"/>
                                          </p:val>
                                        </p:tav>
                                        <p:tav tm="100000">
                                          <p:val>
                                            <p:strVal val="#ppt_x"/>
                                          </p:val>
                                        </p:tav>
                                      </p:tavLst>
                                    </p:anim>
                                    <p:anim calcmode="lin" valueType="num">
                                      <p:cBhvr>
                                        <p:cTn id="13" dur="1000" fill="hold"/>
                                        <p:tgtEl>
                                          <p:spTgt spid="2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1000"/>
                                        <p:tgtEl>
                                          <p:spTgt spid="30"/>
                                        </p:tgtEl>
                                      </p:cBhvr>
                                    </p:animEffect>
                                    <p:anim calcmode="lin" valueType="num">
                                      <p:cBhvr>
                                        <p:cTn id="17" dur="1000" fill="hold"/>
                                        <p:tgtEl>
                                          <p:spTgt spid="30"/>
                                        </p:tgtEl>
                                        <p:attrNameLst>
                                          <p:attrName>ppt_x</p:attrName>
                                        </p:attrNameLst>
                                      </p:cBhvr>
                                      <p:tavLst>
                                        <p:tav tm="0">
                                          <p:val>
                                            <p:strVal val="#ppt_x"/>
                                          </p:val>
                                        </p:tav>
                                        <p:tav tm="100000">
                                          <p:val>
                                            <p:strVal val="#ppt_x"/>
                                          </p:val>
                                        </p:tav>
                                      </p:tavLst>
                                    </p:anim>
                                    <p:anim calcmode="lin" valueType="num">
                                      <p:cBhvr>
                                        <p:cTn id="18" dur="1000" fill="hold"/>
                                        <p:tgtEl>
                                          <p:spTgt spid="3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hank you!"/>
          <p:cNvSpPr txBox="1"/>
          <p:nvPr/>
        </p:nvSpPr>
        <p:spPr>
          <a:xfrm>
            <a:off x="3935168" y="2567070"/>
            <a:ext cx="552148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6000" cap="all">
                <a:solidFill>
                  <a:srgbClr val="FFFFFF"/>
                </a:solidFill>
                <a:latin typeface="Impact"/>
                <a:ea typeface="Impact"/>
                <a:cs typeface="Impact"/>
                <a:sym typeface="Impact"/>
              </a:defRPr>
            </a:lvl1pPr>
          </a:lstStyle>
          <a:p>
            <a:r>
              <a:rPr lang="en-US" sz="5400">
                <a:latin typeface="iCiel Kermel" panose="02000000000000000000" pitchFamily="2" charset="0"/>
              </a:rPr>
              <a:t>Cám ơn các bạn đã lắng nghe</a:t>
            </a:r>
            <a:r>
              <a:rPr sz="5400">
                <a:latin typeface="iCiel Kermel" panose="02000000000000000000" pitchFamily="2" charset="0"/>
              </a:rPr>
              <a:t>!</a:t>
            </a:r>
          </a:p>
        </p:txBody>
      </p:sp>
      <p:sp>
        <p:nvSpPr>
          <p:cNvPr id="250" name="Rounded Rectangle"/>
          <p:cNvSpPr/>
          <p:nvPr/>
        </p:nvSpPr>
        <p:spPr>
          <a:xfrm>
            <a:off x="2034361" y="2203236"/>
            <a:ext cx="1644652" cy="1651001"/>
          </a:xfrm>
          <a:prstGeom prst="roundRect">
            <a:avLst>
              <a:gd name="adj" fmla="val 4649"/>
            </a:avLst>
          </a:prstGeom>
          <a:solidFill>
            <a:schemeClr val="accent1"/>
          </a:solidFill>
          <a:ln w="12700">
            <a:miter lim="400000"/>
          </a:ln>
        </p:spPr>
        <p:txBody>
          <a:bodyPr lIns="45719" rIns="45719" anchor="ctr"/>
          <a:lstStyle/>
          <a:p>
            <a:endParaRPr/>
          </a:p>
        </p:txBody>
      </p:sp>
      <p:sp>
        <p:nvSpPr>
          <p:cNvPr id="251" name="Graphic 119"/>
          <p:cNvSpPr/>
          <p:nvPr/>
        </p:nvSpPr>
        <p:spPr>
          <a:xfrm>
            <a:off x="2541258" y="2716315"/>
            <a:ext cx="630857" cy="624841"/>
          </a:xfrm>
          <a:custGeom>
            <a:avLst/>
            <a:gdLst/>
            <a:ahLst/>
            <a:cxnLst>
              <a:cxn ang="0">
                <a:pos x="wd2" y="hd2"/>
              </a:cxn>
              <a:cxn ang="5400000">
                <a:pos x="wd2" y="hd2"/>
              </a:cxn>
              <a:cxn ang="10800000">
                <a:pos x="wd2" y="hd2"/>
              </a:cxn>
              <a:cxn ang="16200000">
                <a:pos x="wd2" y="hd2"/>
              </a:cxn>
            </a:cxnLst>
            <a:rect l="0" t="0" r="r" b="b"/>
            <a:pathLst>
              <a:path w="21600" h="21507" extrusionOk="0">
                <a:moveTo>
                  <a:pt x="21600" y="2506"/>
                </a:moveTo>
                <a:lnTo>
                  <a:pt x="21600" y="20827"/>
                </a:lnTo>
                <a:cubicBezTo>
                  <a:pt x="21600" y="21202"/>
                  <a:pt x="21298" y="21506"/>
                  <a:pt x="20925" y="21506"/>
                </a:cubicBezTo>
                <a:cubicBezTo>
                  <a:pt x="20834" y="21506"/>
                  <a:pt x="20743" y="21487"/>
                  <a:pt x="20659" y="21451"/>
                </a:cubicBezTo>
                <a:lnTo>
                  <a:pt x="16184" y="19522"/>
                </a:lnTo>
                <a:lnTo>
                  <a:pt x="11038" y="21463"/>
                </a:lnTo>
                <a:cubicBezTo>
                  <a:pt x="10885" y="21519"/>
                  <a:pt x="10718" y="21519"/>
                  <a:pt x="10565" y="21463"/>
                </a:cubicBezTo>
                <a:lnTo>
                  <a:pt x="5419" y="19522"/>
                </a:lnTo>
                <a:lnTo>
                  <a:pt x="944" y="21451"/>
                </a:lnTo>
                <a:cubicBezTo>
                  <a:pt x="602" y="21600"/>
                  <a:pt x="204" y="21442"/>
                  <a:pt x="56" y="21098"/>
                </a:cubicBezTo>
                <a:cubicBezTo>
                  <a:pt x="19" y="21013"/>
                  <a:pt x="0" y="20921"/>
                  <a:pt x="0" y="20827"/>
                </a:cubicBezTo>
                <a:lnTo>
                  <a:pt x="0" y="2506"/>
                </a:lnTo>
                <a:cubicBezTo>
                  <a:pt x="0" y="2235"/>
                  <a:pt x="161" y="1989"/>
                  <a:pt x="409" y="1882"/>
                </a:cubicBezTo>
                <a:lnTo>
                  <a:pt x="4725" y="23"/>
                </a:lnTo>
                <a:lnTo>
                  <a:pt x="4725" y="3863"/>
                </a:lnTo>
                <a:cubicBezTo>
                  <a:pt x="4725" y="4238"/>
                  <a:pt x="5027" y="4542"/>
                  <a:pt x="5400" y="4542"/>
                </a:cubicBezTo>
                <a:cubicBezTo>
                  <a:pt x="5773" y="4542"/>
                  <a:pt x="6075" y="4238"/>
                  <a:pt x="6075" y="3863"/>
                </a:cubicBezTo>
                <a:lnTo>
                  <a:pt x="6075" y="0"/>
                </a:lnTo>
                <a:lnTo>
                  <a:pt x="10125" y="1527"/>
                </a:lnTo>
                <a:lnTo>
                  <a:pt x="10125" y="5899"/>
                </a:lnTo>
                <a:cubicBezTo>
                  <a:pt x="10125" y="6274"/>
                  <a:pt x="10427" y="6577"/>
                  <a:pt x="10800" y="6577"/>
                </a:cubicBezTo>
                <a:cubicBezTo>
                  <a:pt x="11173" y="6577"/>
                  <a:pt x="11475" y="6274"/>
                  <a:pt x="11475" y="5899"/>
                </a:cubicBezTo>
                <a:lnTo>
                  <a:pt x="11475" y="1527"/>
                </a:lnTo>
                <a:lnTo>
                  <a:pt x="15525" y="0"/>
                </a:lnTo>
                <a:lnTo>
                  <a:pt x="15525" y="2506"/>
                </a:lnTo>
                <a:cubicBezTo>
                  <a:pt x="15525" y="2881"/>
                  <a:pt x="15827" y="3185"/>
                  <a:pt x="16200" y="3185"/>
                </a:cubicBezTo>
                <a:cubicBezTo>
                  <a:pt x="16573" y="3185"/>
                  <a:pt x="16875" y="2881"/>
                  <a:pt x="16875" y="2506"/>
                </a:cubicBezTo>
                <a:lnTo>
                  <a:pt x="16875" y="23"/>
                </a:lnTo>
                <a:lnTo>
                  <a:pt x="21191" y="1882"/>
                </a:lnTo>
                <a:cubicBezTo>
                  <a:pt x="21439" y="1989"/>
                  <a:pt x="21600" y="2235"/>
                  <a:pt x="21600" y="2506"/>
                </a:cubicBezTo>
                <a:close/>
                <a:moveTo>
                  <a:pt x="16817" y="7595"/>
                </a:moveTo>
                <a:lnTo>
                  <a:pt x="18027" y="6379"/>
                </a:lnTo>
                <a:cubicBezTo>
                  <a:pt x="18286" y="6109"/>
                  <a:pt x="18279" y="5679"/>
                  <a:pt x="18011" y="5419"/>
                </a:cubicBezTo>
                <a:cubicBezTo>
                  <a:pt x="17749" y="5165"/>
                  <a:pt x="17334" y="5165"/>
                  <a:pt x="17073" y="5419"/>
                </a:cubicBezTo>
                <a:lnTo>
                  <a:pt x="15863" y="6636"/>
                </a:lnTo>
                <a:lnTo>
                  <a:pt x="14652" y="5419"/>
                </a:lnTo>
                <a:cubicBezTo>
                  <a:pt x="14384" y="5159"/>
                  <a:pt x="13957" y="5166"/>
                  <a:pt x="13698" y="5436"/>
                </a:cubicBezTo>
                <a:cubicBezTo>
                  <a:pt x="13445" y="5699"/>
                  <a:pt x="13445" y="6116"/>
                  <a:pt x="13698" y="6379"/>
                </a:cubicBezTo>
                <a:lnTo>
                  <a:pt x="14908" y="7595"/>
                </a:lnTo>
                <a:lnTo>
                  <a:pt x="13698" y="8812"/>
                </a:lnTo>
                <a:cubicBezTo>
                  <a:pt x="13430" y="9072"/>
                  <a:pt x="13422" y="9502"/>
                  <a:pt x="13681" y="9771"/>
                </a:cubicBezTo>
                <a:cubicBezTo>
                  <a:pt x="13940" y="10041"/>
                  <a:pt x="14368" y="10048"/>
                  <a:pt x="14636" y="9788"/>
                </a:cubicBezTo>
                <a:cubicBezTo>
                  <a:pt x="14641" y="9783"/>
                  <a:pt x="14647" y="9777"/>
                  <a:pt x="14652" y="9771"/>
                </a:cubicBezTo>
                <a:lnTo>
                  <a:pt x="15863" y="8555"/>
                </a:lnTo>
                <a:lnTo>
                  <a:pt x="17073" y="9771"/>
                </a:lnTo>
                <a:cubicBezTo>
                  <a:pt x="17341" y="10032"/>
                  <a:pt x="17768" y="10024"/>
                  <a:pt x="18027" y="9755"/>
                </a:cubicBezTo>
                <a:cubicBezTo>
                  <a:pt x="18280" y="9492"/>
                  <a:pt x="18280" y="9075"/>
                  <a:pt x="18027" y="8812"/>
                </a:cubicBezTo>
                <a:close/>
                <a:moveTo>
                  <a:pt x="3726" y="9730"/>
                </a:moveTo>
                <a:cubicBezTo>
                  <a:pt x="3840" y="9575"/>
                  <a:pt x="3966" y="9428"/>
                  <a:pt x="4101" y="9292"/>
                </a:cubicBezTo>
                <a:cubicBezTo>
                  <a:pt x="4365" y="9026"/>
                  <a:pt x="4364" y="8596"/>
                  <a:pt x="4099" y="8331"/>
                </a:cubicBezTo>
                <a:cubicBezTo>
                  <a:pt x="3835" y="8067"/>
                  <a:pt x="3407" y="8068"/>
                  <a:pt x="3144" y="8334"/>
                </a:cubicBezTo>
                <a:cubicBezTo>
                  <a:pt x="2963" y="8518"/>
                  <a:pt x="2796" y="8715"/>
                  <a:pt x="2642" y="8923"/>
                </a:cubicBezTo>
                <a:cubicBezTo>
                  <a:pt x="2408" y="9215"/>
                  <a:pt x="2453" y="9642"/>
                  <a:pt x="2743" y="9877"/>
                </a:cubicBezTo>
                <a:cubicBezTo>
                  <a:pt x="3033" y="10113"/>
                  <a:pt x="3458" y="10067"/>
                  <a:pt x="3692" y="9776"/>
                </a:cubicBezTo>
                <a:cubicBezTo>
                  <a:pt x="3704" y="9761"/>
                  <a:pt x="3716" y="9746"/>
                  <a:pt x="3726" y="9730"/>
                </a:cubicBezTo>
                <a:close/>
                <a:moveTo>
                  <a:pt x="13618" y="13881"/>
                </a:moveTo>
                <a:cubicBezTo>
                  <a:pt x="13976" y="13776"/>
                  <a:pt x="14183" y="13400"/>
                  <a:pt x="14079" y="13040"/>
                </a:cubicBezTo>
                <a:cubicBezTo>
                  <a:pt x="13975" y="12680"/>
                  <a:pt x="13600" y="12472"/>
                  <a:pt x="13242" y="12577"/>
                </a:cubicBezTo>
                <a:cubicBezTo>
                  <a:pt x="12892" y="12682"/>
                  <a:pt x="12525" y="12714"/>
                  <a:pt x="12162" y="12671"/>
                </a:cubicBezTo>
                <a:cubicBezTo>
                  <a:pt x="11793" y="12619"/>
                  <a:pt x="11452" y="12878"/>
                  <a:pt x="11400" y="13249"/>
                </a:cubicBezTo>
                <a:cubicBezTo>
                  <a:pt x="11349" y="13620"/>
                  <a:pt x="11606" y="13963"/>
                  <a:pt x="11976" y="14015"/>
                </a:cubicBezTo>
                <a:cubicBezTo>
                  <a:pt x="11983" y="14016"/>
                  <a:pt x="11991" y="14017"/>
                  <a:pt x="11999" y="14018"/>
                </a:cubicBezTo>
                <a:cubicBezTo>
                  <a:pt x="12156" y="14037"/>
                  <a:pt x="12313" y="14047"/>
                  <a:pt x="12471" y="14047"/>
                </a:cubicBezTo>
                <a:cubicBezTo>
                  <a:pt x="12859" y="14046"/>
                  <a:pt x="13246" y="13990"/>
                  <a:pt x="13618" y="13881"/>
                </a:cubicBezTo>
                <a:close/>
                <a:moveTo>
                  <a:pt x="10265" y="12430"/>
                </a:moveTo>
                <a:cubicBezTo>
                  <a:pt x="10540" y="12178"/>
                  <a:pt x="10560" y="11749"/>
                  <a:pt x="10309" y="11472"/>
                </a:cubicBezTo>
                <a:cubicBezTo>
                  <a:pt x="10051" y="11185"/>
                  <a:pt x="9791" y="10872"/>
                  <a:pt x="9466" y="10454"/>
                </a:cubicBezTo>
                <a:cubicBezTo>
                  <a:pt x="9245" y="10152"/>
                  <a:pt x="8823" y="10087"/>
                  <a:pt x="8523" y="10309"/>
                </a:cubicBezTo>
                <a:cubicBezTo>
                  <a:pt x="8222" y="10531"/>
                  <a:pt x="8158" y="10956"/>
                  <a:pt x="8379" y="11258"/>
                </a:cubicBezTo>
                <a:cubicBezTo>
                  <a:pt x="8386" y="11268"/>
                  <a:pt x="8394" y="11279"/>
                  <a:pt x="8402" y="11289"/>
                </a:cubicBezTo>
                <a:cubicBezTo>
                  <a:pt x="8749" y="11734"/>
                  <a:pt x="9029" y="12072"/>
                  <a:pt x="9312" y="12384"/>
                </a:cubicBezTo>
                <a:cubicBezTo>
                  <a:pt x="9563" y="12661"/>
                  <a:pt x="9989" y="12681"/>
                  <a:pt x="10265" y="12429"/>
                </a:cubicBezTo>
                <a:close/>
                <a:moveTo>
                  <a:pt x="7695" y="9211"/>
                </a:moveTo>
                <a:cubicBezTo>
                  <a:pt x="7956" y="8943"/>
                  <a:pt x="7952" y="8514"/>
                  <a:pt x="7686" y="8251"/>
                </a:cubicBezTo>
                <a:cubicBezTo>
                  <a:pt x="7300" y="7846"/>
                  <a:pt x="6829" y="7531"/>
                  <a:pt x="6307" y="7332"/>
                </a:cubicBezTo>
                <a:cubicBezTo>
                  <a:pt x="5961" y="7193"/>
                  <a:pt x="5568" y="7362"/>
                  <a:pt x="5430" y="7710"/>
                </a:cubicBezTo>
                <a:cubicBezTo>
                  <a:pt x="5291" y="8058"/>
                  <a:pt x="5460" y="8453"/>
                  <a:pt x="5806" y="8592"/>
                </a:cubicBezTo>
                <a:cubicBezTo>
                  <a:pt x="5826" y="8600"/>
                  <a:pt x="5846" y="8607"/>
                  <a:pt x="5867" y="8613"/>
                </a:cubicBezTo>
                <a:cubicBezTo>
                  <a:pt x="6199" y="8749"/>
                  <a:pt x="6498" y="8955"/>
                  <a:pt x="6744" y="9218"/>
                </a:cubicBezTo>
                <a:cubicBezTo>
                  <a:pt x="7010" y="9481"/>
                  <a:pt x="7437" y="9476"/>
                  <a:pt x="7698" y="9209"/>
                </a:cubicBezTo>
                <a:close/>
                <a:moveTo>
                  <a:pt x="16133" y="11899"/>
                </a:moveTo>
                <a:cubicBezTo>
                  <a:pt x="16266" y="11654"/>
                  <a:pt x="16370" y="11394"/>
                  <a:pt x="16443" y="11124"/>
                </a:cubicBezTo>
                <a:cubicBezTo>
                  <a:pt x="16530" y="10759"/>
                  <a:pt x="16308" y="10393"/>
                  <a:pt x="15945" y="10305"/>
                </a:cubicBezTo>
                <a:cubicBezTo>
                  <a:pt x="15598" y="10221"/>
                  <a:pt x="15245" y="10423"/>
                  <a:pt x="15141" y="10768"/>
                </a:cubicBezTo>
                <a:cubicBezTo>
                  <a:pt x="15095" y="10936"/>
                  <a:pt x="15030" y="11098"/>
                  <a:pt x="14947" y="11251"/>
                </a:cubicBezTo>
                <a:cubicBezTo>
                  <a:pt x="14774" y="11583"/>
                  <a:pt x="14901" y="11993"/>
                  <a:pt x="15231" y="12167"/>
                </a:cubicBezTo>
                <a:cubicBezTo>
                  <a:pt x="15554" y="12338"/>
                  <a:pt x="15953" y="12219"/>
                  <a:pt x="16133" y="11899"/>
                </a:cubicBezTo>
                <a:close/>
                <a:moveTo>
                  <a:pt x="11475" y="19470"/>
                </a:moveTo>
                <a:lnTo>
                  <a:pt x="11475" y="17434"/>
                </a:lnTo>
                <a:cubicBezTo>
                  <a:pt x="11475" y="17060"/>
                  <a:pt x="11173" y="16756"/>
                  <a:pt x="10800" y="16756"/>
                </a:cubicBezTo>
                <a:cubicBezTo>
                  <a:pt x="10427" y="16756"/>
                  <a:pt x="10125" y="17060"/>
                  <a:pt x="10125" y="17434"/>
                </a:cubicBezTo>
                <a:lnTo>
                  <a:pt x="10125" y="19470"/>
                </a:lnTo>
                <a:cubicBezTo>
                  <a:pt x="10125" y="19845"/>
                  <a:pt x="10427" y="20149"/>
                  <a:pt x="10800" y="20149"/>
                </a:cubicBezTo>
                <a:cubicBezTo>
                  <a:pt x="11173" y="20149"/>
                  <a:pt x="11475" y="19845"/>
                  <a:pt x="11475" y="19470"/>
                </a:cubicBezTo>
                <a:close/>
                <a:moveTo>
                  <a:pt x="6075" y="17434"/>
                </a:moveTo>
                <a:lnTo>
                  <a:pt x="6075" y="12684"/>
                </a:lnTo>
                <a:cubicBezTo>
                  <a:pt x="6075" y="12310"/>
                  <a:pt x="5773" y="12006"/>
                  <a:pt x="5400" y="12006"/>
                </a:cubicBezTo>
                <a:cubicBezTo>
                  <a:pt x="5027" y="12006"/>
                  <a:pt x="4725" y="12310"/>
                  <a:pt x="4725" y="12684"/>
                </a:cubicBezTo>
                <a:lnTo>
                  <a:pt x="4725" y="17434"/>
                </a:lnTo>
                <a:cubicBezTo>
                  <a:pt x="4725" y="17809"/>
                  <a:pt x="5027" y="18113"/>
                  <a:pt x="5400" y="18113"/>
                </a:cubicBezTo>
                <a:cubicBezTo>
                  <a:pt x="5773" y="18113"/>
                  <a:pt x="6075" y="17809"/>
                  <a:pt x="6075" y="17434"/>
                </a:cubicBezTo>
                <a:close/>
                <a:moveTo>
                  <a:pt x="16875" y="17434"/>
                </a:moveTo>
                <a:lnTo>
                  <a:pt x="16875" y="16077"/>
                </a:lnTo>
                <a:cubicBezTo>
                  <a:pt x="16875" y="15702"/>
                  <a:pt x="16573" y="15399"/>
                  <a:pt x="16200" y="15399"/>
                </a:cubicBezTo>
                <a:cubicBezTo>
                  <a:pt x="15827" y="15399"/>
                  <a:pt x="15525" y="15702"/>
                  <a:pt x="15525" y="16077"/>
                </a:cubicBezTo>
                <a:lnTo>
                  <a:pt x="15525" y="17434"/>
                </a:lnTo>
                <a:cubicBezTo>
                  <a:pt x="15525" y="17809"/>
                  <a:pt x="15827" y="18113"/>
                  <a:pt x="16200" y="18113"/>
                </a:cubicBezTo>
                <a:cubicBezTo>
                  <a:pt x="16573" y="18113"/>
                  <a:pt x="16875" y="17809"/>
                  <a:pt x="16875" y="17434"/>
                </a:cubicBezTo>
                <a:close/>
              </a:path>
            </a:pathLst>
          </a:custGeom>
          <a:solidFill>
            <a:srgbClr val="272727"/>
          </a:solidFill>
          <a:ln w="12700">
            <a:miter lim="400000"/>
          </a:ln>
        </p:spPr>
        <p:txBody>
          <a:bodyPr lIns="45719" rIns="45719" anchor="ct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1000"/>
                                        <p:tgtEl>
                                          <p:spTgt spid="250"/>
                                        </p:tgtEl>
                                      </p:cBhvr>
                                    </p:animEffect>
                                    <p:anim calcmode="lin" valueType="num">
                                      <p:cBhvr>
                                        <p:cTn id="8" dur="1000" fill="hold"/>
                                        <p:tgtEl>
                                          <p:spTgt spid="250"/>
                                        </p:tgtEl>
                                        <p:attrNameLst>
                                          <p:attrName>ppt_x</p:attrName>
                                        </p:attrNameLst>
                                      </p:cBhvr>
                                      <p:tavLst>
                                        <p:tav tm="0">
                                          <p:val>
                                            <p:strVal val="#ppt_x"/>
                                          </p:val>
                                        </p:tav>
                                        <p:tav tm="100000">
                                          <p:val>
                                            <p:strVal val="#ppt_x"/>
                                          </p:val>
                                        </p:tav>
                                      </p:tavLst>
                                    </p:anim>
                                    <p:anim calcmode="lin" valueType="num">
                                      <p:cBhvr>
                                        <p:cTn id="9" dur="1000" fill="hold"/>
                                        <p:tgtEl>
                                          <p:spTgt spid="25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51"/>
                                        </p:tgtEl>
                                        <p:attrNameLst>
                                          <p:attrName>style.visibility</p:attrName>
                                        </p:attrNameLst>
                                      </p:cBhvr>
                                      <p:to>
                                        <p:strVal val="visible"/>
                                      </p:to>
                                    </p:set>
                                    <p:animEffect transition="in" filter="fade">
                                      <p:cBhvr>
                                        <p:cTn id="13" dur="1000"/>
                                        <p:tgtEl>
                                          <p:spTgt spid="251"/>
                                        </p:tgtEl>
                                      </p:cBhvr>
                                    </p:animEffect>
                                    <p:anim calcmode="lin" valueType="num">
                                      <p:cBhvr>
                                        <p:cTn id="14" dur="1000" fill="hold"/>
                                        <p:tgtEl>
                                          <p:spTgt spid="251"/>
                                        </p:tgtEl>
                                        <p:attrNameLst>
                                          <p:attrName>ppt_x</p:attrName>
                                        </p:attrNameLst>
                                      </p:cBhvr>
                                      <p:tavLst>
                                        <p:tav tm="0">
                                          <p:val>
                                            <p:strVal val="#ppt_x"/>
                                          </p:val>
                                        </p:tav>
                                        <p:tav tm="100000">
                                          <p:val>
                                            <p:strVal val="#ppt_x"/>
                                          </p:val>
                                        </p:tav>
                                      </p:tavLst>
                                    </p:anim>
                                    <p:anim calcmode="lin" valueType="num">
                                      <p:cBhvr>
                                        <p:cTn id="15" dur="1000" fill="hold"/>
                                        <p:tgtEl>
                                          <p:spTgt spid="251"/>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44"/>
                                        </p:tgtEl>
                                        <p:attrNameLst>
                                          <p:attrName>style.visibility</p:attrName>
                                        </p:attrNameLst>
                                      </p:cBhvr>
                                      <p:to>
                                        <p:strVal val="visible"/>
                                      </p:to>
                                    </p:set>
                                    <p:animEffect transition="in" filter="fade">
                                      <p:cBhvr>
                                        <p:cTn id="18" dur="1000"/>
                                        <p:tgtEl>
                                          <p:spTgt spid="244"/>
                                        </p:tgtEl>
                                      </p:cBhvr>
                                    </p:animEffect>
                                    <p:anim calcmode="lin" valueType="num">
                                      <p:cBhvr>
                                        <p:cTn id="19" dur="1000" fill="hold"/>
                                        <p:tgtEl>
                                          <p:spTgt spid="244"/>
                                        </p:tgtEl>
                                        <p:attrNameLst>
                                          <p:attrName>ppt_x</p:attrName>
                                        </p:attrNameLst>
                                      </p:cBhvr>
                                      <p:tavLst>
                                        <p:tav tm="0">
                                          <p:val>
                                            <p:strVal val="#ppt_x"/>
                                          </p:val>
                                        </p:tav>
                                        <p:tav tm="100000">
                                          <p:val>
                                            <p:strVal val="#ppt_x"/>
                                          </p:val>
                                        </p:tav>
                                      </p:tavLst>
                                    </p:anim>
                                    <p:anim calcmode="lin" valueType="num">
                                      <p:cBhvr>
                                        <p:cTn id="20" dur="1000" fill="hold"/>
                                        <p:tgtEl>
                                          <p:spTgt spid="2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animBg="1"/>
      <p:bldP spid="250" grpId="0" animBg="1"/>
      <p:bldP spid="25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Line"/>
          <p:cNvSpPr/>
          <p:nvPr/>
        </p:nvSpPr>
        <p:spPr>
          <a:xfrm flipV="1">
            <a:off x="6090526" y="2814886"/>
            <a:ext cx="0" cy="436751"/>
          </a:xfrm>
          <a:prstGeom prst="line">
            <a:avLst/>
          </a:prstGeom>
          <a:ln w="12700">
            <a:solidFill>
              <a:srgbClr val="BEA281"/>
            </a:solidFill>
            <a:miter/>
          </a:ln>
        </p:spPr>
        <p:txBody>
          <a:bodyPr lIns="45719" rIns="45719"/>
          <a:lstStyle/>
          <a:p>
            <a:endParaRPr/>
          </a:p>
        </p:txBody>
      </p:sp>
      <p:sp>
        <p:nvSpPr>
          <p:cNvPr id="103" name="Line"/>
          <p:cNvSpPr/>
          <p:nvPr/>
        </p:nvSpPr>
        <p:spPr>
          <a:xfrm flipV="1">
            <a:off x="3650555" y="3240100"/>
            <a:ext cx="4869889" cy="0"/>
          </a:xfrm>
          <a:prstGeom prst="line">
            <a:avLst/>
          </a:prstGeom>
          <a:ln w="12700">
            <a:solidFill>
              <a:srgbClr val="BEA281"/>
            </a:solidFill>
            <a:miter/>
          </a:ln>
        </p:spPr>
        <p:txBody>
          <a:bodyPr lIns="45719" rIns="45719"/>
          <a:lstStyle/>
          <a:p>
            <a:endParaRPr/>
          </a:p>
        </p:txBody>
      </p:sp>
      <p:sp>
        <p:nvSpPr>
          <p:cNvPr id="104" name="Line"/>
          <p:cNvSpPr/>
          <p:nvPr/>
        </p:nvSpPr>
        <p:spPr>
          <a:xfrm flipV="1">
            <a:off x="8516225" y="4148032"/>
            <a:ext cx="0" cy="436751"/>
          </a:xfrm>
          <a:prstGeom prst="line">
            <a:avLst/>
          </a:prstGeom>
          <a:ln w="12700">
            <a:solidFill>
              <a:srgbClr val="BEA281"/>
            </a:solidFill>
            <a:miter/>
          </a:ln>
        </p:spPr>
        <p:txBody>
          <a:bodyPr lIns="45719" rIns="45719"/>
          <a:lstStyle/>
          <a:p>
            <a:endParaRPr/>
          </a:p>
        </p:txBody>
      </p:sp>
      <p:sp>
        <p:nvSpPr>
          <p:cNvPr id="105" name="Line"/>
          <p:cNvSpPr/>
          <p:nvPr/>
        </p:nvSpPr>
        <p:spPr>
          <a:xfrm flipV="1">
            <a:off x="7224847" y="4583707"/>
            <a:ext cx="2572705" cy="0"/>
          </a:xfrm>
          <a:prstGeom prst="line">
            <a:avLst/>
          </a:prstGeom>
          <a:ln w="12700">
            <a:solidFill>
              <a:srgbClr val="BEA281"/>
            </a:solidFill>
            <a:miter/>
          </a:ln>
        </p:spPr>
        <p:txBody>
          <a:bodyPr lIns="45719" rIns="45719"/>
          <a:lstStyle/>
          <a:p>
            <a:endParaRPr/>
          </a:p>
        </p:txBody>
      </p:sp>
      <p:sp>
        <p:nvSpPr>
          <p:cNvPr id="106" name="Line"/>
          <p:cNvSpPr/>
          <p:nvPr/>
        </p:nvSpPr>
        <p:spPr>
          <a:xfrm flipV="1">
            <a:off x="3687173" y="4148032"/>
            <a:ext cx="0" cy="436751"/>
          </a:xfrm>
          <a:prstGeom prst="line">
            <a:avLst/>
          </a:prstGeom>
          <a:ln w="12700">
            <a:solidFill>
              <a:srgbClr val="BEA281"/>
            </a:solidFill>
            <a:miter/>
          </a:ln>
        </p:spPr>
        <p:txBody>
          <a:bodyPr lIns="45719" rIns="45719"/>
          <a:lstStyle/>
          <a:p>
            <a:endParaRPr/>
          </a:p>
        </p:txBody>
      </p:sp>
      <p:sp>
        <p:nvSpPr>
          <p:cNvPr id="107" name="Line"/>
          <p:cNvSpPr/>
          <p:nvPr/>
        </p:nvSpPr>
        <p:spPr>
          <a:xfrm flipV="1">
            <a:off x="2395795" y="4583707"/>
            <a:ext cx="2572705" cy="0"/>
          </a:xfrm>
          <a:prstGeom prst="line">
            <a:avLst/>
          </a:prstGeom>
          <a:ln w="12700">
            <a:solidFill>
              <a:srgbClr val="BEA281"/>
            </a:solidFill>
            <a:miter/>
          </a:ln>
        </p:spPr>
        <p:txBody>
          <a:bodyPr lIns="45719" rIns="45719"/>
          <a:lstStyle/>
          <a:p>
            <a:endParaRPr/>
          </a:p>
        </p:txBody>
      </p:sp>
      <p:sp>
        <p:nvSpPr>
          <p:cNvPr id="108" name="Lorem ipsum dolor"/>
          <p:cNvSpPr txBox="1"/>
          <p:nvPr/>
        </p:nvSpPr>
        <p:spPr>
          <a:xfrm>
            <a:off x="1630664" y="4641805"/>
            <a:ext cx="1530262"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defTabSz="457200">
              <a:defRPr>
                <a:solidFill>
                  <a:srgbClr val="FFFFFF"/>
                </a:solidFill>
                <a:latin typeface="Roboto"/>
                <a:ea typeface="Roboto"/>
                <a:cs typeface="Roboto"/>
                <a:sym typeface="Roboto"/>
              </a:defRPr>
            </a:lvl1pPr>
          </a:lstStyle>
          <a:p>
            <a:r>
              <a:rPr lang="en-US" smtClean="0">
                <a:solidFill>
                  <a:schemeClr val="bg1"/>
                </a:solidFill>
              </a:rPr>
              <a:t>Ứng dụng</a:t>
            </a:r>
            <a:endParaRPr>
              <a:solidFill>
                <a:schemeClr val="bg1"/>
              </a:solidFill>
            </a:endParaRPr>
          </a:p>
        </p:txBody>
      </p:sp>
      <p:sp>
        <p:nvSpPr>
          <p:cNvPr id="109" name="Lorem ipsum dolor"/>
          <p:cNvSpPr txBox="1"/>
          <p:nvPr/>
        </p:nvSpPr>
        <p:spPr>
          <a:xfrm>
            <a:off x="4128179" y="4593628"/>
            <a:ext cx="1530262"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defTabSz="457200">
              <a:defRPr>
                <a:solidFill>
                  <a:srgbClr val="FFFFFF"/>
                </a:solidFill>
                <a:latin typeface="Roboto"/>
                <a:ea typeface="Roboto"/>
                <a:cs typeface="Roboto"/>
                <a:sym typeface="Roboto"/>
              </a:defRPr>
            </a:lvl1pPr>
          </a:lstStyle>
          <a:p>
            <a:r>
              <a:rPr lang="en-US" smtClean="0">
                <a:solidFill>
                  <a:schemeClr val="bg1"/>
                </a:solidFill>
              </a:rPr>
              <a:t>Demo</a:t>
            </a:r>
            <a:endParaRPr>
              <a:solidFill>
                <a:schemeClr val="bg1"/>
              </a:solidFill>
            </a:endParaRPr>
          </a:p>
        </p:txBody>
      </p:sp>
      <p:sp>
        <p:nvSpPr>
          <p:cNvPr id="110" name="Lorem ipsum dolor"/>
          <p:cNvSpPr txBox="1"/>
          <p:nvPr/>
        </p:nvSpPr>
        <p:spPr>
          <a:xfrm>
            <a:off x="6477074" y="4666719"/>
            <a:ext cx="1676415"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defTabSz="457200">
              <a:defRPr>
                <a:solidFill>
                  <a:srgbClr val="FFFFFF"/>
                </a:solidFill>
                <a:latin typeface="Roboto"/>
                <a:ea typeface="Roboto"/>
                <a:cs typeface="Roboto"/>
                <a:sym typeface="Roboto"/>
              </a:defRPr>
            </a:lvl1pPr>
          </a:lstStyle>
          <a:p>
            <a:r>
              <a:rPr lang="en-US" smtClean="0">
                <a:solidFill>
                  <a:schemeClr val="bg1"/>
                </a:solidFill>
              </a:rPr>
              <a:t>Ưu điểm</a:t>
            </a:r>
            <a:endParaRPr lang="en-US">
              <a:solidFill>
                <a:schemeClr val="bg1"/>
              </a:solidFill>
            </a:endParaRPr>
          </a:p>
        </p:txBody>
      </p:sp>
      <p:sp>
        <p:nvSpPr>
          <p:cNvPr id="111" name="Lorem ipsum dolor"/>
          <p:cNvSpPr txBox="1"/>
          <p:nvPr/>
        </p:nvSpPr>
        <p:spPr>
          <a:xfrm>
            <a:off x="9040614" y="4640879"/>
            <a:ext cx="1530262"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defTabSz="457200">
              <a:defRPr>
                <a:solidFill>
                  <a:srgbClr val="FFFFFF"/>
                </a:solidFill>
                <a:latin typeface="Roboto"/>
                <a:ea typeface="Roboto"/>
                <a:cs typeface="Roboto"/>
                <a:sym typeface="Roboto"/>
              </a:defRPr>
            </a:lvl1pPr>
          </a:lstStyle>
          <a:p>
            <a:r>
              <a:rPr lang="en-US" smtClean="0">
                <a:solidFill>
                  <a:schemeClr val="bg1"/>
                </a:solidFill>
              </a:rPr>
              <a:t>Nhược điểm</a:t>
            </a:r>
            <a:endParaRPr>
              <a:solidFill>
                <a:schemeClr val="bg1"/>
              </a:solidFill>
            </a:endParaRPr>
          </a:p>
        </p:txBody>
      </p:sp>
      <p:sp>
        <p:nvSpPr>
          <p:cNvPr id="112" name="Diagrams to explain ideas"/>
          <p:cNvSpPr txBox="1"/>
          <p:nvPr/>
        </p:nvSpPr>
        <p:spPr>
          <a:xfrm>
            <a:off x="2613446" y="932180"/>
            <a:ext cx="6965108"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4000">
                <a:solidFill>
                  <a:srgbClr val="FFFFFF"/>
                </a:solidFill>
                <a:latin typeface="Impact"/>
                <a:ea typeface="Impact"/>
                <a:cs typeface="Impact"/>
                <a:sym typeface="Impact"/>
              </a:defRPr>
            </a:pPr>
            <a:r>
              <a:rPr lang="en-US" sz="6000">
                <a:solidFill>
                  <a:schemeClr val="accent1"/>
                </a:solidFill>
                <a:latin typeface="iCiel Mijas" panose="02000506000000020004" pitchFamily="50" charset="0"/>
              </a:rPr>
              <a:t>Nội</a:t>
            </a:r>
            <a:r>
              <a:rPr sz="6000">
                <a:latin typeface="iCiel Mijas" panose="02000506000000020004" pitchFamily="50" charset="0"/>
              </a:rPr>
              <a:t> </a:t>
            </a:r>
            <a:r>
              <a:rPr lang="en-US" sz="6000">
                <a:solidFill>
                  <a:schemeClr val="accent1"/>
                </a:solidFill>
                <a:latin typeface="iCiel Mijas" panose="02000506000000020004" pitchFamily="50" charset="0"/>
              </a:rPr>
              <a:t>Dung</a:t>
            </a:r>
            <a:endParaRPr sz="6000">
              <a:solidFill>
                <a:schemeClr val="accent1"/>
              </a:solidFill>
              <a:latin typeface="iCiel Mijas" panose="02000506000000020004" pitchFamily="50" charset="0"/>
            </a:endParaRPr>
          </a:p>
        </p:txBody>
      </p:sp>
      <p:sp>
        <p:nvSpPr>
          <p:cNvPr id="113" name="Rounded Rectangle"/>
          <p:cNvSpPr/>
          <p:nvPr/>
        </p:nvSpPr>
        <p:spPr>
          <a:xfrm>
            <a:off x="4686300" y="2159000"/>
            <a:ext cx="2819400" cy="655886"/>
          </a:xfrm>
          <a:prstGeom prst="roundRect">
            <a:avLst>
              <a:gd name="adj" fmla="val 19556"/>
            </a:avLst>
          </a:prstGeom>
          <a:solidFill>
            <a:schemeClr val="accent1"/>
          </a:solidFill>
          <a:ln w="12700">
            <a:miter lim="400000"/>
          </a:ln>
        </p:spPr>
        <p:txBody>
          <a:bodyPr lIns="45719" rIns="45719" anchor="ctr"/>
          <a:lstStyle/>
          <a:p>
            <a:endParaRPr/>
          </a:p>
        </p:txBody>
      </p:sp>
      <p:sp>
        <p:nvSpPr>
          <p:cNvPr id="114" name="Lorem ipsum dolor"/>
          <p:cNvSpPr txBox="1"/>
          <p:nvPr/>
        </p:nvSpPr>
        <p:spPr>
          <a:xfrm>
            <a:off x="4805605" y="2294410"/>
            <a:ext cx="2580790"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defTabSz="457200">
              <a:defRPr>
                <a:solidFill>
                  <a:srgbClr val="272726"/>
                </a:solidFill>
                <a:latin typeface="Roboto"/>
                <a:ea typeface="Roboto"/>
                <a:cs typeface="Roboto"/>
                <a:sym typeface="Roboto"/>
              </a:defRPr>
            </a:lvl1pPr>
          </a:lstStyle>
          <a:p>
            <a:r>
              <a:rPr lang="en-US" smtClean="0">
                <a:solidFill>
                  <a:schemeClr val="tx1"/>
                </a:solidFill>
              </a:rPr>
              <a:t>Radius</a:t>
            </a:r>
            <a:endParaRPr>
              <a:solidFill>
                <a:schemeClr val="tx1"/>
              </a:solidFill>
            </a:endParaRPr>
          </a:p>
        </p:txBody>
      </p:sp>
      <p:sp>
        <p:nvSpPr>
          <p:cNvPr id="115" name="Rounded Rectangle"/>
          <p:cNvSpPr/>
          <p:nvPr/>
        </p:nvSpPr>
        <p:spPr>
          <a:xfrm>
            <a:off x="2266950" y="3520157"/>
            <a:ext cx="2819400" cy="655886"/>
          </a:xfrm>
          <a:prstGeom prst="roundRect">
            <a:avLst>
              <a:gd name="adj" fmla="val 20335"/>
            </a:avLst>
          </a:prstGeom>
          <a:solidFill>
            <a:schemeClr val="accent1"/>
          </a:solidFill>
          <a:ln w="12700">
            <a:miter lim="400000"/>
          </a:ln>
        </p:spPr>
        <p:txBody>
          <a:bodyPr lIns="45719" rIns="45719" anchor="ctr"/>
          <a:lstStyle/>
          <a:p>
            <a:endParaRPr/>
          </a:p>
        </p:txBody>
      </p:sp>
      <p:sp>
        <p:nvSpPr>
          <p:cNvPr id="116" name="Lorem ipsum dolor"/>
          <p:cNvSpPr txBox="1"/>
          <p:nvPr/>
        </p:nvSpPr>
        <p:spPr>
          <a:xfrm>
            <a:off x="2386255" y="3655567"/>
            <a:ext cx="2580790"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defTabSz="457200">
              <a:defRPr>
                <a:solidFill>
                  <a:srgbClr val="272726"/>
                </a:solidFill>
                <a:latin typeface="Roboto"/>
                <a:ea typeface="Roboto"/>
                <a:cs typeface="Roboto"/>
                <a:sym typeface="Roboto"/>
              </a:defRPr>
            </a:lvl1pPr>
          </a:lstStyle>
          <a:p>
            <a:r>
              <a:rPr lang="en-US" smtClean="0">
                <a:solidFill>
                  <a:schemeClr val="tx1"/>
                </a:solidFill>
              </a:rPr>
              <a:t>Tổng quan về Radius</a:t>
            </a:r>
            <a:endParaRPr>
              <a:solidFill>
                <a:schemeClr val="tx1"/>
              </a:solidFill>
            </a:endParaRPr>
          </a:p>
        </p:txBody>
      </p:sp>
      <p:sp>
        <p:nvSpPr>
          <p:cNvPr id="117" name="Rounded Rectangle"/>
          <p:cNvSpPr/>
          <p:nvPr/>
        </p:nvSpPr>
        <p:spPr>
          <a:xfrm>
            <a:off x="7105650" y="3520157"/>
            <a:ext cx="2819400" cy="655886"/>
          </a:xfrm>
          <a:prstGeom prst="roundRect">
            <a:avLst>
              <a:gd name="adj" fmla="val 21038"/>
            </a:avLst>
          </a:prstGeom>
          <a:solidFill>
            <a:schemeClr val="accent1"/>
          </a:solidFill>
          <a:ln w="12700">
            <a:miter lim="400000"/>
          </a:ln>
        </p:spPr>
        <p:txBody>
          <a:bodyPr lIns="45719" rIns="45719" anchor="ctr"/>
          <a:lstStyle/>
          <a:p>
            <a:endParaRPr/>
          </a:p>
        </p:txBody>
      </p:sp>
      <p:sp>
        <p:nvSpPr>
          <p:cNvPr id="118" name="Lorem ipsum dolor"/>
          <p:cNvSpPr txBox="1"/>
          <p:nvPr/>
        </p:nvSpPr>
        <p:spPr>
          <a:xfrm>
            <a:off x="7224955" y="3655567"/>
            <a:ext cx="2580790"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defTabSz="457200">
              <a:defRPr>
                <a:solidFill>
                  <a:srgbClr val="272726"/>
                </a:solidFill>
                <a:latin typeface="Roboto"/>
                <a:ea typeface="Roboto"/>
                <a:cs typeface="Roboto"/>
                <a:sym typeface="Roboto"/>
              </a:defRPr>
            </a:lvl1pPr>
          </a:lstStyle>
          <a:p>
            <a:r>
              <a:rPr lang="en-US" smtClean="0">
                <a:solidFill>
                  <a:schemeClr val="tx1"/>
                </a:solidFill>
              </a:rPr>
              <a:t>Ưu – Nhược điểm</a:t>
            </a:r>
            <a:endParaRPr lang="en-US">
              <a:solidFill>
                <a:schemeClr val="tx1"/>
              </a:solidFill>
            </a:endParaRPr>
          </a:p>
        </p:txBody>
      </p:sp>
      <p:sp>
        <p:nvSpPr>
          <p:cNvPr id="19" name="Line"/>
          <p:cNvSpPr/>
          <p:nvPr/>
        </p:nvSpPr>
        <p:spPr>
          <a:xfrm flipV="1">
            <a:off x="3687173" y="4593628"/>
            <a:ext cx="0" cy="436751"/>
          </a:xfrm>
          <a:prstGeom prst="line">
            <a:avLst/>
          </a:prstGeom>
          <a:ln w="12700">
            <a:solidFill>
              <a:srgbClr val="BEA281"/>
            </a:solidFill>
            <a:miter/>
          </a:ln>
        </p:spPr>
        <p:txBody>
          <a:bodyPr lIns="45719" rIns="45719"/>
          <a:lstStyle/>
          <a:p>
            <a:endParaRPr/>
          </a:p>
        </p:txBody>
      </p:sp>
      <p:sp>
        <p:nvSpPr>
          <p:cNvPr id="22" name="Lorem ipsum dolor"/>
          <p:cNvSpPr txBox="1"/>
          <p:nvPr/>
        </p:nvSpPr>
        <p:spPr>
          <a:xfrm>
            <a:off x="2922042" y="5021057"/>
            <a:ext cx="1530262"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defTabSz="457200">
              <a:defRPr>
                <a:solidFill>
                  <a:srgbClr val="FFFFFF"/>
                </a:solidFill>
                <a:latin typeface="Roboto"/>
                <a:ea typeface="Roboto"/>
                <a:cs typeface="Roboto"/>
                <a:sym typeface="Roboto"/>
              </a:defRPr>
            </a:lvl1pPr>
          </a:lstStyle>
          <a:p>
            <a:r>
              <a:rPr lang="en-US" smtClean="0">
                <a:solidFill>
                  <a:schemeClr val="bg1"/>
                </a:solidFill>
              </a:rPr>
              <a:t>Các bước thực hiện</a:t>
            </a:r>
            <a:endParaRPr>
              <a:solidFill>
                <a:schemeClr val="bg1"/>
              </a:solidFill>
            </a:endParaRPr>
          </a:p>
        </p:txBody>
      </p:sp>
    </p:spTree>
    <p:extLst>
      <p:ext uri="{BB962C8B-B14F-4D97-AF65-F5344CB8AC3E}">
        <p14:creationId xmlns:p14="http://schemas.microsoft.com/office/powerpoint/2010/main" val="9137096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1000"/>
                                        <p:tgtEl>
                                          <p:spTgt spid="112"/>
                                        </p:tgtEl>
                                      </p:cBhvr>
                                    </p:animEffect>
                                    <p:anim calcmode="lin" valueType="num">
                                      <p:cBhvr>
                                        <p:cTn id="8" dur="1000" fill="hold"/>
                                        <p:tgtEl>
                                          <p:spTgt spid="112"/>
                                        </p:tgtEl>
                                        <p:attrNameLst>
                                          <p:attrName>ppt_x</p:attrName>
                                        </p:attrNameLst>
                                      </p:cBhvr>
                                      <p:tavLst>
                                        <p:tav tm="0">
                                          <p:val>
                                            <p:strVal val="#ppt_x"/>
                                          </p:val>
                                        </p:tav>
                                        <p:tav tm="100000">
                                          <p:val>
                                            <p:strVal val="#ppt_x"/>
                                          </p:val>
                                        </p:tav>
                                      </p:tavLst>
                                    </p:anim>
                                    <p:anim calcmode="lin" valueType="num">
                                      <p:cBhvr>
                                        <p:cTn id="9" dur="1000" fill="hold"/>
                                        <p:tgtEl>
                                          <p:spTgt spid="1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3"/>
                                        </p:tgtEl>
                                        <p:attrNameLst>
                                          <p:attrName>style.visibility</p:attrName>
                                        </p:attrNameLst>
                                      </p:cBhvr>
                                      <p:to>
                                        <p:strVal val="visible"/>
                                      </p:to>
                                    </p:set>
                                    <p:animEffect transition="in" filter="fade">
                                      <p:cBhvr>
                                        <p:cTn id="13" dur="1000"/>
                                        <p:tgtEl>
                                          <p:spTgt spid="113"/>
                                        </p:tgtEl>
                                      </p:cBhvr>
                                    </p:animEffect>
                                    <p:anim calcmode="lin" valueType="num">
                                      <p:cBhvr>
                                        <p:cTn id="14" dur="1000" fill="hold"/>
                                        <p:tgtEl>
                                          <p:spTgt spid="113"/>
                                        </p:tgtEl>
                                        <p:attrNameLst>
                                          <p:attrName>ppt_x</p:attrName>
                                        </p:attrNameLst>
                                      </p:cBhvr>
                                      <p:tavLst>
                                        <p:tav tm="0">
                                          <p:val>
                                            <p:strVal val="#ppt_x"/>
                                          </p:val>
                                        </p:tav>
                                        <p:tav tm="100000">
                                          <p:val>
                                            <p:strVal val="#ppt_x"/>
                                          </p:val>
                                        </p:tav>
                                      </p:tavLst>
                                    </p:anim>
                                    <p:anim calcmode="lin" valueType="num">
                                      <p:cBhvr>
                                        <p:cTn id="15" dur="1000" fill="hold"/>
                                        <p:tgtEl>
                                          <p:spTgt spid="11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2"/>
                                        </p:tgtEl>
                                        <p:attrNameLst>
                                          <p:attrName>style.visibility</p:attrName>
                                        </p:attrNameLst>
                                      </p:cBhvr>
                                      <p:to>
                                        <p:strVal val="visible"/>
                                      </p:to>
                                    </p:set>
                                    <p:animEffect transition="in" filter="fade">
                                      <p:cBhvr>
                                        <p:cTn id="19" dur="1000"/>
                                        <p:tgtEl>
                                          <p:spTgt spid="102"/>
                                        </p:tgtEl>
                                      </p:cBhvr>
                                    </p:animEffect>
                                    <p:anim calcmode="lin" valueType="num">
                                      <p:cBhvr>
                                        <p:cTn id="20" dur="1000" fill="hold"/>
                                        <p:tgtEl>
                                          <p:spTgt spid="102"/>
                                        </p:tgtEl>
                                        <p:attrNameLst>
                                          <p:attrName>ppt_x</p:attrName>
                                        </p:attrNameLst>
                                      </p:cBhvr>
                                      <p:tavLst>
                                        <p:tav tm="0">
                                          <p:val>
                                            <p:strVal val="#ppt_x"/>
                                          </p:val>
                                        </p:tav>
                                        <p:tav tm="100000">
                                          <p:val>
                                            <p:strVal val="#ppt_x"/>
                                          </p:val>
                                        </p:tav>
                                      </p:tavLst>
                                    </p:anim>
                                    <p:anim calcmode="lin" valueType="num">
                                      <p:cBhvr>
                                        <p:cTn id="21" dur="1000" fill="hold"/>
                                        <p:tgtEl>
                                          <p:spTgt spid="10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fade">
                                      <p:cBhvr>
                                        <p:cTn id="25" dur="1000"/>
                                        <p:tgtEl>
                                          <p:spTgt spid="103"/>
                                        </p:tgtEl>
                                      </p:cBhvr>
                                    </p:animEffect>
                                    <p:anim calcmode="lin" valueType="num">
                                      <p:cBhvr>
                                        <p:cTn id="26" dur="1000" fill="hold"/>
                                        <p:tgtEl>
                                          <p:spTgt spid="103"/>
                                        </p:tgtEl>
                                        <p:attrNameLst>
                                          <p:attrName>ppt_x</p:attrName>
                                        </p:attrNameLst>
                                      </p:cBhvr>
                                      <p:tavLst>
                                        <p:tav tm="0">
                                          <p:val>
                                            <p:strVal val="#ppt_x"/>
                                          </p:val>
                                        </p:tav>
                                        <p:tav tm="100000">
                                          <p:val>
                                            <p:strVal val="#ppt_x"/>
                                          </p:val>
                                        </p:tav>
                                      </p:tavLst>
                                    </p:anim>
                                    <p:anim calcmode="lin" valueType="num">
                                      <p:cBhvr>
                                        <p:cTn id="27" dur="1000" fill="hold"/>
                                        <p:tgtEl>
                                          <p:spTgt spid="10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600"/>
                                  </p:stCondLst>
                                  <p:childTnLst>
                                    <p:set>
                                      <p:cBhvr>
                                        <p:cTn id="29" dur="1" fill="hold">
                                          <p:stCondLst>
                                            <p:cond delay="0"/>
                                          </p:stCondLst>
                                        </p:cTn>
                                        <p:tgtEl>
                                          <p:spTgt spid="115"/>
                                        </p:tgtEl>
                                        <p:attrNameLst>
                                          <p:attrName>style.visibility</p:attrName>
                                        </p:attrNameLst>
                                      </p:cBhvr>
                                      <p:to>
                                        <p:strVal val="visible"/>
                                      </p:to>
                                    </p:set>
                                    <p:animEffect transition="in" filter="fade">
                                      <p:cBhvr>
                                        <p:cTn id="30" dur="1000"/>
                                        <p:tgtEl>
                                          <p:spTgt spid="115"/>
                                        </p:tgtEl>
                                      </p:cBhvr>
                                    </p:animEffect>
                                    <p:anim calcmode="lin" valueType="num">
                                      <p:cBhvr>
                                        <p:cTn id="31" dur="1000" fill="hold"/>
                                        <p:tgtEl>
                                          <p:spTgt spid="115"/>
                                        </p:tgtEl>
                                        <p:attrNameLst>
                                          <p:attrName>ppt_x</p:attrName>
                                        </p:attrNameLst>
                                      </p:cBhvr>
                                      <p:tavLst>
                                        <p:tav tm="0">
                                          <p:val>
                                            <p:strVal val="#ppt_x"/>
                                          </p:val>
                                        </p:tav>
                                        <p:tav tm="100000">
                                          <p:val>
                                            <p:strVal val="#ppt_x"/>
                                          </p:val>
                                        </p:tav>
                                      </p:tavLst>
                                    </p:anim>
                                    <p:anim calcmode="lin" valueType="num">
                                      <p:cBhvr>
                                        <p:cTn id="32" dur="1000" fill="hold"/>
                                        <p:tgtEl>
                                          <p:spTgt spid="11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600"/>
                                  </p:stCondLst>
                                  <p:childTnLst>
                                    <p:set>
                                      <p:cBhvr>
                                        <p:cTn id="34" dur="1" fill="hold">
                                          <p:stCondLst>
                                            <p:cond delay="0"/>
                                          </p:stCondLst>
                                        </p:cTn>
                                        <p:tgtEl>
                                          <p:spTgt spid="117"/>
                                        </p:tgtEl>
                                        <p:attrNameLst>
                                          <p:attrName>style.visibility</p:attrName>
                                        </p:attrNameLst>
                                      </p:cBhvr>
                                      <p:to>
                                        <p:strVal val="visible"/>
                                      </p:to>
                                    </p:set>
                                    <p:animEffect transition="in" filter="fade">
                                      <p:cBhvr>
                                        <p:cTn id="35" dur="1000"/>
                                        <p:tgtEl>
                                          <p:spTgt spid="117"/>
                                        </p:tgtEl>
                                      </p:cBhvr>
                                    </p:animEffect>
                                    <p:anim calcmode="lin" valueType="num">
                                      <p:cBhvr>
                                        <p:cTn id="36" dur="1000" fill="hold"/>
                                        <p:tgtEl>
                                          <p:spTgt spid="117"/>
                                        </p:tgtEl>
                                        <p:attrNameLst>
                                          <p:attrName>ppt_x</p:attrName>
                                        </p:attrNameLst>
                                      </p:cBhvr>
                                      <p:tavLst>
                                        <p:tav tm="0">
                                          <p:val>
                                            <p:strVal val="#ppt_x"/>
                                          </p:val>
                                        </p:tav>
                                        <p:tav tm="100000">
                                          <p:val>
                                            <p:strVal val="#ppt_x"/>
                                          </p:val>
                                        </p:tav>
                                      </p:tavLst>
                                    </p:anim>
                                    <p:anim calcmode="lin" valueType="num">
                                      <p:cBhvr>
                                        <p:cTn id="37" dur="1000" fill="hold"/>
                                        <p:tgtEl>
                                          <p:spTgt spid="117"/>
                                        </p:tgtEl>
                                        <p:attrNameLst>
                                          <p:attrName>ppt_y</p:attrName>
                                        </p:attrNameLst>
                                      </p:cBhvr>
                                      <p:tavLst>
                                        <p:tav tm="0">
                                          <p:val>
                                            <p:strVal val="#ppt_y+.1"/>
                                          </p:val>
                                        </p:tav>
                                        <p:tav tm="100000">
                                          <p:val>
                                            <p:strVal val="#ppt_y"/>
                                          </p:val>
                                        </p:tav>
                                      </p:tavLst>
                                    </p:anim>
                                  </p:childTnLst>
                                </p:cTn>
                              </p:par>
                            </p:childTnLst>
                          </p:cTn>
                        </p:par>
                        <p:par>
                          <p:cTn id="38" fill="hold">
                            <p:stCondLst>
                              <p:cond delay="4600"/>
                            </p:stCondLst>
                            <p:childTnLst>
                              <p:par>
                                <p:cTn id="39" presetID="2" presetClass="entr" presetSubtype="4" fill="hold" grpId="0" nodeType="afterEffect">
                                  <p:stCondLst>
                                    <p:cond delay="0"/>
                                  </p:stCondLst>
                                  <p:childTnLst>
                                    <p:set>
                                      <p:cBhvr>
                                        <p:cTn id="40" dur="1" fill="hold">
                                          <p:stCondLst>
                                            <p:cond delay="0"/>
                                          </p:stCondLst>
                                        </p:cTn>
                                        <p:tgtEl>
                                          <p:spTgt spid="105"/>
                                        </p:tgtEl>
                                        <p:attrNameLst>
                                          <p:attrName>style.visibility</p:attrName>
                                        </p:attrNameLst>
                                      </p:cBhvr>
                                      <p:to>
                                        <p:strVal val="visible"/>
                                      </p:to>
                                    </p:set>
                                    <p:anim calcmode="lin" valueType="num">
                                      <p:cBhvr additive="base">
                                        <p:cTn id="41" dur="500" fill="hold"/>
                                        <p:tgtEl>
                                          <p:spTgt spid="105"/>
                                        </p:tgtEl>
                                        <p:attrNameLst>
                                          <p:attrName>ppt_x</p:attrName>
                                        </p:attrNameLst>
                                      </p:cBhvr>
                                      <p:tavLst>
                                        <p:tav tm="0">
                                          <p:val>
                                            <p:strVal val="#ppt_x"/>
                                          </p:val>
                                        </p:tav>
                                        <p:tav tm="100000">
                                          <p:val>
                                            <p:strVal val="#ppt_x"/>
                                          </p:val>
                                        </p:tav>
                                      </p:tavLst>
                                    </p:anim>
                                    <p:anim calcmode="lin" valueType="num">
                                      <p:cBhvr additive="base">
                                        <p:cTn id="42" dur="500" fill="hold"/>
                                        <p:tgtEl>
                                          <p:spTgt spid="10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04"/>
                                        </p:tgtEl>
                                        <p:attrNameLst>
                                          <p:attrName>style.visibility</p:attrName>
                                        </p:attrNameLst>
                                      </p:cBhvr>
                                      <p:to>
                                        <p:strVal val="visible"/>
                                      </p:to>
                                    </p:set>
                                    <p:anim calcmode="lin" valueType="num">
                                      <p:cBhvr additive="base">
                                        <p:cTn id="45" dur="500" fill="hold"/>
                                        <p:tgtEl>
                                          <p:spTgt spid="104"/>
                                        </p:tgtEl>
                                        <p:attrNameLst>
                                          <p:attrName>ppt_x</p:attrName>
                                        </p:attrNameLst>
                                      </p:cBhvr>
                                      <p:tavLst>
                                        <p:tav tm="0">
                                          <p:val>
                                            <p:strVal val="#ppt_x"/>
                                          </p:val>
                                        </p:tav>
                                        <p:tav tm="100000">
                                          <p:val>
                                            <p:strVal val="#ppt_x"/>
                                          </p:val>
                                        </p:tav>
                                      </p:tavLst>
                                    </p:anim>
                                    <p:anim calcmode="lin" valueType="num">
                                      <p:cBhvr additive="base">
                                        <p:cTn id="46" dur="500" fill="hold"/>
                                        <p:tgtEl>
                                          <p:spTgt spid="10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7"/>
                                        </p:tgtEl>
                                        <p:attrNameLst>
                                          <p:attrName>style.visibility</p:attrName>
                                        </p:attrNameLst>
                                      </p:cBhvr>
                                      <p:to>
                                        <p:strVal val="visible"/>
                                      </p:to>
                                    </p:set>
                                    <p:anim calcmode="lin" valueType="num">
                                      <p:cBhvr additive="base">
                                        <p:cTn id="49" dur="500" fill="hold"/>
                                        <p:tgtEl>
                                          <p:spTgt spid="107"/>
                                        </p:tgtEl>
                                        <p:attrNameLst>
                                          <p:attrName>ppt_x</p:attrName>
                                        </p:attrNameLst>
                                      </p:cBhvr>
                                      <p:tavLst>
                                        <p:tav tm="0">
                                          <p:val>
                                            <p:strVal val="#ppt_x"/>
                                          </p:val>
                                        </p:tav>
                                        <p:tav tm="100000">
                                          <p:val>
                                            <p:strVal val="#ppt_x"/>
                                          </p:val>
                                        </p:tav>
                                      </p:tavLst>
                                    </p:anim>
                                    <p:anim calcmode="lin" valueType="num">
                                      <p:cBhvr additive="base">
                                        <p:cTn id="50" dur="500" fill="hold"/>
                                        <p:tgtEl>
                                          <p:spTgt spid="10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06"/>
                                        </p:tgtEl>
                                        <p:attrNameLst>
                                          <p:attrName>style.visibility</p:attrName>
                                        </p:attrNameLst>
                                      </p:cBhvr>
                                      <p:to>
                                        <p:strVal val="visible"/>
                                      </p:to>
                                    </p:set>
                                    <p:anim calcmode="lin" valueType="num">
                                      <p:cBhvr additive="base">
                                        <p:cTn id="53" dur="500" fill="hold"/>
                                        <p:tgtEl>
                                          <p:spTgt spid="106"/>
                                        </p:tgtEl>
                                        <p:attrNameLst>
                                          <p:attrName>ppt_x</p:attrName>
                                        </p:attrNameLst>
                                      </p:cBhvr>
                                      <p:tavLst>
                                        <p:tav tm="0">
                                          <p:val>
                                            <p:strVal val="#ppt_x"/>
                                          </p:val>
                                        </p:tav>
                                        <p:tav tm="100000">
                                          <p:val>
                                            <p:strVal val="#ppt_x"/>
                                          </p:val>
                                        </p:tav>
                                      </p:tavLst>
                                    </p:anim>
                                    <p:anim calcmode="lin" valueType="num">
                                      <p:cBhvr additive="base">
                                        <p:cTn id="54" dur="500" fill="hold"/>
                                        <p:tgtEl>
                                          <p:spTgt spid="106"/>
                                        </p:tgtEl>
                                        <p:attrNameLst>
                                          <p:attrName>ppt_y</p:attrName>
                                        </p:attrNameLst>
                                      </p:cBhvr>
                                      <p:tavLst>
                                        <p:tav tm="0">
                                          <p:val>
                                            <p:strVal val="1+#ppt_h/2"/>
                                          </p:val>
                                        </p:tav>
                                        <p:tav tm="100000">
                                          <p:val>
                                            <p:strVal val="#ppt_y"/>
                                          </p:val>
                                        </p:tav>
                                      </p:tavLst>
                                    </p:anim>
                                  </p:childTnLst>
                                </p:cTn>
                              </p:par>
                              <p:par>
                                <p:cTn id="55" presetID="42" presetClass="entr" presetSubtype="0" fill="hold" grpId="0" nodeType="withEffect">
                                  <p:stCondLst>
                                    <p:cond delay="600"/>
                                  </p:stCondLst>
                                  <p:childTnLst>
                                    <p:set>
                                      <p:cBhvr>
                                        <p:cTn id="56" dur="1" fill="hold">
                                          <p:stCondLst>
                                            <p:cond delay="0"/>
                                          </p:stCondLst>
                                        </p:cTn>
                                        <p:tgtEl>
                                          <p:spTgt spid="108"/>
                                        </p:tgtEl>
                                        <p:attrNameLst>
                                          <p:attrName>style.visibility</p:attrName>
                                        </p:attrNameLst>
                                      </p:cBhvr>
                                      <p:to>
                                        <p:strVal val="visible"/>
                                      </p:to>
                                    </p:set>
                                    <p:animEffect transition="in" filter="fade">
                                      <p:cBhvr>
                                        <p:cTn id="57" dur="1000"/>
                                        <p:tgtEl>
                                          <p:spTgt spid="108"/>
                                        </p:tgtEl>
                                      </p:cBhvr>
                                    </p:animEffect>
                                    <p:anim calcmode="lin" valueType="num">
                                      <p:cBhvr>
                                        <p:cTn id="58" dur="1000" fill="hold"/>
                                        <p:tgtEl>
                                          <p:spTgt spid="108"/>
                                        </p:tgtEl>
                                        <p:attrNameLst>
                                          <p:attrName>ppt_x</p:attrName>
                                        </p:attrNameLst>
                                      </p:cBhvr>
                                      <p:tavLst>
                                        <p:tav tm="0">
                                          <p:val>
                                            <p:strVal val="#ppt_x"/>
                                          </p:val>
                                        </p:tav>
                                        <p:tav tm="100000">
                                          <p:val>
                                            <p:strVal val="#ppt_x"/>
                                          </p:val>
                                        </p:tav>
                                      </p:tavLst>
                                    </p:anim>
                                    <p:anim calcmode="lin" valueType="num">
                                      <p:cBhvr>
                                        <p:cTn id="59" dur="1000" fill="hold"/>
                                        <p:tgtEl>
                                          <p:spTgt spid="10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600"/>
                                  </p:stCondLst>
                                  <p:childTnLst>
                                    <p:set>
                                      <p:cBhvr>
                                        <p:cTn id="61" dur="1" fill="hold">
                                          <p:stCondLst>
                                            <p:cond delay="0"/>
                                          </p:stCondLst>
                                        </p:cTn>
                                        <p:tgtEl>
                                          <p:spTgt spid="109"/>
                                        </p:tgtEl>
                                        <p:attrNameLst>
                                          <p:attrName>style.visibility</p:attrName>
                                        </p:attrNameLst>
                                      </p:cBhvr>
                                      <p:to>
                                        <p:strVal val="visible"/>
                                      </p:to>
                                    </p:set>
                                    <p:animEffect transition="in" filter="fade">
                                      <p:cBhvr>
                                        <p:cTn id="62" dur="1000"/>
                                        <p:tgtEl>
                                          <p:spTgt spid="109"/>
                                        </p:tgtEl>
                                      </p:cBhvr>
                                    </p:animEffect>
                                    <p:anim calcmode="lin" valueType="num">
                                      <p:cBhvr>
                                        <p:cTn id="63" dur="1000" fill="hold"/>
                                        <p:tgtEl>
                                          <p:spTgt spid="109"/>
                                        </p:tgtEl>
                                        <p:attrNameLst>
                                          <p:attrName>ppt_x</p:attrName>
                                        </p:attrNameLst>
                                      </p:cBhvr>
                                      <p:tavLst>
                                        <p:tav tm="0">
                                          <p:val>
                                            <p:strVal val="#ppt_x"/>
                                          </p:val>
                                        </p:tav>
                                        <p:tav tm="100000">
                                          <p:val>
                                            <p:strVal val="#ppt_x"/>
                                          </p:val>
                                        </p:tav>
                                      </p:tavLst>
                                    </p:anim>
                                    <p:anim calcmode="lin" valueType="num">
                                      <p:cBhvr>
                                        <p:cTn id="64" dur="1000" fill="hold"/>
                                        <p:tgtEl>
                                          <p:spTgt spid="10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600"/>
                                  </p:stCondLst>
                                  <p:childTnLst>
                                    <p:set>
                                      <p:cBhvr>
                                        <p:cTn id="66" dur="1" fill="hold">
                                          <p:stCondLst>
                                            <p:cond delay="0"/>
                                          </p:stCondLst>
                                        </p:cTn>
                                        <p:tgtEl>
                                          <p:spTgt spid="110"/>
                                        </p:tgtEl>
                                        <p:attrNameLst>
                                          <p:attrName>style.visibility</p:attrName>
                                        </p:attrNameLst>
                                      </p:cBhvr>
                                      <p:to>
                                        <p:strVal val="visible"/>
                                      </p:to>
                                    </p:set>
                                    <p:animEffect transition="in" filter="fade">
                                      <p:cBhvr>
                                        <p:cTn id="67" dur="1000"/>
                                        <p:tgtEl>
                                          <p:spTgt spid="110"/>
                                        </p:tgtEl>
                                      </p:cBhvr>
                                    </p:animEffect>
                                    <p:anim calcmode="lin" valueType="num">
                                      <p:cBhvr>
                                        <p:cTn id="68" dur="1000" fill="hold"/>
                                        <p:tgtEl>
                                          <p:spTgt spid="110"/>
                                        </p:tgtEl>
                                        <p:attrNameLst>
                                          <p:attrName>ppt_x</p:attrName>
                                        </p:attrNameLst>
                                      </p:cBhvr>
                                      <p:tavLst>
                                        <p:tav tm="0">
                                          <p:val>
                                            <p:strVal val="#ppt_x"/>
                                          </p:val>
                                        </p:tav>
                                        <p:tav tm="100000">
                                          <p:val>
                                            <p:strVal val="#ppt_x"/>
                                          </p:val>
                                        </p:tav>
                                      </p:tavLst>
                                    </p:anim>
                                    <p:anim calcmode="lin" valueType="num">
                                      <p:cBhvr>
                                        <p:cTn id="69" dur="1000" fill="hold"/>
                                        <p:tgtEl>
                                          <p:spTgt spid="11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600"/>
                                  </p:stCondLst>
                                  <p:childTnLst>
                                    <p:set>
                                      <p:cBhvr>
                                        <p:cTn id="71" dur="1" fill="hold">
                                          <p:stCondLst>
                                            <p:cond delay="0"/>
                                          </p:stCondLst>
                                        </p:cTn>
                                        <p:tgtEl>
                                          <p:spTgt spid="111"/>
                                        </p:tgtEl>
                                        <p:attrNameLst>
                                          <p:attrName>style.visibility</p:attrName>
                                        </p:attrNameLst>
                                      </p:cBhvr>
                                      <p:to>
                                        <p:strVal val="visible"/>
                                      </p:to>
                                    </p:set>
                                    <p:animEffect transition="in" filter="fade">
                                      <p:cBhvr>
                                        <p:cTn id="72" dur="1000"/>
                                        <p:tgtEl>
                                          <p:spTgt spid="111"/>
                                        </p:tgtEl>
                                      </p:cBhvr>
                                    </p:animEffect>
                                    <p:anim calcmode="lin" valueType="num">
                                      <p:cBhvr>
                                        <p:cTn id="73" dur="1000" fill="hold"/>
                                        <p:tgtEl>
                                          <p:spTgt spid="111"/>
                                        </p:tgtEl>
                                        <p:attrNameLst>
                                          <p:attrName>ppt_x</p:attrName>
                                        </p:attrNameLst>
                                      </p:cBhvr>
                                      <p:tavLst>
                                        <p:tav tm="0">
                                          <p:val>
                                            <p:strVal val="#ppt_x"/>
                                          </p:val>
                                        </p:tav>
                                        <p:tav tm="100000">
                                          <p:val>
                                            <p:strVal val="#ppt_x"/>
                                          </p:val>
                                        </p:tav>
                                      </p:tavLst>
                                    </p:anim>
                                    <p:anim calcmode="lin" valueType="num">
                                      <p:cBhvr>
                                        <p:cTn id="74" dur="1000" fill="hold"/>
                                        <p:tgtEl>
                                          <p:spTgt spid="111"/>
                                        </p:tgtEl>
                                        <p:attrNameLst>
                                          <p:attrName>ppt_y</p:attrName>
                                        </p:attrNameLst>
                                      </p:cBhvr>
                                      <p:tavLst>
                                        <p:tav tm="0">
                                          <p:val>
                                            <p:strVal val="#ppt_y+.1"/>
                                          </p:val>
                                        </p:tav>
                                        <p:tav tm="100000">
                                          <p:val>
                                            <p:strVal val="#ppt_y"/>
                                          </p:val>
                                        </p:tav>
                                      </p:tavLst>
                                    </p:anim>
                                  </p:childTnLst>
                                </p:cTn>
                              </p:par>
                              <p:par>
                                <p:cTn id="75" presetID="2" presetClass="entr" presetSubtype="4" fill="hold" grpId="0" nodeType="withEffect">
                                  <p:stCondLst>
                                    <p:cond delay="600"/>
                                  </p:stCondLst>
                                  <p:childTnLst>
                                    <p:set>
                                      <p:cBhvr>
                                        <p:cTn id="76" dur="1" fill="hold">
                                          <p:stCondLst>
                                            <p:cond delay="0"/>
                                          </p:stCondLst>
                                        </p:cTn>
                                        <p:tgtEl>
                                          <p:spTgt spid="116"/>
                                        </p:tgtEl>
                                        <p:attrNameLst>
                                          <p:attrName>style.visibility</p:attrName>
                                        </p:attrNameLst>
                                      </p:cBhvr>
                                      <p:to>
                                        <p:strVal val="visible"/>
                                      </p:to>
                                    </p:set>
                                    <p:anim calcmode="lin" valueType="num">
                                      <p:cBhvr additive="base">
                                        <p:cTn id="77" dur="500" fill="hold"/>
                                        <p:tgtEl>
                                          <p:spTgt spid="116"/>
                                        </p:tgtEl>
                                        <p:attrNameLst>
                                          <p:attrName>ppt_x</p:attrName>
                                        </p:attrNameLst>
                                      </p:cBhvr>
                                      <p:tavLst>
                                        <p:tav tm="0">
                                          <p:val>
                                            <p:strVal val="#ppt_x"/>
                                          </p:val>
                                        </p:tav>
                                        <p:tav tm="100000">
                                          <p:val>
                                            <p:strVal val="#ppt_x"/>
                                          </p:val>
                                        </p:tav>
                                      </p:tavLst>
                                    </p:anim>
                                    <p:anim calcmode="lin" valueType="num">
                                      <p:cBhvr additive="base">
                                        <p:cTn id="78" dur="500" fill="hold"/>
                                        <p:tgtEl>
                                          <p:spTgt spid="116"/>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600"/>
                                  </p:stCondLst>
                                  <p:childTnLst>
                                    <p:set>
                                      <p:cBhvr>
                                        <p:cTn id="80" dur="1" fill="hold">
                                          <p:stCondLst>
                                            <p:cond delay="0"/>
                                          </p:stCondLst>
                                        </p:cTn>
                                        <p:tgtEl>
                                          <p:spTgt spid="114"/>
                                        </p:tgtEl>
                                        <p:attrNameLst>
                                          <p:attrName>style.visibility</p:attrName>
                                        </p:attrNameLst>
                                      </p:cBhvr>
                                      <p:to>
                                        <p:strVal val="visible"/>
                                      </p:to>
                                    </p:set>
                                    <p:anim calcmode="lin" valueType="num">
                                      <p:cBhvr additive="base">
                                        <p:cTn id="81" dur="500" fill="hold"/>
                                        <p:tgtEl>
                                          <p:spTgt spid="114"/>
                                        </p:tgtEl>
                                        <p:attrNameLst>
                                          <p:attrName>ppt_x</p:attrName>
                                        </p:attrNameLst>
                                      </p:cBhvr>
                                      <p:tavLst>
                                        <p:tav tm="0">
                                          <p:val>
                                            <p:strVal val="#ppt_x"/>
                                          </p:val>
                                        </p:tav>
                                        <p:tav tm="100000">
                                          <p:val>
                                            <p:strVal val="#ppt_x"/>
                                          </p:val>
                                        </p:tav>
                                      </p:tavLst>
                                    </p:anim>
                                    <p:anim calcmode="lin" valueType="num">
                                      <p:cBhvr additive="base">
                                        <p:cTn id="82" dur="500" fill="hold"/>
                                        <p:tgtEl>
                                          <p:spTgt spid="11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600"/>
                                  </p:stCondLst>
                                  <p:childTnLst>
                                    <p:set>
                                      <p:cBhvr>
                                        <p:cTn id="84" dur="1" fill="hold">
                                          <p:stCondLst>
                                            <p:cond delay="0"/>
                                          </p:stCondLst>
                                        </p:cTn>
                                        <p:tgtEl>
                                          <p:spTgt spid="118"/>
                                        </p:tgtEl>
                                        <p:attrNameLst>
                                          <p:attrName>style.visibility</p:attrName>
                                        </p:attrNameLst>
                                      </p:cBhvr>
                                      <p:to>
                                        <p:strVal val="visible"/>
                                      </p:to>
                                    </p:set>
                                    <p:anim calcmode="lin" valueType="num">
                                      <p:cBhvr additive="base">
                                        <p:cTn id="85" dur="500" fill="hold"/>
                                        <p:tgtEl>
                                          <p:spTgt spid="118"/>
                                        </p:tgtEl>
                                        <p:attrNameLst>
                                          <p:attrName>ppt_x</p:attrName>
                                        </p:attrNameLst>
                                      </p:cBhvr>
                                      <p:tavLst>
                                        <p:tav tm="0">
                                          <p:val>
                                            <p:strVal val="#ppt_x"/>
                                          </p:val>
                                        </p:tav>
                                        <p:tav tm="100000">
                                          <p:val>
                                            <p:strVal val="#ppt_x"/>
                                          </p:val>
                                        </p:tav>
                                      </p:tavLst>
                                    </p:anim>
                                    <p:anim calcmode="lin" valueType="num">
                                      <p:cBhvr additive="base">
                                        <p:cTn id="86" dur="500" fill="hold"/>
                                        <p:tgtEl>
                                          <p:spTgt spid="118"/>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anim calcmode="lin" valueType="num">
                                      <p:cBhvr additive="base">
                                        <p:cTn id="89" dur="500" fill="hold"/>
                                        <p:tgtEl>
                                          <p:spTgt spid="19"/>
                                        </p:tgtEl>
                                        <p:attrNameLst>
                                          <p:attrName>ppt_x</p:attrName>
                                        </p:attrNameLst>
                                      </p:cBhvr>
                                      <p:tavLst>
                                        <p:tav tm="0">
                                          <p:val>
                                            <p:strVal val="#ppt_x"/>
                                          </p:val>
                                        </p:tav>
                                        <p:tav tm="100000">
                                          <p:val>
                                            <p:strVal val="#ppt_x"/>
                                          </p:val>
                                        </p:tav>
                                      </p:tavLst>
                                    </p:anim>
                                    <p:anim calcmode="lin" valueType="num">
                                      <p:cBhvr additive="base">
                                        <p:cTn id="90" dur="500" fill="hold"/>
                                        <p:tgtEl>
                                          <p:spTgt spid="19"/>
                                        </p:tgtEl>
                                        <p:attrNameLst>
                                          <p:attrName>ppt_y</p:attrName>
                                        </p:attrNameLst>
                                      </p:cBhvr>
                                      <p:tavLst>
                                        <p:tav tm="0">
                                          <p:val>
                                            <p:strVal val="1+#ppt_h/2"/>
                                          </p:val>
                                        </p:tav>
                                        <p:tav tm="100000">
                                          <p:val>
                                            <p:strVal val="#ppt_y"/>
                                          </p:val>
                                        </p:tav>
                                      </p:tavLst>
                                    </p:anim>
                                  </p:childTnLst>
                                </p:cTn>
                              </p:par>
                              <p:par>
                                <p:cTn id="91" presetID="42" presetClass="entr" presetSubtype="0" fill="hold" grpId="0" nodeType="withEffect">
                                  <p:stCondLst>
                                    <p:cond delay="60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1000"/>
                                        <p:tgtEl>
                                          <p:spTgt spid="22"/>
                                        </p:tgtEl>
                                      </p:cBhvr>
                                    </p:animEffect>
                                    <p:anim calcmode="lin" valueType="num">
                                      <p:cBhvr>
                                        <p:cTn id="94" dur="1000" fill="hold"/>
                                        <p:tgtEl>
                                          <p:spTgt spid="22"/>
                                        </p:tgtEl>
                                        <p:attrNameLst>
                                          <p:attrName>ppt_x</p:attrName>
                                        </p:attrNameLst>
                                      </p:cBhvr>
                                      <p:tavLst>
                                        <p:tav tm="0">
                                          <p:val>
                                            <p:strVal val="#ppt_x"/>
                                          </p:val>
                                        </p:tav>
                                        <p:tav tm="100000">
                                          <p:val>
                                            <p:strVal val="#ppt_x"/>
                                          </p:val>
                                        </p:tav>
                                      </p:tavLst>
                                    </p:anim>
                                    <p:anim calcmode="lin" valueType="num">
                                      <p:cBhvr>
                                        <p:cTn id="9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9"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p:cNvSpPr/>
          <p:nvPr/>
        </p:nvSpPr>
        <p:spPr>
          <a:xfrm>
            <a:off x="1215" y="0"/>
            <a:ext cx="12189570" cy="6864350"/>
          </a:xfrm>
          <a:prstGeom prst="rect">
            <a:avLst/>
          </a:prstGeom>
          <a:gradFill>
            <a:gsLst>
              <a:gs pos="0">
                <a:srgbClr val="272728">
                  <a:alpha val="34531"/>
                </a:srgbClr>
              </a:gs>
              <a:gs pos="100000">
                <a:schemeClr val="accent1">
                  <a:alpha val="42000"/>
                </a:schemeClr>
              </a:gs>
            </a:gsLst>
            <a:lin ang="16200000"/>
          </a:gradFill>
          <a:ln w="12700">
            <a:miter lim="400000"/>
          </a:ln>
        </p:spPr>
        <p:txBody>
          <a:bodyPr lIns="45719" rIns="45719" anchor="ctr"/>
          <a:lstStyle/>
          <a:p>
            <a:pPr>
              <a:defRPr>
                <a:solidFill>
                  <a:srgbClr val="262727"/>
                </a:solidFill>
              </a:defRPr>
            </a:pPr>
            <a:endParaRPr/>
          </a:p>
        </p:txBody>
      </p:sp>
      <p:sp>
        <p:nvSpPr>
          <p:cNvPr id="99" name="Rectangle"/>
          <p:cNvSpPr/>
          <p:nvPr/>
        </p:nvSpPr>
        <p:spPr>
          <a:xfrm>
            <a:off x="1215" y="64600"/>
            <a:ext cx="6948225" cy="1100328"/>
          </a:xfrm>
          <a:prstGeom prst="rect">
            <a:avLst/>
          </a:prstGeom>
          <a:solidFill>
            <a:srgbClr val="272727"/>
          </a:solidFill>
          <a:ln w="12700">
            <a:miter lim="400000"/>
          </a:ln>
        </p:spPr>
        <p:txBody>
          <a:bodyPr lIns="45719" rIns="45719" anchor="ctr"/>
          <a:lstStyle/>
          <a:p>
            <a:endParaRPr/>
          </a:p>
        </p:txBody>
      </p:sp>
      <p:sp>
        <p:nvSpPr>
          <p:cNvPr id="100" name="Big photo slides for presentation"/>
          <p:cNvSpPr txBox="1"/>
          <p:nvPr/>
        </p:nvSpPr>
        <p:spPr>
          <a:xfrm>
            <a:off x="-64497" y="241597"/>
            <a:ext cx="6648177"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r">
              <a:defRPr sz="4000" cap="all">
                <a:solidFill>
                  <a:srgbClr val="000001"/>
                </a:solidFill>
                <a:latin typeface="Impact"/>
                <a:ea typeface="Impact"/>
                <a:cs typeface="Impact"/>
                <a:sym typeface="Impact"/>
              </a:defRPr>
            </a:pPr>
            <a:r>
              <a:rPr lang="en-US" sz="5400" smtClean="0">
                <a:solidFill>
                  <a:srgbClr val="FFFFFF"/>
                </a:solidFill>
                <a:latin typeface="iCiel Mijas" panose="02000506000000020004" pitchFamily="50" charset="0"/>
              </a:rPr>
              <a:t>Tổng quan về  radius </a:t>
            </a:r>
            <a:endParaRPr sz="5400">
              <a:solidFill>
                <a:schemeClr val="accent1"/>
              </a:solidFill>
              <a:latin typeface="iCiel Mijas" panose="02000506000000020004" pitchFamily="50" charset="0"/>
            </a:endParaRPr>
          </a:p>
        </p:txBody>
      </p:sp>
      <p:sp>
        <p:nvSpPr>
          <p:cNvPr id="8" name="Rectangle"/>
          <p:cNvSpPr/>
          <p:nvPr/>
        </p:nvSpPr>
        <p:spPr>
          <a:xfrm>
            <a:off x="1215" y="1889045"/>
            <a:ext cx="6948225" cy="4703344"/>
          </a:xfrm>
          <a:prstGeom prst="rect">
            <a:avLst/>
          </a:prstGeom>
          <a:solidFill>
            <a:srgbClr val="272727"/>
          </a:solidFill>
          <a:ln w="12700">
            <a:miter lim="400000"/>
          </a:ln>
        </p:spPr>
        <p:txBody>
          <a:bodyPr lIns="45719" rIns="45719" anchor="ctr"/>
          <a:lstStyle/>
          <a:p>
            <a:pPr marL="285750" indent="-285750">
              <a:lnSpc>
                <a:spcPct val="150000"/>
              </a:lnSpc>
              <a:buFont typeface="Arial" panose="020B0604020202020204" pitchFamily="34" charset="0"/>
              <a:buChar char="•"/>
            </a:pPr>
            <a:r>
              <a:rPr lang="en-US" sz="2000">
                <a:solidFill>
                  <a:schemeClr val="accent4"/>
                </a:solidFill>
                <a:latin typeface="Times New Roman" panose="02020603050405020304" pitchFamily="18" charset="0"/>
                <a:cs typeface="Times New Roman" panose="02020603050405020304" pitchFamily="18" charset="0"/>
              </a:rPr>
              <a:t>RADIUS là một giao thức dùng để chứng thực người dùng từ xa (remote access). Thông tin dùng để chứng thực được lưu tập trung ở RADIUS server. Khi cần chứng thực người dùng NAS (RADIUS client) sẽ chuyển thông tin của người dùng đến RADIUS server để tiến hành kiểm tra. </a:t>
            </a:r>
          </a:p>
          <a:p>
            <a:pPr marL="285750" indent="-285750">
              <a:lnSpc>
                <a:spcPct val="150000"/>
              </a:lnSpc>
              <a:buFont typeface="Arial" panose="020B0604020202020204" pitchFamily="34" charset="0"/>
              <a:buChar char="•"/>
            </a:pPr>
            <a:r>
              <a:rPr lang="en-US" sz="2000">
                <a:solidFill>
                  <a:schemeClr val="accent4"/>
                </a:solidFill>
                <a:latin typeface="Times New Roman" panose="02020603050405020304" pitchFamily="18" charset="0"/>
                <a:cs typeface="Times New Roman" panose="02020603050405020304" pitchFamily="18" charset="0"/>
              </a:rPr>
              <a:t>Kết quả sẽ được RADIUS server trả lại cho NAS. Thông tin được trao đổi giữa RADIUS server và RADIUS client đều được mã hóa. Có thể hiểu RADIUS server cung cấp cho RADIUS client khả năng truy xuất vào hệ thống tài khoản người dùng trên Active directory</a:t>
            </a:r>
            <a:r>
              <a:rPr lang="en-US">
                <a:solidFill>
                  <a:schemeClr val="accent4"/>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468504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anim calcmode="lin" valueType="num">
                                      <p:cBhvr>
                                        <p:cTn id="8" dur="1000" fill="hold"/>
                                        <p:tgtEl>
                                          <p:spTgt spid="100"/>
                                        </p:tgtEl>
                                        <p:attrNameLst>
                                          <p:attrName>ppt_x</p:attrName>
                                        </p:attrNameLst>
                                      </p:cBhvr>
                                      <p:tavLst>
                                        <p:tav tm="0">
                                          <p:val>
                                            <p:strVal val="#ppt_x"/>
                                          </p:val>
                                        </p:tav>
                                        <p:tav tm="100000">
                                          <p:val>
                                            <p:strVal val="#ppt_x"/>
                                          </p:val>
                                        </p:tav>
                                      </p:tavLst>
                                    </p:anim>
                                    <p:anim calcmode="lin" valueType="num">
                                      <p:cBhvr>
                                        <p:cTn id="9"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his is your list slide"/>
          <p:cNvSpPr txBox="1"/>
          <p:nvPr/>
        </p:nvSpPr>
        <p:spPr>
          <a:xfrm>
            <a:off x="3436710" y="2331720"/>
            <a:ext cx="6407363" cy="19389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6000" cap="all">
                <a:solidFill>
                  <a:srgbClr val="FFFFFF"/>
                </a:solidFill>
                <a:latin typeface="Impact"/>
                <a:ea typeface="Impact"/>
                <a:cs typeface="Impact"/>
                <a:sym typeface="Impact"/>
              </a:defRPr>
            </a:pPr>
            <a:r>
              <a:rPr lang="en-US" smtClean="0">
                <a:solidFill>
                  <a:srgbClr val="FFFFFF"/>
                </a:solidFill>
                <a:latin typeface="iCiel Cucho" pitchFamily="50" charset="0"/>
                <a:cs typeface="iCiel Cucho" pitchFamily="50" charset="0"/>
              </a:rPr>
              <a:t>ƯU ĐIỂM VÀ NHƯỢC ĐIỂM</a:t>
            </a:r>
            <a:endParaRPr>
              <a:solidFill>
                <a:schemeClr val="accent1"/>
              </a:solidFill>
              <a:latin typeface="iCiel Cucho" pitchFamily="50" charset="0"/>
              <a:cs typeface="iCiel Cucho" pitchFamily="50" charset="0"/>
            </a:endParaRPr>
          </a:p>
        </p:txBody>
      </p:sp>
      <p:sp>
        <p:nvSpPr>
          <p:cNvPr id="12" name="Line"/>
          <p:cNvSpPr/>
          <p:nvPr/>
        </p:nvSpPr>
        <p:spPr>
          <a:xfrm flipV="1">
            <a:off x="3436709" y="148046"/>
            <a:ext cx="1" cy="6108074"/>
          </a:xfrm>
          <a:prstGeom prst="line">
            <a:avLst/>
          </a:prstGeom>
          <a:ln w="12700">
            <a:solidFill>
              <a:schemeClr val="accent1"/>
            </a:solidFill>
            <a:miter/>
          </a:ln>
        </p:spPr>
        <p:txBody>
          <a:bodyPr lIns="45719" rIns="45719"/>
          <a:lstStyle/>
          <a:p>
            <a:endParaRPr/>
          </a:p>
        </p:txBody>
      </p:sp>
    </p:spTree>
    <p:extLst>
      <p:ext uri="{BB962C8B-B14F-4D97-AF65-F5344CB8AC3E}">
        <p14:creationId xmlns:p14="http://schemas.microsoft.com/office/powerpoint/2010/main" val="1847585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1000"/>
                                        <p:tgtEl>
                                          <p:spTgt spid="173"/>
                                        </p:tgtEl>
                                      </p:cBhvr>
                                    </p:animEffect>
                                    <p:anim calcmode="lin" valueType="num">
                                      <p:cBhvr>
                                        <p:cTn id="8" dur="1000" fill="hold"/>
                                        <p:tgtEl>
                                          <p:spTgt spid="173"/>
                                        </p:tgtEl>
                                        <p:attrNameLst>
                                          <p:attrName>ppt_x</p:attrName>
                                        </p:attrNameLst>
                                      </p:cBhvr>
                                      <p:tavLst>
                                        <p:tav tm="0">
                                          <p:val>
                                            <p:strVal val="#ppt_x"/>
                                          </p:val>
                                        </p:tav>
                                        <p:tav tm="100000">
                                          <p:val>
                                            <p:strVal val="#ppt_x"/>
                                          </p:val>
                                        </p:tav>
                                      </p:tavLst>
                                    </p:anim>
                                    <p:anim calcmode="lin" valueType="num">
                                      <p:cBhvr>
                                        <p:cTn id="9" dur="1000" fill="hold"/>
                                        <p:tgtEl>
                                          <p:spTgt spid="1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his is photo slide"/>
          <p:cNvSpPr txBox="1"/>
          <p:nvPr/>
        </p:nvSpPr>
        <p:spPr>
          <a:xfrm>
            <a:off x="80116" y="92274"/>
            <a:ext cx="428055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6000" cap="all">
                <a:solidFill>
                  <a:srgbClr val="FFFFFF"/>
                </a:solidFill>
                <a:latin typeface="Impact"/>
                <a:ea typeface="Impact"/>
                <a:cs typeface="Impact"/>
                <a:sym typeface="Impact"/>
              </a:defRPr>
            </a:pPr>
            <a:r>
              <a:rPr lang="en-US" smtClean="0">
                <a:solidFill>
                  <a:schemeClr val="accent1"/>
                </a:solidFill>
                <a:latin typeface="iCiel Cucho" pitchFamily="50" charset="0"/>
                <a:cs typeface="iCiel Cucho" pitchFamily="50" charset="0"/>
              </a:rPr>
              <a:t>ƯU ĐIỂM</a:t>
            </a:r>
            <a:endParaRPr>
              <a:solidFill>
                <a:schemeClr val="accent1"/>
              </a:solidFill>
              <a:latin typeface="iCiel Cucho" pitchFamily="50" charset="0"/>
              <a:cs typeface="iCiel Cucho" pitchFamily="50" charset="0"/>
            </a:endParaRPr>
          </a:p>
        </p:txBody>
      </p:sp>
      <p:sp>
        <p:nvSpPr>
          <p:cNvPr id="91" name="Lorem ipsum dolor sit amet, consectetur adipiscing elit, sed do eiusmod tempor aliqua. Ut enim ad minim veniam, quis nostrud exercitation ullamco laboris nisi ut aliquip ex ea commodo consequat. Duis voluptate velit esse cillum dolore eu fugiat nulla pariatur."/>
          <p:cNvSpPr txBox="1"/>
          <p:nvPr/>
        </p:nvSpPr>
        <p:spPr>
          <a:xfrm>
            <a:off x="0" y="915315"/>
            <a:ext cx="5742185" cy="58169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defTabSz="457200">
              <a:defRPr>
                <a:solidFill>
                  <a:srgbClr val="FFFFFF"/>
                </a:solidFill>
                <a:latin typeface="Roboto"/>
                <a:ea typeface="Roboto"/>
                <a:cs typeface="Roboto"/>
                <a:sym typeface="Roboto"/>
              </a:defRPr>
            </a:lvl1pPr>
          </a:lstStyle>
          <a:p>
            <a:pPr marL="342900" indent="-342900">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RADIUS có phần overhead ít hơn so với TACACS vì nó sử dụng UDP, trong phần overhead không có địa chỉ đích, port đích nên các hacker khó có thể tấn công. Với cách thức phân phối dạng </a:t>
            </a:r>
            <a:r>
              <a:rPr lang="en-US" sz="2400">
                <a:latin typeface="Times New Roman" panose="02020603050405020304" pitchFamily="18" charset="0"/>
                <a:cs typeface="Times New Roman" panose="02020603050405020304" pitchFamily="18" charset="0"/>
              </a:rPr>
              <a:t>source </a:t>
            </a:r>
            <a:r>
              <a:rPr lang="en-US" sz="2400" smtClean="0">
                <a:latin typeface="Times New Roman" panose="02020603050405020304" pitchFamily="18" charset="0"/>
                <a:cs typeface="Times New Roman" panose="02020603050405020304" pitchFamily="18" charset="0"/>
              </a:rPr>
              <a:t>code, RADIUS </a:t>
            </a:r>
            <a:r>
              <a:rPr lang="en-US" sz="2400">
                <a:latin typeface="Times New Roman" panose="02020603050405020304" pitchFamily="18" charset="0"/>
                <a:cs typeface="Times New Roman" panose="02020603050405020304" pitchFamily="18" charset="0"/>
              </a:rPr>
              <a:t>là dạng giao thức hoàn toàn mở rộng. Người dùng có thể thay đổi nó để làm việc với bất kì hệ thống bảo mật hiện có.</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RADIUS có chức năng tính cước (accounting) mở </a:t>
            </a:r>
            <a:r>
              <a:rPr lang="en-US" sz="2400">
                <a:latin typeface="Times New Roman" panose="02020603050405020304" pitchFamily="18" charset="0"/>
                <a:cs typeface="Times New Roman" panose="02020603050405020304" pitchFamily="18" charset="0"/>
              </a:rPr>
              <a:t>rộng</a:t>
            </a:r>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p:txBody>
      </p:sp>
      <p:sp>
        <p:nvSpPr>
          <p:cNvPr id="10" name="Rectangle"/>
          <p:cNvSpPr/>
          <p:nvPr/>
        </p:nvSpPr>
        <p:spPr>
          <a:xfrm>
            <a:off x="5952354" y="0"/>
            <a:ext cx="6239646" cy="6864350"/>
          </a:xfrm>
          <a:prstGeom prst="rect">
            <a:avLst/>
          </a:prstGeom>
          <a:gradFill>
            <a:gsLst>
              <a:gs pos="0">
                <a:srgbClr val="272728">
                  <a:alpha val="34531"/>
                </a:srgbClr>
              </a:gs>
              <a:gs pos="100000">
                <a:schemeClr val="accent1">
                  <a:alpha val="42000"/>
                </a:schemeClr>
              </a:gs>
            </a:gsLst>
            <a:lin ang="16200000"/>
          </a:gradFill>
          <a:ln w="12700">
            <a:miter lim="400000"/>
          </a:ln>
        </p:spPr>
        <p:txBody>
          <a:bodyPr lIns="45719" rIns="45719" anchor="ctr"/>
          <a:lstStyle/>
          <a:p>
            <a:pPr marL="342900" indent="-342900">
              <a:lnSpc>
                <a:spcPct val="150000"/>
              </a:lnSpc>
              <a:buFont typeface="Arial" panose="020B0604020202020204" pitchFamily="34" charset="0"/>
              <a:buChar char="•"/>
            </a:pPr>
            <a:r>
              <a:rPr lang="en-US" sz="2400">
                <a:solidFill>
                  <a:srgbClr val="FFC000"/>
                </a:solidFill>
                <a:latin typeface="Times New Roman" panose="02020603050405020304" pitchFamily="18" charset="0"/>
                <a:cs typeface="Times New Roman" panose="02020603050405020304" pitchFamily="18" charset="0"/>
              </a:rPr>
              <a:t>RADIUS thường được dùng để tính cước dựa trên tài nguyên đã sử dụng. Ví dụ như ISP sẽ tính cước cho người dùng về chi phí kết nối. Ta có thể  cài đặt RADIUS Accounting mà không cần sử dụng RADIUS để xác thực và cấp quyền. </a:t>
            </a:r>
          </a:p>
          <a:p>
            <a:pPr marL="342900" indent="-342900">
              <a:lnSpc>
                <a:spcPct val="150000"/>
              </a:lnSpc>
              <a:buFont typeface="Arial" panose="020B0604020202020204" pitchFamily="34" charset="0"/>
              <a:buChar char="•"/>
            </a:pPr>
            <a:r>
              <a:rPr lang="en-US" sz="2400">
                <a:solidFill>
                  <a:srgbClr val="FFC000"/>
                </a:solidFill>
                <a:latin typeface="Times New Roman" panose="02020603050405020304" pitchFamily="18" charset="0"/>
                <a:cs typeface="Times New Roman" panose="02020603050405020304" pitchFamily="18" charset="0"/>
              </a:rPr>
              <a:t>Với chức năng accounting mở rộng, RADIUS cho phép dữ liệu được gửi từ các thiết bị xuất phát cũng như là thiết bị đích, từ đó giúp ta theo dõi việc sử dụng tài nguyên (thời gian, số lượng các gói tin, số lượng byte,…) trong suốt phiên làm việc</a:t>
            </a:r>
            <a:endParaRPr lang="en-US" sz="240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63486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anim calcmode="lin" valueType="num">
                                      <p:cBhvr>
                                        <p:cTn id="8" dur="1000" fill="hold"/>
                                        <p:tgtEl>
                                          <p:spTgt spid="90"/>
                                        </p:tgtEl>
                                        <p:attrNameLst>
                                          <p:attrName>ppt_x</p:attrName>
                                        </p:attrNameLst>
                                      </p:cBhvr>
                                      <p:tavLst>
                                        <p:tav tm="0">
                                          <p:val>
                                            <p:strVal val="#ppt_x"/>
                                          </p:val>
                                        </p:tav>
                                        <p:tav tm="100000">
                                          <p:val>
                                            <p:strVal val="#ppt_x"/>
                                          </p:val>
                                        </p:tav>
                                      </p:tavLst>
                                    </p:anim>
                                    <p:anim calcmode="lin" valueType="num">
                                      <p:cBhvr>
                                        <p:cTn id="9" dur="1000" fill="hold"/>
                                        <p:tgtEl>
                                          <p:spTgt spid="9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fade">
                                      <p:cBhvr>
                                        <p:cTn id="13" dur="1000"/>
                                        <p:tgtEl>
                                          <p:spTgt spid="91"/>
                                        </p:tgtEl>
                                      </p:cBhvr>
                                    </p:animEffect>
                                    <p:anim calcmode="lin" valueType="num">
                                      <p:cBhvr>
                                        <p:cTn id="14" dur="1000" fill="hold"/>
                                        <p:tgtEl>
                                          <p:spTgt spid="91"/>
                                        </p:tgtEl>
                                        <p:attrNameLst>
                                          <p:attrName>ppt_x</p:attrName>
                                        </p:attrNameLst>
                                      </p:cBhvr>
                                      <p:tavLst>
                                        <p:tav tm="0">
                                          <p:val>
                                            <p:strVal val="#ppt_x"/>
                                          </p:val>
                                        </p:tav>
                                        <p:tav tm="100000">
                                          <p:val>
                                            <p:strVal val="#ppt_x"/>
                                          </p:val>
                                        </p:tav>
                                      </p:tavLst>
                                    </p:anim>
                                    <p:anim calcmode="lin" valueType="num">
                                      <p:cBhvr>
                                        <p:cTn id="15"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his is your list slide"/>
          <p:cNvSpPr txBox="1"/>
          <p:nvPr/>
        </p:nvSpPr>
        <p:spPr>
          <a:xfrm>
            <a:off x="4049485" y="291736"/>
            <a:ext cx="406690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6000" cap="all">
                <a:solidFill>
                  <a:srgbClr val="FFFFFF"/>
                </a:solidFill>
                <a:latin typeface="Impact"/>
                <a:ea typeface="Impact"/>
                <a:cs typeface="Impact"/>
                <a:sym typeface="Impact"/>
              </a:defRPr>
            </a:pPr>
            <a:r>
              <a:rPr lang="en-US" smtClean="0">
                <a:latin typeface="iCiel Cucho" pitchFamily="50" charset="0"/>
                <a:cs typeface="iCiel Cucho" pitchFamily="50" charset="0"/>
              </a:rPr>
              <a:t>Nhược điểm</a:t>
            </a:r>
            <a:endParaRPr>
              <a:solidFill>
                <a:schemeClr val="accent1"/>
              </a:solidFill>
              <a:latin typeface="iCiel Cucho" pitchFamily="50" charset="0"/>
              <a:cs typeface="iCiel Cucho" pitchFamily="50" charset="0"/>
            </a:endParaRPr>
          </a:p>
        </p:txBody>
      </p:sp>
      <p:sp>
        <p:nvSpPr>
          <p:cNvPr id="14" name="Rectangle"/>
          <p:cNvSpPr/>
          <p:nvPr/>
        </p:nvSpPr>
        <p:spPr>
          <a:xfrm>
            <a:off x="0" y="0"/>
            <a:ext cx="6148251" cy="6864350"/>
          </a:xfrm>
          <a:prstGeom prst="rect">
            <a:avLst/>
          </a:prstGeom>
          <a:gradFill>
            <a:gsLst>
              <a:gs pos="0">
                <a:srgbClr val="272728">
                  <a:alpha val="34531"/>
                </a:srgbClr>
              </a:gs>
              <a:gs pos="100000">
                <a:schemeClr val="accent1">
                  <a:alpha val="42000"/>
                </a:schemeClr>
              </a:gs>
            </a:gsLst>
            <a:lin ang="16200000"/>
          </a:gradFill>
          <a:ln w="12700">
            <a:miter lim="400000"/>
          </a:ln>
        </p:spPr>
        <p:txBody>
          <a:bodyPr lIns="45719" rIns="45719" anchor="ctr"/>
          <a:lstStyle/>
          <a:p>
            <a:pPr>
              <a:lnSpc>
                <a:spcPct val="150000"/>
              </a:lnSpc>
            </a:pPr>
            <a:endParaRPr lang="en-US" sz="2400">
              <a:solidFill>
                <a:srgbClr val="FFFF00"/>
              </a:solidFill>
              <a:latin typeface="Times New Roman" panose="02020603050405020304" pitchFamily="18" charset="0"/>
              <a:cs typeface="Times New Roman" panose="02020603050405020304" pitchFamily="18" charset="0"/>
            </a:endParaRPr>
          </a:p>
        </p:txBody>
      </p:sp>
      <p:sp>
        <p:nvSpPr>
          <p:cNvPr id="19" name="This is your presentation title"/>
          <p:cNvSpPr txBox="1"/>
          <p:nvPr/>
        </p:nvSpPr>
        <p:spPr>
          <a:xfrm>
            <a:off x="951711" y="1883020"/>
            <a:ext cx="10561020" cy="23083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342900" indent="-342900">
              <a:lnSpc>
                <a:spcPct val="150000"/>
              </a:lnSpc>
              <a:buFont typeface="Arial" panose="020B0604020202020204" pitchFamily="34" charset="0"/>
              <a:buChar char="•"/>
            </a:pPr>
            <a:r>
              <a:rPr lang="en-US" sz="2400">
                <a:solidFill>
                  <a:srgbClr val="FFC000"/>
                </a:solidFill>
                <a:latin typeface="Times New Roman" panose="02020603050405020304" pitchFamily="18" charset="0"/>
                <a:cs typeface="Times New Roman" panose="02020603050405020304" pitchFamily="18" charset="0"/>
              </a:rPr>
              <a:t>Chỉ mã hóa mật khẩu trong gói access-request</a:t>
            </a:r>
          </a:p>
          <a:p>
            <a:pPr marL="342900" indent="-342900">
              <a:lnSpc>
                <a:spcPct val="150000"/>
              </a:lnSpc>
              <a:buFont typeface="Arial" panose="020B0604020202020204" pitchFamily="34" charset="0"/>
              <a:buChar char="•"/>
            </a:pPr>
            <a:r>
              <a:rPr lang="en-US" sz="2400">
                <a:solidFill>
                  <a:srgbClr val="FFC000"/>
                </a:solidFill>
                <a:latin typeface="Times New Roman" panose="02020603050405020304" pitchFamily="18" charset="0"/>
                <a:cs typeface="Times New Roman" panose="02020603050405020304" pitchFamily="18" charset="0"/>
              </a:rPr>
              <a:t>Không hỗ trợ truy cập ARA, Net Bios Frame Protocol Control Protocol, NASI X.25</a:t>
            </a:r>
          </a:p>
          <a:p>
            <a:pPr marL="342900" indent="-342900">
              <a:lnSpc>
                <a:spcPct val="150000"/>
              </a:lnSpc>
              <a:buFont typeface="Arial" panose="020B0604020202020204" pitchFamily="34" charset="0"/>
              <a:buChar char="•"/>
            </a:pPr>
            <a:r>
              <a:rPr lang="en-US" sz="2400">
                <a:solidFill>
                  <a:srgbClr val="FFC000"/>
                </a:solidFill>
                <a:latin typeface="Times New Roman" panose="02020603050405020304" pitchFamily="18" charset="0"/>
                <a:cs typeface="Times New Roman" panose="02020603050405020304" pitchFamily="18" charset="0"/>
              </a:rPr>
              <a:t>Không cho phép người dùng thực thi các dòng lệnh trên thiết bị định tuyến.</a:t>
            </a:r>
          </a:p>
        </p:txBody>
      </p:sp>
    </p:spTree>
    <p:extLst>
      <p:ext uri="{BB962C8B-B14F-4D97-AF65-F5344CB8AC3E}">
        <p14:creationId xmlns:p14="http://schemas.microsoft.com/office/powerpoint/2010/main" val="31829405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1000"/>
                                        <p:tgtEl>
                                          <p:spTgt spid="173"/>
                                        </p:tgtEl>
                                      </p:cBhvr>
                                    </p:animEffect>
                                    <p:anim calcmode="lin" valueType="num">
                                      <p:cBhvr>
                                        <p:cTn id="8" dur="1000" fill="hold"/>
                                        <p:tgtEl>
                                          <p:spTgt spid="173"/>
                                        </p:tgtEl>
                                        <p:attrNameLst>
                                          <p:attrName>ppt_x</p:attrName>
                                        </p:attrNameLst>
                                      </p:cBhvr>
                                      <p:tavLst>
                                        <p:tav tm="0">
                                          <p:val>
                                            <p:strVal val="#ppt_x"/>
                                          </p:val>
                                        </p:tav>
                                        <p:tav tm="100000">
                                          <p:val>
                                            <p:strVal val="#ppt_x"/>
                                          </p:val>
                                        </p:tav>
                                      </p:tavLst>
                                    </p:anim>
                                    <p:anim calcmode="lin" valueType="num">
                                      <p:cBhvr>
                                        <p:cTn id="9" dur="1000" fill="hold"/>
                                        <p:tgtEl>
                                          <p:spTgt spid="17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p:cNvSpPr/>
          <p:nvPr/>
        </p:nvSpPr>
        <p:spPr>
          <a:xfrm>
            <a:off x="2430" y="-6350"/>
            <a:ext cx="12189570" cy="6864350"/>
          </a:xfrm>
          <a:prstGeom prst="rect">
            <a:avLst/>
          </a:prstGeom>
          <a:gradFill>
            <a:gsLst>
              <a:gs pos="0">
                <a:srgbClr val="272728">
                  <a:alpha val="34531"/>
                </a:srgbClr>
              </a:gs>
              <a:gs pos="100000">
                <a:schemeClr val="accent1">
                  <a:alpha val="42000"/>
                </a:schemeClr>
              </a:gs>
            </a:gsLst>
            <a:lin ang="16200000"/>
          </a:gradFill>
          <a:ln w="12700">
            <a:miter lim="400000"/>
          </a:ln>
        </p:spPr>
        <p:txBody>
          <a:bodyPr lIns="45719" rIns="45719" anchor="ctr"/>
          <a:lstStyle/>
          <a:p>
            <a:pPr>
              <a:defRPr>
                <a:solidFill>
                  <a:srgbClr val="262727"/>
                </a:solidFill>
              </a:defRPr>
            </a:pPr>
            <a:endParaRPr/>
          </a:p>
        </p:txBody>
      </p:sp>
      <p:sp>
        <p:nvSpPr>
          <p:cNvPr id="100" name="Big photo slides for presentation"/>
          <p:cNvSpPr txBox="1"/>
          <p:nvPr/>
        </p:nvSpPr>
        <p:spPr>
          <a:xfrm>
            <a:off x="2430" y="1034075"/>
            <a:ext cx="5084490"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r">
              <a:defRPr sz="4000" cap="all">
                <a:solidFill>
                  <a:srgbClr val="000001"/>
                </a:solidFill>
                <a:latin typeface="Impact"/>
                <a:ea typeface="Impact"/>
                <a:cs typeface="Impact"/>
                <a:sym typeface="Impact"/>
              </a:defRPr>
            </a:pPr>
            <a:r>
              <a:rPr lang="en-US" smtClean="0">
                <a:solidFill>
                  <a:srgbClr val="FFC000"/>
                </a:solidFill>
                <a:latin typeface="iCiel Mijas" panose="02000506000000020004" pitchFamily="50" charset="0"/>
              </a:rPr>
              <a:t>ỨNG DỤNG CỦA RADIUS</a:t>
            </a:r>
            <a:endParaRPr>
              <a:solidFill>
                <a:srgbClr val="FFC000"/>
              </a:solidFill>
              <a:latin typeface="iCiel Mijas" panose="02000506000000020004" pitchFamily="50" charset="0"/>
            </a:endParaRPr>
          </a:p>
        </p:txBody>
      </p:sp>
      <p:sp>
        <p:nvSpPr>
          <p:cNvPr id="7" name="Big photo slides for presentation"/>
          <p:cNvSpPr txBox="1"/>
          <p:nvPr/>
        </p:nvSpPr>
        <p:spPr>
          <a:xfrm>
            <a:off x="1469824" y="2378111"/>
            <a:ext cx="8928210" cy="24006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50000"/>
              </a:lnSpc>
            </a:pPr>
            <a:r>
              <a:rPr lang="en-US" sz="2000">
                <a:solidFill>
                  <a:schemeClr val="accent4"/>
                </a:solidFill>
                <a:latin typeface="Times New Roman" panose="02020603050405020304" pitchFamily="18" charset="0"/>
                <a:cs typeface="Times New Roman" panose="02020603050405020304" pitchFamily="18" charset="0"/>
              </a:rPr>
              <a:t>Radius được ứng dụng rộng rãi để quản lý và chứng thực người dùng một cách tập trung cho kết nối VPN, WLAN… Với việc tổ chức quản lý người dùng theo các OU, Group được phân quyền và áp dụng các chính sách thích hợp để đáp ứng nhu cầu bảo mật dữ liệu truyền đi trên mạng. Radius còn có chức năng Accounting nhằm kiểm soát người dùng một cách chặt chẽ theo dạng file log</a:t>
            </a:r>
          </a:p>
        </p:txBody>
      </p:sp>
    </p:spTree>
    <p:extLst>
      <p:ext uri="{BB962C8B-B14F-4D97-AF65-F5344CB8AC3E}">
        <p14:creationId xmlns:p14="http://schemas.microsoft.com/office/powerpoint/2010/main" val="16374768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anim calcmode="lin" valueType="num">
                                      <p:cBhvr>
                                        <p:cTn id="8" dur="1000" fill="hold"/>
                                        <p:tgtEl>
                                          <p:spTgt spid="100"/>
                                        </p:tgtEl>
                                        <p:attrNameLst>
                                          <p:attrName>ppt_x</p:attrName>
                                        </p:attrNameLst>
                                      </p:cBhvr>
                                      <p:tavLst>
                                        <p:tav tm="0">
                                          <p:val>
                                            <p:strVal val="#ppt_x"/>
                                          </p:val>
                                        </p:tav>
                                        <p:tav tm="100000">
                                          <p:val>
                                            <p:strVal val="#ppt_x"/>
                                          </p:val>
                                        </p:tav>
                                      </p:tavLst>
                                    </p:anim>
                                    <p:anim calcmode="lin" valueType="num">
                                      <p:cBhvr>
                                        <p:cTn id="9" dur="1000" fill="hold"/>
                                        <p:tgtEl>
                                          <p:spTgt spid="10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73,890,800"/>
          <p:cNvSpPr txBox="1"/>
          <p:nvPr/>
        </p:nvSpPr>
        <p:spPr>
          <a:xfrm>
            <a:off x="3612166" y="1680802"/>
            <a:ext cx="6366134" cy="2554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8000">
                <a:solidFill>
                  <a:srgbClr val="BDA280"/>
                </a:solidFill>
                <a:latin typeface="Impact"/>
                <a:ea typeface="Impact"/>
                <a:cs typeface="Impact"/>
                <a:sym typeface="Impact"/>
              </a:defRPr>
            </a:lvl1pPr>
          </a:lstStyle>
          <a:p>
            <a:r>
              <a:rPr lang="en-US" smtClean="0">
                <a:solidFill>
                  <a:schemeClr val="accent1"/>
                </a:solidFill>
                <a:latin typeface="iCiel Nabila" pitchFamily="2" charset="0"/>
              </a:rPr>
              <a:t>Các bước thực hiện</a:t>
            </a:r>
            <a:endParaRPr>
              <a:solidFill>
                <a:schemeClr val="accent1"/>
              </a:solidFill>
              <a:latin typeface="iCiel Nabila" pitchFamily="2" charset="0"/>
            </a:endParaRPr>
          </a:p>
        </p:txBody>
      </p:sp>
      <p:sp>
        <p:nvSpPr>
          <p:cNvPr id="152" name="Line"/>
          <p:cNvSpPr/>
          <p:nvPr/>
        </p:nvSpPr>
        <p:spPr>
          <a:xfrm flipV="1">
            <a:off x="3495221" y="-95962"/>
            <a:ext cx="1" cy="6108074"/>
          </a:xfrm>
          <a:prstGeom prst="line">
            <a:avLst/>
          </a:prstGeom>
          <a:ln w="12700">
            <a:solidFill>
              <a:schemeClr val="accent1"/>
            </a:solidFill>
            <a:miter/>
          </a:ln>
        </p:spPr>
        <p:txBody>
          <a:bodyPr lIns="45719" rIns="45719"/>
          <a:lstStyle/>
          <a:p>
            <a:endParaRPr/>
          </a:p>
        </p:txBody>
      </p:sp>
    </p:spTree>
    <p:extLst>
      <p:ext uri="{BB962C8B-B14F-4D97-AF65-F5344CB8AC3E}">
        <p14:creationId xmlns:p14="http://schemas.microsoft.com/office/powerpoint/2010/main" val="18454791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1000"/>
                                        <p:tgtEl>
                                          <p:spTgt spid="150"/>
                                        </p:tgtEl>
                                      </p:cBhvr>
                                    </p:animEffect>
                                    <p:anim calcmode="lin" valueType="num">
                                      <p:cBhvr>
                                        <p:cTn id="8" dur="1000" fill="hold"/>
                                        <p:tgtEl>
                                          <p:spTgt spid="150"/>
                                        </p:tgtEl>
                                        <p:attrNameLst>
                                          <p:attrName>ppt_x</p:attrName>
                                        </p:attrNameLst>
                                      </p:cBhvr>
                                      <p:tavLst>
                                        <p:tav tm="0">
                                          <p:val>
                                            <p:strVal val="#ppt_x"/>
                                          </p:val>
                                        </p:tav>
                                        <p:tav tm="100000">
                                          <p:val>
                                            <p:strVal val="#ppt_x"/>
                                          </p:val>
                                        </p:tav>
                                      </p:tavLst>
                                    </p:anim>
                                    <p:anim calcmode="lin" valueType="num">
                                      <p:cBhvr>
                                        <p:cTn id="9" dur="1000" fill="hold"/>
                                        <p:tgtEl>
                                          <p:spTgt spid="1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his is your first text slide"/>
          <p:cNvSpPr txBox="1"/>
          <p:nvPr/>
        </p:nvSpPr>
        <p:spPr>
          <a:xfrm>
            <a:off x="1755321" y="489494"/>
            <a:ext cx="6965108"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6000" cap="all">
                <a:solidFill>
                  <a:srgbClr val="000001"/>
                </a:solidFill>
                <a:latin typeface="Impact"/>
                <a:ea typeface="Impact"/>
                <a:cs typeface="Impact"/>
                <a:sym typeface="Impact"/>
              </a:defRPr>
            </a:pPr>
            <a:r>
              <a:rPr lang="en-US" sz="4000" smtClean="0">
                <a:solidFill>
                  <a:srgbClr val="FFFFFF"/>
                </a:solidFill>
                <a:latin typeface="iCiel Cucho" pitchFamily="50" charset="0"/>
                <a:cs typeface="iCiel Cucho" pitchFamily="50" charset="0"/>
              </a:rPr>
              <a:t>TổNG quát các việc cần làm</a:t>
            </a:r>
            <a:endParaRPr sz="4000" b="1">
              <a:solidFill>
                <a:schemeClr val="accent1"/>
              </a:solidFill>
              <a:latin typeface="iCiel Cucho" pitchFamily="50" charset="0"/>
              <a:cs typeface="iCiel Cucho" pitchFamily="50" charset="0"/>
            </a:endParaRPr>
          </a:p>
        </p:txBody>
      </p:sp>
      <p:sp>
        <p:nvSpPr>
          <p:cNvPr id="4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p:cNvSpPr txBox="1"/>
          <p:nvPr/>
        </p:nvSpPr>
        <p:spPr>
          <a:xfrm>
            <a:off x="1825459" y="1428708"/>
            <a:ext cx="7584590" cy="51398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defRPr>
                <a:solidFill>
                  <a:srgbClr val="FFFFFF"/>
                </a:solidFill>
                <a:latin typeface="Roboto"/>
                <a:ea typeface="Roboto"/>
                <a:cs typeface="Roboto"/>
                <a:sym typeface="Roboto"/>
              </a:defRPr>
            </a:lvl1pPr>
          </a:lstStyle>
          <a:p>
            <a:r>
              <a:rPr lang="en-US" sz="2000" smtClean="0">
                <a:latin typeface="Times New Roman" panose="02020603050405020304" pitchFamily="18" charset="0"/>
                <a:cs typeface="Times New Roman" panose="02020603050405020304" pitchFamily="18" charset="0"/>
              </a:rPr>
              <a:t>- RRAS2012 </a:t>
            </a:r>
            <a:r>
              <a:rPr lang="en-US" sz="2000">
                <a:latin typeface="Times New Roman" panose="02020603050405020304" pitchFamily="18" charset="0"/>
                <a:cs typeface="Times New Roman" panose="02020603050405020304" pitchFamily="18" charset="0"/>
              </a:rPr>
              <a:t>: 2 card mạng VMnet2(LAN):192.168.1.2 ,</a:t>
            </a:r>
          </a:p>
          <a:p>
            <a:r>
              <a:rPr lang="en-US" sz="2000">
                <a:latin typeface="Times New Roman" panose="02020603050405020304" pitchFamily="18" charset="0"/>
                <a:cs typeface="Times New Roman" panose="02020603050405020304" pitchFamily="18" charset="0"/>
              </a:rPr>
              <a:t>			VMnet3(WAN):200.221.0.1 </a:t>
            </a:r>
          </a:p>
          <a:p>
            <a:r>
              <a:rPr lang="en-US" sz="2000">
                <a:latin typeface="Times New Roman" panose="02020603050405020304" pitchFamily="18" charset="0"/>
                <a:cs typeface="Times New Roman" panose="02020603050405020304" pitchFamily="18" charset="0"/>
              </a:rPr>
              <a:t>	+Cài đặt dịch vụ Remote access.</a:t>
            </a:r>
          </a:p>
          <a:p>
            <a:r>
              <a:rPr lang="en-US" sz="2000">
                <a:latin typeface="Times New Roman" panose="02020603050405020304" pitchFamily="18" charset="0"/>
                <a:cs typeface="Times New Roman" panose="02020603050405020304" pitchFamily="18" charset="0"/>
              </a:rPr>
              <a:t>	+Cài IP cấp cho client:172.16.10-20/24</a:t>
            </a:r>
          </a:p>
          <a:p>
            <a:r>
              <a:rPr lang="en-US" sz="2000">
                <a:latin typeface="Times New Roman" panose="02020603050405020304" pitchFamily="18" charset="0"/>
                <a:cs typeface="Times New Roman" panose="02020603050405020304" pitchFamily="18" charset="0"/>
              </a:rPr>
              <a:t>	+Sử dụng phương pháp xác thực: Radius.</a:t>
            </a:r>
          </a:p>
          <a:p>
            <a:r>
              <a:rPr lang="en-US" sz="2000">
                <a:latin typeface="Times New Roman" panose="02020603050405020304" pitchFamily="18" charset="0"/>
                <a:cs typeface="Times New Roman" panose="02020603050405020304" pitchFamily="18" charset="0"/>
              </a:rPr>
              <a:t> </a:t>
            </a:r>
          </a:p>
          <a:p>
            <a:r>
              <a:rPr lang="en-US" sz="2000" smtClean="0">
                <a:latin typeface="Times New Roman" panose="02020603050405020304" pitchFamily="18" charset="0"/>
                <a:cs typeface="Times New Roman" panose="02020603050405020304" pitchFamily="18" charset="0"/>
              </a:rPr>
              <a:t>- SVR2012 </a:t>
            </a:r>
            <a:r>
              <a:rPr lang="en-US" sz="2000">
                <a:latin typeface="Times New Roman" panose="02020603050405020304" pitchFamily="18" charset="0"/>
                <a:cs typeface="Times New Roman" panose="02020603050405020304" pitchFamily="18" charset="0"/>
              </a:rPr>
              <a:t>: Radius client.</a:t>
            </a:r>
          </a:p>
          <a:p>
            <a:r>
              <a:rPr lang="en-US" sz="2000">
                <a:latin typeface="Times New Roman" panose="02020603050405020304" pitchFamily="18" charset="0"/>
                <a:cs typeface="Times New Roman" panose="02020603050405020304" pitchFamily="18" charset="0"/>
              </a:rPr>
              <a:t>	+Máy chủ quản lý user, tạo các OU,Group,User : 192.168.1.1</a:t>
            </a:r>
          </a:p>
          <a:p>
            <a:r>
              <a:rPr lang="en-US" sz="2000">
                <a:latin typeface="Times New Roman" panose="02020603050405020304" pitchFamily="18" charset="0"/>
                <a:cs typeface="Times New Roman" panose="02020603050405020304" pitchFamily="18" charset="0"/>
              </a:rPr>
              <a:t>	+Đồng thời là Radius server.</a:t>
            </a:r>
          </a:p>
          <a:p>
            <a:r>
              <a:rPr lang="en-US" sz="2000">
                <a:latin typeface="Times New Roman" panose="02020603050405020304" pitchFamily="18" charset="0"/>
                <a:cs typeface="Times New Roman" panose="02020603050405020304" pitchFamily="18" charset="0"/>
              </a:rPr>
              <a:t>	+Cài đặt dịch vụ Network Policy access services(NPS).</a:t>
            </a:r>
          </a:p>
          <a:p>
            <a:r>
              <a:rPr lang="en-US" sz="2000">
                <a:latin typeface="Times New Roman" panose="02020603050405020304" pitchFamily="18" charset="0"/>
                <a:cs typeface="Times New Roman" panose="02020603050405020304" pitchFamily="18" charset="0"/>
              </a:rPr>
              <a:t>	+Khai báo Radius clien trước: 192.168.1.2, Key secret: a@123456</a:t>
            </a:r>
          </a:p>
          <a:p>
            <a:r>
              <a:rPr lang="en-US" sz="2000">
                <a:latin typeface="Times New Roman" panose="02020603050405020304" pitchFamily="18" charset="0"/>
                <a:cs typeface="Times New Roman" panose="02020603050405020304" pitchFamily="18" charset="0"/>
              </a:rPr>
              <a:t>	+Cấu hình Group được phép VPN.</a:t>
            </a:r>
          </a:p>
          <a:p>
            <a:r>
              <a:rPr lang="en-US" sz="2000">
                <a:latin typeface="Times New Roman" panose="02020603050405020304" pitchFamily="18" charset="0"/>
                <a:cs typeface="Times New Roman" panose="02020603050405020304" pitchFamily="18" charset="0"/>
              </a:rPr>
              <a:t> </a:t>
            </a:r>
          </a:p>
          <a:p>
            <a:r>
              <a:rPr lang="en-US" sz="2000" smtClean="0">
                <a:latin typeface="Times New Roman" panose="02020603050405020304" pitchFamily="18" charset="0"/>
                <a:cs typeface="Times New Roman" panose="02020603050405020304" pitchFamily="18" charset="0"/>
              </a:rPr>
              <a:t>- WinXP</a:t>
            </a:r>
            <a:r>
              <a:rPr lang="en-US" sz="2000">
                <a:latin typeface="Times New Roman" panose="02020603050405020304" pitchFamily="18" charset="0"/>
                <a:cs typeface="Times New Roman" panose="02020603050405020304" pitchFamily="18" charset="0"/>
              </a:rPr>
              <a:t>: Internet cấu hình VPN vào mạng nội bộ (200.221.0.1)</a:t>
            </a:r>
          </a:p>
          <a:p>
            <a:r>
              <a:rPr lang="en-US" sz="2000">
                <a:latin typeface="Times New Roman" panose="02020603050405020304" pitchFamily="18" charset="0"/>
                <a:cs typeface="Times New Roman" panose="02020603050405020304" pitchFamily="18" charset="0"/>
              </a:rPr>
              <a:t>	+Trỏ Radius tới IP 200.221.0.1</a:t>
            </a:r>
          </a:p>
          <a:p>
            <a:pPr marL="285750" indent="-285750">
              <a:buFontTx/>
              <a:buChar char="-"/>
            </a:pPr>
            <a:endParaRPr sz="2800"/>
          </a:p>
        </p:txBody>
      </p:sp>
      <p:sp>
        <p:nvSpPr>
          <p:cNvPr id="42" name="Line"/>
          <p:cNvSpPr/>
          <p:nvPr/>
        </p:nvSpPr>
        <p:spPr>
          <a:xfrm flipV="1">
            <a:off x="1755321" y="-70861"/>
            <a:ext cx="1" cy="3486818"/>
          </a:xfrm>
          <a:prstGeom prst="line">
            <a:avLst/>
          </a:prstGeom>
          <a:ln w="12700">
            <a:solidFill>
              <a:schemeClr val="accent1"/>
            </a:solidFill>
            <a:miter/>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1000"/>
                                        <p:tgtEl>
                                          <p:spTgt spid="41"/>
                                        </p:tgtEl>
                                      </p:cBhvr>
                                    </p:animEffect>
                                    <p:anim calcmode="lin" valueType="num">
                                      <p:cBhvr>
                                        <p:cTn id="14" dur="1000" fill="hold"/>
                                        <p:tgtEl>
                                          <p:spTgt spid="41"/>
                                        </p:tgtEl>
                                        <p:attrNameLst>
                                          <p:attrName>ppt_x</p:attrName>
                                        </p:attrNameLst>
                                      </p:cBhvr>
                                      <p:tavLst>
                                        <p:tav tm="0">
                                          <p:val>
                                            <p:strVal val="#ppt_x"/>
                                          </p:val>
                                        </p:tav>
                                        <p:tav tm="100000">
                                          <p:val>
                                            <p:strVal val="#ppt_x"/>
                                          </p:val>
                                        </p:tav>
                                      </p:tavLst>
                                    </p:anim>
                                    <p:anim calcmode="lin" valueType="num">
                                      <p:cBhvr>
                                        <p:cTn id="1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theme/theme1.xml><?xml version="1.0" encoding="utf-8"?>
<a:theme xmlns:a="http://schemas.openxmlformats.org/drawingml/2006/main" name="Office Theme">
  <a:themeElements>
    <a:clrScheme name="15 - Okslide">
      <a:dk1>
        <a:srgbClr val="262725"/>
      </a:dk1>
      <a:lt1>
        <a:srgbClr val="FEFFFE"/>
      </a:lt1>
      <a:dk2>
        <a:srgbClr val="262725"/>
      </a:dk2>
      <a:lt2>
        <a:srgbClr val="44413B"/>
      </a:lt2>
      <a:accent1>
        <a:srgbClr val="BCA17F"/>
      </a:accent1>
      <a:accent2>
        <a:srgbClr val="BEA27F"/>
      </a:accent2>
      <a:accent3>
        <a:srgbClr val="BCA280"/>
      </a:accent3>
      <a:accent4>
        <a:srgbClr val="FEFFFE"/>
      </a:accent4>
      <a:accent5>
        <a:srgbClr val="BBA280"/>
      </a:accent5>
      <a:accent6>
        <a:srgbClr val="BCA280"/>
      </a:accent6>
      <a:hlink>
        <a:srgbClr val="BBA280"/>
      </a:hlink>
      <a:folHlink>
        <a:srgbClr val="44403B"/>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DA281"/>
        </a:solid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DA281"/>
        </a:solid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576</TotalTime>
  <Words>570</Words>
  <Application>Microsoft Office PowerPoint</Application>
  <PresentationFormat>Widescreen</PresentationFormat>
  <Paragraphs>76</Paragraphs>
  <Slides>10</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Arial</vt:lpstr>
      <vt:lpstr>Arial</vt:lpstr>
      <vt:lpstr>Calibri</vt:lpstr>
      <vt:lpstr>Calibri Light</vt:lpstr>
      <vt:lpstr>iCiel Cucho</vt:lpstr>
      <vt:lpstr>iCiel Kermel</vt:lpstr>
      <vt:lpstr>iCiel Mijas</vt:lpstr>
      <vt:lpstr>iCiel Nabila</vt:lpstr>
      <vt:lpstr>iCiel Pacifico</vt:lpstr>
      <vt:lpstr>Impact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1gucci</dc:creator>
  <cp:lastModifiedBy>Admin</cp:lastModifiedBy>
  <cp:revision>65</cp:revision>
  <dcterms:modified xsi:type="dcterms:W3CDTF">2021-04-25T11:13:33Z</dcterms:modified>
</cp:coreProperties>
</file>