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Montserrat"/>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Hello everyone, today we will talk about thread-safe priority Queue. We are group 6. This is Yong and this is Long. And my name is zhihao.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Replaced 6 by 2. Continue to compare to its parent node 5. Less than 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Replace~ continue to compare with node 1 and find that the node 1 is smaller than 2. So the whole process is completed.</a:t>
            </a:r>
            <a:endParaRPr/>
          </a:p>
          <a:p>
            <a:pPr indent="0" lvl="0" marL="0">
              <a:spcBef>
                <a:spcPts val="0"/>
              </a:spcBef>
              <a:spcAft>
                <a:spcPts val="0"/>
              </a:spcAft>
              <a:buNone/>
            </a:pPr>
            <a:r>
              <a:rPr lang="en"/>
              <a:t>So the whole process of adding elements can be summed up by inserting an </a:t>
            </a:r>
            <a:r>
              <a:rPr lang="en"/>
              <a:t>element</a:t>
            </a:r>
            <a:r>
              <a:rPr lang="en"/>
              <a:t> at the end of the array, and then comparing the substitution until it cannot be moved.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let’s have a look of deleting element.</a:t>
            </a:r>
            <a:endParaRPr/>
          </a:p>
          <a:p>
            <a:pPr indent="0" lvl="0" marL="0">
              <a:spcBef>
                <a:spcPts val="0"/>
              </a:spcBef>
              <a:spcAft>
                <a:spcPts val="0"/>
              </a:spcAft>
              <a:buNone/>
            </a:pPr>
            <a:r>
              <a:rPr lang="en"/>
              <a:t>For the above binary heap,the deleted element is element 1.</a:t>
            </a:r>
            <a:endParaRPr/>
          </a:p>
          <a:p>
            <a:pPr indent="0" lvl="0" marL="0">
              <a:spcBef>
                <a:spcPts val="0"/>
              </a:spcBef>
              <a:spcAft>
                <a:spcPts val="0"/>
              </a:spcAft>
              <a:buNone/>
            </a:pPr>
            <a:r>
              <a:rPr lang="en"/>
              <a:t>Firstly, erase element 1 and separate element 6</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Secondly, compared to its two child nodes </a:t>
            </a:r>
            <a:r>
              <a:rPr lang="en" u="sng"/>
              <a:t>element 2</a:t>
            </a:r>
            <a:r>
              <a:rPr lang="en"/>
              <a:t> and </a:t>
            </a:r>
            <a:r>
              <a:rPr lang="en" u="sng"/>
              <a:t>element 3.</a:t>
            </a:r>
            <a:r>
              <a:rPr lang="en"/>
              <a:t> </a:t>
            </a:r>
            <a:endParaRPr/>
          </a:p>
          <a:p>
            <a:pPr indent="0" lvl="0" marL="0">
              <a:spcBef>
                <a:spcPts val="0"/>
              </a:spcBef>
              <a:spcAft>
                <a:spcPts val="0"/>
              </a:spcAft>
              <a:buNone/>
            </a:pPr>
            <a:r>
              <a:rPr lang="en"/>
              <a:t>Put the smaller element </a:t>
            </a:r>
            <a:r>
              <a:rPr lang="en" u="sng"/>
              <a:t>2</a:t>
            </a:r>
            <a:r>
              <a:rPr lang="en"/>
              <a:t> into the hole.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 then continue comparing two child nodes </a:t>
            </a:r>
            <a:r>
              <a:rPr lang="en" u="sng"/>
              <a:t>element 5</a:t>
            </a:r>
            <a:r>
              <a:rPr lang="en"/>
              <a:t> and </a:t>
            </a:r>
            <a:r>
              <a:rPr lang="en" u="sng"/>
              <a:t>element 7.</a:t>
            </a:r>
            <a:endParaRPr u="sng"/>
          </a:p>
          <a:p>
            <a:pPr indent="0" lvl="0" marL="0">
              <a:spcBef>
                <a:spcPts val="0"/>
              </a:spcBef>
              <a:spcAft>
                <a:spcPts val="0"/>
              </a:spcAft>
              <a:buNone/>
            </a:pPr>
            <a:r>
              <a:rPr lang="en"/>
              <a:t>Place the smaller element </a:t>
            </a:r>
            <a:r>
              <a:rPr lang="en" u="sng"/>
              <a:t>5</a:t>
            </a:r>
            <a:r>
              <a:rPr lang="en"/>
              <a:t> into the hole.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Finally, according to the same principle, put element 6 into the void position.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OK, Next, the implementation of PriorityBlockingQueue.</a:t>
            </a:r>
            <a:endParaRPr/>
          </a:p>
          <a:p>
            <a:pPr indent="0" lvl="0" marL="0">
              <a:spcBef>
                <a:spcPts val="0"/>
              </a:spcBef>
              <a:spcAft>
                <a:spcPts val="0"/>
              </a:spcAft>
              <a:buNone/>
            </a:pPr>
            <a:r>
              <a:rPr lang="en"/>
              <a:t>Priorityblockingqueue </a:t>
            </a:r>
            <a:r>
              <a:rPr lang="en" u="sng"/>
              <a:t>provides </a:t>
            </a:r>
            <a:br>
              <a:rPr lang="en"/>
            </a:br>
            <a:r>
              <a:rPr lang="en" u="sng"/>
              <a:t>put (), add () and offer () method</a:t>
            </a:r>
            <a:r>
              <a:rPr lang="en"/>
              <a:t> to add elements to the queue </a:t>
            </a:r>
            <a:endParaRPr/>
          </a:p>
          <a:p>
            <a:pPr indent="0" lvl="0" marL="0">
              <a:spcBef>
                <a:spcPts val="0"/>
              </a:spcBef>
              <a:spcAft>
                <a:spcPts val="0"/>
              </a:spcAft>
              <a:buNone/>
            </a:pPr>
            <a:r>
              <a:rPr lang="en"/>
              <a:t>and </a:t>
            </a:r>
            <a:r>
              <a:rPr lang="en" u="sng"/>
              <a:t>poll () and remove () methods</a:t>
            </a:r>
            <a:r>
              <a:rPr lang="en"/>
              <a:t> to remove elements.</a:t>
            </a:r>
            <a:br>
              <a:rPr lang="en"/>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is an example of adding element to a queue,</a:t>
            </a:r>
            <a:endParaRPr u="sng"/>
          </a:p>
          <a:p>
            <a:pPr indent="0" lvl="0" marL="0">
              <a:spcBef>
                <a:spcPts val="0"/>
              </a:spcBef>
              <a:spcAft>
                <a:spcPts val="0"/>
              </a:spcAft>
              <a:buNone/>
            </a:pPr>
            <a:r>
              <a:rPr lang="en"/>
              <a:t>Here we start with put. </a:t>
            </a:r>
            <a:endParaRPr/>
          </a:p>
          <a:p>
            <a:pPr indent="0" lvl="0" marL="0">
              <a:spcBef>
                <a:spcPts val="0"/>
              </a:spcBef>
              <a:spcAft>
                <a:spcPts val="0"/>
              </a:spcAft>
              <a:buNone/>
            </a:pPr>
            <a:r>
              <a:rPr lang="en"/>
              <a:t>Put (E e) means inserting the specified element into this priority queue. </a:t>
            </a:r>
            <a:endParaRPr/>
          </a:p>
          <a:p>
            <a:pPr indent="0" lvl="0" marL="0">
              <a:spcBef>
                <a:spcPts val="0"/>
              </a:spcBef>
              <a:spcAft>
                <a:spcPts val="0"/>
              </a:spcAft>
              <a:buNone/>
            </a:pPr>
            <a:r>
              <a:rPr lang="en" u="sng"/>
              <a:t>It will get lock</a:t>
            </a:r>
            <a:r>
              <a:rPr lang="en"/>
              <a:t> </a:t>
            </a:r>
            <a:r>
              <a:rPr lang="en"/>
              <a:t>and </a:t>
            </a:r>
            <a:r>
              <a:rPr lang="en" u="sng"/>
              <a:t>do different processing depending on whether the comparator is null</a:t>
            </a:r>
            <a:r>
              <a:rPr lang="en"/>
              <a:t>, and </a:t>
            </a:r>
            <a:r>
              <a:rPr lang="en" u="sng"/>
              <a:t>finally it will unlock the operation</a:t>
            </a:r>
            <a:r>
              <a:rPr lang="en"/>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comparator is null, the program uses a natural sort, calling the siftUpComparable method.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comparator is not null, using the specified comparator calling the </a:t>
            </a:r>
            <a:r>
              <a:rPr lang="en"/>
              <a:t>siftUpUsingComparator</a:t>
            </a:r>
            <a:r>
              <a:rPr lang="en"/>
              <a:t> method.</a:t>
            </a:r>
            <a:endParaRPr/>
          </a:p>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first, I’ll indicate what the priority queue is. Then I’ll introduce a thread-safe priority queue which is called PriorityBlockingQueue. And Yong will talk about LockFreePriorityQueue. Finally, Long will introduce Pipeline PriorityQueue. So what is priority queue?</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whole process of adding an element is exactly the same as the previous binary heap: add the element to the end of array at first, and use the ‘ up ‘ method to take the element up as far as possible.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Although the priorityBlockingQueue is thread-safe, other concurrent operations cannot make any progress while the access to the shared resource is blocked by the lock. </a:t>
            </a:r>
            <a:br>
              <a:rPr lang="en"/>
            </a:br>
            <a:r>
              <a:rPr lang="en"/>
              <a:t>And also, using mutual exclusion can cause deadlocks and priority inversion.</a:t>
            </a:r>
            <a:endParaRPr/>
          </a:p>
          <a:p>
            <a:pPr indent="0" lvl="0" marL="0">
              <a:spcBef>
                <a:spcPts val="0"/>
              </a:spcBef>
              <a:spcAft>
                <a:spcPts val="0"/>
              </a:spcAft>
              <a:buNone/>
            </a:pPr>
            <a:r>
              <a:rPr lang="en"/>
              <a:t>So do we have any other choices? Now I will hand it over to Yong.</a:t>
            </a:r>
            <a:br>
              <a:rPr lang="en"/>
            </a:b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Hi,I am Yong Wan, Simon just showed you the weakness of PriorityBlockingQueue, actually, we do have some other choices to address these problems. In my part, I will introduce LockFreePriorityQueue and Long will introduce PipelinedPriorityQueue.</a:t>
            </a:r>
            <a:endParaRPr/>
          </a:p>
          <a:p>
            <a:pPr indent="0" lvl="0" marL="0">
              <a:spcBef>
                <a:spcPts val="0"/>
              </a:spcBef>
              <a:spcAft>
                <a:spcPts val="0"/>
              </a:spcAft>
              <a:buNone/>
            </a:pPr>
            <a:r>
              <a:rPr lang="en"/>
              <a:t>LockFreePriorityQueue was initially introduced by Hakan and Philippas and implemented in C++. Then Raja implemented it in java.</a:t>
            </a:r>
            <a:endParaRPr/>
          </a:p>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main structure of LockFreePriorityQueue is skiplist. This structure uses randomization and has a probabilistic time complexity of O(log N) where N is the maximum number of elements in the list. The data structure is basically an ordered list with randomly distributed shortcuts in order to improve search times.</a:t>
            </a:r>
            <a:endParaRPr/>
          </a:p>
          <a:p>
            <a:pPr indent="0" lvl="0" marL="0">
              <a:spcBef>
                <a:spcPts val="0"/>
              </a:spcBef>
              <a:spcAft>
                <a:spcPts val="0"/>
              </a:spcAft>
              <a:buNone/>
            </a:pPr>
            <a:r>
              <a:rPr lang="en"/>
              <a:t>The maximum height of the data structure is log N.The nodes with heightest priority are located first in the list.</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This is a graph of a skiplist. As you can see, There are three levels showing in the graph. While H means Head and T means Tail, these two nodes are fixed in every skiplist, other nodes are normal data nodes. the height 2 level only has Node H and 5 and T, and then the height 1 level has node H,1 then 3 then 5 and T. the lowest level “next” goes through the all nodes.</a:t>
            </a:r>
            <a:endParaRPr/>
          </a:p>
          <a:p>
            <a:pPr indent="0" lvl="0" marL="0">
              <a:spcBef>
                <a:spcPts val="0"/>
              </a:spcBef>
              <a:spcAft>
                <a:spcPts val="0"/>
              </a:spcAft>
              <a:buNone/>
            </a:pPr>
            <a:r>
              <a:t/>
            </a:r>
            <a:endParaRPr/>
          </a:p>
          <a:p>
            <a:pPr indent="0" lvl="0" marL="0">
              <a:spcBef>
                <a:spcPts val="0"/>
              </a:spcBef>
              <a:spcAft>
                <a:spcPts val="0"/>
              </a:spcAft>
              <a:buNone/>
            </a:pPr>
            <a:r>
              <a:rPr lang="en"/>
              <a:t> For example, when we do a search for a node equals 4, At first we start from the Highest level which is Height2, we compare the first node after H which is 5 and it is great than 4。so ,we go to the lower level which is Height1 ， then we still compare the first node after H which is 1, because 1 is less than 4 ,so we go to </a:t>
            </a:r>
            <a:endParaRPr/>
          </a:p>
          <a:p>
            <a:pPr indent="0" lvl="0" marL="0">
              <a:spcBef>
                <a:spcPts val="0"/>
              </a:spcBef>
              <a:spcAft>
                <a:spcPts val="0"/>
              </a:spcAft>
              <a:buNone/>
            </a:pPr>
            <a:r>
              <a:rPr lang="en"/>
              <a:t>the next node three which is also less than 4, so we keep going to his next node 5, which is great than 4 again, so we should go back node three and then lower down the level which goes to level（next), then we get node 4.</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order to make the skip list construction concurrent and non-blocking, we are using three of the standard atomic synchronization primitives, Test-And-Set (TAS), Fetch-And-Add (FAA) and Compare-And-Swap (CAS). the specification of these primitives which are available in most modern platforms.</a:t>
            </a:r>
            <a:endParaRPr/>
          </a:p>
          <a:p>
            <a:pPr indent="0" lvl="0" marL="0">
              <a:spcBef>
                <a:spcPts val="0"/>
              </a:spcBef>
              <a:spcAft>
                <a:spcPts val="0"/>
              </a:spcAft>
              <a:buNone/>
            </a:pPr>
            <a:r>
              <a:t/>
            </a:r>
            <a:endParaRPr/>
          </a:p>
          <a:p>
            <a:pPr indent="0" lvl="0" marL="0">
              <a:spcBef>
                <a:spcPts val="0"/>
              </a:spcBef>
              <a:spcAft>
                <a:spcPts val="0"/>
              </a:spcAft>
              <a:buNone/>
            </a:pPr>
            <a:r>
              <a:rPr lang="en"/>
              <a:t>For Java, we should use AtomicMarkableReference. An AtomicMarkableReference maintains an object reference along with a mark bit, that can be updated atomically. main methods include compareAndSet() ,set(),isMarked()</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main algorithm steps, for inserting a new node  in our skip list has two steps: </a:t>
            </a:r>
            <a:endParaRPr/>
          </a:p>
          <a:p>
            <a:pPr indent="0" lvl="0" marL="0">
              <a:spcBef>
                <a:spcPts val="0"/>
              </a:spcBef>
              <a:spcAft>
                <a:spcPts val="0"/>
              </a:spcAft>
              <a:buNone/>
            </a:pPr>
            <a:r>
              <a:t/>
            </a:r>
            <a:endParaRPr/>
          </a:p>
          <a:p>
            <a:pPr indent="0" lvl="0" marL="0">
              <a:spcBef>
                <a:spcPts val="0"/>
              </a:spcBef>
              <a:spcAft>
                <a:spcPts val="0"/>
              </a:spcAft>
              <a:buNone/>
            </a:pPr>
            <a:r>
              <a:rPr lang="en"/>
              <a:t>One, Find the appropriate position   for inserting the new node</a:t>
            </a:r>
            <a:endParaRPr/>
          </a:p>
          <a:p>
            <a:pPr indent="0" lvl="0" marL="0">
              <a:spcBef>
                <a:spcPts val="0"/>
              </a:spcBef>
              <a:spcAft>
                <a:spcPts val="0"/>
              </a:spcAft>
              <a:buNone/>
            </a:pPr>
            <a:r>
              <a:t/>
            </a:r>
            <a:endParaRPr/>
          </a:p>
          <a:p>
            <a:pPr indent="0" lvl="0" marL="0">
              <a:spcBef>
                <a:spcPts val="0"/>
              </a:spcBef>
              <a:spcAft>
                <a:spcPts val="0"/>
              </a:spcAft>
              <a:buNone/>
            </a:pPr>
            <a:r>
              <a:rPr lang="en"/>
              <a:t>two, Atomically update the next pointers of the to-be-previous nodes starting with the lowest level and continuing with the remaining levels in consecutive order.</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The main steps of the algorithm for deleting a node at a random position has four steps:</a:t>
            </a:r>
            <a:endParaRPr/>
          </a:p>
          <a:p>
            <a:pPr indent="0" lvl="0" marL="0">
              <a:spcBef>
                <a:spcPts val="0"/>
              </a:spcBef>
              <a:spcAft>
                <a:spcPts val="0"/>
              </a:spcAft>
              <a:buNone/>
            </a:pPr>
            <a:r>
              <a:rPr lang="en"/>
              <a:t> The first is to find the appropriate position  for deleting, </a:t>
            </a:r>
            <a:endParaRPr/>
          </a:p>
          <a:p>
            <a:pPr indent="0" lvl="0" marL="0">
              <a:spcBef>
                <a:spcPts val="0"/>
              </a:spcBef>
              <a:spcAft>
                <a:spcPts val="0"/>
              </a:spcAft>
              <a:buNone/>
            </a:pPr>
            <a:r>
              <a:t/>
            </a:r>
            <a:endParaRPr/>
          </a:p>
          <a:p>
            <a:pPr indent="0" lvl="0" marL="0">
              <a:spcBef>
                <a:spcPts val="0"/>
              </a:spcBef>
              <a:spcAft>
                <a:spcPts val="0"/>
              </a:spcAft>
              <a:buNone/>
            </a:pPr>
            <a:r>
              <a:rPr lang="en"/>
              <a:t>then to set the main deletion indication on the to-be-deleted node, </a:t>
            </a:r>
            <a:endParaRPr/>
          </a:p>
          <a:p>
            <a:pPr indent="0" lvl="0" marL="0">
              <a:spcBef>
                <a:spcPts val="0"/>
              </a:spcBef>
              <a:spcAft>
                <a:spcPts val="0"/>
              </a:spcAft>
              <a:buNone/>
            </a:pPr>
            <a:r>
              <a:t/>
            </a:r>
            <a:endParaRPr/>
          </a:p>
          <a:p>
            <a:pPr indent="0" lvl="0" marL="0">
              <a:spcBef>
                <a:spcPts val="0"/>
              </a:spcBef>
              <a:spcAft>
                <a:spcPts val="0"/>
              </a:spcAft>
              <a:buNone/>
            </a:pPr>
            <a:r>
              <a:rPr lang="en"/>
              <a:t>after that, it should set the deletion marks on the next pointers of the to-be-deleted node starting with the lowest level and continue with the remaining levels in consecutive order, </a:t>
            </a:r>
            <a:endParaRPr/>
          </a:p>
          <a:p>
            <a:pPr indent="0" lvl="0" marL="0">
              <a:spcBef>
                <a:spcPts val="0"/>
              </a:spcBef>
              <a:spcAft>
                <a:spcPts val="0"/>
              </a:spcAft>
              <a:buNone/>
            </a:pPr>
            <a:r>
              <a:t/>
            </a:r>
            <a:endParaRPr/>
          </a:p>
          <a:p>
            <a:pPr indent="0" lvl="0" marL="0">
              <a:spcBef>
                <a:spcPts val="0"/>
              </a:spcBef>
              <a:spcAft>
                <a:spcPts val="0"/>
              </a:spcAft>
              <a:buNone/>
            </a:pPr>
            <a:r>
              <a:rPr lang="en"/>
              <a:t>The last step is to atomically update the next pointers of the previous nodes of the to-be-deleted node starting with the lowest level and continuing with the remaining levels in consecutive order from the topmost level.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PipelinedPriorityQueue, which is a little similar to the to the BlockingPriorityQueue,it also has a binaray heap arrary. Which use tree structure to store array. But there are also some differences, you can see it from the graph, pipelined priorityQueue owns two arrays, instead of one like BlockingQueue. The other array is called Token array, which can store the node needed to be inserted, the node contained the the priorityValue, the location of the node in the binary heap array which is compared with, the index of the token array equals the level of the binary heap array. Another different point from Blocking queue is that the binary heap array is not locked with all the levels , instead you can see most a time this strureture need to lock two rows of nodes.  OK, next I will show you how to put and poll a node by using pipelinedPrioirtyQueue.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Firstly, we intend to insert a node whose value is 50, as you can see, the node is firstly insert to the index 0 pos of the token array and it will compare the value with the node whose position is alos 0, now its value is 99, which is larger than 50, so at this time we should read the two subnodes, whose value are 77 and 66 , unfortunately , 50 is still smaller than both of them , so should move the new node to the next level as basement.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Priority Queue is an </a:t>
            </a:r>
            <a:r>
              <a:rPr lang="en" u="sng"/>
              <a:t>unbounded queue</a:t>
            </a:r>
            <a:r>
              <a:rPr lang="en"/>
              <a:t> implementation in Java, which is based on </a:t>
            </a:r>
            <a:r>
              <a:rPr lang="en" u="sng"/>
              <a:t>priority heap</a:t>
            </a:r>
            <a:r>
              <a:rPr lang="en"/>
              <a:t>.</a:t>
            </a:r>
            <a:endParaRPr/>
          </a:p>
          <a:p>
            <a:pPr indent="0" lvl="0" marL="0">
              <a:spcBef>
                <a:spcPts val="0"/>
              </a:spcBef>
              <a:spcAft>
                <a:spcPts val="0"/>
              </a:spcAft>
              <a:buNone/>
            </a:pPr>
            <a:r>
              <a:rPr lang="en"/>
              <a:t>Priority Queue allows you to keep elements in a particular order, according to their </a:t>
            </a:r>
            <a:r>
              <a:rPr lang="en" u="sng"/>
              <a:t>natural order</a:t>
            </a:r>
            <a:r>
              <a:rPr lang="en"/>
              <a:t> or </a:t>
            </a:r>
            <a:r>
              <a:rPr lang="en" u="sng"/>
              <a:t>custom order defined by Comparator interface</a:t>
            </a:r>
            <a:r>
              <a:rPr lang="en"/>
              <a:t> in Java.</a:t>
            </a:r>
            <a:endParaRPr/>
          </a:p>
          <a:p>
            <a:pPr indent="0" lvl="0" marL="0">
              <a:spcBef>
                <a:spcPts val="0"/>
              </a:spcBef>
              <a:spcAft>
                <a:spcPts val="0"/>
              </a:spcAft>
              <a:buNone/>
            </a:pPr>
            <a:r>
              <a:rPr lang="en"/>
              <a:t>Priority Queues are </a:t>
            </a:r>
            <a:r>
              <a:rPr lang="en" u="sng"/>
              <a:t>fundamental data structures.</a:t>
            </a:r>
            <a:r>
              <a:rPr lang="en"/>
              <a:t> From </a:t>
            </a:r>
            <a:r>
              <a:rPr lang="en" u="sng"/>
              <a:t>operating system level</a:t>
            </a:r>
            <a:r>
              <a:rPr lang="en"/>
              <a:t> to the </a:t>
            </a:r>
            <a:r>
              <a:rPr lang="en" u="sng"/>
              <a:t>user application level</a:t>
            </a:r>
            <a:r>
              <a:rPr lang="en"/>
              <a:t>, they are </a:t>
            </a:r>
            <a:r>
              <a:rPr lang="en" u="sng"/>
              <a:t>frequently used</a:t>
            </a:r>
            <a:r>
              <a:rPr lang="en"/>
              <a:t> as basic components.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But which direction should we choose, there are two directions. You may ask which node should we compare next. So now I have to introduce two attributes in the node of tree. One is the state of the node which only can be inactive and active, as you can see that leaf nodes in the third, you can find 3 gray nodes which mean do not have value, these 3 nodes are also inactive.   The other attribute is capacity, which is the count of the inactive nodes in a tree . for instance, 99 hava 3 inactive nodes and the node of index 2 has two inactive nodes because the tree use 66 as root only has 2 inactive nodes.  There is a rule that we usually choose the node which has bigger capacity as the target node. When the level increase, the the first level can be unlocked and we lock the 2 the 3 level.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graph shows the time of dealing with more than 500,000 tasks by 3 collections, all the tasks are sort in order, and then inserted into the collections,  with the increasing  of the threadsize ,  time used by blocking queue increases but both lockFreePriorityQueue decllined slowed , but in most time PipelinePriorityQueue spend less time than other two collections. </a:t>
            </a:r>
            <a:endParaRPr/>
          </a:p>
          <a:p>
            <a:pPr indent="0" lvl="0" marL="0">
              <a:spcBef>
                <a:spcPts val="0"/>
              </a:spcBef>
              <a:spcAft>
                <a:spcPts val="0"/>
              </a:spcAft>
              <a:buNone/>
            </a:pPr>
            <a:r>
              <a:rPr lang="en"/>
              <a:t>Slowly decline</a:t>
            </a:r>
            <a:endParaRPr/>
          </a:p>
          <a:p>
            <a:pPr indent="0" lvl="0" marL="0" rtl="0">
              <a:spcBef>
                <a:spcPts val="0"/>
              </a:spcBef>
              <a:spcAft>
                <a:spcPts val="0"/>
              </a:spcAft>
              <a:buNone/>
            </a:pPr>
            <a:r>
              <a:rPr lang="en"/>
              <a:t>Use ler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abstract definition of a priority queue is a set of key-value pairs, where the key represents a priority. It supports several operations,  like </a:t>
            </a:r>
            <a:r>
              <a:rPr lang="en" u="sng"/>
              <a:t>put</a:t>
            </a:r>
            <a:r>
              <a:rPr lang="en"/>
              <a:t> and </a:t>
            </a:r>
            <a:r>
              <a:rPr lang="en" u="sng"/>
              <a:t>poll.</a:t>
            </a:r>
            <a:endParaRPr u="sng"/>
          </a:p>
          <a:p>
            <a:pPr indent="0" lvl="0" marL="0">
              <a:spcBef>
                <a:spcPts val="0"/>
              </a:spcBef>
              <a:spcAft>
                <a:spcPts val="0"/>
              </a:spcAft>
              <a:buNone/>
            </a:pPr>
            <a:r>
              <a:rPr lang="en"/>
              <a:t>The </a:t>
            </a:r>
            <a:r>
              <a:rPr lang="en" u="sng"/>
              <a:t>Put operation</a:t>
            </a:r>
            <a:r>
              <a:rPr lang="en"/>
              <a:t> inserts new key-value pair into the set,</a:t>
            </a:r>
            <a:endParaRPr/>
          </a:p>
          <a:p>
            <a:pPr indent="0" lvl="0" marL="0">
              <a:spcBef>
                <a:spcPts val="0"/>
              </a:spcBef>
              <a:spcAft>
                <a:spcPts val="0"/>
              </a:spcAft>
              <a:buNone/>
            </a:pPr>
            <a:r>
              <a:rPr lang="en"/>
              <a:t>And the</a:t>
            </a:r>
            <a:r>
              <a:rPr lang="en" u="sng"/>
              <a:t> Poll operation</a:t>
            </a:r>
            <a:r>
              <a:rPr lang="en"/>
              <a:t> removes and returns the value of the key-value pair with the lowest key which has highest priority.</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find that most of time the piplelinePriorityQueue can increase the performance by 30 to 50 percent compare with blockingQueue, and lockFreeQueue can increase the 20 to 30 percent. We also find a inportance thing is that , if there is only one thread , the BlockingQueue performs best, maybe that’s because it need less extra operations than the other collections do.</a:t>
            </a:r>
            <a:endParaRPr/>
          </a:p>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conclusion.</a:t>
            </a:r>
            <a:endParaRPr/>
          </a:p>
          <a:p>
            <a:pPr indent="0" lvl="0" marL="0">
              <a:spcBef>
                <a:spcPts val="0"/>
              </a:spcBef>
              <a:spcAft>
                <a:spcPts val="0"/>
              </a:spcAft>
              <a:buNone/>
            </a:pPr>
            <a:r>
              <a:rPr lang="en"/>
              <a:t>PriorityBlockingQueue uses a lock to blocking related operations like put and poll.</a:t>
            </a:r>
            <a:endParaRPr/>
          </a:p>
          <a:p>
            <a:pPr indent="0" lvl="0" marL="0">
              <a:spcBef>
                <a:spcPts val="0"/>
              </a:spcBef>
              <a:spcAft>
                <a:spcPts val="0"/>
              </a:spcAft>
              <a:buNone/>
            </a:pPr>
            <a:r>
              <a:rPr lang="en"/>
              <a:t>PipelinedPriorityQueue only locks two levels including the level of the current node and the next level.</a:t>
            </a:r>
            <a:endParaRPr/>
          </a:p>
          <a:p>
            <a:pPr indent="0" lvl="0" marL="0">
              <a:spcBef>
                <a:spcPts val="0"/>
              </a:spcBef>
              <a:spcAft>
                <a:spcPts val="0"/>
              </a:spcAft>
              <a:buNone/>
            </a:pPr>
            <a:r>
              <a:rPr lang="en"/>
              <a:t>LockfreePriorityQueue doesn't use a lock, it updates data by atomic methods.</a:t>
            </a:r>
            <a:endParaRPr/>
          </a:p>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t>But the most important thing here is that</a:t>
            </a:r>
            <a:r>
              <a:rPr lang="en"/>
              <a:t> because PriorityQueue is</a:t>
            </a:r>
            <a:r>
              <a:rPr lang="en" u="sng"/>
              <a:t> not synchronized</a:t>
            </a:r>
            <a:r>
              <a:rPr lang="en"/>
              <a:t>, which means it cannot be shared safely between multiple threads. </a:t>
            </a:r>
            <a:r>
              <a:rPr lang="en" u="sng"/>
              <a:t>Instead</a:t>
            </a:r>
            <a:r>
              <a:rPr lang="en"/>
              <a:t>, its </a:t>
            </a:r>
            <a:r>
              <a:rPr lang="en" u="sng"/>
              <a:t>concurrent counterpart</a:t>
            </a:r>
            <a:r>
              <a:rPr lang="en"/>
              <a:t> </a:t>
            </a:r>
            <a:r>
              <a:rPr lang="en"/>
              <a:t>PriorityBlockingQueue is thread-safe and could be used in multithreaded environment.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t>
            </a:r>
            <a:r>
              <a:rPr lang="en" u="sng"/>
              <a:t>only </a:t>
            </a:r>
            <a:r>
              <a:rPr lang="en"/>
              <a:t>and also the </a:t>
            </a:r>
            <a:r>
              <a:rPr lang="en" u="sng"/>
              <a:t>biggest </a:t>
            </a:r>
            <a:r>
              <a:rPr lang="en"/>
              <a:t>difference between PriorityQueue and PriorityBlockingQueue is that PriorityBlockingQueue is concurrency-safe.</a:t>
            </a:r>
            <a:endParaRPr/>
          </a:p>
          <a:p>
            <a:pPr indent="0" lvl="0" marL="0">
              <a:spcBef>
                <a:spcPts val="0"/>
              </a:spcBef>
              <a:spcAft>
                <a:spcPts val="0"/>
              </a:spcAft>
              <a:buNone/>
            </a:pPr>
            <a:r>
              <a:rPr lang="en"/>
              <a:t>Because the bottom of the PriorityBlockingQueue is implemented by a binary heap,</a:t>
            </a:r>
            <a:r>
              <a:rPr lang="en" u="sng"/>
              <a:t> it is necessary to introduce binary heap first</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binary heap is a complete binary tree which satisfies the heap ordering property. The ordering can be one of flowing two types.</a:t>
            </a:r>
            <a:endParaRPr/>
          </a:p>
          <a:p>
            <a:pPr indent="0" lvl="0" marL="0">
              <a:spcBef>
                <a:spcPts val="0"/>
              </a:spcBef>
              <a:spcAft>
                <a:spcPts val="0"/>
              </a:spcAft>
              <a:buNone/>
            </a:pPr>
            <a:r>
              <a:rPr lang="en"/>
              <a:t>Min-heap and Max-heap.</a:t>
            </a:r>
            <a:endParaRPr/>
          </a:p>
          <a:p>
            <a:pPr indent="0" lvl="0" marL="0" rtl="0">
              <a:spcBef>
                <a:spcPts val="0"/>
              </a:spcBef>
              <a:spcAft>
                <a:spcPts val="0"/>
              </a:spcAft>
              <a:buNone/>
            </a:pPr>
            <a:r>
              <a:rPr lang="en"/>
              <a:t> </a:t>
            </a:r>
            <a:r>
              <a:rPr lang="en" u="sng"/>
              <a:t>Here are the properties of these two types.</a:t>
            </a:r>
            <a:endParaRPr u="sng"/>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binary heap is generally represented by an array, and if the node position of the parent node is in N. </a:t>
            </a:r>
            <a:endParaRPr/>
          </a:p>
          <a:p>
            <a:pPr indent="0" lvl="0" marL="0">
              <a:spcBef>
                <a:spcPts val="0"/>
              </a:spcBef>
              <a:spcAft>
                <a:spcPts val="0"/>
              </a:spcAft>
              <a:buNone/>
            </a:pPr>
            <a:r>
              <a:rPr lang="en"/>
              <a:t>Then the left child node is: 2*N+1,</a:t>
            </a:r>
            <a:endParaRPr/>
          </a:p>
          <a:p>
            <a:pPr indent="0" lvl="0" marL="0">
              <a:spcBef>
                <a:spcPts val="0"/>
              </a:spcBef>
              <a:spcAft>
                <a:spcPts val="0"/>
              </a:spcAft>
              <a:buNone/>
            </a:pPr>
            <a:r>
              <a:rPr lang="en"/>
              <a:t> the right child node is 2*N+2 </a:t>
            </a:r>
            <a:endParaRPr/>
          </a:p>
          <a:p>
            <a:pPr indent="0" lvl="0" marL="0">
              <a:spcBef>
                <a:spcPts val="0"/>
              </a:spcBef>
              <a:spcAft>
                <a:spcPts val="0"/>
              </a:spcAft>
              <a:buNone/>
            </a:pPr>
            <a:r>
              <a:rPr lang="en"/>
              <a:t>and its parent node is (N-1)/2.</a:t>
            </a:r>
            <a:endParaRPr/>
          </a:p>
          <a:p>
            <a:pPr indent="0" lvl="0" marL="0">
              <a:spcBef>
                <a:spcPts val="0"/>
              </a:spcBef>
              <a:spcAft>
                <a:spcPts val="0"/>
              </a:spcAft>
              <a:buNone/>
            </a:pPr>
            <a:r>
              <a:rPr lang="en" u="sng"/>
              <a:t>Here we use min-heap as an example.</a:t>
            </a:r>
            <a:endParaRPr u="sng"/>
          </a:p>
          <a:p>
            <a:pPr indent="0" lvl="0" marL="0">
              <a:spcBef>
                <a:spcPts val="0"/>
              </a:spcBef>
              <a:spcAft>
                <a:spcPts val="0"/>
              </a:spcAft>
              <a:buNone/>
            </a:pPr>
            <a:r>
              <a:rPr lang="en" u="sng"/>
              <a:t>So how to insert and delete an element in binary heap?</a:t>
            </a:r>
            <a:endParaRPr u="sng"/>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we want to insert an element 2 to the existing binary heap like this.</a:t>
            </a:r>
            <a:endParaRPr/>
          </a:p>
          <a:p>
            <a:pPr indent="0" lvl="0" marL="0">
              <a:spcBef>
                <a:spcPts val="0"/>
              </a:spcBef>
              <a:spcAft>
                <a:spcPts val="0"/>
              </a:spcAft>
              <a:buNone/>
            </a:pPr>
            <a:r>
              <a:rPr lang="en"/>
              <a:t>Firstly, add the element 2 at the end of the array. We find that 2 is smaller than its parent node 6,</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play.kahoot.it/#/?quizId=009f4e70-9b20-46c3-abd9-2efaf38509e1"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671400" y="1264275"/>
            <a:ext cx="47433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Thread-Safe Priority Queue</a:t>
            </a:r>
            <a:endParaRPr/>
          </a:p>
        </p:txBody>
      </p:sp>
      <p:sp>
        <p:nvSpPr>
          <p:cNvPr id="135" name="Shape 135"/>
          <p:cNvSpPr txBox="1"/>
          <p:nvPr>
            <p:ph idx="1" type="subTitle"/>
          </p:nvPr>
        </p:nvSpPr>
        <p:spPr>
          <a:xfrm>
            <a:off x="626350" y="2737157"/>
            <a:ext cx="8222100" cy="1591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Group 6</a:t>
            </a:r>
            <a:endParaRPr sz="1800"/>
          </a:p>
          <a:p>
            <a:pPr indent="0" lvl="0" marL="0">
              <a:spcBef>
                <a:spcPts val="0"/>
              </a:spcBef>
              <a:spcAft>
                <a:spcPts val="0"/>
              </a:spcAft>
              <a:buNone/>
            </a:pPr>
            <a:r>
              <a:rPr lang="en" sz="1800"/>
              <a:t>Yong </a:t>
            </a:r>
            <a:r>
              <a:rPr lang="en" sz="1800"/>
              <a:t>Wan</a:t>
            </a:r>
            <a:endParaRPr sz="1800"/>
          </a:p>
          <a:p>
            <a:pPr indent="0" lvl="0" marL="0">
              <a:spcBef>
                <a:spcPts val="0"/>
              </a:spcBef>
              <a:spcAft>
                <a:spcPts val="0"/>
              </a:spcAft>
              <a:buNone/>
            </a:pPr>
            <a:r>
              <a:rPr lang="en" sz="1800"/>
              <a:t>Hualong Zhu</a:t>
            </a:r>
            <a:endParaRPr sz="1800"/>
          </a:p>
          <a:p>
            <a:pPr indent="0" lvl="0" marL="0">
              <a:spcBef>
                <a:spcPts val="0"/>
              </a:spcBef>
              <a:spcAft>
                <a:spcPts val="0"/>
              </a:spcAft>
              <a:buNone/>
            </a:pPr>
            <a:r>
              <a:rPr lang="en" sz="1800"/>
              <a:t>Zhihao Zhang</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Insert element - 2</a:t>
            </a:r>
            <a:endParaRPr/>
          </a:p>
        </p:txBody>
      </p:sp>
      <p:pic>
        <p:nvPicPr>
          <p:cNvPr id="193" name="Shape 193"/>
          <p:cNvPicPr preferRelativeResize="0"/>
          <p:nvPr/>
        </p:nvPicPr>
        <p:blipFill>
          <a:blip r:embed="rId3">
            <a:alphaModFix/>
          </a:blip>
          <a:stretch>
            <a:fillRect/>
          </a:stretch>
        </p:blipFill>
        <p:spPr>
          <a:xfrm>
            <a:off x="2325225" y="1011475"/>
            <a:ext cx="5298175" cy="3721599"/>
          </a:xfrm>
          <a:prstGeom prst="rect">
            <a:avLst/>
          </a:prstGeom>
          <a:noFill/>
          <a:ln>
            <a:noFill/>
          </a:ln>
        </p:spPr>
      </p:pic>
      <p:sp>
        <p:nvSpPr>
          <p:cNvPr id="194" name="Shape 194"/>
          <p:cNvSpPr txBox="1"/>
          <p:nvPr/>
        </p:nvSpPr>
        <p:spPr>
          <a:xfrm>
            <a:off x="5214175" y="4780500"/>
            <a:ext cx="4027200" cy="36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FFFF"/>
                </a:solidFill>
              </a:rPr>
              <a:t>As sited in : https://blog.csdn.net/chenssy/article/details/76409396</a:t>
            </a:r>
            <a:endParaRPr sz="1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Insert element - 3</a:t>
            </a:r>
            <a:endParaRPr/>
          </a:p>
        </p:txBody>
      </p:sp>
      <p:pic>
        <p:nvPicPr>
          <p:cNvPr id="200" name="Shape 200"/>
          <p:cNvPicPr preferRelativeResize="0"/>
          <p:nvPr/>
        </p:nvPicPr>
        <p:blipFill>
          <a:blip r:embed="rId3">
            <a:alphaModFix/>
          </a:blip>
          <a:stretch>
            <a:fillRect/>
          </a:stretch>
        </p:blipFill>
        <p:spPr>
          <a:xfrm>
            <a:off x="1672300" y="1000200"/>
            <a:ext cx="5799400" cy="3822275"/>
          </a:xfrm>
          <a:prstGeom prst="rect">
            <a:avLst/>
          </a:prstGeom>
          <a:noFill/>
          <a:ln>
            <a:noFill/>
          </a:ln>
        </p:spPr>
      </p:pic>
      <p:sp>
        <p:nvSpPr>
          <p:cNvPr id="201" name="Shape 201"/>
          <p:cNvSpPr txBox="1"/>
          <p:nvPr/>
        </p:nvSpPr>
        <p:spPr>
          <a:xfrm>
            <a:off x="5157650" y="4780500"/>
            <a:ext cx="4141800" cy="36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FFFF"/>
                </a:solidFill>
              </a:rPr>
              <a:t>As sited in : https://blog.csdn.net/chenssy/article/details/76409396</a:t>
            </a:r>
            <a:endParaRPr sz="1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Delete element - 1</a:t>
            </a:r>
            <a:endParaRPr/>
          </a:p>
        </p:txBody>
      </p:sp>
      <p:pic>
        <p:nvPicPr>
          <p:cNvPr id="207" name="Shape 207"/>
          <p:cNvPicPr preferRelativeResize="0"/>
          <p:nvPr/>
        </p:nvPicPr>
        <p:blipFill>
          <a:blip r:embed="rId3">
            <a:alphaModFix/>
          </a:blip>
          <a:stretch>
            <a:fillRect/>
          </a:stretch>
        </p:blipFill>
        <p:spPr>
          <a:xfrm>
            <a:off x="2148013" y="1159525"/>
            <a:ext cx="5337885" cy="3530850"/>
          </a:xfrm>
          <a:prstGeom prst="rect">
            <a:avLst/>
          </a:prstGeom>
          <a:noFill/>
          <a:ln>
            <a:noFill/>
          </a:ln>
        </p:spPr>
      </p:pic>
      <p:sp>
        <p:nvSpPr>
          <p:cNvPr id="208" name="Shape 208"/>
          <p:cNvSpPr txBox="1"/>
          <p:nvPr/>
        </p:nvSpPr>
        <p:spPr>
          <a:xfrm>
            <a:off x="5214150" y="4780500"/>
            <a:ext cx="3930000" cy="36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FFFF"/>
                </a:solidFill>
              </a:rPr>
              <a:t>As sited in : https://blog.csdn.net/chenssy/article/details/76409396</a:t>
            </a:r>
            <a:endParaRPr sz="1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Delete element - 2</a:t>
            </a:r>
            <a:endParaRPr/>
          </a:p>
        </p:txBody>
      </p:sp>
      <p:pic>
        <p:nvPicPr>
          <p:cNvPr id="214" name="Shape 214"/>
          <p:cNvPicPr preferRelativeResize="0"/>
          <p:nvPr/>
        </p:nvPicPr>
        <p:blipFill>
          <a:blip r:embed="rId3">
            <a:alphaModFix/>
          </a:blip>
          <a:stretch>
            <a:fillRect/>
          </a:stretch>
        </p:blipFill>
        <p:spPr>
          <a:xfrm>
            <a:off x="2207975" y="1149150"/>
            <a:ext cx="5217947" cy="3530851"/>
          </a:xfrm>
          <a:prstGeom prst="rect">
            <a:avLst/>
          </a:prstGeom>
          <a:noFill/>
          <a:ln>
            <a:noFill/>
          </a:ln>
        </p:spPr>
      </p:pic>
      <p:sp>
        <p:nvSpPr>
          <p:cNvPr id="215" name="Shape 215"/>
          <p:cNvSpPr txBox="1"/>
          <p:nvPr/>
        </p:nvSpPr>
        <p:spPr>
          <a:xfrm>
            <a:off x="5150575" y="4780500"/>
            <a:ext cx="3993300" cy="36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FFFF"/>
                </a:solidFill>
              </a:rPr>
              <a:t>As sited in : https://blog.csdn.net/chenssy/article/details/76409396</a:t>
            </a:r>
            <a:endParaRPr sz="10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Delete element - 3</a:t>
            </a:r>
            <a:endParaRPr/>
          </a:p>
        </p:txBody>
      </p:sp>
      <p:pic>
        <p:nvPicPr>
          <p:cNvPr id="221" name="Shape 221"/>
          <p:cNvPicPr preferRelativeResize="0"/>
          <p:nvPr/>
        </p:nvPicPr>
        <p:blipFill>
          <a:blip r:embed="rId3">
            <a:alphaModFix/>
          </a:blip>
          <a:stretch>
            <a:fillRect/>
          </a:stretch>
        </p:blipFill>
        <p:spPr>
          <a:xfrm>
            <a:off x="1988900" y="1069350"/>
            <a:ext cx="5166192" cy="3530851"/>
          </a:xfrm>
          <a:prstGeom prst="rect">
            <a:avLst/>
          </a:prstGeom>
          <a:noFill/>
          <a:ln>
            <a:noFill/>
          </a:ln>
        </p:spPr>
      </p:pic>
      <p:sp>
        <p:nvSpPr>
          <p:cNvPr id="222" name="Shape 222"/>
          <p:cNvSpPr txBox="1"/>
          <p:nvPr/>
        </p:nvSpPr>
        <p:spPr>
          <a:xfrm>
            <a:off x="5122300" y="4780500"/>
            <a:ext cx="4021800" cy="36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FFFF"/>
                </a:solidFill>
              </a:rPr>
              <a:t>As sited in : https://blog.csdn.net/chenssy/article/details/76409396</a:t>
            </a:r>
            <a:endParaRPr sz="10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Delete element - 4</a:t>
            </a:r>
            <a:endParaRPr/>
          </a:p>
        </p:txBody>
      </p:sp>
      <p:pic>
        <p:nvPicPr>
          <p:cNvPr id="228" name="Shape 228"/>
          <p:cNvPicPr preferRelativeResize="0"/>
          <p:nvPr/>
        </p:nvPicPr>
        <p:blipFill>
          <a:blip r:embed="rId3">
            <a:alphaModFix/>
          </a:blip>
          <a:stretch>
            <a:fillRect/>
          </a:stretch>
        </p:blipFill>
        <p:spPr>
          <a:xfrm>
            <a:off x="2309800" y="1076550"/>
            <a:ext cx="5014297" cy="3530850"/>
          </a:xfrm>
          <a:prstGeom prst="rect">
            <a:avLst/>
          </a:prstGeom>
          <a:noFill/>
          <a:ln>
            <a:noFill/>
          </a:ln>
        </p:spPr>
      </p:pic>
      <p:sp>
        <p:nvSpPr>
          <p:cNvPr id="229" name="Shape 229"/>
          <p:cNvSpPr txBox="1"/>
          <p:nvPr/>
        </p:nvSpPr>
        <p:spPr>
          <a:xfrm>
            <a:off x="5079925" y="4780500"/>
            <a:ext cx="4064100" cy="36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FFFF"/>
                </a:solidFill>
              </a:rPr>
              <a:t>As sited in : https://blog.csdn.net/chenssy/article/details/76409396</a:t>
            </a:r>
            <a:endParaRPr sz="10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932700" y="338350"/>
            <a:ext cx="72786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implementation of PriorityBlockingQueue</a:t>
            </a:r>
            <a:endParaRPr/>
          </a:p>
        </p:txBody>
      </p:sp>
      <p:sp>
        <p:nvSpPr>
          <p:cNvPr id="235" name="Shape 235"/>
          <p:cNvSpPr txBox="1"/>
          <p:nvPr>
            <p:ph idx="1" type="body"/>
          </p:nvPr>
        </p:nvSpPr>
        <p:spPr>
          <a:xfrm>
            <a:off x="1172400" y="134990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latin typeface="Arial"/>
                <a:ea typeface="Arial"/>
                <a:cs typeface="Arial"/>
                <a:sym typeface="Arial"/>
              </a:rPr>
              <a:t>Priorityblockingqueue provides </a:t>
            </a:r>
            <a:endParaRPr sz="1800">
              <a:solidFill>
                <a:srgbClr val="FFFFFF"/>
              </a:solidFill>
              <a:latin typeface="Arial"/>
              <a:ea typeface="Arial"/>
              <a:cs typeface="Arial"/>
              <a:sym typeface="Arial"/>
            </a:endParaRPr>
          </a:p>
          <a:p>
            <a:pPr indent="-342900" lvl="0" marL="457200" rtl="0">
              <a:spcBef>
                <a:spcPts val="1600"/>
              </a:spcBef>
              <a:spcAft>
                <a:spcPts val="0"/>
              </a:spcAft>
              <a:buClr>
                <a:srgbClr val="FFFFFF"/>
              </a:buClr>
              <a:buSzPts val="1800"/>
              <a:buFont typeface="Arial"/>
              <a:buChar char="●"/>
            </a:pPr>
            <a:r>
              <a:rPr lang="en" sz="1800">
                <a:solidFill>
                  <a:srgbClr val="FFFFFF"/>
                </a:solidFill>
                <a:latin typeface="Arial"/>
                <a:ea typeface="Arial"/>
                <a:cs typeface="Arial"/>
                <a:sym typeface="Arial"/>
              </a:rPr>
              <a:t>put (), add () and offer () methods to add elements to the queue</a:t>
            </a:r>
            <a:endParaRPr sz="1800">
              <a:solidFill>
                <a:srgbClr val="FFFFFF"/>
              </a:solidFill>
              <a:latin typeface="Arial"/>
              <a:ea typeface="Arial"/>
              <a:cs typeface="Arial"/>
              <a:sym typeface="Arial"/>
            </a:endParaRPr>
          </a:p>
          <a:p>
            <a:pPr indent="-342900" lvl="0" marL="457200">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poll () and remove () methods to remove elements.</a:t>
            </a:r>
            <a:endParaRPr sz="1800">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a:t>
            </a:r>
            <a:endParaRPr/>
          </a:p>
        </p:txBody>
      </p:sp>
      <p:pic>
        <p:nvPicPr>
          <p:cNvPr id="241" name="Shape 241"/>
          <p:cNvPicPr preferRelativeResize="0"/>
          <p:nvPr/>
        </p:nvPicPr>
        <p:blipFill>
          <a:blip r:embed="rId3">
            <a:alphaModFix/>
          </a:blip>
          <a:stretch>
            <a:fillRect/>
          </a:stretch>
        </p:blipFill>
        <p:spPr>
          <a:xfrm>
            <a:off x="1595050" y="959850"/>
            <a:ext cx="6174650" cy="4063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siftUpComparable method</a:t>
            </a:r>
            <a:endParaRPr>
              <a:solidFill>
                <a:srgbClr val="FFFFFF"/>
              </a:solidFill>
            </a:endParaRPr>
          </a:p>
        </p:txBody>
      </p:sp>
      <p:pic>
        <p:nvPicPr>
          <p:cNvPr id="247" name="Shape 247"/>
          <p:cNvPicPr preferRelativeResize="0"/>
          <p:nvPr/>
        </p:nvPicPr>
        <p:blipFill>
          <a:blip r:embed="rId3">
            <a:alphaModFix/>
          </a:blip>
          <a:stretch>
            <a:fillRect/>
          </a:stretch>
        </p:blipFill>
        <p:spPr>
          <a:xfrm>
            <a:off x="654863" y="1307850"/>
            <a:ext cx="7834275" cy="3353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siftUpUsingComparator method</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t/>
            </a:r>
            <a:endParaRPr/>
          </a:p>
        </p:txBody>
      </p:sp>
      <p:pic>
        <p:nvPicPr>
          <p:cNvPr id="253" name="Shape 253"/>
          <p:cNvPicPr preferRelativeResize="0"/>
          <p:nvPr/>
        </p:nvPicPr>
        <p:blipFill>
          <a:blip r:embed="rId3">
            <a:alphaModFix/>
          </a:blip>
          <a:stretch>
            <a:fillRect/>
          </a:stretch>
        </p:blipFill>
        <p:spPr>
          <a:xfrm>
            <a:off x="816255" y="1679125"/>
            <a:ext cx="7754176" cy="232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Outline </a:t>
            </a:r>
            <a:endParaRPr/>
          </a:p>
        </p:txBody>
      </p:sp>
      <p:sp>
        <p:nvSpPr>
          <p:cNvPr id="141" name="Shape 141"/>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Priority Queue</a:t>
            </a:r>
            <a:endParaRPr sz="1800"/>
          </a:p>
          <a:p>
            <a:pPr indent="-342900" lvl="0" marL="457200" rtl="0">
              <a:lnSpc>
                <a:spcPct val="150000"/>
              </a:lnSpc>
              <a:spcBef>
                <a:spcPts val="0"/>
              </a:spcBef>
              <a:spcAft>
                <a:spcPts val="0"/>
              </a:spcAft>
              <a:buSzPts val="1800"/>
              <a:buChar char="-"/>
            </a:pPr>
            <a:r>
              <a:rPr lang="en" sz="1800"/>
              <a:t>PriorityBlockingQueue ( </a:t>
            </a:r>
            <a:r>
              <a:rPr lang="en" sz="1800"/>
              <a:t>Binary heaps )</a:t>
            </a:r>
            <a:endParaRPr sz="2400">
              <a:latin typeface="Montserrat"/>
              <a:ea typeface="Montserrat"/>
              <a:cs typeface="Montserrat"/>
              <a:sym typeface="Montserrat"/>
            </a:endParaRPr>
          </a:p>
          <a:p>
            <a:pPr indent="-342900" lvl="0" marL="457200" rtl="0">
              <a:lnSpc>
                <a:spcPct val="114000"/>
              </a:lnSpc>
              <a:spcBef>
                <a:spcPts val="0"/>
              </a:spcBef>
              <a:spcAft>
                <a:spcPts val="0"/>
              </a:spcAft>
              <a:buSzPts val="1800"/>
              <a:buChar char="-"/>
            </a:pPr>
            <a:r>
              <a:rPr lang="en" sz="1800">
                <a:latin typeface="Montserrat"/>
                <a:ea typeface="Montserrat"/>
                <a:cs typeface="Montserrat"/>
                <a:sym typeface="Montserrat"/>
              </a:rPr>
              <a:t>Other Queues</a:t>
            </a:r>
            <a:endParaRPr sz="1800">
              <a:latin typeface="Montserrat"/>
              <a:ea typeface="Montserrat"/>
              <a:cs typeface="Montserrat"/>
              <a:sym typeface="Montserrat"/>
            </a:endParaRPr>
          </a:p>
          <a:p>
            <a:pPr indent="0" lvl="0" marL="0" rtl="0">
              <a:spcBef>
                <a:spcPts val="0"/>
              </a:spcBef>
              <a:spcAft>
                <a:spcPts val="0"/>
              </a:spcAft>
              <a:buNone/>
            </a:pPr>
            <a:r>
              <a:rPr lang="en" sz="1800"/>
              <a:t>                                                · </a:t>
            </a:r>
            <a:r>
              <a:rPr lang="en" sz="1800"/>
              <a:t>LockFreePriorityQueue</a:t>
            </a:r>
            <a:endParaRPr sz="1800"/>
          </a:p>
          <a:p>
            <a:pPr indent="0" lvl="0" marL="0" rtl="0">
              <a:spcBef>
                <a:spcPts val="1600"/>
              </a:spcBef>
              <a:spcAft>
                <a:spcPts val="1600"/>
              </a:spcAft>
              <a:buNone/>
            </a:pPr>
            <a:r>
              <a:rPr lang="en" sz="1800"/>
              <a:t>                                                · Pipelined PriorityQueue</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‘Up’ method</a:t>
            </a:r>
            <a:endParaRPr/>
          </a:p>
        </p:txBody>
      </p:sp>
      <p:pic>
        <p:nvPicPr>
          <p:cNvPr id="259" name="Shape 259"/>
          <p:cNvPicPr preferRelativeResize="0"/>
          <p:nvPr/>
        </p:nvPicPr>
        <p:blipFill>
          <a:blip r:embed="rId3">
            <a:alphaModFix/>
          </a:blip>
          <a:stretch>
            <a:fillRect/>
          </a:stretch>
        </p:blipFill>
        <p:spPr>
          <a:xfrm>
            <a:off x="1297500" y="1307850"/>
            <a:ext cx="2633524" cy="1572075"/>
          </a:xfrm>
          <a:prstGeom prst="rect">
            <a:avLst/>
          </a:prstGeom>
          <a:noFill/>
          <a:ln>
            <a:noFill/>
          </a:ln>
        </p:spPr>
      </p:pic>
      <p:pic>
        <p:nvPicPr>
          <p:cNvPr id="260" name="Shape 260"/>
          <p:cNvPicPr preferRelativeResize="0"/>
          <p:nvPr/>
        </p:nvPicPr>
        <p:blipFill>
          <a:blip r:embed="rId4">
            <a:alphaModFix/>
          </a:blip>
          <a:stretch>
            <a:fillRect/>
          </a:stretch>
        </p:blipFill>
        <p:spPr>
          <a:xfrm>
            <a:off x="5190591" y="1293525"/>
            <a:ext cx="2278810" cy="1600701"/>
          </a:xfrm>
          <a:prstGeom prst="rect">
            <a:avLst/>
          </a:prstGeom>
          <a:noFill/>
          <a:ln>
            <a:noFill/>
          </a:ln>
        </p:spPr>
      </p:pic>
      <p:pic>
        <p:nvPicPr>
          <p:cNvPr id="261" name="Shape 261"/>
          <p:cNvPicPr preferRelativeResize="0"/>
          <p:nvPr/>
        </p:nvPicPr>
        <p:blipFill>
          <a:blip r:embed="rId5">
            <a:alphaModFix/>
          </a:blip>
          <a:stretch>
            <a:fillRect/>
          </a:stretch>
        </p:blipFill>
        <p:spPr>
          <a:xfrm>
            <a:off x="2809225" y="3482650"/>
            <a:ext cx="2132251" cy="1405325"/>
          </a:xfrm>
          <a:prstGeom prst="rect">
            <a:avLst/>
          </a:prstGeom>
          <a:noFill/>
          <a:ln>
            <a:noFill/>
          </a:ln>
        </p:spPr>
      </p:pic>
      <p:cxnSp>
        <p:nvCxnSpPr>
          <p:cNvPr id="262" name="Shape 262"/>
          <p:cNvCxnSpPr/>
          <p:nvPr/>
        </p:nvCxnSpPr>
        <p:spPr>
          <a:xfrm flipH="1" rot="10800000">
            <a:off x="4120025" y="2066450"/>
            <a:ext cx="925800" cy="6600"/>
          </a:xfrm>
          <a:prstGeom prst="straightConnector1">
            <a:avLst/>
          </a:prstGeom>
          <a:noFill/>
          <a:ln cap="flat" cmpd="sng" w="9525">
            <a:solidFill>
              <a:schemeClr val="dk2"/>
            </a:solidFill>
            <a:prstDash val="solid"/>
            <a:round/>
            <a:headEnd len="med" w="med" type="none"/>
            <a:tailEnd len="med" w="med" type="triangle"/>
          </a:ln>
        </p:spPr>
      </p:cxnSp>
      <p:sp>
        <p:nvSpPr>
          <p:cNvPr id="263" name="Shape 263"/>
          <p:cNvSpPr/>
          <p:nvPr/>
        </p:nvSpPr>
        <p:spPr>
          <a:xfrm>
            <a:off x="5391200" y="3050900"/>
            <a:ext cx="1034900" cy="1225575"/>
          </a:xfrm>
          <a:custGeom>
            <a:pathLst>
              <a:path extrusionOk="0" h="49023" w="41396">
                <a:moveTo>
                  <a:pt x="38854" y="0"/>
                </a:moveTo>
                <a:cubicBezTo>
                  <a:pt x="42166" y="12150"/>
                  <a:pt x="43472" y="28532"/>
                  <a:pt x="34681" y="37549"/>
                </a:cubicBezTo>
                <a:cubicBezTo>
                  <a:pt x="26181" y="46268"/>
                  <a:pt x="12177" y="49023"/>
                  <a:pt x="0" y="49023"/>
                </a:cubicBezTo>
              </a:path>
            </a:pathLst>
          </a:custGeom>
          <a:noFill/>
          <a:ln cap="flat" cmpd="sng" w="9525">
            <a:solidFill>
              <a:schemeClr val="dk2"/>
            </a:solidFill>
            <a:prstDash val="solid"/>
            <a:round/>
            <a:headEnd len="med" w="med" type="none"/>
            <a:tailEnd len="med" w="med" type="stealth"/>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Weakness of PriorityBlockingQueue</a:t>
            </a:r>
            <a:endParaRPr/>
          </a:p>
        </p:txBody>
      </p:sp>
      <p:sp>
        <p:nvSpPr>
          <p:cNvPr id="269" name="Shape 26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Other concurrent operations cannot make any progress while the access to the shared resource is blocked by the lock. </a:t>
            </a:r>
            <a:endParaRPr sz="1800">
              <a:solidFill>
                <a:srgbClr val="FFFFFF"/>
              </a:solidFill>
              <a:latin typeface="Arial"/>
              <a:ea typeface="Arial"/>
              <a:cs typeface="Arial"/>
              <a:sym typeface="Arial"/>
            </a:endParaRPr>
          </a:p>
          <a:p>
            <a:pPr indent="-342900" lvl="0" marL="457200" rtl="0">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Using mutual exclusion can cause deadlocks and priority inversion.</a:t>
            </a:r>
            <a:endParaRPr sz="18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Choices</a:t>
            </a:r>
            <a:endParaRPr/>
          </a:p>
        </p:txBody>
      </p:sp>
      <p:sp>
        <p:nvSpPr>
          <p:cNvPr id="275" name="Shape 275"/>
          <p:cNvSpPr txBox="1"/>
          <p:nvPr>
            <p:ph idx="1" type="body"/>
          </p:nvPr>
        </p:nvSpPr>
        <p:spPr>
          <a:xfrm>
            <a:off x="1141950" y="13601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AutoNum type="arabicPeriod"/>
            </a:pPr>
            <a:r>
              <a:rPr lang="en" sz="1800">
                <a:solidFill>
                  <a:srgbClr val="FFFFFF"/>
                </a:solidFill>
              </a:rPr>
              <a:t>LockFreePriorityQueue</a:t>
            </a:r>
            <a:endParaRPr sz="1800">
              <a:solidFill>
                <a:srgbClr val="FFFFFF"/>
              </a:solidFill>
            </a:endParaRPr>
          </a:p>
          <a:p>
            <a:pPr indent="0" lvl="0" marL="0" rtl="0">
              <a:spcBef>
                <a:spcPts val="1600"/>
              </a:spcBef>
              <a:spcAft>
                <a:spcPts val="0"/>
              </a:spcAft>
              <a:buNone/>
            </a:pPr>
            <a:r>
              <a:rPr lang="en" sz="1800">
                <a:latin typeface="Arial"/>
                <a:ea typeface="Arial"/>
                <a:cs typeface="Arial"/>
                <a:sym typeface="Arial"/>
              </a:rPr>
              <a:t>         </a:t>
            </a:r>
            <a:r>
              <a:rPr lang="en" sz="1800">
                <a:latin typeface="Arial"/>
                <a:ea typeface="Arial"/>
                <a:cs typeface="Arial"/>
                <a:sym typeface="Arial"/>
              </a:rPr>
              <a:t>Hakan Sundell and Philippas Tsigas had provided a new method address these problems in a paper &lt;&lt;Fast and Lock-Free Concurrent Priority Queues for Multi-Thread Systems&gt;&gt;. raja implemented it in Java.</a:t>
            </a:r>
            <a:endParaRPr sz="1800">
              <a:latin typeface="Arial"/>
              <a:ea typeface="Arial"/>
              <a:cs typeface="Arial"/>
              <a:sym typeface="Arial"/>
            </a:endParaRPr>
          </a:p>
          <a:p>
            <a:pPr indent="0" lvl="0" marL="0" rtl="0">
              <a:spcBef>
                <a:spcPts val="0"/>
              </a:spcBef>
              <a:spcAft>
                <a:spcPts val="0"/>
              </a:spcAft>
              <a:buNone/>
            </a:pPr>
            <a:r>
              <a:t/>
            </a:r>
            <a:endParaRPr sz="1800">
              <a:latin typeface="Arial"/>
              <a:ea typeface="Arial"/>
              <a:cs typeface="Arial"/>
              <a:sym typeface="Arial"/>
            </a:endParaRPr>
          </a:p>
          <a:p>
            <a:pPr indent="-342900" lvl="0" marL="457200" rtl="0">
              <a:spcBef>
                <a:spcPts val="0"/>
              </a:spcBef>
              <a:spcAft>
                <a:spcPts val="0"/>
              </a:spcAft>
              <a:buClr>
                <a:srgbClr val="FFFFFF"/>
              </a:buClr>
              <a:buSzPts val="1800"/>
              <a:buAutoNum type="arabicPeriod"/>
            </a:pPr>
            <a:r>
              <a:rPr lang="en" sz="1800">
                <a:solidFill>
                  <a:srgbClr val="FFFFFF"/>
                </a:solidFill>
              </a:rPr>
              <a:t>Pipelined PriorityQueue</a:t>
            </a:r>
            <a:endParaRPr sz="1800">
              <a:solidFill>
                <a:srgbClr val="FFFFFF"/>
              </a:solidFill>
            </a:endParaRPr>
          </a:p>
          <a:p>
            <a:pPr indent="0" lvl="0" marL="0" rtl="0">
              <a:spcBef>
                <a:spcPts val="1600"/>
              </a:spcBef>
              <a:spcAft>
                <a:spcPts val="0"/>
              </a:spcAft>
              <a:buNone/>
            </a:pPr>
            <a:r>
              <a:t/>
            </a:r>
            <a:endParaRPr sz="1800">
              <a:solidFill>
                <a:srgbClr val="FFFFFF"/>
              </a:solidFill>
              <a:latin typeface="Arial"/>
              <a:ea typeface="Arial"/>
              <a:cs typeface="Arial"/>
              <a:sym typeface="Arial"/>
            </a:endParaRPr>
          </a:p>
          <a:p>
            <a:pPr indent="0" lvl="0" marL="0">
              <a:spcBef>
                <a:spcPts val="0"/>
              </a:spcBef>
              <a:spcAft>
                <a:spcPts val="1600"/>
              </a:spcAft>
              <a:buNone/>
            </a:pPr>
            <a:r>
              <a:t/>
            </a:r>
            <a:endParaRPr sz="18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structure of LockFreePriorityQueue</a:t>
            </a:r>
            <a:endParaRPr/>
          </a:p>
        </p:txBody>
      </p:sp>
      <p:sp>
        <p:nvSpPr>
          <p:cNvPr id="281" name="Shape 281"/>
          <p:cNvSpPr txBox="1"/>
          <p:nvPr>
            <p:ph idx="1" type="body"/>
          </p:nvPr>
        </p:nvSpPr>
        <p:spPr>
          <a:xfrm>
            <a:off x="1233025" y="922700"/>
            <a:ext cx="7038900" cy="388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Arial"/>
                <a:ea typeface="Arial"/>
                <a:cs typeface="Arial"/>
                <a:sym typeface="Arial"/>
              </a:rPr>
              <a:t>Skip List :</a:t>
            </a:r>
            <a:endParaRPr sz="1800">
              <a:solidFill>
                <a:srgbClr val="FFFFFF"/>
              </a:solidFill>
              <a:latin typeface="Arial"/>
              <a:ea typeface="Arial"/>
              <a:cs typeface="Arial"/>
              <a:sym typeface="Arial"/>
            </a:endParaRPr>
          </a:p>
          <a:p>
            <a:pPr indent="0" lvl="0" marL="0" rtl="0">
              <a:spcBef>
                <a:spcPts val="0"/>
              </a:spcBef>
              <a:spcAft>
                <a:spcPts val="0"/>
              </a:spcAft>
              <a:buNone/>
            </a:pPr>
            <a:r>
              <a:t/>
            </a:r>
            <a:endParaRPr sz="1800">
              <a:solidFill>
                <a:srgbClr val="FFFFFF"/>
              </a:solidFill>
              <a:latin typeface="Arial"/>
              <a:ea typeface="Arial"/>
              <a:cs typeface="Arial"/>
              <a:sym typeface="Arial"/>
            </a:endParaRPr>
          </a:p>
          <a:p>
            <a:pPr indent="457200" lvl="0" marL="0" rtl="0">
              <a:spcBef>
                <a:spcPts val="0"/>
              </a:spcBef>
              <a:spcAft>
                <a:spcPts val="0"/>
              </a:spcAft>
              <a:buNone/>
            </a:pPr>
            <a:r>
              <a:rPr lang="en" sz="1800">
                <a:solidFill>
                  <a:srgbClr val="FFFFFF"/>
                </a:solidFill>
                <a:latin typeface="Arial"/>
                <a:ea typeface="Arial"/>
                <a:cs typeface="Arial"/>
                <a:sym typeface="Arial"/>
              </a:rPr>
              <a:t> This structure uses randomization and has a probabilistic time complexity of O(log N) where N is the maximum number of elements in the list. The data structure is basically an ordered list with randomly distributed shortcuts in order to improve search times  The maximum height (i.e. the maximum number of next pointers) of the data structure is log N. The nodes with highest priority are located first in the list.  </a:t>
            </a:r>
            <a:endParaRPr sz="1800">
              <a:solidFill>
                <a:srgbClr val="FFFFFF"/>
              </a:solidFill>
              <a:latin typeface="Arial"/>
              <a:ea typeface="Arial"/>
              <a:cs typeface="Arial"/>
              <a:sym typeface="Arial"/>
            </a:endParaRPr>
          </a:p>
          <a:p>
            <a:pPr indent="0" lvl="0" marL="0" rtl="0">
              <a:spcBef>
                <a:spcPts val="0"/>
              </a:spcBef>
              <a:spcAft>
                <a:spcPts val="0"/>
              </a:spcAft>
              <a:buNone/>
            </a:pPr>
            <a:r>
              <a:t/>
            </a:r>
            <a:endParaRPr sz="1800">
              <a:solidFill>
                <a:srgbClr val="FFFFFF"/>
              </a:solidFill>
              <a:latin typeface="Arial"/>
              <a:ea typeface="Arial"/>
              <a:cs typeface="Arial"/>
              <a:sym typeface="Arial"/>
            </a:endParaRPr>
          </a:p>
          <a:p>
            <a:pPr indent="0" lvl="0" marL="0" rtl="0">
              <a:spcBef>
                <a:spcPts val="0"/>
              </a:spcBef>
              <a:spcAft>
                <a:spcPts val="0"/>
              </a:spcAft>
              <a:buNone/>
            </a:pPr>
            <a:r>
              <a:t/>
            </a:r>
            <a:endParaRPr sz="1800">
              <a:solidFill>
                <a:srgbClr val="FFFFFF"/>
              </a:solidFill>
              <a:latin typeface="Arial"/>
              <a:ea typeface="Arial"/>
              <a:cs typeface="Arial"/>
              <a:sym typeface="Arial"/>
            </a:endParaRPr>
          </a:p>
          <a:p>
            <a:pPr indent="0" lvl="0" marL="0">
              <a:spcBef>
                <a:spcPts val="0"/>
              </a:spcBef>
              <a:spcAft>
                <a:spcPts val="1600"/>
              </a:spcAft>
              <a:buNone/>
            </a:pPr>
            <a:r>
              <a:t/>
            </a:r>
            <a:endParaRPr sz="18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Skiplist</a:t>
            </a:r>
            <a:endParaRPr/>
          </a:p>
          <a:p>
            <a:pPr indent="0" lvl="0" marL="0">
              <a:spcBef>
                <a:spcPts val="0"/>
              </a:spcBef>
              <a:spcAft>
                <a:spcPts val="0"/>
              </a:spcAft>
              <a:buNone/>
            </a:pPr>
            <a:r>
              <a:t/>
            </a:r>
            <a:endParaRPr/>
          </a:p>
        </p:txBody>
      </p:sp>
      <p:sp>
        <p:nvSpPr>
          <p:cNvPr id="287" name="Shape 28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sz="1400">
              <a:latin typeface="Arial"/>
              <a:ea typeface="Arial"/>
              <a:cs typeface="Arial"/>
              <a:sym typeface="Arial"/>
            </a:endParaRPr>
          </a:p>
          <a:p>
            <a:pPr indent="0" lvl="0" marL="0" rtl="0">
              <a:spcBef>
                <a:spcPts val="0"/>
              </a:spcBef>
              <a:spcAft>
                <a:spcPts val="0"/>
              </a:spcAft>
              <a:buNone/>
            </a:pPr>
            <a:r>
              <a:t/>
            </a:r>
            <a:endParaRPr>
              <a:solidFill>
                <a:srgbClr val="FFFFFF"/>
              </a:solidFill>
            </a:endParaRPr>
          </a:p>
        </p:txBody>
      </p:sp>
      <p:pic>
        <p:nvPicPr>
          <p:cNvPr id="288" name="Shape 288"/>
          <p:cNvPicPr preferRelativeResize="0"/>
          <p:nvPr/>
        </p:nvPicPr>
        <p:blipFill>
          <a:blip r:embed="rId3">
            <a:alphaModFix/>
          </a:blip>
          <a:stretch>
            <a:fillRect/>
          </a:stretch>
        </p:blipFill>
        <p:spPr>
          <a:xfrm>
            <a:off x="2469450" y="2008725"/>
            <a:ext cx="5734050" cy="2028825"/>
          </a:xfrm>
          <a:prstGeom prst="rect">
            <a:avLst/>
          </a:prstGeom>
          <a:noFill/>
          <a:ln>
            <a:noFill/>
          </a:ln>
        </p:spPr>
      </p:pic>
      <p:sp>
        <p:nvSpPr>
          <p:cNvPr id="289" name="Shape 289"/>
          <p:cNvSpPr txBox="1"/>
          <p:nvPr/>
        </p:nvSpPr>
        <p:spPr>
          <a:xfrm>
            <a:off x="1495950" y="2142350"/>
            <a:ext cx="434100" cy="32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txBox="1"/>
          <p:nvPr/>
        </p:nvSpPr>
        <p:spPr>
          <a:xfrm>
            <a:off x="1394375" y="2890250"/>
            <a:ext cx="808200" cy="32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Next</a:t>
            </a:r>
            <a:r>
              <a:rPr lang="en">
                <a:solidFill>
                  <a:schemeClr val="lt1"/>
                </a:solidFill>
              </a:rPr>
              <a:t>：</a:t>
            </a:r>
            <a:endParaRPr>
              <a:solidFill>
                <a:schemeClr val="lt1"/>
              </a:solidFill>
            </a:endParaRPr>
          </a:p>
        </p:txBody>
      </p:sp>
      <p:sp>
        <p:nvSpPr>
          <p:cNvPr id="291" name="Shape 291"/>
          <p:cNvSpPr txBox="1"/>
          <p:nvPr/>
        </p:nvSpPr>
        <p:spPr>
          <a:xfrm>
            <a:off x="1394375" y="2465450"/>
            <a:ext cx="1075200" cy="42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rPr>
              <a:t>Height1：</a:t>
            </a:r>
            <a:endParaRPr>
              <a:solidFill>
                <a:schemeClr val="lt1"/>
              </a:solidFill>
            </a:endParaRPr>
          </a:p>
        </p:txBody>
      </p:sp>
      <p:sp>
        <p:nvSpPr>
          <p:cNvPr id="292" name="Shape 292"/>
          <p:cNvSpPr txBox="1"/>
          <p:nvPr/>
        </p:nvSpPr>
        <p:spPr>
          <a:xfrm>
            <a:off x="1394375" y="2091500"/>
            <a:ext cx="1025100" cy="42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rPr>
              <a:t>Height2：</a:t>
            </a:r>
            <a:endParaRPr>
              <a:solidFill>
                <a:schemeClr val="lt1"/>
              </a:solidFill>
            </a:endParaRPr>
          </a:p>
        </p:txBody>
      </p:sp>
      <p:sp>
        <p:nvSpPr>
          <p:cNvPr id="293" name="Shape 293"/>
          <p:cNvSpPr txBox="1"/>
          <p:nvPr/>
        </p:nvSpPr>
        <p:spPr>
          <a:xfrm>
            <a:off x="1394375" y="3714450"/>
            <a:ext cx="808200" cy="32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rPr>
              <a:t>Data：</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to assure that the skip list remains concurrent without blocking?</a:t>
            </a:r>
            <a:endParaRPr/>
          </a:p>
        </p:txBody>
      </p:sp>
      <p:sp>
        <p:nvSpPr>
          <p:cNvPr id="299" name="Shape 299"/>
          <p:cNvSpPr txBox="1"/>
          <p:nvPr>
            <p:ph idx="1" type="body"/>
          </p:nvPr>
        </p:nvSpPr>
        <p:spPr>
          <a:xfrm>
            <a:off x="311700" y="1426950"/>
            <a:ext cx="8832300" cy="333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Arial"/>
                <a:ea typeface="Arial"/>
                <a:cs typeface="Arial"/>
                <a:sym typeface="Arial"/>
              </a:rPr>
              <a:t>In order to make the skip list construction concurrent and non-blocking, we are using three of the standard atomic synchronization primitives, Test-And-Set (TAS), Fetch-And-Add (FAA) and Compare-And-Swap (CAS). the specification of these primitives which are available in most modern platforms.</a:t>
            </a:r>
            <a:endParaRPr sz="1800">
              <a:solidFill>
                <a:srgbClr val="FFFFFF"/>
              </a:solidFill>
              <a:latin typeface="Arial"/>
              <a:ea typeface="Arial"/>
              <a:cs typeface="Arial"/>
              <a:sym typeface="Arial"/>
            </a:endParaRPr>
          </a:p>
          <a:p>
            <a:pPr indent="0" lvl="0" marL="0" rtl="0">
              <a:spcBef>
                <a:spcPts val="0"/>
              </a:spcBef>
              <a:spcAft>
                <a:spcPts val="0"/>
              </a:spcAft>
              <a:buNone/>
            </a:pPr>
            <a:r>
              <a:t/>
            </a:r>
            <a:endParaRPr sz="1800">
              <a:solidFill>
                <a:srgbClr val="FFFFFF"/>
              </a:solidFill>
              <a:latin typeface="Arial"/>
              <a:ea typeface="Arial"/>
              <a:cs typeface="Arial"/>
              <a:sym typeface="Arial"/>
            </a:endParaRPr>
          </a:p>
          <a:p>
            <a:pPr indent="0" lvl="0" marL="0" rtl="0">
              <a:spcBef>
                <a:spcPts val="0"/>
              </a:spcBef>
              <a:spcAft>
                <a:spcPts val="0"/>
              </a:spcAft>
              <a:buNone/>
            </a:pPr>
            <a:r>
              <a:rPr lang="en" sz="1800">
                <a:solidFill>
                  <a:srgbClr val="FFFFFF"/>
                </a:solidFill>
                <a:latin typeface="Arial"/>
                <a:ea typeface="Arial"/>
                <a:cs typeface="Arial"/>
                <a:sym typeface="Arial"/>
              </a:rPr>
              <a:t>For Java ,we should use AtomicMarkableReference. An AtomicMarkableReference maintains an object reference along with a mark bit, that can be updated atomically. main methods include compareAndSet() ,set(),isMarked() etc.</a:t>
            </a:r>
            <a:endParaRPr sz="1800">
              <a:solidFill>
                <a:srgbClr val="FFFFFF"/>
              </a:solidFill>
              <a:latin typeface="Arial"/>
              <a:ea typeface="Arial"/>
              <a:cs typeface="Arial"/>
              <a:sym typeface="Arial"/>
            </a:endParaRPr>
          </a:p>
          <a:p>
            <a:pPr indent="0" lvl="0" marL="0">
              <a:spcBef>
                <a:spcPts val="0"/>
              </a:spcBef>
              <a:spcAft>
                <a:spcPts val="1600"/>
              </a:spcAft>
              <a:buNone/>
            </a:pPr>
            <a:r>
              <a:t/>
            </a:r>
            <a:endParaRPr sz="18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Basic steps of Put method</a:t>
            </a:r>
            <a:endParaRPr/>
          </a:p>
        </p:txBody>
      </p:sp>
      <p:sp>
        <p:nvSpPr>
          <p:cNvPr id="305" name="Shape 305"/>
          <p:cNvSpPr txBox="1"/>
          <p:nvPr>
            <p:ph idx="1" type="body"/>
          </p:nvPr>
        </p:nvSpPr>
        <p:spPr>
          <a:xfrm>
            <a:off x="368900" y="1361200"/>
            <a:ext cx="7038900" cy="3384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Arial"/>
                <a:ea typeface="Arial"/>
                <a:cs typeface="Arial"/>
                <a:sym typeface="Arial"/>
              </a:rPr>
              <a:t>The main algorithm steps, for inserting a new node at an arbitrary position in our skip list will thus be like follows: </a:t>
            </a:r>
            <a:endParaRPr sz="1800">
              <a:solidFill>
                <a:srgbClr val="FFFFFF"/>
              </a:solidFill>
              <a:latin typeface="Arial"/>
              <a:ea typeface="Arial"/>
              <a:cs typeface="Arial"/>
              <a:sym typeface="Arial"/>
            </a:endParaRPr>
          </a:p>
          <a:p>
            <a:pPr indent="0" lvl="0" marL="0" rtl="0">
              <a:spcBef>
                <a:spcPts val="0"/>
              </a:spcBef>
              <a:spcAft>
                <a:spcPts val="0"/>
              </a:spcAft>
              <a:buNone/>
            </a:pPr>
            <a:r>
              <a:t/>
            </a:r>
            <a:endParaRPr sz="1800">
              <a:solidFill>
                <a:srgbClr val="FFFFFF"/>
              </a:solidFill>
              <a:latin typeface="Arial"/>
              <a:ea typeface="Arial"/>
              <a:cs typeface="Arial"/>
              <a:sym typeface="Arial"/>
            </a:endParaRPr>
          </a:p>
          <a:p>
            <a:pPr indent="0" lvl="0" marL="0" rtl="0">
              <a:spcBef>
                <a:spcPts val="0"/>
              </a:spcBef>
              <a:spcAft>
                <a:spcPts val="0"/>
              </a:spcAft>
              <a:buNone/>
            </a:pPr>
            <a:r>
              <a:rPr lang="en" sz="1800">
                <a:solidFill>
                  <a:srgbClr val="FFFFFF"/>
                </a:solidFill>
                <a:latin typeface="Arial"/>
                <a:ea typeface="Arial"/>
                <a:cs typeface="Arial"/>
                <a:sym typeface="Arial"/>
              </a:rPr>
              <a:t>(I) Find the appropriate position (i.e. previous nodes) for inserting the new node</a:t>
            </a:r>
            <a:endParaRPr sz="1800">
              <a:solidFill>
                <a:srgbClr val="FFFFFF"/>
              </a:solidFill>
              <a:latin typeface="Arial"/>
              <a:ea typeface="Arial"/>
              <a:cs typeface="Arial"/>
              <a:sym typeface="Arial"/>
            </a:endParaRPr>
          </a:p>
          <a:p>
            <a:pPr indent="0" lvl="0" marL="0" rtl="0">
              <a:spcBef>
                <a:spcPts val="0"/>
              </a:spcBef>
              <a:spcAft>
                <a:spcPts val="0"/>
              </a:spcAft>
              <a:buNone/>
            </a:pPr>
            <a:r>
              <a:t/>
            </a:r>
            <a:endParaRPr sz="1800">
              <a:solidFill>
                <a:srgbClr val="FFFFFF"/>
              </a:solidFill>
              <a:latin typeface="Arial"/>
              <a:ea typeface="Arial"/>
              <a:cs typeface="Arial"/>
              <a:sym typeface="Arial"/>
            </a:endParaRPr>
          </a:p>
          <a:p>
            <a:pPr indent="0" lvl="0" marL="0" rtl="0">
              <a:spcBef>
                <a:spcPts val="0"/>
              </a:spcBef>
              <a:spcAft>
                <a:spcPts val="0"/>
              </a:spcAft>
              <a:buNone/>
            </a:pPr>
            <a:r>
              <a:rPr lang="en" sz="1800">
                <a:solidFill>
                  <a:srgbClr val="FFFFFF"/>
                </a:solidFill>
                <a:latin typeface="Arial"/>
                <a:ea typeface="Arial"/>
                <a:cs typeface="Arial"/>
                <a:sym typeface="Arial"/>
              </a:rPr>
              <a:t>(II) Atomically update the next pointers of the to-be-previous nodes starting with the lowest level and continuing with the remaining levels in consecutive order.</a:t>
            </a:r>
            <a:endParaRPr sz="1800">
              <a:solidFill>
                <a:srgbClr val="FFFFFF"/>
              </a:solidFill>
              <a:latin typeface="Arial"/>
              <a:ea typeface="Arial"/>
              <a:cs typeface="Arial"/>
              <a:sym typeface="Arial"/>
            </a:endParaRPr>
          </a:p>
          <a:p>
            <a:pPr indent="0" lvl="0" marL="0">
              <a:spcBef>
                <a:spcPts val="0"/>
              </a:spcBef>
              <a:spcAft>
                <a:spcPts val="1600"/>
              </a:spcAft>
              <a:buNone/>
            </a:pPr>
            <a:r>
              <a:t/>
            </a:r>
            <a:endParaRPr sz="18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Basic steps of Poll method</a:t>
            </a:r>
            <a:endParaRPr/>
          </a:p>
        </p:txBody>
      </p:sp>
      <p:sp>
        <p:nvSpPr>
          <p:cNvPr id="311" name="Shape 311"/>
          <p:cNvSpPr txBox="1"/>
          <p:nvPr>
            <p:ph idx="1" type="body"/>
          </p:nvPr>
        </p:nvSpPr>
        <p:spPr>
          <a:xfrm>
            <a:off x="311700" y="1257000"/>
            <a:ext cx="8520600" cy="3886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Arial"/>
                <a:ea typeface="Arial"/>
                <a:cs typeface="Arial"/>
                <a:sym typeface="Arial"/>
              </a:rPr>
              <a:t>The main steps of the algorithm for deleting a node at an arbitrary position are the following:</a:t>
            </a:r>
            <a:endParaRPr sz="1800">
              <a:solidFill>
                <a:srgbClr val="FFFFFF"/>
              </a:solidFill>
              <a:latin typeface="Arial"/>
              <a:ea typeface="Arial"/>
              <a:cs typeface="Arial"/>
              <a:sym typeface="Arial"/>
            </a:endParaRPr>
          </a:p>
          <a:p>
            <a:pPr indent="0" lvl="0" marL="0" rtl="0">
              <a:spcBef>
                <a:spcPts val="0"/>
              </a:spcBef>
              <a:spcAft>
                <a:spcPts val="0"/>
              </a:spcAft>
              <a:buNone/>
            </a:pPr>
            <a:r>
              <a:rPr lang="en" sz="1800">
                <a:solidFill>
                  <a:srgbClr val="FFFFFF"/>
                </a:solidFill>
                <a:latin typeface="Arial"/>
                <a:ea typeface="Arial"/>
                <a:cs typeface="Arial"/>
                <a:sym typeface="Arial"/>
              </a:rPr>
              <a:t> (I) find the appropriate position (i.e. the node and previous nodes) for deleting, </a:t>
            </a:r>
            <a:endParaRPr sz="1800">
              <a:solidFill>
                <a:srgbClr val="FFFFFF"/>
              </a:solidFill>
              <a:latin typeface="Arial"/>
              <a:ea typeface="Arial"/>
              <a:cs typeface="Arial"/>
              <a:sym typeface="Arial"/>
            </a:endParaRPr>
          </a:p>
          <a:p>
            <a:pPr indent="0" lvl="0" marL="0" rtl="0">
              <a:spcBef>
                <a:spcPts val="0"/>
              </a:spcBef>
              <a:spcAft>
                <a:spcPts val="0"/>
              </a:spcAft>
              <a:buNone/>
            </a:pPr>
            <a:r>
              <a:rPr lang="en" sz="1800">
                <a:solidFill>
                  <a:srgbClr val="FFFFFF"/>
                </a:solidFill>
                <a:latin typeface="Arial"/>
                <a:ea typeface="Arial"/>
                <a:cs typeface="Arial"/>
                <a:sym typeface="Arial"/>
              </a:rPr>
              <a:t>(II) set the main deletion indication on the to-be-deleted node, </a:t>
            </a:r>
            <a:endParaRPr sz="1800">
              <a:solidFill>
                <a:srgbClr val="FFFFFF"/>
              </a:solidFill>
              <a:latin typeface="Arial"/>
              <a:ea typeface="Arial"/>
              <a:cs typeface="Arial"/>
              <a:sym typeface="Arial"/>
            </a:endParaRPr>
          </a:p>
          <a:p>
            <a:pPr indent="0" lvl="0" marL="0" rtl="0">
              <a:spcBef>
                <a:spcPts val="0"/>
              </a:spcBef>
              <a:spcAft>
                <a:spcPts val="0"/>
              </a:spcAft>
              <a:buNone/>
            </a:pPr>
            <a:r>
              <a:rPr lang="en" sz="1800">
                <a:solidFill>
                  <a:srgbClr val="FFFFFF"/>
                </a:solidFill>
                <a:latin typeface="Arial"/>
                <a:ea typeface="Arial"/>
                <a:cs typeface="Arial"/>
                <a:sym typeface="Arial"/>
              </a:rPr>
              <a:t>(III) set the deletion marks on the next pointers of the to-be-deleted node starting with the lowest level and continuing with the remaining levels in consecutive order, </a:t>
            </a:r>
            <a:endParaRPr sz="1800">
              <a:solidFill>
                <a:srgbClr val="FFFFFF"/>
              </a:solidFill>
              <a:latin typeface="Arial"/>
              <a:ea typeface="Arial"/>
              <a:cs typeface="Arial"/>
              <a:sym typeface="Arial"/>
            </a:endParaRPr>
          </a:p>
          <a:p>
            <a:pPr indent="0" lvl="0" marL="0" rtl="0">
              <a:spcBef>
                <a:spcPts val="0"/>
              </a:spcBef>
              <a:spcAft>
                <a:spcPts val="0"/>
              </a:spcAft>
              <a:buNone/>
            </a:pPr>
            <a:r>
              <a:rPr lang="en" sz="1800">
                <a:solidFill>
                  <a:srgbClr val="FFFFFF"/>
                </a:solidFill>
                <a:latin typeface="Arial"/>
                <a:ea typeface="Arial"/>
                <a:cs typeface="Arial"/>
                <a:sym typeface="Arial"/>
              </a:rPr>
              <a:t>(IV) atomically update the next pointers of the previous nodes of the to-be-deleted node starting with the lowest level and continuing with the remaining levels in consecutive order from the topmost level. </a:t>
            </a:r>
            <a:endParaRPr sz="18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PipelinedPriorityQueue Structure </a:t>
            </a:r>
            <a:endParaRPr/>
          </a:p>
        </p:txBody>
      </p:sp>
      <p:sp>
        <p:nvSpPr>
          <p:cNvPr id="317" name="Shape 3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18" name="Shape 318"/>
          <p:cNvPicPr preferRelativeResize="0"/>
          <p:nvPr/>
        </p:nvPicPr>
        <p:blipFill>
          <a:blip r:embed="rId3">
            <a:alphaModFix/>
          </a:blip>
          <a:stretch>
            <a:fillRect/>
          </a:stretch>
        </p:blipFill>
        <p:spPr>
          <a:xfrm>
            <a:off x="1297500" y="1567550"/>
            <a:ext cx="7474625" cy="3450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PipelinedPriorityQueue Put - 1</a:t>
            </a:r>
            <a:endParaRPr/>
          </a:p>
        </p:txBody>
      </p:sp>
      <p:sp>
        <p:nvSpPr>
          <p:cNvPr id="324" name="Shape 3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25" name="Shape 325"/>
          <p:cNvPicPr preferRelativeResize="0"/>
          <p:nvPr/>
        </p:nvPicPr>
        <p:blipFill>
          <a:blip r:embed="rId3">
            <a:alphaModFix/>
          </a:blip>
          <a:stretch>
            <a:fillRect/>
          </a:stretch>
        </p:blipFill>
        <p:spPr>
          <a:xfrm>
            <a:off x="1297500" y="1567548"/>
            <a:ext cx="7573074" cy="33061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Priority queue</a:t>
            </a:r>
            <a:endParaRPr/>
          </a:p>
        </p:txBody>
      </p:sp>
      <p:sp>
        <p:nvSpPr>
          <p:cNvPr id="147" name="Shape 147"/>
          <p:cNvSpPr txBox="1"/>
          <p:nvPr>
            <p:ph idx="1" type="body"/>
          </p:nvPr>
        </p:nvSpPr>
        <p:spPr>
          <a:xfrm>
            <a:off x="1011750" y="1173575"/>
            <a:ext cx="7610400" cy="3399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Unbounded Queue in Java</a:t>
            </a:r>
            <a:endParaRPr sz="1800">
              <a:solidFill>
                <a:srgbClr val="FFFFFF"/>
              </a:solidFill>
              <a:latin typeface="Arial"/>
              <a:ea typeface="Arial"/>
              <a:cs typeface="Arial"/>
              <a:sym typeface="Arial"/>
            </a:endParaRPr>
          </a:p>
          <a:p>
            <a:pPr indent="-342900" lvl="0" marL="457200" rtl="0">
              <a:lnSpc>
                <a:spcPct val="15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Priority Heap</a:t>
            </a:r>
            <a:endParaRPr sz="1800">
              <a:solidFill>
                <a:srgbClr val="FFFFFF"/>
              </a:solidFill>
              <a:latin typeface="Arial"/>
              <a:ea typeface="Arial"/>
              <a:cs typeface="Arial"/>
              <a:sym typeface="Arial"/>
            </a:endParaRPr>
          </a:p>
          <a:p>
            <a:pPr indent="-342900" lvl="0" marL="457200" rtl="0">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Particular Order  -- Natural Order </a:t>
            </a:r>
            <a:endParaRPr sz="1800">
              <a:solidFill>
                <a:srgbClr val="FFFFFF"/>
              </a:solidFill>
              <a:latin typeface="Arial"/>
              <a:ea typeface="Arial"/>
              <a:cs typeface="Arial"/>
              <a:sym typeface="Arial"/>
            </a:endParaRPr>
          </a:p>
          <a:p>
            <a:pPr indent="0" lvl="0" marL="0" rtl="0">
              <a:lnSpc>
                <a:spcPct val="115000"/>
              </a:lnSpc>
              <a:spcBef>
                <a:spcPts val="1600"/>
              </a:spcBef>
              <a:spcAft>
                <a:spcPts val="0"/>
              </a:spcAft>
              <a:buNone/>
            </a:pPr>
            <a:r>
              <a:rPr lang="en" sz="1800">
                <a:solidFill>
                  <a:srgbClr val="FFFFFF"/>
                </a:solidFill>
                <a:latin typeface="Arial"/>
                <a:ea typeface="Arial"/>
                <a:cs typeface="Arial"/>
                <a:sym typeface="Arial"/>
              </a:rPr>
              <a:t>                                   -- Custom Order (Comparator interface)</a:t>
            </a:r>
            <a:endParaRPr sz="1800">
              <a:solidFill>
                <a:srgbClr val="FFFFFF"/>
              </a:solidFill>
              <a:latin typeface="Arial"/>
              <a:ea typeface="Arial"/>
              <a:cs typeface="Arial"/>
              <a:sym typeface="Arial"/>
            </a:endParaRPr>
          </a:p>
          <a:p>
            <a:pPr indent="-342900" lvl="0" marL="457200" rtl="0">
              <a:lnSpc>
                <a:spcPct val="150000"/>
              </a:lnSpc>
              <a:spcBef>
                <a:spcPts val="1600"/>
              </a:spcBef>
              <a:spcAft>
                <a:spcPts val="0"/>
              </a:spcAft>
              <a:buSzPts val="1800"/>
              <a:buFont typeface="Arial"/>
              <a:buChar char="●"/>
            </a:pPr>
            <a:r>
              <a:rPr lang="en" sz="1800">
                <a:latin typeface="Arial"/>
                <a:ea typeface="Arial"/>
                <a:cs typeface="Arial"/>
                <a:sym typeface="Arial"/>
              </a:rPr>
              <a:t>F</a:t>
            </a:r>
            <a:r>
              <a:rPr lang="en" sz="1800">
                <a:latin typeface="Arial"/>
                <a:ea typeface="Arial"/>
                <a:cs typeface="Arial"/>
                <a:sym typeface="Arial"/>
              </a:rPr>
              <a:t>undamental Data Structure</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Using frequently  -- Operating system level</a:t>
            </a:r>
            <a:endParaRPr sz="1800">
              <a:latin typeface="Arial"/>
              <a:ea typeface="Arial"/>
              <a:cs typeface="Arial"/>
              <a:sym typeface="Arial"/>
            </a:endParaRPr>
          </a:p>
          <a:p>
            <a:pPr indent="0" lvl="0" marL="0" rtl="0">
              <a:spcBef>
                <a:spcPts val="1600"/>
              </a:spcBef>
              <a:spcAft>
                <a:spcPts val="0"/>
              </a:spcAft>
              <a:buNone/>
            </a:pPr>
            <a:r>
              <a:rPr lang="en" sz="1800">
                <a:latin typeface="Arial"/>
                <a:ea typeface="Arial"/>
                <a:cs typeface="Arial"/>
                <a:sym typeface="Arial"/>
              </a:rPr>
              <a:t>                                   -- User application level</a:t>
            </a:r>
            <a:endParaRPr sz="1800">
              <a:latin typeface="Arial"/>
              <a:ea typeface="Arial"/>
              <a:cs typeface="Arial"/>
              <a:sym typeface="Arial"/>
            </a:endParaRPr>
          </a:p>
          <a:p>
            <a:pPr indent="0" lvl="0" marL="0" marR="0" rtl="0" algn="l">
              <a:lnSpc>
                <a:spcPct val="115000"/>
              </a:lnSpc>
              <a:spcBef>
                <a:spcPts val="1600"/>
              </a:spcBef>
              <a:spcAft>
                <a:spcPts val="0"/>
              </a:spcAft>
              <a:buNone/>
            </a:pPr>
            <a:r>
              <a:t/>
            </a:r>
            <a:endParaRPr sz="1800">
              <a:solidFill>
                <a:srgbClr val="000000"/>
              </a:solidFill>
              <a:highlight>
                <a:srgbClr val="FFFFFF"/>
              </a:highlight>
              <a:latin typeface="Arial"/>
              <a:ea typeface="Arial"/>
              <a:cs typeface="Arial"/>
              <a:sym typeface="Arial"/>
            </a:endParaRPr>
          </a:p>
          <a:p>
            <a:pPr indent="0" lvl="0" marL="0">
              <a:spcBef>
                <a:spcPts val="1600"/>
              </a:spcBef>
              <a:spcAft>
                <a:spcPts val="0"/>
              </a:spcAft>
              <a:buNone/>
            </a:pPr>
            <a:r>
              <a:t/>
            </a:r>
            <a:endParaRPr sz="1800">
              <a:solidFill>
                <a:srgbClr val="000000"/>
              </a:solidFill>
              <a:highlight>
                <a:srgbClr val="FFFFFF"/>
              </a:highlight>
              <a:latin typeface="Arial"/>
              <a:ea typeface="Arial"/>
              <a:cs typeface="Arial"/>
              <a:sym typeface="Arial"/>
            </a:endParaRPr>
          </a:p>
          <a:p>
            <a:pPr indent="0" lvl="0" marL="0">
              <a:spcBef>
                <a:spcPts val="1600"/>
              </a:spcBef>
              <a:spcAft>
                <a:spcPts val="1600"/>
              </a:spcAft>
              <a:buNone/>
            </a:pPr>
            <a:r>
              <a:t/>
            </a:r>
            <a:endParaRPr sz="1800">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PipelinedPriorityQueue Put - 2</a:t>
            </a:r>
            <a:endParaRPr/>
          </a:p>
          <a:p>
            <a:pPr indent="0" lvl="0" marL="0">
              <a:spcBef>
                <a:spcPts val="0"/>
              </a:spcBef>
              <a:spcAft>
                <a:spcPts val="0"/>
              </a:spcAft>
              <a:buNone/>
            </a:pPr>
            <a:r>
              <a:t/>
            </a:r>
            <a:endParaRPr/>
          </a:p>
        </p:txBody>
      </p:sp>
      <p:sp>
        <p:nvSpPr>
          <p:cNvPr id="331" name="Shape 3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32" name="Shape 332"/>
          <p:cNvPicPr preferRelativeResize="0"/>
          <p:nvPr/>
        </p:nvPicPr>
        <p:blipFill>
          <a:blip r:embed="rId3">
            <a:alphaModFix/>
          </a:blip>
          <a:stretch>
            <a:fillRect/>
          </a:stretch>
        </p:blipFill>
        <p:spPr>
          <a:xfrm>
            <a:off x="1297500" y="1567548"/>
            <a:ext cx="7359050" cy="3202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PipelinedPriorityQueue Put - 3</a:t>
            </a:r>
            <a:endParaRPr/>
          </a:p>
          <a:p>
            <a:pPr indent="0" lvl="0" marL="0">
              <a:spcBef>
                <a:spcPts val="0"/>
              </a:spcBef>
              <a:spcAft>
                <a:spcPts val="0"/>
              </a:spcAft>
              <a:buNone/>
            </a:pPr>
            <a:r>
              <a:t/>
            </a:r>
            <a:endParaRPr/>
          </a:p>
        </p:txBody>
      </p:sp>
      <p:sp>
        <p:nvSpPr>
          <p:cNvPr id="338" name="Shape 3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39" name="Shape 339"/>
          <p:cNvPicPr preferRelativeResize="0"/>
          <p:nvPr/>
        </p:nvPicPr>
        <p:blipFill>
          <a:blip r:embed="rId3">
            <a:alphaModFix/>
          </a:blip>
          <a:stretch>
            <a:fillRect/>
          </a:stretch>
        </p:blipFill>
        <p:spPr>
          <a:xfrm>
            <a:off x="1297500" y="1567549"/>
            <a:ext cx="7476475" cy="3410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PipelinedPriorityQueue Put - 4</a:t>
            </a:r>
            <a:endParaRPr/>
          </a:p>
          <a:p>
            <a:pPr indent="0" lvl="0" marL="0" rtl="0">
              <a:spcBef>
                <a:spcPts val="0"/>
              </a:spcBef>
              <a:spcAft>
                <a:spcPts val="0"/>
              </a:spcAft>
              <a:buNone/>
            </a:pPr>
            <a:r>
              <a:t/>
            </a:r>
            <a:endParaRPr/>
          </a:p>
        </p:txBody>
      </p:sp>
      <p:sp>
        <p:nvSpPr>
          <p:cNvPr id="345" name="Shape 3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346" name="Shape 346"/>
          <p:cNvPicPr preferRelativeResize="0"/>
          <p:nvPr/>
        </p:nvPicPr>
        <p:blipFill>
          <a:blip r:embed="rId3">
            <a:alphaModFix/>
          </a:blip>
          <a:stretch>
            <a:fillRect/>
          </a:stretch>
        </p:blipFill>
        <p:spPr>
          <a:xfrm>
            <a:off x="1297500" y="1567550"/>
            <a:ext cx="7517450" cy="3365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PipelinedPriorityQueue Put - 5</a:t>
            </a:r>
            <a:endParaRPr/>
          </a:p>
          <a:p>
            <a:pPr indent="0" lvl="0" marL="0" rtl="0">
              <a:spcBef>
                <a:spcPts val="0"/>
              </a:spcBef>
              <a:spcAft>
                <a:spcPts val="0"/>
              </a:spcAft>
              <a:buNone/>
            </a:pPr>
            <a:r>
              <a:t/>
            </a:r>
            <a:endParaRPr/>
          </a:p>
        </p:txBody>
      </p:sp>
      <p:sp>
        <p:nvSpPr>
          <p:cNvPr id="352" name="Shape 35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353" name="Shape 353"/>
          <p:cNvPicPr preferRelativeResize="0"/>
          <p:nvPr/>
        </p:nvPicPr>
        <p:blipFill>
          <a:blip r:embed="rId3">
            <a:alphaModFix/>
          </a:blip>
          <a:stretch>
            <a:fillRect/>
          </a:stretch>
        </p:blipFill>
        <p:spPr>
          <a:xfrm>
            <a:off x="1344475" y="1567550"/>
            <a:ext cx="7474626" cy="33634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PipelinedPriorityQueue Put - 6</a:t>
            </a:r>
            <a:endParaRPr/>
          </a:p>
          <a:p>
            <a:pPr indent="0" lvl="0" marL="0" rtl="0">
              <a:spcBef>
                <a:spcPts val="0"/>
              </a:spcBef>
              <a:spcAft>
                <a:spcPts val="0"/>
              </a:spcAft>
              <a:buNone/>
            </a:pPr>
            <a:r>
              <a:t/>
            </a:r>
            <a:endParaRPr/>
          </a:p>
        </p:txBody>
      </p:sp>
      <p:sp>
        <p:nvSpPr>
          <p:cNvPr id="359" name="Shape 35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360" name="Shape 360"/>
          <p:cNvPicPr preferRelativeResize="0"/>
          <p:nvPr/>
        </p:nvPicPr>
        <p:blipFill>
          <a:blip r:embed="rId3">
            <a:alphaModFix/>
          </a:blip>
          <a:stretch>
            <a:fillRect/>
          </a:stretch>
        </p:blipFill>
        <p:spPr>
          <a:xfrm>
            <a:off x="1297500" y="1567550"/>
            <a:ext cx="7521600" cy="3287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PipelinedPriorityQueue Poll - 1</a:t>
            </a:r>
            <a:endParaRPr/>
          </a:p>
          <a:p>
            <a:pPr indent="0" lvl="0" marL="0">
              <a:spcBef>
                <a:spcPts val="0"/>
              </a:spcBef>
              <a:spcAft>
                <a:spcPts val="0"/>
              </a:spcAft>
              <a:buNone/>
            </a:pPr>
            <a:r>
              <a:t/>
            </a:r>
            <a:endParaRPr/>
          </a:p>
        </p:txBody>
      </p:sp>
      <p:sp>
        <p:nvSpPr>
          <p:cNvPr id="366" name="Shape 36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67" name="Shape 367"/>
          <p:cNvPicPr preferRelativeResize="0"/>
          <p:nvPr/>
        </p:nvPicPr>
        <p:blipFill>
          <a:blip r:embed="rId3">
            <a:alphaModFix/>
          </a:blip>
          <a:stretch>
            <a:fillRect/>
          </a:stretch>
        </p:blipFill>
        <p:spPr>
          <a:xfrm>
            <a:off x="1297495" y="1567549"/>
            <a:ext cx="7473279" cy="3255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PipelinedPriorityQueue Poll - 2</a:t>
            </a:r>
            <a:endParaRPr/>
          </a:p>
        </p:txBody>
      </p:sp>
      <p:sp>
        <p:nvSpPr>
          <p:cNvPr id="373" name="Shape 37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374" name="Shape 374"/>
          <p:cNvPicPr preferRelativeResize="0"/>
          <p:nvPr/>
        </p:nvPicPr>
        <p:blipFill>
          <a:blip r:embed="rId3">
            <a:alphaModFix/>
          </a:blip>
          <a:stretch>
            <a:fillRect/>
          </a:stretch>
        </p:blipFill>
        <p:spPr>
          <a:xfrm>
            <a:off x="1297500" y="1567550"/>
            <a:ext cx="7556825" cy="3364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PipelinedPriorityQueue Poll - 3</a:t>
            </a:r>
            <a:endParaRPr/>
          </a:p>
        </p:txBody>
      </p:sp>
      <p:sp>
        <p:nvSpPr>
          <p:cNvPr id="380" name="Shape 38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381" name="Shape 381"/>
          <p:cNvPicPr preferRelativeResize="0"/>
          <p:nvPr/>
        </p:nvPicPr>
        <p:blipFill>
          <a:blip r:embed="rId3">
            <a:alphaModFix/>
          </a:blip>
          <a:stretch>
            <a:fillRect/>
          </a:stretch>
        </p:blipFill>
        <p:spPr>
          <a:xfrm>
            <a:off x="1297500" y="1567550"/>
            <a:ext cx="7452976" cy="3470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PipelinedPriorityQueue Poll - 4</a:t>
            </a:r>
            <a:endParaRPr/>
          </a:p>
        </p:txBody>
      </p:sp>
      <p:sp>
        <p:nvSpPr>
          <p:cNvPr id="387" name="Shape 38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388" name="Shape 388"/>
          <p:cNvPicPr preferRelativeResize="0"/>
          <p:nvPr/>
        </p:nvPicPr>
        <p:blipFill>
          <a:blip r:embed="rId3">
            <a:alphaModFix/>
          </a:blip>
          <a:stretch>
            <a:fillRect/>
          </a:stretch>
        </p:blipFill>
        <p:spPr>
          <a:xfrm>
            <a:off x="1350475" y="1567550"/>
            <a:ext cx="7605651" cy="3394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Comparing - Put Order Operations</a:t>
            </a:r>
            <a:endParaRPr/>
          </a:p>
        </p:txBody>
      </p:sp>
      <p:sp>
        <p:nvSpPr>
          <p:cNvPr id="394" name="Shape 39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395" name="Shape 395"/>
          <p:cNvPicPr preferRelativeResize="0"/>
          <p:nvPr/>
        </p:nvPicPr>
        <p:blipFill>
          <a:blip r:embed="rId3">
            <a:alphaModFix/>
          </a:blip>
          <a:stretch>
            <a:fillRect/>
          </a:stretch>
        </p:blipFill>
        <p:spPr>
          <a:xfrm>
            <a:off x="669375" y="1409175"/>
            <a:ext cx="8192801" cy="328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Functions of a priority queue </a:t>
            </a:r>
            <a:endParaRPr/>
          </a:p>
        </p:txBody>
      </p:sp>
      <p:sp>
        <p:nvSpPr>
          <p:cNvPr id="153" name="Shape 153"/>
          <p:cNvSpPr txBox="1"/>
          <p:nvPr>
            <p:ph idx="1" type="body"/>
          </p:nvPr>
        </p:nvSpPr>
        <p:spPr>
          <a:xfrm>
            <a:off x="1052550" y="1307850"/>
            <a:ext cx="77307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Arial"/>
              <a:buChar char="●"/>
            </a:pPr>
            <a:r>
              <a:rPr lang="en" sz="1800">
                <a:latin typeface="Arial"/>
                <a:ea typeface="Arial"/>
                <a:cs typeface="Arial"/>
                <a:sym typeface="Arial"/>
              </a:rPr>
              <a:t>The abstract definition of a priority queue is “a set of key-value pairs,  where the key represents a priority” (</a:t>
            </a:r>
            <a:r>
              <a:rPr lang="en" sz="1800"/>
              <a:t>Braginsky et al., 2016</a:t>
            </a:r>
            <a:r>
              <a:rPr lang="en" sz="1800">
                <a:latin typeface="Arial"/>
                <a:ea typeface="Arial"/>
                <a:cs typeface="Arial"/>
                <a:sym typeface="Arial"/>
              </a:rPr>
              <a:t>).</a:t>
            </a:r>
            <a:endParaRPr sz="1800">
              <a:solidFill>
                <a:srgbClr val="FFFFFF"/>
              </a:solidFill>
              <a:latin typeface="Arial"/>
              <a:ea typeface="Arial"/>
              <a:cs typeface="Arial"/>
              <a:sym typeface="Arial"/>
            </a:endParaRPr>
          </a:p>
          <a:p>
            <a:pPr indent="-342900" lvl="0" marL="457200" rtl="0">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Operations: Put and Poll operation</a:t>
            </a:r>
            <a:endParaRPr sz="1800">
              <a:solidFill>
                <a:srgbClr val="FFFFFF"/>
              </a:solidFill>
              <a:latin typeface="Arial"/>
              <a:ea typeface="Arial"/>
              <a:cs typeface="Arial"/>
              <a:sym typeface="Arial"/>
            </a:endParaRPr>
          </a:p>
          <a:p>
            <a:pPr indent="0" lvl="0" marL="0" rtl="0">
              <a:spcBef>
                <a:spcPts val="0"/>
              </a:spcBef>
              <a:spcAft>
                <a:spcPts val="0"/>
              </a:spcAft>
              <a:buNone/>
            </a:pPr>
            <a:r>
              <a:t/>
            </a:r>
            <a:endParaRPr sz="1800">
              <a:solidFill>
                <a:srgbClr val="FFFFFF"/>
              </a:solidFill>
              <a:latin typeface="Arial"/>
              <a:ea typeface="Arial"/>
              <a:cs typeface="Arial"/>
              <a:sym typeface="Arial"/>
            </a:endParaRPr>
          </a:p>
          <a:p>
            <a:pPr indent="0" lvl="0" marL="0" rtl="0">
              <a:spcBef>
                <a:spcPts val="0"/>
              </a:spcBef>
              <a:spcAft>
                <a:spcPts val="0"/>
              </a:spcAft>
              <a:buNone/>
            </a:pPr>
            <a:r>
              <a:rPr lang="en" sz="1800">
                <a:solidFill>
                  <a:srgbClr val="FFFFFF"/>
                </a:solidFill>
                <a:latin typeface="Arial"/>
                <a:ea typeface="Arial"/>
                <a:cs typeface="Arial"/>
                <a:sym typeface="Arial"/>
              </a:rPr>
              <a:t>The Put operation inserts a new key-value pair into the set</a:t>
            </a:r>
            <a:endParaRPr sz="1800">
              <a:solidFill>
                <a:srgbClr val="FFFFFF"/>
              </a:solidFill>
              <a:latin typeface="Arial"/>
              <a:ea typeface="Arial"/>
              <a:cs typeface="Arial"/>
              <a:sym typeface="Arial"/>
            </a:endParaRPr>
          </a:p>
          <a:p>
            <a:pPr indent="0" lvl="0" marL="0" rtl="0">
              <a:spcBef>
                <a:spcPts val="0"/>
              </a:spcBef>
              <a:spcAft>
                <a:spcPts val="0"/>
              </a:spcAft>
              <a:buNone/>
            </a:pPr>
            <a:r>
              <a:rPr lang="en" sz="1800">
                <a:solidFill>
                  <a:srgbClr val="FFFFFF"/>
                </a:solidFill>
                <a:latin typeface="Arial"/>
                <a:ea typeface="Arial"/>
                <a:cs typeface="Arial"/>
                <a:sym typeface="Arial"/>
              </a:rPr>
              <a:t>The </a:t>
            </a:r>
            <a:r>
              <a:rPr lang="en" sz="1800">
                <a:latin typeface="Arial"/>
                <a:ea typeface="Arial"/>
                <a:cs typeface="Arial"/>
                <a:sym typeface="Arial"/>
              </a:rPr>
              <a:t>Poll</a:t>
            </a:r>
            <a:r>
              <a:rPr lang="en" sz="1800">
                <a:solidFill>
                  <a:srgbClr val="FFFFFF"/>
                </a:solidFill>
                <a:latin typeface="Arial"/>
                <a:ea typeface="Arial"/>
                <a:cs typeface="Arial"/>
                <a:sym typeface="Arial"/>
              </a:rPr>
              <a:t> operation removes and returns the value of the key-value pair with the lowest key (i.e. highest priority) that was in the set. </a:t>
            </a:r>
            <a:endParaRPr sz="1800">
              <a:solidFill>
                <a:srgbClr val="FFFFFF"/>
              </a:solidFill>
              <a:latin typeface="Arial"/>
              <a:ea typeface="Arial"/>
              <a:cs typeface="Arial"/>
              <a:sym typeface="Arial"/>
            </a:endParaRPr>
          </a:p>
          <a:p>
            <a:pPr indent="0" lvl="0" marL="0" rtl="0">
              <a:spcBef>
                <a:spcPts val="0"/>
              </a:spcBef>
              <a:spcAft>
                <a:spcPts val="0"/>
              </a:spcAft>
              <a:buNone/>
            </a:pPr>
            <a:r>
              <a:t/>
            </a:r>
            <a:endParaRPr sz="1800">
              <a:solidFill>
                <a:srgbClr val="FFFFFF"/>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Comparing- Put Random Operations</a:t>
            </a:r>
            <a:endParaRPr/>
          </a:p>
        </p:txBody>
      </p:sp>
      <p:sp>
        <p:nvSpPr>
          <p:cNvPr id="401" name="Shape 40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402" name="Shape 402"/>
          <p:cNvPicPr preferRelativeResize="0"/>
          <p:nvPr/>
        </p:nvPicPr>
        <p:blipFill>
          <a:blip r:embed="rId3">
            <a:alphaModFix/>
          </a:blip>
          <a:stretch>
            <a:fillRect/>
          </a:stretch>
        </p:blipFill>
        <p:spPr>
          <a:xfrm>
            <a:off x="462150" y="1567550"/>
            <a:ext cx="8392177" cy="33293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Comparing-Put and Poll Mixed Operations</a:t>
            </a:r>
            <a:endParaRPr/>
          </a:p>
        </p:txBody>
      </p:sp>
      <p:sp>
        <p:nvSpPr>
          <p:cNvPr id="408" name="Shape 40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409" name="Shape 409"/>
          <p:cNvPicPr preferRelativeResize="0"/>
          <p:nvPr/>
        </p:nvPicPr>
        <p:blipFill>
          <a:blip r:embed="rId3">
            <a:alphaModFix/>
          </a:blip>
          <a:stretch>
            <a:fillRect/>
          </a:stretch>
        </p:blipFill>
        <p:spPr>
          <a:xfrm>
            <a:off x="732779" y="1567550"/>
            <a:ext cx="8168333" cy="3305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415" name="Shape 415"/>
          <p:cNvSpPr txBox="1"/>
          <p:nvPr>
            <p:ph idx="1" type="body"/>
          </p:nvPr>
        </p:nvSpPr>
        <p:spPr>
          <a:xfrm>
            <a:off x="1297500" y="138500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a:t>PriorityBlockingQueue uses a lock to blocking related operations like put and poll.</a:t>
            </a:r>
            <a:endParaRPr/>
          </a:p>
          <a:p>
            <a:pPr indent="0" lvl="0" marL="0">
              <a:spcBef>
                <a:spcPts val="1600"/>
              </a:spcBef>
              <a:spcAft>
                <a:spcPts val="0"/>
              </a:spcAft>
              <a:buNone/>
            </a:pPr>
            <a:r>
              <a:rPr lang="en"/>
              <a:t>Pipelined PriorityQueue</a:t>
            </a:r>
            <a:r>
              <a:rPr lang="en"/>
              <a:t> only locks two levels including the level of current node and the next level.</a:t>
            </a:r>
            <a:endParaRPr/>
          </a:p>
          <a:p>
            <a:pPr indent="0" lvl="0" marL="0">
              <a:spcBef>
                <a:spcPts val="1600"/>
              </a:spcBef>
              <a:spcAft>
                <a:spcPts val="0"/>
              </a:spcAft>
              <a:buNone/>
            </a:pPr>
            <a:r>
              <a:rPr lang="en"/>
              <a:t>LockfreePriorityQueue doesn't use a lock,it updates data by atomic methods.</a:t>
            </a:r>
            <a:endParaRPr/>
          </a:p>
          <a:p>
            <a:pPr indent="0" lvl="0" marL="0">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Kahoot!</a:t>
            </a:r>
            <a:endParaRPr/>
          </a:p>
        </p:txBody>
      </p:sp>
      <p:sp>
        <p:nvSpPr>
          <p:cNvPr id="421" name="Shape 4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Arial"/>
                <a:ea typeface="Arial"/>
                <a:cs typeface="Arial"/>
                <a:sym typeface="Arial"/>
              </a:rPr>
              <a:t>Let’s have fun!</a:t>
            </a:r>
            <a:endParaRPr sz="1400">
              <a:solidFill>
                <a:srgbClr val="FFFFFF"/>
              </a:solidFill>
              <a:latin typeface="Arial"/>
              <a:ea typeface="Arial"/>
              <a:cs typeface="Arial"/>
              <a:sym typeface="Arial"/>
            </a:endParaRPr>
          </a:p>
          <a:p>
            <a:pPr indent="0" lvl="0" marL="0">
              <a:spcBef>
                <a:spcPts val="1600"/>
              </a:spcBef>
              <a:spcAft>
                <a:spcPts val="0"/>
              </a:spcAft>
              <a:buNone/>
            </a:pPr>
            <a:r>
              <a:t/>
            </a:r>
            <a:endParaRPr sz="1400">
              <a:solidFill>
                <a:srgbClr val="FFFFFF"/>
              </a:solidFill>
              <a:latin typeface="Arial"/>
              <a:ea typeface="Arial"/>
              <a:cs typeface="Arial"/>
              <a:sym typeface="Arial"/>
            </a:endParaRPr>
          </a:p>
          <a:p>
            <a:pPr indent="0" lvl="0" marL="0">
              <a:spcBef>
                <a:spcPts val="1600"/>
              </a:spcBef>
              <a:spcAft>
                <a:spcPts val="0"/>
              </a:spcAft>
              <a:buNone/>
            </a:pPr>
            <a:r>
              <a:t/>
            </a:r>
            <a:endParaRPr sz="1400">
              <a:solidFill>
                <a:srgbClr val="FFFFFF"/>
              </a:solidFill>
              <a:latin typeface="Arial"/>
              <a:ea typeface="Arial"/>
              <a:cs typeface="Arial"/>
              <a:sym typeface="Arial"/>
            </a:endParaRPr>
          </a:p>
          <a:p>
            <a:pPr indent="0" lvl="0" marL="0">
              <a:spcBef>
                <a:spcPts val="1600"/>
              </a:spcBef>
              <a:spcAft>
                <a:spcPts val="1600"/>
              </a:spcAft>
              <a:buNone/>
            </a:pPr>
            <a:r>
              <a:rPr lang="en" sz="1400" u="sng">
                <a:solidFill>
                  <a:schemeClr val="hlink"/>
                </a:solidFill>
                <a:latin typeface="Arial"/>
                <a:ea typeface="Arial"/>
                <a:cs typeface="Arial"/>
                <a:sym typeface="Arial"/>
                <a:hlinkClick r:id="rId3"/>
              </a:rPr>
              <a:t>https://play.kahoot.it/#/?quizId=c31e70d8-3e2d-4b1f-99a5-eb0563a2f738</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a:t>
            </a:r>
            <a:endParaRPr/>
          </a:p>
        </p:txBody>
      </p:sp>
      <p:sp>
        <p:nvSpPr>
          <p:cNvPr id="427" name="Shape 4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Font typeface="Arial"/>
              <a:buAutoNum type="arabicPeriod"/>
            </a:pPr>
            <a:r>
              <a:rPr lang="en" sz="1100">
                <a:solidFill>
                  <a:srgbClr val="FFFFFF"/>
                </a:solidFill>
              </a:rPr>
              <a:t>Braginsky, A., Cohen, N., &amp; Petrank, E. (2016). </a:t>
            </a:r>
            <a:r>
              <a:rPr i="1" lang="en" sz="1100">
                <a:solidFill>
                  <a:srgbClr val="FFFFFF"/>
                </a:solidFill>
              </a:rPr>
              <a:t>CBPQ: High performance lock-free priority queue</a:t>
            </a:r>
            <a:r>
              <a:rPr lang="en" sz="1100">
                <a:solidFill>
                  <a:srgbClr val="FFFFFF"/>
                </a:solidFill>
              </a:rPr>
              <a:t>, http://www.cs.technion.ac.il/~erez/papers.html</a:t>
            </a:r>
            <a:endParaRPr sz="1100">
              <a:solidFill>
                <a:srgbClr val="FFFFFF"/>
              </a:solidFill>
            </a:endParaRPr>
          </a:p>
          <a:p>
            <a:pPr indent="-298450" lvl="0" marL="457200" marR="0" rtl="0" algn="l">
              <a:lnSpc>
                <a:spcPct val="115000"/>
              </a:lnSpc>
              <a:spcBef>
                <a:spcPts val="0"/>
              </a:spcBef>
              <a:spcAft>
                <a:spcPts val="0"/>
              </a:spcAft>
              <a:buSzPts val="1100"/>
              <a:buFont typeface="Arial"/>
              <a:buAutoNum type="arabicPeriod"/>
            </a:pPr>
            <a:r>
              <a:rPr lang="en" sz="1100">
                <a:solidFill>
                  <a:srgbClr val="FFFFFF"/>
                </a:solidFill>
              </a:rPr>
              <a:t>Sundell, H., &amp; Tsigas, P. (2005). Fast and lock-free concurrent priority queues for multi-thread systems. Journal of Parallel and Distributed Computing, 65(5), 609-627.</a:t>
            </a:r>
            <a:endParaRPr sz="1100">
              <a:solidFill>
                <a:srgbClr val="FFFFFF"/>
              </a:solidFill>
            </a:endParaRPr>
          </a:p>
          <a:p>
            <a:pPr indent="-298450" lvl="0" marL="457200" marR="0" rtl="0" algn="l">
              <a:lnSpc>
                <a:spcPct val="115000"/>
              </a:lnSpc>
              <a:spcBef>
                <a:spcPts val="0"/>
              </a:spcBef>
              <a:spcAft>
                <a:spcPts val="0"/>
              </a:spcAft>
              <a:buSzPts val="1100"/>
              <a:buFont typeface="Arial"/>
              <a:buAutoNum type="arabicPeriod"/>
            </a:pPr>
            <a:r>
              <a:rPr lang="en" sz="1100">
                <a:solidFill>
                  <a:srgbClr val="FFFFFF"/>
                </a:solidFill>
              </a:rPr>
              <a:t>Bhagwan, R., &amp; Lin, B. (2000). Fast and scalable priority queue architecture for high-speed network switches. In INFOCOM 2000. Nineteenth Annual Joint Conference of the IEEE Computer and Communications Societies. Proceedings. IEEE (Vol. 2, pp. 538-547). IEEE.</a:t>
            </a:r>
            <a:endParaRPr sz="1100">
              <a:solidFill>
                <a:srgbClr val="FFFFFF"/>
              </a:solidFill>
            </a:endParaRPr>
          </a:p>
          <a:p>
            <a:pPr indent="-298450" lvl="0" marL="457200" rtl="0">
              <a:spcBef>
                <a:spcPts val="0"/>
              </a:spcBef>
              <a:spcAft>
                <a:spcPts val="0"/>
              </a:spcAft>
              <a:buSzPts val="1100"/>
              <a:buAutoNum type="arabicPeriod"/>
            </a:pPr>
            <a:r>
              <a:rPr lang="en" sz="1100"/>
              <a:t>http://javarevisited.blogspot.co.nz/2013/10/what-is-priorityqueue-data-structure-java-example-tutorial.html#axzz5EEs3dfmS</a:t>
            </a:r>
            <a:endParaRPr sz="1100"/>
          </a:p>
          <a:p>
            <a:pPr indent="-298450" lvl="0" marL="457200">
              <a:spcBef>
                <a:spcPts val="0"/>
              </a:spcBef>
              <a:spcAft>
                <a:spcPts val="0"/>
              </a:spcAft>
              <a:buSzPts val="1100"/>
              <a:buAutoNum type="arabicPeriod"/>
            </a:pPr>
            <a:r>
              <a:rPr lang="en" sz="1100"/>
              <a:t>https://blog.csdn.net/chenssy/article/details/76409396</a:t>
            </a:r>
            <a:endParaRPr b="1"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Weakness of Priority Queue</a:t>
            </a:r>
            <a:endParaRPr/>
          </a:p>
        </p:txBody>
      </p:sp>
      <p:sp>
        <p:nvSpPr>
          <p:cNvPr id="159" name="Shape 159"/>
          <p:cNvSpPr txBox="1"/>
          <p:nvPr>
            <p:ph idx="1" type="body"/>
          </p:nvPr>
        </p:nvSpPr>
        <p:spPr>
          <a:xfrm>
            <a:off x="1297500" y="1567550"/>
            <a:ext cx="7038900" cy="16473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Arial"/>
              <a:buChar char="●"/>
            </a:pPr>
            <a:r>
              <a:rPr lang="en" sz="1800">
                <a:solidFill>
                  <a:srgbClr val="FFFFFF"/>
                </a:solidFill>
                <a:latin typeface="Arial"/>
                <a:ea typeface="Arial"/>
                <a:cs typeface="Arial"/>
                <a:sym typeface="Arial"/>
              </a:rPr>
              <a:t>Priority Queue c</a:t>
            </a:r>
            <a:r>
              <a:rPr lang="en" sz="1800">
                <a:solidFill>
                  <a:srgbClr val="FFFFFF"/>
                </a:solidFill>
                <a:latin typeface="Arial"/>
                <a:ea typeface="Arial"/>
                <a:cs typeface="Arial"/>
                <a:sym typeface="Arial"/>
              </a:rPr>
              <a:t>annot be shared safely between multiple threads because it is not synchronized. </a:t>
            </a:r>
            <a:endParaRPr sz="1800">
              <a:solidFill>
                <a:srgbClr val="FFFFFF"/>
              </a:solidFill>
              <a:latin typeface="Arial"/>
              <a:ea typeface="Arial"/>
              <a:cs typeface="Arial"/>
              <a:sym typeface="Arial"/>
            </a:endParaRPr>
          </a:p>
          <a:p>
            <a:pPr indent="-342900" lvl="0" marL="457200">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Instead, its concurrent counterpart PriorityBlockingQueue is thread-safe and could be used in multithreaded environment.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PriorityBlockingQueue</a:t>
            </a:r>
            <a:endParaRPr/>
          </a:p>
        </p:txBody>
      </p:sp>
      <p:sp>
        <p:nvSpPr>
          <p:cNvPr id="165" name="Shape 165"/>
          <p:cNvSpPr txBox="1"/>
          <p:nvPr>
            <p:ph idx="1" type="body"/>
          </p:nvPr>
        </p:nvSpPr>
        <p:spPr>
          <a:xfrm>
            <a:off x="798275" y="13078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PriorityBlockingQueue is an unbounded </a:t>
            </a:r>
            <a:r>
              <a:rPr lang="en" sz="1800" u="sng">
                <a:solidFill>
                  <a:srgbClr val="FFFFFF"/>
                </a:solidFill>
                <a:latin typeface="Arial"/>
                <a:ea typeface="Arial"/>
                <a:cs typeface="Arial"/>
                <a:sym typeface="Arial"/>
              </a:rPr>
              <a:t>concurrency-safe</a:t>
            </a:r>
            <a:r>
              <a:rPr lang="en" sz="1800">
                <a:solidFill>
                  <a:srgbClr val="FFFFFF"/>
                </a:solidFill>
                <a:latin typeface="Arial"/>
                <a:ea typeface="Arial"/>
                <a:cs typeface="Arial"/>
                <a:sym typeface="Arial"/>
              </a:rPr>
              <a:t> priority Queue (FIFO) based on the priority heap. The elements of the queue are sorted in their natural order or sorted according to the Comparator provided when the queue is constructed, depending on the method of construction used.</a:t>
            </a:r>
            <a:endParaRPr sz="1800">
              <a:solidFill>
                <a:srgbClr val="FFFFFF"/>
              </a:solidFill>
              <a:latin typeface="Arial"/>
              <a:ea typeface="Arial"/>
              <a:cs typeface="Arial"/>
              <a:sym typeface="Arial"/>
            </a:endParaRPr>
          </a:p>
          <a:p>
            <a:pPr indent="-342900" lvl="0" marL="457200" rtl="0">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The bottom of the PriorityBlockingQueue is implemented by a binary heap. </a:t>
            </a:r>
            <a:endParaRPr>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Binary heap</a:t>
            </a:r>
            <a:endParaRPr/>
          </a:p>
        </p:txBody>
      </p:sp>
      <p:sp>
        <p:nvSpPr>
          <p:cNvPr id="171" name="Shape 171"/>
          <p:cNvSpPr txBox="1"/>
          <p:nvPr>
            <p:ph idx="1" type="body"/>
          </p:nvPr>
        </p:nvSpPr>
        <p:spPr>
          <a:xfrm>
            <a:off x="1297500" y="120460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latin typeface="Arial"/>
                <a:ea typeface="Arial"/>
                <a:cs typeface="Arial"/>
                <a:sym typeface="Arial"/>
              </a:rPr>
              <a:t>A binary heap is a complete binary tree which satisfies the heap ordering property. The ordering can be one of two types:</a:t>
            </a:r>
            <a:endParaRPr sz="1800">
              <a:solidFill>
                <a:srgbClr val="FFFFFF"/>
              </a:solidFill>
              <a:latin typeface="Arial"/>
              <a:ea typeface="Arial"/>
              <a:cs typeface="Arial"/>
              <a:sym typeface="Arial"/>
            </a:endParaRPr>
          </a:p>
          <a:p>
            <a:pPr indent="-342900" lvl="0" marL="457200" rtl="0">
              <a:spcBef>
                <a:spcPts val="1600"/>
              </a:spcBef>
              <a:spcAft>
                <a:spcPts val="0"/>
              </a:spcAft>
              <a:buClr>
                <a:srgbClr val="FFFFFF"/>
              </a:buClr>
              <a:buSzPts val="1800"/>
              <a:buFont typeface="Arial"/>
              <a:buChar char="●"/>
            </a:pPr>
            <a:r>
              <a:rPr i="1" lang="en" sz="1800" u="sng">
                <a:solidFill>
                  <a:srgbClr val="FFFFFF"/>
                </a:solidFill>
                <a:latin typeface="Arial"/>
                <a:ea typeface="Arial"/>
                <a:cs typeface="Arial"/>
                <a:sym typeface="Arial"/>
              </a:rPr>
              <a:t>Min-heap property</a:t>
            </a:r>
            <a:r>
              <a:rPr lang="en" sz="1800">
                <a:solidFill>
                  <a:srgbClr val="FFFFFF"/>
                </a:solidFill>
                <a:latin typeface="Arial"/>
                <a:ea typeface="Arial"/>
                <a:cs typeface="Arial"/>
                <a:sym typeface="Arial"/>
              </a:rPr>
              <a:t>: the value of each node is </a:t>
            </a:r>
            <a:r>
              <a:rPr lang="en" sz="1800" u="sng">
                <a:solidFill>
                  <a:srgbClr val="FFFFFF"/>
                </a:solidFill>
                <a:latin typeface="Arial"/>
                <a:ea typeface="Arial"/>
                <a:cs typeface="Arial"/>
                <a:sym typeface="Arial"/>
              </a:rPr>
              <a:t>greater</a:t>
            </a:r>
            <a:r>
              <a:rPr lang="en" sz="1800">
                <a:solidFill>
                  <a:srgbClr val="FFFFFF"/>
                </a:solidFill>
                <a:latin typeface="Arial"/>
                <a:ea typeface="Arial"/>
                <a:cs typeface="Arial"/>
                <a:sym typeface="Arial"/>
              </a:rPr>
              <a:t> than or equal to the value of its parent, with the </a:t>
            </a:r>
            <a:r>
              <a:rPr lang="en" sz="1800" u="sng">
                <a:solidFill>
                  <a:srgbClr val="FFFFFF"/>
                </a:solidFill>
                <a:latin typeface="Arial"/>
                <a:ea typeface="Arial"/>
                <a:cs typeface="Arial"/>
                <a:sym typeface="Arial"/>
              </a:rPr>
              <a:t>minimum-value</a:t>
            </a:r>
            <a:r>
              <a:rPr lang="en" sz="1800">
                <a:solidFill>
                  <a:srgbClr val="FFFFFF"/>
                </a:solidFill>
                <a:latin typeface="Arial"/>
                <a:ea typeface="Arial"/>
                <a:cs typeface="Arial"/>
                <a:sym typeface="Arial"/>
              </a:rPr>
              <a:t> element at the root.</a:t>
            </a:r>
            <a:endParaRPr sz="1800">
              <a:solidFill>
                <a:srgbClr val="FFFFFF"/>
              </a:solidFill>
              <a:latin typeface="Arial"/>
              <a:ea typeface="Arial"/>
              <a:cs typeface="Arial"/>
              <a:sym typeface="Arial"/>
            </a:endParaRPr>
          </a:p>
          <a:p>
            <a:pPr indent="-342900" lvl="0" marL="457200" rtl="0">
              <a:spcBef>
                <a:spcPts val="0"/>
              </a:spcBef>
              <a:spcAft>
                <a:spcPts val="0"/>
              </a:spcAft>
              <a:buClr>
                <a:srgbClr val="FFFFFF"/>
              </a:buClr>
              <a:buSzPts val="1800"/>
              <a:buFont typeface="Arial"/>
              <a:buChar char="●"/>
            </a:pPr>
            <a:r>
              <a:rPr i="1" lang="en" sz="1800" u="sng">
                <a:solidFill>
                  <a:srgbClr val="FFFFFF"/>
                </a:solidFill>
                <a:latin typeface="Arial"/>
                <a:ea typeface="Arial"/>
                <a:cs typeface="Arial"/>
                <a:sym typeface="Arial"/>
              </a:rPr>
              <a:t>Max-heap property</a:t>
            </a:r>
            <a:r>
              <a:rPr lang="en" sz="1800">
                <a:solidFill>
                  <a:srgbClr val="FFFFFF"/>
                </a:solidFill>
                <a:latin typeface="Arial"/>
                <a:ea typeface="Arial"/>
                <a:cs typeface="Arial"/>
                <a:sym typeface="Arial"/>
              </a:rPr>
              <a:t>: the value of each node is </a:t>
            </a:r>
            <a:r>
              <a:rPr lang="en" sz="1800" u="sng">
                <a:solidFill>
                  <a:srgbClr val="FFFFFF"/>
                </a:solidFill>
                <a:latin typeface="Arial"/>
                <a:ea typeface="Arial"/>
                <a:cs typeface="Arial"/>
                <a:sym typeface="Arial"/>
              </a:rPr>
              <a:t>less</a:t>
            </a:r>
            <a:r>
              <a:rPr lang="en" sz="1800">
                <a:solidFill>
                  <a:srgbClr val="FFFFFF"/>
                </a:solidFill>
                <a:latin typeface="Arial"/>
                <a:ea typeface="Arial"/>
                <a:cs typeface="Arial"/>
                <a:sym typeface="Arial"/>
              </a:rPr>
              <a:t> than or equal to the value of its parent, with the </a:t>
            </a:r>
            <a:r>
              <a:rPr lang="en" sz="1800" u="sng">
                <a:solidFill>
                  <a:srgbClr val="FFFFFF"/>
                </a:solidFill>
                <a:latin typeface="Arial"/>
                <a:ea typeface="Arial"/>
                <a:cs typeface="Arial"/>
                <a:sym typeface="Arial"/>
              </a:rPr>
              <a:t>maximum-value</a:t>
            </a:r>
            <a:r>
              <a:rPr lang="en" sz="1800">
                <a:solidFill>
                  <a:srgbClr val="FFFFFF"/>
                </a:solidFill>
                <a:latin typeface="Arial"/>
                <a:ea typeface="Arial"/>
                <a:cs typeface="Arial"/>
                <a:sym typeface="Arial"/>
              </a:rPr>
              <a:t> element at the root.</a:t>
            </a:r>
            <a:endParaRPr sz="1800">
              <a:solidFill>
                <a:srgbClr val="FFFFFF"/>
              </a:solidFill>
              <a:latin typeface="Arial"/>
              <a:ea typeface="Arial"/>
              <a:cs typeface="Arial"/>
              <a:sym typeface="Arial"/>
            </a:endParaRPr>
          </a:p>
          <a:p>
            <a:pPr indent="0" lvl="0" marL="0">
              <a:spcBef>
                <a:spcPts val="0"/>
              </a:spcBef>
              <a:spcAft>
                <a:spcPts val="1600"/>
              </a:spcAft>
              <a:buNone/>
            </a:pPr>
            <a:r>
              <a:t/>
            </a:r>
            <a:endParaRPr sz="1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1325850" y="47925"/>
            <a:ext cx="7038900" cy="1059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sz="2400">
              <a:latin typeface="Montserrat"/>
              <a:ea typeface="Montserrat"/>
              <a:cs typeface="Montserrat"/>
              <a:sym typeface="Montserrat"/>
            </a:endParaRPr>
          </a:p>
          <a:p>
            <a:pPr indent="0" lvl="0" marL="0" rtl="0">
              <a:lnSpc>
                <a:spcPct val="100000"/>
              </a:lnSpc>
              <a:spcBef>
                <a:spcPts val="0"/>
              </a:spcBef>
              <a:spcAft>
                <a:spcPts val="0"/>
              </a:spcAft>
              <a:buNone/>
            </a:pPr>
            <a:r>
              <a:rPr lang="en" sz="2400">
                <a:latin typeface="Montserrat"/>
                <a:ea typeface="Montserrat"/>
                <a:cs typeface="Montserrat"/>
                <a:sym typeface="Montserrat"/>
              </a:rPr>
              <a:t>Binary heap </a:t>
            </a:r>
            <a:endParaRPr sz="2400">
              <a:latin typeface="Montserrat"/>
              <a:ea typeface="Montserrat"/>
              <a:cs typeface="Montserrat"/>
              <a:sym typeface="Montserrat"/>
            </a:endParaRPr>
          </a:p>
          <a:p>
            <a:pPr indent="0" lvl="0" marL="0" rtl="0">
              <a:lnSpc>
                <a:spcPct val="100000"/>
              </a:lnSpc>
              <a:spcBef>
                <a:spcPts val="0"/>
              </a:spcBef>
              <a:spcAft>
                <a:spcPts val="0"/>
              </a:spcAft>
              <a:buNone/>
            </a:pPr>
            <a:r>
              <a:t/>
            </a:r>
            <a:endParaRPr sz="2400">
              <a:latin typeface="Montserrat"/>
              <a:ea typeface="Montserrat"/>
              <a:cs typeface="Montserrat"/>
              <a:sym typeface="Montserrat"/>
            </a:endParaRPr>
          </a:p>
          <a:p>
            <a:pPr indent="0" lvl="0" marL="0">
              <a:spcBef>
                <a:spcPts val="0"/>
              </a:spcBef>
              <a:spcAft>
                <a:spcPts val="1600"/>
              </a:spcAft>
              <a:buNone/>
            </a:pPr>
            <a:r>
              <a:t/>
            </a:r>
            <a:endParaRPr sz="1800">
              <a:solidFill>
                <a:srgbClr val="FFFFFF"/>
              </a:solidFill>
            </a:endParaRPr>
          </a:p>
        </p:txBody>
      </p:sp>
      <p:pic>
        <p:nvPicPr>
          <p:cNvPr id="177" name="Shape 177"/>
          <p:cNvPicPr preferRelativeResize="0"/>
          <p:nvPr/>
        </p:nvPicPr>
        <p:blipFill>
          <a:blip r:embed="rId3">
            <a:alphaModFix/>
          </a:blip>
          <a:stretch>
            <a:fillRect/>
          </a:stretch>
        </p:blipFill>
        <p:spPr>
          <a:xfrm>
            <a:off x="1225800" y="2552925"/>
            <a:ext cx="2543800" cy="2235776"/>
          </a:xfrm>
          <a:prstGeom prst="rect">
            <a:avLst/>
          </a:prstGeom>
          <a:noFill/>
          <a:ln>
            <a:noFill/>
          </a:ln>
        </p:spPr>
      </p:pic>
      <p:sp>
        <p:nvSpPr>
          <p:cNvPr id="178" name="Shape 178"/>
          <p:cNvSpPr txBox="1"/>
          <p:nvPr/>
        </p:nvSpPr>
        <p:spPr>
          <a:xfrm>
            <a:off x="1419175" y="1107813"/>
            <a:ext cx="7239000" cy="1445100"/>
          </a:xfrm>
          <a:prstGeom prst="rect">
            <a:avLst/>
          </a:prstGeom>
          <a:noFill/>
          <a:ln>
            <a:noFill/>
          </a:ln>
        </p:spPr>
        <p:txBody>
          <a:bodyPr anchorCtr="0" anchor="t" bIns="91425" lIns="91425" spcFirstLastPara="1" rIns="91425" wrap="square" tIns="91425">
            <a:noAutofit/>
          </a:bodyPr>
          <a:lstStyle/>
          <a:p>
            <a:pPr indent="0" lvl="0" marL="0" rtl="0" algn="just">
              <a:lnSpc>
                <a:spcPct val="113000"/>
              </a:lnSpc>
              <a:spcBef>
                <a:spcPts val="0"/>
              </a:spcBef>
              <a:spcAft>
                <a:spcPts val="0"/>
              </a:spcAft>
              <a:buNone/>
            </a:pPr>
            <a:r>
              <a:rPr lang="en" sz="1800">
                <a:solidFill>
                  <a:schemeClr val="lt1"/>
                </a:solidFill>
              </a:rPr>
              <a:t>The binary heap is generally represented by an array.</a:t>
            </a:r>
            <a:endParaRPr sz="1800">
              <a:solidFill>
                <a:schemeClr val="lt1"/>
              </a:solidFill>
            </a:endParaRPr>
          </a:p>
          <a:p>
            <a:pPr indent="0" lvl="0" marL="0" rtl="0" algn="just">
              <a:lnSpc>
                <a:spcPct val="100000"/>
              </a:lnSpc>
              <a:spcBef>
                <a:spcPts val="500"/>
              </a:spcBef>
              <a:spcAft>
                <a:spcPts val="0"/>
              </a:spcAft>
              <a:buNone/>
            </a:pPr>
            <a:r>
              <a:rPr lang="en" sz="1800">
                <a:solidFill>
                  <a:schemeClr val="lt1"/>
                </a:solidFill>
              </a:rPr>
              <a:t>If the node position of the parent node is in N. Then the left child node is : 2*N+1, the right child node is 2*N+2 and its parent node is (N-1)/2.</a:t>
            </a:r>
            <a:endParaRPr sz="1800">
              <a:solidFill>
                <a:schemeClr val="lt1"/>
              </a:solidFill>
            </a:endParaRPr>
          </a:p>
          <a:p>
            <a:pPr indent="0" lvl="0" marL="0" rtl="0" algn="just">
              <a:lnSpc>
                <a:spcPct val="115000"/>
              </a:lnSpc>
              <a:spcBef>
                <a:spcPts val="100"/>
              </a:spcBef>
              <a:spcAft>
                <a:spcPts val="1600"/>
              </a:spcAft>
              <a:buNone/>
            </a:pPr>
            <a:r>
              <a:t/>
            </a:r>
            <a:endParaRPr/>
          </a:p>
        </p:txBody>
      </p:sp>
      <p:pic>
        <p:nvPicPr>
          <p:cNvPr id="179" name="Shape 179"/>
          <p:cNvPicPr preferRelativeResize="0"/>
          <p:nvPr/>
        </p:nvPicPr>
        <p:blipFill>
          <a:blip r:embed="rId4">
            <a:alphaModFix/>
          </a:blip>
          <a:stretch>
            <a:fillRect/>
          </a:stretch>
        </p:blipFill>
        <p:spPr>
          <a:xfrm>
            <a:off x="5007525" y="3079549"/>
            <a:ext cx="3020725" cy="1182525"/>
          </a:xfrm>
          <a:prstGeom prst="rect">
            <a:avLst/>
          </a:prstGeom>
          <a:noFill/>
          <a:ln>
            <a:noFill/>
          </a:ln>
        </p:spPr>
      </p:pic>
      <p:sp>
        <p:nvSpPr>
          <p:cNvPr id="180" name="Shape 180"/>
          <p:cNvSpPr/>
          <p:nvPr/>
        </p:nvSpPr>
        <p:spPr>
          <a:xfrm>
            <a:off x="3619125" y="3556663"/>
            <a:ext cx="1223700" cy="2283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70325"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Insert element - 1</a:t>
            </a:r>
            <a:endParaRPr/>
          </a:p>
          <a:p>
            <a:pPr indent="0" lvl="0" marL="0">
              <a:spcBef>
                <a:spcPts val="0"/>
              </a:spcBef>
              <a:spcAft>
                <a:spcPts val="0"/>
              </a:spcAft>
              <a:buNone/>
            </a:pPr>
            <a:r>
              <a:rPr lang="en"/>
              <a:t> </a:t>
            </a:r>
            <a:endParaRPr/>
          </a:p>
        </p:txBody>
      </p:sp>
      <p:pic>
        <p:nvPicPr>
          <p:cNvPr id="186" name="Shape 186"/>
          <p:cNvPicPr preferRelativeResize="0"/>
          <p:nvPr/>
        </p:nvPicPr>
        <p:blipFill>
          <a:blip r:embed="rId3">
            <a:alphaModFix/>
          </a:blip>
          <a:stretch>
            <a:fillRect/>
          </a:stretch>
        </p:blipFill>
        <p:spPr>
          <a:xfrm>
            <a:off x="1880656" y="1307850"/>
            <a:ext cx="5488144" cy="3276150"/>
          </a:xfrm>
          <a:prstGeom prst="rect">
            <a:avLst/>
          </a:prstGeom>
          <a:noFill/>
          <a:ln>
            <a:noFill/>
          </a:ln>
        </p:spPr>
      </p:pic>
      <p:sp>
        <p:nvSpPr>
          <p:cNvPr id="187" name="Shape 187"/>
          <p:cNvSpPr txBox="1"/>
          <p:nvPr/>
        </p:nvSpPr>
        <p:spPr>
          <a:xfrm>
            <a:off x="5214150" y="4781050"/>
            <a:ext cx="4027200" cy="36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FFFFFF"/>
                </a:solidFill>
              </a:rPr>
              <a:t>As sited in : https://blog.csdn.net/chenssy/article/details/76409396</a:t>
            </a:r>
            <a:endParaRPr sz="1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