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71" r:id="rId5"/>
    <p:sldId id="273" r:id="rId6"/>
    <p:sldId id="258" r:id="rId7"/>
    <p:sldId id="272" r:id="rId8"/>
    <p:sldId id="274" r:id="rId9"/>
    <p:sldId id="275" r:id="rId10"/>
    <p:sldId id="276" r:id="rId11"/>
    <p:sldId id="270" r:id="rId12"/>
    <p:sldId id="278" r:id="rId13"/>
    <p:sldId id="279" r:id="rId14"/>
    <p:sldId id="280" r:id="rId15"/>
    <p:sldId id="277" r:id="rId16"/>
    <p:sldId id="281" r:id="rId17"/>
  </p:sldIdLst>
  <p:sldSz cx="12192000" cy="6858000"/>
  <p:notesSz cx="6858000" cy="9144000"/>
  <p:embeddedFontLst>
    <p:embeddedFont>
      <p:font typeface="Roboto Condensed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 Semi Bold" panose="00000700000000000000" pitchFamily="2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4032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FFFF"/>
    <a:srgbClr val="FF5353"/>
    <a:srgbClr val="FB575B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82" y="108"/>
      </p:cViewPr>
      <p:guideLst>
        <p:guide orient="horz" pos="2160"/>
        <p:guide pos="3840"/>
        <p:guide pos="384"/>
        <p:guide pos="7296"/>
        <p:guide orient="horz" pos="4032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74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3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47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ague TV Tow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4" b="785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318260"/>
            <a:ext cx="12192000" cy="3390900"/>
          </a:xfrm>
          <a:prstGeom prst="rect">
            <a:avLst/>
          </a:prstGeom>
          <a:solidFill>
            <a:srgbClr val="00B050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03482" y="2433340"/>
            <a:ext cx="781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chemeClr val="bg1"/>
                </a:solidFill>
                <a:latin typeface="Montserrat Semi Bold" panose="00000700000000000000" pitchFamily="2" charset="0"/>
                <a:ea typeface="Roboto Condensed" pitchFamily="2" charset="0"/>
              </a:rPr>
              <a:t>BRAZILIAN E-COMMERCE REPORTS 2020</a:t>
            </a:r>
            <a:endParaRPr lang="en-US" sz="2800">
              <a:solidFill>
                <a:schemeClr val="bg1"/>
              </a:solidFill>
              <a:latin typeface="Montserrat Semi Bold" panose="00000700000000000000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65777" y="3558540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Nguyễn Việt Long</a:t>
            </a:r>
            <a:endParaRPr lang="en-US" b="1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26280" y="3223260"/>
            <a:ext cx="3139440" cy="68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437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– ITEM DETAILS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794161"/>
            <a:ext cx="6935612" cy="4044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96816"/>
            <a:ext cx="4932829" cy="14492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06987" y="5121273"/>
            <a:ext cx="35948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There are 5 main payment methods. Credit Card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is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prefer by most of the customers in this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169695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Mathematics Maths photo and 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2"/>
          <a:stretch/>
        </p:blipFill>
        <p:spPr bwMode="auto">
          <a:xfrm>
            <a:off x="0" y="-15240"/>
            <a:ext cx="1219200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40280"/>
            <a:ext cx="12192000" cy="237744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82331" y="3136612"/>
            <a:ext cx="344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BUSINESS ACUMEN</a:t>
            </a:r>
          </a:p>
        </p:txBody>
      </p:sp>
    </p:spTree>
    <p:extLst>
      <p:ext uri="{BB962C8B-B14F-4D97-AF65-F5344CB8AC3E}">
        <p14:creationId xmlns:p14="http://schemas.microsoft.com/office/powerpoint/2010/main" val="3451997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66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BUSINESS </a:t>
            </a:r>
            <a:r>
              <a:rPr lang="en-US" smtClean="0">
                <a:solidFill>
                  <a:srgbClr val="00B050"/>
                </a:solidFill>
              </a:rPr>
              <a:t>ACUMEN – AVERAGE VALUE PER ORDER 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69" y="950258"/>
            <a:ext cx="8041573" cy="45736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7569" y="5649445"/>
            <a:ext cx="76550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Average Order Value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(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AOV) in this dataset is ~136.68 =&gt; Other Product Categories such as sports, gardening, computer accessories can have room to improve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24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66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BUSINESS </a:t>
            </a:r>
            <a:r>
              <a:rPr lang="en-US" smtClean="0">
                <a:solidFill>
                  <a:srgbClr val="00B050"/>
                </a:solidFill>
              </a:rPr>
              <a:t>ACUMEN – Late Delivery Rate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" y="1127769"/>
            <a:ext cx="7892372" cy="46024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919882" y="1855712"/>
            <a:ext cx="26625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Focus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on Reducing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Late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Deliveries: Bed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Bath Table, Health and Beauty,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and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Furnitures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19882" y="3208475"/>
            <a:ext cx="277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Maintain Efficient Delivery: Categories like Auto and Cool Stuff </a:t>
            </a:r>
          </a:p>
        </p:txBody>
      </p:sp>
      <p:sp>
        <p:nvSpPr>
          <p:cNvPr id="11" name="Oval 10"/>
          <p:cNvSpPr/>
          <p:nvPr/>
        </p:nvSpPr>
        <p:spPr>
          <a:xfrm>
            <a:off x="8776448" y="1986796"/>
            <a:ext cx="110746" cy="1107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76448" y="3319367"/>
            <a:ext cx="110746" cy="1107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66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BUSINESS </a:t>
            </a:r>
            <a:r>
              <a:rPr lang="en-US" smtClean="0">
                <a:solidFill>
                  <a:srgbClr val="00B050"/>
                </a:solidFill>
              </a:rPr>
              <a:t>ACUMEN – Delivery Time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19882" y="1855712"/>
            <a:ext cx="2662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Focus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on Reducing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Late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Deliveries: Telephone and Office Furnitures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19882" y="3208475"/>
            <a:ext cx="277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Maintain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Consistent Delivery Time: between 8-10 days is recommend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8776448" y="1986796"/>
            <a:ext cx="110746" cy="1107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76448" y="3319367"/>
            <a:ext cx="110746" cy="11074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0" y="1272988"/>
            <a:ext cx="8152976" cy="466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2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Mathematics Maths photo and 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62"/>
          <a:stretch/>
        </p:blipFill>
        <p:spPr bwMode="auto">
          <a:xfrm>
            <a:off x="0" y="-15240"/>
            <a:ext cx="1219200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2240280"/>
            <a:ext cx="12192000" cy="237744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96606" y="3136613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SUGGESTIONS</a:t>
            </a:r>
            <a:endParaRPr lang="en-US" sz="3200" b="1">
              <a:solidFill>
                <a:schemeClr val="bg1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41020" y="266700"/>
            <a:ext cx="661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SUGGESTIONS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62" y="2230963"/>
            <a:ext cx="519953" cy="51995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59430" y="1955754"/>
            <a:ext cx="4199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Roboto Condensed" pitchFamily="2" charset="0"/>
                <a:ea typeface="Roboto Condensed" pitchFamily="2" charset="0"/>
              </a:rPr>
              <a:t>Offer cashloan in payment methods =&gt; Credit Card requires a lot of relevant documents</a:t>
            </a:r>
            <a:endParaRPr lang="en-US" sz="240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59430" y="3643281"/>
            <a:ext cx="448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Roboto Condensed" pitchFamily="2" charset="0"/>
                <a:ea typeface="Roboto Condensed" pitchFamily="2" charset="0"/>
              </a:rPr>
              <a:t>Show seller stocks =&gt; Managing Demand </a:t>
            </a:r>
            <a:r>
              <a:rPr lang="en-US" sz="2400">
                <a:latin typeface="Roboto Condensed" pitchFamily="2" charset="0"/>
                <a:ea typeface="Roboto Condensed" pitchFamily="2" charset="0"/>
              </a:rPr>
              <a:t>and </a:t>
            </a:r>
            <a:r>
              <a:rPr lang="en-US" sz="2400">
                <a:latin typeface="Roboto Condensed" pitchFamily="2" charset="0"/>
                <a:ea typeface="Roboto Condensed" pitchFamily="2" charset="0"/>
              </a:rPr>
              <a:t>Inventory + Planning and Forecasting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1162" y="3979207"/>
            <a:ext cx="508154" cy="508154"/>
          </a:xfrm>
          <a:prstGeom prst="rect">
            <a:avLst/>
          </a:prstGeom>
        </p:spPr>
      </p:pic>
      <p:pic>
        <p:nvPicPr>
          <p:cNvPr id="1026" name="Picture 2" descr="Free People Inside the Building Stock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544" y="0"/>
            <a:ext cx="45514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766202" y="2016003"/>
            <a:ext cx="949874" cy="9498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6202" y="3776744"/>
            <a:ext cx="949874" cy="9498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3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" y="266700"/>
            <a:ext cx="222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b="1" smtClean="0">
                <a:solidFill>
                  <a:srgbClr val="00B050"/>
                </a:solidFill>
              </a:rPr>
              <a:t>Table of Contents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2920" y="2180928"/>
            <a:ext cx="273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latin typeface="Roboto Condensed" pitchFamily="2" charset="0"/>
                <a:ea typeface="Roboto Condensed" pitchFamily="2" charset="0"/>
              </a:rPr>
              <a:t>DATA EXPLORATION</a:t>
            </a:r>
            <a:endParaRPr lang="en-US" b="1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97281" y="2152234"/>
            <a:ext cx="426720" cy="4267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ysClr val="windowText" lastClr="000000"/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US" sz="2000" b="1">
              <a:solidFill>
                <a:sysClr val="windowText" lastClr="0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3074789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Roboto Condensed" pitchFamily="2" charset="0"/>
                <a:ea typeface="Roboto Condensed" pitchFamily="2" charset="0"/>
              </a:rPr>
              <a:t>BUSINESS ACUMEN</a:t>
            </a:r>
            <a:endParaRPr lang="en-US" b="1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97281" y="3046095"/>
            <a:ext cx="426720" cy="4267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ysClr val="windowText" lastClr="000000"/>
                </a:solidFill>
                <a:latin typeface="Roboto Condensed" pitchFamily="2" charset="0"/>
                <a:ea typeface="Roboto Condensed" pitchFamily="2" charset="0"/>
              </a:rPr>
              <a:t>2</a:t>
            </a:r>
            <a:endParaRPr lang="en-US" sz="2000" b="1">
              <a:solidFill>
                <a:sysClr val="windowText" lastClr="0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3968650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Roboto Condensed" pitchFamily="2" charset="0"/>
                <a:ea typeface="Roboto Condensed" pitchFamily="2" charset="0"/>
              </a:rPr>
              <a:t>SUGGESTION</a:t>
            </a:r>
            <a:endParaRPr lang="en-US" b="1" smtClean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097281" y="3939956"/>
            <a:ext cx="426720" cy="42672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ysClr val="windowText" lastClr="000000"/>
                </a:solidFill>
                <a:latin typeface="Roboto Condensed" pitchFamily="2" charset="0"/>
                <a:ea typeface="Roboto Condensed" pitchFamily="2" charset="0"/>
              </a:rPr>
              <a:t>3</a:t>
            </a:r>
            <a:endParaRPr lang="en-US" sz="2000" b="1">
              <a:solidFill>
                <a:sysClr val="windowText" lastClr="000000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4" t="-111" r="28966" b="111"/>
          <a:stretch/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6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" y="257935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Montserrat Semi Bold" panose="00000700000000000000" pitchFamily="2" charset="0"/>
              </a:rPr>
              <a:t>DATA OVERVIEW</a:t>
            </a:r>
            <a:endParaRPr lang="en-US">
              <a:solidFill>
                <a:srgbClr val="00B050"/>
              </a:solidFill>
              <a:latin typeface="Montserrat Semi Bold" panose="000007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" y="1573065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Dataset Info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: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1769" y="332965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Payment Info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1769" y="2568657"/>
            <a:ext cx="1767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Customers Info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" y="1085362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Time Window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: 2020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" y="4993426"/>
            <a:ext cx="8366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mtClean="0">
                <a:solidFill>
                  <a:srgbClr val="00B050"/>
                </a:solidFill>
                <a:latin typeface="Roboto Condensed" pitchFamily="2" charset="0"/>
                <a:ea typeface="Roboto Condensed" pitchFamily="2" charset="0"/>
              </a:rPr>
              <a:t>Requirements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smtClean="0">
                <a:latin typeface="Roboto Condensed" pitchFamily="2" charset="0"/>
                <a:ea typeface="Roboto Condensed" pitchFamily="2" charset="0"/>
              </a:rPr>
              <a:t>Data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Exploration and Preprocess (if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necessary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)</a:t>
            </a:r>
          </a:p>
          <a:p>
            <a:pPr marL="285750" indent="-285750" algn="just">
              <a:buFontTx/>
              <a:buChar char="-"/>
            </a:pPr>
            <a:r>
              <a:rPr lang="en-US" smtClean="0">
                <a:latin typeface="Roboto Condensed" pitchFamily="2" charset="0"/>
                <a:ea typeface="Roboto Condensed" pitchFamily="2" charset="0"/>
              </a:rPr>
              <a:t>Analyze and show at least 3 key metrics to evaluate the company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FB57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67832"/>
            <a:ext cx="518829" cy="51882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30" y="3303720"/>
            <a:ext cx="435368" cy="43536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81769" y="409064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Location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474" y="2466008"/>
            <a:ext cx="522477" cy="5224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96" y="4030069"/>
            <a:ext cx="394637" cy="3946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02880" y="332965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Order Info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02880" y="2568657"/>
            <a:ext cx="94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Items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02880" y="4090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Seller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Info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845" y="3249353"/>
            <a:ext cx="489735" cy="48973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134" y="3957210"/>
            <a:ext cx="529156" cy="5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Blur Chart photo and pictu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2240280"/>
            <a:ext cx="12192000" cy="237744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89242" y="3136612"/>
            <a:ext cx="441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Montserrat Semi Bold" panose="00000700000000000000" pitchFamily="2" charset="0"/>
              </a:rPr>
              <a:t>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6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" y="266700"/>
            <a:ext cx="409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- CUSTOMER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41020" y="865095"/>
            <a:ext cx="3227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Number of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customer_id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: 99441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" y="1246122"/>
            <a:ext cx="3701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Number of customer_unique_id: 96096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37" y="1844518"/>
            <a:ext cx="7453873" cy="442296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8301319" y="3706437"/>
            <a:ext cx="510988" cy="322728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54750" y="3429000"/>
            <a:ext cx="2299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Most of the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customers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are located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in SP (Sao Paolo) and RJ (Rio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de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Janeiro)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1020" y="266700"/>
            <a:ext cx="46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– ORDER DETAILS</a:t>
            </a: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34727"/>
            <a:ext cx="3455768" cy="26009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701127"/>
            <a:ext cx="3957475" cy="2699673"/>
          </a:xfrm>
          <a:prstGeom prst="rect">
            <a:avLst/>
          </a:prstGeom>
        </p:spPr>
      </p:pic>
      <p:sp>
        <p:nvSpPr>
          <p:cNvPr id="19" name="Right Arrow 18"/>
          <p:cNvSpPr/>
          <p:nvPr/>
        </p:nvSpPr>
        <p:spPr>
          <a:xfrm>
            <a:off x="6096000" y="4818060"/>
            <a:ext cx="510988" cy="322728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49431" y="4540623"/>
            <a:ext cx="2860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The average freight is  ~22.78 and the delivery time ~ 12 days per order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096000" y="1877636"/>
            <a:ext cx="510988" cy="322728"/>
          </a:xfrm>
          <a:prstGeom prst="rightArrow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49431" y="1600199"/>
            <a:ext cx="22999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Roboto Condensed" pitchFamily="2" charset="0"/>
                <a:ea typeface="Roboto Condensed" pitchFamily="2" charset="0"/>
              </a:rPr>
              <a:t>Most of </a:t>
            </a:r>
            <a:r>
              <a:rPr lang="en-US">
                <a:latin typeface="Roboto Condensed" pitchFamily="2" charset="0"/>
                <a:ea typeface="Roboto Condensed" pitchFamily="2" charset="0"/>
              </a:rPr>
              <a:t>the </a:t>
            </a:r>
            <a:r>
              <a:rPr lang="en-US" smtClean="0">
                <a:latin typeface="Roboto Condensed" pitchFamily="2" charset="0"/>
                <a:ea typeface="Roboto Condensed" pitchFamily="2" charset="0"/>
              </a:rPr>
              <a:t>order are delivered. However there are unfinished order in the dataset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62" y="957582"/>
            <a:ext cx="8900126" cy="5160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020" y="266700"/>
            <a:ext cx="465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– ORDER DETAILS</a:t>
            </a:r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467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– SELLER DETAILS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070" y="814864"/>
            <a:ext cx="9341860" cy="55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0927080" y="6530340"/>
            <a:ext cx="65532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" y="266700"/>
            <a:ext cx="437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FF0000"/>
                </a:solidFill>
                <a:latin typeface="Montserrat Semi Bold" panose="00000700000000000000" pitchFamily="2" charset="0"/>
              </a:defRPr>
            </a:lvl1pPr>
          </a:lstStyle>
          <a:p>
            <a:r>
              <a:rPr lang="en-US" smtClean="0">
                <a:solidFill>
                  <a:srgbClr val="00B050"/>
                </a:solidFill>
              </a:rPr>
              <a:t>DATA EXPLORATION – ITEM DETAILS</a:t>
            </a:r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86" y="738757"/>
            <a:ext cx="3715310" cy="29191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905250"/>
            <a:ext cx="10591800" cy="2495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1670477"/>
            <a:ext cx="3398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latin typeface="Roboto Condensed" pitchFamily="2" charset="0"/>
                <a:ea typeface="Roboto Condensed" pitchFamily="2" charset="0"/>
              </a:rPr>
              <a:t>There are over 70 product categories in the dataset and each of them has their own info such as length, weigth, height, width</a:t>
            </a:r>
            <a:endParaRPr lang="en-US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317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Condensed</vt:lpstr>
      <vt:lpstr>Calibri</vt:lpstr>
      <vt:lpstr>Montserrat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67</cp:revision>
  <dcterms:created xsi:type="dcterms:W3CDTF">2023-10-15T13:54:54Z</dcterms:created>
  <dcterms:modified xsi:type="dcterms:W3CDTF">2024-06-14T19:24:37Z</dcterms:modified>
</cp:coreProperties>
</file>