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orient="horz" pos="312" userDrawn="1">
          <p15:clr>
            <a:srgbClr val="A4A3A4"/>
          </p15:clr>
        </p15:guide>
        <p15:guide id="5" pos="7320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120" y="306"/>
      </p:cViewPr>
      <p:guideLst>
        <p:guide orient="horz" pos="2160"/>
        <p:guide pos="3840"/>
        <p:guide pos="360"/>
        <p:guide orient="horz" pos="312"/>
        <p:guide pos="7320"/>
        <p:guide orient="horz" pos="40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BB28-D307-491A-A5BB-8CFD66D8E97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A40B-3ED0-4766-8B3A-24EB8DF3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Macbook Pro Stock Ph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358390"/>
            <a:ext cx="12192000" cy="21412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96809" y="2819400"/>
            <a:ext cx="579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Roboto Condensed" pitchFamily="2" charset="0"/>
                <a:ea typeface="Roboto Condensed" pitchFamily="2" charset="0"/>
              </a:rPr>
              <a:t>PRACTICAL DEEP LEARNING FINAL PROJECT</a:t>
            </a:r>
            <a:endParaRPr lang="en-US" sz="2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1919" y="3632835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Roboto Condensed" pitchFamily="2" charset="0"/>
                <a:ea typeface="Roboto Condensed" pitchFamily="2" charset="0"/>
              </a:rPr>
              <a:t>SUMMARIZATION MODEL</a:t>
            </a:r>
            <a:endParaRPr lang="en-US" sz="2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5840" y="3375660"/>
            <a:ext cx="1981200" cy="89997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ee Text Painting on the Wall Stock Ph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21336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7816" y="1670804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Project Objective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816" y="2383967"/>
            <a:ext cx="21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Pretrained + Dataset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7816" y="309713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LoRA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816" y="3810293"/>
            <a:ext cx="14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Model Result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" y="1661160"/>
            <a:ext cx="388620" cy="38862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US">
              <a:solidFill>
                <a:srgbClr val="00D66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816" y="4523455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Pros and Cons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" y="2374323"/>
            <a:ext cx="388620" cy="38862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2</a:t>
            </a:r>
            <a:endParaRPr lang="en-US">
              <a:solidFill>
                <a:srgbClr val="00D66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" y="3087486"/>
            <a:ext cx="388620" cy="38862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3</a:t>
            </a:r>
            <a:endParaRPr lang="en-US">
              <a:solidFill>
                <a:srgbClr val="00D66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" y="3800649"/>
            <a:ext cx="388620" cy="38862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4</a:t>
            </a:r>
            <a:endParaRPr lang="en-US">
              <a:solidFill>
                <a:srgbClr val="00D66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" y="4513811"/>
            <a:ext cx="388620" cy="38862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5</a:t>
            </a:r>
            <a:endParaRPr lang="en-US">
              <a:solidFill>
                <a:srgbClr val="00D66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3074" name="Picture 2" descr="Free Person Writing a to do List Stock Ph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r="33753"/>
          <a:stretch/>
        </p:blipFill>
        <p:spPr bwMode="auto">
          <a:xfrm>
            <a:off x="6200851" y="0"/>
            <a:ext cx="59911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0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060" y="21336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PROJECT OBJECTIVE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0484" y="29489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6614" y="29489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6190" y="29489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6190" y="11963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6190" y="47015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9988" y="3156704"/>
            <a:ext cx="95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Pretrained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20440" y="3341370"/>
            <a:ext cx="1790700" cy="0"/>
          </a:xfrm>
          <a:prstGeom prst="straightConnector1">
            <a:avLst/>
          </a:prstGeom>
          <a:ln w="28575">
            <a:solidFill>
              <a:srgbClr val="00D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2083" y="29489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Fine-tuning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8879" y="336446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LoRA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2102" y="3079760"/>
            <a:ext cx="86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Merged Model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678" y="3079760"/>
            <a:ext cx="9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Summary Task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8934" y="1434881"/>
            <a:ext cx="106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rticles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8685" y="4940081"/>
            <a:ext cx="106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Result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89420" y="3341370"/>
            <a:ext cx="708660" cy="0"/>
          </a:xfrm>
          <a:prstGeom prst="straightConnector1">
            <a:avLst/>
          </a:prstGeom>
          <a:ln w="28575">
            <a:solidFill>
              <a:srgbClr val="00D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52460" y="2110740"/>
            <a:ext cx="0" cy="731520"/>
          </a:xfrm>
          <a:prstGeom prst="straightConnector1">
            <a:avLst/>
          </a:prstGeom>
          <a:ln w="28575">
            <a:solidFill>
              <a:srgbClr val="00D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52460" y="3840480"/>
            <a:ext cx="0" cy="731520"/>
          </a:xfrm>
          <a:prstGeom prst="straightConnector1">
            <a:avLst/>
          </a:prstGeom>
          <a:ln w="28575">
            <a:solidFill>
              <a:srgbClr val="00D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70484" y="4701540"/>
            <a:ext cx="1272540" cy="784860"/>
          </a:xfrm>
          <a:prstGeom prst="rect">
            <a:avLst/>
          </a:prstGeom>
          <a:noFill/>
          <a:ln w="28575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06753" y="3840480"/>
            <a:ext cx="0" cy="731520"/>
          </a:xfrm>
          <a:prstGeom prst="straightConnector1">
            <a:avLst/>
          </a:prstGeom>
          <a:ln w="28575">
            <a:solidFill>
              <a:srgbClr val="00D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0306" y="494008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Dataset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3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213360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PRETRAINED + DATASET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" y="110891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Roboto Condensed" pitchFamily="2" charset="0"/>
                <a:ea typeface="Roboto Condensed" pitchFamily="2" charset="0"/>
              </a:rPr>
              <a:t>Dataset</a:t>
            </a:r>
            <a:endParaRPr lang="en-US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3764280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Roboto Condensed" pitchFamily="2" charset="0"/>
                <a:ea typeface="Roboto Condensed" pitchFamily="2" charset="0"/>
              </a:rPr>
              <a:t>Pretrained</a:t>
            </a:r>
            <a:endParaRPr lang="en-US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" y="1507092"/>
            <a:ext cx="4975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Multi-News, consists of news articles and human-written summaries of these articles from the site newser.com.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6140"/>
            <a:ext cx="5505431" cy="22537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060" y="2560678"/>
            <a:ext cx="2522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- Train: 44972</a:t>
            </a:r>
          </a:p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- Validation: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5622</a:t>
            </a:r>
            <a:endParaRPr lang="en-US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- Test: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5622</a:t>
            </a:r>
            <a:endParaRPr lang="en-US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" y="5868559"/>
            <a:ext cx="780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BART model pre-trained on English language, and fine-tuned on CNN Daily Mail.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" y="4183496"/>
            <a:ext cx="994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BART is a transformer encoder-encoder (seq2seq) model </a:t>
            </a:r>
            <a:r>
              <a:rPr lang="en-US" b="1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with a bidirectional (BERT-like) encoder</a:t>
            </a:r>
            <a:r>
              <a:rPr lang="en-US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and </a:t>
            </a:r>
            <a:r>
              <a:rPr lang="en-US" b="1" smtClean="0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an autoregressive (GPT-like) decoder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. BART is pre-trained by: </a:t>
            </a:r>
          </a:p>
          <a:p>
            <a:pPr marL="342900" indent="-342900">
              <a:buAutoNum type="arabicParenBoth"/>
            </a:pPr>
            <a:r>
              <a:rPr lang="en-US" smtClean="0">
                <a:latin typeface="Roboto Condensed" pitchFamily="2" charset="0"/>
                <a:ea typeface="Roboto Condensed" pitchFamily="2" charset="0"/>
              </a:rPr>
              <a:t>corrupting text with an arbitrary noising function</a:t>
            </a:r>
          </a:p>
          <a:p>
            <a:pPr marL="342900" indent="-342900">
              <a:buAutoNum type="arabicParenBoth"/>
            </a:pPr>
            <a:r>
              <a:rPr lang="en-US" smtClean="0">
                <a:latin typeface="Roboto Condensed" pitchFamily="2" charset="0"/>
                <a:ea typeface="Roboto Condensed" pitchFamily="2" charset="0"/>
              </a:rPr>
              <a:t>learning a model to reconstruct the original text.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" y="5441526"/>
            <a:ext cx="780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Using GeLU instead of ReLU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213360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PRETRAINED + DATASET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03" y="3531862"/>
            <a:ext cx="3962953" cy="13908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060" y="1628298"/>
            <a:ext cx="561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A document has been corrupted by </a:t>
            </a:r>
            <a:r>
              <a:rPr lang="en-US" b="1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replacing spans of text with mask symbols</a:t>
            </a:r>
            <a:r>
              <a:rPr lang="en-US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" y="3002558"/>
            <a:ext cx="561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The corrupted document (left) is encoded with</a:t>
            </a:r>
            <a:br>
              <a:rPr lang="en-US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b="1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a bidirectional model</a:t>
            </a:r>
            <a:r>
              <a:rPr lang="en-US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, and then the likelihood of the original document (right) is calculated with </a:t>
            </a:r>
            <a:r>
              <a:rPr lang="en-US" b="1">
                <a:solidFill>
                  <a:srgbClr val="00D661"/>
                </a:solidFill>
                <a:latin typeface="Roboto Condensed" pitchFamily="2" charset="0"/>
                <a:ea typeface="Roboto Condensed" pitchFamily="2" charset="0"/>
              </a:rPr>
              <a:t>an autoregressive decoder</a:t>
            </a:r>
            <a:r>
              <a:rPr lang="en-US" smtClean="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.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3405" r="3724"/>
          <a:stretch/>
        </p:blipFill>
        <p:spPr>
          <a:xfrm>
            <a:off x="6416040" y="1913564"/>
            <a:ext cx="4747260" cy="151543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80060" y="4811972"/>
            <a:ext cx="561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Some tasks for pretrained – BART: Token Classification, Sequence Generation, Sequence Classification, Summarization, Translation,…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001655"/>
            <a:ext cx="11049001" cy="5263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" y="213360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LORA – LOW-RANK ADAPTION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0" y="999786"/>
            <a:ext cx="11040140" cy="4743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" y="213360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Roboto Condensed" pitchFamily="2" charset="0"/>
                <a:ea typeface="Roboto Condensed" pitchFamily="2" charset="0"/>
              </a:defRPr>
            </a:lvl1pPr>
          </a:lstStyle>
          <a:p>
            <a:r>
              <a:rPr lang="en-US" smtClean="0"/>
              <a:t>LORA – LOW-RANK ADAPTION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75" y="2529840"/>
            <a:ext cx="3731443" cy="29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" y="213360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Roboto Condensed" pitchFamily="2" charset="0"/>
                <a:ea typeface="Roboto Condensed" pitchFamily="2" charset="0"/>
              </a:rPr>
              <a:t>MODEL EVALUATION</a:t>
            </a:r>
            <a:endParaRPr lang="en-US" sz="2000" b="1">
              <a:latin typeface="Roboto Condensed" pitchFamily="2" charset="0"/>
              <a:ea typeface="Roboto Condensed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69724"/>
              </p:ext>
            </p:extLst>
          </p:nvPr>
        </p:nvGraphicFramePr>
        <p:xfrm>
          <a:off x="7353300" y="1017195"/>
          <a:ext cx="2811863" cy="5173256"/>
        </p:xfrm>
        <a:graphic>
          <a:graphicData uri="http://schemas.openxmlformats.org/drawingml/2006/table">
            <a:tbl>
              <a:tblPr/>
              <a:tblGrid>
                <a:gridCol w="1195671">
                  <a:extLst>
                    <a:ext uri="{9D8B030D-6E8A-4147-A177-3AD203B41FA5}">
                      <a16:colId xmlns:a16="http://schemas.microsoft.com/office/drawing/2014/main" val="2684057922"/>
                    </a:ext>
                  </a:extLst>
                </a:gridCol>
                <a:gridCol w="808096">
                  <a:extLst>
                    <a:ext uri="{9D8B030D-6E8A-4147-A177-3AD203B41FA5}">
                      <a16:colId xmlns:a16="http://schemas.microsoft.com/office/drawing/2014/main" val="3248026154"/>
                    </a:ext>
                  </a:extLst>
                </a:gridCol>
                <a:gridCol w="808096">
                  <a:extLst>
                    <a:ext uri="{9D8B030D-6E8A-4147-A177-3AD203B41FA5}">
                      <a16:colId xmlns:a16="http://schemas.microsoft.com/office/drawing/2014/main" val="1665887964"/>
                    </a:ext>
                  </a:extLst>
                </a:gridCol>
              </a:tblGrid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Metric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Model 1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Model 2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803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Roboto" pitchFamily="2" charset="0"/>
                          <a:ea typeface="Roboto" pitchFamily="2" charset="0"/>
                        </a:rPr>
                        <a:t>ROUGE-1</a:t>
                      </a:r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3145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Precision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0.5260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0.5581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85112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Recall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0.2546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0.2749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46851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F1-score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0.3356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0.3607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619056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Roboto" pitchFamily="2" charset="0"/>
                          <a:ea typeface="Roboto" pitchFamily="2" charset="0"/>
                        </a:rPr>
                        <a:t>ROUGE-2</a:t>
                      </a:r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32714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Precision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0.1677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0.2032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58189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Recall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0.0811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0.1012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98832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F1-score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0.1070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0.1325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54446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Roboto" pitchFamily="2" charset="0"/>
                          <a:ea typeface="Roboto" pitchFamily="2" charset="0"/>
                        </a:rPr>
                        <a:t>ROUGE-L</a:t>
                      </a:r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6478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Precision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0.2761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0.3075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948711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Recall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0.1339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0.1525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2108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F1-score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0.1762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0.1995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715493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Roboto" pitchFamily="2" charset="0"/>
                          <a:ea typeface="Roboto" pitchFamily="2" charset="0"/>
                        </a:rPr>
                        <a:t>ROUGE-Lsum</a:t>
                      </a:r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67723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Precision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0.2760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0.3073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592290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Recall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0.1338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0.1525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045857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F1-score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0.1762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" pitchFamily="2" charset="0"/>
                          <a:ea typeface="Roboto" pitchFamily="2" charset="0"/>
                        </a:rPr>
                        <a:t>0.1996</a:t>
                      </a:r>
                    </a:p>
                  </a:txBody>
                  <a:tcPr marL="71336" marR="71336" marT="35668" marB="35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7713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80060" y="1239043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Rouge-1 measures </a:t>
            </a:r>
            <a:r>
              <a:rPr lang="en-US" b="1" i="0" smtClean="0">
                <a:solidFill>
                  <a:srgbClr val="00D661"/>
                </a:solidFill>
                <a:effectLst/>
                <a:latin typeface="Roboto Condensed" pitchFamily="2" charset="0"/>
                <a:ea typeface="Roboto Condensed" pitchFamily="2" charset="0"/>
              </a:rPr>
              <a:t>the precision of unigram</a:t>
            </a:r>
            <a:r>
              <a:rPr lang="en-US" b="0" i="0" smtClean="0">
                <a:solidFill>
                  <a:srgbClr val="00D661"/>
                </a:solidFill>
                <a:effectLst/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(single-word) overlap between the generated text and a reference (human-generated) text.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" y="2546543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Rouge-2 measures </a:t>
            </a:r>
            <a:r>
              <a:rPr lang="en-US" b="1" i="0" smtClean="0">
                <a:solidFill>
                  <a:srgbClr val="00D661"/>
                </a:solidFill>
                <a:effectLst/>
                <a:latin typeface="Roboto Condensed" pitchFamily="2" charset="0"/>
                <a:ea typeface="Roboto Condensed" pitchFamily="2" charset="0"/>
              </a:rPr>
              <a:t>the precision of bigram </a:t>
            </a:r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overlap between the generated text and a reference (human-generated) text. 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" y="3854043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Rouge L </a:t>
            </a:r>
            <a:r>
              <a:rPr lang="en-US" b="1" i="0" smtClean="0">
                <a:solidFill>
                  <a:srgbClr val="00D661"/>
                </a:solidFill>
                <a:effectLst/>
                <a:latin typeface="Roboto Condensed" pitchFamily="2" charset="0"/>
                <a:ea typeface="Roboto Condensed" pitchFamily="2" charset="0"/>
              </a:rPr>
              <a:t>matches the LCS</a:t>
            </a:r>
            <a:r>
              <a:rPr lang="en-US" b="0" i="0" smtClean="0">
                <a:solidFill>
                  <a:srgbClr val="00D661"/>
                </a:solidFill>
                <a:effectLst/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0" i="0" smtClean="0">
                <a:solidFill>
                  <a:srgbClr val="242424"/>
                </a:solidFill>
                <a:effectLst/>
                <a:latin typeface="Roboto Condensed" pitchFamily="2" charset="0"/>
                <a:ea typeface="Roboto Condensed" pitchFamily="2" charset="0"/>
              </a:rPr>
              <a:t>(longest common subsequence) in reference and human-generated text.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1500" y="5400750"/>
            <a:ext cx="739140" cy="3476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5379043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Model still struggles with wall of texts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" y="21336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Roboto Condensed" pitchFamily="2" charset="0"/>
                <a:ea typeface="Roboto Condensed" pitchFamily="2" charset="0"/>
              </a:rPr>
              <a:t>APPENDIX</a:t>
            </a:r>
            <a:endParaRPr lang="en-US" sz="20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0747" y="4207525"/>
            <a:ext cx="4139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https://huggingface.co/datasets/alexfabbri/multi_news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747" y="4545832"/>
            <a:ext cx="4408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https://www.youtube.com/watch?v=BGWpNQHIcs4&amp;t=244s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440" y="1846236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https://arxiv.org/pdf/2106.09685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747" y="2747508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latin typeface="Roboto Condensed" pitchFamily="2" charset="0"/>
                <a:ea typeface="Roboto Condensed" pitchFamily="2" charset="0"/>
              </a:rPr>
              <a:t>https://arxiv.org/abs/1910.13461 </a:t>
            </a:r>
            <a:endParaRPr lang="en-US" sz="1400" b="1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747" y="3869218"/>
            <a:ext cx="2714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https://github.com/microsoft/LoRA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47" y="488414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https://medium.com/@MUmarAmanat/llm-evaluation-with-rouge-0ebf6cf2aed4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0747" y="1381463"/>
            <a:ext cx="8880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0" smtClean="0">
                <a:solidFill>
                  <a:srgbClr val="000000"/>
                </a:solidFill>
                <a:effectLst/>
                <a:latin typeface="Roboto Condensed" pitchFamily="2" charset="0"/>
                <a:ea typeface="Roboto Condensed" pitchFamily="2" charset="0"/>
              </a:rPr>
              <a:t>Hu, E. J., Shen, Y., Wallis, P., Allen-Zhu, Z., Li, Y., Wang, S., ... &amp; Chen, W. (2021). Lora: Low-rank adaptation of large language models. arXiv preprint arXiv:2106.09685.</a:t>
            </a:r>
            <a:endParaRPr lang="en-US" sz="1400" i="0">
              <a:solidFill>
                <a:srgbClr val="000000"/>
              </a:solidFill>
              <a:effectLst/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2460" y="1482515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0747" y="2266714"/>
            <a:ext cx="894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Lewis, M., Liu, Y., Goyal, N., Ghazvininejad, M., Mohamed, A., Levy, O., ... &amp; Zettlemoyer, L. (2019). Bart: Denoising sequence-to-sequence pre-training for natural language generation, translation, and comprehension. arXiv preprint arXiv:1910.13461.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" y="2353056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3965956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" y="4304263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" y="4642570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60" y="4980878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0747" y="3546175"/>
            <a:ext cx="4762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</a:t>
            </a:r>
            <a:r>
              <a:rPr lang="en-US" sz="1400" smtClean="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github.com/fshnkarimi/Fine-tuning-an-LLM-using-LoRA/</a:t>
            </a:r>
            <a:endParaRPr lang="en-US" sz="1400">
              <a:solidFill>
                <a:srgbClr val="0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2460" y="3642913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500" y="613470"/>
            <a:ext cx="419100" cy="121920"/>
          </a:xfrm>
          <a:prstGeom prst="rect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0747" y="3244334"/>
            <a:ext cx="4666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</a:rPr>
              <a:t>https://pytorch.org/docs/stable/generated/torch.nn.GELU.html</a:t>
            </a:r>
          </a:p>
        </p:txBody>
      </p:sp>
      <p:sp>
        <p:nvSpPr>
          <p:cNvPr id="26" name="Oval 25"/>
          <p:cNvSpPr/>
          <p:nvPr/>
        </p:nvSpPr>
        <p:spPr>
          <a:xfrm>
            <a:off x="632460" y="3341072"/>
            <a:ext cx="114300" cy="114300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21564</TotalTime>
  <Words>428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2024-08-05T16:20:12Z</dcterms:created>
  <dcterms:modified xsi:type="dcterms:W3CDTF">2024-08-20T15:52:09Z</dcterms:modified>
</cp:coreProperties>
</file>