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20.png" ContentType="image/png"/>
  <Override PartName="/ppt/media/image18.png" ContentType="image/png"/>
  <Override PartName="/ppt/media/image16.jpeg" ContentType="image/jpeg"/>
  <Override PartName="/ppt/media/image15.png" ContentType="image/png"/>
  <Override PartName="/ppt/media/image14.png" ContentType="image/png"/>
  <Override PartName="/ppt/media/image3.png" ContentType="image/png"/>
  <Override PartName="/ppt/media/image17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D880CD2-0EE7-4E9B-9060-C7E9D237F12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A25961-856B-42BA-9FE3-55C57B9C4B2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C8C5A2-12D9-4173-8114-D8B3220EB6B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2FE8D4-FE1A-4121-ABB5-567E55B024A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2B91C5-89CE-4563-9FA5-457E707A9D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EA0DBB-A2C2-400E-AD97-9522B79E28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E7BC89-DCA3-4724-9A85-06BE9972F7A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B18A3B-3852-44D9-90B0-E7B12A4032A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BB2B80-CA94-4CB0-9EDA-5F605BD9D5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103F20-1132-4006-85F8-AA30A83887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8A3165-6EE5-4721-A632-227E6E1C61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C97146-76C5-430E-AD24-0C371D0357F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C492D5-11FB-4792-BAE6-5592130814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7C38DF2-812F-4329-8ED6-F5695782B1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5FEA3D6-C266-4D44-80FB-A2C9F7F333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0071C2-CC17-4D17-B5D8-8EB4BD7FAD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BC7D79A-4E72-46AB-B7CA-BCB32B7746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5FF180-3E0E-426B-AB57-B5909BA2FE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7BCF543-3E8C-4111-AEF0-50FE463FD3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1093F3-8B39-4D96-9B52-4E9A6AB95B1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912606-7BCC-4C93-951A-D82D65E6201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091433-07D4-4A41-8CF0-083AC1814E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709F00-F701-4D45-AC43-23A6E37803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0BBB2C-7C5F-48E5-8833-16A94A6E52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A14E22-B314-4506-8005-F2FC63667A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0F70B1-45F2-4EDD-8ECB-9C88DDAE55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D03CB6-48BA-4F75-B79D-A19435CB18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393F0F-AB41-4351-87E9-28422314D8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65D57D-0606-4738-BB9F-1CF99B597CD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3CDD20-45F9-4EA1-8F21-14DD34218DD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hyperlink" Target="https://isocpp.github.io/CppCoreGuidelines/CppCoreGuidelines#S-gsl" TargetMode="External"/><Relationship Id="rId9" Type="http://schemas.openxmlformats.org/officeDocument/2006/relationships/hyperlink" Target="https://github.com/microsoft/gsl" TargetMode="External"/><Relationship Id="rId10" Type="http://schemas.openxmlformats.org/officeDocument/2006/relationships/hyperlink" Target="https://github.com/isocpp/CppCoreGuidelines" TargetMode="External"/><Relationship Id="rId11" Type="http://schemas.openxmlformats.org/officeDocument/2006/relationships/hyperlink" Target="https://isocpp.org/" TargetMode="External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hyperlink" Target="https://github.com/isocpp/CppCoreGuidelines" TargetMode="External"/><Relationship Id="rId4" Type="http://schemas.openxmlformats.org/officeDocument/2006/relationships/hyperlink" Target="https://isocpp.org/" TargetMode="External"/><Relationship Id="rId5" Type="http://schemas.openxmlformats.org/officeDocument/2006/relationships/hyperlink" Target="https://isocpp.github.io/CppCoreGuidelines/CppCoreGuidelines#S-gsl" TargetMode="External"/><Relationship Id="rId6" Type="http://schemas.openxmlformats.org/officeDocument/2006/relationships/hyperlink" Target="https://github.com/microsoft/gsl" TargetMode="External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hyperlink" Target="https://www.autosar.org/news-events/detail?tx_news_pi1%5Baction%5D=detail&amp;tx_news_pi1%5Bcontroller%5D=News&amp;tx_news_pi1%5Bnews%5D=39&amp;cHash=e4f521f7b674bdfd7c1fade308cf2ea8" TargetMode="External"/><Relationship Id="rId5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13" descr=""/>
          <p:cNvPicPr/>
          <p:nvPr/>
        </p:nvPicPr>
        <p:blipFill>
          <a:blip r:embed="rId1"/>
          <a:stretch/>
        </p:blipFill>
        <p:spPr>
          <a:xfrm>
            <a:off x="235440" y="4322160"/>
            <a:ext cx="5314320" cy="1463400"/>
          </a:xfrm>
          <a:prstGeom prst="rect">
            <a:avLst/>
          </a:prstGeom>
          <a:ln w="0">
            <a:noFill/>
          </a:ln>
        </p:spPr>
      </p:pic>
      <p:sp>
        <p:nvSpPr>
          <p:cNvPr id="89" name="Rectangle 16"/>
          <p:cNvSpPr/>
          <p:nvPr/>
        </p:nvSpPr>
        <p:spPr>
          <a:xfrm>
            <a:off x="6366240" y="457560"/>
            <a:ext cx="491256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GSL: Guidelines Support Library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0" name="Picture 24"/>
          <p:cNvSpPr/>
          <p:nvPr/>
        </p:nvSpPr>
        <p:spPr>
          <a:xfrm>
            <a:off x="1139040" y="2179080"/>
            <a:ext cx="4298760" cy="1391040"/>
          </a:xfrm>
          <a:prstGeom prst="round2DiagRect">
            <a:avLst>
              <a:gd name="adj1" fmla="val 16667"/>
              <a:gd name="adj2" fmla="val 0"/>
            </a:avLst>
          </a:prstGeom>
          <a:blipFill rotWithShape="0">
            <a:blip r:embed="rId2"/>
            <a:srcRect/>
            <a:stretch/>
          </a:blipFill>
          <a:ln cap="sq" w="88900">
            <a:solidFill>
              <a:srgbClr val="ffffff"/>
            </a:solidFill>
            <a:miter/>
          </a:ln>
          <a:effectLst>
            <a:outerShdw algn="tl" blurRad="254160" rotWithShape="0">
              <a:srgbClr val="000000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" name="Picture 26"/>
          <p:cNvSpPr/>
          <p:nvPr/>
        </p:nvSpPr>
        <p:spPr>
          <a:xfrm>
            <a:off x="235440" y="1264680"/>
            <a:ext cx="4510440" cy="982440"/>
          </a:xfrm>
          <a:prstGeom prst="round2DiagRect">
            <a:avLst>
              <a:gd name="adj1" fmla="val 16667"/>
              <a:gd name="adj2" fmla="val 0"/>
            </a:avLst>
          </a:prstGeom>
          <a:blipFill rotWithShape="0">
            <a:blip r:embed="rId3"/>
            <a:srcRect/>
            <a:stretch/>
          </a:blipFill>
          <a:ln cap="sq" w="88900">
            <a:solidFill>
              <a:srgbClr val="ffffff"/>
            </a:solidFill>
            <a:miter/>
          </a:ln>
          <a:effectLst>
            <a:outerShdw algn="tl" blurRad="254160" rotWithShape="0">
              <a:srgbClr val="000000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" name="TextBox 46"/>
          <p:cNvSpPr/>
          <p:nvPr/>
        </p:nvSpPr>
        <p:spPr>
          <a:xfrm>
            <a:off x="2554560" y="795960"/>
            <a:ext cx="696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/docs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3" name="Picture 15" descr=""/>
          <p:cNvPicPr/>
          <p:nvPr/>
        </p:nvPicPr>
        <p:blipFill>
          <a:blip r:embed="rId4"/>
          <a:stretch/>
        </p:blipFill>
        <p:spPr>
          <a:xfrm>
            <a:off x="3172320" y="5311440"/>
            <a:ext cx="2377440" cy="1413720"/>
          </a:xfrm>
          <a:prstGeom prst="rect">
            <a:avLst/>
          </a:prstGeom>
          <a:ln w="0">
            <a:noFill/>
          </a:ln>
        </p:spPr>
      </p:pic>
      <p:pic>
        <p:nvPicPr>
          <p:cNvPr id="94" name="Picture 68" descr=""/>
          <p:cNvPicPr/>
          <p:nvPr/>
        </p:nvPicPr>
        <p:blipFill>
          <a:blip r:embed="rId5"/>
          <a:stretch/>
        </p:blipFill>
        <p:spPr>
          <a:xfrm>
            <a:off x="7920720" y="1269360"/>
            <a:ext cx="2058480" cy="808920"/>
          </a:xfrm>
          <a:prstGeom prst="rect">
            <a:avLst/>
          </a:prstGeom>
          <a:ln w="0">
            <a:noFill/>
          </a:ln>
        </p:spPr>
      </p:pic>
      <p:pic>
        <p:nvPicPr>
          <p:cNvPr id="95" name="Picture 71" descr=""/>
          <p:cNvPicPr/>
          <p:nvPr/>
        </p:nvPicPr>
        <p:blipFill>
          <a:blip r:embed="rId6"/>
          <a:stretch/>
        </p:blipFill>
        <p:spPr>
          <a:xfrm>
            <a:off x="1255320" y="6840"/>
            <a:ext cx="3490200" cy="784440"/>
          </a:xfrm>
          <a:prstGeom prst="rect">
            <a:avLst/>
          </a:prstGeom>
          <a:ln w="0">
            <a:noFill/>
          </a:ln>
        </p:spPr>
      </p:pic>
      <p:pic>
        <p:nvPicPr>
          <p:cNvPr id="96" name="Picture 73" descr=""/>
          <p:cNvPicPr/>
          <p:nvPr/>
        </p:nvPicPr>
        <p:blipFill>
          <a:blip r:embed="rId7"/>
          <a:stretch/>
        </p:blipFill>
        <p:spPr>
          <a:xfrm>
            <a:off x="7612560" y="3181680"/>
            <a:ext cx="2675160" cy="808920"/>
          </a:xfrm>
          <a:prstGeom prst="rect">
            <a:avLst/>
          </a:prstGeom>
          <a:ln w="0">
            <a:noFill/>
          </a:ln>
        </p:spPr>
      </p:pic>
      <p:sp>
        <p:nvSpPr>
          <p:cNvPr id="97" name="TextBox 75"/>
          <p:cNvSpPr/>
          <p:nvPr/>
        </p:nvSpPr>
        <p:spPr>
          <a:xfrm>
            <a:off x="6870960" y="3998880"/>
            <a:ext cx="4158000" cy="69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rgbClr val="000000"/>
                </a:solidFill>
                <a:latin typeface="Calibri"/>
              </a:rPr>
              <a:t>gsl-lite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 is a single-file header-only implementation of the </a:t>
            </a:r>
            <a:r>
              <a:rPr b="0" lang="en-US" sz="1000" spc="-1" strike="noStrike" u="sng">
                <a:solidFill>
                  <a:srgbClr val="0563c1"/>
                </a:solidFill>
                <a:uFillTx/>
                <a:latin typeface="Calibri"/>
                <a:hlinkClick r:id="rId8"/>
              </a:rPr>
              <a:t>C++ Core Guidelines Support Library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 originally based on </a:t>
            </a:r>
            <a:r>
              <a:rPr b="0" lang="en-US" sz="1000" spc="-1" strike="noStrike" u="sng">
                <a:solidFill>
                  <a:srgbClr val="0563c1"/>
                </a:solidFill>
                <a:uFillTx/>
                <a:latin typeface="Calibri"/>
                <a:hlinkClick r:id="rId9"/>
              </a:rPr>
              <a:t>Microsoft GSL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1000" spc="-1" strike="noStrike">
                <a:solidFill>
                  <a:srgbClr val="000000"/>
                </a:solidFill>
                <a:latin typeface="Calibri"/>
              </a:rPr>
              <a:t>adapted for C++98, C++03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. It also works when compiled as C++11, C++14, C++17, C++20.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8" name="TextBox 77"/>
          <p:cNvSpPr/>
          <p:nvPr/>
        </p:nvSpPr>
        <p:spPr>
          <a:xfrm>
            <a:off x="6621120" y="1978560"/>
            <a:ext cx="465768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The Guidelines Support Library (GSL) contains functions and types that are suggested for use by the </a:t>
            </a:r>
            <a:r>
              <a:rPr b="0" lang="en-US" sz="1050" spc="-1" strike="noStrike" u="sng">
                <a:solidFill>
                  <a:srgbClr val="0563c1"/>
                </a:solidFill>
                <a:uFillTx/>
                <a:latin typeface="Calibri"/>
                <a:hlinkClick r:id="rId10"/>
              </a:rPr>
              <a:t>C++ Core Guidelines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 maintained by the </a:t>
            </a:r>
            <a:r>
              <a:rPr b="0" lang="en-US" sz="1050" spc="-1" strike="noStrike" u="sng">
                <a:solidFill>
                  <a:srgbClr val="0563c1"/>
                </a:solidFill>
                <a:uFillTx/>
                <a:latin typeface="Calibri"/>
                <a:hlinkClick r:id="rId11"/>
              </a:rPr>
              <a:t>Standard C++ Foundation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. This repo contains Microsoft's implementation of GSL. […] The implementation </a:t>
            </a:r>
            <a:r>
              <a:rPr b="1" lang="en-US" sz="1050" spc="-1" strike="noStrike">
                <a:solidFill>
                  <a:srgbClr val="000000"/>
                </a:solidFill>
                <a:latin typeface="Calibri"/>
              </a:rPr>
              <a:t>generally assumes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a platform that implements </a:t>
            </a:r>
            <a:r>
              <a:rPr b="1" lang="en-US" sz="1050" spc="-1" strike="noStrike">
                <a:solidFill>
                  <a:srgbClr val="000000"/>
                </a:solidFill>
                <a:latin typeface="Calibri"/>
              </a:rPr>
              <a:t>C++14 support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7" descr=""/>
          <p:cNvPicPr/>
          <p:nvPr/>
        </p:nvPicPr>
        <p:blipFill>
          <a:blip r:embed="rId1"/>
          <a:stretch/>
        </p:blipFill>
        <p:spPr>
          <a:xfrm>
            <a:off x="6344280" y="1508400"/>
            <a:ext cx="5314320" cy="1463400"/>
          </a:xfrm>
          <a:prstGeom prst="rect">
            <a:avLst/>
          </a:prstGeom>
          <a:ln w="0">
            <a:noFill/>
          </a:ln>
        </p:spPr>
      </p:pic>
      <p:sp>
        <p:nvSpPr>
          <p:cNvPr id="100" name="Picture 8"/>
          <p:cNvSpPr/>
          <p:nvPr/>
        </p:nvSpPr>
        <p:spPr>
          <a:xfrm>
            <a:off x="1416240" y="3409560"/>
            <a:ext cx="4298760" cy="1391040"/>
          </a:xfrm>
          <a:prstGeom prst="round2DiagRect">
            <a:avLst>
              <a:gd name="adj1" fmla="val 16667"/>
              <a:gd name="adj2" fmla="val 0"/>
            </a:avLst>
          </a:prstGeom>
          <a:blipFill rotWithShape="0">
            <a:blip r:embed="rId2"/>
            <a:srcRect/>
            <a:stretch/>
          </a:blipFill>
          <a:ln cap="sq" w="88900">
            <a:solidFill>
              <a:srgbClr val="ffffff"/>
            </a:solidFill>
            <a:miter/>
          </a:ln>
          <a:effectLst>
            <a:outerShdw algn="tl" blurRad="254160" rotWithShape="0">
              <a:srgbClr val="000000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" name="Picture 9"/>
          <p:cNvSpPr/>
          <p:nvPr/>
        </p:nvSpPr>
        <p:spPr>
          <a:xfrm>
            <a:off x="512640" y="2495160"/>
            <a:ext cx="4510440" cy="982440"/>
          </a:xfrm>
          <a:prstGeom prst="round2DiagRect">
            <a:avLst>
              <a:gd name="adj1" fmla="val 16667"/>
              <a:gd name="adj2" fmla="val 0"/>
            </a:avLst>
          </a:prstGeom>
          <a:blipFill rotWithShape="0">
            <a:blip r:embed="rId3"/>
            <a:srcRect/>
            <a:stretch/>
          </a:blipFill>
          <a:ln cap="sq" w="88900">
            <a:solidFill>
              <a:srgbClr val="ffffff"/>
            </a:solidFill>
            <a:miter/>
          </a:ln>
          <a:effectLst>
            <a:outerShdw algn="tl" blurRad="254160" rotWithShape="0">
              <a:srgbClr val="000000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" name="TextBox 4"/>
          <p:cNvSpPr/>
          <p:nvPr/>
        </p:nvSpPr>
        <p:spPr>
          <a:xfrm>
            <a:off x="2554560" y="795960"/>
            <a:ext cx="696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/docs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3" name="Picture 10" descr=""/>
          <p:cNvPicPr/>
          <p:nvPr/>
        </p:nvPicPr>
        <p:blipFill>
          <a:blip r:embed="rId4"/>
          <a:stretch/>
        </p:blipFill>
        <p:spPr>
          <a:xfrm>
            <a:off x="7086600" y="2929680"/>
            <a:ext cx="3915000" cy="2328120"/>
          </a:xfrm>
          <a:prstGeom prst="rect">
            <a:avLst/>
          </a:prstGeom>
          <a:ln w="0">
            <a:noFill/>
          </a:ln>
        </p:spPr>
      </p:pic>
      <p:pic>
        <p:nvPicPr>
          <p:cNvPr id="104" name="Picture 12" descr=""/>
          <p:cNvPicPr/>
          <p:nvPr/>
        </p:nvPicPr>
        <p:blipFill>
          <a:blip r:embed="rId5"/>
          <a:stretch/>
        </p:blipFill>
        <p:spPr>
          <a:xfrm>
            <a:off x="1255320" y="6840"/>
            <a:ext cx="5145480" cy="115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4" descr=""/>
          <p:cNvPicPr/>
          <p:nvPr/>
        </p:nvPicPr>
        <p:blipFill>
          <a:blip r:embed="rId1"/>
          <a:stretch/>
        </p:blipFill>
        <p:spPr>
          <a:xfrm>
            <a:off x="1143000" y="649800"/>
            <a:ext cx="3081240" cy="137160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17" descr=""/>
          <p:cNvPicPr/>
          <p:nvPr/>
        </p:nvPicPr>
        <p:blipFill>
          <a:blip r:embed="rId2"/>
          <a:stretch/>
        </p:blipFill>
        <p:spPr>
          <a:xfrm>
            <a:off x="7074000" y="651600"/>
            <a:ext cx="4536000" cy="1371600"/>
          </a:xfrm>
          <a:prstGeom prst="rect">
            <a:avLst/>
          </a:prstGeom>
          <a:ln w="0">
            <a:noFill/>
          </a:ln>
        </p:spPr>
      </p:pic>
      <p:sp>
        <p:nvSpPr>
          <p:cNvPr id="107" name=""/>
          <p:cNvSpPr txBox="1"/>
          <p:nvPr/>
        </p:nvSpPr>
        <p:spPr>
          <a:xfrm>
            <a:off x="228600" y="2829600"/>
            <a:ext cx="5943600" cy="379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latin typeface="Arial"/>
              </a:rPr>
              <a:t>The Guidelines Support Library (GSL) contains functions and types that are suggested for use by the </a:t>
            </a:r>
            <a:r>
              <a:rPr b="0" lang="en-US" sz="2400" spc="-1" strike="noStrike">
                <a:latin typeface="Arial"/>
                <a:hlinkClick r:id="rId3"/>
              </a:rPr>
              <a:t>C++ Core Guidelines</a:t>
            </a:r>
            <a:r>
              <a:rPr b="0" lang="en-US" sz="2400" spc="-1" strike="noStrike">
                <a:latin typeface="Arial"/>
              </a:rPr>
              <a:t> maintained by the </a:t>
            </a:r>
            <a:r>
              <a:rPr b="0" lang="en-US" sz="2400" spc="-1" strike="noStrike">
                <a:latin typeface="Arial"/>
                <a:hlinkClick r:id="rId4"/>
              </a:rPr>
              <a:t>Standard C++ Foundation</a:t>
            </a:r>
            <a:r>
              <a:rPr b="0" lang="en-US" sz="2400" spc="-1" strike="noStrike">
                <a:latin typeface="Arial"/>
              </a:rPr>
              <a:t>. This repo contains Microsoft's implementation of GSL. […] The implementation generally assumes a platform that implements C++14 support.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6858000" y="2865600"/>
            <a:ext cx="5257800" cy="280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latin typeface="Arial"/>
              </a:rPr>
              <a:t>gsl-lite is a single-file header-only implementation of the </a:t>
            </a:r>
            <a:r>
              <a:rPr b="0" lang="en-US" sz="2400" spc="-1" strike="noStrike">
                <a:latin typeface="Arial"/>
                <a:hlinkClick r:id="rId5"/>
              </a:rPr>
              <a:t>C++ Core Guidelines Support Library</a:t>
            </a:r>
            <a:r>
              <a:rPr b="0" lang="en-US" sz="2400" spc="-1" strike="noStrike">
                <a:latin typeface="Arial"/>
              </a:rPr>
              <a:t> originally based on </a:t>
            </a:r>
            <a:r>
              <a:rPr b="0" lang="en-US" sz="2400" spc="-1" strike="noStrike">
                <a:latin typeface="Arial"/>
                <a:hlinkClick r:id="rId6"/>
              </a:rPr>
              <a:t>Microsoft GSL</a:t>
            </a:r>
            <a:r>
              <a:rPr b="0" lang="en-US" sz="2400" spc="-1" strike="noStrike">
                <a:latin typeface="Arial"/>
              </a:rPr>
              <a:t> and adapted for C++98, C++03. It also works when compiled as C++11, C++14, C++17, C++20.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icture 22"/>
          <p:cNvSpPr/>
          <p:nvPr/>
        </p:nvSpPr>
        <p:spPr>
          <a:xfrm>
            <a:off x="3733200" y="1948320"/>
            <a:ext cx="4019040" cy="3572640"/>
          </a:xfrm>
          <a:prstGeom prst="round2DiagRect">
            <a:avLst>
              <a:gd name="adj1" fmla="val 16667"/>
              <a:gd name="adj2" fmla="val 0"/>
            </a:avLst>
          </a:prstGeom>
          <a:blipFill rotWithShape="0">
            <a:blip r:embed="rId1"/>
            <a:srcRect/>
            <a:stretch/>
          </a:blipFill>
          <a:ln cap="sq" w="88900">
            <a:solidFill>
              <a:srgbClr val="ffffff"/>
            </a:solidFill>
            <a:miter/>
          </a:ln>
          <a:effectLst>
            <a:outerShdw algn="tl" blurRad="254160" rotWithShape="0">
              <a:srgbClr val="000000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" name="Picture 28"/>
          <p:cNvSpPr/>
          <p:nvPr/>
        </p:nvSpPr>
        <p:spPr>
          <a:xfrm>
            <a:off x="8583480" y="1654200"/>
            <a:ext cx="2935080" cy="4164120"/>
          </a:xfrm>
          <a:prstGeom prst="round2DiagRect">
            <a:avLst>
              <a:gd name="adj1" fmla="val 16667"/>
              <a:gd name="adj2" fmla="val 0"/>
            </a:avLst>
          </a:prstGeom>
          <a:blipFill rotWithShape="0">
            <a:blip r:embed="rId2"/>
            <a:srcRect/>
            <a:stretch/>
          </a:blipFill>
          <a:ln cap="sq" w="88900">
            <a:solidFill>
              <a:srgbClr val="ffffff"/>
            </a:solidFill>
            <a:miter/>
          </a:ln>
          <a:effectLst>
            <a:outerShdw algn="tl" blurRad="254160" rotWithShape="0">
              <a:srgbClr val="000000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1" name="Straight Arrow Connector 30"/>
          <p:cNvSpPr/>
          <p:nvPr/>
        </p:nvSpPr>
        <p:spPr>
          <a:xfrm>
            <a:off x="7752960" y="3734640"/>
            <a:ext cx="8301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2550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Rectangle 32"/>
          <p:cNvSpPr/>
          <p:nvPr/>
        </p:nvSpPr>
        <p:spPr>
          <a:xfrm>
            <a:off x="9474120" y="869760"/>
            <a:ext cx="115344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C++17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3" name="Rectangle 58"/>
          <p:cNvSpPr/>
          <p:nvPr/>
        </p:nvSpPr>
        <p:spPr>
          <a:xfrm>
            <a:off x="4892040" y="869760"/>
            <a:ext cx="170136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C++11/14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4" name="Rectangle 60"/>
          <p:cNvSpPr/>
          <p:nvPr/>
        </p:nvSpPr>
        <p:spPr>
          <a:xfrm>
            <a:off x="948240" y="869760"/>
            <a:ext cx="170136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C++03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15" name="Picture 63" descr=""/>
          <p:cNvPicPr/>
          <p:nvPr/>
        </p:nvPicPr>
        <p:blipFill>
          <a:blip r:embed="rId3"/>
          <a:stretch/>
        </p:blipFill>
        <p:spPr>
          <a:xfrm>
            <a:off x="480960" y="1978920"/>
            <a:ext cx="2635920" cy="3514680"/>
          </a:xfrm>
          <a:prstGeom prst="rect">
            <a:avLst/>
          </a:prstGeom>
          <a:ln w="0">
            <a:noFill/>
          </a:ln>
        </p:spPr>
      </p:pic>
      <p:sp>
        <p:nvSpPr>
          <p:cNvPr id="116" name="TextBox 13"/>
          <p:cNvSpPr/>
          <p:nvPr/>
        </p:nvSpPr>
        <p:spPr>
          <a:xfrm>
            <a:off x="110160" y="6310080"/>
            <a:ext cx="12081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* </a:t>
            </a:r>
            <a:r>
              <a:rPr b="0" lang="en-US" sz="1400" spc="-1" strike="noStrike" u="sng">
                <a:solidFill>
                  <a:srgbClr val="0563c1"/>
                </a:solidFill>
                <a:uFillTx/>
                <a:latin typeface="Calibri"/>
                <a:hlinkClick r:id="rId4"/>
              </a:rPr>
              <a:t>AUTOSAR Press Release 1/29/2019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 - MISRA will merge the AUTOSAR guidelines with its own established best practice to develop a single ‘go to’ language subset for safety-related C++ development. The MISRA led guidelines will incorporate the latest version of C++ language - C++17 - and, when available, its successor C++20.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7" name="TextBox 14"/>
          <p:cNvSpPr/>
          <p:nvPr/>
        </p:nvSpPr>
        <p:spPr>
          <a:xfrm>
            <a:off x="7964280" y="3320640"/>
            <a:ext cx="295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*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3" descr=""/>
          <p:cNvPicPr/>
          <p:nvPr/>
        </p:nvPicPr>
        <p:blipFill>
          <a:blip r:embed="rId1"/>
          <a:stretch/>
        </p:blipFill>
        <p:spPr>
          <a:xfrm>
            <a:off x="8116200" y="0"/>
            <a:ext cx="4075560" cy="5258160"/>
          </a:xfrm>
          <a:prstGeom prst="rect">
            <a:avLst/>
          </a:prstGeom>
          <a:ln w="0">
            <a:noFill/>
          </a:ln>
        </p:spPr>
      </p:pic>
      <p:pic>
        <p:nvPicPr>
          <p:cNvPr id="119" name="Picture 4" descr=""/>
          <p:cNvPicPr/>
          <p:nvPr/>
        </p:nvPicPr>
        <p:blipFill>
          <a:blip r:embed="rId2"/>
          <a:stretch/>
        </p:blipFill>
        <p:spPr>
          <a:xfrm>
            <a:off x="0" y="49320"/>
            <a:ext cx="6501600" cy="4720680"/>
          </a:xfrm>
          <a:prstGeom prst="rect">
            <a:avLst/>
          </a:prstGeom>
          <a:ln w="0">
            <a:noFill/>
          </a:ln>
        </p:spPr>
      </p:pic>
      <p:pic>
        <p:nvPicPr>
          <p:cNvPr id="120" name="Picture 6" descr=""/>
          <p:cNvPicPr/>
          <p:nvPr/>
        </p:nvPicPr>
        <p:blipFill>
          <a:blip r:embed="rId3"/>
          <a:stretch/>
        </p:blipFill>
        <p:spPr>
          <a:xfrm>
            <a:off x="3844080" y="2025720"/>
            <a:ext cx="4271760" cy="587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Application>LibreOffice/7.3.7.2$Linux_X86_64 LibreOffice_project/30$Build-2</Application>
  <AppVersion>15.0000</AppVersion>
  <Words>185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2024-04-22T21:32:16Z</dcterms:created>
  <dc:creator>Matt W</dc:creator>
  <dc:description/>
  <dc:language>en-US</dc:language>
  <cp:lastModifiedBy/>
  <dcterms:modified xsi:type="dcterms:W3CDTF">2024-09-23T19:14:33Z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3</vt:i4>
  </property>
</Properties>
</file>