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0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647B1-79CD-4ACB-89D4-20B11AA7876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00838-ED38-4C75-A643-4E89F20B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27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00838-ED38-4C75-A643-4E89F20B4F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54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FF95-42EA-C191-641E-683A7F4F6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A2125-5F03-46D0-B25C-82C3FCDF9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B381A-AA9F-9870-A6BF-FCF3238F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23ED-991A-47D3-B061-47B53EBD355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719E3-2AE4-F33E-36F8-D1BADDFE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9ED8E-CF63-E2B4-16E3-42029D188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0AED-07D3-4764-A6AF-843AEEF4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1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D8096-E762-7F6D-D9C4-13663B3E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63DD1-8E1A-9376-3734-BC08F1353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7274E-AC4A-5827-4271-B87E9873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23ED-991A-47D3-B061-47B53EBD355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C6365-C303-7D7F-4319-E15E25AD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AB7B7-CDAE-9372-C7C2-CA17E8CA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0AED-07D3-4764-A6AF-843AEEF4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5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EDB1B-2101-1BA0-BC68-7356A41D7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5C718-E716-529F-B348-5787F18E0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F7974-6B84-0560-DD9B-C6D23E34E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23ED-991A-47D3-B061-47B53EBD355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21FEF-11E3-C9D8-4325-7B17D71C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E2DC-631A-E96F-F9F3-70430803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0AED-07D3-4764-A6AF-843AEEF4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3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3DB9-9F25-7DE0-02E4-4B08BDB0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1089C-5207-BAB0-E006-D3D4F0457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A11B6-90AD-9FE5-80C1-1EDE01045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23ED-991A-47D3-B061-47B53EBD355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D85A1-791C-97FB-93A2-B0486C6B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1E401-263A-FC44-10E3-38929490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0AED-07D3-4764-A6AF-843AEEF4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7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B4AD-C8DC-0BA2-3E36-1DE1CFCB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8360E-DD3F-15F6-2A07-589F6B8D4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85AEC-D686-D15F-0D0E-E0286174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23ED-991A-47D3-B061-47B53EBD355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2D836-C953-8A97-0973-64353E06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F0D6C-F44E-04FB-96B0-928ED527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0AED-07D3-4764-A6AF-843AEEF4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6F75-CDD0-AFC4-3423-21282310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F9B6F-AF5D-D74B-9FFF-24FFB37F3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CE6BB-4B77-DCFC-2D3B-AA527BA76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322E2-A5C0-1C05-B502-0DFB1668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23ED-991A-47D3-B061-47B53EBD355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B0F47-39BE-EFE6-395B-AE7CD2D5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7A4E4-67E1-9C2F-02D5-776390EE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0AED-07D3-4764-A6AF-843AEEF4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0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D6AFC-071F-4FFC-301F-80C455253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399AB-3E66-ED04-4429-A84FD9328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4ABC6-B3E8-CFCF-E17D-89E78286D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5C4CC-BE13-33BE-632B-51630AC34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0D1763-A955-490C-F7A1-79884DAD6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E89643-9A7D-FADB-6529-BA84D1BB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23ED-991A-47D3-B061-47B53EBD355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F138AC-7D9A-FAB7-0F34-E76A28D0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62519B-E374-54D2-97D0-F49E8000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0AED-07D3-4764-A6AF-843AEEF4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0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91A1-3272-4531-3509-E3BE357A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B4278A-063F-D2C7-621C-97F02417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23ED-991A-47D3-B061-47B53EBD355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7AF8C-6874-6154-E075-0E23494BA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27B9F-AED4-2C70-5E52-C941F536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0AED-07D3-4764-A6AF-843AEEF4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1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508990-50A4-BE8A-2CA6-858446A0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23ED-991A-47D3-B061-47B53EBD355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4389C6-9ECA-1C4C-5817-D31F1D45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B0F52-D989-9A35-667C-849BFA53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0AED-07D3-4764-A6AF-843AEEF4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2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690E-0BCF-838E-9905-0D140547B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65F71-9F05-4A7A-504C-FA9A294A9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0E104-4AC2-3844-16C5-B4BA07432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34243-C116-57A7-3895-C2949CD2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23ED-991A-47D3-B061-47B53EBD355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1DEEE-BE6F-72D4-6B06-5C2756A9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4CBC1-F96B-8465-8B15-62D34AFB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0AED-07D3-4764-A6AF-843AEEF4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8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EE1D-72D5-EB04-B56F-B87D6928F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FEA0DE-C3B5-5917-8672-F8B5819A1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0A39F-C944-CE1F-4416-77C438592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57E0A-509D-550B-F2CE-C53091A57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23ED-991A-47D3-B061-47B53EBD355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56A09-07E5-B62D-B6FF-2C81BC6FD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156B8-5080-0CE4-80BE-E538F769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0AED-07D3-4764-A6AF-843AEEF4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4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E7005-F584-B8DA-84D7-10C0ADF1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7B0D5-DDEC-01E0-9020-ADC9E9CBE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72C24-25D5-BFD7-229D-02588D7E1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A23ED-991A-47D3-B061-47B53EBD355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1F34C-615B-7930-D08A-32487A53C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C2823-1FA1-14BD-E1F7-D66EFE15B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00AED-07D3-4764-A6AF-843AEEF4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7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isocpp.org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hyperlink" Target="https://github.com/isocpp/CppCoreGuidelin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hyperlink" Target="https://github.com/microsoft/gsl" TargetMode="External"/><Relationship Id="rId5" Type="http://schemas.openxmlformats.org/officeDocument/2006/relationships/image" Target="../media/image3.png"/><Relationship Id="rId10" Type="http://schemas.openxmlformats.org/officeDocument/2006/relationships/hyperlink" Target="https://isocpp.github.io/CppCoreGuidelines/CppCoreGuidelines#S-gsl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utosar.org/news-events/detail?tx_news_pi1%5Baction%5D=detail&amp;tx_news_pi1%5Bcontroller%5D=News&amp;tx_news_pi1%5Bnews%5D=39&amp;cHash=e4f521f7b674bdfd7c1fade308cf2ea8" TargetMode="Externa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BDBA695-C90C-92F4-2099-35622F155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53" y="4322204"/>
            <a:ext cx="5314755" cy="14638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2C8C1E5-ACEA-1B5C-A654-25156BDB63ED}"/>
              </a:ext>
            </a:extLst>
          </p:cNvPr>
          <p:cNvSpPr/>
          <p:nvPr/>
        </p:nvSpPr>
        <p:spPr>
          <a:xfrm>
            <a:off x="6366083" y="457570"/>
            <a:ext cx="491308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/>
              <a:t>GSL: Guidelines Support Library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7D7F36D-2D31-17DA-6381-815C97099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989" y="2178904"/>
            <a:ext cx="4299067" cy="139142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3330551-84B8-B8E0-6F8A-C21B1F3F2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353" y="1264818"/>
            <a:ext cx="4510818" cy="98297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3271768-D928-BF79-AC87-94BB77C4AF29}"/>
              </a:ext>
            </a:extLst>
          </p:cNvPr>
          <p:cNvSpPr txBox="1"/>
          <p:nvPr/>
        </p:nvSpPr>
        <p:spPr>
          <a:xfrm>
            <a:off x="2550419" y="796124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/docs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7393C1-8AF6-8FE3-502E-C84526CD7D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2297" y="5311611"/>
            <a:ext cx="2377811" cy="141404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8BE88F51-8231-A952-6DF2-0E5EF0AF3D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0814" y="1269230"/>
            <a:ext cx="2058812" cy="80932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BA511CBA-2122-72CE-41DA-1AFBC01377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5486" y="7016"/>
            <a:ext cx="3490685" cy="78479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56FEC9C-E2B2-87E6-6646-EC8411E830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12384" y="3181707"/>
            <a:ext cx="2675670" cy="80932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2BFC58D-8BEB-3E17-FADA-A9EFAF0BE0F2}"/>
              </a:ext>
            </a:extLst>
          </p:cNvPr>
          <p:cNvSpPr txBox="1"/>
          <p:nvPr/>
        </p:nvSpPr>
        <p:spPr>
          <a:xfrm>
            <a:off x="6871048" y="3998744"/>
            <a:ext cx="41583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err="1"/>
              <a:t>gsl</a:t>
            </a:r>
            <a:r>
              <a:rPr lang="en-US" sz="1000" b="1" dirty="0"/>
              <a:t>-lite</a:t>
            </a:r>
            <a:r>
              <a:rPr lang="en-US" sz="1000" dirty="0"/>
              <a:t> is a single-file header-only implementation of the </a:t>
            </a:r>
            <a:r>
              <a:rPr lang="en-US" sz="1000" dirty="0">
                <a:hlinkClick r:id="rId10"/>
              </a:rPr>
              <a:t>C++ Core Guidelines Support Library</a:t>
            </a:r>
            <a:r>
              <a:rPr lang="en-US" sz="1000" dirty="0"/>
              <a:t> originally based on </a:t>
            </a:r>
            <a:r>
              <a:rPr lang="en-US" sz="1000" dirty="0">
                <a:hlinkClick r:id="rId11"/>
              </a:rPr>
              <a:t>Microsoft GSL</a:t>
            </a:r>
            <a:r>
              <a:rPr lang="en-US" sz="1000" dirty="0"/>
              <a:t> and </a:t>
            </a:r>
            <a:r>
              <a:rPr lang="en-US" sz="1000" b="1" dirty="0"/>
              <a:t>adapted for C++98, C++03</a:t>
            </a:r>
            <a:r>
              <a:rPr lang="en-US" sz="1000" dirty="0"/>
              <a:t>. It also works when compiled as C++11, C++14, C++17, C++20.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BFD028E-FB75-6EDB-8809-D1A52FF6745C}"/>
              </a:ext>
            </a:extLst>
          </p:cNvPr>
          <p:cNvSpPr txBox="1"/>
          <p:nvPr/>
        </p:nvSpPr>
        <p:spPr>
          <a:xfrm>
            <a:off x="6621270" y="1978395"/>
            <a:ext cx="465789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The Guidelines Support Library (GSL) contains functions and types that are suggested for use by the </a:t>
            </a:r>
            <a:r>
              <a:rPr lang="en-US" sz="1050" dirty="0">
                <a:hlinkClick r:id="rId12"/>
              </a:rPr>
              <a:t>C++ Core Guidelines</a:t>
            </a:r>
            <a:r>
              <a:rPr lang="en-US" sz="1050" dirty="0"/>
              <a:t> maintained by the </a:t>
            </a:r>
            <a:r>
              <a:rPr lang="en-US" sz="1050" dirty="0">
                <a:hlinkClick r:id="rId13"/>
              </a:rPr>
              <a:t>Standard C++ Foundation</a:t>
            </a:r>
            <a:r>
              <a:rPr lang="en-US" sz="1050" dirty="0"/>
              <a:t>. This repo contains Microsoft's implementation of GSL. […] The implementation </a:t>
            </a:r>
            <a:r>
              <a:rPr lang="en-US" sz="1050" b="1" dirty="0"/>
              <a:t>generally assumes </a:t>
            </a:r>
            <a:r>
              <a:rPr lang="en-US" sz="1050" dirty="0"/>
              <a:t>a platform that implements </a:t>
            </a:r>
            <a:r>
              <a:rPr lang="en-US" sz="1050" b="1" dirty="0"/>
              <a:t>C++14 support</a:t>
            </a:r>
            <a:r>
              <a:rPr lang="en-US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221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699FE05-4FA1-4532-EBF4-9B53C4742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331" y="1948352"/>
            <a:ext cx="4019484" cy="35728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9208E62-3367-788F-6DB7-6AEA56D9D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441" y="1654115"/>
            <a:ext cx="2935397" cy="416447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DFD6BC-D262-5002-1418-98F9FD8829D4}"/>
              </a:ext>
            </a:extLst>
          </p:cNvPr>
          <p:cNvCxnSpPr>
            <a:cxnSpLocks/>
            <a:stCxn id="23" idx="0"/>
            <a:endCxn id="29" idx="2"/>
          </p:cNvCxnSpPr>
          <p:nvPr/>
        </p:nvCxnSpPr>
        <p:spPr>
          <a:xfrm>
            <a:off x="7752815" y="3734790"/>
            <a:ext cx="830626" cy="1562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8A4E085-4AC7-A7CF-64D1-36AF5010C208}"/>
              </a:ext>
            </a:extLst>
          </p:cNvPr>
          <p:cNvSpPr/>
          <p:nvPr/>
        </p:nvSpPr>
        <p:spPr>
          <a:xfrm>
            <a:off x="9474165" y="869923"/>
            <a:ext cx="115394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C++17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91A460C-A988-4D37-7967-AD27019EC4D9}"/>
              </a:ext>
            </a:extLst>
          </p:cNvPr>
          <p:cNvSpPr/>
          <p:nvPr/>
        </p:nvSpPr>
        <p:spPr>
          <a:xfrm>
            <a:off x="4892217" y="869923"/>
            <a:ext cx="170171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C++11/14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08088D7-30D4-2E46-C099-CC0B3B00767E}"/>
              </a:ext>
            </a:extLst>
          </p:cNvPr>
          <p:cNvSpPr/>
          <p:nvPr/>
        </p:nvSpPr>
        <p:spPr>
          <a:xfrm>
            <a:off x="948307" y="869923"/>
            <a:ext cx="170171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C++03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DA800683-361E-99C4-4208-544B2FABD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7" y="1978752"/>
            <a:ext cx="2636353" cy="35151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19CCDE-0FC8-1B9D-B196-3EEB93D8E4D1}"/>
              </a:ext>
            </a:extLst>
          </p:cNvPr>
          <p:cNvSpPr txBox="1"/>
          <p:nvPr/>
        </p:nvSpPr>
        <p:spPr>
          <a:xfrm>
            <a:off x="110290" y="6309981"/>
            <a:ext cx="120817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 </a:t>
            </a:r>
            <a:r>
              <a:rPr lang="en-US" sz="1400" dirty="0">
                <a:hlinkClick r:id="rId5"/>
              </a:rPr>
              <a:t>AUTOSAR Press Release 1/29/2019</a:t>
            </a:r>
            <a:r>
              <a:rPr lang="en-US" sz="1400" dirty="0"/>
              <a:t> - MISRA will merge the AUTOSAR guidelines with its own established best practice to develop a single ‘go to’ language subset for safety-related C++ development. The MISRA led guidelines will incorporate the latest version of C++ language - C++17 - and, when available, its successor C++20.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CEB98C-BE46-5347-ADB8-057FC4FFE3FF}"/>
              </a:ext>
            </a:extLst>
          </p:cNvPr>
          <p:cNvSpPr txBox="1"/>
          <p:nvPr/>
        </p:nvSpPr>
        <p:spPr>
          <a:xfrm>
            <a:off x="7961940" y="33204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435387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185</Words>
  <Application>Microsoft Office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W</dc:creator>
  <cp:lastModifiedBy>Matt W</cp:lastModifiedBy>
  <cp:revision>3</cp:revision>
  <dcterms:created xsi:type="dcterms:W3CDTF">2024-04-22T21:32:16Z</dcterms:created>
  <dcterms:modified xsi:type="dcterms:W3CDTF">2024-04-22T22:15:33Z</dcterms:modified>
</cp:coreProperties>
</file>